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77" r:id="rId1"/>
  </p:sldMasterIdLst>
  <p:notesMasterIdLst>
    <p:notesMasterId r:id="rId70"/>
  </p:notesMasterIdLst>
  <p:handoutMasterIdLst>
    <p:handoutMasterId r:id="rId71"/>
  </p:handoutMasterIdLst>
  <p:sldIdLst>
    <p:sldId id="2659" r:id="rId2"/>
    <p:sldId id="2399" r:id="rId3"/>
    <p:sldId id="2558" r:id="rId4"/>
    <p:sldId id="2542" r:id="rId5"/>
    <p:sldId id="2598" r:id="rId6"/>
    <p:sldId id="2600" r:id="rId7"/>
    <p:sldId id="2599" r:id="rId8"/>
    <p:sldId id="2601" r:id="rId9"/>
    <p:sldId id="2605" r:id="rId10"/>
    <p:sldId id="2602" r:id="rId11"/>
    <p:sldId id="2604" r:id="rId12"/>
    <p:sldId id="2657" r:id="rId13"/>
    <p:sldId id="2609" r:id="rId14"/>
    <p:sldId id="2613" r:id="rId15"/>
    <p:sldId id="2614" r:id="rId16"/>
    <p:sldId id="2615" r:id="rId17"/>
    <p:sldId id="2616" r:id="rId18"/>
    <p:sldId id="2583" r:id="rId19"/>
    <p:sldId id="2655" r:id="rId20"/>
    <p:sldId id="2656" r:id="rId21"/>
    <p:sldId id="2620" r:id="rId22"/>
    <p:sldId id="2621" r:id="rId23"/>
    <p:sldId id="2622" r:id="rId24"/>
    <p:sldId id="2623" r:id="rId25"/>
    <p:sldId id="2625" r:id="rId26"/>
    <p:sldId id="2606" r:id="rId27"/>
    <p:sldId id="2633" r:id="rId28"/>
    <p:sldId id="2610" r:id="rId29"/>
    <p:sldId id="2628" r:id="rId30"/>
    <p:sldId id="2626" r:id="rId31"/>
    <p:sldId id="2629" r:id="rId32"/>
    <p:sldId id="2630" r:id="rId33"/>
    <p:sldId id="2611" r:id="rId34"/>
    <p:sldId id="2612" r:id="rId35"/>
    <p:sldId id="2631" r:id="rId36"/>
    <p:sldId id="2635" r:id="rId37"/>
    <p:sldId id="2636" r:id="rId38"/>
    <p:sldId id="2632" r:id="rId39"/>
    <p:sldId id="2637" r:id="rId40"/>
    <p:sldId id="2638" r:id="rId41"/>
    <p:sldId id="2639" r:id="rId42"/>
    <p:sldId id="266" r:id="rId43"/>
    <p:sldId id="267" r:id="rId44"/>
    <p:sldId id="268" r:id="rId45"/>
    <p:sldId id="269" r:id="rId46"/>
    <p:sldId id="270" r:id="rId47"/>
    <p:sldId id="271" r:id="rId48"/>
    <p:sldId id="2652" r:id="rId49"/>
    <p:sldId id="2653" r:id="rId50"/>
    <p:sldId id="2640" r:id="rId51"/>
    <p:sldId id="2641" r:id="rId52"/>
    <p:sldId id="2624" r:id="rId53"/>
    <p:sldId id="2595" r:id="rId54"/>
    <p:sldId id="2643" r:id="rId55"/>
    <p:sldId id="2644" r:id="rId56"/>
    <p:sldId id="2596" r:id="rId57"/>
    <p:sldId id="2645" r:id="rId58"/>
    <p:sldId id="2646" r:id="rId59"/>
    <p:sldId id="2647" r:id="rId60"/>
    <p:sldId id="1389" r:id="rId61"/>
    <p:sldId id="284" r:id="rId62"/>
    <p:sldId id="2648" r:id="rId63"/>
    <p:sldId id="2651" r:id="rId64"/>
    <p:sldId id="2642" r:id="rId65"/>
    <p:sldId id="2649" r:id="rId66"/>
    <p:sldId id="2650" r:id="rId67"/>
    <p:sldId id="2594" r:id="rId68"/>
    <p:sldId id="2654" r:id="rId69"/>
  </p:sldIdLst>
  <p:sldSz cx="12192000" cy="6858000"/>
  <p:notesSz cx="7104063" cy="10234613"/>
  <p:embeddedFontLst>
    <p:embeddedFont>
      <p:font typeface="Roboto" panose="02000000000000000000" pitchFamily="2" charset="0"/>
      <p:regular r:id="rId72"/>
      <p:bold r:id="rId73"/>
      <p:italic r:id="rId74"/>
      <p:boldItalic r:id="rId75"/>
    </p:embeddedFont>
    <p:embeddedFont>
      <p:font typeface="Nunito Light" panose="020B0604020202020204" charset="0"/>
      <p:regular r:id="rId76"/>
      <p:italic r:id="rId77"/>
    </p:embeddedFont>
    <p:embeddedFont>
      <p:font typeface="Montserrat" panose="00000500000000000000" pitchFamily="2" charset="0"/>
      <p:regular r:id="rId78"/>
      <p:bold r:id="rId79"/>
      <p:italic r:id="rId80"/>
      <p:boldItalic r:id="rId81"/>
    </p:embeddedFont>
    <p:embeddedFont>
      <p:font typeface="Calibri" panose="020F0502020204030204" pitchFamily="34" charset="0"/>
      <p:regular r:id="rId82"/>
      <p:bold r:id="rId83"/>
      <p:italic r:id="rId84"/>
      <p:boldItalic r:id="rId85"/>
    </p:embeddedFont>
    <p:embeddedFont>
      <p:font typeface="#9Slide02 Noi dung rat dai" panose="020B0604020202020204" charset="0"/>
      <p:regular r:id="rId86"/>
    </p:embeddedFont>
    <p:embeddedFont>
      <p:font typeface="#9Slide02 Tieu de rat dai 01" panose="020B0604020202020204" charset="0"/>
      <p:bold r:id="rId87"/>
    </p:embeddedFont>
    <p:embeddedFont>
      <p:font typeface="Cambria Math" panose="02040503050406030204" pitchFamily="18" charset="0"/>
      <p:regular r:id="rId88"/>
    </p:embeddedFont>
  </p:embeddedFontLst>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3"/>
    <a:srgbClr val="2CE7F0"/>
    <a:srgbClr val="FF99FF"/>
    <a:srgbClr val="474141"/>
    <a:srgbClr val="DAF6F4"/>
    <a:srgbClr val="DCC5ED"/>
    <a:srgbClr val="FFE5FF"/>
    <a:srgbClr val="FFFFC1"/>
    <a:srgbClr val="346633"/>
    <a:srgbClr val="870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0290" autoAdjust="0"/>
  </p:normalViewPr>
  <p:slideViewPr>
    <p:cSldViewPr>
      <p:cViewPr varScale="1">
        <p:scale>
          <a:sx n="54" d="100"/>
          <a:sy n="54" d="100"/>
        </p:scale>
        <p:origin x="1064" y="80"/>
      </p:cViewPr>
      <p:guideLst>
        <p:guide orient="horz" pos="2160"/>
        <p:guide pos="3840"/>
      </p:guideLst>
    </p:cSldViewPr>
  </p:slideViewPr>
  <p:notesTextViewPr>
    <p:cViewPr>
      <p:scale>
        <a:sx n="100" d="100"/>
        <a:sy n="100" d="100"/>
      </p:scale>
      <p:origin x="0" y="0"/>
    </p:cViewPr>
  </p:notesTextViewPr>
  <p:notesViewPr>
    <p:cSldViewPr>
      <p:cViewPr>
        <p:scale>
          <a:sx n="100" d="100"/>
          <a:sy n="100" d="100"/>
        </p:scale>
        <p:origin x="5394" y="-10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Header Placeholder 1">
            <a:extLst>
              <a:ext uri="{FF2B5EF4-FFF2-40B4-BE49-F238E27FC236}">
                <a16:creationId xmlns:a16="http://schemas.microsoft.com/office/drawing/2014/main" id="{5C68836E-AABE-6EF9-BCB0-785857F58C2B}"/>
              </a:ext>
            </a:extLst>
          </p:cNvPr>
          <p:cNvSpPr>
            <a:spLocks noGrp="1"/>
          </p:cNvSpPr>
          <p:nvPr>
            <p:ph type="hdr" sz="quarter"/>
          </p:nvPr>
        </p:nvSpPr>
        <p:spPr>
          <a:xfrm>
            <a:off x="1" y="30956"/>
            <a:ext cx="3788833" cy="640080"/>
          </a:xfrm>
          <a:prstGeom prst="rect">
            <a:avLst/>
          </a:prstGeom>
        </p:spPr>
        <p:txBody>
          <a:bodyPr vert="horz" lIns="155526" tIns="77764" rIns="155526" bIns="77764" rtlCol="0"/>
          <a:lstStyle>
            <a:lvl1pPr algn="l">
              <a:defRPr sz="2200"/>
            </a:lvl1pPr>
          </a:lstStyle>
          <a:p>
            <a:pPr>
              <a:spcAft>
                <a:spcPts val="300"/>
              </a:spcAft>
            </a:pPr>
            <a:r>
              <a:rPr lang="vi-VN" sz="1300">
                <a:solidFill>
                  <a:schemeClr val="tx1">
                    <a:lumMod val="50000"/>
                    <a:lumOff val="50000"/>
                  </a:schemeClr>
                </a:solidFill>
                <a:latin typeface="Calibri" panose="020F0502020204030204" pitchFamily="34" charset="0"/>
              </a:rPr>
              <a:t>LUYỆN THI VẬT LÍ TỐT NGHIỆP THPT QG 2025</a:t>
            </a:r>
            <a:endParaRPr lang="en-US" sz="1300">
              <a:solidFill>
                <a:schemeClr val="tx1">
                  <a:lumMod val="50000"/>
                  <a:lumOff val="50000"/>
                </a:schemeClr>
              </a:solidFill>
              <a:latin typeface="Calibri" panose="020F0502020204030204" pitchFamily="34" charset="0"/>
            </a:endParaRPr>
          </a:p>
          <a:p>
            <a:pPr>
              <a:spcAft>
                <a:spcPts val="300"/>
              </a:spcAft>
            </a:pPr>
            <a:r>
              <a:rPr lang="en-US" sz="1300" i="1">
                <a:solidFill>
                  <a:schemeClr val="tx1">
                    <a:lumMod val="50000"/>
                    <a:lumOff val="50000"/>
                  </a:schemeClr>
                </a:solidFill>
                <a:latin typeface="Calibri" panose="020F0502020204030204" pitchFamily="34" charset="0"/>
              </a:rPr>
              <a:t>www.facebook.com/</a:t>
            </a:r>
            <a:r>
              <a:rPr lang="vi-VN" sz="1300" i="1">
                <a:solidFill>
                  <a:schemeClr val="tx1">
                    <a:lumMod val="50000"/>
                    <a:lumOff val="50000"/>
                  </a:schemeClr>
                </a:solidFill>
                <a:latin typeface="Calibri" panose="020F0502020204030204" pitchFamily="34" charset="0"/>
              </a:rPr>
              <a:t>thaynguyenthanhnam</a:t>
            </a:r>
            <a:endParaRPr lang="en-US" sz="1300" i="1">
              <a:solidFill>
                <a:schemeClr val="tx1">
                  <a:lumMod val="50000"/>
                  <a:lumOff val="50000"/>
                </a:schemeClr>
              </a:solidFill>
              <a:latin typeface="Calibri" panose="020F0502020204030204" pitchFamily="34" charset="0"/>
            </a:endParaRPr>
          </a:p>
        </p:txBody>
      </p:sp>
      <p:sp>
        <p:nvSpPr>
          <p:cNvPr id="13" name="Date Placeholder 2">
            <a:extLst>
              <a:ext uri="{FF2B5EF4-FFF2-40B4-BE49-F238E27FC236}">
                <a16:creationId xmlns:a16="http://schemas.microsoft.com/office/drawing/2014/main" id="{75970592-6F19-63E4-9C50-29C8329D6B3E}"/>
              </a:ext>
            </a:extLst>
          </p:cNvPr>
          <p:cNvSpPr>
            <a:spLocks noGrp="1"/>
          </p:cNvSpPr>
          <p:nvPr>
            <p:ph type="dt" sz="quarter" idx="1"/>
          </p:nvPr>
        </p:nvSpPr>
        <p:spPr>
          <a:xfrm>
            <a:off x="4123620" y="30956"/>
            <a:ext cx="2991091" cy="640080"/>
          </a:xfrm>
          <a:prstGeom prst="rect">
            <a:avLst/>
          </a:prstGeom>
        </p:spPr>
        <p:txBody>
          <a:bodyPr vert="horz" lIns="155526" tIns="77764" rIns="155526" bIns="77764" rtlCol="0"/>
          <a:lstStyle>
            <a:lvl1pPr algn="r">
              <a:defRPr sz="2200"/>
            </a:lvl1pPr>
          </a:lstStyle>
          <a:p>
            <a:pPr>
              <a:spcAft>
                <a:spcPts val="300"/>
              </a:spcAft>
            </a:pPr>
            <a:r>
              <a:rPr lang="vi-VN" sz="1300">
                <a:solidFill>
                  <a:schemeClr val="tx1">
                    <a:lumMod val="50000"/>
                    <a:lumOff val="50000"/>
                  </a:schemeClr>
                </a:solidFill>
                <a:latin typeface="Calibri" panose="020F0502020204030204" pitchFamily="34" charset="0"/>
              </a:rPr>
              <a:t>Zalo: 0987141257</a:t>
            </a:r>
          </a:p>
          <a:p>
            <a:pPr>
              <a:spcAft>
                <a:spcPts val="300"/>
              </a:spcAft>
            </a:pPr>
            <a:endParaRPr lang="vi-VN" sz="1300">
              <a:solidFill>
                <a:schemeClr val="tx1">
                  <a:lumMod val="50000"/>
                  <a:lumOff val="50000"/>
                </a:schemeClr>
              </a:solidFill>
              <a:latin typeface="Calibri" panose="020F0502020204030204" pitchFamily="34" charset="0"/>
            </a:endParaRPr>
          </a:p>
        </p:txBody>
      </p:sp>
      <p:sp>
        <p:nvSpPr>
          <p:cNvPr id="14" name="Footer Placeholder 3">
            <a:extLst>
              <a:ext uri="{FF2B5EF4-FFF2-40B4-BE49-F238E27FC236}">
                <a16:creationId xmlns:a16="http://schemas.microsoft.com/office/drawing/2014/main" id="{DF7FA590-6930-067E-5000-C6151E5FEDC1}"/>
              </a:ext>
            </a:extLst>
          </p:cNvPr>
          <p:cNvSpPr>
            <a:spLocks noGrp="1"/>
          </p:cNvSpPr>
          <p:nvPr>
            <p:ph type="ftr" sz="quarter" idx="2"/>
          </p:nvPr>
        </p:nvSpPr>
        <p:spPr>
          <a:xfrm>
            <a:off x="-26305" y="9881347"/>
            <a:ext cx="3788828" cy="513088"/>
          </a:xfrm>
          <a:prstGeom prst="rect">
            <a:avLst/>
          </a:prstGeom>
        </p:spPr>
        <p:txBody>
          <a:bodyPr vert="horz" lIns="155526" tIns="77764" rIns="155526" bIns="77764" rtlCol="0" anchor="b"/>
          <a:lstStyle>
            <a:lvl1pPr algn="l">
              <a:defRPr sz="2200"/>
            </a:lvl1pPr>
          </a:lstStyle>
          <a:p>
            <a:r>
              <a:rPr lang="en-US" sz="1300">
                <a:solidFill>
                  <a:schemeClr val="tx1">
                    <a:lumMod val="50000"/>
                    <a:lumOff val="50000"/>
                  </a:schemeClr>
                </a:solidFill>
                <a:latin typeface="Calibri" panose="020F0502020204030204" pitchFamily="34" charset="0"/>
              </a:rPr>
              <a:t>T</a:t>
            </a:r>
            <a:r>
              <a:rPr lang="vi-VN" sz="1300">
                <a:solidFill>
                  <a:schemeClr val="tx1">
                    <a:lumMod val="50000"/>
                    <a:lumOff val="50000"/>
                  </a:schemeClr>
                </a:solidFill>
                <a:latin typeface="Calibri" panose="020F0502020204030204" pitchFamily="34" charset="0"/>
              </a:rPr>
              <a:t>hầy</a:t>
            </a:r>
            <a:r>
              <a:rPr lang="en-US" sz="1300">
                <a:solidFill>
                  <a:schemeClr val="tx1">
                    <a:lumMod val="50000"/>
                    <a:lumOff val="50000"/>
                  </a:schemeClr>
                </a:solidFill>
                <a:latin typeface="Calibri" panose="020F0502020204030204" pitchFamily="34" charset="0"/>
              </a:rPr>
              <a:t> Nguyễn Thành Nam</a:t>
            </a:r>
            <a:r>
              <a:rPr lang="vi-VN" sz="1300">
                <a:solidFill>
                  <a:schemeClr val="tx1">
                    <a:lumMod val="50000"/>
                    <a:lumOff val="50000"/>
                  </a:schemeClr>
                </a:solidFill>
                <a:latin typeface="Calibri" panose="020F0502020204030204" pitchFamily="34" charset="0"/>
              </a:rPr>
              <a:t>, PhD</a:t>
            </a:r>
          </a:p>
        </p:txBody>
      </p:sp>
      <p:sp>
        <p:nvSpPr>
          <p:cNvPr id="15" name="Slide Number Placeholder 4">
            <a:extLst>
              <a:ext uri="{FF2B5EF4-FFF2-40B4-BE49-F238E27FC236}">
                <a16:creationId xmlns:a16="http://schemas.microsoft.com/office/drawing/2014/main" id="{2F81DAE1-9876-94D2-5902-B2EC87AED2F2}"/>
              </a:ext>
            </a:extLst>
          </p:cNvPr>
          <p:cNvSpPr>
            <a:spLocks noGrp="1"/>
          </p:cNvSpPr>
          <p:nvPr>
            <p:ph type="sldNum" sz="quarter" idx="3"/>
          </p:nvPr>
        </p:nvSpPr>
        <p:spPr>
          <a:xfrm>
            <a:off x="4120902" y="9881347"/>
            <a:ext cx="2991091" cy="513088"/>
          </a:xfrm>
          <a:prstGeom prst="rect">
            <a:avLst/>
          </a:prstGeom>
        </p:spPr>
        <p:txBody>
          <a:bodyPr vert="horz" lIns="155526" tIns="77764" rIns="155526" bIns="77764" rtlCol="0" anchor="b"/>
          <a:lstStyle>
            <a:lvl1pPr algn="r">
              <a:defRPr sz="2200"/>
            </a:lvl1pPr>
          </a:lstStyle>
          <a:p>
            <a:r>
              <a:rPr lang="en-US" sz="1300" i="1">
                <a:solidFill>
                  <a:schemeClr val="tx1">
                    <a:lumMod val="50000"/>
                    <a:lumOff val="50000"/>
                  </a:schemeClr>
                </a:solidFill>
                <a:latin typeface="Calibri" panose="020F0502020204030204" pitchFamily="34" charset="0"/>
              </a:rPr>
              <a:t>www.</a:t>
            </a:r>
            <a:r>
              <a:rPr lang="vi-VN" sz="1300" i="1">
                <a:solidFill>
                  <a:schemeClr val="tx1">
                    <a:lumMod val="50000"/>
                    <a:lumOff val="50000"/>
                  </a:schemeClr>
                </a:solidFill>
                <a:latin typeface="Calibri" panose="020F0502020204030204" pitchFamily="34" charset="0"/>
              </a:rPr>
              <a:t>nguyenthanhnam.vn</a:t>
            </a:r>
            <a:endParaRPr lang="en-US" sz="1300" i="1">
              <a:solidFill>
                <a:schemeClr val="tx1">
                  <a:lumMod val="50000"/>
                  <a:lumOff val="50000"/>
                </a:schemeClr>
              </a:solidFill>
              <a:latin typeface="Calibri" panose="020F0502020204030204" pitchFamily="34" charset="0"/>
            </a:endParaRPr>
          </a:p>
        </p:txBody>
      </p:sp>
      <p:cxnSp>
        <p:nvCxnSpPr>
          <p:cNvPr id="16" name="Straight Connector 15">
            <a:extLst>
              <a:ext uri="{FF2B5EF4-FFF2-40B4-BE49-F238E27FC236}">
                <a16:creationId xmlns:a16="http://schemas.microsoft.com/office/drawing/2014/main" id="{12BDC63D-2DD6-ECAD-1770-F1CDE073C3FE}"/>
              </a:ext>
            </a:extLst>
          </p:cNvPr>
          <p:cNvCxnSpPr/>
          <p:nvPr/>
        </p:nvCxnSpPr>
        <p:spPr>
          <a:xfrm flipV="1">
            <a:off x="133627" y="317855"/>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CE0C88-B911-3891-FE68-9277C3D7EACF}"/>
              </a:ext>
            </a:extLst>
          </p:cNvPr>
          <p:cNvCxnSpPr/>
          <p:nvPr/>
        </p:nvCxnSpPr>
        <p:spPr>
          <a:xfrm flipV="1">
            <a:off x="120927" y="9874962"/>
            <a:ext cx="6819900" cy="5722"/>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B4FB462-7C70-4960-90F5-CEF2740FDA75}" type="datetimeFigureOut">
              <a:rPr lang="en-US" smtClean="0"/>
              <a:t>12/20/2024</a:t>
            </a:fld>
            <a:endParaRPr lang="en-US"/>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8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75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36</a:t>
            </a:fld>
            <a:endParaRPr lang="en-US"/>
          </a:p>
        </p:txBody>
      </p:sp>
    </p:spTree>
    <p:extLst>
      <p:ext uri="{BB962C8B-B14F-4D97-AF65-F5344CB8AC3E}">
        <p14:creationId xmlns:p14="http://schemas.microsoft.com/office/powerpoint/2010/main" val="382747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49</a:t>
            </a:fld>
            <a:endParaRPr lang="en-US"/>
          </a:p>
        </p:txBody>
      </p:sp>
    </p:spTree>
    <p:extLst>
      <p:ext uri="{BB962C8B-B14F-4D97-AF65-F5344CB8AC3E}">
        <p14:creationId xmlns:p14="http://schemas.microsoft.com/office/powerpoint/2010/main" val="288048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51</a:t>
            </a:fld>
            <a:endParaRPr lang="en-US"/>
          </a:p>
        </p:txBody>
      </p:sp>
    </p:spTree>
    <p:extLst>
      <p:ext uri="{BB962C8B-B14F-4D97-AF65-F5344CB8AC3E}">
        <p14:creationId xmlns:p14="http://schemas.microsoft.com/office/powerpoint/2010/main" val="80686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52</a:t>
            </a:fld>
            <a:endParaRPr lang="en-US"/>
          </a:p>
        </p:txBody>
      </p:sp>
    </p:spTree>
    <p:extLst>
      <p:ext uri="{BB962C8B-B14F-4D97-AF65-F5344CB8AC3E}">
        <p14:creationId xmlns:p14="http://schemas.microsoft.com/office/powerpoint/2010/main" val="191395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85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66</a:t>
            </a:fld>
            <a:endParaRPr lang="en-US"/>
          </a:p>
        </p:txBody>
      </p:sp>
    </p:spTree>
    <p:extLst>
      <p:ext uri="{BB962C8B-B14F-4D97-AF65-F5344CB8AC3E}">
        <p14:creationId xmlns:p14="http://schemas.microsoft.com/office/powerpoint/2010/main" val="273163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4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2</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599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495376" indent="-247688">
              <a:buSzPts val="1400"/>
            </a:pPr>
            <a:endParaRPr/>
          </a:p>
        </p:txBody>
      </p:sp>
      <p:sp>
        <p:nvSpPr>
          <p:cNvPr id="130" name="Google Shape;130;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defTabSz="990752">
              <a:buClr>
                <a:srgbClr val="000000"/>
              </a:buClr>
              <a:buSzPts val="1200"/>
              <a:defRPr/>
            </a:pPr>
            <a:fld id="{00000000-1234-1234-1234-123412341234}" type="slidenum">
              <a:rPr lang="en-US" kern="0">
                <a:solidFill>
                  <a:srgbClr val="000000"/>
                </a:solidFill>
                <a:latin typeface="Calibri"/>
                <a:ea typeface="Calibri"/>
                <a:cs typeface="Calibri"/>
                <a:sym typeface="Calibri"/>
              </a:rPr>
              <a:pPr defTabSz="990752">
                <a:buClr>
                  <a:srgbClr val="000000"/>
                </a:buClr>
                <a:buSzPts val="1200"/>
                <a:defRPr/>
              </a:pPr>
              <a:t>4</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719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10</a:t>
            </a:fld>
            <a:endParaRPr lang="en-US"/>
          </a:p>
        </p:txBody>
      </p:sp>
    </p:spTree>
    <p:extLst>
      <p:ext uri="{BB962C8B-B14F-4D97-AF65-F5344CB8AC3E}">
        <p14:creationId xmlns:p14="http://schemas.microsoft.com/office/powerpoint/2010/main" val="336169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2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56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3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9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1BF17-DA63-47E2-AC0F-5707DB20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1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434C"/>
        </a:solidFill>
        <a:effectLst/>
      </p:bgPr>
    </p:bg>
    <p:spTree>
      <p:nvGrpSpPr>
        <p:cNvPr id="1" name="Shape 16"/>
        <p:cNvGrpSpPr/>
        <p:nvPr/>
      </p:nvGrpSpPr>
      <p:grpSpPr>
        <a:xfrm>
          <a:off x="0" y="0"/>
          <a:ext cx="0" cy="0"/>
          <a:chOff x="0" y="0"/>
          <a:chExt cx="0" cy="0"/>
        </a:xfrm>
      </p:grpSpPr>
      <p:sp>
        <p:nvSpPr>
          <p:cNvPr id="17" name="Google Shape;17;p2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53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solidFill>
          <a:srgbClr val="00434C"/>
        </a:solidFill>
        <a:effectLst/>
      </p:bgPr>
    </p:bg>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13343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1799430"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508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8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98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4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7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rgbClr val="0043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00434C"/>
        </a:solidFill>
        <a:effectLst/>
      </p:bgPr>
    </p:bg>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22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434C"/>
        </a:solidFill>
        <a:effectLst/>
      </p:bgPr>
    </p:bg>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430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00434C"/>
        </a:solidFill>
        <a:effectLst/>
      </p:bgPr>
    </p:bg>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406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00434C"/>
        </a:solidFill>
        <a:effectLst/>
      </p:bgPr>
    </p:bg>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12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00434C"/>
        </a:solidFill>
        <a:effectLst/>
      </p:bgPr>
    </p:bg>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00434C"/>
        </a:solidFill>
        <a:effectLst/>
      </p:bgPr>
    </p:bg>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041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00434C"/>
        </a:solidFill>
        <a:effectLst/>
      </p:bgPr>
    </p:bg>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634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rgbClr val="00434C"/>
        </a:solidFill>
        <a:effectLst/>
      </p:bgPr>
    </p:bg>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836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6B8ED7B-A865-B854-4CDF-C76455B5E680}"/>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10" name="Google Shape;10;p26"/>
          <p:cNvSpPr txBox="1"/>
          <p:nvPr/>
        </p:nvSpPr>
        <p:spPr>
          <a:xfrm>
            <a:off x="0" y="-712232"/>
            <a:ext cx="12192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sz="1800"/>
          </a:p>
        </p:txBody>
      </p:sp>
      <p:sp>
        <p:nvSpPr>
          <p:cNvPr id="11" name="Google Shape;11;p2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2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baseline="0">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5" name="Google Shape;15;p2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baseline="0">
                <a:solidFill>
                  <a:schemeClr val="bg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 name="Picture 3">
            <a:extLst>
              <a:ext uri="{FF2B5EF4-FFF2-40B4-BE49-F238E27FC236}">
                <a16:creationId xmlns:a16="http://schemas.microsoft.com/office/drawing/2014/main" id="{9D434C52-4AE8-47C7-8D3F-8D3A15EDE6C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54819" y="5998229"/>
            <a:ext cx="677330" cy="627335"/>
          </a:xfrm>
          <a:prstGeom prst="rect">
            <a:avLst/>
          </a:prstGeom>
        </p:spPr>
      </p:pic>
    </p:spTree>
    <p:extLst>
      <p:ext uri="{BB962C8B-B14F-4D97-AF65-F5344CB8AC3E}">
        <p14:creationId xmlns:p14="http://schemas.microsoft.com/office/powerpoint/2010/main" val="3493564651"/>
      </p:ext>
    </p:extLst>
  </p:cSld>
  <p:clrMap bg1="lt1" tx1="dk1" bg2="dk2" tx2="lt2" accent1="accent1" accent2="accent2" accent3="accent3" accent4="accent4" accent5="accent5" accent6="accent6" hlink="hlink" folHlink="folHlink"/>
  <p:sldLayoutIdLst>
    <p:sldLayoutId id="2147484078"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70" r:id="rId11"/>
    <p:sldLayoutId id="2147484071" r:id="rId12"/>
    <p:sldLayoutId id="2147484062" r:id="rId13"/>
    <p:sldLayoutId id="2147484063" r:id="rId14"/>
    <p:sldLayoutId id="2147484044" r:id="rId15"/>
    <p:sldLayoutId id="2147484015" r:id="rId16"/>
    <p:sldLayoutId id="21474840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hH833cYFfGM?feature=oembed"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ephCbkqsnAU?feature=oembed" TargetMode="Externa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2.wdp"/><Relationship Id="rId7"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50123" y="2133600"/>
            <a:ext cx="8534400" cy="1138769"/>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Luật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Hôn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nhân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và</a:t>
            </a:r>
            <a:r>
              <a:rPr lang="en-US" sz="2400" b="1" dirty="0">
                <a:solidFill>
                  <a:srgbClr val="1C3E71"/>
                </a:solidFill>
                <a:latin typeface="#9Slide02 Noi dung rat dai" panose="020B0604020202020204" charset="0"/>
                <a:ea typeface="#9Slide02 Noi dung rat dai" panose="020B0604020202020204" charset="0"/>
              </a:rPr>
              <a:t> Gia </a:t>
            </a:r>
            <a:r>
              <a:rPr lang="en-US" sz="2400" b="1" dirty="0" err="1">
                <a:solidFill>
                  <a:srgbClr val="1C3E71"/>
                </a:solidFill>
                <a:latin typeface="#9Slide02 Noi dung rat dai" panose="020B0604020202020204" charset="0"/>
                <a:ea typeface="#9Slide02 Noi dung rat dai" panose="020B0604020202020204" charset="0"/>
              </a:rPr>
              <a:t>đình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Việt</a:t>
            </a:r>
            <a:r>
              <a:rPr lang="en-US" sz="2400" b="1" dirty="0">
                <a:solidFill>
                  <a:srgbClr val="1C3E71"/>
                </a:solidFill>
                <a:latin typeface="#9Slide02 Noi dung rat dai" panose="020B0604020202020204" charset="0"/>
                <a:ea typeface="#9Slide02 Noi dung rat dai" panose="020B0604020202020204" charset="0"/>
              </a:rPr>
              <a:t> Nam </a:t>
            </a:r>
            <a:r>
              <a:rPr lang="en-US" sz="2400" b="1" dirty="0" err="1">
                <a:solidFill>
                  <a:srgbClr val="1C3E71"/>
                </a:solidFill>
                <a:latin typeface="#9Slide02 Noi dung rat dai" panose="020B0604020202020204" charset="0"/>
                <a:ea typeface="#9Slide02 Noi dung rat dai" panose="020B0604020202020204" charset="0"/>
              </a:rPr>
              <a:t>lại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cấm</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kết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hôn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giữa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những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người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họ</a:t>
            </a:r>
            <a:r>
              <a:rPr lang="en-US" sz="2400" b="1" dirty="0">
                <a:solidFill>
                  <a:srgbClr val="1C3E71"/>
                </a:solidFill>
                <a:latin typeface="#9Slide02 Noi dung rat dai" panose="020B0604020202020204" charset="0"/>
                <a:ea typeface="#9Slide02 Noi dung rat dai" panose="020B0604020202020204" charset="0"/>
              </a:rPr>
              <a:t> hang 3 </a:t>
            </a:r>
            <a:r>
              <a:rPr lang="en-US" sz="2400" b="1" dirty="0" err="1">
                <a:solidFill>
                  <a:srgbClr val="1C3E71"/>
                </a:solidFill>
                <a:latin typeface="#9Slide02 Noi dung rat dai" panose="020B0604020202020204" charset="0"/>
                <a:ea typeface="#9Slide02 Noi dung rat dai" panose="020B0604020202020204" charset="0"/>
              </a:rPr>
              <a:t>đời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trở</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lại</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954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5298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566070-EFC0-4556-8CE9-DDA4B9E92D74}"/>
              </a:ext>
            </a:extLst>
          </p:cNvPr>
          <p:cNvSpPr txBox="1"/>
          <p:nvPr/>
        </p:nvSpPr>
        <p:spPr>
          <a:xfrm>
            <a:off x="3047301" y="2877315"/>
            <a:ext cx="6094602" cy="369332"/>
          </a:xfrm>
          <a:prstGeom prst="rect">
            <a:avLst/>
          </a:prstGeom>
          <a:noFill/>
        </p:spPr>
        <p:txBody>
          <a:bodyPr wrap="square">
            <a:spAutoFit/>
          </a:bodyPr>
          <a:lstStyle/>
          <a:p>
            <a:r>
              <a:rPr lang="en-US" dirty="0"/>
              <a:t>https://www.youtube.com/watch?v=hH833cYFfGM</a:t>
            </a:r>
          </a:p>
        </p:txBody>
      </p:sp>
      <p:pic>
        <p:nvPicPr>
          <p:cNvPr id="2" name="Online Media 1" title="[PHÓNG SỰ] BẢO TỒN VOOC CHÀ VÁ CHÂN NÂU TẠI BÁN ĐẢO SƠN TRÀ | S35FILM">
            <a:hlinkClick r:id="" action="ppaction://media"/>
            <a:extLst>
              <a:ext uri="{FF2B5EF4-FFF2-40B4-BE49-F238E27FC236}">
                <a16:creationId xmlns:a16="http://schemas.microsoft.com/office/drawing/2014/main" id="{34DB10D3-4AC1-456E-A2C2-6BA763997BC4}"/>
              </a:ext>
            </a:extLst>
          </p:cNvPr>
          <p:cNvPicPr>
            <a:picLocks noRot="1" noChangeAspect="1"/>
          </p:cNvPicPr>
          <p:nvPr>
            <a:videoFile r:link="rId1"/>
          </p:nvPr>
        </p:nvPicPr>
        <p:blipFill>
          <a:blip r:embed="rId4"/>
          <a:stretch>
            <a:fillRect/>
          </a:stretch>
        </p:blipFill>
        <p:spPr>
          <a:xfrm>
            <a:off x="215460" y="60356"/>
            <a:ext cx="11887200" cy="6716268"/>
          </a:xfrm>
          <a:prstGeom prst="rect">
            <a:avLst/>
          </a:prstGeom>
        </p:spPr>
      </p:pic>
      <p:sp>
        <p:nvSpPr>
          <p:cNvPr id="4" name="TextBox 3">
            <a:extLst>
              <a:ext uri="{FF2B5EF4-FFF2-40B4-BE49-F238E27FC236}">
                <a16:creationId xmlns:a16="http://schemas.microsoft.com/office/drawing/2014/main" id="{AC9317A2-117E-425B-B4AB-289BC49631A4}"/>
              </a:ext>
            </a:extLst>
          </p:cNvPr>
          <p:cNvSpPr txBox="1"/>
          <p:nvPr/>
        </p:nvSpPr>
        <p:spPr>
          <a:xfrm>
            <a:off x="3198393" y="6189830"/>
            <a:ext cx="5867312" cy="523220"/>
          </a:xfrm>
          <a:prstGeom prst="rect">
            <a:avLst/>
          </a:prstGeom>
          <a:noFill/>
        </p:spPr>
        <p:txBody>
          <a:bodyPr wrap="none" rtlCol="0">
            <a:spAutoFit/>
          </a:bodyPr>
          <a:lstStyle/>
          <a:p>
            <a:r>
              <a:rPr lang="en-US" sz="2800" dirty="0" err="1"/>
              <a:t>Quần</a:t>
            </a:r>
            <a:r>
              <a:rPr lang="en-US" sz="2800" dirty="0"/>
              <a:t> </a:t>
            </a:r>
            <a:r>
              <a:rPr lang="en-US" sz="2800" dirty="0" err="1"/>
              <a:t>thể</a:t>
            </a:r>
            <a:r>
              <a:rPr lang="en-US" sz="2800" dirty="0"/>
              <a:t> </a:t>
            </a:r>
            <a:r>
              <a:rPr lang="en-US" sz="2800" dirty="0" err="1"/>
              <a:t>Vooc</a:t>
            </a:r>
            <a:r>
              <a:rPr lang="en-US" sz="2800" dirty="0"/>
              <a:t> </a:t>
            </a:r>
            <a:r>
              <a:rPr lang="en-US" sz="2800" dirty="0" err="1"/>
              <a:t>chà</a:t>
            </a:r>
            <a:r>
              <a:rPr lang="en-US" sz="2800" dirty="0"/>
              <a:t> </a:t>
            </a:r>
            <a:r>
              <a:rPr lang="en-US" sz="2800" dirty="0" err="1"/>
              <a:t>vá</a:t>
            </a:r>
            <a:r>
              <a:rPr lang="en-US" sz="2800" dirty="0"/>
              <a:t> ở </a:t>
            </a:r>
            <a:r>
              <a:rPr lang="en-US" sz="2800" dirty="0" err="1"/>
              <a:t>bán</a:t>
            </a:r>
            <a:r>
              <a:rPr lang="en-US" sz="2800" dirty="0"/>
              <a:t> </a:t>
            </a:r>
            <a:r>
              <a:rPr lang="en-US" sz="2800" dirty="0" err="1"/>
              <a:t>đảo</a:t>
            </a:r>
            <a:r>
              <a:rPr lang="en-US" sz="2800" dirty="0"/>
              <a:t> </a:t>
            </a:r>
            <a:r>
              <a:rPr lang="en-US" sz="2800" dirty="0" err="1"/>
              <a:t>Sơn</a:t>
            </a:r>
            <a:r>
              <a:rPr lang="en-US" sz="2800" dirty="0"/>
              <a:t> </a:t>
            </a:r>
            <a:r>
              <a:rPr lang="en-US" sz="2800" dirty="0" err="1"/>
              <a:t>Trà</a:t>
            </a:r>
            <a:endParaRPr lang="en-US" sz="2800" dirty="0"/>
          </a:p>
        </p:txBody>
      </p:sp>
    </p:spTree>
    <p:extLst>
      <p:ext uri="{BB962C8B-B14F-4D97-AF65-F5344CB8AC3E}">
        <p14:creationId xmlns:p14="http://schemas.microsoft.com/office/powerpoint/2010/main" val="14645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FAEAD4-EA77-4A5C-BCA4-1A678CB0076B}"/>
              </a:ext>
            </a:extLst>
          </p:cNvPr>
          <p:cNvSpPr txBox="1"/>
          <p:nvPr/>
        </p:nvSpPr>
        <p:spPr>
          <a:xfrm>
            <a:off x="1601934" y="838200"/>
            <a:ext cx="8988132" cy="584775"/>
          </a:xfrm>
          <a:prstGeom prst="rect">
            <a:avLst/>
          </a:prstGeom>
          <a:noFill/>
        </p:spPr>
        <p:txBody>
          <a:bodyPr wrap="square">
            <a:spAutoFit/>
          </a:bodyPr>
          <a:lstStyle/>
          <a:p>
            <a:pPr algn="ctr"/>
            <a:r>
              <a:rPr lang="en-US" sz="3200" b="1" dirty="0">
                <a:solidFill>
                  <a:srgbClr val="FFFF00"/>
                </a:solidFill>
                <a:cs typeface="Arial" panose="020B0604020202020204" pitchFamily="34" charset="0"/>
              </a:rPr>
              <a:t> QUẦN THỂ</a:t>
            </a:r>
          </a:p>
        </p:txBody>
      </p:sp>
      <p:sp>
        <p:nvSpPr>
          <p:cNvPr id="2" name="Rectangle: Rounded Corners 1">
            <a:extLst>
              <a:ext uri="{FF2B5EF4-FFF2-40B4-BE49-F238E27FC236}">
                <a16:creationId xmlns:a16="http://schemas.microsoft.com/office/drawing/2014/main" id="{B4F51943-7647-4D2B-A60E-19A106AB8C46}"/>
              </a:ext>
            </a:extLst>
          </p:cNvPr>
          <p:cNvSpPr/>
          <p:nvPr/>
        </p:nvSpPr>
        <p:spPr>
          <a:xfrm>
            <a:off x="1257300" y="1600200"/>
            <a:ext cx="9677400" cy="3810000"/>
          </a:xfrm>
          <a:prstGeom prst="roundRect">
            <a:avLst/>
          </a:prstGeom>
          <a:solidFill>
            <a:srgbClr val="D9FFFF"/>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descr="Copyright - Free files and folders icons">
            <a:extLst>
              <a:ext uri="{FF2B5EF4-FFF2-40B4-BE49-F238E27FC236}">
                <a16:creationId xmlns:a16="http://schemas.microsoft.com/office/drawing/2014/main" id="{DD4C1AF8-DDBE-437C-B80D-8AD3AF2404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39" y="1387944"/>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BA03FE-4D6A-4648-9644-73D0BE38127A}"/>
              </a:ext>
            </a:extLst>
          </p:cNvPr>
          <p:cNvSpPr txBox="1"/>
          <p:nvPr/>
        </p:nvSpPr>
        <p:spPr>
          <a:xfrm>
            <a:off x="1504949" y="1735485"/>
            <a:ext cx="9182101" cy="3539430"/>
          </a:xfrm>
          <a:prstGeom prst="rect">
            <a:avLst/>
          </a:prstGeom>
          <a:noFill/>
        </p:spPr>
        <p:txBody>
          <a:bodyPr wrap="square">
            <a:spAutoFit/>
          </a:bodyPr>
          <a:lstStyle/>
          <a:p>
            <a:pPr marL="0" indent="0" algn="just">
              <a:buNone/>
            </a:pPr>
            <a:r>
              <a:rPr lang="en-US" sz="2800" kern="100" dirty="0">
                <a:solidFill>
                  <a:schemeClr val="tx2">
                    <a:lumMod val="10000"/>
                  </a:schemeClr>
                </a:solidFill>
                <a:effectLst/>
                <a:ea typeface="Aptos" panose="020B0004020202020204" pitchFamily="34" charset="0"/>
                <a:cs typeface="Arial" panose="020B0604020202020204" pitchFamily="34" charset="0"/>
              </a:rPr>
              <a:t> -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một</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tập</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hợp</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loài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trong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khu</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vực</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địa</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lý</a:t>
            </a:r>
            <a:r>
              <a:rPr lang="en-US" sz="2800" kern="100" dirty="0">
                <a:solidFill>
                  <a:schemeClr val="tx2">
                    <a:lumMod val="10000"/>
                  </a:schemeClr>
                </a:solidFill>
                <a:effectLst/>
                <a:ea typeface="Aptos" panose="020B0004020202020204" pitchFamily="34" charset="0"/>
                <a:cs typeface="Arial" panose="020B0604020202020204" pitchFamily="34" charset="0"/>
              </a:rPr>
              <a:t>, ở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một</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thời</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điểm</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có</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khả</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năng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giao</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phối</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với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nhau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tạo</a:t>
            </a:r>
            <a:r>
              <a:rPr lang="en-US" sz="2800" kern="100" dirty="0">
                <a:solidFill>
                  <a:schemeClr val="tx2">
                    <a:lumMod val="10000"/>
                  </a:schemeClr>
                </a:solidFill>
                <a:effectLst/>
                <a:ea typeface="Aptos" panose="020B0004020202020204" pitchFamily="34" charset="0"/>
                <a:cs typeface="Arial" panose="020B0604020202020204" pitchFamily="34" charset="0"/>
              </a:rPr>
              <a:t> ra </a:t>
            </a:r>
            <a:r>
              <a:rPr lang="en-US" sz="2800" kern="100" dirty="0" err="1">
                <a:solidFill>
                  <a:schemeClr val="tx2">
                    <a:lumMod val="10000"/>
                  </a:schemeClr>
                </a:solidFill>
                <a:effectLst/>
                <a:ea typeface="Aptos" panose="020B0004020202020204" pitchFamily="34" charset="0"/>
                <a:cs typeface="Arial" panose="020B0604020202020204" pitchFamily="34" charset="0"/>
              </a:rPr>
              <a:t>đời</a:t>
            </a:r>
            <a:r>
              <a:rPr lang="en-US" sz="2800" kern="100" dirty="0">
                <a:solidFill>
                  <a:schemeClr val="tx2">
                    <a:lumMod val="10000"/>
                  </a:schemeClr>
                </a:solidFill>
                <a:effectLst/>
                <a:ea typeface="Aptos" panose="020B0004020202020204" pitchFamily="34" charset="0"/>
                <a:cs typeface="Arial" panose="020B0604020202020204" pitchFamily="34" charset="0"/>
              </a:rPr>
              <a:t> con </a:t>
            </a:r>
            <a:r>
              <a:rPr lang="en-US" sz="2800" kern="100" dirty="0" err="1">
                <a:solidFill>
                  <a:schemeClr val="tx2">
                    <a:lumMod val="10000"/>
                  </a:schemeClr>
                </a:solidFill>
                <a:effectLst/>
                <a:ea typeface="Aptos" panose="020B0004020202020204" pitchFamily="34" charset="0"/>
                <a:cs typeface="Arial" panose="020B0604020202020204" pitchFamily="34" charset="0"/>
              </a:rPr>
              <a:t>hữu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thụ</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của</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cùng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một</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loài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có</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khác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nhau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về</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cấu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trúc</a:t>
            </a:r>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a:t>
            </a:r>
          </a:p>
          <a:p>
            <a:pPr algn="just"/>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học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một</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lĩnh</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vực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của</a:t>
            </a:r>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học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nghiên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cứu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loại</a:t>
            </a:r>
            <a:r>
              <a:rPr lang="en-US" sz="2800" kern="100" dirty="0">
                <a:solidFill>
                  <a:schemeClr val="tx2">
                    <a:lumMod val="10000"/>
                  </a:schemeClr>
                </a:solidFill>
                <a:effectLst/>
                <a:ea typeface="Aptos" panose="020B0004020202020204" pitchFamily="34" charset="0"/>
                <a:cs typeface="Arial" panose="020B0604020202020204" pitchFamily="34" charset="0"/>
              </a:rPr>
              <a:t> allele,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kiểu</a:t>
            </a:r>
            <a:r>
              <a:rPr lang="en-US" sz="2800" kern="100" dirty="0">
                <a:solidFill>
                  <a:schemeClr val="tx2">
                    <a:lumMod val="10000"/>
                  </a:schemeClr>
                </a:solidFill>
                <a:effectLst/>
                <a:ea typeface="Aptos" panose="020B0004020202020204" pitchFamily="34" charset="0"/>
                <a:cs typeface="Arial" panose="020B0604020202020204" pitchFamily="34" charset="0"/>
              </a:rPr>
              <a:t> gene </a:t>
            </a:r>
            <a:r>
              <a:rPr lang="en-US" sz="2800" kern="100" dirty="0" err="1">
                <a:solidFill>
                  <a:schemeClr val="tx2">
                    <a:lumMod val="10000"/>
                  </a:schemeClr>
                </a:solidFill>
                <a:effectLst/>
                <a:ea typeface="Aptos" panose="020B0004020202020204" pitchFamily="34" charset="0"/>
                <a:cs typeface="Arial" panose="020B0604020202020204" pitchFamily="34" charset="0"/>
              </a:rPr>
              <a:t>cũng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như</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những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yếu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động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làm</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thay</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đổi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allele </a:t>
            </a:r>
            <a:r>
              <a:rPr lang="en-US" sz="2800" kern="100" dirty="0" err="1">
                <a:solidFill>
                  <a:schemeClr val="tx2">
                    <a:lumMod val="10000"/>
                  </a:schemeClr>
                </a:solidFill>
                <a:effectLst/>
                <a:ea typeface="Aptos" panose="020B0004020202020204" pitchFamily="34" charset="0"/>
                <a:cs typeface="Arial" panose="020B0604020202020204" pitchFamily="34" charset="0"/>
              </a:rPr>
              <a:t>và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thành</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phần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kiểu</a:t>
            </a:r>
            <a:r>
              <a:rPr lang="en-US" sz="2800" kern="100" dirty="0">
                <a:solidFill>
                  <a:schemeClr val="tx2">
                    <a:lumMod val="10000"/>
                  </a:schemeClr>
                </a:solidFill>
                <a:effectLst/>
                <a:ea typeface="Aptos" panose="020B0004020202020204" pitchFamily="34" charset="0"/>
                <a:cs typeface="Arial" panose="020B0604020202020204" pitchFamily="34" charset="0"/>
              </a:rPr>
              <a:t> gene </a:t>
            </a:r>
            <a:r>
              <a:rPr lang="en-US" sz="2800" kern="100" dirty="0" err="1">
                <a:solidFill>
                  <a:schemeClr val="tx2">
                    <a:lumMod val="10000"/>
                  </a:schemeClr>
                </a:solidFill>
                <a:effectLst/>
                <a:ea typeface="Aptos" panose="020B0004020202020204" pitchFamily="34" charset="0"/>
                <a:cs typeface="Arial" panose="020B0604020202020204" pitchFamily="34" charset="0"/>
              </a:rPr>
              <a:t>trong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qua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thế</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hệ</a:t>
            </a:r>
            <a:r>
              <a:rPr lang="en-US" sz="2800" kern="100" dirty="0">
                <a:solidFill>
                  <a:schemeClr val="tx2">
                    <a:lumMod val="10000"/>
                  </a:schemeClr>
                </a:solidFill>
                <a:effectLst/>
                <a:ea typeface="Aptos" panose="020B0004020202020204"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2737957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FAEAD4-EA77-4A5C-BCA4-1A678CB0076B}"/>
              </a:ext>
            </a:extLst>
          </p:cNvPr>
          <p:cNvSpPr txBox="1"/>
          <p:nvPr/>
        </p:nvSpPr>
        <p:spPr>
          <a:xfrm>
            <a:off x="1601934" y="838200"/>
            <a:ext cx="8988132" cy="584775"/>
          </a:xfrm>
          <a:prstGeom prst="rect">
            <a:avLst/>
          </a:prstGeom>
          <a:noFill/>
        </p:spPr>
        <p:txBody>
          <a:bodyPr wrap="square">
            <a:spAutoFit/>
          </a:bodyPr>
          <a:lstStyle/>
          <a:p>
            <a:pPr algn="ctr"/>
            <a:r>
              <a:rPr lang="en-US" sz="3200" b="1" dirty="0">
                <a:solidFill>
                  <a:srgbClr val="FFFF00"/>
                </a:solidFill>
                <a:cs typeface="Arial" panose="020B0604020202020204" pitchFamily="34" charset="0"/>
              </a:rPr>
              <a:t> QUẦN THỂ</a:t>
            </a:r>
          </a:p>
        </p:txBody>
      </p:sp>
      <p:sp>
        <p:nvSpPr>
          <p:cNvPr id="2" name="Rectangle: Rounded Corners 1">
            <a:extLst>
              <a:ext uri="{FF2B5EF4-FFF2-40B4-BE49-F238E27FC236}">
                <a16:creationId xmlns:a16="http://schemas.microsoft.com/office/drawing/2014/main" id="{B4F51943-7647-4D2B-A60E-19A106AB8C46}"/>
              </a:ext>
            </a:extLst>
          </p:cNvPr>
          <p:cNvSpPr/>
          <p:nvPr/>
        </p:nvSpPr>
        <p:spPr>
          <a:xfrm>
            <a:off x="1257300" y="1600200"/>
            <a:ext cx="9677400" cy="3810000"/>
          </a:xfrm>
          <a:prstGeom prst="roundRect">
            <a:avLst/>
          </a:prstGeom>
          <a:solidFill>
            <a:srgbClr val="D9FFFF"/>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descr="Copyright - Free files and folders icons">
            <a:extLst>
              <a:ext uri="{FF2B5EF4-FFF2-40B4-BE49-F238E27FC236}">
                <a16:creationId xmlns:a16="http://schemas.microsoft.com/office/drawing/2014/main" id="{DD4C1AF8-DDBE-437C-B80D-8AD3AF2404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39" y="1387944"/>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BA03FE-4D6A-4648-9644-73D0BE38127A}"/>
              </a:ext>
            </a:extLst>
          </p:cNvPr>
          <p:cNvSpPr txBox="1"/>
          <p:nvPr/>
        </p:nvSpPr>
        <p:spPr>
          <a:xfrm>
            <a:off x="1504949" y="1735485"/>
            <a:ext cx="9182101" cy="3539430"/>
          </a:xfrm>
          <a:prstGeom prst="rect">
            <a:avLst/>
          </a:prstGeom>
          <a:noFill/>
        </p:spPr>
        <p:txBody>
          <a:bodyPr wrap="square">
            <a:spAutoFit/>
          </a:bodyPr>
          <a:lstStyle/>
          <a:p>
            <a:pPr marL="0" indent="0" algn="just">
              <a:buNone/>
            </a:pP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tập</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hợp</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loài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trong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khu</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vực</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địa</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lý</a:t>
            </a:r>
            <a:r>
              <a:rPr lang="en-US" sz="2800" kern="100" dirty="0">
                <a:solidFill>
                  <a:schemeClr val="tx2">
                    <a:lumMod val="10000"/>
                  </a:schemeClr>
                </a:solidFill>
                <a:effectLst/>
                <a:ea typeface="Aptos" panose="020B0004020202020204" pitchFamily="34" charset="0"/>
                <a:cs typeface="Arial" panose="020B0604020202020204" pitchFamily="34" charset="0"/>
              </a:rPr>
              <a:t>, ở </a:t>
            </a:r>
            <a:r>
              <a:rPr lang="en-US" sz="2800" b="1" kern="100" dirty="0" err="1">
                <a:solidFill>
                  <a:schemeClr val="tx2">
                    <a:lumMod val="10000"/>
                  </a:schemeClr>
                </a:solidFill>
                <a:effectLst/>
                <a:ea typeface="Aptos" panose="020B0004020202020204" pitchFamily="34" charset="0"/>
                <a:cs typeface="Arial" panose="020B0604020202020204" pitchFamily="34" charset="0"/>
              </a:rPr>
              <a:t>cùng</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một</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thời</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điểm</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có</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khả</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năng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giao</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b="1" kern="100" dirty="0" err="1">
                <a:solidFill>
                  <a:schemeClr val="tx2">
                    <a:lumMod val="10000"/>
                  </a:schemeClr>
                </a:solidFill>
                <a:effectLst/>
                <a:ea typeface="Aptos" panose="020B0004020202020204" pitchFamily="34" charset="0"/>
                <a:cs typeface="Arial" panose="020B0604020202020204" pitchFamily="34" charset="0"/>
              </a:rPr>
              <a:t>phối</a:t>
            </a:r>
            <a:r>
              <a:rPr lang="en-US" sz="2800" b="1"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với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nhau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tạo</a:t>
            </a:r>
            <a:r>
              <a:rPr lang="en-US" sz="2800" kern="100" dirty="0">
                <a:solidFill>
                  <a:schemeClr val="tx2">
                    <a:lumMod val="10000"/>
                  </a:schemeClr>
                </a:solidFill>
                <a:effectLst/>
                <a:ea typeface="Aptos" panose="020B0004020202020204" pitchFamily="34" charset="0"/>
                <a:cs typeface="Arial" panose="020B0604020202020204" pitchFamily="34" charset="0"/>
              </a:rPr>
              <a:t> ra </a:t>
            </a:r>
            <a:r>
              <a:rPr lang="en-US" sz="2800" kern="100" dirty="0" err="1">
                <a:solidFill>
                  <a:schemeClr val="tx2">
                    <a:lumMod val="10000"/>
                  </a:schemeClr>
                </a:solidFill>
                <a:effectLst/>
                <a:ea typeface="Aptos" panose="020B0004020202020204" pitchFamily="34" charset="0"/>
                <a:cs typeface="Arial" panose="020B0604020202020204" pitchFamily="34" charset="0"/>
              </a:rPr>
              <a:t>đời</a:t>
            </a:r>
            <a:r>
              <a:rPr lang="en-US" sz="2800" kern="100" dirty="0">
                <a:solidFill>
                  <a:schemeClr val="tx2">
                    <a:lumMod val="10000"/>
                  </a:schemeClr>
                </a:solidFill>
                <a:effectLst/>
                <a:ea typeface="Aptos" panose="020B0004020202020204" pitchFamily="34" charset="0"/>
                <a:cs typeface="Arial" panose="020B0604020202020204" pitchFamily="34" charset="0"/>
              </a:rPr>
              <a:t> con </a:t>
            </a:r>
            <a:r>
              <a:rPr lang="en-US" sz="2800" kern="100" dirty="0" err="1">
                <a:solidFill>
                  <a:schemeClr val="tx2">
                    <a:lumMod val="10000"/>
                  </a:schemeClr>
                </a:solidFill>
                <a:effectLst/>
                <a:ea typeface="Aptos" panose="020B0004020202020204" pitchFamily="34" charset="0"/>
                <a:cs typeface="Arial" panose="020B0604020202020204" pitchFamily="34" charset="0"/>
              </a:rPr>
              <a:t>hữu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thụ</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của</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cùng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một</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loài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có</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khác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nhau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về</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cấu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trúc</a:t>
            </a:r>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a:t>
            </a:r>
          </a:p>
          <a:p>
            <a:pPr algn="just"/>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học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một</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lĩnh</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vực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của</a:t>
            </a:r>
            <a:r>
              <a:rPr lang="en-US" sz="2800" kern="100" dirty="0">
                <a:solidFill>
                  <a:schemeClr val="tx2">
                    <a:lumMod val="10000"/>
                  </a:schemeClr>
                </a:solidFill>
                <a:effectLst/>
                <a:ea typeface="Aptos" panose="020B0004020202020204" pitchFamily="34" charset="0"/>
                <a:cs typeface="Arial" panose="020B0604020202020204" pitchFamily="34" charset="0"/>
              </a:rPr>
              <a:t> di </a:t>
            </a:r>
            <a:r>
              <a:rPr lang="en-US" sz="2800" kern="100" dirty="0" err="1">
                <a:solidFill>
                  <a:schemeClr val="tx2">
                    <a:lumMod val="10000"/>
                  </a:schemeClr>
                </a:solidFill>
                <a:effectLst/>
                <a:ea typeface="Aptos" panose="020B0004020202020204" pitchFamily="34" charset="0"/>
                <a:cs typeface="Arial" panose="020B0604020202020204" pitchFamily="34" charset="0"/>
              </a:rPr>
              <a:t>truyền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học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nghiên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cứu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loại</a:t>
            </a:r>
            <a:r>
              <a:rPr lang="en-US" sz="2800" kern="100" dirty="0">
                <a:solidFill>
                  <a:schemeClr val="tx2">
                    <a:lumMod val="10000"/>
                  </a:schemeClr>
                </a:solidFill>
                <a:effectLst/>
                <a:ea typeface="Aptos" panose="020B0004020202020204" pitchFamily="34" charset="0"/>
                <a:cs typeface="Arial" panose="020B0604020202020204" pitchFamily="34" charset="0"/>
              </a:rPr>
              <a:t> allele,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kiểu</a:t>
            </a:r>
            <a:r>
              <a:rPr lang="en-US" sz="2800" kern="100" dirty="0">
                <a:solidFill>
                  <a:schemeClr val="tx2">
                    <a:lumMod val="10000"/>
                  </a:schemeClr>
                </a:solidFill>
                <a:effectLst/>
                <a:ea typeface="Aptos" panose="020B0004020202020204" pitchFamily="34" charset="0"/>
                <a:cs typeface="Arial" panose="020B0604020202020204" pitchFamily="34" charset="0"/>
              </a:rPr>
              <a:t> gene </a:t>
            </a:r>
            <a:r>
              <a:rPr lang="en-US" sz="2800" kern="100" dirty="0" err="1">
                <a:solidFill>
                  <a:schemeClr val="tx2">
                    <a:lumMod val="10000"/>
                  </a:schemeClr>
                </a:solidFill>
                <a:effectLst/>
                <a:ea typeface="Aptos" panose="020B0004020202020204" pitchFamily="34" charset="0"/>
                <a:cs typeface="Arial" panose="020B0604020202020204" pitchFamily="34" charset="0"/>
              </a:rPr>
              <a:t>cũng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như</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những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yếu</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tố</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động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làm</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thay</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đổi</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số</a:t>
            </a:r>
            <a:r>
              <a:rPr lang="en-US" sz="2800" kern="100" dirty="0">
                <a:solidFill>
                  <a:schemeClr val="tx2">
                    <a:lumMod val="10000"/>
                  </a:schemeClr>
                </a:solidFill>
                <a:effectLst/>
                <a:ea typeface="Aptos" panose="020B0004020202020204" pitchFamily="34" charset="0"/>
                <a:cs typeface="Arial" panose="020B0604020202020204" pitchFamily="34" charset="0"/>
              </a:rPr>
              <a:t> allele </a:t>
            </a:r>
            <a:r>
              <a:rPr lang="en-US" sz="2800" kern="100" dirty="0" err="1">
                <a:solidFill>
                  <a:schemeClr val="tx2">
                    <a:lumMod val="10000"/>
                  </a:schemeClr>
                </a:solidFill>
                <a:effectLst/>
                <a:ea typeface="Aptos" panose="020B0004020202020204" pitchFamily="34" charset="0"/>
                <a:cs typeface="Arial" panose="020B0604020202020204" pitchFamily="34" charset="0"/>
              </a:rPr>
              <a:t>và</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thành</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phần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kiểu</a:t>
            </a:r>
            <a:r>
              <a:rPr lang="en-US" sz="2800" kern="100" dirty="0">
                <a:solidFill>
                  <a:schemeClr val="tx2">
                    <a:lumMod val="10000"/>
                  </a:schemeClr>
                </a:solidFill>
                <a:effectLst/>
                <a:ea typeface="Aptos" panose="020B0004020202020204" pitchFamily="34" charset="0"/>
                <a:cs typeface="Arial" panose="020B0604020202020204" pitchFamily="34" charset="0"/>
              </a:rPr>
              <a:t> gene </a:t>
            </a:r>
            <a:r>
              <a:rPr lang="en-US" sz="2800" kern="100" dirty="0" err="1">
                <a:solidFill>
                  <a:schemeClr val="tx2">
                    <a:lumMod val="10000"/>
                  </a:schemeClr>
                </a:solidFill>
                <a:effectLst/>
                <a:ea typeface="Aptos" panose="020B0004020202020204" pitchFamily="34" charset="0"/>
                <a:cs typeface="Arial" panose="020B0604020202020204" pitchFamily="34" charset="0"/>
              </a:rPr>
              <a:t>trong</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quần</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thể</a:t>
            </a:r>
            <a:r>
              <a:rPr lang="en-US" sz="2800" kern="100" dirty="0">
                <a:solidFill>
                  <a:schemeClr val="tx2">
                    <a:lumMod val="10000"/>
                  </a:schemeClr>
                </a:solidFill>
                <a:effectLst/>
                <a:ea typeface="Aptos" panose="020B0004020202020204" pitchFamily="34" charset="0"/>
                <a:cs typeface="Arial" panose="020B0604020202020204" pitchFamily="34" charset="0"/>
              </a:rPr>
              <a:t> qua </a:t>
            </a:r>
            <a:r>
              <a:rPr lang="en-US" sz="2800" kern="100" dirty="0" err="1">
                <a:solidFill>
                  <a:schemeClr val="tx2">
                    <a:lumMod val="10000"/>
                  </a:schemeClr>
                </a:solidFill>
                <a:effectLst/>
                <a:ea typeface="Aptos" panose="020B0004020202020204" pitchFamily="34" charset="0"/>
                <a:cs typeface="Arial" panose="020B0604020202020204" pitchFamily="34" charset="0"/>
              </a:rPr>
              <a:t>các</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thế</a:t>
            </a:r>
            <a:r>
              <a:rPr lang="en-US" sz="2800" kern="100" dirty="0">
                <a:solidFill>
                  <a:schemeClr val="tx2">
                    <a:lumMod val="10000"/>
                  </a:schemeClr>
                </a:solidFill>
                <a:effectLst/>
                <a:ea typeface="Aptos" panose="020B0004020202020204" pitchFamily="34" charset="0"/>
                <a:cs typeface="Arial" panose="020B0604020202020204" pitchFamily="34" charset="0"/>
              </a:rPr>
              <a:t> </a:t>
            </a:r>
            <a:r>
              <a:rPr lang="en-US" sz="2800" kern="100" dirty="0" err="1">
                <a:solidFill>
                  <a:schemeClr val="tx2">
                    <a:lumMod val="10000"/>
                  </a:schemeClr>
                </a:solidFill>
                <a:effectLst/>
                <a:ea typeface="Aptos" panose="020B0004020202020204" pitchFamily="34" charset="0"/>
                <a:cs typeface="Arial" panose="020B0604020202020204" pitchFamily="34" charset="0"/>
              </a:rPr>
              <a:t>hệ</a:t>
            </a:r>
            <a:r>
              <a:rPr lang="en-US" sz="2800" kern="100" dirty="0">
                <a:solidFill>
                  <a:schemeClr val="tx2">
                    <a:lumMod val="10000"/>
                  </a:schemeClr>
                </a:solidFill>
                <a:effectLst/>
                <a:ea typeface="Aptos" panose="020B0004020202020204"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5672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0FFAEB-5958-4C4E-BFE9-D7971E61F832}"/>
              </a:ext>
            </a:extLst>
          </p:cNvPr>
          <p:cNvGrpSpPr/>
          <p:nvPr/>
        </p:nvGrpSpPr>
        <p:grpSpPr>
          <a:xfrm>
            <a:off x="76200" y="609600"/>
            <a:ext cx="6811184" cy="5047134"/>
            <a:chOff x="2590800" y="381000"/>
            <a:chExt cx="6811184" cy="5047134"/>
          </a:xfrm>
        </p:grpSpPr>
        <p:grpSp>
          <p:nvGrpSpPr>
            <p:cNvPr id="7" name="Group 6">
              <a:extLst>
                <a:ext uri="{FF2B5EF4-FFF2-40B4-BE49-F238E27FC236}">
                  <a16:creationId xmlns:a16="http://schemas.microsoft.com/office/drawing/2014/main" id="{DFE602C0-5DA5-4528-8405-2BF19603355F}"/>
                </a:ext>
              </a:extLst>
            </p:cNvPr>
            <p:cNvGrpSpPr/>
            <p:nvPr/>
          </p:nvGrpSpPr>
          <p:grpSpPr>
            <a:xfrm>
              <a:off x="2590800" y="381000"/>
              <a:ext cx="6811184" cy="5047134"/>
              <a:chOff x="3247216" y="1066800"/>
              <a:chExt cx="5697568" cy="4455676"/>
            </a:xfrm>
          </p:grpSpPr>
          <p:pic>
            <p:nvPicPr>
              <p:cNvPr id="5" name="Picture 4">
                <a:extLst>
                  <a:ext uri="{FF2B5EF4-FFF2-40B4-BE49-F238E27FC236}">
                    <a16:creationId xmlns:a16="http://schemas.microsoft.com/office/drawing/2014/main" id="{AB0A2918-A8D5-4553-839F-8FBE750139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96" b="95704" l="4219" r="95625">
                            <a14:foregroundMark x1="8203" y1="13187" x2="6328" y2="45654"/>
                            <a14:foregroundMark x1="6328" y1="45654" x2="16563" y2="69730"/>
                            <a14:foregroundMark x1="16563" y1="69730" x2="16953" y2="69930"/>
                            <a14:foregroundMark x1="13125" y1="8092" x2="58750" y2="71928"/>
                            <a14:foregroundMark x1="58750" y1="71928" x2="61094" y2="90509"/>
                            <a14:foregroundMark x1="8906" y1="15285" x2="74688" y2="19680"/>
                            <a14:foregroundMark x1="74688" y1="19680" x2="78438" y2="19281"/>
                            <a14:foregroundMark x1="19063" y1="12188" x2="58672" y2="14585"/>
                            <a14:foregroundMark x1="79609" y1="4795" x2="78359" y2="76923"/>
                            <a14:foregroundMark x1="37031" y1="28472" x2="76875" y2="78621"/>
                            <a14:foregroundMark x1="76875" y1="78621" x2="77500" y2="80020"/>
                            <a14:foregroundMark x1="5938" y1="29570" x2="12891" y2="70330"/>
                            <a14:foregroundMark x1="12891" y1="70330" x2="13125" y2="70330"/>
                            <a14:foregroundMark x1="12344" y1="31768" x2="30859" y2="78322"/>
                            <a14:foregroundMark x1="30859" y1="78322" x2="31953" y2="84515"/>
                            <a14:foregroundMark x1="17500" y1="74326" x2="17500" y2="74326"/>
                            <a14:foregroundMark x1="19922" y1="73726" x2="43516" y2="90809"/>
                            <a14:foregroundMark x1="19297" y1="58442" x2="27578" y2="71828"/>
                            <a14:foregroundMark x1="14063" y1="73127" x2="14063" y2="73127"/>
                            <a14:foregroundMark x1="20313" y1="76823" x2="20313" y2="76823"/>
                            <a14:foregroundMark x1="33281" y1="86314" x2="33281" y2="86314"/>
                            <a14:foregroundMark x1="4219" y1="24875" x2="4219" y2="24875"/>
                            <a14:foregroundMark x1="27109" y1="35864" x2="27109" y2="35864"/>
                            <a14:foregroundMark x1="27266" y1="43257" x2="27266" y2="43257"/>
                            <a14:foregroundMark x1="29063" y1="43157" x2="29063" y2="43157"/>
                            <a14:foregroundMark x1="48047" y1="70330" x2="48047" y2="70330"/>
                            <a14:foregroundMark x1="58672" y1="66434" x2="58672" y2="66434"/>
                            <a14:foregroundMark x1="58047" y1="62238" x2="58047" y2="62238"/>
                            <a14:foregroundMark x1="52031" y1="66134" x2="52031" y2="66134"/>
                            <a14:foregroundMark x1="68047" y1="89510" x2="68047" y2="89510"/>
                            <a14:foregroundMark x1="62813" y1="88811" x2="62813" y2="88811"/>
                            <a14:foregroundMark x1="67188" y1="73626" x2="67188" y2="73626"/>
                            <a14:foregroundMark x1="66094" y1="76923" x2="66094" y2="76923"/>
                            <a14:foregroundMark x1="67266" y1="73227" x2="67266" y2="73227"/>
                            <a14:foregroundMark x1="70000" y1="82118" x2="70000" y2="82118"/>
                            <a14:foregroundMark x1="68281" y1="88711" x2="68281" y2="88711"/>
                            <a14:foregroundMark x1="68125" y1="85415" x2="68125" y2="85415"/>
                            <a14:foregroundMark x1="7813" y1="57443" x2="7813" y2="57443"/>
                            <a14:foregroundMark x1="25000" y1="8791" x2="25000" y2="8791"/>
                            <a14:foregroundMark x1="21641" y1="6094" x2="30703" y2="17782"/>
                            <a14:foregroundMark x1="30703" y1="17782" x2="30625" y2="17582"/>
                            <a14:foregroundMark x1="64219" y1="14186" x2="86328" y2="8791"/>
                            <a14:foregroundMark x1="86328" y1="8791" x2="88594" y2="8891"/>
                            <a14:foregroundMark x1="73750" y1="5095" x2="63438" y2="13886"/>
                            <a14:foregroundMark x1="63438" y1="13886" x2="63438" y2="14086"/>
                            <a14:foregroundMark x1="88203" y1="7293" x2="95469" y2="32767"/>
                            <a14:foregroundMark x1="95469" y1="32767" x2="95625" y2="39161"/>
                            <a14:foregroundMark x1="86797" y1="12687" x2="90938" y2="31968"/>
                            <a14:foregroundMark x1="85156" y1="21878" x2="88047" y2="28472"/>
                            <a14:foregroundMark x1="92578" y1="12687" x2="95625" y2="22278"/>
                            <a14:foregroundMark x1="95625" y1="22278" x2="95547" y2="22378"/>
                            <a14:foregroundMark x1="95156" y1="44655" x2="84844" y2="70629"/>
                            <a14:foregroundMark x1="84844" y1="70629" x2="84844" y2="70829"/>
                            <a14:foregroundMark x1="56641" y1="54046" x2="61641" y2="69031"/>
                            <a14:foregroundMark x1="28047" y1="36464" x2="27734" y2="36563"/>
                            <a14:foregroundMark x1="26484" y1="37163" x2="26484" y2="37163"/>
                            <a14:foregroundMark x1="33203" y1="41359" x2="33203" y2="41359"/>
                            <a14:foregroundMark x1="51484" y1="66533" x2="51484" y2="66533"/>
                            <a14:foregroundMark x1="65625" y1="78422" x2="65625" y2="78422"/>
                            <a14:foregroundMark x1="66172" y1="71928" x2="66172" y2="71928"/>
                            <a14:foregroundMark x1="73984" y1="77323" x2="73984" y2="77323"/>
                            <a14:foregroundMark x1="70859" y1="82617" x2="70859" y2="82617"/>
                            <a14:foregroundMark x1="72344" y1="76623" x2="72344" y2="76623"/>
                            <a14:foregroundMark x1="48047" y1="92807" x2="48047" y2="92807"/>
                            <a14:foregroundMark x1="57969" y1="95704" x2="57969" y2="95704"/>
                          </a14:backgroundRemoval>
                        </a14:imgEffect>
                      </a14:imgLayer>
                    </a14:imgProps>
                  </a:ext>
                  <a:ext uri="{28A0092B-C50C-407E-A947-70E740481C1C}">
                    <a14:useLocalDpi xmlns:a14="http://schemas.microsoft.com/office/drawing/2010/main" val="0"/>
                  </a:ext>
                </a:extLst>
              </a:blip>
              <a:stretch>
                <a:fillRect/>
              </a:stretch>
            </p:blipFill>
            <p:spPr>
              <a:xfrm>
                <a:off x="3247216" y="1066800"/>
                <a:ext cx="5697568" cy="4455676"/>
              </a:xfrm>
              <a:prstGeom prst="rect">
                <a:avLst/>
              </a:prstGeom>
            </p:spPr>
          </p:pic>
          <p:sp>
            <p:nvSpPr>
              <p:cNvPr id="6" name="Rectangle 5">
                <a:extLst>
                  <a:ext uri="{FF2B5EF4-FFF2-40B4-BE49-F238E27FC236}">
                    <a16:creationId xmlns:a16="http://schemas.microsoft.com/office/drawing/2014/main" id="{D214B0AF-3C1C-43E2-9FC6-F4BD8EAE61A2}"/>
                  </a:ext>
                </a:extLst>
              </p:cNvPr>
              <p:cNvSpPr/>
              <p:nvPr/>
            </p:nvSpPr>
            <p:spPr>
              <a:xfrm>
                <a:off x="5486400" y="2895600"/>
                <a:ext cx="1295400" cy="304800"/>
              </a:xfrm>
              <a:prstGeom prst="rect">
                <a:avLst/>
              </a:prstGeom>
              <a:solidFill>
                <a:srgbClr val="C1DE9C"/>
              </a:solidFill>
              <a:ln>
                <a:solidFill>
                  <a:srgbClr val="C1D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785E9FA-7CBA-46F9-AEB3-2886E7362A6F}"/>
                </a:ext>
              </a:extLst>
            </p:cNvPr>
            <p:cNvSpPr txBox="1"/>
            <p:nvPr/>
          </p:nvSpPr>
          <p:spPr>
            <a:xfrm>
              <a:off x="5245446" y="2229823"/>
              <a:ext cx="1633781" cy="584775"/>
            </a:xfrm>
            <a:prstGeom prst="rect">
              <a:avLst/>
            </a:prstGeom>
            <a:noFill/>
          </p:spPr>
          <p:txBody>
            <a:bodyPr wrap="none" rtlCol="0">
              <a:spAutoFit/>
            </a:bodyPr>
            <a:lstStyle/>
            <a:p>
              <a:r>
                <a:rPr lang="en-US" sz="3200" b="1" dirty="0" err="1">
                  <a:solidFill>
                    <a:srgbClr val="000000"/>
                  </a:solidFill>
                </a:rPr>
                <a:t>Quần</a:t>
              </a:r>
              <a:r>
                <a:rPr lang="en-US" sz="3200" b="1" dirty="0">
                  <a:solidFill>
                    <a:srgbClr val="000000"/>
                  </a:solidFill>
                </a:rPr>
                <a:t> </a:t>
              </a:r>
              <a:r>
                <a:rPr lang="en-US" sz="3200" b="1" dirty="0" err="1">
                  <a:solidFill>
                    <a:srgbClr val="000000"/>
                  </a:solidFill>
                </a:rPr>
                <a:t>thể</a:t>
              </a:r>
              <a:endParaRPr lang="en-US" sz="3200" b="1" dirty="0">
                <a:solidFill>
                  <a:srgbClr val="000000"/>
                </a:solidFill>
              </a:endParaRPr>
            </a:p>
          </p:txBody>
        </p:sp>
      </p:grpSp>
      <p:sp>
        <p:nvSpPr>
          <p:cNvPr id="10" name="Rectangle: Rounded Corners 9">
            <a:extLst>
              <a:ext uri="{FF2B5EF4-FFF2-40B4-BE49-F238E27FC236}">
                <a16:creationId xmlns:a16="http://schemas.microsoft.com/office/drawing/2014/main" id="{65897025-6DA4-42A5-A3F3-E250F1B0D776}"/>
              </a:ext>
            </a:extLst>
          </p:cNvPr>
          <p:cNvSpPr>
            <a:spLocks noChangeArrowheads="1"/>
          </p:cNvSpPr>
          <p:nvPr/>
        </p:nvSpPr>
        <p:spPr bwMode="auto">
          <a:xfrm>
            <a:off x="6903204" y="587292"/>
            <a:ext cx="5041085" cy="860507"/>
          </a:xfrm>
          <a:prstGeom prst="roundRect">
            <a:avLst>
              <a:gd name="adj" fmla="val 11252"/>
            </a:avLst>
          </a:prstGeom>
          <a:noFill/>
          <a:ln w="19050">
            <a:noFill/>
            <a:miter lim="800000"/>
            <a:headEnd/>
            <a:tailEnd/>
          </a:ln>
        </p:spPr>
        <p:txBody>
          <a:bodyPr anchor="ctr" anchorCtr="0"/>
          <a:lstStyle/>
          <a:p>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Quan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sát</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trả</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lời</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câu</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hỏi</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sau</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về</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bướm</a:t>
            </a:r>
            <a:r>
              <a:rPr lang="en-US" sz="2800" b="1" dirty="0">
                <a:solidFill>
                  <a:srgbClr val="FFC000"/>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t>
            </a:r>
          </a:p>
        </p:txBody>
      </p:sp>
      <p:sp>
        <p:nvSpPr>
          <p:cNvPr id="11" name="Rectangle: Rounded Corners 10">
            <a:extLst>
              <a:ext uri="{FF2B5EF4-FFF2-40B4-BE49-F238E27FC236}">
                <a16:creationId xmlns:a16="http://schemas.microsoft.com/office/drawing/2014/main" id="{525CFD52-FA9B-4A6F-B707-8233BB03F7D0}"/>
              </a:ext>
            </a:extLst>
          </p:cNvPr>
          <p:cNvSpPr>
            <a:spLocks noChangeArrowheads="1"/>
          </p:cNvSpPr>
          <p:nvPr/>
        </p:nvSpPr>
        <p:spPr bwMode="auto">
          <a:xfrm>
            <a:off x="7482980" y="1721077"/>
            <a:ext cx="4404220" cy="737346"/>
          </a:xfrm>
          <a:prstGeom prst="roundRect">
            <a:avLst>
              <a:gd name="adj" fmla="val 11252"/>
            </a:avLst>
          </a:prstGeom>
          <a:noFill/>
          <a:ln w="19050">
            <a:noFill/>
            <a:miter lim="800000"/>
            <a:headEnd/>
            <a:tailEnd/>
          </a:ln>
        </p:spPr>
        <p:txBody>
          <a:bodyPr anchor="ctr" anchorCtr="0"/>
          <a:lstStyle/>
          <a:p>
            <a:endPar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2BCB9B0C-4AC7-4B79-90E9-ED947CBD0F9D}"/>
              </a:ext>
            </a:extLst>
          </p:cNvPr>
          <p:cNvSpPr>
            <a:spLocks noChangeArrowheads="1"/>
          </p:cNvSpPr>
          <p:nvPr/>
        </p:nvSpPr>
        <p:spPr bwMode="auto">
          <a:xfrm>
            <a:off x="7014358" y="1721077"/>
            <a:ext cx="4929931" cy="3807454"/>
          </a:xfrm>
          <a:prstGeom prst="roundRect">
            <a:avLst>
              <a:gd name="adj" fmla="val 11252"/>
            </a:avLst>
          </a:prstGeom>
          <a:noFill/>
          <a:ln w="19050">
            <a:noFill/>
            <a:miter lim="800000"/>
            <a:headEnd/>
            <a:tailEnd/>
          </a:ln>
        </p:spPr>
        <p:txBody>
          <a:bodyPr anchor="ctr" anchorCtr="0"/>
          <a:lstStyle/>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gồm</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bao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nhiêu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AA, Aa, aa?</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AA, Aa, Aa, aa?</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allele A, a?</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Tính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allele A, a?</a:t>
            </a:r>
          </a:p>
        </p:txBody>
      </p:sp>
      <p:sp>
        <p:nvSpPr>
          <p:cNvPr id="3" name="Rectangle: Rounded Corners 2">
            <a:extLst>
              <a:ext uri="{FF2B5EF4-FFF2-40B4-BE49-F238E27FC236}">
                <a16:creationId xmlns:a16="http://schemas.microsoft.com/office/drawing/2014/main" id="{8A29C776-F651-D01F-EFFB-88C85B46CFDB}"/>
              </a:ext>
            </a:extLst>
          </p:cNvPr>
          <p:cNvSpPr>
            <a:spLocks noChangeArrowheads="1"/>
          </p:cNvSpPr>
          <p:nvPr/>
        </p:nvSpPr>
        <p:spPr bwMode="auto">
          <a:xfrm>
            <a:off x="2514600" y="5682600"/>
            <a:ext cx="2895600" cy="737346"/>
          </a:xfrm>
          <a:prstGeom prst="roundRect">
            <a:avLst>
              <a:gd name="adj" fmla="val 11252"/>
            </a:avLst>
          </a:prstGeom>
          <a:noFill/>
          <a:ln w="19050">
            <a:noFill/>
            <a:miter lim="800000"/>
            <a:headEnd/>
            <a:tailEnd/>
          </a:ln>
        </p:spPr>
        <p:txBody>
          <a:bodyPr anchor="ctr" anchorCtr="0"/>
          <a:lstStyle/>
          <a:p>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bướm</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t>
            </a:r>
          </a:p>
        </p:txBody>
      </p:sp>
    </p:spTree>
    <p:extLst>
      <p:ext uri="{BB962C8B-B14F-4D97-AF65-F5344CB8AC3E}">
        <p14:creationId xmlns:p14="http://schemas.microsoft.com/office/powerpoint/2010/main" val="3561837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0FFAEB-5958-4C4E-BFE9-D7971E61F832}"/>
              </a:ext>
            </a:extLst>
          </p:cNvPr>
          <p:cNvGrpSpPr/>
          <p:nvPr/>
        </p:nvGrpSpPr>
        <p:grpSpPr>
          <a:xfrm>
            <a:off x="76200" y="609600"/>
            <a:ext cx="6811184" cy="5047134"/>
            <a:chOff x="2590800" y="381000"/>
            <a:chExt cx="6811184" cy="5047134"/>
          </a:xfrm>
        </p:grpSpPr>
        <p:grpSp>
          <p:nvGrpSpPr>
            <p:cNvPr id="7" name="Group 6">
              <a:extLst>
                <a:ext uri="{FF2B5EF4-FFF2-40B4-BE49-F238E27FC236}">
                  <a16:creationId xmlns:a16="http://schemas.microsoft.com/office/drawing/2014/main" id="{DFE602C0-5DA5-4528-8405-2BF19603355F}"/>
                </a:ext>
              </a:extLst>
            </p:cNvPr>
            <p:cNvGrpSpPr/>
            <p:nvPr/>
          </p:nvGrpSpPr>
          <p:grpSpPr>
            <a:xfrm>
              <a:off x="2590800" y="381000"/>
              <a:ext cx="6811184" cy="5047134"/>
              <a:chOff x="3247216" y="1066800"/>
              <a:chExt cx="5697568" cy="4455676"/>
            </a:xfrm>
          </p:grpSpPr>
          <p:pic>
            <p:nvPicPr>
              <p:cNvPr id="5" name="Picture 4">
                <a:extLst>
                  <a:ext uri="{FF2B5EF4-FFF2-40B4-BE49-F238E27FC236}">
                    <a16:creationId xmlns:a16="http://schemas.microsoft.com/office/drawing/2014/main" id="{AB0A2918-A8D5-4553-839F-8FBE750139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96" b="95704" l="4219" r="95625">
                            <a14:foregroundMark x1="8203" y1="13187" x2="6328" y2="45654"/>
                            <a14:foregroundMark x1="6328" y1="45654" x2="16563" y2="69730"/>
                            <a14:foregroundMark x1="16563" y1="69730" x2="16953" y2="69930"/>
                            <a14:foregroundMark x1="13125" y1="8092" x2="58750" y2="71928"/>
                            <a14:foregroundMark x1="58750" y1="71928" x2="61094" y2="90509"/>
                            <a14:foregroundMark x1="8906" y1="15285" x2="74688" y2="19680"/>
                            <a14:foregroundMark x1="74688" y1="19680" x2="78438" y2="19281"/>
                            <a14:foregroundMark x1="19063" y1="12188" x2="58672" y2="14585"/>
                            <a14:foregroundMark x1="79609" y1="4795" x2="78359" y2="76923"/>
                            <a14:foregroundMark x1="37031" y1="28472" x2="76875" y2="78621"/>
                            <a14:foregroundMark x1="76875" y1="78621" x2="77500" y2="80020"/>
                            <a14:foregroundMark x1="5938" y1="29570" x2="12891" y2="70330"/>
                            <a14:foregroundMark x1="12891" y1="70330" x2="13125" y2="70330"/>
                            <a14:foregroundMark x1="12344" y1="31768" x2="30859" y2="78322"/>
                            <a14:foregroundMark x1="30859" y1="78322" x2="31953" y2="84515"/>
                            <a14:foregroundMark x1="17500" y1="74326" x2="17500" y2="74326"/>
                            <a14:foregroundMark x1="19922" y1="73726" x2="43516" y2="90809"/>
                            <a14:foregroundMark x1="19297" y1="58442" x2="27578" y2="71828"/>
                            <a14:foregroundMark x1="14063" y1="73127" x2="14063" y2="73127"/>
                            <a14:foregroundMark x1="20313" y1="76823" x2="20313" y2="76823"/>
                            <a14:foregroundMark x1="33281" y1="86314" x2="33281" y2="86314"/>
                            <a14:foregroundMark x1="4219" y1="24875" x2="4219" y2="24875"/>
                            <a14:foregroundMark x1="27109" y1="35864" x2="27109" y2="35864"/>
                            <a14:foregroundMark x1="27266" y1="43257" x2="27266" y2="43257"/>
                            <a14:foregroundMark x1="29063" y1="43157" x2="29063" y2="43157"/>
                            <a14:foregroundMark x1="48047" y1="70330" x2="48047" y2="70330"/>
                            <a14:foregroundMark x1="58672" y1="66434" x2="58672" y2="66434"/>
                            <a14:foregroundMark x1="58047" y1="62238" x2="58047" y2="62238"/>
                            <a14:foregroundMark x1="52031" y1="66134" x2="52031" y2="66134"/>
                            <a14:foregroundMark x1="68047" y1="89510" x2="68047" y2="89510"/>
                            <a14:foregroundMark x1="62813" y1="88811" x2="62813" y2="88811"/>
                            <a14:foregroundMark x1="67188" y1="73626" x2="67188" y2="73626"/>
                            <a14:foregroundMark x1="66094" y1="76923" x2="66094" y2="76923"/>
                            <a14:foregroundMark x1="67266" y1="73227" x2="67266" y2="73227"/>
                            <a14:foregroundMark x1="70000" y1="82118" x2="70000" y2="82118"/>
                            <a14:foregroundMark x1="68281" y1="88711" x2="68281" y2="88711"/>
                            <a14:foregroundMark x1="68125" y1="85415" x2="68125" y2="85415"/>
                            <a14:foregroundMark x1="7813" y1="57443" x2="7813" y2="57443"/>
                            <a14:foregroundMark x1="25000" y1="8791" x2="25000" y2="8791"/>
                            <a14:foregroundMark x1="21641" y1="6094" x2="30703" y2="17782"/>
                            <a14:foregroundMark x1="30703" y1="17782" x2="30625" y2="17582"/>
                            <a14:foregroundMark x1="64219" y1="14186" x2="86328" y2="8791"/>
                            <a14:foregroundMark x1="86328" y1="8791" x2="88594" y2="8891"/>
                            <a14:foregroundMark x1="73750" y1="5095" x2="63438" y2="13886"/>
                            <a14:foregroundMark x1="63438" y1="13886" x2="63438" y2="14086"/>
                            <a14:foregroundMark x1="88203" y1="7293" x2="95469" y2="32767"/>
                            <a14:foregroundMark x1="95469" y1="32767" x2="95625" y2="39161"/>
                            <a14:foregroundMark x1="86797" y1="12687" x2="90938" y2="31968"/>
                            <a14:foregroundMark x1="85156" y1="21878" x2="88047" y2="28472"/>
                            <a14:foregroundMark x1="92578" y1="12687" x2="95625" y2="22278"/>
                            <a14:foregroundMark x1="95625" y1="22278" x2="95547" y2="22378"/>
                            <a14:foregroundMark x1="95156" y1="44655" x2="84844" y2="70629"/>
                            <a14:foregroundMark x1="84844" y1="70629" x2="84844" y2="70829"/>
                            <a14:foregroundMark x1="56641" y1="54046" x2="61641" y2="69031"/>
                            <a14:foregroundMark x1="28047" y1="36464" x2="27734" y2="36563"/>
                            <a14:foregroundMark x1="26484" y1="37163" x2="26484" y2="37163"/>
                            <a14:foregroundMark x1="33203" y1="41359" x2="33203" y2="41359"/>
                            <a14:foregroundMark x1="51484" y1="66533" x2="51484" y2="66533"/>
                            <a14:foregroundMark x1="65625" y1="78422" x2="65625" y2="78422"/>
                            <a14:foregroundMark x1="66172" y1="71928" x2="66172" y2="71928"/>
                            <a14:foregroundMark x1="73984" y1="77323" x2="73984" y2="77323"/>
                            <a14:foregroundMark x1="70859" y1="82617" x2="70859" y2="82617"/>
                            <a14:foregroundMark x1="72344" y1="76623" x2="72344" y2="76623"/>
                            <a14:foregroundMark x1="48047" y1="92807" x2="48047" y2="92807"/>
                            <a14:foregroundMark x1="57969" y1="95704" x2="57969" y2="95704"/>
                          </a14:backgroundRemoval>
                        </a14:imgEffect>
                      </a14:imgLayer>
                    </a14:imgProps>
                  </a:ext>
                  <a:ext uri="{28A0092B-C50C-407E-A947-70E740481C1C}">
                    <a14:useLocalDpi xmlns:a14="http://schemas.microsoft.com/office/drawing/2010/main" val="0"/>
                  </a:ext>
                </a:extLst>
              </a:blip>
              <a:stretch>
                <a:fillRect/>
              </a:stretch>
            </p:blipFill>
            <p:spPr>
              <a:xfrm>
                <a:off x="3247216" y="1066800"/>
                <a:ext cx="5697568" cy="4455676"/>
              </a:xfrm>
              <a:prstGeom prst="rect">
                <a:avLst/>
              </a:prstGeom>
            </p:spPr>
          </p:pic>
          <p:sp>
            <p:nvSpPr>
              <p:cNvPr id="6" name="Rectangle 5">
                <a:extLst>
                  <a:ext uri="{FF2B5EF4-FFF2-40B4-BE49-F238E27FC236}">
                    <a16:creationId xmlns:a16="http://schemas.microsoft.com/office/drawing/2014/main" id="{D214B0AF-3C1C-43E2-9FC6-F4BD8EAE61A2}"/>
                  </a:ext>
                </a:extLst>
              </p:cNvPr>
              <p:cNvSpPr/>
              <p:nvPr/>
            </p:nvSpPr>
            <p:spPr>
              <a:xfrm>
                <a:off x="5486400" y="2895600"/>
                <a:ext cx="1295400" cy="304800"/>
              </a:xfrm>
              <a:prstGeom prst="rect">
                <a:avLst/>
              </a:prstGeom>
              <a:solidFill>
                <a:srgbClr val="C1DE9C"/>
              </a:solidFill>
              <a:ln>
                <a:solidFill>
                  <a:srgbClr val="C1D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785E9FA-7CBA-46F9-AEB3-2886E7362A6F}"/>
                </a:ext>
              </a:extLst>
            </p:cNvPr>
            <p:cNvSpPr txBox="1"/>
            <p:nvPr/>
          </p:nvSpPr>
          <p:spPr>
            <a:xfrm>
              <a:off x="5245446" y="2229823"/>
              <a:ext cx="1633781" cy="584775"/>
            </a:xfrm>
            <a:prstGeom prst="rect">
              <a:avLst/>
            </a:prstGeom>
            <a:noFill/>
          </p:spPr>
          <p:txBody>
            <a:bodyPr wrap="none" rtlCol="0">
              <a:spAutoFit/>
            </a:bodyPr>
            <a:lstStyle/>
            <a:p>
              <a:r>
                <a:rPr lang="en-US" sz="3200" b="1" dirty="0" err="1">
                  <a:solidFill>
                    <a:srgbClr val="000000"/>
                  </a:solidFill>
                </a:rPr>
                <a:t>Quần</a:t>
              </a:r>
              <a:r>
                <a:rPr lang="en-US" sz="3200" b="1" dirty="0">
                  <a:solidFill>
                    <a:srgbClr val="000000"/>
                  </a:solidFill>
                </a:rPr>
                <a:t> </a:t>
              </a:r>
              <a:r>
                <a:rPr lang="en-US" sz="3200" b="1" dirty="0" err="1">
                  <a:solidFill>
                    <a:srgbClr val="000000"/>
                  </a:solidFill>
                </a:rPr>
                <a:t>thể</a:t>
              </a:r>
              <a:endParaRPr lang="en-US" sz="3200" b="1" dirty="0">
                <a:solidFill>
                  <a:srgbClr val="000000"/>
                </a:solidFill>
              </a:endParaRPr>
            </a:p>
          </p:txBody>
        </p:sp>
      </p:grpSp>
      <p:sp>
        <p:nvSpPr>
          <p:cNvPr id="9" name="Rectangle: Rounded Corners 8">
            <a:extLst>
              <a:ext uri="{FF2B5EF4-FFF2-40B4-BE49-F238E27FC236}">
                <a16:creationId xmlns:a16="http://schemas.microsoft.com/office/drawing/2014/main" id="{B15F5A3B-6483-476D-87D2-5EF7525B4A1A}"/>
              </a:ext>
            </a:extLst>
          </p:cNvPr>
          <p:cNvSpPr>
            <a:spLocks noChangeArrowheads="1"/>
          </p:cNvSpPr>
          <p:nvPr/>
        </p:nvSpPr>
        <p:spPr bwMode="auto">
          <a:xfrm>
            <a:off x="2514600" y="5682600"/>
            <a:ext cx="2895600" cy="737346"/>
          </a:xfrm>
          <a:prstGeom prst="roundRect">
            <a:avLst>
              <a:gd name="adj" fmla="val 11252"/>
            </a:avLst>
          </a:prstGeom>
          <a:noFill/>
          <a:ln w="19050">
            <a:noFill/>
            <a:miter lim="800000"/>
            <a:headEnd/>
            <a:tailEnd/>
          </a:ln>
        </p:spPr>
        <p:txBody>
          <a:bodyPr anchor="ctr" anchorCtr="0"/>
          <a:lstStyle/>
          <a:p>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bướm</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t>
            </a:r>
          </a:p>
        </p:txBody>
      </p:sp>
      <p:sp>
        <p:nvSpPr>
          <p:cNvPr id="11" name="Rectangle: Rounded Corners 10">
            <a:extLst>
              <a:ext uri="{FF2B5EF4-FFF2-40B4-BE49-F238E27FC236}">
                <a16:creationId xmlns:a16="http://schemas.microsoft.com/office/drawing/2014/main" id="{525CFD52-FA9B-4A6F-B707-8233BB03F7D0}"/>
              </a:ext>
            </a:extLst>
          </p:cNvPr>
          <p:cNvSpPr>
            <a:spLocks noChangeArrowheads="1"/>
          </p:cNvSpPr>
          <p:nvPr/>
        </p:nvSpPr>
        <p:spPr bwMode="auto">
          <a:xfrm>
            <a:off x="7482980" y="1721077"/>
            <a:ext cx="4404220" cy="737346"/>
          </a:xfrm>
          <a:prstGeom prst="roundRect">
            <a:avLst>
              <a:gd name="adj" fmla="val 11252"/>
            </a:avLst>
          </a:prstGeom>
          <a:noFill/>
          <a:ln w="19050">
            <a:noFill/>
            <a:miter lim="800000"/>
            <a:headEnd/>
            <a:tailEnd/>
          </a:ln>
        </p:spPr>
        <p:txBody>
          <a:bodyPr anchor="ctr" anchorCtr="0"/>
          <a:lstStyle/>
          <a:p>
            <a:endPar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2BCB9B0C-4AC7-4B79-90E9-ED947CBD0F9D}"/>
                  </a:ext>
                </a:extLst>
              </p:cNvPr>
              <p:cNvSpPr>
                <a:spLocks noChangeArrowheads="1"/>
              </p:cNvSpPr>
              <p:nvPr/>
            </p:nvSpPr>
            <p:spPr bwMode="auto">
              <a:xfrm>
                <a:off x="6794338" y="1525273"/>
                <a:ext cx="5550061" cy="3807454"/>
              </a:xfrm>
              <a:prstGeom prst="roundRect">
                <a:avLst>
                  <a:gd name="adj" fmla="val 11252"/>
                </a:avLst>
              </a:prstGeom>
              <a:noFill/>
              <a:ln w="19050">
                <a:noFill/>
                <a:miter lim="800000"/>
                <a:headEnd/>
                <a:tailEnd/>
              </a:ln>
            </p:spPr>
            <p:txBody>
              <a:bodyPr anchor="ctr" anchorCtr="0"/>
              <a:lstStyle/>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gồm</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17</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3</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allele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là</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17x2 = 34</a:t>
                </a:r>
              </a:p>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AA = </a:t>
                </a:r>
                <a:r>
                  <a:rPr lang="en-US" sz="26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6</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 = </a:t>
                </a:r>
                <a:r>
                  <a:rPr lang="en-US" sz="26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6</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 = </a:t>
                </a:r>
                <a:r>
                  <a:rPr lang="en-US" sz="26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5</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Tần</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6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kiểu</a:t>
                </a:r>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gene: </a:t>
                </a:r>
              </a:p>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 </a:t>
                </a:r>
                <a14:m>
                  <m:oMath xmlns:m="http://schemas.openxmlformats.org/officeDocument/2006/math">
                    <m:f>
                      <m:fPr>
                        <m:ctrlPr>
                          <a:rPr lang="en-US" sz="260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ctrlPr>
                      </m:fPr>
                      <m:num>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6</m:t>
                        </m:r>
                      </m:num>
                      <m:den>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17</m:t>
                        </m:r>
                      </m:den>
                    </m:f>
                  </m:oMath>
                </a14:m>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 0,353 </a:t>
                </a:r>
              </a:p>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 = </a:t>
                </a:r>
                <a14:m>
                  <m:oMath xmlns:m="http://schemas.openxmlformats.org/officeDocument/2006/math">
                    <m:f>
                      <m:fPr>
                        <m:ctrlPr>
                          <a:rPr lang="en-US" sz="260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ctrlPr>
                      </m:fPr>
                      <m:num>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6</m:t>
                        </m:r>
                      </m:num>
                      <m:den>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17</m:t>
                        </m:r>
                      </m:den>
                    </m:f>
                  </m:oMath>
                </a14:m>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 0,353  </a:t>
                </a:r>
              </a:p>
              <a:p>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 = </a:t>
                </a:r>
                <a14:m>
                  <m:oMath xmlns:m="http://schemas.openxmlformats.org/officeDocument/2006/math">
                    <m:f>
                      <m:fPr>
                        <m:ctrlPr>
                          <a:rPr lang="en-US" sz="260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ctrlPr>
                      </m:fPr>
                      <m:num>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5</m:t>
                        </m:r>
                      </m:num>
                      <m:den>
                        <m:r>
                          <a:rPr lang="en-US" sz="26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17</m:t>
                        </m:r>
                      </m:den>
                    </m:f>
                  </m:oMath>
                </a14:m>
                <a:r>
                  <a:rPr lang="en-US" sz="26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 0,294 </a:t>
                </a:r>
              </a:p>
            </p:txBody>
          </p:sp>
        </mc:Choice>
        <mc:Fallback xmlns="">
          <p:sp>
            <p:nvSpPr>
              <p:cNvPr id="12" name="Rectangle: Rounded Corners 11">
                <a:extLst>
                  <a:ext uri="{FF2B5EF4-FFF2-40B4-BE49-F238E27FC236}">
                    <a16:creationId xmlns:a16="http://schemas.microsoft.com/office/drawing/2014/main" id="{2BCB9B0C-4AC7-4B79-90E9-ED947CBD0F9D}"/>
                  </a:ext>
                </a:extLst>
              </p:cNvPr>
              <p:cNvSpPr>
                <a:spLocks noRot="1" noChangeAspect="1" noMove="1" noResize="1" noEditPoints="1" noAdjustHandles="1" noChangeArrowheads="1" noChangeShapeType="1" noTextEdit="1"/>
              </p:cNvSpPr>
              <p:nvPr/>
            </p:nvSpPr>
            <p:spPr bwMode="auto">
              <a:xfrm>
                <a:off x="6794338" y="1525273"/>
                <a:ext cx="5550061" cy="3807454"/>
              </a:xfrm>
              <a:prstGeom prst="roundRect">
                <a:avLst>
                  <a:gd name="adj" fmla="val 11252"/>
                </a:avLst>
              </a:prstGeom>
              <a:blipFill>
                <a:blip r:embed="rId4"/>
                <a:stretch>
                  <a:fillRect t="-800" b="-1440"/>
                </a:stretch>
              </a:blipFill>
              <a:ln w="19050">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321728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0FFAEB-5958-4C4E-BFE9-D7971E61F832}"/>
              </a:ext>
            </a:extLst>
          </p:cNvPr>
          <p:cNvGrpSpPr/>
          <p:nvPr/>
        </p:nvGrpSpPr>
        <p:grpSpPr>
          <a:xfrm>
            <a:off x="76200" y="609600"/>
            <a:ext cx="6811184" cy="5047134"/>
            <a:chOff x="2590800" y="381000"/>
            <a:chExt cx="6811184" cy="5047134"/>
          </a:xfrm>
        </p:grpSpPr>
        <p:grpSp>
          <p:nvGrpSpPr>
            <p:cNvPr id="7" name="Group 6">
              <a:extLst>
                <a:ext uri="{FF2B5EF4-FFF2-40B4-BE49-F238E27FC236}">
                  <a16:creationId xmlns:a16="http://schemas.microsoft.com/office/drawing/2014/main" id="{DFE602C0-5DA5-4528-8405-2BF19603355F}"/>
                </a:ext>
              </a:extLst>
            </p:cNvPr>
            <p:cNvGrpSpPr/>
            <p:nvPr/>
          </p:nvGrpSpPr>
          <p:grpSpPr>
            <a:xfrm>
              <a:off x="2590800" y="381000"/>
              <a:ext cx="6811184" cy="5047134"/>
              <a:chOff x="3247216" y="1066800"/>
              <a:chExt cx="5697568" cy="4455676"/>
            </a:xfrm>
          </p:grpSpPr>
          <p:pic>
            <p:nvPicPr>
              <p:cNvPr id="5" name="Picture 4">
                <a:extLst>
                  <a:ext uri="{FF2B5EF4-FFF2-40B4-BE49-F238E27FC236}">
                    <a16:creationId xmlns:a16="http://schemas.microsoft.com/office/drawing/2014/main" id="{AB0A2918-A8D5-4553-839F-8FBE750139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96" b="95704" l="4219" r="95625">
                            <a14:foregroundMark x1="8203" y1="13187" x2="6328" y2="45654"/>
                            <a14:foregroundMark x1="6328" y1="45654" x2="16563" y2="69730"/>
                            <a14:foregroundMark x1="16563" y1="69730" x2="16953" y2="69930"/>
                            <a14:foregroundMark x1="13125" y1="8092" x2="58750" y2="71928"/>
                            <a14:foregroundMark x1="58750" y1="71928" x2="61094" y2="90509"/>
                            <a14:foregroundMark x1="8906" y1="15285" x2="74688" y2="19680"/>
                            <a14:foregroundMark x1="74688" y1="19680" x2="78438" y2="19281"/>
                            <a14:foregroundMark x1="19063" y1="12188" x2="58672" y2="14585"/>
                            <a14:foregroundMark x1="79609" y1="4795" x2="78359" y2="76923"/>
                            <a14:foregroundMark x1="37031" y1="28472" x2="76875" y2="78621"/>
                            <a14:foregroundMark x1="76875" y1="78621" x2="77500" y2="80020"/>
                            <a14:foregroundMark x1="5938" y1="29570" x2="12891" y2="70330"/>
                            <a14:foregroundMark x1="12891" y1="70330" x2="13125" y2="70330"/>
                            <a14:foregroundMark x1="12344" y1="31768" x2="30859" y2="78322"/>
                            <a14:foregroundMark x1="30859" y1="78322" x2="31953" y2="84515"/>
                            <a14:foregroundMark x1="17500" y1="74326" x2="17500" y2="74326"/>
                            <a14:foregroundMark x1="19922" y1="73726" x2="43516" y2="90809"/>
                            <a14:foregroundMark x1="19297" y1="58442" x2="27578" y2="71828"/>
                            <a14:foregroundMark x1="14063" y1="73127" x2="14063" y2="73127"/>
                            <a14:foregroundMark x1="20313" y1="76823" x2="20313" y2="76823"/>
                            <a14:foregroundMark x1="33281" y1="86314" x2="33281" y2="86314"/>
                            <a14:foregroundMark x1="4219" y1="24875" x2="4219" y2="24875"/>
                            <a14:foregroundMark x1="27109" y1="35864" x2="27109" y2="35864"/>
                            <a14:foregroundMark x1="27266" y1="43257" x2="27266" y2="43257"/>
                            <a14:foregroundMark x1="29063" y1="43157" x2="29063" y2="43157"/>
                            <a14:foregroundMark x1="48047" y1="70330" x2="48047" y2="70330"/>
                            <a14:foregroundMark x1="58672" y1="66434" x2="58672" y2="66434"/>
                            <a14:foregroundMark x1="58047" y1="62238" x2="58047" y2="62238"/>
                            <a14:foregroundMark x1="52031" y1="66134" x2="52031" y2="66134"/>
                            <a14:foregroundMark x1="68047" y1="89510" x2="68047" y2="89510"/>
                            <a14:foregroundMark x1="62813" y1="88811" x2="62813" y2="88811"/>
                            <a14:foregroundMark x1="67188" y1="73626" x2="67188" y2="73626"/>
                            <a14:foregroundMark x1="66094" y1="76923" x2="66094" y2="76923"/>
                            <a14:foregroundMark x1="67266" y1="73227" x2="67266" y2="73227"/>
                            <a14:foregroundMark x1="70000" y1="82118" x2="70000" y2="82118"/>
                            <a14:foregroundMark x1="68281" y1="88711" x2="68281" y2="88711"/>
                            <a14:foregroundMark x1="68125" y1="85415" x2="68125" y2="85415"/>
                            <a14:foregroundMark x1="7813" y1="57443" x2="7813" y2="57443"/>
                            <a14:foregroundMark x1="25000" y1="8791" x2="25000" y2="8791"/>
                            <a14:foregroundMark x1="21641" y1="6094" x2="30703" y2="17782"/>
                            <a14:foregroundMark x1="30703" y1="17782" x2="30625" y2="17582"/>
                            <a14:foregroundMark x1="64219" y1="14186" x2="86328" y2="8791"/>
                            <a14:foregroundMark x1="86328" y1="8791" x2="88594" y2="8891"/>
                            <a14:foregroundMark x1="73750" y1="5095" x2="63438" y2="13886"/>
                            <a14:foregroundMark x1="63438" y1="13886" x2="63438" y2="14086"/>
                            <a14:foregroundMark x1="88203" y1="7293" x2="95469" y2="32767"/>
                            <a14:foregroundMark x1="95469" y1="32767" x2="95625" y2="39161"/>
                            <a14:foregroundMark x1="86797" y1="12687" x2="90938" y2="31968"/>
                            <a14:foregroundMark x1="85156" y1="21878" x2="88047" y2="28472"/>
                            <a14:foregroundMark x1="92578" y1="12687" x2="95625" y2="22278"/>
                            <a14:foregroundMark x1="95625" y1="22278" x2="95547" y2="22378"/>
                            <a14:foregroundMark x1="95156" y1="44655" x2="84844" y2="70629"/>
                            <a14:foregroundMark x1="84844" y1="70629" x2="84844" y2="70829"/>
                            <a14:foregroundMark x1="56641" y1="54046" x2="61641" y2="69031"/>
                            <a14:foregroundMark x1="28047" y1="36464" x2="27734" y2="36563"/>
                            <a14:foregroundMark x1="26484" y1="37163" x2="26484" y2="37163"/>
                            <a14:foregroundMark x1="33203" y1="41359" x2="33203" y2="41359"/>
                            <a14:foregroundMark x1="51484" y1="66533" x2="51484" y2="66533"/>
                            <a14:foregroundMark x1="65625" y1="78422" x2="65625" y2="78422"/>
                            <a14:foregroundMark x1="66172" y1="71928" x2="66172" y2="71928"/>
                            <a14:foregroundMark x1="73984" y1="77323" x2="73984" y2="77323"/>
                            <a14:foregroundMark x1="70859" y1="82617" x2="70859" y2="82617"/>
                            <a14:foregroundMark x1="72344" y1="76623" x2="72344" y2="76623"/>
                            <a14:foregroundMark x1="48047" y1="92807" x2="48047" y2="92807"/>
                            <a14:foregroundMark x1="57969" y1="95704" x2="57969" y2="95704"/>
                          </a14:backgroundRemoval>
                        </a14:imgEffect>
                      </a14:imgLayer>
                    </a14:imgProps>
                  </a:ext>
                  <a:ext uri="{28A0092B-C50C-407E-A947-70E740481C1C}">
                    <a14:useLocalDpi xmlns:a14="http://schemas.microsoft.com/office/drawing/2010/main" val="0"/>
                  </a:ext>
                </a:extLst>
              </a:blip>
              <a:stretch>
                <a:fillRect/>
              </a:stretch>
            </p:blipFill>
            <p:spPr>
              <a:xfrm>
                <a:off x="3247216" y="1066800"/>
                <a:ext cx="5697568" cy="4455676"/>
              </a:xfrm>
              <a:prstGeom prst="rect">
                <a:avLst/>
              </a:prstGeom>
            </p:spPr>
          </p:pic>
          <p:sp>
            <p:nvSpPr>
              <p:cNvPr id="6" name="Rectangle 5">
                <a:extLst>
                  <a:ext uri="{FF2B5EF4-FFF2-40B4-BE49-F238E27FC236}">
                    <a16:creationId xmlns:a16="http://schemas.microsoft.com/office/drawing/2014/main" id="{D214B0AF-3C1C-43E2-9FC6-F4BD8EAE61A2}"/>
                  </a:ext>
                </a:extLst>
              </p:cNvPr>
              <p:cNvSpPr/>
              <p:nvPr/>
            </p:nvSpPr>
            <p:spPr>
              <a:xfrm>
                <a:off x="5486400" y="2895600"/>
                <a:ext cx="1295400" cy="304800"/>
              </a:xfrm>
              <a:prstGeom prst="rect">
                <a:avLst/>
              </a:prstGeom>
              <a:solidFill>
                <a:srgbClr val="C1DE9C"/>
              </a:solidFill>
              <a:ln>
                <a:solidFill>
                  <a:srgbClr val="C1D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785E9FA-7CBA-46F9-AEB3-2886E7362A6F}"/>
                </a:ext>
              </a:extLst>
            </p:cNvPr>
            <p:cNvSpPr txBox="1"/>
            <p:nvPr/>
          </p:nvSpPr>
          <p:spPr>
            <a:xfrm>
              <a:off x="5245446" y="2229823"/>
              <a:ext cx="1701107" cy="584775"/>
            </a:xfrm>
            <a:prstGeom prst="rect">
              <a:avLst/>
            </a:prstGeom>
            <a:noFill/>
          </p:spPr>
          <p:txBody>
            <a:bodyPr wrap="none" rtlCol="0">
              <a:spAutoFit/>
            </a:bodyPr>
            <a:lstStyle/>
            <a:p>
              <a:r>
                <a:rPr lang="en-US" sz="3200" b="1" dirty="0" err="1">
                  <a:solidFill>
                    <a:srgbClr val="000000"/>
                  </a:solidFill>
                </a:rPr>
                <a:t>Vốn</a:t>
              </a:r>
              <a:r>
                <a:rPr lang="en-US" sz="3200" b="1" dirty="0">
                  <a:solidFill>
                    <a:srgbClr val="000000"/>
                  </a:solidFill>
                </a:rPr>
                <a:t> gene</a:t>
              </a:r>
            </a:p>
          </p:txBody>
        </p:sp>
      </p:grpSp>
      <p:sp>
        <p:nvSpPr>
          <p:cNvPr id="11" name="Rectangle: Rounded Corners 10">
            <a:extLst>
              <a:ext uri="{FF2B5EF4-FFF2-40B4-BE49-F238E27FC236}">
                <a16:creationId xmlns:a16="http://schemas.microsoft.com/office/drawing/2014/main" id="{525CFD52-FA9B-4A6F-B707-8233BB03F7D0}"/>
              </a:ext>
            </a:extLst>
          </p:cNvPr>
          <p:cNvSpPr>
            <a:spLocks noChangeArrowheads="1"/>
          </p:cNvSpPr>
          <p:nvPr/>
        </p:nvSpPr>
        <p:spPr bwMode="auto">
          <a:xfrm>
            <a:off x="7482980" y="1721077"/>
            <a:ext cx="4404220" cy="737346"/>
          </a:xfrm>
          <a:prstGeom prst="roundRect">
            <a:avLst>
              <a:gd name="adj" fmla="val 11252"/>
            </a:avLst>
          </a:prstGeom>
          <a:noFill/>
          <a:ln w="19050">
            <a:noFill/>
            <a:miter lim="800000"/>
            <a:headEnd/>
            <a:tailEnd/>
          </a:ln>
        </p:spPr>
        <p:txBody>
          <a:bodyPr anchor="ctr" anchorCtr="0"/>
          <a:lstStyle/>
          <a:p>
            <a:endPar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2BCB9B0C-4AC7-4B79-90E9-ED947CBD0F9D}"/>
              </a:ext>
            </a:extLst>
          </p:cNvPr>
          <p:cNvSpPr>
            <a:spLocks noChangeArrowheads="1"/>
          </p:cNvSpPr>
          <p:nvPr/>
        </p:nvSpPr>
        <p:spPr bwMode="auto">
          <a:xfrm>
            <a:off x="7086599" y="990600"/>
            <a:ext cx="4267200" cy="1905000"/>
          </a:xfrm>
          <a:prstGeom prst="roundRect">
            <a:avLst>
              <a:gd name="adj" fmla="val 11252"/>
            </a:avLst>
          </a:prstGeom>
          <a:noFill/>
          <a:ln w="19050">
            <a:noFill/>
            <a:miter lim="800000"/>
            <a:headEnd/>
            <a:tailEnd/>
          </a:ln>
        </p:spPr>
        <p:txBody>
          <a:bodyPr anchor="ctr" anchorCtr="0"/>
          <a:lstStyle/>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lượng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allele:</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 = (6+6/2)x2 = </a:t>
            </a:r>
            <a:r>
              <a:rPr lang="en-US" sz="28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18</a:t>
            </a:r>
            <a:endPar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a:p>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 (5+6/2)x2 = </a:t>
            </a:r>
            <a:r>
              <a:rPr lang="en-US" sz="2800" b="1" dirty="0">
                <a:solidFill>
                  <a:srgbClr val="FFD966"/>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16</a:t>
            </a:r>
          </a:p>
        </p:txBody>
      </p:sp>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D0AE1D7A-4FD8-4FD7-89AF-C37FFE0F9A3A}"/>
                  </a:ext>
                </a:extLst>
              </p:cNvPr>
              <p:cNvSpPr>
                <a:spLocks noChangeArrowheads="1"/>
              </p:cNvSpPr>
              <p:nvPr/>
            </p:nvSpPr>
            <p:spPr bwMode="auto">
              <a:xfrm>
                <a:off x="7162800" y="2833396"/>
                <a:ext cx="3529819" cy="1905000"/>
              </a:xfrm>
              <a:prstGeom prst="roundRect">
                <a:avLst>
                  <a:gd name="adj" fmla="val 11252"/>
                </a:avLst>
              </a:prstGeom>
              <a:noFill/>
              <a:ln w="19050">
                <a:noFill/>
                <a:miter lim="800000"/>
                <a:headEnd/>
                <a:tailEnd/>
              </a:ln>
            </p:spPr>
            <p:txBody>
              <a:bodyPr anchor="ctr" anchorCtr="0"/>
              <a:lstStyle/>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allele: </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p(A)= </a:t>
                </a:r>
                <a14:m>
                  <m:oMath xmlns:m="http://schemas.openxmlformats.org/officeDocument/2006/math">
                    <m:f>
                      <m:fPr>
                        <m:ctrlPr>
                          <a:rPr lang="en-US" sz="280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ctrlPr>
                      </m:fPr>
                      <m:num>
                        <m:r>
                          <a:rPr lang="en-US" sz="28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18</m:t>
                        </m:r>
                      </m:num>
                      <m:den>
                        <m:r>
                          <a:rPr lang="en-US" sz="28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34</m:t>
                        </m:r>
                      </m:den>
                    </m:f>
                  </m:oMath>
                </a14:m>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 0,529 </a:t>
                </a:r>
              </a:p>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q(a) = </a:t>
                </a:r>
                <a14:m>
                  <m:oMath xmlns:m="http://schemas.openxmlformats.org/officeDocument/2006/math">
                    <m:f>
                      <m:fPr>
                        <m:ctrlPr>
                          <a:rPr lang="en-US" sz="280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ctrlPr>
                      </m:fPr>
                      <m:num>
                        <m:r>
                          <a:rPr lang="en-US" sz="28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16</m:t>
                        </m:r>
                      </m:num>
                      <m:den>
                        <m:r>
                          <a:rPr lang="en-US" sz="2800" b="0" i="1" smtClean="0">
                            <a:solidFill>
                              <a:schemeClr val="bg1"/>
                            </a:solidFill>
                            <a:latin typeface="Cambria Math" panose="02040503050406030204" pitchFamily="18" charset="0"/>
                            <a:ea typeface="#9Slide02 Noi dung rat dai" panose="02000000000000000000" pitchFamily="2" charset="0"/>
                            <a:cs typeface="Arial" panose="020B0604020202020204" pitchFamily="34" charset="0"/>
                            <a:sym typeface="Arial"/>
                          </a:rPr>
                          <m:t>34</m:t>
                        </m:r>
                      </m:den>
                    </m:f>
                  </m:oMath>
                </a14:m>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 0,471 </a:t>
                </a:r>
              </a:p>
            </p:txBody>
          </p:sp>
        </mc:Choice>
        <mc:Fallback xmlns="">
          <p:sp>
            <p:nvSpPr>
              <p:cNvPr id="10" name="Rectangle: Rounded Corners 9">
                <a:extLst>
                  <a:ext uri="{FF2B5EF4-FFF2-40B4-BE49-F238E27FC236}">
                    <a16:creationId xmlns:a16="http://schemas.microsoft.com/office/drawing/2014/main" id="{D0AE1D7A-4FD8-4FD7-89AF-C37FFE0F9A3A}"/>
                  </a:ext>
                </a:extLst>
              </p:cNvPr>
              <p:cNvSpPr>
                <a:spLocks noRot="1" noChangeAspect="1" noMove="1" noResize="1" noEditPoints="1" noAdjustHandles="1" noChangeArrowheads="1" noChangeShapeType="1" noTextEdit="1"/>
              </p:cNvSpPr>
              <p:nvPr/>
            </p:nvSpPr>
            <p:spPr bwMode="auto">
              <a:xfrm>
                <a:off x="7162800" y="2833396"/>
                <a:ext cx="3529819" cy="1905000"/>
              </a:xfrm>
              <a:prstGeom prst="roundRect">
                <a:avLst>
                  <a:gd name="adj" fmla="val 11252"/>
                </a:avLst>
              </a:prstGeom>
              <a:blipFill>
                <a:blip r:embed="rId4"/>
                <a:stretch>
                  <a:fillRect l="-1727"/>
                </a:stretch>
              </a:blipFill>
              <a:ln w="19050">
                <a:noFill/>
                <a:miter lim="800000"/>
                <a:headEnd/>
                <a:tailEnd/>
              </a:ln>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E4F66643-CFB1-2D74-056C-892C262F9CF1}"/>
              </a:ext>
            </a:extLst>
          </p:cNvPr>
          <p:cNvSpPr>
            <a:spLocks noChangeArrowheads="1"/>
          </p:cNvSpPr>
          <p:nvPr/>
        </p:nvSpPr>
        <p:spPr bwMode="auto">
          <a:xfrm>
            <a:off x="2286000" y="5511054"/>
            <a:ext cx="2895600" cy="737346"/>
          </a:xfrm>
          <a:prstGeom prst="roundRect">
            <a:avLst>
              <a:gd name="adj" fmla="val 11252"/>
            </a:avLst>
          </a:prstGeom>
          <a:noFill/>
          <a:ln w="19050">
            <a:noFill/>
            <a:miter lim="800000"/>
            <a:headEnd/>
            <a:tailEnd/>
          </a:ln>
        </p:spPr>
        <p:txBody>
          <a:bodyPr anchor="ctr" anchorCtr="0"/>
          <a:lstStyle/>
          <a:p>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b="1"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bướm</a:t>
            </a:r>
            <a:r>
              <a:rPr lang="en-US" sz="2800" b="1"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a:t>
            </a:r>
          </a:p>
        </p:txBody>
      </p:sp>
    </p:spTree>
    <p:extLst>
      <p:ext uri="{BB962C8B-B14F-4D97-AF65-F5344CB8AC3E}">
        <p14:creationId xmlns:p14="http://schemas.microsoft.com/office/powerpoint/2010/main" val="1347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DEBCD557-3D7D-4AAE-9C08-A1B8EF6B31FC}"/>
              </a:ext>
            </a:extLst>
          </p:cNvPr>
          <p:cNvGrpSpPr/>
          <p:nvPr/>
        </p:nvGrpSpPr>
        <p:grpSpPr>
          <a:xfrm>
            <a:off x="1371600" y="533400"/>
            <a:ext cx="9577819" cy="5448300"/>
            <a:chOff x="1318781" y="723900"/>
            <a:chExt cx="9554437" cy="5410200"/>
          </a:xfrm>
        </p:grpSpPr>
        <p:grpSp>
          <p:nvGrpSpPr>
            <p:cNvPr id="6" name="Group 5">
              <a:extLst>
                <a:ext uri="{FF2B5EF4-FFF2-40B4-BE49-F238E27FC236}">
                  <a16:creationId xmlns:a16="http://schemas.microsoft.com/office/drawing/2014/main" id="{855F856D-8548-459C-BCF1-1131166CC187}"/>
                </a:ext>
              </a:extLst>
            </p:cNvPr>
            <p:cNvGrpSpPr/>
            <p:nvPr/>
          </p:nvGrpSpPr>
          <p:grpSpPr>
            <a:xfrm>
              <a:off x="1318781" y="723900"/>
              <a:ext cx="9554437" cy="5410200"/>
              <a:chOff x="1318781" y="723900"/>
              <a:chExt cx="9554437" cy="5410200"/>
            </a:xfrm>
          </p:grpSpPr>
          <p:pic>
            <p:nvPicPr>
              <p:cNvPr id="1026" name="Picture 2" descr="Gene Pool. /ʤiːn puːl/ | noun | by Ravi | Medium">
                <a:extLst>
                  <a:ext uri="{FF2B5EF4-FFF2-40B4-BE49-F238E27FC236}">
                    <a16:creationId xmlns:a16="http://schemas.microsoft.com/office/drawing/2014/main" id="{44F72E4A-7F4E-4A17-9B51-6E12CDA93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781" y="723900"/>
                <a:ext cx="9554437"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D2CF7D-2E41-4CBE-B54F-245C1C8178D7}"/>
                  </a:ext>
                </a:extLst>
              </p:cNvPr>
              <p:cNvSpPr/>
              <p:nvPr/>
            </p:nvSpPr>
            <p:spPr>
              <a:xfrm>
                <a:off x="1981200" y="990600"/>
                <a:ext cx="7467600" cy="5334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89713F-F6A9-4780-84D7-5FAD2CF95D9E}"/>
                  </a:ext>
                </a:extLst>
              </p:cNvPr>
              <p:cNvSpPr/>
              <p:nvPr/>
            </p:nvSpPr>
            <p:spPr>
              <a:xfrm>
                <a:off x="5943600" y="1600200"/>
                <a:ext cx="4724400" cy="2971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2586C70B-FB6B-4F1A-B8DF-97379BC3FAEB}"/>
                </a:ext>
              </a:extLst>
            </p:cNvPr>
            <p:cNvSpPr/>
            <p:nvPr/>
          </p:nvSpPr>
          <p:spPr>
            <a:xfrm>
              <a:off x="6400800" y="1638300"/>
              <a:ext cx="4114800" cy="3810000"/>
            </a:xfrm>
            <a:prstGeom prst="ellipse">
              <a:avLst/>
            </a:prstGeom>
            <a:solidFill>
              <a:srgbClr val="FFFFFF"/>
            </a:solidFill>
            <a:ln>
              <a:solidFill>
                <a:srgbClr val="57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E77C215-C027-4B42-BB62-8357952C567C}"/>
                </a:ext>
              </a:extLst>
            </p:cNvPr>
            <p:cNvGrpSpPr/>
            <p:nvPr/>
          </p:nvGrpSpPr>
          <p:grpSpPr>
            <a:xfrm>
              <a:off x="7391400" y="2057400"/>
              <a:ext cx="533400" cy="495300"/>
              <a:chOff x="7391400" y="2057400"/>
              <a:chExt cx="533400" cy="495300"/>
            </a:xfrm>
          </p:grpSpPr>
          <p:sp>
            <p:nvSpPr>
              <p:cNvPr id="8" name="Oval 7">
                <a:extLst>
                  <a:ext uri="{FF2B5EF4-FFF2-40B4-BE49-F238E27FC236}">
                    <a16:creationId xmlns:a16="http://schemas.microsoft.com/office/drawing/2014/main" id="{28BA34E6-C7A0-4CCF-8B13-E0AEE69C9231}"/>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944588-0BB6-48E6-89F5-21A1D50878C0}"/>
                  </a:ext>
                </a:extLst>
              </p:cNvPr>
              <p:cNvSpPr txBox="1"/>
              <p:nvPr/>
            </p:nvSpPr>
            <p:spPr>
              <a:xfrm>
                <a:off x="7456539" y="2128072"/>
                <a:ext cx="437940" cy="369332"/>
              </a:xfrm>
              <a:prstGeom prst="rect">
                <a:avLst/>
              </a:prstGeom>
              <a:noFill/>
            </p:spPr>
            <p:txBody>
              <a:bodyPr wrap="none" rtlCol="0">
                <a:spAutoFit/>
              </a:bodyPr>
              <a:lstStyle/>
              <a:p>
                <a:r>
                  <a:rPr lang="en-US" b="1" dirty="0">
                    <a:solidFill>
                      <a:schemeClr val="bg1"/>
                    </a:solidFill>
                  </a:rPr>
                  <a:t>BB</a:t>
                </a:r>
              </a:p>
            </p:txBody>
          </p:sp>
        </p:grpSp>
        <p:grpSp>
          <p:nvGrpSpPr>
            <p:cNvPr id="12" name="Group 11">
              <a:extLst>
                <a:ext uri="{FF2B5EF4-FFF2-40B4-BE49-F238E27FC236}">
                  <a16:creationId xmlns:a16="http://schemas.microsoft.com/office/drawing/2014/main" id="{13DFFBEE-147A-47E1-BA10-7C22E6A2EF37}"/>
                </a:ext>
              </a:extLst>
            </p:cNvPr>
            <p:cNvGrpSpPr/>
            <p:nvPr/>
          </p:nvGrpSpPr>
          <p:grpSpPr>
            <a:xfrm>
              <a:off x="8191500" y="2086062"/>
              <a:ext cx="533400" cy="495300"/>
              <a:chOff x="7391400" y="2057400"/>
              <a:chExt cx="533400" cy="495300"/>
            </a:xfrm>
          </p:grpSpPr>
          <p:sp>
            <p:nvSpPr>
              <p:cNvPr id="13" name="Oval 12">
                <a:extLst>
                  <a:ext uri="{FF2B5EF4-FFF2-40B4-BE49-F238E27FC236}">
                    <a16:creationId xmlns:a16="http://schemas.microsoft.com/office/drawing/2014/main" id="{75F828F5-5478-4219-A963-8C617955713A}"/>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D57B0F5-E663-4B6D-8000-66E5BC62B26B}"/>
                  </a:ext>
                </a:extLst>
              </p:cNvPr>
              <p:cNvSpPr txBox="1"/>
              <p:nvPr/>
            </p:nvSpPr>
            <p:spPr>
              <a:xfrm>
                <a:off x="7463091"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15" name="Group 14">
              <a:extLst>
                <a:ext uri="{FF2B5EF4-FFF2-40B4-BE49-F238E27FC236}">
                  <a16:creationId xmlns:a16="http://schemas.microsoft.com/office/drawing/2014/main" id="{6D0B2E6F-49D7-43A1-AC1B-9E996F456E64}"/>
                </a:ext>
              </a:extLst>
            </p:cNvPr>
            <p:cNvGrpSpPr/>
            <p:nvPr/>
          </p:nvGrpSpPr>
          <p:grpSpPr>
            <a:xfrm>
              <a:off x="8991600" y="2065088"/>
              <a:ext cx="533400" cy="495300"/>
              <a:chOff x="7391400" y="2057400"/>
              <a:chExt cx="533400" cy="495300"/>
            </a:xfrm>
          </p:grpSpPr>
          <p:sp>
            <p:nvSpPr>
              <p:cNvPr id="16" name="Oval 15">
                <a:extLst>
                  <a:ext uri="{FF2B5EF4-FFF2-40B4-BE49-F238E27FC236}">
                    <a16:creationId xmlns:a16="http://schemas.microsoft.com/office/drawing/2014/main" id="{71E22901-3DC9-4960-B859-3B37EF1266D0}"/>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0203A20-2543-4C78-97B5-AA8586F233D6}"/>
                  </a:ext>
                </a:extLst>
              </p:cNvPr>
              <p:cNvSpPr txBox="1"/>
              <p:nvPr/>
            </p:nvSpPr>
            <p:spPr>
              <a:xfrm>
                <a:off x="7451243" y="2112696"/>
                <a:ext cx="437940" cy="369332"/>
              </a:xfrm>
              <a:prstGeom prst="rect">
                <a:avLst/>
              </a:prstGeom>
              <a:noFill/>
            </p:spPr>
            <p:txBody>
              <a:bodyPr wrap="none" rtlCol="0">
                <a:spAutoFit/>
              </a:bodyPr>
              <a:lstStyle/>
              <a:p>
                <a:r>
                  <a:rPr lang="en-US" b="1" dirty="0">
                    <a:solidFill>
                      <a:schemeClr val="bg1"/>
                    </a:solidFill>
                  </a:rPr>
                  <a:t>BB</a:t>
                </a:r>
              </a:p>
            </p:txBody>
          </p:sp>
        </p:grpSp>
        <p:grpSp>
          <p:nvGrpSpPr>
            <p:cNvPr id="18" name="Group 17">
              <a:extLst>
                <a:ext uri="{FF2B5EF4-FFF2-40B4-BE49-F238E27FC236}">
                  <a16:creationId xmlns:a16="http://schemas.microsoft.com/office/drawing/2014/main" id="{C8E3EC7C-FF84-4A41-9C50-17111C6B8DC5}"/>
                </a:ext>
              </a:extLst>
            </p:cNvPr>
            <p:cNvGrpSpPr/>
            <p:nvPr/>
          </p:nvGrpSpPr>
          <p:grpSpPr>
            <a:xfrm>
              <a:off x="6858000" y="2724150"/>
              <a:ext cx="533400" cy="495300"/>
              <a:chOff x="7391400" y="2057400"/>
              <a:chExt cx="533400" cy="495300"/>
            </a:xfrm>
          </p:grpSpPr>
          <p:sp>
            <p:nvSpPr>
              <p:cNvPr id="19" name="Oval 18">
                <a:extLst>
                  <a:ext uri="{FF2B5EF4-FFF2-40B4-BE49-F238E27FC236}">
                    <a16:creationId xmlns:a16="http://schemas.microsoft.com/office/drawing/2014/main" id="{3C7DF445-E4BE-4713-A49C-BDACEC35EA3C}"/>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EECEEDD-2C9A-45DF-90F6-02C1C0DA7855}"/>
                  </a:ext>
                </a:extLst>
              </p:cNvPr>
              <p:cNvSpPr txBox="1"/>
              <p:nvPr/>
            </p:nvSpPr>
            <p:spPr>
              <a:xfrm>
                <a:off x="7446699" y="2109064"/>
                <a:ext cx="437940" cy="369332"/>
              </a:xfrm>
              <a:prstGeom prst="rect">
                <a:avLst/>
              </a:prstGeom>
              <a:noFill/>
            </p:spPr>
            <p:txBody>
              <a:bodyPr wrap="none" rtlCol="0">
                <a:spAutoFit/>
              </a:bodyPr>
              <a:lstStyle/>
              <a:p>
                <a:r>
                  <a:rPr lang="en-US" b="1" dirty="0">
                    <a:solidFill>
                      <a:schemeClr val="bg1"/>
                    </a:solidFill>
                  </a:rPr>
                  <a:t>BB</a:t>
                </a:r>
              </a:p>
            </p:txBody>
          </p:sp>
        </p:grpSp>
        <p:grpSp>
          <p:nvGrpSpPr>
            <p:cNvPr id="21" name="Group 20">
              <a:extLst>
                <a:ext uri="{FF2B5EF4-FFF2-40B4-BE49-F238E27FC236}">
                  <a16:creationId xmlns:a16="http://schemas.microsoft.com/office/drawing/2014/main" id="{C9C63B33-9E46-48FE-BE5E-22C7A48892A1}"/>
                </a:ext>
              </a:extLst>
            </p:cNvPr>
            <p:cNvGrpSpPr/>
            <p:nvPr/>
          </p:nvGrpSpPr>
          <p:grpSpPr>
            <a:xfrm>
              <a:off x="7713399" y="2781474"/>
              <a:ext cx="533400" cy="495300"/>
              <a:chOff x="7391400" y="2057400"/>
              <a:chExt cx="533400" cy="495300"/>
            </a:xfrm>
          </p:grpSpPr>
          <p:sp>
            <p:nvSpPr>
              <p:cNvPr id="22" name="Oval 21">
                <a:extLst>
                  <a:ext uri="{FF2B5EF4-FFF2-40B4-BE49-F238E27FC236}">
                    <a16:creationId xmlns:a16="http://schemas.microsoft.com/office/drawing/2014/main" id="{CF3C18B7-5118-4EE5-992F-38B37DF697FF}"/>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8D1794A-7B1D-4B05-91AA-4E431B8ECF97}"/>
                  </a:ext>
                </a:extLst>
              </p:cNvPr>
              <p:cNvSpPr txBox="1"/>
              <p:nvPr/>
            </p:nvSpPr>
            <p:spPr>
              <a:xfrm>
                <a:off x="7455592"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24" name="Group 23">
              <a:extLst>
                <a:ext uri="{FF2B5EF4-FFF2-40B4-BE49-F238E27FC236}">
                  <a16:creationId xmlns:a16="http://schemas.microsoft.com/office/drawing/2014/main" id="{791FB4CE-46D2-4253-90FE-87E79B08039E}"/>
                </a:ext>
              </a:extLst>
            </p:cNvPr>
            <p:cNvGrpSpPr/>
            <p:nvPr/>
          </p:nvGrpSpPr>
          <p:grpSpPr>
            <a:xfrm>
              <a:off x="8581099" y="2747152"/>
              <a:ext cx="533400" cy="495300"/>
              <a:chOff x="7391400" y="2057400"/>
              <a:chExt cx="533400" cy="495300"/>
            </a:xfrm>
          </p:grpSpPr>
          <p:sp>
            <p:nvSpPr>
              <p:cNvPr id="25" name="Oval 24">
                <a:extLst>
                  <a:ext uri="{FF2B5EF4-FFF2-40B4-BE49-F238E27FC236}">
                    <a16:creationId xmlns:a16="http://schemas.microsoft.com/office/drawing/2014/main" id="{A6922B3C-A407-4B1E-911F-C412E4228D76}"/>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5F1202-9DDB-4B6E-875D-0FB837527787}"/>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27" name="Group 26">
              <a:extLst>
                <a:ext uri="{FF2B5EF4-FFF2-40B4-BE49-F238E27FC236}">
                  <a16:creationId xmlns:a16="http://schemas.microsoft.com/office/drawing/2014/main" id="{1108F563-DE7C-45BD-889E-023762E6A173}"/>
                </a:ext>
              </a:extLst>
            </p:cNvPr>
            <p:cNvGrpSpPr/>
            <p:nvPr/>
          </p:nvGrpSpPr>
          <p:grpSpPr>
            <a:xfrm>
              <a:off x="7120035" y="3430896"/>
              <a:ext cx="533400" cy="495300"/>
              <a:chOff x="7391400" y="2057400"/>
              <a:chExt cx="533400" cy="495300"/>
            </a:xfrm>
          </p:grpSpPr>
          <p:sp>
            <p:nvSpPr>
              <p:cNvPr id="28" name="Oval 27">
                <a:extLst>
                  <a:ext uri="{FF2B5EF4-FFF2-40B4-BE49-F238E27FC236}">
                    <a16:creationId xmlns:a16="http://schemas.microsoft.com/office/drawing/2014/main" id="{A1B956BA-40E5-45AA-B2DD-EF803D84599A}"/>
                  </a:ext>
                </a:extLst>
              </p:cNvPr>
              <p:cNvSpPr/>
              <p:nvPr/>
            </p:nvSpPr>
            <p:spPr>
              <a:xfrm>
                <a:off x="7391400" y="2057400"/>
                <a:ext cx="533400" cy="495300"/>
              </a:xfrm>
              <a:prstGeom prst="ellipse">
                <a:avLst/>
              </a:prstGeom>
              <a:solidFill>
                <a:srgbClr val="9A0000"/>
              </a:solidFill>
              <a:ln>
                <a:solidFill>
                  <a:srgbClr val="99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A43C37-9378-4B53-9928-8E063BE75E3A}"/>
                  </a:ext>
                </a:extLst>
              </p:cNvPr>
              <p:cNvSpPr txBox="1"/>
              <p:nvPr/>
            </p:nvSpPr>
            <p:spPr>
              <a:xfrm>
                <a:off x="7451243" y="2112696"/>
                <a:ext cx="412292" cy="369332"/>
              </a:xfrm>
              <a:prstGeom prst="rect">
                <a:avLst/>
              </a:prstGeom>
              <a:noFill/>
            </p:spPr>
            <p:txBody>
              <a:bodyPr wrap="none" rtlCol="0">
                <a:spAutoFit/>
              </a:bodyPr>
              <a:lstStyle/>
              <a:p>
                <a:r>
                  <a:rPr lang="en-US" b="1" dirty="0">
                    <a:solidFill>
                      <a:schemeClr val="bg1"/>
                    </a:solidFill>
                  </a:rPr>
                  <a:t>bb</a:t>
                </a:r>
              </a:p>
            </p:txBody>
          </p:sp>
        </p:grpSp>
        <p:grpSp>
          <p:nvGrpSpPr>
            <p:cNvPr id="30" name="Group 29">
              <a:extLst>
                <a:ext uri="{FF2B5EF4-FFF2-40B4-BE49-F238E27FC236}">
                  <a16:creationId xmlns:a16="http://schemas.microsoft.com/office/drawing/2014/main" id="{4FD4DB33-905D-42F1-9756-FF22844683FA}"/>
                </a:ext>
              </a:extLst>
            </p:cNvPr>
            <p:cNvGrpSpPr/>
            <p:nvPr/>
          </p:nvGrpSpPr>
          <p:grpSpPr>
            <a:xfrm>
              <a:off x="8079827" y="3505548"/>
              <a:ext cx="533400" cy="495300"/>
              <a:chOff x="7391400" y="2057400"/>
              <a:chExt cx="533400" cy="495300"/>
            </a:xfrm>
          </p:grpSpPr>
          <p:sp>
            <p:nvSpPr>
              <p:cNvPr id="31" name="Oval 30">
                <a:extLst>
                  <a:ext uri="{FF2B5EF4-FFF2-40B4-BE49-F238E27FC236}">
                    <a16:creationId xmlns:a16="http://schemas.microsoft.com/office/drawing/2014/main" id="{58A05B15-3D7E-43B2-B81C-DCB92602E8E3}"/>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1046E28-EA25-4AE0-99E4-F118233B6FBD}"/>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3" name="Group 32">
              <a:extLst>
                <a:ext uri="{FF2B5EF4-FFF2-40B4-BE49-F238E27FC236}">
                  <a16:creationId xmlns:a16="http://schemas.microsoft.com/office/drawing/2014/main" id="{AFDD6B50-502E-459A-8345-8EAA7572B1B1}"/>
                </a:ext>
              </a:extLst>
            </p:cNvPr>
            <p:cNvGrpSpPr/>
            <p:nvPr/>
          </p:nvGrpSpPr>
          <p:grpSpPr>
            <a:xfrm>
              <a:off x="9481416" y="2971695"/>
              <a:ext cx="533400" cy="495300"/>
              <a:chOff x="7391400" y="2057400"/>
              <a:chExt cx="533400" cy="495300"/>
            </a:xfrm>
          </p:grpSpPr>
          <p:sp>
            <p:nvSpPr>
              <p:cNvPr id="34" name="Oval 33">
                <a:extLst>
                  <a:ext uri="{FF2B5EF4-FFF2-40B4-BE49-F238E27FC236}">
                    <a16:creationId xmlns:a16="http://schemas.microsoft.com/office/drawing/2014/main" id="{50F5D871-4425-49A2-9E72-33026E5800DF}"/>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A79424C-7DB7-4ED8-9641-20964A5247D2}"/>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6" name="Group 35">
              <a:extLst>
                <a:ext uri="{FF2B5EF4-FFF2-40B4-BE49-F238E27FC236}">
                  <a16:creationId xmlns:a16="http://schemas.microsoft.com/office/drawing/2014/main" id="{D59B3D95-2C4C-4D40-AE8A-0B59555C6B8D}"/>
                </a:ext>
              </a:extLst>
            </p:cNvPr>
            <p:cNvGrpSpPr/>
            <p:nvPr/>
          </p:nvGrpSpPr>
          <p:grpSpPr>
            <a:xfrm>
              <a:off x="9182100" y="3771847"/>
              <a:ext cx="533400" cy="495300"/>
              <a:chOff x="7391400" y="2057400"/>
              <a:chExt cx="533400" cy="495300"/>
            </a:xfrm>
          </p:grpSpPr>
          <p:sp>
            <p:nvSpPr>
              <p:cNvPr id="37" name="Oval 36">
                <a:extLst>
                  <a:ext uri="{FF2B5EF4-FFF2-40B4-BE49-F238E27FC236}">
                    <a16:creationId xmlns:a16="http://schemas.microsoft.com/office/drawing/2014/main" id="{08013E8E-44A9-49EC-97B7-7492D4E4D698}"/>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FF30453-B3D4-403F-A3EF-0185727DD2FD}"/>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9" name="Group 38">
              <a:extLst>
                <a:ext uri="{FF2B5EF4-FFF2-40B4-BE49-F238E27FC236}">
                  <a16:creationId xmlns:a16="http://schemas.microsoft.com/office/drawing/2014/main" id="{96EA1006-CB96-4E38-8729-FD43DE6C6471}"/>
                </a:ext>
              </a:extLst>
            </p:cNvPr>
            <p:cNvGrpSpPr/>
            <p:nvPr/>
          </p:nvGrpSpPr>
          <p:grpSpPr>
            <a:xfrm>
              <a:off x="6991350" y="4206751"/>
              <a:ext cx="533400" cy="495300"/>
              <a:chOff x="7391400" y="2057400"/>
              <a:chExt cx="533400" cy="495300"/>
            </a:xfrm>
          </p:grpSpPr>
          <p:sp>
            <p:nvSpPr>
              <p:cNvPr id="40" name="Oval 39">
                <a:extLst>
                  <a:ext uri="{FF2B5EF4-FFF2-40B4-BE49-F238E27FC236}">
                    <a16:creationId xmlns:a16="http://schemas.microsoft.com/office/drawing/2014/main" id="{2A994EB1-6D96-4D7C-9A22-9AF7A0BBF99B}"/>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06F807-A923-46D0-A7F1-548F1EDCEAB3}"/>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2" name="Group 41">
              <a:extLst>
                <a:ext uri="{FF2B5EF4-FFF2-40B4-BE49-F238E27FC236}">
                  <a16:creationId xmlns:a16="http://schemas.microsoft.com/office/drawing/2014/main" id="{47D6DBC7-E521-4FCD-B59D-38EAFB5F0CF6}"/>
                </a:ext>
              </a:extLst>
            </p:cNvPr>
            <p:cNvGrpSpPr/>
            <p:nvPr/>
          </p:nvGrpSpPr>
          <p:grpSpPr>
            <a:xfrm>
              <a:off x="7848600" y="4677384"/>
              <a:ext cx="533400" cy="495300"/>
              <a:chOff x="7391400" y="2057400"/>
              <a:chExt cx="533400" cy="495300"/>
            </a:xfrm>
          </p:grpSpPr>
          <p:sp>
            <p:nvSpPr>
              <p:cNvPr id="43" name="Oval 42">
                <a:extLst>
                  <a:ext uri="{FF2B5EF4-FFF2-40B4-BE49-F238E27FC236}">
                    <a16:creationId xmlns:a16="http://schemas.microsoft.com/office/drawing/2014/main" id="{FB6BA629-3A41-4943-8051-0978B01DE52E}"/>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B40B34C-C22F-4F2D-A84F-76D35159F5B3}"/>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5" name="Group 44">
              <a:extLst>
                <a:ext uri="{FF2B5EF4-FFF2-40B4-BE49-F238E27FC236}">
                  <a16:creationId xmlns:a16="http://schemas.microsoft.com/office/drawing/2014/main" id="{7D0B1700-4503-47AC-86BA-5C8E9F8DB37F}"/>
                </a:ext>
              </a:extLst>
            </p:cNvPr>
            <p:cNvGrpSpPr/>
            <p:nvPr/>
          </p:nvGrpSpPr>
          <p:grpSpPr>
            <a:xfrm>
              <a:off x="8825992" y="4627296"/>
              <a:ext cx="533400" cy="495300"/>
              <a:chOff x="7391400" y="2057400"/>
              <a:chExt cx="533400" cy="495300"/>
            </a:xfrm>
          </p:grpSpPr>
          <p:sp>
            <p:nvSpPr>
              <p:cNvPr id="46" name="Oval 45">
                <a:extLst>
                  <a:ext uri="{FF2B5EF4-FFF2-40B4-BE49-F238E27FC236}">
                    <a16:creationId xmlns:a16="http://schemas.microsoft.com/office/drawing/2014/main" id="{A45DDA7E-AD25-4B79-A690-0D6F5705B38D}"/>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6A6ADDA-746E-44D9-87D9-074E109C5FAE}"/>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8" name="Group 47">
              <a:extLst>
                <a:ext uri="{FF2B5EF4-FFF2-40B4-BE49-F238E27FC236}">
                  <a16:creationId xmlns:a16="http://schemas.microsoft.com/office/drawing/2014/main" id="{D3264472-EAA3-47F0-8360-8740E5DDF92D}"/>
                </a:ext>
              </a:extLst>
            </p:cNvPr>
            <p:cNvGrpSpPr/>
            <p:nvPr/>
          </p:nvGrpSpPr>
          <p:grpSpPr>
            <a:xfrm>
              <a:off x="7675509" y="4016294"/>
              <a:ext cx="533400" cy="495300"/>
              <a:chOff x="7391400" y="2057400"/>
              <a:chExt cx="533400" cy="495300"/>
            </a:xfrm>
          </p:grpSpPr>
          <p:sp>
            <p:nvSpPr>
              <p:cNvPr id="49" name="Oval 48">
                <a:extLst>
                  <a:ext uri="{FF2B5EF4-FFF2-40B4-BE49-F238E27FC236}">
                    <a16:creationId xmlns:a16="http://schemas.microsoft.com/office/drawing/2014/main" id="{3A3D6E0E-D1CE-4639-B83E-546FC128A756}"/>
                  </a:ext>
                </a:extLst>
              </p:cNvPr>
              <p:cNvSpPr/>
              <p:nvPr/>
            </p:nvSpPr>
            <p:spPr>
              <a:xfrm>
                <a:off x="7391400" y="2057400"/>
                <a:ext cx="533400" cy="495300"/>
              </a:xfrm>
              <a:prstGeom prst="ellipse">
                <a:avLst/>
              </a:prstGeom>
              <a:solidFill>
                <a:srgbClr val="850099"/>
              </a:solidFill>
              <a:ln>
                <a:solidFill>
                  <a:srgbClr val="8700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7133672-D360-4F3E-A7CF-8DDDC4CF9784}"/>
                  </a:ext>
                </a:extLst>
              </p:cNvPr>
              <p:cNvSpPr txBox="1"/>
              <p:nvPr/>
            </p:nvSpPr>
            <p:spPr>
              <a:xfrm>
                <a:off x="7449388" y="2144833"/>
                <a:ext cx="425116" cy="369332"/>
              </a:xfrm>
              <a:prstGeom prst="rect">
                <a:avLst/>
              </a:prstGeom>
              <a:noFill/>
            </p:spPr>
            <p:txBody>
              <a:bodyPr wrap="none" rtlCol="0">
                <a:spAutoFit/>
              </a:bodyPr>
              <a:lstStyle/>
              <a:p>
                <a:r>
                  <a:rPr lang="en-US" b="1" dirty="0">
                    <a:solidFill>
                      <a:schemeClr val="bg1"/>
                    </a:solidFill>
                  </a:rPr>
                  <a:t>Bb</a:t>
                </a:r>
              </a:p>
            </p:txBody>
          </p:sp>
        </p:grpSp>
        <p:grpSp>
          <p:nvGrpSpPr>
            <p:cNvPr id="51" name="Group 50">
              <a:extLst>
                <a:ext uri="{FF2B5EF4-FFF2-40B4-BE49-F238E27FC236}">
                  <a16:creationId xmlns:a16="http://schemas.microsoft.com/office/drawing/2014/main" id="{BD69A79F-A6B1-4036-8F7A-951280E377C5}"/>
                </a:ext>
              </a:extLst>
            </p:cNvPr>
            <p:cNvGrpSpPr/>
            <p:nvPr/>
          </p:nvGrpSpPr>
          <p:grpSpPr>
            <a:xfrm>
              <a:off x="8458200" y="4069012"/>
              <a:ext cx="533400" cy="495300"/>
              <a:chOff x="7391400" y="2057400"/>
              <a:chExt cx="533400" cy="495300"/>
            </a:xfrm>
          </p:grpSpPr>
          <p:sp>
            <p:nvSpPr>
              <p:cNvPr id="52" name="Oval 51">
                <a:extLst>
                  <a:ext uri="{FF2B5EF4-FFF2-40B4-BE49-F238E27FC236}">
                    <a16:creationId xmlns:a16="http://schemas.microsoft.com/office/drawing/2014/main" id="{872A5CC7-C526-4D3B-A73B-5015A8FD33F5}"/>
                  </a:ext>
                </a:extLst>
              </p:cNvPr>
              <p:cNvSpPr/>
              <p:nvPr/>
            </p:nvSpPr>
            <p:spPr>
              <a:xfrm>
                <a:off x="7391400" y="2057400"/>
                <a:ext cx="533400" cy="495300"/>
              </a:xfrm>
              <a:prstGeom prst="ellipse">
                <a:avLst/>
              </a:prstGeom>
              <a:solidFill>
                <a:srgbClr val="850099"/>
              </a:solidFill>
              <a:ln>
                <a:solidFill>
                  <a:srgbClr val="8700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2AA11ED-F018-4C6C-AA33-E1A6376D1E84}"/>
                  </a:ext>
                </a:extLst>
              </p:cNvPr>
              <p:cNvSpPr txBox="1"/>
              <p:nvPr/>
            </p:nvSpPr>
            <p:spPr>
              <a:xfrm>
                <a:off x="7474139" y="2120384"/>
                <a:ext cx="425116" cy="369332"/>
              </a:xfrm>
              <a:prstGeom prst="rect">
                <a:avLst/>
              </a:prstGeom>
              <a:noFill/>
            </p:spPr>
            <p:txBody>
              <a:bodyPr wrap="none" rtlCol="0">
                <a:spAutoFit/>
              </a:bodyPr>
              <a:lstStyle/>
              <a:p>
                <a:r>
                  <a:rPr lang="en-US" b="1" dirty="0">
                    <a:solidFill>
                      <a:schemeClr val="bg1"/>
                    </a:solidFill>
                  </a:rPr>
                  <a:t>Bb</a:t>
                </a:r>
              </a:p>
            </p:txBody>
          </p:sp>
        </p:grpSp>
        <p:sp>
          <p:nvSpPr>
            <p:cNvPr id="11" name="TextBox 10">
              <a:extLst>
                <a:ext uri="{FF2B5EF4-FFF2-40B4-BE49-F238E27FC236}">
                  <a16:creationId xmlns:a16="http://schemas.microsoft.com/office/drawing/2014/main" id="{DB5C2163-8B42-497F-872B-681A750BDF3F}"/>
                </a:ext>
              </a:extLst>
            </p:cNvPr>
            <p:cNvSpPr txBox="1"/>
            <p:nvPr/>
          </p:nvSpPr>
          <p:spPr>
            <a:xfrm>
              <a:off x="2590800" y="760157"/>
              <a:ext cx="1811714" cy="646331"/>
            </a:xfrm>
            <a:prstGeom prst="rect">
              <a:avLst/>
            </a:prstGeom>
            <a:noFill/>
          </p:spPr>
          <p:txBody>
            <a:bodyPr wrap="none" rtlCol="0">
              <a:spAutoFit/>
            </a:bodyPr>
            <a:lstStyle/>
            <a:p>
              <a:r>
                <a:rPr lang="en-US" sz="3600" b="1" dirty="0" err="1">
                  <a:solidFill>
                    <a:srgbClr val="346633"/>
                  </a:solidFill>
                </a:rPr>
                <a:t>Quần</a:t>
              </a:r>
              <a:r>
                <a:rPr lang="en-US" sz="3600" b="1" dirty="0">
                  <a:solidFill>
                    <a:srgbClr val="346633"/>
                  </a:solidFill>
                </a:rPr>
                <a:t> </a:t>
              </a:r>
              <a:r>
                <a:rPr lang="en-US" sz="3600" b="1" dirty="0" err="1">
                  <a:solidFill>
                    <a:srgbClr val="346633"/>
                  </a:solidFill>
                </a:rPr>
                <a:t>thể</a:t>
              </a:r>
              <a:endParaRPr lang="en-US" sz="3600" b="1" dirty="0">
                <a:solidFill>
                  <a:srgbClr val="346633"/>
                </a:solidFill>
              </a:endParaRPr>
            </a:p>
          </p:txBody>
        </p:sp>
        <p:sp>
          <p:nvSpPr>
            <p:cNvPr id="55" name="TextBox 54">
              <a:extLst>
                <a:ext uri="{FF2B5EF4-FFF2-40B4-BE49-F238E27FC236}">
                  <a16:creationId xmlns:a16="http://schemas.microsoft.com/office/drawing/2014/main" id="{BF36F905-2C1E-43C4-AD99-7351F5915635}"/>
                </a:ext>
              </a:extLst>
            </p:cNvPr>
            <p:cNvSpPr txBox="1"/>
            <p:nvPr/>
          </p:nvSpPr>
          <p:spPr>
            <a:xfrm>
              <a:off x="7635968" y="760157"/>
              <a:ext cx="1890261" cy="646331"/>
            </a:xfrm>
            <a:prstGeom prst="rect">
              <a:avLst/>
            </a:prstGeom>
            <a:noFill/>
          </p:spPr>
          <p:txBody>
            <a:bodyPr wrap="none" rtlCol="0">
              <a:spAutoFit/>
            </a:bodyPr>
            <a:lstStyle/>
            <a:p>
              <a:r>
                <a:rPr lang="en-US" sz="3600" b="1" dirty="0" err="1">
                  <a:solidFill>
                    <a:srgbClr val="346633"/>
                  </a:solidFill>
                </a:rPr>
                <a:t>Vốn</a:t>
              </a:r>
              <a:r>
                <a:rPr lang="en-US" sz="3600" b="1" dirty="0">
                  <a:solidFill>
                    <a:srgbClr val="346633"/>
                  </a:solidFill>
                </a:rPr>
                <a:t> gene</a:t>
              </a:r>
            </a:p>
          </p:txBody>
        </p:sp>
      </p:grpSp>
      <p:sp>
        <p:nvSpPr>
          <p:cNvPr id="56" name="TextBox 55">
            <a:extLst>
              <a:ext uri="{FF2B5EF4-FFF2-40B4-BE49-F238E27FC236}">
                <a16:creationId xmlns:a16="http://schemas.microsoft.com/office/drawing/2014/main" id="{2F33699F-3975-4AAA-8D17-F8BB7FC1AEEB}"/>
              </a:ext>
            </a:extLst>
          </p:cNvPr>
          <p:cNvSpPr txBox="1"/>
          <p:nvPr/>
        </p:nvSpPr>
        <p:spPr>
          <a:xfrm>
            <a:off x="2372866" y="6058437"/>
            <a:ext cx="7446269" cy="523220"/>
          </a:xfrm>
          <a:prstGeom prst="rect">
            <a:avLst/>
          </a:prstGeom>
          <a:noFill/>
        </p:spPr>
        <p:txBody>
          <a:bodyPr wrap="none" rtlCol="0">
            <a:spAutoFit/>
          </a:bodyPr>
          <a:lstStyle/>
          <a:p>
            <a:r>
              <a:rPr lang="en-US" sz="2800" b="1" dirty="0" err="1"/>
              <a:t>Tính</a:t>
            </a:r>
            <a:r>
              <a:rPr lang="en-US" sz="2800" b="1" dirty="0"/>
              <a:t> </a:t>
            </a:r>
            <a:r>
              <a:rPr lang="en-US" sz="2800" b="1" dirty="0" err="1"/>
              <a:t>tần</a:t>
            </a:r>
            <a:r>
              <a:rPr lang="en-US" sz="2800" b="1" dirty="0"/>
              <a:t> </a:t>
            </a:r>
            <a:r>
              <a:rPr lang="en-US" sz="2800" b="1" dirty="0" err="1"/>
              <a:t>số</a:t>
            </a:r>
            <a:r>
              <a:rPr lang="en-US" sz="2800" b="1" dirty="0"/>
              <a:t> allele </a:t>
            </a:r>
            <a:r>
              <a:rPr lang="en-US" sz="2800" b="1" dirty="0" err="1"/>
              <a:t>và</a:t>
            </a:r>
            <a:r>
              <a:rPr lang="en-US" sz="2800" b="1" dirty="0"/>
              <a:t> </a:t>
            </a:r>
            <a:r>
              <a:rPr lang="en-US" sz="2800" b="1" dirty="0" err="1"/>
              <a:t>tần</a:t>
            </a:r>
            <a:r>
              <a:rPr lang="en-US" sz="2800" b="1" dirty="0"/>
              <a:t> </a:t>
            </a:r>
            <a:r>
              <a:rPr lang="en-US" sz="2800" b="1" dirty="0" err="1"/>
              <a:t>số</a:t>
            </a:r>
            <a:r>
              <a:rPr lang="en-US" sz="2800" b="1" dirty="0"/>
              <a:t> </a:t>
            </a:r>
            <a:r>
              <a:rPr lang="en-US" sz="2800" b="1" dirty="0" err="1"/>
              <a:t>kiểu</a:t>
            </a:r>
            <a:r>
              <a:rPr lang="en-US" sz="2800" b="1" dirty="0"/>
              <a:t> gene </a:t>
            </a:r>
            <a:r>
              <a:rPr lang="en-US" sz="2800" b="1" dirty="0" err="1"/>
              <a:t>của</a:t>
            </a:r>
            <a:r>
              <a:rPr lang="en-US" sz="2800" b="1" dirty="0"/>
              <a:t> </a:t>
            </a:r>
            <a:r>
              <a:rPr lang="en-US" sz="2800" b="1" dirty="0" err="1"/>
              <a:t>quần</a:t>
            </a:r>
            <a:r>
              <a:rPr lang="en-US" sz="2800" b="1" dirty="0"/>
              <a:t> </a:t>
            </a:r>
            <a:r>
              <a:rPr lang="en-US" sz="2800" b="1" dirty="0" err="1"/>
              <a:t>thể</a:t>
            </a:r>
            <a:r>
              <a:rPr lang="en-US" sz="2800" b="1" dirty="0"/>
              <a:t>?</a:t>
            </a:r>
          </a:p>
        </p:txBody>
      </p:sp>
    </p:spTree>
    <p:extLst>
      <p:ext uri="{BB962C8B-B14F-4D97-AF65-F5344CB8AC3E}">
        <p14:creationId xmlns:p14="http://schemas.microsoft.com/office/powerpoint/2010/main" val="111220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DEBCD557-3D7D-4AAE-9C08-A1B8EF6B31FC}"/>
              </a:ext>
            </a:extLst>
          </p:cNvPr>
          <p:cNvGrpSpPr/>
          <p:nvPr/>
        </p:nvGrpSpPr>
        <p:grpSpPr>
          <a:xfrm>
            <a:off x="1307091" y="533400"/>
            <a:ext cx="9577819" cy="5448300"/>
            <a:chOff x="1318781" y="723900"/>
            <a:chExt cx="9554437" cy="5410200"/>
          </a:xfrm>
        </p:grpSpPr>
        <p:grpSp>
          <p:nvGrpSpPr>
            <p:cNvPr id="6" name="Group 5">
              <a:extLst>
                <a:ext uri="{FF2B5EF4-FFF2-40B4-BE49-F238E27FC236}">
                  <a16:creationId xmlns:a16="http://schemas.microsoft.com/office/drawing/2014/main" id="{855F856D-8548-459C-BCF1-1131166CC187}"/>
                </a:ext>
              </a:extLst>
            </p:cNvPr>
            <p:cNvGrpSpPr/>
            <p:nvPr/>
          </p:nvGrpSpPr>
          <p:grpSpPr>
            <a:xfrm>
              <a:off x="1318781" y="723900"/>
              <a:ext cx="9554437" cy="5410200"/>
              <a:chOff x="1318781" y="723900"/>
              <a:chExt cx="9554437" cy="5410200"/>
            </a:xfrm>
          </p:grpSpPr>
          <p:pic>
            <p:nvPicPr>
              <p:cNvPr id="1026" name="Picture 2" descr="Gene Pool. /ʤiːn puːl/ | noun | by Ravi | Medium">
                <a:extLst>
                  <a:ext uri="{FF2B5EF4-FFF2-40B4-BE49-F238E27FC236}">
                    <a16:creationId xmlns:a16="http://schemas.microsoft.com/office/drawing/2014/main" id="{44F72E4A-7F4E-4A17-9B51-6E12CDA93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781" y="723900"/>
                <a:ext cx="9554437"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D2CF7D-2E41-4CBE-B54F-245C1C8178D7}"/>
                  </a:ext>
                </a:extLst>
              </p:cNvPr>
              <p:cNvSpPr/>
              <p:nvPr/>
            </p:nvSpPr>
            <p:spPr>
              <a:xfrm>
                <a:off x="1981200" y="990600"/>
                <a:ext cx="7467600" cy="5334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89713F-F6A9-4780-84D7-5FAD2CF95D9E}"/>
                  </a:ext>
                </a:extLst>
              </p:cNvPr>
              <p:cNvSpPr/>
              <p:nvPr/>
            </p:nvSpPr>
            <p:spPr>
              <a:xfrm>
                <a:off x="5943600" y="1600200"/>
                <a:ext cx="4724400" cy="2971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2586C70B-FB6B-4F1A-B8DF-97379BC3FAEB}"/>
                </a:ext>
              </a:extLst>
            </p:cNvPr>
            <p:cNvSpPr/>
            <p:nvPr/>
          </p:nvSpPr>
          <p:spPr>
            <a:xfrm>
              <a:off x="6400800" y="1638300"/>
              <a:ext cx="4114800" cy="3810000"/>
            </a:xfrm>
            <a:prstGeom prst="ellipse">
              <a:avLst/>
            </a:prstGeom>
            <a:solidFill>
              <a:srgbClr val="FFFFFF"/>
            </a:solidFill>
            <a:ln>
              <a:solidFill>
                <a:srgbClr val="57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E77C215-C027-4B42-BB62-8357952C567C}"/>
                </a:ext>
              </a:extLst>
            </p:cNvPr>
            <p:cNvGrpSpPr/>
            <p:nvPr/>
          </p:nvGrpSpPr>
          <p:grpSpPr>
            <a:xfrm>
              <a:off x="7391400" y="2057400"/>
              <a:ext cx="533400" cy="495300"/>
              <a:chOff x="7391400" y="2057400"/>
              <a:chExt cx="533400" cy="495300"/>
            </a:xfrm>
          </p:grpSpPr>
          <p:sp>
            <p:nvSpPr>
              <p:cNvPr id="8" name="Oval 7">
                <a:extLst>
                  <a:ext uri="{FF2B5EF4-FFF2-40B4-BE49-F238E27FC236}">
                    <a16:creationId xmlns:a16="http://schemas.microsoft.com/office/drawing/2014/main" id="{28BA34E6-C7A0-4CCF-8B13-E0AEE69C9231}"/>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944588-0BB6-48E6-89F5-21A1D50878C0}"/>
                  </a:ext>
                </a:extLst>
              </p:cNvPr>
              <p:cNvSpPr txBox="1"/>
              <p:nvPr/>
            </p:nvSpPr>
            <p:spPr>
              <a:xfrm>
                <a:off x="7456539" y="2128072"/>
                <a:ext cx="437940" cy="369332"/>
              </a:xfrm>
              <a:prstGeom prst="rect">
                <a:avLst/>
              </a:prstGeom>
              <a:noFill/>
            </p:spPr>
            <p:txBody>
              <a:bodyPr wrap="none" rtlCol="0">
                <a:spAutoFit/>
              </a:bodyPr>
              <a:lstStyle/>
              <a:p>
                <a:r>
                  <a:rPr lang="en-US" b="1" dirty="0">
                    <a:solidFill>
                      <a:schemeClr val="bg1"/>
                    </a:solidFill>
                  </a:rPr>
                  <a:t>BB</a:t>
                </a:r>
              </a:p>
            </p:txBody>
          </p:sp>
        </p:grpSp>
        <p:grpSp>
          <p:nvGrpSpPr>
            <p:cNvPr id="12" name="Group 11">
              <a:extLst>
                <a:ext uri="{FF2B5EF4-FFF2-40B4-BE49-F238E27FC236}">
                  <a16:creationId xmlns:a16="http://schemas.microsoft.com/office/drawing/2014/main" id="{13DFFBEE-147A-47E1-BA10-7C22E6A2EF37}"/>
                </a:ext>
              </a:extLst>
            </p:cNvPr>
            <p:cNvGrpSpPr/>
            <p:nvPr/>
          </p:nvGrpSpPr>
          <p:grpSpPr>
            <a:xfrm>
              <a:off x="8191500" y="2086062"/>
              <a:ext cx="533400" cy="495300"/>
              <a:chOff x="7391400" y="2057400"/>
              <a:chExt cx="533400" cy="495300"/>
            </a:xfrm>
          </p:grpSpPr>
          <p:sp>
            <p:nvSpPr>
              <p:cNvPr id="13" name="Oval 12">
                <a:extLst>
                  <a:ext uri="{FF2B5EF4-FFF2-40B4-BE49-F238E27FC236}">
                    <a16:creationId xmlns:a16="http://schemas.microsoft.com/office/drawing/2014/main" id="{75F828F5-5478-4219-A963-8C617955713A}"/>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D57B0F5-E663-4B6D-8000-66E5BC62B26B}"/>
                  </a:ext>
                </a:extLst>
              </p:cNvPr>
              <p:cNvSpPr txBox="1"/>
              <p:nvPr/>
            </p:nvSpPr>
            <p:spPr>
              <a:xfrm>
                <a:off x="7463091"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15" name="Group 14">
              <a:extLst>
                <a:ext uri="{FF2B5EF4-FFF2-40B4-BE49-F238E27FC236}">
                  <a16:creationId xmlns:a16="http://schemas.microsoft.com/office/drawing/2014/main" id="{6D0B2E6F-49D7-43A1-AC1B-9E996F456E64}"/>
                </a:ext>
              </a:extLst>
            </p:cNvPr>
            <p:cNvGrpSpPr/>
            <p:nvPr/>
          </p:nvGrpSpPr>
          <p:grpSpPr>
            <a:xfrm>
              <a:off x="8991600" y="2065088"/>
              <a:ext cx="533400" cy="495300"/>
              <a:chOff x="7391400" y="2057400"/>
              <a:chExt cx="533400" cy="495300"/>
            </a:xfrm>
          </p:grpSpPr>
          <p:sp>
            <p:nvSpPr>
              <p:cNvPr id="16" name="Oval 15">
                <a:extLst>
                  <a:ext uri="{FF2B5EF4-FFF2-40B4-BE49-F238E27FC236}">
                    <a16:creationId xmlns:a16="http://schemas.microsoft.com/office/drawing/2014/main" id="{71E22901-3DC9-4960-B859-3B37EF1266D0}"/>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0203A20-2543-4C78-97B5-AA8586F233D6}"/>
                  </a:ext>
                </a:extLst>
              </p:cNvPr>
              <p:cNvSpPr txBox="1"/>
              <p:nvPr/>
            </p:nvSpPr>
            <p:spPr>
              <a:xfrm>
                <a:off x="7451243" y="2112696"/>
                <a:ext cx="437940" cy="369332"/>
              </a:xfrm>
              <a:prstGeom prst="rect">
                <a:avLst/>
              </a:prstGeom>
              <a:noFill/>
            </p:spPr>
            <p:txBody>
              <a:bodyPr wrap="none" rtlCol="0">
                <a:spAutoFit/>
              </a:bodyPr>
              <a:lstStyle/>
              <a:p>
                <a:r>
                  <a:rPr lang="en-US" b="1" dirty="0">
                    <a:solidFill>
                      <a:schemeClr val="bg1"/>
                    </a:solidFill>
                  </a:rPr>
                  <a:t>BB</a:t>
                </a:r>
              </a:p>
            </p:txBody>
          </p:sp>
        </p:grpSp>
        <p:grpSp>
          <p:nvGrpSpPr>
            <p:cNvPr id="18" name="Group 17">
              <a:extLst>
                <a:ext uri="{FF2B5EF4-FFF2-40B4-BE49-F238E27FC236}">
                  <a16:creationId xmlns:a16="http://schemas.microsoft.com/office/drawing/2014/main" id="{C8E3EC7C-FF84-4A41-9C50-17111C6B8DC5}"/>
                </a:ext>
              </a:extLst>
            </p:cNvPr>
            <p:cNvGrpSpPr/>
            <p:nvPr/>
          </p:nvGrpSpPr>
          <p:grpSpPr>
            <a:xfrm>
              <a:off x="6858000" y="2724150"/>
              <a:ext cx="533400" cy="495300"/>
              <a:chOff x="7391400" y="2057400"/>
              <a:chExt cx="533400" cy="495300"/>
            </a:xfrm>
          </p:grpSpPr>
          <p:sp>
            <p:nvSpPr>
              <p:cNvPr id="19" name="Oval 18">
                <a:extLst>
                  <a:ext uri="{FF2B5EF4-FFF2-40B4-BE49-F238E27FC236}">
                    <a16:creationId xmlns:a16="http://schemas.microsoft.com/office/drawing/2014/main" id="{3C7DF445-E4BE-4713-A49C-BDACEC35EA3C}"/>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EECEEDD-2C9A-45DF-90F6-02C1C0DA7855}"/>
                  </a:ext>
                </a:extLst>
              </p:cNvPr>
              <p:cNvSpPr txBox="1"/>
              <p:nvPr/>
            </p:nvSpPr>
            <p:spPr>
              <a:xfrm>
                <a:off x="7446699" y="2109064"/>
                <a:ext cx="437940" cy="369332"/>
              </a:xfrm>
              <a:prstGeom prst="rect">
                <a:avLst/>
              </a:prstGeom>
              <a:noFill/>
            </p:spPr>
            <p:txBody>
              <a:bodyPr wrap="none" rtlCol="0">
                <a:spAutoFit/>
              </a:bodyPr>
              <a:lstStyle/>
              <a:p>
                <a:r>
                  <a:rPr lang="en-US" b="1" dirty="0">
                    <a:solidFill>
                      <a:schemeClr val="bg1"/>
                    </a:solidFill>
                  </a:rPr>
                  <a:t>BB</a:t>
                </a:r>
              </a:p>
            </p:txBody>
          </p:sp>
        </p:grpSp>
        <p:grpSp>
          <p:nvGrpSpPr>
            <p:cNvPr id="21" name="Group 20">
              <a:extLst>
                <a:ext uri="{FF2B5EF4-FFF2-40B4-BE49-F238E27FC236}">
                  <a16:creationId xmlns:a16="http://schemas.microsoft.com/office/drawing/2014/main" id="{C9C63B33-9E46-48FE-BE5E-22C7A48892A1}"/>
                </a:ext>
              </a:extLst>
            </p:cNvPr>
            <p:cNvGrpSpPr/>
            <p:nvPr/>
          </p:nvGrpSpPr>
          <p:grpSpPr>
            <a:xfrm>
              <a:off x="7713399" y="2781474"/>
              <a:ext cx="533400" cy="495300"/>
              <a:chOff x="7391400" y="2057400"/>
              <a:chExt cx="533400" cy="495300"/>
            </a:xfrm>
          </p:grpSpPr>
          <p:sp>
            <p:nvSpPr>
              <p:cNvPr id="22" name="Oval 21">
                <a:extLst>
                  <a:ext uri="{FF2B5EF4-FFF2-40B4-BE49-F238E27FC236}">
                    <a16:creationId xmlns:a16="http://schemas.microsoft.com/office/drawing/2014/main" id="{CF3C18B7-5118-4EE5-992F-38B37DF697FF}"/>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8D1794A-7B1D-4B05-91AA-4E431B8ECF97}"/>
                  </a:ext>
                </a:extLst>
              </p:cNvPr>
              <p:cNvSpPr txBox="1"/>
              <p:nvPr/>
            </p:nvSpPr>
            <p:spPr>
              <a:xfrm>
                <a:off x="7455592"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24" name="Group 23">
              <a:extLst>
                <a:ext uri="{FF2B5EF4-FFF2-40B4-BE49-F238E27FC236}">
                  <a16:creationId xmlns:a16="http://schemas.microsoft.com/office/drawing/2014/main" id="{791FB4CE-46D2-4253-90FE-87E79B08039E}"/>
                </a:ext>
              </a:extLst>
            </p:cNvPr>
            <p:cNvGrpSpPr/>
            <p:nvPr/>
          </p:nvGrpSpPr>
          <p:grpSpPr>
            <a:xfrm>
              <a:off x="8581099" y="2747152"/>
              <a:ext cx="533400" cy="495300"/>
              <a:chOff x="7391400" y="2057400"/>
              <a:chExt cx="533400" cy="495300"/>
            </a:xfrm>
          </p:grpSpPr>
          <p:sp>
            <p:nvSpPr>
              <p:cNvPr id="25" name="Oval 24">
                <a:extLst>
                  <a:ext uri="{FF2B5EF4-FFF2-40B4-BE49-F238E27FC236}">
                    <a16:creationId xmlns:a16="http://schemas.microsoft.com/office/drawing/2014/main" id="{A6922B3C-A407-4B1E-911F-C412E4228D76}"/>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5F1202-9DDB-4B6E-875D-0FB837527787}"/>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27" name="Group 26">
              <a:extLst>
                <a:ext uri="{FF2B5EF4-FFF2-40B4-BE49-F238E27FC236}">
                  <a16:creationId xmlns:a16="http://schemas.microsoft.com/office/drawing/2014/main" id="{1108F563-DE7C-45BD-889E-023762E6A173}"/>
                </a:ext>
              </a:extLst>
            </p:cNvPr>
            <p:cNvGrpSpPr/>
            <p:nvPr/>
          </p:nvGrpSpPr>
          <p:grpSpPr>
            <a:xfrm>
              <a:off x="7120035" y="3430896"/>
              <a:ext cx="533400" cy="495300"/>
              <a:chOff x="7391400" y="2057400"/>
              <a:chExt cx="533400" cy="495300"/>
            </a:xfrm>
          </p:grpSpPr>
          <p:sp>
            <p:nvSpPr>
              <p:cNvPr id="28" name="Oval 27">
                <a:extLst>
                  <a:ext uri="{FF2B5EF4-FFF2-40B4-BE49-F238E27FC236}">
                    <a16:creationId xmlns:a16="http://schemas.microsoft.com/office/drawing/2014/main" id="{A1B956BA-40E5-45AA-B2DD-EF803D84599A}"/>
                  </a:ext>
                </a:extLst>
              </p:cNvPr>
              <p:cNvSpPr/>
              <p:nvPr/>
            </p:nvSpPr>
            <p:spPr>
              <a:xfrm>
                <a:off x="7391400" y="2057400"/>
                <a:ext cx="533400" cy="495300"/>
              </a:xfrm>
              <a:prstGeom prst="ellipse">
                <a:avLst/>
              </a:prstGeom>
              <a:solidFill>
                <a:srgbClr val="9A0000"/>
              </a:solidFill>
              <a:ln>
                <a:solidFill>
                  <a:srgbClr val="99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A43C37-9378-4B53-9928-8E063BE75E3A}"/>
                  </a:ext>
                </a:extLst>
              </p:cNvPr>
              <p:cNvSpPr txBox="1"/>
              <p:nvPr/>
            </p:nvSpPr>
            <p:spPr>
              <a:xfrm>
                <a:off x="7451243" y="2112696"/>
                <a:ext cx="412292" cy="369332"/>
              </a:xfrm>
              <a:prstGeom prst="rect">
                <a:avLst/>
              </a:prstGeom>
              <a:noFill/>
            </p:spPr>
            <p:txBody>
              <a:bodyPr wrap="none" rtlCol="0">
                <a:spAutoFit/>
              </a:bodyPr>
              <a:lstStyle/>
              <a:p>
                <a:r>
                  <a:rPr lang="en-US" b="1" dirty="0">
                    <a:solidFill>
                      <a:schemeClr val="bg1"/>
                    </a:solidFill>
                  </a:rPr>
                  <a:t>bb</a:t>
                </a:r>
              </a:p>
            </p:txBody>
          </p:sp>
        </p:grpSp>
        <p:grpSp>
          <p:nvGrpSpPr>
            <p:cNvPr id="30" name="Group 29">
              <a:extLst>
                <a:ext uri="{FF2B5EF4-FFF2-40B4-BE49-F238E27FC236}">
                  <a16:creationId xmlns:a16="http://schemas.microsoft.com/office/drawing/2014/main" id="{4FD4DB33-905D-42F1-9756-FF22844683FA}"/>
                </a:ext>
              </a:extLst>
            </p:cNvPr>
            <p:cNvGrpSpPr/>
            <p:nvPr/>
          </p:nvGrpSpPr>
          <p:grpSpPr>
            <a:xfrm>
              <a:off x="8079827" y="3505548"/>
              <a:ext cx="533400" cy="495300"/>
              <a:chOff x="7391400" y="2057400"/>
              <a:chExt cx="533400" cy="495300"/>
            </a:xfrm>
          </p:grpSpPr>
          <p:sp>
            <p:nvSpPr>
              <p:cNvPr id="31" name="Oval 30">
                <a:extLst>
                  <a:ext uri="{FF2B5EF4-FFF2-40B4-BE49-F238E27FC236}">
                    <a16:creationId xmlns:a16="http://schemas.microsoft.com/office/drawing/2014/main" id="{58A05B15-3D7E-43B2-B81C-DCB92602E8E3}"/>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1046E28-EA25-4AE0-99E4-F118233B6FBD}"/>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3" name="Group 32">
              <a:extLst>
                <a:ext uri="{FF2B5EF4-FFF2-40B4-BE49-F238E27FC236}">
                  <a16:creationId xmlns:a16="http://schemas.microsoft.com/office/drawing/2014/main" id="{AFDD6B50-502E-459A-8345-8EAA7572B1B1}"/>
                </a:ext>
              </a:extLst>
            </p:cNvPr>
            <p:cNvGrpSpPr/>
            <p:nvPr/>
          </p:nvGrpSpPr>
          <p:grpSpPr>
            <a:xfrm>
              <a:off x="9481416" y="2971695"/>
              <a:ext cx="533400" cy="495300"/>
              <a:chOff x="7391400" y="2057400"/>
              <a:chExt cx="533400" cy="495300"/>
            </a:xfrm>
          </p:grpSpPr>
          <p:sp>
            <p:nvSpPr>
              <p:cNvPr id="34" name="Oval 33">
                <a:extLst>
                  <a:ext uri="{FF2B5EF4-FFF2-40B4-BE49-F238E27FC236}">
                    <a16:creationId xmlns:a16="http://schemas.microsoft.com/office/drawing/2014/main" id="{50F5D871-4425-49A2-9E72-33026E5800DF}"/>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A79424C-7DB7-4ED8-9641-20964A5247D2}"/>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6" name="Group 35">
              <a:extLst>
                <a:ext uri="{FF2B5EF4-FFF2-40B4-BE49-F238E27FC236}">
                  <a16:creationId xmlns:a16="http://schemas.microsoft.com/office/drawing/2014/main" id="{D59B3D95-2C4C-4D40-AE8A-0B59555C6B8D}"/>
                </a:ext>
              </a:extLst>
            </p:cNvPr>
            <p:cNvGrpSpPr/>
            <p:nvPr/>
          </p:nvGrpSpPr>
          <p:grpSpPr>
            <a:xfrm>
              <a:off x="9182100" y="3771847"/>
              <a:ext cx="533400" cy="495300"/>
              <a:chOff x="7391400" y="2057400"/>
              <a:chExt cx="533400" cy="495300"/>
            </a:xfrm>
          </p:grpSpPr>
          <p:sp>
            <p:nvSpPr>
              <p:cNvPr id="37" name="Oval 36">
                <a:extLst>
                  <a:ext uri="{FF2B5EF4-FFF2-40B4-BE49-F238E27FC236}">
                    <a16:creationId xmlns:a16="http://schemas.microsoft.com/office/drawing/2014/main" id="{08013E8E-44A9-49EC-97B7-7492D4E4D698}"/>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FF30453-B3D4-403F-A3EF-0185727DD2FD}"/>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39" name="Group 38">
              <a:extLst>
                <a:ext uri="{FF2B5EF4-FFF2-40B4-BE49-F238E27FC236}">
                  <a16:creationId xmlns:a16="http://schemas.microsoft.com/office/drawing/2014/main" id="{96EA1006-CB96-4E38-8729-FD43DE6C6471}"/>
                </a:ext>
              </a:extLst>
            </p:cNvPr>
            <p:cNvGrpSpPr/>
            <p:nvPr/>
          </p:nvGrpSpPr>
          <p:grpSpPr>
            <a:xfrm>
              <a:off x="6991350" y="4206751"/>
              <a:ext cx="533400" cy="495300"/>
              <a:chOff x="7391400" y="2057400"/>
              <a:chExt cx="533400" cy="495300"/>
            </a:xfrm>
          </p:grpSpPr>
          <p:sp>
            <p:nvSpPr>
              <p:cNvPr id="40" name="Oval 39">
                <a:extLst>
                  <a:ext uri="{FF2B5EF4-FFF2-40B4-BE49-F238E27FC236}">
                    <a16:creationId xmlns:a16="http://schemas.microsoft.com/office/drawing/2014/main" id="{2A994EB1-6D96-4D7C-9A22-9AF7A0BBF99B}"/>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06F807-A923-46D0-A7F1-548F1EDCEAB3}"/>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2" name="Group 41">
              <a:extLst>
                <a:ext uri="{FF2B5EF4-FFF2-40B4-BE49-F238E27FC236}">
                  <a16:creationId xmlns:a16="http://schemas.microsoft.com/office/drawing/2014/main" id="{47D6DBC7-E521-4FCD-B59D-38EAFB5F0CF6}"/>
                </a:ext>
              </a:extLst>
            </p:cNvPr>
            <p:cNvGrpSpPr/>
            <p:nvPr/>
          </p:nvGrpSpPr>
          <p:grpSpPr>
            <a:xfrm>
              <a:off x="7848600" y="4677384"/>
              <a:ext cx="533400" cy="495300"/>
              <a:chOff x="7391400" y="2057400"/>
              <a:chExt cx="533400" cy="495300"/>
            </a:xfrm>
          </p:grpSpPr>
          <p:sp>
            <p:nvSpPr>
              <p:cNvPr id="43" name="Oval 42">
                <a:extLst>
                  <a:ext uri="{FF2B5EF4-FFF2-40B4-BE49-F238E27FC236}">
                    <a16:creationId xmlns:a16="http://schemas.microsoft.com/office/drawing/2014/main" id="{FB6BA629-3A41-4943-8051-0978B01DE52E}"/>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B40B34C-C22F-4F2D-A84F-76D35159F5B3}"/>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5" name="Group 44">
              <a:extLst>
                <a:ext uri="{FF2B5EF4-FFF2-40B4-BE49-F238E27FC236}">
                  <a16:creationId xmlns:a16="http://schemas.microsoft.com/office/drawing/2014/main" id="{7D0B1700-4503-47AC-86BA-5C8E9F8DB37F}"/>
                </a:ext>
              </a:extLst>
            </p:cNvPr>
            <p:cNvGrpSpPr/>
            <p:nvPr/>
          </p:nvGrpSpPr>
          <p:grpSpPr>
            <a:xfrm>
              <a:off x="8825992" y="4627296"/>
              <a:ext cx="533400" cy="495300"/>
              <a:chOff x="7391400" y="2057400"/>
              <a:chExt cx="533400" cy="495300"/>
            </a:xfrm>
          </p:grpSpPr>
          <p:sp>
            <p:nvSpPr>
              <p:cNvPr id="46" name="Oval 45">
                <a:extLst>
                  <a:ext uri="{FF2B5EF4-FFF2-40B4-BE49-F238E27FC236}">
                    <a16:creationId xmlns:a16="http://schemas.microsoft.com/office/drawing/2014/main" id="{A45DDA7E-AD25-4B79-A690-0D6F5705B38D}"/>
                  </a:ext>
                </a:extLst>
              </p:cNvPr>
              <p:cNvSpPr/>
              <p:nvPr/>
            </p:nvSpPr>
            <p:spPr>
              <a:xfrm>
                <a:off x="7391400" y="2057400"/>
                <a:ext cx="533400" cy="495300"/>
              </a:xfrm>
              <a:prstGeom prst="ellipse">
                <a:avLst/>
              </a:prstGeom>
              <a:solidFill>
                <a:srgbClr val="346633"/>
              </a:solidFill>
              <a:ln>
                <a:solidFill>
                  <a:srgbClr val="34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6A6ADDA-746E-44D9-87D9-074E109C5FAE}"/>
                  </a:ext>
                </a:extLst>
              </p:cNvPr>
              <p:cNvSpPr txBox="1"/>
              <p:nvPr/>
            </p:nvSpPr>
            <p:spPr>
              <a:xfrm>
                <a:off x="7474139" y="2120384"/>
                <a:ext cx="437940" cy="369332"/>
              </a:xfrm>
              <a:prstGeom prst="rect">
                <a:avLst/>
              </a:prstGeom>
              <a:noFill/>
            </p:spPr>
            <p:txBody>
              <a:bodyPr wrap="none" rtlCol="0">
                <a:spAutoFit/>
              </a:bodyPr>
              <a:lstStyle/>
              <a:p>
                <a:r>
                  <a:rPr lang="en-US" b="1" dirty="0">
                    <a:solidFill>
                      <a:schemeClr val="bg1"/>
                    </a:solidFill>
                  </a:rPr>
                  <a:t>BB</a:t>
                </a:r>
              </a:p>
            </p:txBody>
          </p:sp>
        </p:grpSp>
        <p:grpSp>
          <p:nvGrpSpPr>
            <p:cNvPr id="48" name="Group 47">
              <a:extLst>
                <a:ext uri="{FF2B5EF4-FFF2-40B4-BE49-F238E27FC236}">
                  <a16:creationId xmlns:a16="http://schemas.microsoft.com/office/drawing/2014/main" id="{D3264472-EAA3-47F0-8360-8740E5DDF92D}"/>
                </a:ext>
              </a:extLst>
            </p:cNvPr>
            <p:cNvGrpSpPr/>
            <p:nvPr/>
          </p:nvGrpSpPr>
          <p:grpSpPr>
            <a:xfrm>
              <a:off x="7675509" y="4016294"/>
              <a:ext cx="533400" cy="495300"/>
              <a:chOff x="7391400" y="2057400"/>
              <a:chExt cx="533400" cy="495300"/>
            </a:xfrm>
          </p:grpSpPr>
          <p:sp>
            <p:nvSpPr>
              <p:cNvPr id="49" name="Oval 48">
                <a:extLst>
                  <a:ext uri="{FF2B5EF4-FFF2-40B4-BE49-F238E27FC236}">
                    <a16:creationId xmlns:a16="http://schemas.microsoft.com/office/drawing/2014/main" id="{3A3D6E0E-D1CE-4639-B83E-546FC128A756}"/>
                  </a:ext>
                </a:extLst>
              </p:cNvPr>
              <p:cNvSpPr/>
              <p:nvPr/>
            </p:nvSpPr>
            <p:spPr>
              <a:xfrm>
                <a:off x="7391400" y="2057400"/>
                <a:ext cx="533400" cy="495300"/>
              </a:xfrm>
              <a:prstGeom prst="ellipse">
                <a:avLst/>
              </a:prstGeom>
              <a:solidFill>
                <a:srgbClr val="850099"/>
              </a:solidFill>
              <a:ln>
                <a:solidFill>
                  <a:srgbClr val="8700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7133672-D360-4F3E-A7CF-8DDDC4CF9784}"/>
                  </a:ext>
                </a:extLst>
              </p:cNvPr>
              <p:cNvSpPr txBox="1"/>
              <p:nvPr/>
            </p:nvSpPr>
            <p:spPr>
              <a:xfrm>
                <a:off x="7449388" y="2144833"/>
                <a:ext cx="425116" cy="369332"/>
              </a:xfrm>
              <a:prstGeom prst="rect">
                <a:avLst/>
              </a:prstGeom>
              <a:noFill/>
            </p:spPr>
            <p:txBody>
              <a:bodyPr wrap="none" rtlCol="0">
                <a:spAutoFit/>
              </a:bodyPr>
              <a:lstStyle/>
              <a:p>
                <a:r>
                  <a:rPr lang="en-US" b="1" dirty="0">
                    <a:solidFill>
                      <a:schemeClr val="bg1"/>
                    </a:solidFill>
                  </a:rPr>
                  <a:t>Bb</a:t>
                </a:r>
              </a:p>
            </p:txBody>
          </p:sp>
        </p:grpSp>
        <p:grpSp>
          <p:nvGrpSpPr>
            <p:cNvPr id="51" name="Group 50">
              <a:extLst>
                <a:ext uri="{FF2B5EF4-FFF2-40B4-BE49-F238E27FC236}">
                  <a16:creationId xmlns:a16="http://schemas.microsoft.com/office/drawing/2014/main" id="{BD69A79F-A6B1-4036-8F7A-951280E377C5}"/>
                </a:ext>
              </a:extLst>
            </p:cNvPr>
            <p:cNvGrpSpPr/>
            <p:nvPr/>
          </p:nvGrpSpPr>
          <p:grpSpPr>
            <a:xfrm>
              <a:off x="8458200" y="4069012"/>
              <a:ext cx="533400" cy="495300"/>
              <a:chOff x="7391400" y="2057400"/>
              <a:chExt cx="533400" cy="495300"/>
            </a:xfrm>
          </p:grpSpPr>
          <p:sp>
            <p:nvSpPr>
              <p:cNvPr id="52" name="Oval 51">
                <a:extLst>
                  <a:ext uri="{FF2B5EF4-FFF2-40B4-BE49-F238E27FC236}">
                    <a16:creationId xmlns:a16="http://schemas.microsoft.com/office/drawing/2014/main" id="{872A5CC7-C526-4D3B-A73B-5015A8FD33F5}"/>
                  </a:ext>
                </a:extLst>
              </p:cNvPr>
              <p:cNvSpPr/>
              <p:nvPr/>
            </p:nvSpPr>
            <p:spPr>
              <a:xfrm>
                <a:off x="7391400" y="2057400"/>
                <a:ext cx="533400" cy="495300"/>
              </a:xfrm>
              <a:prstGeom prst="ellipse">
                <a:avLst/>
              </a:prstGeom>
              <a:solidFill>
                <a:srgbClr val="850099"/>
              </a:solidFill>
              <a:ln>
                <a:solidFill>
                  <a:srgbClr val="8700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2AA11ED-F018-4C6C-AA33-E1A6376D1E84}"/>
                  </a:ext>
                </a:extLst>
              </p:cNvPr>
              <p:cNvSpPr txBox="1"/>
              <p:nvPr/>
            </p:nvSpPr>
            <p:spPr>
              <a:xfrm>
                <a:off x="7474139" y="2120384"/>
                <a:ext cx="425116" cy="369332"/>
              </a:xfrm>
              <a:prstGeom prst="rect">
                <a:avLst/>
              </a:prstGeom>
              <a:noFill/>
            </p:spPr>
            <p:txBody>
              <a:bodyPr wrap="none" rtlCol="0">
                <a:spAutoFit/>
              </a:bodyPr>
              <a:lstStyle/>
              <a:p>
                <a:r>
                  <a:rPr lang="en-US" b="1" dirty="0">
                    <a:solidFill>
                      <a:schemeClr val="bg1"/>
                    </a:solidFill>
                  </a:rPr>
                  <a:t>Bb</a:t>
                </a:r>
              </a:p>
            </p:txBody>
          </p:sp>
        </p:grpSp>
        <p:sp>
          <p:nvSpPr>
            <p:cNvPr id="11" name="TextBox 10">
              <a:extLst>
                <a:ext uri="{FF2B5EF4-FFF2-40B4-BE49-F238E27FC236}">
                  <a16:creationId xmlns:a16="http://schemas.microsoft.com/office/drawing/2014/main" id="{DB5C2163-8B42-497F-872B-681A750BDF3F}"/>
                </a:ext>
              </a:extLst>
            </p:cNvPr>
            <p:cNvSpPr txBox="1"/>
            <p:nvPr/>
          </p:nvSpPr>
          <p:spPr>
            <a:xfrm>
              <a:off x="2590800" y="760157"/>
              <a:ext cx="1811714" cy="646331"/>
            </a:xfrm>
            <a:prstGeom prst="rect">
              <a:avLst/>
            </a:prstGeom>
            <a:noFill/>
          </p:spPr>
          <p:txBody>
            <a:bodyPr wrap="none" rtlCol="0">
              <a:spAutoFit/>
            </a:bodyPr>
            <a:lstStyle/>
            <a:p>
              <a:r>
                <a:rPr lang="en-US" sz="3600" b="1" dirty="0" err="1">
                  <a:solidFill>
                    <a:srgbClr val="346633"/>
                  </a:solidFill>
                </a:rPr>
                <a:t>Quần</a:t>
              </a:r>
              <a:r>
                <a:rPr lang="en-US" sz="3600" b="1" dirty="0">
                  <a:solidFill>
                    <a:srgbClr val="346633"/>
                  </a:solidFill>
                </a:rPr>
                <a:t> </a:t>
              </a:r>
              <a:r>
                <a:rPr lang="en-US" sz="3600" b="1" dirty="0" err="1">
                  <a:solidFill>
                    <a:srgbClr val="346633"/>
                  </a:solidFill>
                </a:rPr>
                <a:t>thể</a:t>
              </a:r>
              <a:endParaRPr lang="en-US" sz="3600" b="1" dirty="0">
                <a:solidFill>
                  <a:srgbClr val="346633"/>
                </a:solidFill>
              </a:endParaRPr>
            </a:p>
          </p:txBody>
        </p:sp>
        <p:sp>
          <p:nvSpPr>
            <p:cNvPr id="55" name="TextBox 54">
              <a:extLst>
                <a:ext uri="{FF2B5EF4-FFF2-40B4-BE49-F238E27FC236}">
                  <a16:creationId xmlns:a16="http://schemas.microsoft.com/office/drawing/2014/main" id="{BF36F905-2C1E-43C4-AD99-7351F5915635}"/>
                </a:ext>
              </a:extLst>
            </p:cNvPr>
            <p:cNvSpPr txBox="1"/>
            <p:nvPr/>
          </p:nvSpPr>
          <p:spPr>
            <a:xfrm>
              <a:off x="7635968" y="760157"/>
              <a:ext cx="1890261" cy="646331"/>
            </a:xfrm>
            <a:prstGeom prst="rect">
              <a:avLst/>
            </a:prstGeom>
            <a:noFill/>
          </p:spPr>
          <p:txBody>
            <a:bodyPr wrap="none" rtlCol="0">
              <a:spAutoFit/>
            </a:bodyPr>
            <a:lstStyle/>
            <a:p>
              <a:r>
                <a:rPr lang="en-US" sz="3600" b="1" dirty="0" err="1">
                  <a:solidFill>
                    <a:srgbClr val="346633"/>
                  </a:solidFill>
                </a:rPr>
                <a:t>Vốn</a:t>
              </a:r>
              <a:r>
                <a:rPr lang="en-US" sz="3600" b="1" dirty="0">
                  <a:solidFill>
                    <a:srgbClr val="346633"/>
                  </a:solidFill>
                </a:rPr>
                <a:t> gene</a:t>
              </a:r>
            </a:p>
          </p:txBody>
        </p:sp>
      </p:grpSp>
      <p:sp>
        <p:nvSpPr>
          <p:cNvPr id="56" name="TextBox 55">
            <a:extLst>
              <a:ext uri="{FF2B5EF4-FFF2-40B4-BE49-F238E27FC236}">
                <a16:creationId xmlns:a16="http://schemas.microsoft.com/office/drawing/2014/main" id="{2F33699F-3975-4AAA-8D17-F8BB7FC1AEEB}"/>
              </a:ext>
            </a:extLst>
          </p:cNvPr>
          <p:cNvSpPr txBox="1"/>
          <p:nvPr/>
        </p:nvSpPr>
        <p:spPr>
          <a:xfrm>
            <a:off x="357404" y="6134294"/>
            <a:ext cx="11171648" cy="523220"/>
          </a:xfrm>
          <a:prstGeom prst="rect">
            <a:avLst/>
          </a:prstGeom>
          <a:noFill/>
        </p:spPr>
        <p:txBody>
          <a:bodyPr wrap="none" rtlCol="0">
            <a:spAutoFit/>
          </a:bodyPr>
          <a:lstStyle/>
          <a:p>
            <a:r>
              <a:rPr lang="en-US" sz="2800" b="1" dirty="0" err="1"/>
              <a:t>Tần</a:t>
            </a:r>
            <a:r>
              <a:rPr lang="en-US" sz="2800" b="1" dirty="0"/>
              <a:t> </a:t>
            </a:r>
            <a:r>
              <a:rPr lang="en-US" sz="2800" b="1" dirty="0" err="1"/>
              <a:t>số</a:t>
            </a:r>
            <a:r>
              <a:rPr lang="en-US" sz="2800" b="1" dirty="0"/>
              <a:t> allele B = 0,87, b = 0,13;  </a:t>
            </a:r>
            <a:r>
              <a:rPr lang="en-US" sz="2800" b="1" dirty="0" err="1"/>
              <a:t>Tần</a:t>
            </a:r>
            <a:r>
              <a:rPr lang="en-US" sz="2800" b="1" dirty="0"/>
              <a:t> </a:t>
            </a:r>
            <a:r>
              <a:rPr lang="en-US" sz="2800" b="1" dirty="0" err="1"/>
              <a:t>số</a:t>
            </a:r>
            <a:r>
              <a:rPr lang="en-US" sz="2800" b="1" dirty="0"/>
              <a:t> </a:t>
            </a:r>
            <a:r>
              <a:rPr lang="en-US" sz="2800" b="1" dirty="0" err="1"/>
              <a:t>kiểu</a:t>
            </a:r>
            <a:r>
              <a:rPr lang="en-US" sz="2800" b="1" dirty="0"/>
              <a:t> gene BB = 0,8; Bb = 0,13; bb =0,07</a:t>
            </a:r>
          </a:p>
        </p:txBody>
      </p:sp>
    </p:spTree>
    <p:extLst>
      <p:ext uri="{BB962C8B-B14F-4D97-AF65-F5344CB8AC3E}">
        <p14:creationId xmlns:p14="http://schemas.microsoft.com/office/powerpoint/2010/main" val="10342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781300" y="2022320"/>
            <a:ext cx="6629400" cy="1692767"/>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Vốn</a:t>
            </a:r>
            <a:r>
              <a:rPr lang="en-US" sz="2400" b="1" dirty="0">
                <a:solidFill>
                  <a:srgbClr val="1C3E71"/>
                </a:solidFill>
                <a:latin typeface="#9Slide02 Noi dung rat dai" panose="020B0604020202020204" charset="0"/>
                <a:ea typeface="#9Slide02 Noi dung rat dai" panose="020B0604020202020204" charset="0"/>
              </a:rPr>
              <a:t> gene </a:t>
            </a:r>
            <a:r>
              <a:rPr lang="en-US" sz="2400" b="1" dirty="0" err="1">
                <a:solidFill>
                  <a:srgbClr val="1C3E71"/>
                </a:solidFill>
                <a:latin typeface="#9Slide02 Noi dung rat dai" panose="020B0604020202020204" charset="0"/>
                <a:ea typeface="#9Slide02 Noi dung rat dai" panose="020B0604020202020204" charset="0"/>
              </a:rPr>
              <a:t>là</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gì</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Đặc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trưng</a:t>
            </a:r>
            <a:r>
              <a:rPr lang="en-US" sz="2400" b="1" dirty="0">
                <a:solidFill>
                  <a:srgbClr val="1C3E71"/>
                </a:solidFill>
                <a:latin typeface="#9Slide02 Noi dung rat dai" panose="020B0604020202020204" charset="0"/>
                <a:ea typeface="#9Slide02 Noi dung rat dai" panose="020B0604020202020204" charset="0"/>
              </a:rPr>
              <a:t> di </a:t>
            </a:r>
            <a:r>
              <a:rPr lang="en-US" sz="2400" b="1" dirty="0" err="1">
                <a:solidFill>
                  <a:srgbClr val="1C3E71"/>
                </a:solidFill>
                <a:latin typeface="#9Slide02 Noi dung rat dai" panose="020B0604020202020204" charset="0"/>
                <a:ea typeface="#9Slide02 Noi dung rat dai" panose="020B0604020202020204" charset="0"/>
              </a:rPr>
              <a:t>truyền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Các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tính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a:t>
            </a:r>
            <a:r>
              <a:rPr lang="en-US" sz="2400" b="1" dirty="0">
                <a:solidFill>
                  <a:srgbClr val="1C3E71"/>
                </a:solidFill>
                <a:latin typeface="#9Slide02 Noi dung rat dai" panose="020B0604020202020204" charset="0"/>
                <a:ea typeface="#9Slide02 Noi dung rat dai" panose="020B0604020202020204" charset="0"/>
              </a:rPr>
              <a:t> allele </a:t>
            </a:r>
            <a:r>
              <a:rPr lang="en-US" sz="2400" b="1" dirty="0" err="1">
                <a:solidFill>
                  <a:srgbClr val="1C3E71"/>
                </a:solidFill>
                <a:latin typeface="#9Slide02 Noi dung rat dai" panose="020B0604020202020204" charset="0"/>
                <a:ea typeface="#9Slide02 Noi dung rat dai" panose="020B0604020202020204" charset="0"/>
              </a:rPr>
              <a:t>và</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số</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kiểu</a:t>
            </a:r>
            <a:r>
              <a:rPr lang="en-US" sz="2400" b="1" dirty="0">
                <a:solidFill>
                  <a:srgbClr val="1C3E71"/>
                </a:solidFill>
                <a:latin typeface="#9Slide02 Noi dung rat dai" panose="020B0604020202020204" charset="0"/>
                <a:ea typeface="#9Slide02 Noi dung rat dai" panose="020B0604020202020204" charset="0"/>
              </a:rPr>
              <a:t> gene</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6764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977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F51943-7647-4D2B-A60E-19A106AB8C46}"/>
              </a:ext>
            </a:extLst>
          </p:cNvPr>
          <p:cNvSpPr/>
          <p:nvPr/>
        </p:nvSpPr>
        <p:spPr>
          <a:xfrm>
            <a:off x="1257300" y="1050456"/>
            <a:ext cx="10172700" cy="4588344"/>
          </a:xfrm>
          <a:prstGeom prst="roundRect">
            <a:avLst/>
          </a:prstGeom>
          <a:solidFill>
            <a:srgbClr val="D9FFFF"/>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9Slide02 Noi dung rat dai"/>
              <a:ea typeface="+mn-ea"/>
              <a:cs typeface="+mn-cs"/>
            </a:endParaRPr>
          </a:p>
        </p:txBody>
      </p:sp>
      <p:pic>
        <p:nvPicPr>
          <p:cNvPr id="6" name="Picture 14" descr="Copyright - Free files and folders icons">
            <a:extLst>
              <a:ext uri="{FF2B5EF4-FFF2-40B4-BE49-F238E27FC236}">
                <a16:creationId xmlns:a16="http://schemas.microsoft.com/office/drawing/2014/main" id="{DD4C1AF8-DDBE-437C-B80D-8AD3AF2404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39" y="838200"/>
            <a:ext cx="1048803" cy="1048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069FCF-417D-4F1E-BBA9-942AB4E18DF2}"/>
              </a:ext>
            </a:extLst>
          </p:cNvPr>
          <p:cNvSpPr txBox="1"/>
          <p:nvPr/>
        </p:nvSpPr>
        <p:spPr>
          <a:xfrm>
            <a:off x="1338638" y="1219200"/>
            <a:ext cx="10092061" cy="40818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Vốn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gene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là</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tập</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hợp</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các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loại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allelle</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của</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tất</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cả</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các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gene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trong</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mọi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cá</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thể</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của</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một</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quần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thể</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tại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thời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điểm</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xác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định.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Đặc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trưng</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di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truyền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của</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quần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thể</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là</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số</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allele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và</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số</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kiểu</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gene.</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allele: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Tính</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bằng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tỉ</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lệ</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giữa</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lượng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một</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loại</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allele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trên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tổng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các</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loại</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allele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của</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gene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đó</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trong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quần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thể</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kiểu</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gene: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Tính</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bằng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tỉ</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lệ</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giữa</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lượng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cá</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thể</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có</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cùng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kiểu</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gene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trên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tổng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cá</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thể</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có</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trong</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quần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thể</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FFFF"/>
              </a:solidFill>
              <a:effectLst/>
              <a:uLnTx/>
              <a:uFillTx/>
              <a:latin typeface="#9Slide02 Noi dung rat dai"/>
              <a:ea typeface="+mn-ea"/>
              <a:cs typeface="+mn-cs"/>
            </a:endParaRPr>
          </a:p>
        </p:txBody>
      </p:sp>
      <p:sp>
        <p:nvSpPr>
          <p:cNvPr id="10" name="TextBox 9">
            <a:extLst>
              <a:ext uri="{FF2B5EF4-FFF2-40B4-BE49-F238E27FC236}">
                <a16:creationId xmlns:a16="http://schemas.microsoft.com/office/drawing/2014/main" id="{8863CE07-46CC-475F-BE78-C9C8F8A63116}"/>
              </a:ext>
            </a:extLst>
          </p:cNvPr>
          <p:cNvSpPr txBox="1"/>
          <p:nvPr/>
        </p:nvSpPr>
        <p:spPr>
          <a:xfrm>
            <a:off x="2321590" y="304800"/>
            <a:ext cx="7548821" cy="584771"/>
          </a:xfrm>
          <a:prstGeom prst="rect">
            <a:avLst/>
          </a:prstGeom>
          <a:noFill/>
        </p:spPr>
        <p:txBody>
          <a:bodyPr wrap="none" lIns="91420" tIns="45718" rIns="91420" bIns="4571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9Slide02 Tieu de rat dai 01"/>
                <a:ea typeface="Roboto" panose="02000000000000000000" pitchFamily="2" charset="0"/>
                <a:cs typeface="+mn-cs"/>
              </a:rPr>
              <a:t>CÁC ĐẶC TRƯNG DI TRUYỀN CỦA QUẦN THỂ</a:t>
            </a:r>
          </a:p>
        </p:txBody>
      </p:sp>
    </p:spTree>
    <p:extLst>
      <p:ext uri="{BB962C8B-B14F-4D97-AF65-F5344CB8AC3E}">
        <p14:creationId xmlns:p14="http://schemas.microsoft.com/office/powerpoint/2010/main" val="119069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CF6FA81-7F55-F585-F21D-84772098C52C}"/>
              </a:ext>
            </a:extLst>
          </p:cNvPr>
          <p:cNvCxnSpPr>
            <a:cxnSpLocks/>
          </p:cNvCxnSpPr>
          <p:nvPr/>
        </p:nvCxnSpPr>
        <p:spPr>
          <a:xfrm>
            <a:off x="4470633" y="2872340"/>
            <a:ext cx="4618128"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6F31B2E-7808-66C9-FE11-7675AEAD1AA4}"/>
              </a:ext>
            </a:extLst>
          </p:cNvPr>
          <p:cNvSpPr>
            <a:spLocks noChangeArrowheads="1"/>
          </p:cNvSpPr>
          <p:nvPr/>
        </p:nvSpPr>
        <p:spPr bwMode="auto">
          <a:xfrm>
            <a:off x="2773272" y="2154621"/>
            <a:ext cx="7970928" cy="700941"/>
          </a:xfrm>
          <a:prstGeom prst="rect">
            <a:avLst/>
          </a:prstGeom>
          <a:noFill/>
          <a:ln w="9525">
            <a:noFill/>
            <a:miter lim="800000"/>
            <a:headEnd/>
            <a:tailEnd/>
          </a:ln>
        </p:spPr>
        <p:txBody>
          <a:bodyPr/>
          <a:lstStyle/>
          <a:p>
            <a:pPr algn="ctr">
              <a:lnSpc>
                <a:spcPct val="150000"/>
              </a:lnSpc>
            </a:pPr>
            <a:r>
              <a:rPr lang="en-US" sz="3200" b="1" dirty="0">
                <a:solidFill>
                  <a:srgbClr val="FFC000"/>
                </a:solidFill>
                <a:latin typeface="+mj-lt"/>
                <a:ea typeface="Roboto" panose="02000000000000000000" pitchFamily="2" charset="0"/>
              </a:rPr>
              <a:t>DI TRUYỀN HỌC QUẦN THỂ</a:t>
            </a:r>
          </a:p>
        </p:txBody>
      </p:sp>
      <p:pic>
        <p:nvPicPr>
          <p:cNvPr id="7" name="Picture 2">
            <a:extLst>
              <a:ext uri="{FF2B5EF4-FFF2-40B4-BE49-F238E27FC236}">
                <a16:creationId xmlns:a16="http://schemas.microsoft.com/office/drawing/2014/main" id="{70A55562-F879-4A9D-9049-04D78473EE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981200" y="2154621"/>
            <a:ext cx="2087472" cy="1502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DA8F5AE5-893E-45C6-A0C0-F82629C4CB8B}"/>
              </a:ext>
            </a:extLst>
          </p:cNvPr>
          <p:cNvSpPr>
            <a:spLocks noChangeArrowheads="1"/>
          </p:cNvSpPr>
          <p:nvPr/>
        </p:nvSpPr>
        <p:spPr bwMode="auto">
          <a:xfrm>
            <a:off x="2771874" y="2730793"/>
            <a:ext cx="7970928" cy="700941"/>
          </a:xfrm>
          <a:prstGeom prst="rect">
            <a:avLst/>
          </a:prstGeom>
          <a:noFill/>
          <a:ln w="9525">
            <a:noFill/>
            <a:miter lim="800000"/>
            <a:headEnd/>
            <a:tailEnd/>
          </a:ln>
        </p:spPr>
        <p:txBody>
          <a:bodyPr/>
          <a:lstStyle/>
          <a:p>
            <a:pPr algn="ctr">
              <a:lnSpc>
                <a:spcPct val="150000"/>
              </a:lnSpc>
            </a:pPr>
            <a:r>
              <a:rPr lang="en-US" sz="3200" b="1" dirty="0" err="1">
                <a:solidFill>
                  <a:srgbClr val="FFC000"/>
                </a:solidFill>
                <a:latin typeface="+mj-lt"/>
                <a:ea typeface="Roboto" panose="02000000000000000000" pitchFamily="2" charset="0"/>
              </a:rPr>
              <a:t>Chủ</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đề</a:t>
            </a:r>
            <a:r>
              <a:rPr lang="en-US" sz="3200" b="1" dirty="0">
                <a:solidFill>
                  <a:srgbClr val="FFC000"/>
                </a:solidFill>
                <a:latin typeface="+mj-lt"/>
                <a:ea typeface="Roboto" panose="02000000000000000000" pitchFamily="2" charset="0"/>
              </a:rPr>
              <a:t>: Di </a:t>
            </a:r>
            <a:r>
              <a:rPr lang="en-US" sz="3200" b="1" dirty="0" err="1">
                <a:solidFill>
                  <a:srgbClr val="FFC000"/>
                </a:solidFill>
                <a:latin typeface="+mj-lt"/>
                <a:ea typeface="Roboto" panose="02000000000000000000" pitchFamily="2" charset="0"/>
              </a:rPr>
              <a:t>truyền</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quần</a:t>
            </a:r>
            <a:r>
              <a:rPr lang="en-US" sz="3200" b="1" dirty="0">
                <a:solidFill>
                  <a:srgbClr val="FFC000"/>
                </a:solidFill>
                <a:latin typeface="+mj-lt"/>
                <a:ea typeface="Roboto" panose="02000000000000000000" pitchFamily="2" charset="0"/>
              </a:rPr>
              <a:t> </a:t>
            </a:r>
            <a:r>
              <a:rPr lang="en-US" sz="3200" b="1" dirty="0" err="1">
                <a:solidFill>
                  <a:srgbClr val="FFC000"/>
                </a:solidFill>
                <a:latin typeface="+mj-lt"/>
                <a:ea typeface="Roboto" panose="02000000000000000000" pitchFamily="2" charset="0"/>
              </a:rPr>
              <a:t>thể</a:t>
            </a:r>
            <a:endParaRPr lang="en-US" sz="3200" b="1" dirty="0">
              <a:solidFill>
                <a:srgbClr val="FFC000"/>
              </a:solidFill>
              <a:latin typeface="+mj-lt"/>
              <a:ea typeface="Roboto" panose="02000000000000000000" pitchFamily="2" charset="0"/>
            </a:endParaRPr>
          </a:p>
        </p:txBody>
      </p:sp>
    </p:spTree>
    <p:extLst>
      <p:ext uri="{BB962C8B-B14F-4D97-AF65-F5344CB8AC3E}">
        <p14:creationId xmlns:p14="http://schemas.microsoft.com/office/powerpoint/2010/main" val="220085718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F51943-7647-4D2B-A60E-19A106AB8C46}"/>
              </a:ext>
            </a:extLst>
          </p:cNvPr>
          <p:cNvSpPr/>
          <p:nvPr/>
        </p:nvSpPr>
        <p:spPr>
          <a:xfrm>
            <a:off x="1257300" y="1050456"/>
            <a:ext cx="10172700" cy="4588344"/>
          </a:xfrm>
          <a:prstGeom prst="roundRect">
            <a:avLst/>
          </a:prstGeom>
          <a:solidFill>
            <a:srgbClr val="D9FFFF"/>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9Slide02 Noi dung rat dai"/>
              <a:ea typeface="+mn-ea"/>
              <a:cs typeface="+mn-cs"/>
            </a:endParaRPr>
          </a:p>
        </p:txBody>
      </p:sp>
      <p:pic>
        <p:nvPicPr>
          <p:cNvPr id="6" name="Picture 14" descr="Copyright - Free files and folders icons">
            <a:extLst>
              <a:ext uri="{FF2B5EF4-FFF2-40B4-BE49-F238E27FC236}">
                <a16:creationId xmlns:a16="http://schemas.microsoft.com/office/drawing/2014/main" id="{DD4C1AF8-DDBE-437C-B80D-8AD3AF2404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839" y="838200"/>
            <a:ext cx="1048803" cy="10488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B069FCF-417D-4F1E-BBA9-942AB4E18DF2}"/>
                  </a:ext>
                </a:extLst>
              </p:cNvPr>
              <p:cNvSpPr txBox="1"/>
              <p:nvPr/>
            </p:nvSpPr>
            <p:spPr>
              <a:xfrm>
                <a:off x="1370596" y="1570606"/>
                <a:ext cx="10092061" cy="3716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Vốn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gene: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là</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tất</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lang="en-US" sz="2800" kern="0" dirty="0" err="1">
                    <a:solidFill>
                      <a:srgbClr val="E7E6E6">
                        <a:lumMod val="10000"/>
                      </a:srgbClr>
                    </a:solidFill>
                    <a:latin typeface="#9Slide02 Noi dung rat dai"/>
                    <a:ea typeface="Roboto" panose="02000000000000000000" pitchFamily="2" charset="0"/>
                    <a:sym typeface="Arial"/>
                  </a:rPr>
                  <a:t>cả</a:t>
                </a:r>
                <a:r>
                  <a:rPr lang="en-US" sz="2800" kern="0" dirty="0">
                    <a:solidFill>
                      <a:srgbClr val="E7E6E6">
                        <a:lumMod val="10000"/>
                      </a:srgbClr>
                    </a:solidFill>
                    <a:latin typeface="#9Slide02 Noi dung rat dai"/>
                    <a:ea typeface="Roboto" panose="02000000000000000000" pitchFamily="2" charset="0"/>
                    <a:sym typeface="Arial"/>
                  </a:rPr>
                  <a:t> </a:t>
                </a:r>
                <a:r>
                  <a:rPr lang="en-US" sz="2800" kern="0" dirty="0" err="1">
                    <a:solidFill>
                      <a:srgbClr val="E7E6E6">
                        <a:lumMod val="10000"/>
                      </a:srgbClr>
                    </a:solidFill>
                    <a:latin typeface="#9Slide02 Noi dung rat dai"/>
                    <a:ea typeface="Roboto" panose="02000000000000000000" pitchFamily="2" charset="0"/>
                    <a:sym typeface="Arial"/>
                  </a:rPr>
                  <a:t>các</a:t>
                </a:r>
                <a:r>
                  <a:rPr lang="en-US" sz="2800" kern="0" dirty="0">
                    <a:solidFill>
                      <a:srgbClr val="E7E6E6">
                        <a:lumMod val="10000"/>
                      </a:srgbClr>
                    </a:solidFill>
                    <a:latin typeface="#9Slide02 Noi dung rat dai"/>
                    <a:ea typeface="Roboto" panose="02000000000000000000" pitchFamily="2" charset="0"/>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loại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allelle</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của</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quần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thể</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tại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thời</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điểm</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xác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định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Đặc</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trưng</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di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truyền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của</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quần</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thể</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0" cap="none" spc="0" normalizeH="0" baseline="0" noProof="0" dirty="0" err="1">
                    <a:ln>
                      <a:noFill/>
                    </a:ln>
                    <a:solidFill>
                      <a:srgbClr val="E7E6E6">
                        <a:lumMod val="10000"/>
                      </a:srgbClr>
                    </a:solidFill>
                    <a:effectLst/>
                    <a:uLnTx/>
                    <a:uFillTx/>
                    <a:latin typeface="#9Slide02 Noi dung rat dai"/>
                    <a:ea typeface="Roboto" panose="02000000000000000000" pitchFamily="2" charset="0"/>
                    <a:cs typeface="+mn-cs"/>
                    <a:sym typeface="Arial"/>
                  </a:rPr>
                  <a:t>là</a:t>
                </a: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0" cap="none" spc="0" normalizeH="0" baseline="0" noProof="0" dirty="0">
                    <a:ln>
                      <a:noFill/>
                    </a:ln>
                    <a:solidFill>
                      <a:srgbClr val="E7E6E6">
                        <a:lumMod val="10000"/>
                      </a:srgbClr>
                    </a:solidFill>
                    <a:effectLst/>
                    <a:uLnTx/>
                    <a:uFillTx/>
                    <a:latin typeface="#9Slide02 Noi dung rat dai"/>
                    <a:ea typeface="Roboto" panose="02000000000000000000" pitchFamily="2" charset="0"/>
                    <a:cs typeface="+mn-cs"/>
                    <a:sym typeface="Arial"/>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allele</a:t>
                </a:r>
                <a:r>
                  <a:rPr lang="en-US" sz="2800" kern="100" baseline="0" dirty="0">
                    <a:solidFill>
                      <a:srgbClr val="E7E6E6">
                        <a:lumMod val="10000"/>
                      </a:srgbClr>
                    </a:solidFill>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Tỉ lệ </a:t>
                </a:r>
                <a14:m>
                  <m:oMath xmlns:m="http://schemas.openxmlformats.org/officeDocument/2006/math">
                    <m:f>
                      <m:fPr>
                        <m:ctrlP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𝐴𝑙𝑙𝑒𝑙𝑒</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đó</m:t>
                        </m:r>
                      </m:num>
                      <m:den>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𝑇</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ổ</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𝑛𝑔</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𝑠</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ố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𝑎𝑙𝑙𝑒𝑙𝑒</m:t>
                        </m:r>
                      </m:den>
                    </m:f>
                  </m:oMath>
                </a14:m>
                <a:endPar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Tần</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số</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a:t>
                </a:r>
                <a:r>
                  <a:rPr kumimoji="0" lang="en-US" sz="2800" b="0" i="0" u="none" strike="noStrike" kern="100" cap="none" spc="0" normalizeH="0" baseline="0" noProof="0" dirty="0" err="1">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kiểu</a:t>
                </a:r>
                <a:r>
                  <a:rPr kumimoji="0" lang="en-US" sz="2800" b="0" i="0" u="none" strike="noStrike" kern="100" cap="none" spc="0" normalizeH="0" baseline="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 gene</a:t>
                </a:r>
                <a:r>
                  <a:rPr lang="en-US" sz="2800" kern="100" dirty="0">
                    <a:solidFill>
                      <a:srgbClr val="E7E6E6">
                        <a:lumMod val="10000"/>
                      </a:srgbClr>
                    </a:solidFill>
                    <a:latin typeface="#9Slide02 Noi dung rat dai"/>
                    <a:ea typeface="Aptos" panose="020B0004020202020204" pitchFamily="34" charset="0"/>
                    <a:cs typeface="Arial" panose="020B0604020202020204" pitchFamily="34" charset="0"/>
                  </a:rPr>
                  <a:t> = </a:t>
                </a:r>
                <a:r>
                  <a:rPr kumimoji="0" lang="en-US" sz="2800" b="0" i="0" u="none" strike="noStrike" kern="100" cap="none" spc="0" normalizeH="0" noProof="0" dirty="0">
                    <a:ln>
                      <a:noFill/>
                    </a:ln>
                    <a:solidFill>
                      <a:srgbClr val="E7E6E6">
                        <a:lumMod val="10000"/>
                      </a:srgbClr>
                    </a:solidFill>
                    <a:effectLst/>
                    <a:uLnTx/>
                    <a:uFillTx/>
                    <a:latin typeface="#9Slide02 Noi dung rat dai"/>
                    <a:ea typeface="Aptos" panose="020B0004020202020204" pitchFamily="34" charset="0"/>
                    <a:cs typeface="Arial" panose="020B0604020202020204" pitchFamily="34" charset="0"/>
                  </a:rPr>
                  <a:t>Tỉ lệ </a:t>
                </a:r>
                <a14:m>
                  <m:oMath xmlns:m="http://schemas.openxmlformats.org/officeDocument/2006/math">
                    <m:f>
                      <m:fPr>
                        <m:ctrlP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𝐾𝑖</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ể</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𝑢</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𝑔𝑒𝑛𝑒</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đó</m:t>
                        </m:r>
                      </m:num>
                      <m:den>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𝑇</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ổ</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𝑛𝑔</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𝑠</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ố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𝑘𝑖</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ể</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𝑢</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 </m:t>
                        </m:r>
                        <m:r>
                          <a:rPr kumimoji="0" lang="en-US" sz="2800" b="0" i="1" u="none" strike="noStrike" kern="100" cap="none" spc="0" normalizeH="0" baseline="0" noProof="0" smtClean="0">
                            <a:ln>
                              <a:noFill/>
                            </a:ln>
                            <a:solidFill>
                              <a:srgbClr val="E7E6E6">
                                <a:lumMod val="10000"/>
                              </a:srgbClr>
                            </a:solidFill>
                            <a:effectLst/>
                            <a:uLnTx/>
                            <a:uFillTx/>
                            <a:latin typeface="Cambria Math" panose="02040503050406030204" pitchFamily="18" charset="0"/>
                            <a:ea typeface="+mn-ea"/>
                            <a:cs typeface="Arial" panose="020B0604020202020204" pitchFamily="34" charset="0"/>
                          </a:rPr>
                          <m:t>𝑔𝑒𝑛𝑒</m:t>
                        </m:r>
                      </m:den>
                    </m:f>
                  </m:oMath>
                </a14:m>
                <a:endParaRPr kumimoji="0" lang="en-US" sz="2800" b="0" i="0" u="none" strike="noStrike" kern="1200" cap="none" spc="0" normalizeH="0" baseline="0" noProof="0" dirty="0">
                  <a:ln>
                    <a:noFill/>
                  </a:ln>
                  <a:solidFill>
                    <a:srgbClr val="FFFFFF"/>
                  </a:solidFill>
                  <a:effectLst/>
                  <a:uLnTx/>
                  <a:uFillTx/>
                  <a:latin typeface="#9Slide02 Noi dung rat dai"/>
                  <a:ea typeface="+mn-ea"/>
                  <a:cs typeface="+mn-cs"/>
                </a:endParaRPr>
              </a:p>
            </p:txBody>
          </p:sp>
        </mc:Choice>
        <mc:Fallback xmlns="">
          <p:sp>
            <p:nvSpPr>
              <p:cNvPr id="9" name="TextBox 8">
                <a:extLst>
                  <a:ext uri="{FF2B5EF4-FFF2-40B4-BE49-F238E27FC236}">
                    <a16:creationId xmlns:a16="http://schemas.microsoft.com/office/drawing/2014/main" id="{BB069FCF-417D-4F1E-BBA9-942AB4E18DF2}"/>
                  </a:ext>
                </a:extLst>
              </p:cNvPr>
              <p:cNvSpPr txBox="1">
                <a:spLocks noRot="1" noChangeAspect="1" noMove="1" noResize="1" noEditPoints="1" noAdjustHandles="1" noChangeArrowheads="1" noChangeShapeType="1" noTextEdit="1"/>
              </p:cNvSpPr>
              <p:nvPr/>
            </p:nvSpPr>
            <p:spPr>
              <a:xfrm>
                <a:off x="1370596" y="1570606"/>
                <a:ext cx="10092061" cy="3716787"/>
              </a:xfrm>
              <a:prstGeom prst="rect">
                <a:avLst/>
              </a:prstGeom>
              <a:blipFill>
                <a:blip r:embed="rId3"/>
                <a:stretch>
                  <a:fillRect l="-1269" r="-126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863CE07-46CC-475F-BE78-C9C8F8A63116}"/>
              </a:ext>
            </a:extLst>
          </p:cNvPr>
          <p:cNvSpPr txBox="1"/>
          <p:nvPr/>
        </p:nvSpPr>
        <p:spPr>
          <a:xfrm>
            <a:off x="2321589" y="433375"/>
            <a:ext cx="7548821" cy="584771"/>
          </a:xfrm>
          <a:prstGeom prst="rect">
            <a:avLst/>
          </a:prstGeom>
          <a:noFill/>
        </p:spPr>
        <p:txBody>
          <a:bodyPr wrap="none" lIns="91420" tIns="45718" rIns="91420" bIns="4571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9Slide02 Tieu de rat dai 01"/>
                <a:ea typeface="Roboto" panose="02000000000000000000" pitchFamily="2" charset="0"/>
                <a:cs typeface="+mn-cs"/>
              </a:rPr>
              <a:t>CÁC ĐẶC TRƯNG DI TRUYỀN CỦA QUẦN THỂ</a:t>
            </a:r>
          </a:p>
        </p:txBody>
      </p:sp>
    </p:spTree>
    <p:extLst>
      <p:ext uri="{BB962C8B-B14F-4D97-AF65-F5344CB8AC3E}">
        <p14:creationId xmlns:p14="http://schemas.microsoft.com/office/powerpoint/2010/main" val="2961061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437626" y="446404"/>
            <a:ext cx="11429999" cy="1959507"/>
          </a:xfrm>
          <a:prstGeom prst="rect">
            <a:avLst/>
          </a:prstGeom>
          <a:solidFill>
            <a:srgbClr val="DAF6F4"/>
          </a:solidFill>
        </p:spPr>
        <p:txBody>
          <a:bodyPr wrap="square" lIns="91420" tIns="45718" rIns="91420" bIns="45718" rtlCol="0" anchor="ctr">
            <a:spAutoFit/>
          </a:bodyPr>
          <a:lstStyle/>
          <a:p>
            <a:pPr algn="just">
              <a:lnSpc>
                <a:spcPct val="150000"/>
              </a:lnSpc>
            </a:pP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Một</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quần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thể</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ruồi</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giấm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gồm</a:t>
            </a:r>
            <a:r>
              <a:rPr lang="en-US" sz="2800" b="1" dirty="0">
                <a:solidFill>
                  <a:srgbClr val="1C3E71"/>
                </a:solidFill>
                <a:latin typeface="#9Slide02 Noi dung rat dai" panose="020B0604020202020204" charset="0"/>
                <a:ea typeface="#9Slide02 Noi dung rat dai" panose="020B0604020202020204" charset="0"/>
              </a:rPr>
              <a:t> 200 con, </a:t>
            </a:r>
            <a:r>
              <a:rPr lang="en-US" sz="2800" b="1" dirty="0" err="1">
                <a:solidFill>
                  <a:srgbClr val="1C3E71"/>
                </a:solidFill>
                <a:latin typeface="#9Slide02 Noi dung rat dai" panose="020B0604020202020204" charset="0"/>
                <a:ea typeface="#9Slide02 Noi dung rat dai" panose="020B0604020202020204" charset="0"/>
              </a:rPr>
              <a:t>trong</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đó</a:t>
            </a:r>
            <a:r>
              <a:rPr lang="en-US" sz="2800" b="1" dirty="0">
                <a:solidFill>
                  <a:srgbClr val="1C3E71"/>
                </a:solidFill>
                <a:latin typeface="#9Slide02 Noi dung rat dai" panose="020B0604020202020204" charset="0"/>
                <a:ea typeface="#9Slide02 Noi dung rat dai" panose="020B0604020202020204" charset="0"/>
              </a:rPr>
              <a:t> 80 con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kiểu</a:t>
            </a:r>
            <a:r>
              <a:rPr lang="en-US" sz="2800" b="1" dirty="0">
                <a:solidFill>
                  <a:srgbClr val="1C3E71"/>
                </a:solidFill>
                <a:latin typeface="#9Slide02 Noi dung rat dai" panose="020B0604020202020204" charset="0"/>
                <a:ea typeface="#9Slide02 Noi dung rat dai" panose="020B0604020202020204" charset="0"/>
              </a:rPr>
              <a:t> gene BB (</a:t>
            </a:r>
            <a:r>
              <a:rPr lang="en-US" sz="2800" b="1" dirty="0" err="1">
                <a:solidFill>
                  <a:srgbClr val="1C3E71"/>
                </a:solidFill>
                <a:latin typeface="#9Slide02 Noi dung rat dai" panose="020B0604020202020204" charset="0"/>
                <a:ea typeface="#9Slide02 Noi dung rat dai" panose="020B0604020202020204" charset="0"/>
              </a:rPr>
              <a:t>thân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nâu</a:t>
            </a:r>
            <a:r>
              <a:rPr lang="en-US" sz="2800" b="1" dirty="0">
                <a:solidFill>
                  <a:srgbClr val="1C3E71"/>
                </a:solidFill>
                <a:latin typeface="#9Slide02 Noi dung rat dai" panose="020B0604020202020204" charset="0"/>
                <a:ea typeface="#9Slide02 Noi dung rat dai" panose="020B0604020202020204" charset="0"/>
              </a:rPr>
              <a:t>), 70 con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kiểu</a:t>
            </a:r>
            <a:r>
              <a:rPr lang="en-US" sz="2800" b="1" dirty="0">
                <a:solidFill>
                  <a:srgbClr val="1C3E71"/>
                </a:solidFill>
                <a:latin typeface="#9Slide02 Noi dung rat dai" panose="020B0604020202020204" charset="0"/>
                <a:ea typeface="#9Slide02 Noi dung rat dai" panose="020B0604020202020204" charset="0"/>
              </a:rPr>
              <a:t> gene Bb (</a:t>
            </a:r>
            <a:r>
              <a:rPr lang="en-US" sz="2800" b="1" dirty="0" err="1">
                <a:solidFill>
                  <a:srgbClr val="1C3E71"/>
                </a:solidFill>
                <a:latin typeface="#9Slide02 Noi dung rat dai" panose="020B0604020202020204" charset="0"/>
                <a:ea typeface="#9Slide02 Noi dung rat dai" panose="020B0604020202020204" charset="0"/>
              </a:rPr>
              <a:t>thân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nâu</a:t>
            </a:r>
            <a:r>
              <a:rPr lang="en-US" sz="2800" b="1" dirty="0">
                <a:solidFill>
                  <a:srgbClr val="1C3E71"/>
                </a:solidFill>
                <a:latin typeface="#9Slide02 Noi dung rat dai" panose="020B0604020202020204" charset="0"/>
                <a:ea typeface="#9Slide02 Noi dung rat dai" panose="020B0604020202020204" charset="0"/>
              </a:rPr>
              <a:t>), 50 con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kiểu</a:t>
            </a:r>
            <a:r>
              <a:rPr lang="en-US" sz="2800" b="1" dirty="0">
                <a:solidFill>
                  <a:srgbClr val="1C3E71"/>
                </a:solidFill>
                <a:latin typeface="#9Slide02 Noi dung rat dai" panose="020B0604020202020204" charset="0"/>
                <a:ea typeface="#9Slide02 Noi dung rat dai" panose="020B0604020202020204" charset="0"/>
              </a:rPr>
              <a:t> gene bb (</a:t>
            </a:r>
            <a:r>
              <a:rPr lang="en-US" sz="2800" b="1" dirty="0" err="1">
                <a:solidFill>
                  <a:srgbClr val="1C3E71"/>
                </a:solidFill>
                <a:latin typeface="#9Slide02 Noi dung rat dai" panose="020B0604020202020204" charset="0"/>
                <a:ea typeface="#9Slide02 Noi dung rat dai" panose="020B0604020202020204" charset="0"/>
              </a:rPr>
              <a:t>thân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đen</a:t>
            </a:r>
            <a:r>
              <a:rPr lang="en-US" sz="28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Tính</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tần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số</a:t>
            </a:r>
            <a:r>
              <a:rPr lang="en-US" sz="2800" b="1" dirty="0">
                <a:solidFill>
                  <a:srgbClr val="1C3E71"/>
                </a:solidFill>
                <a:latin typeface="#9Slide02 Noi dung rat dai" panose="020B0604020202020204" charset="0"/>
                <a:ea typeface="#9Slide02 Noi dung rat dai" panose="020B0604020202020204" charset="0"/>
              </a:rPr>
              <a:t> allele </a:t>
            </a:r>
            <a:r>
              <a:rPr lang="en-US" sz="2800" b="1" dirty="0" err="1">
                <a:solidFill>
                  <a:srgbClr val="1C3E71"/>
                </a:solidFill>
                <a:latin typeface="#9Slide02 Noi dung rat dai" panose="020B0604020202020204" charset="0"/>
                <a:ea typeface="#9Slide02 Noi dung rat dai" panose="020B0604020202020204" charset="0"/>
              </a:rPr>
              <a:t>và</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tần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số</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kiểu</a:t>
            </a:r>
            <a:r>
              <a:rPr lang="en-US" sz="2800" b="1" dirty="0">
                <a:solidFill>
                  <a:srgbClr val="1C3E71"/>
                </a:solidFill>
                <a:latin typeface="#9Slide02 Noi dung rat dai" panose="020B0604020202020204" charset="0"/>
                <a:ea typeface="#9Slide02 Noi dung rat dai" panose="020B0604020202020204" charset="0"/>
              </a:rPr>
              <a:t> gene </a:t>
            </a:r>
            <a:r>
              <a:rPr lang="en-US" sz="2800" b="1" dirty="0" err="1">
                <a:solidFill>
                  <a:srgbClr val="1C3E71"/>
                </a:solidFill>
                <a:latin typeface="#9Slide02 Noi dung rat dai" panose="020B0604020202020204" charset="0"/>
                <a:ea typeface="#9Slide02 Noi dung rat dai" panose="020B0604020202020204" charset="0"/>
              </a:rPr>
              <a:t>trong</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quần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thể</a:t>
            </a:r>
            <a:r>
              <a:rPr lang="en-US" sz="28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77" y="228600"/>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E2C9B3-0AE7-4BC7-98AE-83E568CB3B6B}"/>
              </a:ext>
            </a:extLst>
          </p:cNvPr>
          <p:cNvSpPr txBox="1"/>
          <p:nvPr/>
        </p:nvSpPr>
        <p:spPr>
          <a:xfrm>
            <a:off x="4968241" y="2514600"/>
            <a:ext cx="2255519" cy="584775"/>
          </a:xfrm>
          <a:prstGeom prst="rect">
            <a:avLst/>
          </a:prstGeom>
          <a:noFill/>
        </p:spPr>
        <p:txBody>
          <a:bodyPr wrap="square" rtlCol="0">
            <a:spAutoFit/>
          </a:bodyPr>
          <a:lstStyle/>
          <a:p>
            <a:pPr algn="ctr"/>
            <a:r>
              <a:rPr lang="en-US" sz="3200" b="1" dirty="0">
                <a:solidFill>
                  <a:srgbClr val="FFFF00"/>
                </a:solidFill>
              </a:rPr>
              <a:t>HƯỚNG DẪN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53E77F-C96D-4426-A22D-A2CD9022399B}"/>
                  </a:ext>
                </a:extLst>
              </p:cNvPr>
              <p:cNvSpPr txBox="1"/>
              <p:nvPr/>
            </p:nvSpPr>
            <p:spPr>
              <a:xfrm>
                <a:off x="838200" y="3318933"/>
                <a:ext cx="4419600" cy="2581284"/>
              </a:xfrm>
              <a:prstGeom prst="rect">
                <a:avLst/>
              </a:prstGeom>
              <a:solidFill>
                <a:srgbClr val="FFE5FF"/>
              </a:solidFill>
            </p:spPr>
            <p:txBody>
              <a:bodyPr wrap="square" rtlCol="0">
                <a:spAutoFit/>
              </a:bodyPr>
              <a:lstStyle/>
              <a:p>
                <a:pPr algn="ctr"/>
                <a:r>
                  <a:rPr lang="en-US" sz="2800" b="1" dirty="0">
                    <a:solidFill>
                      <a:srgbClr val="002060"/>
                    </a:solidFill>
                  </a:rPr>
                  <a:t>Tần </a:t>
                </a:r>
                <a:r>
                  <a:rPr lang="en-US" sz="2800" b="1" dirty="0" err="1">
                    <a:solidFill>
                      <a:srgbClr val="002060"/>
                    </a:solidFill>
                  </a:rPr>
                  <a:t>số</a:t>
                </a:r>
                <a:r>
                  <a:rPr lang="en-US" sz="2800" b="1" dirty="0">
                    <a:solidFill>
                      <a:srgbClr val="002060"/>
                    </a:solidFill>
                  </a:rPr>
                  <a:t> </a:t>
                </a:r>
                <a:r>
                  <a:rPr lang="en-US" sz="2800" b="1" dirty="0" err="1">
                    <a:solidFill>
                      <a:srgbClr val="002060"/>
                    </a:solidFill>
                  </a:rPr>
                  <a:t>kiểu</a:t>
                </a:r>
                <a:r>
                  <a:rPr lang="en-US" sz="2800" b="1" dirty="0">
                    <a:solidFill>
                      <a:srgbClr val="002060"/>
                    </a:solidFill>
                  </a:rPr>
                  <a:t> gene</a:t>
                </a:r>
              </a:p>
              <a:p>
                <a:pPr algn="just"/>
                <a:r>
                  <a:rPr lang="en-US" sz="2800" b="1" dirty="0">
                    <a:solidFill>
                      <a:srgbClr val="002060"/>
                    </a:solidFill>
                  </a:rPr>
                  <a:t>BB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𝟖𝟎</m:t>
                        </m:r>
                      </m:num>
                      <m:den>
                        <m:r>
                          <a:rPr lang="en-US" sz="2800" b="1" i="1" smtClean="0">
                            <a:solidFill>
                              <a:srgbClr val="002060"/>
                            </a:solidFill>
                            <a:latin typeface="Cambria Math" panose="02040503050406030204" pitchFamily="18" charset="0"/>
                          </a:rPr>
                          <m:t>𝟐𝟎𝟎</m:t>
                        </m:r>
                      </m:den>
                    </m:f>
                  </m:oMath>
                </a14:m>
                <a:r>
                  <a:rPr lang="en-US" sz="2800" b="1" dirty="0">
                    <a:solidFill>
                      <a:srgbClr val="002060"/>
                    </a:solidFill>
                  </a:rPr>
                  <a:t> = 0,4</a:t>
                </a:r>
              </a:p>
              <a:p>
                <a:pPr algn="just"/>
                <a:r>
                  <a:rPr lang="en-US" sz="2800" b="1" dirty="0">
                    <a:solidFill>
                      <a:srgbClr val="002060"/>
                    </a:solidFill>
                  </a:rPr>
                  <a:t>Bb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𝟕𝟎</m:t>
                        </m:r>
                      </m:num>
                      <m:den>
                        <m:r>
                          <a:rPr lang="en-US" sz="2800" b="1" i="1" smtClean="0">
                            <a:solidFill>
                              <a:srgbClr val="002060"/>
                            </a:solidFill>
                            <a:latin typeface="Cambria Math" panose="02040503050406030204" pitchFamily="18" charset="0"/>
                          </a:rPr>
                          <m:t>𝟐𝟎𝟎</m:t>
                        </m:r>
                      </m:den>
                    </m:f>
                  </m:oMath>
                </a14:m>
                <a:r>
                  <a:rPr lang="en-US" sz="2800" b="1" dirty="0">
                    <a:solidFill>
                      <a:srgbClr val="002060"/>
                    </a:solidFill>
                  </a:rPr>
                  <a:t> = 0,35</a:t>
                </a:r>
              </a:p>
              <a:p>
                <a:pPr algn="just"/>
                <a:r>
                  <a:rPr lang="en-US" sz="2800" b="1" dirty="0">
                    <a:solidFill>
                      <a:srgbClr val="002060"/>
                    </a:solidFill>
                  </a:rPr>
                  <a:t>bb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𝟓𝟎</m:t>
                        </m:r>
                      </m:num>
                      <m:den>
                        <m:r>
                          <a:rPr lang="en-US" sz="2800" b="1" i="1" smtClean="0">
                            <a:solidFill>
                              <a:srgbClr val="002060"/>
                            </a:solidFill>
                            <a:latin typeface="Cambria Math" panose="02040503050406030204" pitchFamily="18" charset="0"/>
                          </a:rPr>
                          <m:t>𝟐𝟎𝟎</m:t>
                        </m:r>
                      </m:den>
                    </m:f>
                  </m:oMath>
                </a14:m>
                <a:r>
                  <a:rPr lang="en-US" sz="2800" b="1" dirty="0">
                    <a:solidFill>
                      <a:srgbClr val="002060"/>
                    </a:solidFill>
                  </a:rPr>
                  <a:t> = 0,25</a:t>
                </a:r>
              </a:p>
              <a:p>
                <a:pPr algn="just"/>
                <a:endParaRPr lang="en-US" sz="1200" b="1" dirty="0">
                  <a:solidFill>
                    <a:srgbClr val="002060"/>
                  </a:solidFill>
                </a:endParaRPr>
              </a:p>
            </p:txBody>
          </p:sp>
        </mc:Choice>
        <mc:Fallback xmlns="">
          <p:sp>
            <p:nvSpPr>
              <p:cNvPr id="5" name="TextBox 4">
                <a:extLst>
                  <a:ext uri="{FF2B5EF4-FFF2-40B4-BE49-F238E27FC236}">
                    <a16:creationId xmlns:a16="http://schemas.microsoft.com/office/drawing/2014/main" id="{6C53E77F-C96D-4426-A22D-A2CD9022399B}"/>
                  </a:ext>
                </a:extLst>
              </p:cNvPr>
              <p:cNvSpPr txBox="1">
                <a:spLocks noRot="1" noChangeAspect="1" noMove="1" noResize="1" noEditPoints="1" noAdjustHandles="1" noChangeArrowheads="1" noChangeShapeType="1" noTextEdit="1"/>
              </p:cNvSpPr>
              <p:nvPr/>
            </p:nvSpPr>
            <p:spPr>
              <a:xfrm>
                <a:off x="838200" y="3318933"/>
                <a:ext cx="4419600" cy="2581284"/>
              </a:xfrm>
              <a:prstGeom prst="rect">
                <a:avLst/>
              </a:prstGeom>
              <a:blipFill>
                <a:blip r:embed="rId4"/>
                <a:stretch>
                  <a:fillRect l="-2897" t="-2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3AFACB-B28D-4120-9CC3-F4BABB3CD194}"/>
                  </a:ext>
                </a:extLst>
              </p:cNvPr>
              <p:cNvSpPr txBox="1"/>
              <p:nvPr/>
            </p:nvSpPr>
            <p:spPr>
              <a:xfrm>
                <a:off x="5791200" y="3316753"/>
                <a:ext cx="5682842" cy="2583464"/>
              </a:xfrm>
              <a:prstGeom prst="rect">
                <a:avLst/>
              </a:prstGeom>
              <a:solidFill>
                <a:srgbClr val="FFE5FF"/>
              </a:solidFill>
            </p:spPr>
            <p:txBody>
              <a:bodyPr wrap="square" rtlCol="0">
                <a:spAutoFit/>
              </a:bodyPr>
              <a:lstStyle/>
              <a:p>
                <a:pPr algn="ctr">
                  <a:lnSpc>
                    <a:spcPct val="150000"/>
                  </a:lnSpc>
                </a:pPr>
                <a:r>
                  <a:rPr lang="en-US" sz="2800" b="1" dirty="0">
                    <a:solidFill>
                      <a:srgbClr val="002060"/>
                    </a:solidFill>
                  </a:rPr>
                  <a:t>Tần </a:t>
                </a:r>
                <a:r>
                  <a:rPr lang="en-US" sz="2800" b="1" dirty="0" err="1">
                    <a:solidFill>
                      <a:srgbClr val="002060"/>
                    </a:solidFill>
                  </a:rPr>
                  <a:t>số</a:t>
                </a:r>
                <a:r>
                  <a:rPr lang="en-US" sz="2800" b="1" dirty="0">
                    <a:solidFill>
                      <a:srgbClr val="002060"/>
                    </a:solidFill>
                  </a:rPr>
                  <a:t> allele</a:t>
                </a:r>
              </a:p>
              <a:p>
                <a:pPr algn="just">
                  <a:lnSpc>
                    <a:spcPct val="150000"/>
                  </a:lnSpc>
                </a:pPr>
                <a:r>
                  <a:rPr lang="en-US" sz="2800" b="1" dirty="0">
                    <a:solidFill>
                      <a:srgbClr val="002060"/>
                    </a:solidFill>
                  </a:rPr>
                  <a:t>p(B) = 0,4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𝟎</m:t>
                        </m:r>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𝟑𝟓</m:t>
                        </m:r>
                      </m:num>
                      <m:den>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a:t>
                </a:r>
                <a14:m>
                  <m:oMath xmlns:m="http://schemas.openxmlformats.org/officeDocument/2006/math">
                    <m:f>
                      <m:fPr>
                        <m:ctrlPr>
                          <a:rPr lang="en-US" sz="2800" b="1" i="1" smtClean="0">
                            <a:solidFill>
                              <a:srgbClr val="002060"/>
                            </a:solidFill>
                            <a:latin typeface="Cambria Math" panose="02040503050406030204" pitchFamily="18" charset="0"/>
                          </a:rPr>
                        </m:ctrlPr>
                      </m:fPr>
                      <m:num>
                        <m:d>
                          <m:dPr>
                            <m:ctrlPr>
                              <a:rPr lang="en-US" sz="2800" b="1" i="1" smtClean="0">
                                <a:solidFill>
                                  <a:srgbClr val="002060"/>
                                </a:solidFill>
                                <a:latin typeface="Cambria Math" panose="02040503050406030204" pitchFamily="18" charset="0"/>
                              </a:rPr>
                            </m:ctrlPr>
                          </m:dPr>
                          <m:e>
                            <m:r>
                              <a:rPr lang="en-US" sz="2800" b="1" i="1" smtClean="0">
                                <a:solidFill>
                                  <a:srgbClr val="002060"/>
                                </a:solidFill>
                                <a:latin typeface="Cambria Math" panose="02040503050406030204" pitchFamily="18" charset="0"/>
                              </a:rPr>
                              <m:t>𝟖𝟎</m:t>
                            </m:r>
                            <m:r>
                              <a:rPr lang="en-US" sz="2800" b="1" i="1" smtClean="0">
                                <a:solidFill>
                                  <a:srgbClr val="002060"/>
                                </a:solidFill>
                                <a:latin typeface="Cambria Math" panose="02040503050406030204" pitchFamily="18" charset="0"/>
                              </a:rPr>
                              <m:t>𝒙</m:t>
                            </m:r>
                            <m:r>
                              <a:rPr lang="en-US" sz="2800" b="1" i="1" smtClean="0">
                                <a:solidFill>
                                  <a:srgbClr val="002060"/>
                                </a:solidFill>
                                <a:latin typeface="Cambria Math" panose="02040503050406030204" pitchFamily="18" charset="0"/>
                              </a:rPr>
                              <m:t>𝟐</m:t>
                            </m:r>
                          </m:e>
                        </m:d>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𝟕𝟎</m:t>
                        </m:r>
                      </m:num>
                      <m:den>
                        <m:r>
                          <a:rPr lang="en-US" sz="2800" b="1" i="1" smtClean="0">
                            <a:solidFill>
                              <a:srgbClr val="002060"/>
                            </a:solidFill>
                            <a:latin typeface="Cambria Math" panose="02040503050406030204" pitchFamily="18" charset="0"/>
                          </a:rPr>
                          <m:t>𝟐𝟎𝟎</m:t>
                        </m:r>
                        <m:r>
                          <a:rPr lang="en-US" sz="2800" b="1" i="1" smtClean="0">
                            <a:solidFill>
                              <a:srgbClr val="002060"/>
                            </a:solidFill>
                            <a:latin typeface="Cambria Math" panose="02040503050406030204" pitchFamily="18" charset="0"/>
                          </a:rPr>
                          <m:t>𝒙</m:t>
                        </m:r>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0,575</a:t>
                </a:r>
              </a:p>
              <a:p>
                <a:pPr algn="just">
                  <a:lnSpc>
                    <a:spcPct val="150000"/>
                  </a:lnSpc>
                </a:pPr>
                <a:r>
                  <a:rPr lang="en-US" sz="2800" b="1" dirty="0">
                    <a:solidFill>
                      <a:srgbClr val="002060"/>
                    </a:solidFill>
                  </a:rPr>
                  <a:t>q(b) = 0,25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𝟎</m:t>
                        </m:r>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𝟑𝟓</m:t>
                        </m:r>
                      </m:num>
                      <m:den>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a:t>
                </a:r>
                <a14:m>
                  <m:oMath xmlns:m="http://schemas.openxmlformats.org/officeDocument/2006/math">
                    <m:f>
                      <m:fPr>
                        <m:ctrlPr>
                          <a:rPr lang="en-US" sz="2800" b="1" i="1" smtClean="0">
                            <a:solidFill>
                              <a:srgbClr val="002060"/>
                            </a:solidFill>
                            <a:latin typeface="Cambria Math" panose="02040503050406030204" pitchFamily="18" charset="0"/>
                          </a:rPr>
                        </m:ctrlPr>
                      </m:fPr>
                      <m:num>
                        <m:d>
                          <m:dPr>
                            <m:ctrlPr>
                              <a:rPr lang="en-US" sz="2800" b="1" i="1" smtClean="0">
                                <a:solidFill>
                                  <a:srgbClr val="002060"/>
                                </a:solidFill>
                                <a:latin typeface="Cambria Math" panose="02040503050406030204" pitchFamily="18" charset="0"/>
                              </a:rPr>
                            </m:ctrlPr>
                          </m:dPr>
                          <m:e>
                            <m:r>
                              <a:rPr lang="en-US" sz="2800" b="1" i="1" smtClean="0">
                                <a:solidFill>
                                  <a:srgbClr val="002060"/>
                                </a:solidFill>
                                <a:latin typeface="Cambria Math" panose="02040503050406030204" pitchFamily="18" charset="0"/>
                              </a:rPr>
                              <m:t>𝟓𝟎</m:t>
                            </m:r>
                            <m:r>
                              <a:rPr lang="en-US" sz="2800" b="1" i="1" smtClean="0">
                                <a:solidFill>
                                  <a:srgbClr val="002060"/>
                                </a:solidFill>
                                <a:latin typeface="Cambria Math" panose="02040503050406030204" pitchFamily="18" charset="0"/>
                              </a:rPr>
                              <m:t>𝒙</m:t>
                            </m:r>
                            <m:r>
                              <a:rPr lang="en-US" sz="2800" b="1" i="1" smtClean="0">
                                <a:solidFill>
                                  <a:srgbClr val="002060"/>
                                </a:solidFill>
                                <a:latin typeface="Cambria Math" panose="02040503050406030204" pitchFamily="18" charset="0"/>
                              </a:rPr>
                              <m:t>𝟐</m:t>
                            </m:r>
                          </m:e>
                        </m:d>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𝟕𝟎</m:t>
                        </m:r>
                      </m:num>
                      <m:den>
                        <m:r>
                          <a:rPr lang="en-US" sz="2800" b="1" i="1" smtClean="0">
                            <a:solidFill>
                              <a:srgbClr val="002060"/>
                            </a:solidFill>
                            <a:latin typeface="Cambria Math" panose="02040503050406030204" pitchFamily="18" charset="0"/>
                          </a:rPr>
                          <m:t>𝟐𝟎𝟎</m:t>
                        </m:r>
                        <m:r>
                          <a:rPr lang="en-US" sz="2800" b="1" i="1" smtClean="0">
                            <a:solidFill>
                              <a:srgbClr val="002060"/>
                            </a:solidFill>
                            <a:latin typeface="Cambria Math" panose="02040503050406030204" pitchFamily="18" charset="0"/>
                          </a:rPr>
                          <m:t>𝒙</m:t>
                        </m:r>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0,4275</a:t>
                </a:r>
              </a:p>
            </p:txBody>
          </p:sp>
        </mc:Choice>
        <mc:Fallback xmlns="">
          <p:sp>
            <p:nvSpPr>
              <p:cNvPr id="7" name="TextBox 6">
                <a:extLst>
                  <a:ext uri="{FF2B5EF4-FFF2-40B4-BE49-F238E27FC236}">
                    <a16:creationId xmlns:a16="http://schemas.microsoft.com/office/drawing/2014/main" id="{0A3AFACB-B28D-4120-9CC3-F4BABB3CD194}"/>
                  </a:ext>
                </a:extLst>
              </p:cNvPr>
              <p:cNvSpPr txBox="1">
                <a:spLocks noRot="1" noChangeAspect="1" noMove="1" noResize="1" noEditPoints="1" noAdjustHandles="1" noChangeArrowheads="1" noChangeShapeType="1" noTextEdit="1"/>
              </p:cNvSpPr>
              <p:nvPr/>
            </p:nvSpPr>
            <p:spPr>
              <a:xfrm>
                <a:off x="5791200" y="3316753"/>
                <a:ext cx="5682842" cy="2583464"/>
              </a:xfrm>
              <a:prstGeom prst="rect">
                <a:avLst/>
              </a:prstGeom>
              <a:blipFill>
                <a:blip r:embed="rId5"/>
                <a:stretch>
                  <a:fillRect l="-2146" b="-2123"/>
                </a:stretch>
              </a:blipFill>
            </p:spPr>
            <p:txBody>
              <a:bodyPr/>
              <a:lstStyle/>
              <a:p>
                <a:r>
                  <a:rPr lang="en-US">
                    <a:noFill/>
                  </a:rPr>
                  <a:t> </a:t>
                </a:r>
              </a:p>
            </p:txBody>
          </p:sp>
        </mc:Fallback>
      </mc:AlternateContent>
    </p:spTree>
    <p:extLst>
      <p:ext uri="{BB962C8B-B14F-4D97-AF65-F5344CB8AC3E}">
        <p14:creationId xmlns:p14="http://schemas.microsoft.com/office/powerpoint/2010/main" val="280056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8EE4783-8655-4A90-91D1-2D0E8441F06E}"/>
              </a:ext>
            </a:extLst>
          </p:cNvPr>
          <p:cNvSpPr/>
          <p:nvPr/>
        </p:nvSpPr>
        <p:spPr>
          <a:xfrm>
            <a:off x="2409824" y="2576918"/>
            <a:ext cx="1143000" cy="1066800"/>
          </a:xfrm>
          <a:prstGeom prst="ellipse">
            <a:avLst/>
          </a:prstGeom>
          <a:solidFill>
            <a:srgbClr val="2CE7F0"/>
          </a:solidFill>
          <a:ln>
            <a:solidFill>
              <a:srgbClr val="2AB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7810E1-9CFF-45DD-8470-5B0499DCBEB8}"/>
              </a:ext>
            </a:extLst>
          </p:cNvPr>
          <p:cNvSpPr txBox="1"/>
          <p:nvPr/>
        </p:nvSpPr>
        <p:spPr>
          <a:xfrm>
            <a:off x="2740984" y="2543384"/>
            <a:ext cx="526106" cy="923330"/>
          </a:xfrm>
          <a:prstGeom prst="rect">
            <a:avLst/>
          </a:prstGeom>
          <a:noFill/>
        </p:spPr>
        <p:txBody>
          <a:bodyPr wrap="none" rtlCol="0">
            <a:spAutoFit/>
          </a:bodyPr>
          <a:lstStyle/>
          <a:p>
            <a:r>
              <a:rPr lang="en-US" sz="5400" b="1" dirty="0">
                <a:solidFill>
                  <a:srgbClr val="0B3332"/>
                </a:solidFill>
              </a:rPr>
              <a:t>p</a:t>
            </a:r>
          </a:p>
        </p:txBody>
      </p:sp>
      <p:grpSp>
        <p:nvGrpSpPr>
          <p:cNvPr id="24" name="Group 23">
            <a:extLst>
              <a:ext uri="{FF2B5EF4-FFF2-40B4-BE49-F238E27FC236}">
                <a16:creationId xmlns:a16="http://schemas.microsoft.com/office/drawing/2014/main" id="{0A5750B8-9912-4F8D-9F36-A64D70B8042F}"/>
              </a:ext>
            </a:extLst>
          </p:cNvPr>
          <p:cNvGrpSpPr/>
          <p:nvPr/>
        </p:nvGrpSpPr>
        <p:grpSpPr>
          <a:xfrm>
            <a:off x="8412669" y="2576918"/>
            <a:ext cx="1524000" cy="923330"/>
            <a:chOff x="8343900" y="3154231"/>
            <a:chExt cx="2324100" cy="923330"/>
          </a:xfrm>
          <a:solidFill>
            <a:srgbClr val="FFFFC1"/>
          </a:solidFill>
        </p:grpSpPr>
        <p:sp>
          <p:nvSpPr>
            <p:cNvPr id="18" name="Rectangle: Rounded Corners 17">
              <a:extLst>
                <a:ext uri="{FF2B5EF4-FFF2-40B4-BE49-F238E27FC236}">
                  <a16:creationId xmlns:a16="http://schemas.microsoft.com/office/drawing/2014/main" id="{ACFD6B1E-CA13-457E-8B2F-2751236A2B73}"/>
                </a:ext>
              </a:extLst>
            </p:cNvPr>
            <p:cNvSpPr/>
            <p:nvPr/>
          </p:nvSpPr>
          <p:spPr>
            <a:xfrm>
              <a:off x="8343900" y="3217177"/>
              <a:ext cx="2324100" cy="830997"/>
            </a:xfrm>
            <a:prstGeom prst="roundRect">
              <a:avLst/>
            </a:prstGeom>
            <a:grp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BBEFD2-4B5E-4640-AE5F-21A8272EC0E0}"/>
                </a:ext>
              </a:extLst>
            </p:cNvPr>
            <p:cNvSpPr txBox="1"/>
            <p:nvPr/>
          </p:nvSpPr>
          <p:spPr>
            <a:xfrm>
              <a:off x="8458200" y="3154231"/>
              <a:ext cx="2095500" cy="923330"/>
            </a:xfrm>
            <a:prstGeom prst="rect">
              <a:avLst/>
            </a:prstGeom>
            <a:noFill/>
          </p:spPr>
          <p:txBody>
            <a:bodyPr wrap="square" rtlCol="0">
              <a:spAutoFit/>
            </a:bodyPr>
            <a:lstStyle/>
            <a:p>
              <a:pPr algn="ctr"/>
              <a:r>
                <a:rPr lang="en-US" sz="5400" b="1" dirty="0">
                  <a:solidFill>
                    <a:srgbClr val="0B3332"/>
                  </a:solidFill>
                </a:rPr>
                <a:t>1</a:t>
              </a:r>
            </a:p>
          </p:txBody>
        </p:sp>
      </p:grpSp>
      <p:sp>
        <p:nvSpPr>
          <p:cNvPr id="20" name="TextBox 19">
            <a:extLst>
              <a:ext uri="{FF2B5EF4-FFF2-40B4-BE49-F238E27FC236}">
                <a16:creationId xmlns:a16="http://schemas.microsoft.com/office/drawing/2014/main" id="{5B50E2E9-3982-4B06-90E5-035B5F315711}"/>
              </a:ext>
            </a:extLst>
          </p:cNvPr>
          <p:cNvSpPr txBox="1"/>
          <p:nvPr/>
        </p:nvSpPr>
        <p:spPr>
          <a:xfrm>
            <a:off x="4030098" y="2443389"/>
            <a:ext cx="643125" cy="1200329"/>
          </a:xfrm>
          <a:prstGeom prst="rect">
            <a:avLst/>
          </a:prstGeom>
          <a:noFill/>
        </p:spPr>
        <p:txBody>
          <a:bodyPr wrap="none" rtlCol="0">
            <a:spAutoFit/>
          </a:bodyPr>
          <a:lstStyle/>
          <a:p>
            <a:r>
              <a:rPr lang="en-US" sz="7200" dirty="0"/>
              <a:t>+</a:t>
            </a:r>
          </a:p>
        </p:txBody>
      </p:sp>
      <p:sp>
        <p:nvSpPr>
          <p:cNvPr id="21" name="TextBox 20">
            <a:extLst>
              <a:ext uri="{FF2B5EF4-FFF2-40B4-BE49-F238E27FC236}">
                <a16:creationId xmlns:a16="http://schemas.microsoft.com/office/drawing/2014/main" id="{CF1C242F-AC27-482F-8BA6-169EC72F9D78}"/>
              </a:ext>
            </a:extLst>
          </p:cNvPr>
          <p:cNvSpPr txBox="1"/>
          <p:nvPr/>
        </p:nvSpPr>
        <p:spPr>
          <a:xfrm>
            <a:off x="7450374" y="2486797"/>
            <a:ext cx="627095" cy="1200329"/>
          </a:xfrm>
          <a:prstGeom prst="rect">
            <a:avLst/>
          </a:prstGeom>
          <a:noFill/>
        </p:spPr>
        <p:txBody>
          <a:bodyPr wrap="none" rtlCol="0">
            <a:spAutoFit/>
          </a:bodyPr>
          <a:lstStyle/>
          <a:p>
            <a:r>
              <a:rPr lang="en-US" sz="7200" dirty="0"/>
              <a:t>=</a:t>
            </a:r>
          </a:p>
        </p:txBody>
      </p:sp>
      <p:sp>
        <p:nvSpPr>
          <p:cNvPr id="25" name="TextBox 24">
            <a:extLst>
              <a:ext uri="{FF2B5EF4-FFF2-40B4-BE49-F238E27FC236}">
                <a16:creationId xmlns:a16="http://schemas.microsoft.com/office/drawing/2014/main" id="{2DC8DAED-B1DF-4787-83B8-5F561B27AF22}"/>
              </a:ext>
            </a:extLst>
          </p:cNvPr>
          <p:cNvSpPr txBox="1"/>
          <p:nvPr/>
        </p:nvSpPr>
        <p:spPr>
          <a:xfrm>
            <a:off x="1143000" y="1527091"/>
            <a:ext cx="9563101" cy="523220"/>
          </a:xfrm>
          <a:prstGeom prst="rect">
            <a:avLst/>
          </a:prstGeom>
          <a:noFill/>
        </p:spPr>
        <p:txBody>
          <a:bodyPr wrap="square">
            <a:spAutoFit/>
          </a:bodyPr>
          <a:lstStyle/>
          <a:p>
            <a:pPr algn="ctr"/>
            <a:r>
              <a:rPr lang="en-US" sz="2800" b="1" dirty="0" err="1">
                <a:solidFill>
                  <a:srgbClr val="FFC000"/>
                </a:solidFill>
              </a:rPr>
              <a:t>Tần</a:t>
            </a:r>
            <a:r>
              <a:rPr lang="en-US" sz="2800" b="1" dirty="0">
                <a:solidFill>
                  <a:srgbClr val="FFC000"/>
                </a:solidFill>
              </a:rPr>
              <a:t> </a:t>
            </a:r>
            <a:r>
              <a:rPr lang="en-US" sz="2800" b="1" dirty="0" err="1">
                <a:solidFill>
                  <a:srgbClr val="FFC000"/>
                </a:solidFill>
              </a:rPr>
              <a:t>số</a:t>
            </a:r>
            <a:r>
              <a:rPr lang="en-US" sz="2800" b="1" dirty="0">
                <a:solidFill>
                  <a:srgbClr val="FFC000"/>
                </a:solidFill>
              </a:rPr>
              <a:t> allele </a:t>
            </a:r>
            <a:r>
              <a:rPr lang="en-US" sz="2800" b="1" dirty="0" err="1">
                <a:solidFill>
                  <a:srgbClr val="FFC000"/>
                </a:solidFill>
              </a:rPr>
              <a:t>trong</a:t>
            </a:r>
            <a:r>
              <a:rPr lang="en-US" sz="2800" b="1" dirty="0">
                <a:solidFill>
                  <a:srgbClr val="FFC000"/>
                </a:solidFill>
              </a:rPr>
              <a:t> </a:t>
            </a:r>
            <a:r>
              <a:rPr lang="en-US" sz="2800" b="1" dirty="0" err="1">
                <a:solidFill>
                  <a:srgbClr val="FFC000"/>
                </a:solidFill>
              </a:rPr>
              <a:t>quần</a:t>
            </a:r>
            <a:r>
              <a:rPr lang="en-US" sz="2800" b="1" dirty="0">
                <a:solidFill>
                  <a:srgbClr val="FFC000"/>
                </a:solidFill>
              </a:rPr>
              <a:t> </a:t>
            </a:r>
            <a:r>
              <a:rPr lang="en-US" sz="2800" b="1" dirty="0" err="1">
                <a:solidFill>
                  <a:srgbClr val="FFC000"/>
                </a:solidFill>
              </a:rPr>
              <a:t>thể</a:t>
            </a:r>
            <a:endParaRPr lang="en-US" sz="2800" b="1" dirty="0">
              <a:solidFill>
                <a:srgbClr val="FFC000"/>
              </a:solidFill>
            </a:endParaRPr>
          </a:p>
        </p:txBody>
      </p:sp>
      <p:sp>
        <p:nvSpPr>
          <p:cNvPr id="2" name="Isosceles Triangle 1">
            <a:extLst>
              <a:ext uri="{FF2B5EF4-FFF2-40B4-BE49-F238E27FC236}">
                <a16:creationId xmlns:a16="http://schemas.microsoft.com/office/drawing/2014/main" id="{A45F6504-B7FF-4B5E-9728-341B6861B365}"/>
              </a:ext>
            </a:extLst>
          </p:cNvPr>
          <p:cNvSpPr/>
          <p:nvPr/>
        </p:nvSpPr>
        <p:spPr>
          <a:xfrm>
            <a:off x="5271169" y="2343394"/>
            <a:ext cx="1752600" cy="1023325"/>
          </a:xfrm>
          <a:prstGeom prst="triangle">
            <a:avLst/>
          </a:prstGeom>
          <a:solidFill>
            <a:srgbClr val="FFE5FF"/>
          </a:solidFill>
          <a:ln>
            <a:solidFill>
              <a:srgbClr val="DCC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5B7C9B4-E66A-4921-AD49-438EA3666CC2}"/>
              </a:ext>
            </a:extLst>
          </p:cNvPr>
          <p:cNvSpPr txBox="1"/>
          <p:nvPr/>
        </p:nvSpPr>
        <p:spPr>
          <a:xfrm>
            <a:off x="5076824" y="2438400"/>
            <a:ext cx="2038350" cy="923330"/>
          </a:xfrm>
          <a:prstGeom prst="rect">
            <a:avLst/>
          </a:prstGeom>
          <a:noFill/>
        </p:spPr>
        <p:txBody>
          <a:bodyPr wrap="square" rtlCol="0">
            <a:spAutoFit/>
          </a:bodyPr>
          <a:lstStyle/>
          <a:p>
            <a:pPr algn="ctr"/>
            <a:r>
              <a:rPr lang="en-US" sz="5400" b="1" dirty="0">
                <a:solidFill>
                  <a:srgbClr val="0B3332"/>
                </a:solidFill>
              </a:rPr>
              <a:t>q</a:t>
            </a:r>
          </a:p>
        </p:txBody>
      </p:sp>
    </p:spTree>
    <p:extLst>
      <p:ext uri="{BB962C8B-B14F-4D97-AF65-F5344CB8AC3E}">
        <p14:creationId xmlns:p14="http://schemas.microsoft.com/office/powerpoint/2010/main" val="411432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381001" y="539795"/>
            <a:ext cx="11429999" cy="2605838"/>
          </a:xfrm>
          <a:prstGeom prst="rect">
            <a:avLst/>
          </a:prstGeom>
          <a:solidFill>
            <a:srgbClr val="DAF6F4"/>
          </a:solidFill>
        </p:spPr>
        <p:txBody>
          <a:bodyPr wrap="square" lIns="91420" tIns="45718" rIns="91420" bIns="45718" rtlCol="0" anchor="ctr">
            <a:spAutoFit/>
          </a:bodyPr>
          <a:lstStyle/>
          <a:p>
            <a:pPr algn="just">
              <a:lnSpc>
                <a:spcPct val="150000"/>
              </a:lnSpc>
            </a:pP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Phân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bố</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nhóm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máu</a:t>
            </a:r>
            <a:r>
              <a:rPr lang="en-US" sz="2800" b="1" dirty="0">
                <a:solidFill>
                  <a:srgbClr val="1C3E71"/>
                </a:solidFill>
                <a:latin typeface="#9Slide02 Noi dung rat dai" panose="020B0604020202020204" charset="0"/>
                <a:ea typeface="#9Slide02 Noi dung rat dai" panose="020B0604020202020204" charset="0"/>
              </a:rPr>
              <a:t> MN </a:t>
            </a:r>
            <a:r>
              <a:rPr lang="en-US" sz="2800" b="1" dirty="0" err="1">
                <a:solidFill>
                  <a:srgbClr val="1C3E71"/>
                </a:solidFill>
                <a:latin typeface="#9Slide02 Noi dung rat dai" panose="020B0604020202020204" charset="0"/>
                <a:ea typeface="#9Slide02 Noi dung rat dai" panose="020B0604020202020204" charset="0"/>
              </a:rPr>
              <a:t>tại</a:t>
            </a:r>
            <a:r>
              <a:rPr lang="en-US" sz="2800" b="1" dirty="0">
                <a:solidFill>
                  <a:srgbClr val="1C3E71"/>
                </a:solidFill>
                <a:latin typeface="#9Slide02 Noi dung rat dai" panose="020B0604020202020204" charset="0"/>
                <a:ea typeface="#9Slide02 Noi dung rat dai" panose="020B0604020202020204" charset="0"/>
              </a:rPr>
              <a:t> Philippines </a:t>
            </a:r>
            <a:r>
              <a:rPr lang="en-US" sz="2800" b="1" dirty="0" err="1">
                <a:solidFill>
                  <a:srgbClr val="1C3E71"/>
                </a:solidFill>
                <a:latin typeface="#9Slide02 Noi dung rat dai" panose="020B0604020202020204" charset="0"/>
                <a:ea typeface="#9Slide02 Noi dung rat dai" panose="020B0604020202020204" charset="0"/>
              </a:rPr>
              <a:t>được</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thống</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kê</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vào</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năm</a:t>
            </a:r>
            <a:r>
              <a:rPr lang="en-US" sz="2800" b="1" dirty="0">
                <a:solidFill>
                  <a:srgbClr val="1C3E71"/>
                </a:solidFill>
                <a:latin typeface="#9Slide02 Noi dung rat dai" panose="020B0604020202020204" charset="0"/>
                <a:ea typeface="#9Slide02 Noi dung rat dai" panose="020B0604020202020204" charset="0"/>
              </a:rPr>
              <a:t> 2011:</a:t>
            </a:r>
          </a:p>
          <a:p>
            <a:pPr algn="just">
              <a:lnSpc>
                <a:spcPct val="150000"/>
              </a:lnSpc>
            </a:pP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Đảo</a:t>
            </a:r>
            <a:r>
              <a:rPr lang="en-US" sz="2800" b="1" dirty="0">
                <a:solidFill>
                  <a:srgbClr val="1C3E71"/>
                </a:solidFill>
                <a:latin typeface="#9Slide02 Noi dung rat dai" panose="020B0604020202020204" charset="0"/>
                <a:ea typeface="#9Slide02 Noi dung rat dai" panose="020B0604020202020204" charset="0"/>
              </a:rPr>
              <a:t> Pangasinan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tỉ</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lệ</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nhóm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máu</a:t>
            </a:r>
            <a:r>
              <a:rPr lang="en-US" sz="2800" b="1" dirty="0">
                <a:solidFill>
                  <a:srgbClr val="1C3E71"/>
                </a:solidFill>
                <a:latin typeface="#9Slide02 Noi dung rat dai" panose="020B0604020202020204" charset="0"/>
                <a:ea typeface="#9Slide02 Noi dung rat dai" panose="020B0604020202020204" charset="0"/>
              </a:rPr>
              <a:t> 0,2778 MM; 0,5370 MN; 0,1852 NN</a:t>
            </a:r>
          </a:p>
          <a:p>
            <a:pPr marL="342900" indent="-342900" algn="just">
              <a:lnSpc>
                <a:spcPct val="150000"/>
              </a:lnSpc>
              <a:buFontTx/>
              <a:buChar char="-"/>
            </a:pPr>
            <a:r>
              <a:rPr lang="en-US" sz="2800" b="1" dirty="0" err="1">
                <a:solidFill>
                  <a:srgbClr val="1C3E71"/>
                </a:solidFill>
                <a:latin typeface="#9Slide02 Noi dung rat dai" panose="020B0604020202020204" charset="0"/>
                <a:ea typeface="#9Slide02 Noi dung rat dai" panose="020B0604020202020204" charset="0"/>
              </a:rPr>
              <a:t>Đảo</a:t>
            </a:r>
            <a:r>
              <a:rPr lang="en-US" sz="2800" b="1" dirty="0">
                <a:solidFill>
                  <a:srgbClr val="1C3E71"/>
                </a:solidFill>
                <a:latin typeface="#9Slide02 Noi dung rat dai" panose="020B0604020202020204" charset="0"/>
                <a:ea typeface="#9Slide02 Noi dung rat dai" panose="020B0604020202020204" charset="0"/>
              </a:rPr>
              <a:t> Cebu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tỉ</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lệ</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nhóm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máu</a:t>
            </a:r>
            <a:r>
              <a:rPr lang="en-US" sz="2800" b="1" dirty="0">
                <a:solidFill>
                  <a:srgbClr val="1C3E71"/>
                </a:solidFill>
                <a:latin typeface="#9Slide02 Noi dung rat dai" panose="020B0604020202020204" charset="0"/>
                <a:ea typeface="#9Slide02 Noi dung rat dai" panose="020B0604020202020204" charset="0"/>
              </a:rPr>
              <a:t> 0,3390 MM; 0,5932 MN; 0,0678 NN</a:t>
            </a:r>
          </a:p>
          <a:p>
            <a:pPr marL="342900" indent="-342900" algn="just">
              <a:lnSpc>
                <a:spcPct val="150000"/>
              </a:lnSpc>
              <a:buFontTx/>
              <a:buChar char="-"/>
            </a:pPr>
            <a:r>
              <a:rPr lang="en-US" sz="2800" b="1" dirty="0" err="1">
                <a:solidFill>
                  <a:srgbClr val="1C3E71"/>
                </a:solidFill>
                <a:latin typeface="#9Slide02 Noi dung rat dai" panose="020B0604020202020204" charset="0"/>
                <a:ea typeface="#9Slide02 Noi dung rat dai" panose="020B0604020202020204" charset="0"/>
              </a:rPr>
              <a:t>Đảo</a:t>
            </a:r>
            <a:r>
              <a:rPr lang="en-US" sz="2800" b="1" dirty="0">
                <a:solidFill>
                  <a:srgbClr val="1C3E71"/>
                </a:solidFill>
                <a:latin typeface="#9Slide02 Noi dung rat dai" panose="020B0604020202020204" charset="0"/>
                <a:ea typeface="#9Slide02 Noi dung rat dai" panose="020B0604020202020204" charset="0"/>
              </a:rPr>
              <a:t> Camarines </a:t>
            </a:r>
            <a:r>
              <a:rPr lang="en-US" sz="2800" b="1" dirty="0" err="1">
                <a:solidFill>
                  <a:srgbClr val="1C3E71"/>
                </a:solidFill>
                <a:latin typeface="#9Slide02 Noi dung rat dai" panose="020B0604020202020204" charset="0"/>
                <a:ea typeface="#9Slide02 Noi dung rat dai" panose="020B0604020202020204" charset="0"/>
              </a:rPr>
              <a:t>có</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tỉ</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lệ</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nhóm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máu</a:t>
            </a:r>
            <a:r>
              <a:rPr lang="en-US" sz="2800" b="1" dirty="0">
                <a:solidFill>
                  <a:srgbClr val="1C3E71"/>
                </a:solidFill>
                <a:latin typeface="#9Slide02 Noi dung rat dai" panose="020B0604020202020204" charset="0"/>
                <a:ea typeface="#9Slide02 Noi dung rat dai" panose="020B0604020202020204" charset="0"/>
              </a:rPr>
              <a:t> 0,2037 MM; 0,667 MN; 0,1296 NN</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77" y="228600"/>
            <a:ext cx="1151805" cy="1042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E2C9B3-0AE7-4BC7-98AE-83E568CB3B6B}"/>
              </a:ext>
            </a:extLst>
          </p:cNvPr>
          <p:cNvSpPr txBox="1"/>
          <p:nvPr/>
        </p:nvSpPr>
        <p:spPr>
          <a:xfrm>
            <a:off x="4968241" y="3173851"/>
            <a:ext cx="2255519" cy="584775"/>
          </a:xfrm>
          <a:prstGeom prst="rect">
            <a:avLst/>
          </a:prstGeom>
          <a:noFill/>
        </p:spPr>
        <p:txBody>
          <a:bodyPr wrap="square" rtlCol="0">
            <a:spAutoFit/>
          </a:bodyPr>
          <a:lstStyle/>
          <a:p>
            <a:pPr algn="ctr"/>
            <a:r>
              <a:rPr lang="en-US" sz="3200" b="1" dirty="0">
                <a:solidFill>
                  <a:srgbClr val="FFFF00"/>
                </a:solidFill>
              </a:rPr>
              <a:t>HƯỚNG DẪN</a:t>
            </a:r>
          </a:p>
        </p:txBody>
      </p:sp>
      <p:sp>
        <p:nvSpPr>
          <p:cNvPr id="7" name="TextBox 6">
            <a:extLst>
              <a:ext uri="{FF2B5EF4-FFF2-40B4-BE49-F238E27FC236}">
                <a16:creationId xmlns:a16="http://schemas.microsoft.com/office/drawing/2014/main" id="{0A3AFACB-B28D-4120-9CC3-F4BABB3CD194}"/>
              </a:ext>
            </a:extLst>
          </p:cNvPr>
          <p:cNvSpPr txBox="1"/>
          <p:nvPr/>
        </p:nvSpPr>
        <p:spPr>
          <a:xfrm>
            <a:off x="381001" y="3758626"/>
            <a:ext cx="11429999" cy="2605842"/>
          </a:xfrm>
          <a:prstGeom prst="rect">
            <a:avLst/>
          </a:prstGeom>
          <a:noFill/>
        </p:spPr>
        <p:txBody>
          <a:bodyPr wrap="square" rtlCol="0">
            <a:spAutoFit/>
          </a:bodyPr>
          <a:lstStyle/>
          <a:p>
            <a:pPr algn="ctr">
              <a:lnSpc>
                <a:spcPct val="150000"/>
              </a:lnSpc>
            </a:pPr>
            <a:r>
              <a:rPr lang="en-US" sz="2800" b="1" dirty="0">
                <a:solidFill>
                  <a:schemeClr val="bg1"/>
                </a:solidFill>
              </a:rPr>
              <a:t>Tần </a:t>
            </a:r>
            <a:r>
              <a:rPr lang="en-US" sz="2800" b="1" dirty="0" err="1">
                <a:solidFill>
                  <a:schemeClr val="bg1"/>
                </a:solidFill>
              </a:rPr>
              <a:t>số</a:t>
            </a:r>
            <a:r>
              <a:rPr lang="en-US" sz="2800" b="1" dirty="0">
                <a:solidFill>
                  <a:schemeClr val="bg1"/>
                </a:solidFill>
              </a:rPr>
              <a:t> </a:t>
            </a:r>
            <a:r>
              <a:rPr lang="en-US" sz="2800" b="1" dirty="0" err="1">
                <a:solidFill>
                  <a:schemeClr val="bg1"/>
                </a:solidFill>
              </a:rPr>
              <a:t>kiểu</a:t>
            </a:r>
            <a:r>
              <a:rPr lang="en-US" sz="2800" b="1" dirty="0">
                <a:solidFill>
                  <a:schemeClr val="bg1"/>
                </a:solidFill>
              </a:rPr>
              <a:t> allele</a:t>
            </a:r>
          </a:p>
          <a:p>
            <a:pPr marL="457200" indent="-457200" algn="just">
              <a:lnSpc>
                <a:spcPct val="150000"/>
              </a:lnSpc>
              <a:buFontTx/>
              <a:buChar char="-"/>
            </a:pPr>
            <a:r>
              <a:rPr lang="en-US" sz="2800" b="1" dirty="0" err="1">
                <a:solidFill>
                  <a:schemeClr val="bg1"/>
                </a:solidFill>
                <a:latin typeface="#9Slide02 Noi dung rat dai" panose="020B0604020202020204" charset="0"/>
                <a:ea typeface="#9Slide02 Noi dung rat dai" panose="020B0604020202020204" charset="0"/>
              </a:rPr>
              <a:t>Đảo</a:t>
            </a:r>
            <a:r>
              <a:rPr lang="en-US" sz="2800" b="1" dirty="0">
                <a:solidFill>
                  <a:schemeClr val="bg1"/>
                </a:solidFill>
                <a:latin typeface="#9Slide02 Noi dung rat dai" panose="020B0604020202020204" charset="0"/>
                <a:ea typeface="#9Slide02 Noi dung rat dai" panose="020B0604020202020204" charset="0"/>
              </a:rPr>
              <a:t> Pangasinan :  </a:t>
            </a:r>
            <a:r>
              <a:rPr lang="en-US" sz="2800" b="1" dirty="0">
                <a:solidFill>
                  <a:schemeClr val="bg1"/>
                </a:solidFill>
              </a:rPr>
              <a:t>p(M) = 0,5463                              q(N) = 0,4537</a:t>
            </a:r>
          </a:p>
          <a:p>
            <a:pPr marL="457200" indent="-457200" algn="just">
              <a:lnSpc>
                <a:spcPct val="150000"/>
              </a:lnSpc>
              <a:buFontTx/>
              <a:buChar char="-"/>
            </a:pPr>
            <a:r>
              <a:rPr lang="en-US" sz="2800" b="1" dirty="0" err="1">
                <a:solidFill>
                  <a:schemeClr val="bg1"/>
                </a:solidFill>
                <a:latin typeface="#9Slide02 Noi dung rat dai" panose="020B0604020202020204" charset="0"/>
                <a:ea typeface="#9Slide02 Noi dung rat dai" panose="020B0604020202020204" charset="0"/>
              </a:rPr>
              <a:t>Đảo</a:t>
            </a:r>
            <a:r>
              <a:rPr lang="en-US" sz="2800" b="1" dirty="0">
                <a:solidFill>
                  <a:schemeClr val="bg1"/>
                </a:solidFill>
                <a:latin typeface="#9Slide02 Noi dung rat dai" panose="020B0604020202020204" charset="0"/>
                <a:ea typeface="#9Slide02 Noi dung rat dai" panose="020B0604020202020204" charset="0"/>
              </a:rPr>
              <a:t> Cebu :             </a:t>
            </a:r>
            <a:r>
              <a:rPr lang="en-US" sz="2800" b="1" dirty="0">
                <a:solidFill>
                  <a:schemeClr val="bg1"/>
                </a:solidFill>
              </a:rPr>
              <a:t>p(M) = 0,6356                             q(N) = 0,3644</a:t>
            </a:r>
          </a:p>
          <a:p>
            <a:pPr marL="457200" indent="-457200" algn="just">
              <a:lnSpc>
                <a:spcPct val="150000"/>
              </a:lnSpc>
              <a:buFontTx/>
              <a:buChar char="-"/>
            </a:pPr>
            <a:r>
              <a:rPr lang="en-US" sz="2800" b="1" dirty="0" err="1">
                <a:solidFill>
                  <a:schemeClr val="bg1"/>
                </a:solidFill>
                <a:latin typeface="#9Slide02 Noi dung rat dai" panose="020B0604020202020204" charset="0"/>
                <a:ea typeface="#9Slide02 Noi dung rat dai" panose="020B0604020202020204" charset="0"/>
              </a:rPr>
              <a:t>Đảo</a:t>
            </a:r>
            <a:r>
              <a:rPr lang="en-US" sz="2800" b="1" dirty="0">
                <a:solidFill>
                  <a:schemeClr val="bg1"/>
                </a:solidFill>
                <a:latin typeface="#9Slide02 Noi dung rat dai" panose="020B0604020202020204" charset="0"/>
                <a:ea typeface="#9Slide02 Noi dung rat dai" panose="020B0604020202020204" charset="0"/>
              </a:rPr>
              <a:t> Camarines :   </a:t>
            </a:r>
            <a:r>
              <a:rPr lang="en-US" sz="2800" b="1" dirty="0">
                <a:solidFill>
                  <a:schemeClr val="bg1"/>
                </a:solidFill>
              </a:rPr>
              <a:t>p(M) = 0,5370                              q(N) = 0,4639</a:t>
            </a:r>
          </a:p>
        </p:txBody>
      </p:sp>
    </p:spTree>
    <p:extLst>
      <p:ext uri="{BB962C8B-B14F-4D97-AF65-F5344CB8AC3E}">
        <p14:creationId xmlns:p14="http://schemas.microsoft.com/office/powerpoint/2010/main" val="3361239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2C9B3-0AE7-4BC7-98AE-83E568CB3B6B}"/>
              </a:ext>
            </a:extLst>
          </p:cNvPr>
          <p:cNvSpPr txBox="1"/>
          <p:nvPr/>
        </p:nvSpPr>
        <p:spPr>
          <a:xfrm>
            <a:off x="4968240" y="2813421"/>
            <a:ext cx="2255519" cy="584775"/>
          </a:xfrm>
          <a:prstGeom prst="rect">
            <a:avLst/>
          </a:prstGeom>
          <a:noFill/>
        </p:spPr>
        <p:txBody>
          <a:bodyPr wrap="square" rtlCol="0">
            <a:spAutoFit/>
          </a:bodyPr>
          <a:lstStyle/>
          <a:p>
            <a:pPr algn="ctr"/>
            <a:r>
              <a:rPr lang="en-US" sz="3200" b="1" dirty="0">
                <a:solidFill>
                  <a:srgbClr val="FFFF00"/>
                </a:solidFill>
              </a:rPr>
              <a:t>HƯỚNG DẪN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53E77F-C96D-4426-A22D-A2CD9022399B}"/>
                  </a:ext>
                </a:extLst>
              </p:cNvPr>
              <p:cNvSpPr txBox="1"/>
              <p:nvPr/>
            </p:nvSpPr>
            <p:spPr>
              <a:xfrm>
                <a:off x="838200" y="3438516"/>
                <a:ext cx="4419600" cy="2581284"/>
              </a:xfrm>
              <a:prstGeom prst="rect">
                <a:avLst/>
              </a:prstGeom>
              <a:solidFill>
                <a:srgbClr val="FFE5FF"/>
              </a:solidFill>
            </p:spPr>
            <p:txBody>
              <a:bodyPr wrap="square" rtlCol="0">
                <a:spAutoFit/>
              </a:bodyPr>
              <a:lstStyle/>
              <a:p>
                <a:pPr algn="ctr"/>
                <a:r>
                  <a:rPr lang="en-US" sz="2800" b="1" dirty="0">
                    <a:solidFill>
                      <a:srgbClr val="002060"/>
                    </a:solidFill>
                  </a:rPr>
                  <a:t>Tần </a:t>
                </a:r>
                <a:r>
                  <a:rPr lang="en-US" sz="2800" b="1" dirty="0" err="1">
                    <a:solidFill>
                      <a:srgbClr val="002060"/>
                    </a:solidFill>
                  </a:rPr>
                  <a:t>số</a:t>
                </a:r>
                <a:r>
                  <a:rPr lang="en-US" sz="2800" b="1" dirty="0">
                    <a:solidFill>
                      <a:srgbClr val="002060"/>
                    </a:solidFill>
                  </a:rPr>
                  <a:t> </a:t>
                </a:r>
                <a:r>
                  <a:rPr lang="en-US" sz="2800" b="1" dirty="0" err="1">
                    <a:solidFill>
                      <a:srgbClr val="002060"/>
                    </a:solidFill>
                  </a:rPr>
                  <a:t>kiểu</a:t>
                </a:r>
                <a:r>
                  <a:rPr lang="en-US" sz="2800" b="1" dirty="0">
                    <a:solidFill>
                      <a:srgbClr val="002060"/>
                    </a:solidFill>
                  </a:rPr>
                  <a:t> gene</a:t>
                </a:r>
              </a:p>
              <a:p>
                <a:pPr algn="just"/>
                <a:r>
                  <a:rPr lang="en-US" sz="2800" b="1" dirty="0">
                    <a:solidFill>
                      <a:srgbClr val="002060"/>
                    </a:solidFill>
                  </a:rPr>
                  <a:t>AA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𝟓𝟎𝟎</m:t>
                        </m:r>
                      </m:num>
                      <m:den>
                        <m:r>
                          <a:rPr lang="en-US" sz="2800" b="1" i="1" smtClean="0">
                            <a:solidFill>
                              <a:srgbClr val="002060"/>
                            </a:solidFill>
                            <a:latin typeface="Cambria Math" panose="02040503050406030204" pitchFamily="18" charset="0"/>
                          </a:rPr>
                          <m:t>𝟏𝟎𝟎𝟎</m:t>
                        </m:r>
                      </m:den>
                    </m:f>
                  </m:oMath>
                </a14:m>
                <a:r>
                  <a:rPr lang="en-US" sz="2800" b="1" dirty="0">
                    <a:solidFill>
                      <a:srgbClr val="002060"/>
                    </a:solidFill>
                  </a:rPr>
                  <a:t> = 0,5</a:t>
                </a:r>
              </a:p>
              <a:p>
                <a:pPr algn="just"/>
                <a:r>
                  <a:rPr lang="en-US" sz="2800" b="1" dirty="0">
                    <a:solidFill>
                      <a:srgbClr val="002060"/>
                    </a:solidFill>
                  </a:rPr>
                  <a:t>Aa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𝟐𝟎𝟎</m:t>
                        </m:r>
                      </m:num>
                      <m:den>
                        <m:r>
                          <a:rPr lang="en-US" sz="2800" b="1" i="1" smtClean="0">
                            <a:solidFill>
                              <a:srgbClr val="002060"/>
                            </a:solidFill>
                            <a:latin typeface="Cambria Math" panose="02040503050406030204" pitchFamily="18" charset="0"/>
                          </a:rPr>
                          <m:t>𝟏𝟎𝟎𝟎</m:t>
                        </m:r>
                      </m:den>
                    </m:f>
                  </m:oMath>
                </a14:m>
                <a:r>
                  <a:rPr lang="en-US" sz="2800" b="1" dirty="0">
                    <a:solidFill>
                      <a:srgbClr val="002060"/>
                    </a:solidFill>
                  </a:rPr>
                  <a:t> = 0,2</a:t>
                </a:r>
              </a:p>
              <a:p>
                <a:pPr algn="just"/>
                <a:r>
                  <a:rPr lang="en-US" sz="2800" b="1" dirty="0">
                    <a:solidFill>
                      <a:srgbClr val="002060"/>
                    </a:solidFill>
                  </a:rPr>
                  <a:t>aa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𝟑𝟎𝟎</m:t>
                        </m:r>
                      </m:num>
                      <m:den>
                        <m:r>
                          <a:rPr lang="en-US" sz="2800" b="1" i="1" smtClean="0">
                            <a:solidFill>
                              <a:srgbClr val="002060"/>
                            </a:solidFill>
                            <a:latin typeface="Cambria Math" panose="02040503050406030204" pitchFamily="18" charset="0"/>
                          </a:rPr>
                          <m:t>𝟏𝟎𝟎𝟎</m:t>
                        </m:r>
                      </m:den>
                    </m:f>
                  </m:oMath>
                </a14:m>
                <a:r>
                  <a:rPr lang="en-US" sz="2800" b="1" dirty="0">
                    <a:solidFill>
                      <a:srgbClr val="002060"/>
                    </a:solidFill>
                  </a:rPr>
                  <a:t> = 0,3</a:t>
                </a:r>
              </a:p>
              <a:p>
                <a:pPr algn="just"/>
                <a:endParaRPr lang="en-US" sz="1200" b="1" dirty="0">
                  <a:solidFill>
                    <a:srgbClr val="002060"/>
                  </a:solidFill>
                </a:endParaRPr>
              </a:p>
            </p:txBody>
          </p:sp>
        </mc:Choice>
        <mc:Fallback xmlns="">
          <p:sp>
            <p:nvSpPr>
              <p:cNvPr id="5" name="TextBox 4">
                <a:extLst>
                  <a:ext uri="{FF2B5EF4-FFF2-40B4-BE49-F238E27FC236}">
                    <a16:creationId xmlns:a16="http://schemas.microsoft.com/office/drawing/2014/main" id="{6C53E77F-C96D-4426-A22D-A2CD9022399B}"/>
                  </a:ext>
                </a:extLst>
              </p:cNvPr>
              <p:cNvSpPr txBox="1">
                <a:spLocks noRot="1" noChangeAspect="1" noMove="1" noResize="1" noEditPoints="1" noAdjustHandles="1" noChangeArrowheads="1" noChangeShapeType="1" noTextEdit="1"/>
              </p:cNvSpPr>
              <p:nvPr/>
            </p:nvSpPr>
            <p:spPr>
              <a:xfrm>
                <a:off x="838200" y="3438516"/>
                <a:ext cx="4419600" cy="2581284"/>
              </a:xfrm>
              <a:prstGeom prst="rect">
                <a:avLst/>
              </a:prstGeom>
              <a:blipFill>
                <a:blip r:embed="rId3"/>
                <a:stretch>
                  <a:fillRect l="-2897" t="-2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3AFACB-B28D-4120-9CC3-F4BABB3CD194}"/>
                  </a:ext>
                </a:extLst>
              </p:cNvPr>
              <p:cNvSpPr txBox="1"/>
              <p:nvPr/>
            </p:nvSpPr>
            <p:spPr>
              <a:xfrm>
                <a:off x="5791200" y="3436336"/>
                <a:ext cx="5682842" cy="2583464"/>
              </a:xfrm>
              <a:prstGeom prst="rect">
                <a:avLst/>
              </a:prstGeom>
              <a:solidFill>
                <a:srgbClr val="FFE5FF"/>
              </a:solidFill>
            </p:spPr>
            <p:txBody>
              <a:bodyPr wrap="square" rtlCol="0">
                <a:spAutoFit/>
              </a:bodyPr>
              <a:lstStyle/>
              <a:p>
                <a:pPr algn="ctr">
                  <a:lnSpc>
                    <a:spcPct val="150000"/>
                  </a:lnSpc>
                </a:pPr>
                <a:r>
                  <a:rPr lang="en-US" sz="2800" b="1" dirty="0">
                    <a:solidFill>
                      <a:srgbClr val="002060"/>
                    </a:solidFill>
                  </a:rPr>
                  <a:t>Tần </a:t>
                </a:r>
                <a:r>
                  <a:rPr lang="en-US" sz="2800" b="1" dirty="0" err="1">
                    <a:solidFill>
                      <a:srgbClr val="002060"/>
                    </a:solidFill>
                  </a:rPr>
                  <a:t>số</a:t>
                </a:r>
                <a:r>
                  <a:rPr lang="en-US" sz="2800" b="1" dirty="0">
                    <a:solidFill>
                      <a:srgbClr val="002060"/>
                    </a:solidFill>
                  </a:rPr>
                  <a:t> </a:t>
                </a:r>
                <a:r>
                  <a:rPr lang="en-US" sz="2800" b="1" dirty="0" err="1">
                    <a:solidFill>
                      <a:srgbClr val="002060"/>
                    </a:solidFill>
                  </a:rPr>
                  <a:t>kiểu</a:t>
                </a:r>
                <a:r>
                  <a:rPr lang="en-US" sz="2800" b="1" dirty="0">
                    <a:solidFill>
                      <a:srgbClr val="002060"/>
                    </a:solidFill>
                  </a:rPr>
                  <a:t> allele</a:t>
                </a:r>
              </a:p>
              <a:p>
                <a:pPr algn="just">
                  <a:lnSpc>
                    <a:spcPct val="150000"/>
                  </a:lnSpc>
                </a:pPr>
                <a:r>
                  <a:rPr lang="en-US" sz="2800" b="1" dirty="0">
                    <a:solidFill>
                      <a:srgbClr val="002060"/>
                    </a:solidFill>
                  </a:rPr>
                  <a:t>p(A) = 0,5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𝟎</m:t>
                        </m:r>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𝟐</m:t>
                        </m:r>
                      </m:num>
                      <m:den>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0,6</a:t>
                </a:r>
              </a:p>
              <a:p>
                <a:pPr algn="just">
                  <a:lnSpc>
                    <a:spcPct val="150000"/>
                  </a:lnSpc>
                </a:pPr>
                <a:r>
                  <a:rPr lang="en-US" sz="2800" b="1" dirty="0">
                    <a:solidFill>
                      <a:srgbClr val="002060"/>
                    </a:solidFill>
                  </a:rPr>
                  <a:t>q(a) = 0,3 + </a:t>
                </a:r>
                <a14:m>
                  <m:oMath xmlns:m="http://schemas.openxmlformats.org/officeDocument/2006/math">
                    <m:f>
                      <m:fPr>
                        <m:ctrlPr>
                          <a:rPr lang="en-US" sz="2800" b="1" i="1" smtClean="0">
                            <a:solidFill>
                              <a:srgbClr val="002060"/>
                            </a:solidFill>
                            <a:latin typeface="Cambria Math" panose="02040503050406030204" pitchFamily="18" charset="0"/>
                          </a:rPr>
                        </m:ctrlPr>
                      </m:fPr>
                      <m:num>
                        <m:r>
                          <a:rPr lang="en-US" sz="2800" b="1" i="1" smtClean="0">
                            <a:solidFill>
                              <a:srgbClr val="002060"/>
                            </a:solidFill>
                            <a:latin typeface="Cambria Math" panose="02040503050406030204" pitchFamily="18" charset="0"/>
                          </a:rPr>
                          <m:t>𝟎</m:t>
                        </m:r>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𝟐</m:t>
                        </m:r>
                      </m:num>
                      <m:den>
                        <m:r>
                          <a:rPr lang="en-US" sz="2800" b="1" i="1" smtClean="0">
                            <a:solidFill>
                              <a:srgbClr val="002060"/>
                            </a:solidFill>
                            <a:latin typeface="Cambria Math" panose="02040503050406030204" pitchFamily="18" charset="0"/>
                          </a:rPr>
                          <m:t>𝟐</m:t>
                        </m:r>
                      </m:den>
                    </m:f>
                  </m:oMath>
                </a14:m>
                <a:r>
                  <a:rPr lang="en-US" sz="2800" b="1" dirty="0">
                    <a:solidFill>
                      <a:srgbClr val="002060"/>
                    </a:solidFill>
                  </a:rPr>
                  <a:t> = </a:t>
                </a:r>
                <a14:m>
                  <m:oMath xmlns:m="http://schemas.openxmlformats.org/officeDocument/2006/math">
                    <m:r>
                      <a:rPr lang="en-US" sz="2800" b="1" i="1" smtClean="0">
                        <a:solidFill>
                          <a:srgbClr val="002060"/>
                        </a:solidFill>
                        <a:latin typeface="Cambria Math" panose="02040503050406030204" pitchFamily="18" charset="0"/>
                      </a:rPr>
                      <m:t>𝟎</m:t>
                    </m:r>
                    <m:r>
                      <a:rPr lang="en-US" sz="2800" b="1" i="1" smtClean="0">
                        <a:solidFill>
                          <a:srgbClr val="002060"/>
                        </a:solidFill>
                        <a:latin typeface="Cambria Math" panose="02040503050406030204" pitchFamily="18" charset="0"/>
                      </a:rPr>
                      <m:t>,</m:t>
                    </m:r>
                    <m:r>
                      <a:rPr lang="en-US" sz="2800" b="1" i="1" smtClean="0">
                        <a:solidFill>
                          <a:srgbClr val="002060"/>
                        </a:solidFill>
                        <a:latin typeface="Cambria Math" panose="02040503050406030204" pitchFamily="18" charset="0"/>
                      </a:rPr>
                      <m:t>𝟒</m:t>
                    </m:r>
                  </m:oMath>
                </a14:m>
                <a:endParaRPr lang="en-US" sz="2800" b="1" dirty="0">
                  <a:solidFill>
                    <a:srgbClr val="002060"/>
                  </a:solidFill>
                </a:endParaRPr>
              </a:p>
            </p:txBody>
          </p:sp>
        </mc:Choice>
        <mc:Fallback xmlns="">
          <p:sp>
            <p:nvSpPr>
              <p:cNvPr id="7" name="TextBox 6">
                <a:extLst>
                  <a:ext uri="{FF2B5EF4-FFF2-40B4-BE49-F238E27FC236}">
                    <a16:creationId xmlns:a16="http://schemas.microsoft.com/office/drawing/2014/main" id="{0A3AFACB-B28D-4120-9CC3-F4BABB3CD194}"/>
                  </a:ext>
                </a:extLst>
              </p:cNvPr>
              <p:cNvSpPr txBox="1">
                <a:spLocks noRot="1" noChangeAspect="1" noMove="1" noResize="1" noEditPoints="1" noAdjustHandles="1" noChangeArrowheads="1" noChangeShapeType="1" noTextEdit="1"/>
              </p:cNvSpPr>
              <p:nvPr/>
            </p:nvSpPr>
            <p:spPr>
              <a:xfrm>
                <a:off x="5791200" y="3436336"/>
                <a:ext cx="5682842" cy="2583464"/>
              </a:xfrm>
              <a:prstGeom prst="rect">
                <a:avLst/>
              </a:prstGeom>
              <a:blipFill>
                <a:blip r:embed="rId4"/>
                <a:stretch>
                  <a:fillRect l="-2146"/>
                </a:stretch>
              </a:blipFill>
            </p:spPr>
            <p:txBody>
              <a:bodyPr/>
              <a:lstStyle/>
              <a:p>
                <a:r>
                  <a:rPr lang="en-US">
                    <a:noFill/>
                  </a:rPr>
                  <a:t> </a:t>
                </a:r>
              </a:p>
            </p:txBody>
          </p:sp>
        </mc:Fallback>
      </mc:AlternateContent>
      <p:sp>
        <p:nvSpPr>
          <p:cNvPr id="9" name="Rectangle 3">
            <a:extLst>
              <a:ext uri="{FF2B5EF4-FFF2-40B4-BE49-F238E27FC236}">
                <a16:creationId xmlns:a16="http://schemas.microsoft.com/office/drawing/2014/main" id="{9D6473BB-46A3-41B7-B506-B9E9C9C23D8A}"/>
              </a:ext>
            </a:extLst>
          </p:cNvPr>
          <p:cNvSpPr>
            <a:spLocks noChangeArrowheads="1"/>
          </p:cNvSpPr>
          <p:nvPr/>
        </p:nvSpPr>
        <p:spPr bwMode="auto">
          <a:xfrm>
            <a:off x="625679" y="382736"/>
            <a:ext cx="10940642" cy="2346736"/>
          </a:xfrm>
          <a:prstGeom prst="rect">
            <a:avLst/>
          </a:prstGeom>
          <a:solidFill>
            <a:srgbClr val="DAF6F4"/>
          </a:solidFill>
          <a:ln>
            <a:noFill/>
          </a:ln>
          <a:effec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accent5">
                    <a:lumMod val="50000"/>
                  </a:schemeClr>
                </a:solidFill>
                <a:effectLst/>
                <a:latin typeface="+mn-lt"/>
              </a:rPr>
              <a:t>        Ở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hướng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dương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dại</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được</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quy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định</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bởi</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hai</a:t>
            </a:r>
            <a:r>
              <a:rPr kumimoji="0" lang="en-US" altLang="en-US" sz="2800" b="0" i="0" u="none" strike="noStrike" cap="none" normalizeH="0" baseline="0" dirty="0">
                <a:ln>
                  <a:noFill/>
                </a:ln>
                <a:solidFill>
                  <a:schemeClr val="accent5">
                    <a:lumMod val="50000"/>
                  </a:schemeClr>
                </a:solidFill>
                <a:effectLst/>
                <a:latin typeface="+mn-lt"/>
              </a:rPr>
              <a:t> allele A </a:t>
            </a:r>
            <a:r>
              <a:rPr kumimoji="0" lang="en-US" altLang="en-US" sz="2800" b="0" i="0" u="none" strike="noStrike" cap="none" normalizeH="0" baseline="0" dirty="0" err="1">
                <a:ln>
                  <a:noFill/>
                </a:ln>
                <a:solidFill>
                  <a:schemeClr val="accent5">
                    <a:lumMod val="50000"/>
                  </a:schemeClr>
                </a:solidFill>
                <a:effectLst/>
                <a:latin typeface="+mn-lt"/>
              </a:rPr>
              <a:t>và</a:t>
            </a:r>
            <a:r>
              <a:rPr kumimoji="0" lang="en-US" altLang="en-US" sz="2800" b="0" i="0" u="none" strike="noStrike" cap="none" normalizeH="0" baseline="0" dirty="0">
                <a:ln>
                  <a:noFill/>
                </a:ln>
                <a:solidFill>
                  <a:schemeClr val="accent5">
                    <a:lumMod val="50000"/>
                  </a:schemeClr>
                </a:solidFill>
                <a:effectLst/>
                <a:latin typeface="+mn-lt"/>
              </a:rPr>
              <a:t> a </a:t>
            </a:r>
            <a:r>
              <a:rPr kumimoji="0" lang="en-US" altLang="en-US" sz="2800" b="0" i="0" u="none" strike="noStrike" cap="none" normalizeH="0" baseline="0" dirty="0" err="1">
                <a:ln>
                  <a:noFill/>
                </a:ln>
                <a:solidFill>
                  <a:schemeClr val="accent5">
                    <a:lumMod val="50000"/>
                  </a:schemeClr>
                </a:solidFill>
                <a:effectLst/>
                <a:latin typeface="+mn-lt"/>
              </a:rPr>
              <a:t>trội</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không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hoàn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toàn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kiểu</a:t>
            </a:r>
            <a:r>
              <a:rPr kumimoji="0" lang="en-US" altLang="en-US" sz="2800" b="0" i="0" u="none" strike="noStrike" cap="none" normalizeH="0" baseline="0" dirty="0">
                <a:ln>
                  <a:noFill/>
                </a:ln>
                <a:solidFill>
                  <a:schemeClr val="accent5">
                    <a:lumMod val="50000"/>
                  </a:schemeClr>
                </a:solidFill>
                <a:effectLst/>
                <a:latin typeface="+mn-lt"/>
              </a:rPr>
              <a:t> gene </a:t>
            </a:r>
            <a:r>
              <a:rPr kumimoji="0" lang="en-US" altLang="en-US" sz="2800" b="0" i="0" u="none" strike="noStrike" cap="none" normalizeH="0" baseline="0" dirty="0" err="1">
                <a:ln>
                  <a:noFill/>
                </a:ln>
                <a:solidFill>
                  <a:schemeClr val="accent5">
                    <a:lumMod val="50000"/>
                  </a:schemeClr>
                </a:solidFill>
                <a:effectLst/>
                <a:latin typeface="+mn-lt"/>
              </a:rPr>
              <a:t>đồng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hợp</a:t>
            </a:r>
            <a:r>
              <a:rPr kumimoji="0" lang="en-US" altLang="en-US" sz="2800" b="0" i="0" u="none" strike="noStrike" cap="none" normalizeH="0" baseline="0" dirty="0">
                <a:ln>
                  <a:noFill/>
                </a:ln>
                <a:solidFill>
                  <a:schemeClr val="accent5">
                    <a:lumMod val="50000"/>
                  </a:schemeClr>
                </a:solidFill>
                <a:effectLst/>
                <a:latin typeface="+mn-lt"/>
              </a:rPr>
              <a:t> AA </a:t>
            </a:r>
            <a:r>
              <a:rPr kumimoji="0" lang="en-US" altLang="en-US" sz="2800" b="0" i="0" u="none" strike="noStrike" cap="none" normalizeH="0" baseline="0" dirty="0" err="1">
                <a:ln>
                  <a:noFill/>
                </a:ln>
                <a:solidFill>
                  <a:schemeClr val="accent5">
                    <a:lumMod val="50000"/>
                  </a:schemeClr>
                </a:solidFill>
                <a:effectLst/>
                <a:latin typeface="+mn-lt"/>
              </a:rPr>
              <a:t>cho</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đỏ</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kiểu</a:t>
            </a:r>
            <a:r>
              <a:rPr kumimoji="0" lang="en-US" altLang="en-US" sz="2800" b="0" i="0" u="none" strike="noStrike" cap="none" normalizeH="0" baseline="0" dirty="0">
                <a:ln>
                  <a:noFill/>
                </a:ln>
                <a:solidFill>
                  <a:schemeClr val="accent5">
                    <a:lumMod val="50000"/>
                  </a:schemeClr>
                </a:solidFill>
                <a:effectLst/>
                <a:latin typeface="+mn-lt"/>
              </a:rPr>
              <a:t> gene aa </a:t>
            </a:r>
            <a:r>
              <a:rPr kumimoji="0" lang="en-US" altLang="en-US" sz="2800" b="0" i="0" u="none" strike="noStrike" cap="none" normalizeH="0" baseline="0" dirty="0" err="1">
                <a:ln>
                  <a:noFill/>
                </a:ln>
                <a:solidFill>
                  <a:schemeClr val="accent5">
                    <a:lumMod val="50000"/>
                  </a:schemeClr>
                </a:solidFill>
                <a:effectLst/>
                <a:latin typeface="+mn-lt"/>
              </a:rPr>
              <a:t>cho</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trắng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kiểu</a:t>
            </a:r>
            <a:r>
              <a:rPr kumimoji="0" lang="en-US" altLang="en-US" sz="2800" b="0" i="0" u="none" strike="noStrike" cap="none" normalizeH="0" baseline="0" dirty="0">
                <a:ln>
                  <a:noFill/>
                </a:ln>
                <a:solidFill>
                  <a:schemeClr val="accent5">
                    <a:lumMod val="50000"/>
                  </a:schemeClr>
                </a:solidFill>
                <a:effectLst/>
                <a:latin typeface="+mn-lt"/>
              </a:rPr>
              <a:t> gene </a:t>
            </a:r>
            <a:r>
              <a:rPr kumimoji="0" lang="en-US" altLang="en-US" sz="2800" b="0" i="0" u="none" strike="noStrike" cap="none" normalizeH="0" baseline="0" dirty="0" err="1">
                <a:ln>
                  <a:noFill/>
                </a:ln>
                <a:solidFill>
                  <a:schemeClr val="accent5">
                    <a:lumMod val="50000"/>
                  </a:schemeClr>
                </a:solidFill>
                <a:effectLst/>
                <a:latin typeface="+mn-lt"/>
              </a:rPr>
              <a:t>dị</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hợp</a:t>
            </a:r>
            <a:r>
              <a:rPr kumimoji="0" lang="en-US" altLang="en-US" sz="2800" b="0" i="0" u="none" strike="noStrike" cap="none" normalizeH="0" baseline="0" dirty="0">
                <a:ln>
                  <a:noFill/>
                </a:ln>
                <a:solidFill>
                  <a:schemeClr val="accent5">
                    <a:lumMod val="50000"/>
                  </a:schemeClr>
                </a:solidFill>
                <a:effectLst/>
                <a:latin typeface="+mn-lt"/>
              </a:rPr>
              <a:t> Aa </a:t>
            </a:r>
            <a:r>
              <a:rPr kumimoji="0" lang="en-US" altLang="en-US" sz="2800" b="0" i="0" u="none" strike="noStrike" cap="none" normalizeH="0" baseline="0" dirty="0" err="1">
                <a:ln>
                  <a:noFill/>
                </a:ln>
                <a:solidFill>
                  <a:schemeClr val="accent5">
                    <a:lumMod val="50000"/>
                  </a:schemeClr>
                </a:solidFill>
                <a:effectLst/>
                <a:latin typeface="+mn-lt"/>
              </a:rPr>
              <a:t>cho</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hồng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Quần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thể</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500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đỏ</a:t>
            </a:r>
            <a:r>
              <a:rPr kumimoji="0" lang="en-US" altLang="en-US" sz="2800" b="0" i="0" u="none" strike="noStrike" cap="none" normalizeH="0" baseline="0" dirty="0">
                <a:ln>
                  <a:noFill/>
                </a:ln>
                <a:solidFill>
                  <a:schemeClr val="accent5">
                    <a:lumMod val="50000"/>
                  </a:schemeClr>
                </a:solidFill>
                <a:effectLst/>
                <a:latin typeface="+mn-lt"/>
              </a:rPr>
              <a:t>, 200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hồng</a:t>
            </a:r>
            <a:r>
              <a:rPr kumimoji="0" lang="en-US" altLang="en-US" sz="2800" b="0" i="0" u="none" strike="noStrike" cap="none" normalizeH="0" baseline="0" dirty="0">
                <a:ln>
                  <a:noFill/>
                </a:ln>
                <a:solidFill>
                  <a:schemeClr val="accent5">
                    <a:lumMod val="50000"/>
                  </a:schemeClr>
                </a:solidFill>
                <a:effectLst/>
                <a:latin typeface="+mn-lt"/>
              </a:rPr>
              <a:t>, 300 </a:t>
            </a:r>
            <a:r>
              <a:rPr kumimoji="0" lang="en-US" altLang="en-US" sz="2800" b="0" i="0" u="none" strike="noStrike" cap="none" normalizeH="0" baseline="0" dirty="0" err="1">
                <a:ln>
                  <a:noFill/>
                </a:ln>
                <a:solidFill>
                  <a:schemeClr val="accent5">
                    <a:lumMod val="50000"/>
                  </a:schemeClr>
                </a:solidFill>
                <a:effectLst/>
                <a:latin typeface="+mn-lt"/>
              </a:rPr>
              <a:t>cây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có</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hoa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màu</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trắng</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Hãy</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tính</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tần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số</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kiểu</a:t>
            </a:r>
            <a:r>
              <a:rPr kumimoji="0" lang="en-US" altLang="en-US" sz="2800" b="0" i="0" u="none" strike="noStrike" cap="none" normalizeH="0" baseline="0" dirty="0">
                <a:ln>
                  <a:noFill/>
                </a:ln>
                <a:solidFill>
                  <a:schemeClr val="accent5">
                    <a:lumMod val="50000"/>
                  </a:schemeClr>
                </a:solidFill>
                <a:effectLst/>
                <a:latin typeface="+mn-lt"/>
              </a:rPr>
              <a:t> gene </a:t>
            </a:r>
            <a:r>
              <a:rPr kumimoji="0" lang="en-US" altLang="en-US" sz="2800" b="0" i="0" u="none" strike="noStrike" cap="none" normalizeH="0" baseline="0" dirty="0" err="1">
                <a:ln>
                  <a:noFill/>
                </a:ln>
                <a:solidFill>
                  <a:schemeClr val="accent5">
                    <a:lumMod val="50000"/>
                  </a:schemeClr>
                </a:solidFill>
                <a:effectLst/>
                <a:latin typeface="+mn-lt"/>
              </a:rPr>
              <a:t>và</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tần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số</a:t>
            </a:r>
            <a:r>
              <a:rPr kumimoji="0" lang="en-US" altLang="en-US" sz="2800" b="0" i="0" u="none" strike="noStrike" cap="none" normalizeH="0" baseline="0" dirty="0">
                <a:ln>
                  <a:noFill/>
                </a:ln>
                <a:solidFill>
                  <a:schemeClr val="accent5">
                    <a:lumMod val="50000"/>
                  </a:schemeClr>
                </a:solidFill>
                <a:effectLst/>
                <a:latin typeface="+mn-lt"/>
              </a:rPr>
              <a:t> allele </a:t>
            </a:r>
            <a:r>
              <a:rPr kumimoji="0" lang="en-US" altLang="en-US" sz="2800" b="0" i="0" u="none" strike="noStrike" cap="none" normalizeH="0" baseline="0" dirty="0" err="1">
                <a:ln>
                  <a:noFill/>
                </a:ln>
                <a:solidFill>
                  <a:schemeClr val="accent5">
                    <a:lumMod val="50000"/>
                  </a:schemeClr>
                </a:solidFill>
                <a:effectLst/>
                <a:latin typeface="+mn-lt"/>
              </a:rPr>
              <a:t>của</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quần</a:t>
            </a:r>
            <a:r>
              <a:rPr kumimoji="0" lang="en-US" altLang="en-US" sz="2800" b="0" i="0" u="none" strike="noStrike" cap="none" normalizeH="0" baseline="0" dirty="0">
                <a:ln>
                  <a:noFill/>
                </a:ln>
                <a:solidFill>
                  <a:schemeClr val="accent5">
                    <a:lumMod val="50000"/>
                  </a:schemeClr>
                </a:solidFill>
                <a:effectLst/>
                <a:latin typeface="+mn-lt"/>
              </a:rPr>
              <a:t> </a:t>
            </a:r>
            <a:r>
              <a:rPr kumimoji="0" lang="en-US" altLang="en-US" sz="2800" b="0" i="0" u="none" strike="noStrike" cap="none" normalizeH="0" baseline="0" dirty="0" err="1">
                <a:ln>
                  <a:noFill/>
                </a:ln>
                <a:solidFill>
                  <a:schemeClr val="accent5">
                    <a:lumMod val="50000"/>
                  </a:schemeClr>
                </a:solidFill>
                <a:effectLst/>
                <a:latin typeface="+mn-lt"/>
              </a:rPr>
              <a:t>thể</a:t>
            </a:r>
            <a:r>
              <a:rPr kumimoji="0" lang="en-US" altLang="en-US" sz="2800" b="0" i="0" u="none" strike="noStrike" cap="none" normalizeH="0" baseline="0" dirty="0">
                <a:ln>
                  <a:noFill/>
                </a:ln>
                <a:solidFill>
                  <a:schemeClr val="accent5">
                    <a:lumMod val="50000"/>
                  </a:schemeClr>
                </a:solidFill>
                <a:effectLst/>
                <a:latin typeface="+mn-lt"/>
              </a:rPr>
              <a:t>.</a:t>
            </a:r>
          </a:p>
        </p:txBody>
      </p:sp>
      <p:pic>
        <p:nvPicPr>
          <p:cNvPr id="10" name="Picture 6" descr="Download Focus, Idea, Light Bulb. Royalty-Free Stock Illustration Image -  Pixabay">
            <a:extLst>
              <a:ext uri="{FF2B5EF4-FFF2-40B4-BE49-F238E27FC236}">
                <a16:creationId xmlns:a16="http://schemas.microsoft.com/office/drawing/2014/main" id="{DAB2CD59-AE8B-45E3-8241-CEADC276DF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3" y="1524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19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09800" y="1745321"/>
            <a:ext cx="7707608" cy="2246765"/>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Em</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dự</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đoán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tương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lai</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Vị</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hôn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sau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này</a:t>
            </a:r>
            <a:r>
              <a:rPr lang="en-US" sz="2400" b="1" dirty="0">
                <a:solidFill>
                  <a:srgbClr val="1C3E71"/>
                </a:solidFill>
                <a:latin typeface="#9Slide02 Noi dung rat dai" panose="020B0604020202020204" charset="0"/>
                <a:ea typeface="#9Slide02 Noi dung rat dai" panose="020B0604020202020204" charset="0"/>
              </a:rPr>
              <a:t> bao </a:t>
            </a:r>
            <a:r>
              <a:rPr lang="en-US" sz="2400" b="1" dirty="0" err="1">
                <a:solidFill>
                  <a:srgbClr val="1C3E71"/>
                </a:solidFill>
                <a:latin typeface="#9Slide02 Noi dung rat dai" panose="020B0604020202020204" charset="0"/>
                <a:ea typeface="#9Slide02 Noi dung rat dai" panose="020B0604020202020204" charset="0"/>
              </a:rPr>
              <a:t>nhiêu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tuổi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Đến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từ</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đâu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Diện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mạo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như</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 </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Mình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sinh</a:t>
            </a:r>
            <a:r>
              <a:rPr lang="en-US" sz="2400" b="1" dirty="0">
                <a:solidFill>
                  <a:srgbClr val="1C3E71"/>
                </a:solidFill>
                <a:latin typeface="#9Slide02 Noi dung rat dai" panose="020B0604020202020204" charset="0"/>
                <a:ea typeface="#9Slide02 Noi dung rat dai" panose="020B0604020202020204" charset="0"/>
              </a:rPr>
              <a:t> bao </a:t>
            </a:r>
            <a:r>
              <a:rPr lang="en-US" sz="2400" b="1" dirty="0" err="1">
                <a:solidFill>
                  <a:srgbClr val="1C3E71"/>
                </a:solidFill>
                <a:latin typeface="#9Slide02 Noi dung rat dai" panose="020B0604020202020204" charset="0"/>
                <a:ea typeface="#9Slide02 Noi dung rat dai" panose="020B0604020202020204" charset="0"/>
              </a:rPr>
              <a:t>nhiêu</a:t>
            </a:r>
            <a:r>
              <a:rPr lang="en-US" sz="2400" b="1" dirty="0">
                <a:solidFill>
                  <a:srgbClr val="1C3E71"/>
                </a:solidFill>
                <a:latin typeface="#9Slide02 Noi dung rat dai" panose="020B0604020202020204" charset="0"/>
                <a:ea typeface="#9Slide02 Noi dung rat dai" panose="020B0604020202020204" charset="0"/>
              </a:rPr>
              <a:t> con? Con </a:t>
            </a:r>
            <a:r>
              <a:rPr lang="en-US" sz="2400" b="1" dirty="0" err="1">
                <a:solidFill>
                  <a:srgbClr val="1C3E71"/>
                </a:solidFill>
                <a:latin typeface="#9Slide02 Noi dung rat dai" panose="020B0604020202020204" charset="0"/>
                <a:ea typeface="#9Slide02 Noi dung rat dai" panose="020B0604020202020204" charset="0"/>
              </a:rPr>
              <a:t>mình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trông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sẽ</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như</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2436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2895600" y="24384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grpSp>
        <p:nvGrpSpPr>
          <p:cNvPr id="19" name="Group 18">
            <a:extLst>
              <a:ext uri="{FF2B5EF4-FFF2-40B4-BE49-F238E27FC236}">
                <a16:creationId xmlns:a16="http://schemas.microsoft.com/office/drawing/2014/main" id="{02CD3783-93B5-4EB6-BD9D-F61FE9940593}"/>
              </a:ext>
            </a:extLst>
          </p:cNvPr>
          <p:cNvGrpSpPr/>
          <p:nvPr/>
        </p:nvGrpSpPr>
        <p:grpSpPr>
          <a:xfrm>
            <a:off x="1801847" y="2438400"/>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Tree>
    <p:extLst>
      <p:ext uri="{BB962C8B-B14F-4D97-AF65-F5344CB8AC3E}">
        <p14:creationId xmlns:p14="http://schemas.microsoft.com/office/powerpoint/2010/main" val="45698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Beauty of Pollination- - SuperSoul Sunday - Oprah Winfrey Network">
            <a:hlinkClick r:id="" action="ppaction://media"/>
            <a:extLst>
              <a:ext uri="{FF2B5EF4-FFF2-40B4-BE49-F238E27FC236}">
                <a16:creationId xmlns:a16="http://schemas.microsoft.com/office/drawing/2014/main" id="{52EC3D9A-85B7-49C4-BF11-EE293F30BD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D3FAB87-E7C2-4E94-9310-F6F5F29F11A8}"/>
              </a:ext>
            </a:extLst>
          </p:cNvPr>
          <p:cNvSpPr txBox="1"/>
          <p:nvPr/>
        </p:nvSpPr>
        <p:spPr>
          <a:xfrm>
            <a:off x="4114800" y="6019800"/>
            <a:ext cx="3746538" cy="523220"/>
          </a:xfrm>
          <a:prstGeom prst="rect">
            <a:avLst/>
          </a:prstGeom>
          <a:noFill/>
        </p:spPr>
        <p:txBody>
          <a:bodyPr wrap="none" rtlCol="0">
            <a:spAutoFit/>
          </a:bodyPr>
          <a:lstStyle/>
          <a:p>
            <a:r>
              <a:rPr lang="en-US" sz="2800" dirty="0" err="1"/>
              <a:t>Quần</a:t>
            </a:r>
            <a:r>
              <a:rPr lang="en-US" sz="2800" dirty="0"/>
              <a:t> </a:t>
            </a:r>
            <a:r>
              <a:rPr lang="en-US" sz="2800" dirty="0" err="1"/>
              <a:t>thể</a:t>
            </a:r>
            <a:r>
              <a:rPr lang="en-US" sz="2800" dirty="0"/>
              <a:t> </a:t>
            </a:r>
            <a:r>
              <a:rPr lang="en-US" sz="2800" dirty="0" err="1"/>
              <a:t>ngẫu</a:t>
            </a:r>
            <a:r>
              <a:rPr lang="en-US" sz="2800" dirty="0"/>
              <a:t> </a:t>
            </a:r>
            <a:r>
              <a:rPr lang="en-US" sz="2800" dirty="0" err="1"/>
              <a:t>phối</a:t>
            </a:r>
            <a:r>
              <a:rPr lang="en-US" sz="2800" dirty="0"/>
              <a:t> </a:t>
            </a:r>
            <a:r>
              <a:rPr lang="en-US" sz="2800" dirty="0" err="1"/>
              <a:t>là</a:t>
            </a:r>
            <a:r>
              <a:rPr lang="en-US" sz="2800" dirty="0"/>
              <a:t> </a:t>
            </a:r>
            <a:r>
              <a:rPr lang="en-US" sz="2800" dirty="0" err="1"/>
              <a:t>gì</a:t>
            </a:r>
            <a:r>
              <a:rPr lang="en-US" sz="2800" dirty="0"/>
              <a:t>?</a:t>
            </a:r>
          </a:p>
        </p:txBody>
      </p:sp>
    </p:spTree>
    <p:extLst>
      <p:ext uri="{BB962C8B-B14F-4D97-AF65-F5344CB8AC3E}">
        <p14:creationId xmlns:p14="http://schemas.microsoft.com/office/powerpoint/2010/main" val="3794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3A275E2-91BC-4ECB-A83A-A7DA121B8606}"/>
              </a:ext>
            </a:extLst>
          </p:cNvPr>
          <p:cNvGrpSpPr/>
          <p:nvPr/>
        </p:nvGrpSpPr>
        <p:grpSpPr>
          <a:xfrm>
            <a:off x="1676400" y="609600"/>
            <a:ext cx="9087769" cy="5159462"/>
            <a:chOff x="2057400" y="762000"/>
            <a:chExt cx="9087769" cy="5159462"/>
          </a:xfrm>
        </p:grpSpPr>
        <p:pic>
          <p:nvPicPr>
            <p:cNvPr id="5" name="Picture 4">
              <a:extLst>
                <a:ext uri="{FF2B5EF4-FFF2-40B4-BE49-F238E27FC236}">
                  <a16:creationId xmlns:a16="http://schemas.microsoft.com/office/drawing/2014/main" id="{F9B98808-C13C-45DE-BD13-E69A66522CF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57400" y="762000"/>
              <a:ext cx="9087769" cy="5159462"/>
            </a:xfrm>
            <a:prstGeom prst="rect">
              <a:avLst/>
            </a:prstGeom>
          </p:spPr>
        </p:pic>
        <p:sp>
          <p:nvSpPr>
            <p:cNvPr id="6" name="Rectangle 5">
              <a:extLst>
                <a:ext uri="{FF2B5EF4-FFF2-40B4-BE49-F238E27FC236}">
                  <a16:creationId xmlns:a16="http://schemas.microsoft.com/office/drawing/2014/main" id="{69E2241E-126A-4246-B6B7-F7D1752866EE}"/>
                </a:ext>
              </a:extLst>
            </p:cNvPr>
            <p:cNvSpPr/>
            <p:nvPr/>
          </p:nvSpPr>
          <p:spPr>
            <a:xfrm>
              <a:off x="2057400" y="762000"/>
              <a:ext cx="9087769" cy="1219200"/>
            </a:xfrm>
            <a:prstGeom prst="rect">
              <a:avLst/>
            </a:prstGeom>
            <a:solidFill>
              <a:srgbClr val="71D1D7"/>
            </a:solidFill>
            <a:ln>
              <a:solidFill>
                <a:srgbClr val="71D1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B8E6DE-D102-4F7E-BD7C-61A1BD619948}"/>
                </a:ext>
              </a:extLst>
            </p:cNvPr>
            <p:cNvSpPr/>
            <p:nvPr/>
          </p:nvSpPr>
          <p:spPr>
            <a:xfrm>
              <a:off x="2133600" y="2057400"/>
              <a:ext cx="228600" cy="1981200"/>
            </a:xfrm>
            <a:prstGeom prst="rect">
              <a:avLst/>
            </a:prstGeom>
            <a:solidFill>
              <a:srgbClr val="56869D"/>
            </a:solidFill>
            <a:ln>
              <a:solidFill>
                <a:srgbClr val="57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BE16B19-F70A-4929-BE92-6517B7273EA4}"/>
              </a:ext>
            </a:extLst>
          </p:cNvPr>
          <p:cNvSpPr txBox="1"/>
          <p:nvPr/>
        </p:nvSpPr>
        <p:spPr>
          <a:xfrm>
            <a:off x="2514600" y="1135559"/>
            <a:ext cx="1021433" cy="769441"/>
          </a:xfrm>
          <a:prstGeom prst="rect">
            <a:avLst/>
          </a:prstGeom>
          <a:noFill/>
        </p:spPr>
        <p:txBody>
          <a:bodyPr wrap="none" rtlCol="0">
            <a:spAutoFit/>
          </a:bodyPr>
          <a:lstStyle/>
          <a:p>
            <a:r>
              <a:rPr lang="en-US" sz="4400" dirty="0">
                <a:solidFill>
                  <a:schemeClr val="tx2">
                    <a:lumMod val="10000"/>
                  </a:schemeClr>
                </a:solidFill>
              </a:rPr>
              <a:t>200</a:t>
            </a:r>
          </a:p>
        </p:txBody>
      </p:sp>
      <p:sp>
        <p:nvSpPr>
          <p:cNvPr id="9" name="TextBox 8">
            <a:extLst>
              <a:ext uri="{FF2B5EF4-FFF2-40B4-BE49-F238E27FC236}">
                <a16:creationId xmlns:a16="http://schemas.microsoft.com/office/drawing/2014/main" id="{12C0B59D-159D-4AB7-ABF1-49984CF39886}"/>
              </a:ext>
            </a:extLst>
          </p:cNvPr>
          <p:cNvSpPr txBox="1"/>
          <p:nvPr/>
        </p:nvSpPr>
        <p:spPr>
          <a:xfrm>
            <a:off x="5791200" y="1097459"/>
            <a:ext cx="1021433" cy="769441"/>
          </a:xfrm>
          <a:prstGeom prst="rect">
            <a:avLst/>
          </a:prstGeom>
          <a:noFill/>
        </p:spPr>
        <p:txBody>
          <a:bodyPr wrap="none" rtlCol="0">
            <a:spAutoFit/>
          </a:bodyPr>
          <a:lstStyle/>
          <a:p>
            <a:r>
              <a:rPr lang="en-US" sz="4400" dirty="0">
                <a:solidFill>
                  <a:schemeClr val="tx2">
                    <a:lumMod val="10000"/>
                  </a:schemeClr>
                </a:solidFill>
              </a:rPr>
              <a:t>500</a:t>
            </a:r>
          </a:p>
        </p:txBody>
      </p:sp>
      <p:sp>
        <p:nvSpPr>
          <p:cNvPr id="10" name="TextBox 9">
            <a:extLst>
              <a:ext uri="{FF2B5EF4-FFF2-40B4-BE49-F238E27FC236}">
                <a16:creationId xmlns:a16="http://schemas.microsoft.com/office/drawing/2014/main" id="{290CA5B8-FD3B-40A1-A594-2DE48C7B3BB5}"/>
              </a:ext>
            </a:extLst>
          </p:cNvPr>
          <p:cNvSpPr txBox="1"/>
          <p:nvPr/>
        </p:nvSpPr>
        <p:spPr>
          <a:xfrm>
            <a:off x="8709483" y="1059359"/>
            <a:ext cx="1021433" cy="769441"/>
          </a:xfrm>
          <a:prstGeom prst="rect">
            <a:avLst/>
          </a:prstGeom>
          <a:noFill/>
        </p:spPr>
        <p:txBody>
          <a:bodyPr wrap="none" rtlCol="0">
            <a:spAutoFit/>
          </a:bodyPr>
          <a:lstStyle/>
          <a:p>
            <a:r>
              <a:rPr lang="en-US" sz="4400" dirty="0">
                <a:solidFill>
                  <a:schemeClr val="tx2">
                    <a:lumMod val="10000"/>
                  </a:schemeClr>
                </a:solidFill>
              </a:rPr>
              <a:t>300</a:t>
            </a:r>
          </a:p>
        </p:txBody>
      </p:sp>
      <p:sp>
        <p:nvSpPr>
          <p:cNvPr id="3" name="TextBox 2">
            <a:extLst>
              <a:ext uri="{FF2B5EF4-FFF2-40B4-BE49-F238E27FC236}">
                <a16:creationId xmlns:a16="http://schemas.microsoft.com/office/drawing/2014/main" id="{E408DF4C-00B6-4180-89CC-1BA559AB0551}"/>
              </a:ext>
            </a:extLst>
          </p:cNvPr>
          <p:cNvSpPr txBox="1"/>
          <p:nvPr/>
        </p:nvSpPr>
        <p:spPr>
          <a:xfrm>
            <a:off x="2628474" y="653526"/>
            <a:ext cx="7346883" cy="523220"/>
          </a:xfrm>
          <a:prstGeom prst="rect">
            <a:avLst/>
          </a:prstGeom>
          <a:noFill/>
        </p:spPr>
        <p:txBody>
          <a:bodyPr wrap="none" rtlCol="0">
            <a:spAutoFit/>
          </a:bodyPr>
          <a:lstStyle/>
          <a:p>
            <a:r>
              <a:rPr lang="en-US" sz="2800" b="1" dirty="0" err="1">
                <a:solidFill>
                  <a:schemeClr val="tx2">
                    <a:lumMod val="10000"/>
                  </a:schemeClr>
                </a:solidFill>
              </a:rPr>
              <a:t>Quần</a:t>
            </a:r>
            <a:r>
              <a:rPr lang="en-US" sz="2800" b="1" dirty="0">
                <a:solidFill>
                  <a:schemeClr val="tx2">
                    <a:lumMod val="10000"/>
                  </a:schemeClr>
                </a:solidFill>
              </a:rPr>
              <a:t> </a:t>
            </a:r>
            <a:r>
              <a:rPr lang="en-US" sz="2800" b="1" dirty="0" err="1">
                <a:solidFill>
                  <a:schemeClr val="tx2">
                    <a:lumMod val="10000"/>
                  </a:schemeClr>
                </a:solidFill>
              </a:rPr>
              <a:t>thể</a:t>
            </a:r>
            <a:r>
              <a:rPr lang="en-US" sz="2800" b="1" dirty="0">
                <a:solidFill>
                  <a:schemeClr val="tx2">
                    <a:lumMod val="10000"/>
                  </a:schemeClr>
                </a:solidFill>
              </a:rPr>
              <a:t> </a:t>
            </a:r>
            <a:r>
              <a:rPr lang="en-US" sz="2800" b="1" dirty="0" err="1">
                <a:solidFill>
                  <a:schemeClr val="tx2">
                    <a:lumMod val="10000"/>
                  </a:schemeClr>
                </a:solidFill>
              </a:rPr>
              <a:t>ếch</a:t>
            </a:r>
            <a:r>
              <a:rPr lang="en-US" sz="2800" b="1" dirty="0">
                <a:solidFill>
                  <a:schemeClr val="tx2">
                    <a:lumMod val="10000"/>
                  </a:schemeClr>
                </a:solidFill>
              </a:rPr>
              <a:t> </a:t>
            </a:r>
            <a:r>
              <a:rPr lang="en-US" sz="2800" b="1" dirty="0" err="1">
                <a:solidFill>
                  <a:schemeClr val="tx2">
                    <a:lumMod val="10000"/>
                  </a:schemeClr>
                </a:solidFill>
              </a:rPr>
              <a:t>cốm</a:t>
            </a:r>
            <a:r>
              <a:rPr lang="en-US" sz="2800" b="1" dirty="0">
                <a:solidFill>
                  <a:schemeClr val="tx2">
                    <a:lumMod val="10000"/>
                  </a:schemeClr>
                </a:solidFill>
              </a:rPr>
              <a:t> </a:t>
            </a:r>
            <a:r>
              <a:rPr lang="en-US" sz="2800" b="1" dirty="0" err="1">
                <a:solidFill>
                  <a:schemeClr val="tx2">
                    <a:lumMod val="10000"/>
                  </a:schemeClr>
                </a:solidFill>
              </a:rPr>
              <a:t>có</a:t>
            </a:r>
            <a:r>
              <a:rPr lang="en-US" sz="2800" b="1" dirty="0">
                <a:solidFill>
                  <a:schemeClr val="tx2">
                    <a:lumMod val="10000"/>
                  </a:schemeClr>
                </a:solidFill>
              </a:rPr>
              <a:t> </a:t>
            </a:r>
            <a:r>
              <a:rPr lang="en-US" sz="2800" b="1" dirty="0" err="1">
                <a:solidFill>
                  <a:schemeClr val="tx2">
                    <a:lumMod val="10000"/>
                  </a:schemeClr>
                </a:solidFill>
              </a:rPr>
              <a:t>số</a:t>
            </a:r>
            <a:r>
              <a:rPr lang="en-US" sz="2800" b="1" dirty="0">
                <a:solidFill>
                  <a:schemeClr val="tx2">
                    <a:lumMod val="10000"/>
                  </a:schemeClr>
                </a:solidFill>
              </a:rPr>
              <a:t> </a:t>
            </a:r>
            <a:r>
              <a:rPr lang="en-US" sz="2800" b="1" dirty="0" err="1">
                <a:solidFill>
                  <a:schemeClr val="tx2">
                    <a:lumMod val="10000"/>
                  </a:schemeClr>
                </a:solidFill>
              </a:rPr>
              <a:t>lượng</a:t>
            </a:r>
            <a:r>
              <a:rPr lang="en-US" sz="2800" b="1" dirty="0">
                <a:solidFill>
                  <a:schemeClr val="tx2">
                    <a:lumMod val="10000"/>
                  </a:schemeClr>
                </a:solidFill>
              </a:rPr>
              <a:t> </a:t>
            </a:r>
            <a:r>
              <a:rPr lang="en-US" sz="2800" b="1" dirty="0" err="1">
                <a:solidFill>
                  <a:schemeClr val="tx2">
                    <a:lumMod val="10000"/>
                  </a:schemeClr>
                </a:solidFill>
              </a:rPr>
              <a:t>cá</a:t>
            </a:r>
            <a:r>
              <a:rPr lang="en-US" sz="2800" b="1" dirty="0">
                <a:solidFill>
                  <a:schemeClr val="tx2">
                    <a:lumMod val="10000"/>
                  </a:schemeClr>
                </a:solidFill>
              </a:rPr>
              <a:t> </a:t>
            </a:r>
            <a:r>
              <a:rPr lang="en-US" sz="2800" b="1" dirty="0" err="1">
                <a:solidFill>
                  <a:schemeClr val="tx2">
                    <a:lumMod val="10000"/>
                  </a:schemeClr>
                </a:solidFill>
              </a:rPr>
              <a:t>thể</a:t>
            </a:r>
            <a:r>
              <a:rPr lang="en-US" sz="2800" b="1" dirty="0">
                <a:solidFill>
                  <a:schemeClr val="tx2">
                    <a:lumMod val="10000"/>
                  </a:schemeClr>
                </a:solidFill>
              </a:rPr>
              <a:t> </a:t>
            </a:r>
            <a:r>
              <a:rPr lang="en-US" sz="2800" b="1" dirty="0" err="1">
                <a:solidFill>
                  <a:schemeClr val="tx2">
                    <a:lumMod val="10000"/>
                  </a:schemeClr>
                </a:solidFill>
              </a:rPr>
              <a:t>và</a:t>
            </a:r>
            <a:r>
              <a:rPr lang="en-US" sz="2800" b="1" dirty="0">
                <a:solidFill>
                  <a:schemeClr val="tx2">
                    <a:lumMod val="10000"/>
                  </a:schemeClr>
                </a:solidFill>
              </a:rPr>
              <a:t> </a:t>
            </a:r>
            <a:r>
              <a:rPr lang="en-US" sz="2800" b="1" dirty="0" err="1">
                <a:solidFill>
                  <a:schemeClr val="tx2">
                    <a:lumMod val="10000"/>
                  </a:schemeClr>
                </a:solidFill>
              </a:rPr>
              <a:t>kiểu</a:t>
            </a:r>
            <a:r>
              <a:rPr lang="en-US" sz="2800" b="1" dirty="0">
                <a:solidFill>
                  <a:schemeClr val="tx2">
                    <a:lumMod val="10000"/>
                  </a:schemeClr>
                </a:solidFill>
              </a:rPr>
              <a:t> gene </a:t>
            </a:r>
          </a:p>
        </p:txBody>
      </p:sp>
      <p:sp>
        <p:nvSpPr>
          <p:cNvPr id="11" name="TextBox 10">
            <a:extLst>
              <a:ext uri="{FF2B5EF4-FFF2-40B4-BE49-F238E27FC236}">
                <a16:creationId xmlns:a16="http://schemas.microsoft.com/office/drawing/2014/main" id="{C78A11A7-FB2C-4EFB-BDAE-239E63263A86}"/>
              </a:ext>
            </a:extLst>
          </p:cNvPr>
          <p:cNvSpPr txBox="1"/>
          <p:nvPr/>
        </p:nvSpPr>
        <p:spPr>
          <a:xfrm>
            <a:off x="584645" y="5851671"/>
            <a:ext cx="11434540" cy="523220"/>
          </a:xfrm>
          <a:prstGeom prst="rect">
            <a:avLst/>
          </a:prstGeom>
          <a:noFill/>
        </p:spPr>
        <p:txBody>
          <a:bodyPr wrap="none" rtlCol="0">
            <a:spAutoFit/>
          </a:bodyPr>
          <a:lstStyle/>
          <a:p>
            <a:r>
              <a:rPr lang="en-US" sz="2800" b="1" dirty="0" err="1">
                <a:solidFill>
                  <a:schemeClr val="bg1"/>
                </a:solidFill>
              </a:rPr>
              <a:t>Tính</a:t>
            </a:r>
            <a:r>
              <a:rPr lang="en-US" sz="2800" b="1" dirty="0">
                <a:solidFill>
                  <a:schemeClr val="bg1"/>
                </a:solidFill>
              </a:rPr>
              <a:t> </a:t>
            </a:r>
            <a:r>
              <a:rPr lang="en-US" sz="2800" b="1" dirty="0" err="1">
                <a:solidFill>
                  <a:schemeClr val="bg1"/>
                </a:solidFill>
              </a:rPr>
              <a:t>tần</a:t>
            </a:r>
            <a:r>
              <a:rPr lang="en-US" sz="2800" b="1" dirty="0">
                <a:solidFill>
                  <a:schemeClr val="bg1"/>
                </a:solidFill>
              </a:rPr>
              <a:t> </a:t>
            </a:r>
            <a:r>
              <a:rPr lang="en-US" sz="2800" b="1" dirty="0" err="1">
                <a:solidFill>
                  <a:schemeClr val="bg1"/>
                </a:solidFill>
              </a:rPr>
              <a:t>số</a:t>
            </a:r>
            <a:r>
              <a:rPr lang="en-US" sz="2800" b="1" dirty="0">
                <a:solidFill>
                  <a:schemeClr val="bg1"/>
                </a:solidFill>
              </a:rPr>
              <a:t> allele, </a:t>
            </a:r>
            <a:r>
              <a:rPr lang="en-US" sz="2800" b="1" dirty="0" err="1">
                <a:solidFill>
                  <a:schemeClr val="bg1"/>
                </a:solidFill>
              </a:rPr>
              <a:t>tần</a:t>
            </a:r>
            <a:r>
              <a:rPr lang="en-US" sz="2800" b="1" dirty="0">
                <a:solidFill>
                  <a:schemeClr val="bg1"/>
                </a:solidFill>
              </a:rPr>
              <a:t> </a:t>
            </a:r>
            <a:r>
              <a:rPr lang="en-US" sz="2800" b="1" dirty="0" err="1">
                <a:solidFill>
                  <a:schemeClr val="bg1"/>
                </a:solidFill>
              </a:rPr>
              <a:t>số</a:t>
            </a:r>
            <a:r>
              <a:rPr lang="en-US" sz="2800" b="1" dirty="0">
                <a:solidFill>
                  <a:schemeClr val="bg1"/>
                </a:solidFill>
              </a:rPr>
              <a:t> </a:t>
            </a:r>
            <a:r>
              <a:rPr lang="en-US" sz="2800" b="1" dirty="0" err="1">
                <a:solidFill>
                  <a:schemeClr val="bg1"/>
                </a:solidFill>
              </a:rPr>
              <a:t>kiểu</a:t>
            </a:r>
            <a:r>
              <a:rPr lang="en-US" sz="2800" b="1" dirty="0">
                <a:solidFill>
                  <a:schemeClr val="bg1"/>
                </a:solidFill>
              </a:rPr>
              <a:t> gene </a:t>
            </a:r>
            <a:r>
              <a:rPr lang="en-US" sz="2800" b="1" dirty="0" err="1">
                <a:solidFill>
                  <a:schemeClr val="bg1"/>
                </a:solidFill>
              </a:rPr>
              <a:t>và</a:t>
            </a:r>
            <a:r>
              <a:rPr lang="en-US" sz="2800" b="1" dirty="0">
                <a:solidFill>
                  <a:schemeClr val="bg1"/>
                </a:solidFill>
              </a:rPr>
              <a:t> </a:t>
            </a:r>
            <a:r>
              <a:rPr lang="en-US" sz="2800" b="1" dirty="0" err="1">
                <a:solidFill>
                  <a:schemeClr val="bg1"/>
                </a:solidFill>
              </a:rPr>
              <a:t>cấu</a:t>
            </a:r>
            <a:r>
              <a:rPr lang="en-US" sz="2800" b="1" dirty="0">
                <a:solidFill>
                  <a:schemeClr val="bg1"/>
                </a:solidFill>
              </a:rPr>
              <a:t> </a:t>
            </a:r>
            <a:r>
              <a:rPr lang="en-US" sz="2800" b="1" dirty="0" err="1">
                <a:solidFill>
                  <a:schemeClr val="bg1"/>
                </a:solidFill>
              </a:rPr>
              <a:t>trúc</a:t>
            </a:r>
            <a:r>
              <a:rPr lang="en-US" sz="2800" b="1" dirty="0">
                <a:solidFill>
                  <a:schemeClr val="bg1"/>
                </a:solidFill>
              </a:rPr>
              <a:t> di </a:t>
            </a:r>
            <a:r>
              <a:rPr lang="en-US" sz="2800" b="1" dirty="0" err="1">
                <a:solidFill>
                  <a:schemeClr val="bg1"/>
                </a:solidFill>
              </a:rPr>
              <a:t>truyền</a:t>
            </a:r>
            <a:r>
              <a:rPr lang="en-US" sz="2800" b="1" dirty="0">
                <a:solidFill>
                  <a:schemeClr val="bg1"/>
                </a:solidFill>
              </a:rPr>
              <a:t> </a:t>
            </a:r>
            <a:r>
              <a:rPr lang="en-US" sz="2800" b="1" dirty="0" err="1">
                <a:solidFill>
                  <a:schemeClr val="bg1"/>
                </a:solidFill>
              </a:rPr>
              <a:t>sau</a:t>
            </a:r>
            <a:r>
              <a:rPr lang="en-US" sz="2800" b="1" dirty="0">
                <a:solidFill>
                  <a:schemeClr val="bg1"/>
                </a:solidFill>
              </a:rPr>
              <a:t> 2 </a:t>
            </a:r>
            <a:r>
              <a:rPr lang="en-US" sz="2800" b="1" dirty="0" err="1">
                <a:solidFill>
                  <a:schemeClr val="bg1"/>
                </a:solidFill>
              </a:rPr>
              <a:t>thế</a:t>
            </a:r>
            <a:r>
              <a:rPr lang="en-US" sz="2800" b="1" dirty="0">
                <a:solidFill>
                  <a:schemeClr val="bg1"/>
                </a:solidFill>
              </a:rPr>
              <a:t> </a:t>
            </a:r>
            <a:r>
              <a:rPr lang="en-US" sz="2800" b="1" dirty="0" err="1">
                <a:solidFill>
                  <a:schemeClr val="bg1"/>
                </a:solidFill>
              </a:rPr>
              <a:t>hệ</a:t>
            </a:r>
            <a:r>
              <a:rPr lang="en-US" sz="2800" b="1" dirty="0">
                <a:solidFill>
                  <a:schemeClr val="bg1"/>
                </a:solidFill>
              </a:rPr>
              <a:t> </a:t>
            </a:r>
            <a:r>
              <a:rPr lang="en-US" sz="2800" b="1" dirty="0" err="1">
                <a:solidFill>
                  <a:schemeClr val="bg1"/>
                </a:solidFill>
              </a:rPr>
              <a:t>ngẫu</a:t>
            </a:r>
            <a:r>
              <a:rPr lang="en-US" sz="2800" b="1" dirty="0">
                <a:solidFill>
                  <a:schemeClr val="bg1"/>
                </a:solidFill>
              </a:rPr>
              <a:t> </a:t>
            </a:r>
            <a:r>
              <a:rPr lang="en-US" sz="2800" b="1" dirty="0" err="1">
                <a:solidFill>
                  <a:schemeClr val="bg1"/>
                </a:solidFill>
              </a:rPr>
              <a:t>phối</a:t>
            </a:r>
            <a:r>
              <a:rPr lang="en-US" sz="2800" b="1" dirty="0">
                <a:solidFill>
                  <a:schemeClr val="bg1"/>
                </a:solidFill>
              </a:rPr>
              <a:t>?</a:t>
            </a:r>
          </a:p>
        </p:txBody>
      </p:sp>
    </p:spTree>
    <p:extLst>
      <p:ext uri="{BB962C8B-B14F-4D97-AF65-F5344CB8AC3E}">
        <p14:creationId xmlns:p14="http://schemas.microsoft.com/office/powerpoint/2010/main" val="287861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3A275E2-91BC-4ECB-A83A-A7DA121B8606}"/>
              </a:ext>
            </a:extLst>
          </p:cNvPr>
          <p:cNvGrpSpPr/>
          <p:nvPr/>
        </p:nvGrpSpPr>
        <p:grpSpPr>
          <a:xfrm>
            <a:off x="1676400" y="609600"/>
            <a:ext cx="9087769" cy="5159462"/>
            <a:chOff x="2057400" y="762000"/>
            <a:chExt cx="9087769" cy="5159462"/>
          </a:xfrm>
        </p:grpSpPr>
        <p:pic>
          <p:nvPicPr>
            <p:cNvPr id="5" name="Picture 4">
              <a:extLst>
                <a:ext uri="{FF2B5EF4-FFF2-40B4-BE49-F238E27FC236}">
                  <a16:creationId xmlns:a16="http://schemas.microsoft.com/office/drawing/2014/main" id="{F9B98808-C13C-45DE-BD13-E69A66522CF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57400" y="762000"/>
              <a:ext cx="9087769" cy="5159462"/>
            </a:xfrm>
            <a:prstGeom prst="rect">
              <a:avLst/>
            </a:prstGeom>
          </p:spPr>
        </p:pic>
        <p:sp>
          <p:nvSpPr>
            <p:cNvPr id="6" name="Rectangle 5">
              <a:extLst>
                <a:ext uri="{FF2B5EF4-FFF2-40B4-BE49-F238E27FC236}">
                  <a16:creationId xmlns:a16="http://schemas.microsoft.com/office/drawing/2014/main" id="{69E2241E-126A-4246-B6B7-F7D1752866EE}"/>
                </a:ext>
              </a:extLst>
            </p:cNvPr>
            <p:cNvSpPr/>
            <p:nvPr/>
          </p:nvSpPr>
          <p:spPr>
            <a:xfrm>
              <a:off x="2057400" y="762000"/>
              <a:ext cx="9087769" cy="1219200"/>
            </a:xfrm>
            <a:prstGeom prst="rect">
              <a:avLst/>
            </a:prstGeom>
            <a:solidFill>
              <a:srgbClr val="71D1D7"/>
            </a:solidFill>
            <a:ln>
              <a:solidFill>
                <a:srgbClr val="71D1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B8E6DE-D102-4F7E-BD7C-61A1BD619948}"/>
                </a:ext>
              </a:extLst>
            </p:cNvPr>
            <p:cNvSpPr/>
            <p:nvPr/>
          </p:nvSpPr>
          <p:spPr>
            <a:xfrm>
              <a:off x="2133600" y="2057400"/>
              <a:ext cx="228600" cy="1981200"/>
            </a:xfrm>
            <a:prstGeom prst="rect">
              <a:avLst/>
            </a:prstGeom>
            <a:solidFill>
              <a:srgbClr val="56869D"/>
            </a:solidFill>
            <a:ln>
              <a:solidFill>
                <a:srgbClr val="578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BE16B19-F70A-4929-BE92-6517B7273EA4}"/>
              </a:ext>
            </a:extLst>
          </p:cNvPr>
          <p:cNvSpPr txBox="1"/>
          <p:nvPr/>
        </p:nvSpPr>
        <p:spPr>
          <a:xfrm>
            <a:off x="2514600" y="1135559"/>
            <a:ext cx="853119" cy="769441"/>
          </a:xfrm>
          <a:prstGeom prst="rect">
            <a:avLst/>
          </a:prstGeom>
          <a:noFill/>
        </p:spPr>
        <p:txBody>
          <a:bodyPr wrap="none" rtlCol="0">
            <a:spAutoFit/>
          </a:bodyPr>
          <a:lstStyle/>
          <a:p>
            <a:r>
              <a:rPr lang="en-US" sz="4400" dirty="0">
                <a:solidFill>
                  <a:schemeClr val="tx2">
                    <a:lumMod val="10000"/>
                  </a:schemeClr>
                </a:solidFill>
              </a:rPr>
              <a:t>0,2</a:t>
            </a:r>
          </a:p>
        </p:txBody>
      </p:sp>
      <p:sp>
        <p:nvSpPr>
          <p:cNvPr id="9" name="TextBox 8">
            <a:extLst>
              <a:ext uri="{FF2B5EF4-FFF2-40B4-BE49-F238E27FC236}">
                <a16:creationId xmlns:a16="http://schemas.microsoft.com/office/drawing/2014/main" id="{12C0B59D-159D-4AB7-ABF1-49984CF39886}"/>
              </a:ext>
            </a:extLst>
          </p:cNvPr>
          <p:cNvSpPr txBox="1"/>
          <p:nvPr/>
        </p:nvSpPr>
        <p:spPr>
          <a:xfrm>
            <a:off x="5791200" y="1097459"/>
            <a:ext cx="853119" cy="769441"/>
          </a:xfrm>
          <a:prstGeom prst="rect">
            <a:avLst/>
          </a:prstGeom>
          <a:noFill/>
        </p:spPr>
        <p:txBody>
          <a:bodyPr wrap="none" rtlCol="0">
            <a:spAutoFit/>
          </a:bodyPr>
          <a:lstStyle/>
          <a:p>
            <a:r>
              <a:rPr lang="en-US" sz="4400" dirty="0">
                <a:solidFill>
                  <a:schemeClr val="tx2">
                    <a:lumMod val="10000"/>
                  </a:schemeClr>
                </a:solidFill>
              </a:rPr>
              <a:t>0,5</a:t>
            </a:r>
          </a:p>
        </p:txBody>
      </p:sp>
      <p:sp>
        <p:nvSpPr>
          <p:cNvPr id="10" name="TextBox 9">
            <a:extLst>
              <a:ext uri="{FF2B5EF4-FFF2-40B4-BE49-F238E27FC236}">
                <a16:creationId xmlns:a16="http://schemas.microsoft.com/office/drawing/2014/main" id="{290CA5B8-FD3B-40A1-A594-2DE48C7B3BB5}"/>
              </a:ext>
            </a:extLst>
          </p:cNvPr>
          <p:cNvSpPr txBox="1"/>
          <p:nvPr/>
        </p:nvSpPr>
        <p:spPr>
          <a:xfrm>
            <a:off x="8709483" y="1059359"/>
            <a:ext cx="742511" cy="769441"/>
          </a:xfrm>
          <a:prstGeom prst="rect">
            <a:avLst/>
          </a:prstGeom>
          <a:noFill/>
        </p:spPr>
        <p:txBody>
          <a:bodyPr wrap="none" rtlCol="0">
            <a:spAutoFit/>
          </a:bodyPr>
          <a:lstStyle/>
          <a:p>
            <a:r>
              <a:rPr lang="en-US" sz="4400" dirty="0">
                <a:solidFill>
                  <a:schemeClr val="tx2">
                    <a:lumMod val="10000"/>
                  </a:schemeClr>
                </a:solidFill>
              </a:rPr>
              <a:t>03</a:t>
            </a:r>
          </a:p>
        </p:txBody>
      </p:sp>
      <p:sp>
        <p:nvSpPr>
          <p:cNvPr id="3" name="TextBox 2">
            <a:extLst>
              <a:ext uri="{FF2B5EF4-FFF2-40B4-BE49-F238E27FC236}">
                <a16:creationId xmlns:a16="http://schemas.microsoft.com/office/drawing/2014/main" id="{E408DF4C-00B6-4180-89CC-1BA559AB0551}"/>
              </a:ext>
            </a:extLst>
          </p:cNvPr>
          <p:cNvSpPr txBox="1"/>
          <p:nvPr/>
        </p:nvSpPr>
        <p:spPr>
          <a:xfrm>
            <a:off x="3272150" y="653526"/>
            <a:ext cx="5647700" cy="523220"/>
          </a:xfrm>
          <a:prstGeom prst="rect">
            <a:avLst/>
          </a:prstGeom>
          <a:noFill/>
        </p:spPr>
        <p:txBody>
          <a:bodyPr wrap="none" rtlCol="0">
            <a:spAutoFit/>
          </a:bodyPr>
          <a:lstStyle/>
          <a:p>
            <a:r>
              <a:rPr lang="en-US" sz="2800" b="1" dirty="0" err="1">
                <a:solidFill>
                  <a:schemeClr val="tx2">
                    <a:lumMod val="10000"/>
                  </a:schemeClr>
                </a:solidFill>
              </a:rPr>
              <a:t>Quần</a:t>
            </a:r>
            <a:r>
              <a:rPr lang="en-US" sz="2800" b="1" dirty="0">
                <a:solidFill>
                  <a:schemeClr val="tx2">
                    <a:lumMod val="10000"/>
                  </a:schemeClr>
                </a:solidFill>
              </a:rPr>
              <a:t> </a:t>
            </a:r>
            <a:r>
              <a:rPr lang="en-US" sz="2800" b="1" dirty="0" err="1">
                <a:solidFill>
                  <a:schemeClr val="tx2">
                    <a:lumMod val="10000"/>
                  </a:schemeClr>
                </a:solidFill>
              </a:rPr>
              <a:t>thể</a:t>
            </a:r>
            <a:r>
              <a:rPr lang="en-US" sz="2800" b="1" dirty="0">
                <a:solidFill>
                  <a:schemeClr val="tx2">
                    <a:lumMod val="10000"/>
                  </a:schemeClr>
                </a:solidFill>
              </a:rPr>
              <a:t> </a:t>
            </a:r>
            <a:r>
              <a:rPr lang="en-US" sz="2800" b="1" dirty="0" err="1">
                <a:solidFill>
                  <a:schemeClr val="tx2">
                    <a:lumMod val="10000"/>
                  </a:schemeClr>
                </a:solidFill>
              </a:rPr>
              <a:t>ếch</a:t>
            </a:r>
            <a:r>
              <a:rPr lang="en-US" sz="2800" b="1" dirty="0">
                <a:solidFill>
                  <a:schemeClr val="tx2">
                    <a:lumMod val="10000"/>
                  </a:schemeClr>
                </a:solidFill>
              </a:rPr>
              <a:t> </a:t>
            </a:r>
            <a:r>
              <a:rPr lang="en-US" sz="2800" b="1" dirty="0" err="1">
                <a:solidFill>
                  <a:schemeClr val="tx2">
                    <a:lumMod val="10000"/>
                  </a:schemeClr>
                </a:solidFill>
              </a:rPr>
              <a:t>cốm</a:t>
            </a:r>
            <a:r>
              <a:rPr lang="en-US" sz="2800" b="1" dirty="0">
                <a:solidFill>
                  <a:schemeClr val="tx2">
                    <a:lumMod val="10000"/>
                  </a:schemeClr>
                </a:solidFill>
              </a:rPr>
              <a:t> </a:t>
            </a:r>
            <a:r>
              <a:rPr lang="en-US" sz="2800" b="1" dirty="0" err="1">
                <a:solidFill>
                  <a:schemeClr val="tx2">
                    <a:lumMod val="10000"/>
                  </a:schemeClr>
                </a:solidFill>
              </a:rPr>
              <a:t>có</a:t>
            </a:r>
            <a:r>
              <a:rPr lang="en-US" sz="2800" b="1" dirty="0">
                <a:solidFill>
                  <a:schemeClr val="tx2">
                    <a:lumMod val="10000"/>
                  </a:schemeClr>
                </a:solidFill>
              </a:rPr>
              <a:t> </a:t>
            </a:r>
            <a:r>
              <a:rPr lang="en-US" sz="2800" b="1" dirty="0" err="1">
                <a:solidFill>
                  <a:schemeClr val="tx2">
                    <a:lumMod val="10000"/>
                  </a:schemeClr>
                </a:solidFill>
              </a:rPr>
              <a:t>tần</a:t>
            </a:r>
            <a:r>
              <a:rPr lang="en-US" sz="2800" b="1" dirty="0">
                <a:solidFill>
                  <a:schemeClr val="tx2">
                    <a:lumMod val="10000"/>
                  </a:schemeClr>
                </a:solidFill>
              </a:rPr>
              <a:t> </a:t>
            </a:r>
            <a:r>
              <a:rPr lang="en-US" sz="2800" b="1" dirty="0" err="1">
                <a:solidFill>
                  <a:schemeClr val="tx2">
                    <a:lumMod val="10000"/>
                  </a:schemeClr>
                </a:solidFill>
              </a:rPr>
              <a:t>số</a:t>
            </a:r>
            <a:r>
              <a:rPr lang="en-US" sz="2800" b="1" dirty="0">
                <a:solidFill>
                  <a:schemeClr val="tx2">
                    <a:lumMod val="10000"/>
                  </a:schemeClr>
                </a:solidFill>
              </a:rPr>
              <a:t> </a:t>
            </a:r>
            <a:r>
              <a:rPr lang="en-US" sz="2800" b="1" dirty="0" err="1">
                <a:solidFill>
                  <a:schemeClr val="tx2">
                    <a:lumMod val="10000"/>
                  </a:schemeClr>
                </a:solidFill>
              </a:rPr>
              <a:t>kiểu</a:t>
            </a:r>
            <a:r>
              <a:rPr lang="en-US" sz="2800" b="1" dirty="0">
                <a:solidFill>
                  <a:schemeClr val="tx2">
                    <a:lumMod val="10000"/>
                  </a:schemeClr>
                </a:solidFill>
              </a:rPr>
              <a:t> gene </a:t>
            </a:r>
          </a:p>
        </p:txBody>
      </p:sp>
      <p:sp>
        <p:nvSpPr>
          <p:cNvPr id="12" name="TextBox 11">
            <a:extLst>
              <a:ext uri="{FF2B5EF4-FFF2-40B4-BE49-F238E27FC236}">
                <a16:creationId xmlns:a16="http://schemas.microsoft.com/office/drawing/2014/main" id="{559A1176-4835-4084-A443-2DD029C1D05E}"/>
              </a:ext>
            </a:extLst>
          </p:cNvPr>
          <p:cNvSpPr txBox="1"/>
          <p:nvPr/>
        </p:nvSpPr>
        <p:spPr>
          <a:xfrm>
            <a:off x="3123071" y="5812988"/>
            <a:ext cx="5945858" cy="523220"/>
          </a:xfrm>
          <a:prstGeom prst="rect">
            <a:avLst/>
          </a:prstGeom>
          <a:noFill/>
        </p:spPr>
        <p:txBody>
          <a:bodyPr wrap="none" rtlCol="0">
            <a:spAutoFit/>
          </a:bodyPr>
          <a:lstStyle/>
          <a:p>
            <a:r>
              <a:rPr lang="en-US" sz="2800" b="1" dirty="0" err="1">
                <a:solidFill>
                  <a:schemeClr val="bg1"/>
                </a:solidFill>
              </a:rPr>
              <a:t>Tần</a:t>
            </a:r>
            <a:r>
              <a:rPr lang="en-US" sz="2800" b="1" dirty="0">
                <a:solidFill>
                  <a:schemeClr val="bg1"/>
                </a:solidFill>
              </a:rPr>
              <a:t> </a:t>
            </a:r>
            <a:r>
              <a:rPr lang="en-US" sz="2800" b="1" dirty="0" err="1">
                <a:solidFill>
                  <a:schemeClr val="bg1"/>
                </a:solidFill>
              </a:rPr>
              <a:t>số</a:t>
            </a:r>
            <a:r>
              <a:rPr lang="en-US" sz="2800" b="1" dirty="0">
                <a:solidFill>
                  <a:schemeClr val="bg1"/>
                </a:solidFill>
              </a:rPr>
              <a:t> allele p(G) = 0,45          q(g) = 0,55</a:t>
            </a:r>
          </a:p>
        </p:txBody>
      </p:sp>
    </p:spTree>
    <p:extLst>
      <p:ext uri="{BB962C8B-B14F-4D97-AF65-F5344CB8AC3E}">
        <p14:creationId xmlns:p14="http://schemas.microsoft.com/office/powerpoint/2010/main" val="389672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37;p28">
            <a:extLst>
              <a:ext uri="{FF2B5EF4-FFF2-40B4-BE49-F238E27FC236}">
                <a16:creationId xmlns:a16="http://schemas.microsoft.com/office/drawing/2014/main" id="{A0784B57-93D4-4850-ACB6-CF83C216FE13}"/>
              </a:ext>
            </a:extLst>
          </p:cNvPr>
          <p:cNvSpPr txBox="1">
            <a:spLocks/>
          </p:cNvSpPr>
          <p:nvPr/>
        </p:nvSpPr>
        <p:spPr>
          <a:xfrm>
            <a:off x="1636560" y="914400"/>
            <a:ext cx="7704000" cy="572700"/>
          </a:xfrm>
          <a:prstGeom prst="rect">
            <a:avLst/>
          </a:prstGeom>
        </p:spPr>
        <p:txBody>
          <a:bodyPr spcFirstLastPara="1" vert="horz" wrap="square" lIns="91404" tIns="91404" rIns="91404" bIns="91404" rtlCol="0" anchor="ctr" anchorCtr="0">
            <a:noAutofit/>
          </a:bodyPr>
          <a:lstStyle>
            <a:lvl1pPr algn="ctr" defTabSz="914173" rtl="0" eaLnBrk="1" latinLnBrk="0" hangingPunct="1">
              <a:spcBef>
                <a:spcPct val="0"/>
              </a:spcBef>
              <a:buNone/>
              <a:defRPr sz="4400" kern="1200">
                <a:solidFill>
                  <a:schemeClr val="tx1"/>
                </a:solidFill>
                <a:latin typeface="+mj-lt"/>
                <a:ea typeface="+mj-ea"/>
                <a:cs typeface="+mj-cs"/>
              </a:defRPr>
            </a:lvl1p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C000"/>
                </a:solidFill>
                <a:effectLst/>
                <a:uLnTx/>
                <a:uFillTx/>
                <a:ea typeface="+mj-ea"/>
                <a:cs typeface="+mj-cs"/>
              </a:rPr>
              <a:t>Nội</a:t>
            </a:r>
            <a:r>
              <a:rPr kumimoji="0" lang="en-US" sz="5500" b="1" i="0" u="none" strike="noStrike" kern="1200" cap="none" spc="0" normalizeH="0" baseline="0" noProof="0" dirty="0">
                <a:ln>
                  <a:noFill/>
                </a:ln>
                <a:solidFill>
                  <a:srgbClr val="FFC000"/>
                </a:solidFill>
                <a:effectLst/>
                <a:uLnTx/>
                <a:uFillTx/>
                <a:ea typeface="+mj-ea"/>
                <a:cs typeface="+mj-cs"/>
              </a:rPr>
              <a:t> dung</a:t>
            </a:r>
          </a:p>
        </p:txBody>
      </p:sp>
      <p:sp>
        <p:nvSpPr>
          <p:cNvPr id="14" name="Google Shape;239;p28">
            <a:extLst>
              <a:ext uri="{FF2B5EF4-FFF2-40B4-BE49-F238E27FC236}">
                <a16:creationId xmlns:a16="http://schemas.microsoft.com/office/drawing/2014/main" id="{FAF649F8-AB79-42A9-9861-4687D922F7F3}"/>
              </a:ext>
            </a:extLst>
          </p:cNvPr>
          <p:cNvSpPr txBox="1">
            <a:spLocks/>
          </p:cNvSpPr>
          <p:nvPr/>
        </p:nvSpPr>
        <p:spPr>
          <a:xfrm>
            <a:off x="2992273" y="1945084"/>
            <a:ext cx="9214967" cy="879900"/>
          </a:xfrm>
          <a:prstGeom prst="rect">
            <a:avLst/>
          </a:prstGeom>
        </p:spPr>
        <p:txBody>
          <a:bodyPr spcFirstLastPara="1" vert="horz" wrap="square" lIns="91404" tIns="91404" rIns="91404" bIns="91404"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b="1" dirty="0" err="1">
                <a:solidFill>
                  <a:schemeClr val="bg1"/>
                </a:solidFill>
                <a:latin typeface="+mj-lt"/>
                <a:ea typeface="Roboto" panose="02000000000000000000" pitchFamily="2" charset="0"/>
              </a:rPr>
              <a:t>Quần</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thể</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và</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các</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đặc</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trưng</a:t>
            </a:r>
            <a:r>
              <a:rPr lang="en-US" sz="3200" b="1" dirty="0">
                <a:solidFill>
                  <a:schemeClr val="bg1"/>
                </a:solidFill>
                <a:latin typeface="+mj-lt"/>
                <a:ea typeface="Roboto" panose="02000000000000000000" pitchFamily="2" charset="0"/>
              </a:rPr>
              <a:t> di </a:t>
            </a:r>
            <a:r>
              <a:rPr lang="en-US" sz="3200" b="1" dirty="0" err="1">
                <a:solidFill>
                  <a:schemeClr val="bg1"/>
                </a:solidFill>
                <a:latin typeface="+mj-lt"/>
                <a:ea typeface="Roboto" panose="02000000000000000000" pitchFamily="2" charset="0"/>
              </a:rPr>
              <a:t>truyền</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của</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quần</a:t>
            </a:r>
            <a:r>
              <a:rPr lang="en-US" sz="3200" b="1" dirty="0">
                <a:solidFill>
                  <a:schemeClr val="bg1"/>
                </a:solidFill>
                <a:latin typeface="+mj-lt"/>
                <a:ea typeface="Roboto" panose="02000000000000000000" pitchFamily="2" charset="0"/>
              </a:rPr>
              <a:t> </a:t>
            </a:r>
            <a:r>
              <a:rPr lang="en-US" sz="3200" b="1" dirty="0" err="1">
                <a:solidFill>
                  <a:schemeClr val="bg1"/>
                </a:solidFill>
                <a:latin typeface="+mj-lt"/>
                <a:ea typeface="Roboto" panose="02000000000000000000" pitchFamily="2" charset="0"/>
              </a:rPr>
              <a:t>thể</a:t>
            </a:r>
            <a:endParaRPr lang="en-US" sz="3200" b="1" dirty="0">
              <a:solidFill>
                <a:schemeClr val="bg1"/>
              </a:solidFill>
              <a:latin typeface="+mj-lt"/>
              <a:ea typeface="Roboto" panose="02000000000000000000" pitchFamily="2" charset="0"/>
            </a:endParaRPr>
          </a:p>
        </p:txBody>
      </p:sp>
      <p:sp>
        <p:nvSpPr>
          <p:cNvPr id="15" name="Google Shape;243;p28">
            <a:extLst>
              <a:ext uri="{FF2B5EF4-FFF2-40B4-BE49-F238E27FC236}">
                <a16:creationId xmlns:a16="http://schemas.microsoft.com/office/drawing/2014/main" id="{495A1E21-480F-48EE-9E5B-AE6FA9F9ACC1}"/>
              </a:ext>
            </a:extLst>
          </p:cNvPr>
          <p:cNvSpPr txBox="1">
            <a:spLocks/>
          </p:cNvSpPr>
          <p:nvPr/>
        </p:nvSpPr>
        <p:spPr>
          <a:xfrm>
            <a:off x="2992256" y="3072824"/>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grpSp>
        <p:nvGrpSpPr>
          <p:cNvPr id="16" name="Group 15">
            <a:extLst>
              <a:ext uri="{FF2B5EF4-FFF2-40B4-BE49-F238E27FC236}">
                <a16:creationId xmlns:a16="http://schemas.microsoft.com/office/drawing/2014/main" id="{5016FC8E-E6B7-4553-8857-C6DE36D65734}"/>
              </a:ext>
            </a:extLst>
          </p:cNvPr>
          <p:cNvGrpSpPr/>
          <p:nvPr/>
        </p:nvGrpSpPr>
        <p:grpSpPr>
          <a:xfrm>
            <a:off x="1918665" y="1908576"/>
            <a:ext cx="898865" cy="862860"/>
            <a:chOff x="1005839" y="2137110"/>
            <a:chExt cx="898865" cy="862860"/>
          </a:xfrm>
        </p:grpSpPr>
        <p:sp>
          <p:nvSpPr>
            <p:cNvPr id="17" name="Oval 16">
              <a:extLst>
                <a:ext uri="{FF2B5EF4-FFF2-40B4-BE49-F238E27FC236}">
                  <a16:creationId xmlns:a16="http://schemas.microsoft.com/office/drawing/2014/main" id="{701858A9-35BC-4241-B772-70EB8CD46D84}"/>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18" name="Google Shape;333;p34">
              <a:extLst>
                <a:ext uri="{FF2B5EF4-FFF2-40B4-BE49-F238E27FC236}">
                  <a16:creationId xmlns:a16="http://schemas.microsoft.com/office/drawing/2014/main" id="{D988F09B-1936-4B4D-8BBB-FCBC4D22210A}"/>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grpSp>
        <p:nvGrpSpPr>
          <p:cNvPr id="19" name="Group 18">
            <a:extLst>
              <a:ext uri="{FF2B5EF4-FFF2-40B4-BE49-F238E27FC236}">
                <a16:creationId xmlns:a16="http://schemas.microsoft.com/office/drawing/2014/main" id="{02CD3783-93B5-4EB6-BD9D-F61FE9940593}"/>
              </a:ext>
            </a:extLst>
          </p:cNvPr>
          <p:cNvGrpSpPr/>
          <p:nvPr/>
        </p:nvGrpSpPr>
        <p:grpSpPr>
          <a:xfrm>
            <a:off x="1898503" y="3072824"/>
            <a:ext cx="997097" cy="862860"/>
            <a:chOff x="1091526" y="4526673"/>
            <a:chExt cx="997097" cy="862860"/>
          </a:xfrm>
        </p:grpSpPr>
        <p:sp>
          <p:nvSpPr>
            <p:cNvPr id="20" name="Oval 19">
              <a:extLst>
                <a:ext uri="{FF2B5EF4-FFF2-40B4-BE49-F238E27FC236}">
                  <a16:creationId xmlns:a16="http://schemas.microsoft.com/office/drawing/2014/main" id="{FCA2C098-F8BA-419C-B099-BE420276BB05}"/>
                </a:ext>
              </a:extLst>
            </p:cNvPr>
            <p:cNvSpPr/>
            <p:nvPr/>
          </p:nvSpPr>
          <p:spPr>
            <a:xfrm>
              <a:off x="1091526" y="4526673"/>
              <a:ext cx="898865" cy="862860"/>
            </a:xfrm>
            <a:prstGeom prst="ellipse">
              <a:avLst/>
            </a:prstGeom>
            <a:solidFill>
              <a:srgbClr val="C0000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1" name="Google Shape;333;p34">
              <a:extLst>
                <a:ext uri="{FF2B5EF4-FFF2-40B4-BE49-F238E27FC236}">
                  <a16:creationId xmlns:a16="http://schemas.microsoft.com/office/drawing/2014/main" id="{4C04E6A3-92C7-4EDE-ADAC-CB34F5BC2ED0}"/>
                </a:ext>
              </a:extLst>
            </p:cNvPr>
            <p:cNvSpPr txBox="1">
              <a:spLocks/>
            </p:cNvSpPr>
            <p:nvPr/>
          </p:nvSpPr>
          <p:spPr>
            <a:xfrm flipH="1">
              <a:off x="1344087"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a:t>
              </a:r>
            </a:p>
          </p:txBody>
        </p:sp>
      </p:grpSp>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992844" y="4269012"/>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tự</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thụ</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phấn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giao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gần</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899091" y="4269012"/>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185705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8BFA6-F57D-4F21-B7F0-E0EF1C295035}"/>
              </a:ext>
            </a:extLst>
          </p:cNvPr>
          <p:cNvSpPr txBox="1"/>
          <p:nvPr/>
        </p:nvSpPr>
        <p:spPr>
          <a:xfrm>
            <a:off x="1059950" y="445571"/>
            <a:ext cx="2047134" cy="523220"/>
          </a:xfrm>
          <a:prstGeom prst="rect">
            <a:avLst/>
          </a:prstGeom>
          <a:noFill/>
        </p:spPr>
        <p:txBody>
          <a:bodyPr wrap="square" rtlCol="0">
            <a:spAutoFit/>
          </a:bodyPr>
          <a:lstStyle/>
          <a:p>
            <a:r>
              <a:rPr lang="en-US" sz="2800" b="1" dirty="0">
                <a:solidFill>
                  <a:srgbClr val="2CE7F0"/>
                </a:solidFill>
              </a:rPr>
              <a:t>P</a:t>
            </a:r>
          </a:p>
        </p:txBody>
      </p:sp>
      <p:sp>
        <p:nvSpPr>
          <p:cNvPr id="5" name="TextBox 4">
            <a:extLst>
              <a:ext uri="{FF2B5EF4-FFF2-40B4-BE49-F238E27FC236}">
                <a16:creationId xmlns:a16="http://schemas.microsoft.com/office/drawing/2014/main" id="{CE159AFE-04D5-4777-8C85-86B082218EB9}"/>
              </a:ext>
            </a:extLst>
          </p:cNvPr>
          <p:cNvSpPr txBox="1"/>
          <p:nvPr/>
        </p:nvSpPr>
        <p:spPr>
          <a:xfrm>
            <a:off x="1042732" y="918247"/>
            <a:ext cx="1213794" cy="523220"/>
          </a:xfrm>
          <a:prstGeom prst="rect">
            <a:avLst/>
          </a:prstGeom>
          <a:noFill/>
        </p:spPr>
        <p:txBody>
          <a:bodyPr wrap="none" rtlCol="0">
            <a:spAutoFit/>
          </a:bodyPr>
          <a:lstStyle/>
          <a:p>
            <a:r>
              <a:rPr lang="en-US" sz="2800" dirty="0"/>
              <a:t>Giao </a:t>
            </a:r>
            <a:r>
              <a:rPr lang="en-US" sz="2800" dirty="0" err="1"/>
              <a:t>tử</a:t>
            </a:r>
            <a:endParaRPr lang="en-US" sz="2800" dirty="0"/>
          </a:p>
        </p:txBody>
      </p:sp>
      <p:sp>
        <p:nvSpPr>
          <p:cNvPr id="6" name="TextBox 5">
            <a:extLst>
              <a:ext uri="{FF2B5EF4-FFF2-40B4-BE49-F238E27FC236}">
                <a16:creationId xmlns:a16="http://schemas.microsoft.com/office/drawing/2014/main" id="{417D3F3F-7467-449C-8326-DCAA421BF3AA}"/>
              </a:ext>
            </a:extLst>
          </p:cNvPr>
          <p:cNvSpPr txBox="1"/>
          <p:nvPr/>
        </p:nvSpPr>
        <p:spPr>
          <a:xfrm>
            <a:off x="3600937" y="371559"/>
            <a:ext cx="5328703" cy="523220"/>
          </a:xfrm>
          <a:prstGeom prst="rect">
            <a:avLst/>
          </a:prstGeom>
          <a:noFill/>
        </p:spPr>
        <p:txBody>
          <a:bodyPr wrap="none" rtlCol="0">
            <a:spAutoFit/>
          </a:bodyPr>
          <a:lstStyle/>
          <a:p>
            <a:r>
              <a:rPr lang="en-US" sz="2800" b="1" dirty="0">
                <a:solidFill>
                  <a:srgbClr val="2CE7F0"/>
                </a:solidFill>
              </a:rPr>
              <a:t>0,2 GG :              0,5Gg  :            0,3 gg</a:t>
            </a:r>
          </a:p>
        </p:txBody>
      </p:sp>
      <p:sp>
        <p:nvSpPr>
          <p:cNvPr id="7" name="TextBox 6">
            <a:extLst>
              <a:ext uri="{FF2B5EF4-FFF2-40B4-BE49-F238E27FC236}">
                <a16:creationId xmlns:a16="http://schemas.microsoft.com/office/drawing/2014/main" id="{890B3130-A251-4F24-9F8A-4042A1A790DA}"/>
              </a:ext>
            </a:extLst>
          </p:cNvPr>
          <p:cNvSpPr txBox="1"/>
          <p:nvPr/>
        </p:nvSpPr>
        <p:spPr>
          <a:xfrm>
            <a:off x="4168105" y="964856"/>
            <a:ext cx="2382437" cy="523220"/>
          </a:xfrm>
          <a:prstGeom prst="rect">
            <a:avLst/>
          </a:prstGeom>
          <a:noFill/>
        </p:spPr>
        <p:txBody>
          <a:bodyPr wrap="square" rtlCol="0">
            <a:spAutoFit/>
          </a:bodyPr>
          <a:lstStyle/>
          <a:p>
            <a:r>
              <a:rPr lang="en-US" sz="2800" b="1" dirty="0">
                <a:solidFill>
                  <a:schemeClr val="bg1"/>
                </a:solidFill>
              </a:rPr>
              <a:t>p(G) = 0,45</a:t>
            </a:r>
          </a:p>
        </p:txBody>
      </p:sp>
      <p:sp>
        <p:nvSpPr>
          <p:cNvPr id="8" name="TextBox 7">
            <a:extLst>
              <a:ext uri="{FF2B5EF4-FFF2-40B4-BE49-F238E27FC236}">
                <a16:creationId xmlns:a16="http://schemas.microsoft.com/office/drawing/2014/main" id="{124F8910-F41C-47AB-8F8F-E61053ACED69}"/>
              </a:ext>
            </a:extLst>
          </p:cNvPr>
          <p:cNvSpPr txBox="1"/>
          <p:nvPr/>
        </p:nvSpPr>
        <p:spPr>
          <a:xfrm>
            <a:off x="1016466" y="1454020"/>
            <a:ext cx="2047866" cy="523220"/>
          </a:xfrm>
          <a:prstGeom prst="rect">
            <a:avLst/>
          </a:prstGeom>
          <a:noFill/>
        </p:spPr>
        <p:txBody>
          <a:bodyPr wrap="square" rtlCol="0">
            <a:spAutoFit/>
          </a:bodyPr>
          <a:lstStyle/>
          <a:p>
            <a:r>
              <a:rPr lang="en-US" sz="2800" dirty="0" err="1"/>
              <a:t>Ngẫu</a:t>
            </a:r>
            <a:r>
              <a:rPr lang="en-US" sz="2800" dirty="0"/>
              <a:t> </a:t>
            </a:r>
            <a:r>
              <a:rPr lang="en-US" sz="2800" dirty="0" err="1"/>
              <a:t>phối</a:t>
            </a:r>
            <a:r>
              <a:rPr lang="en-US" sz="2800" dirty="0"/>
              <a:t> </a:t>
            </a:r>
          </a:p>
        </p:txBody>
      </p:sp>
      <p:graphicFrame>
        <p:nvGraphicFramePr>
          <p:cNvPr id="13" name="Table 10">
            <a:extLst>
              <a:ext uri="{FF2B5EF4-FFF2-40B4-BE49-F238E27FC236}">
                <a16:creationId xmlns:a16="http://schemas.microsoft.com/office/drawing/2014/main" id="{254E1FEB-1281-46BC-A302-89D31EE85754}"/>
              </a:ext>
            </a:extLst>
          </p:cNvPr>
          <p:cNvGraphicFramePr>
            <a:graphicFrameLocks noGrp="1"/>
          </p:cNvGraphicFramePr>
          <p:nvPr>
            <p:extLst>
              <p:ext uri="{D42A27DB-BD31-4B8C-83A1-F6EECF244321}">
                <p14:modId xmlns:p14="http://schemas.microsoft.com/office/powerpoint/2010/main" val="4157377104"/>
              </p:ext>
            </p:extLst>
          </p:nvPr>
        </p:nvGraphicFramePr>
        <p:xfrm>
          <a:off x="2777122" y="1520458"/>
          <a:ext cx="7620000" cy="1590858"/>
        </p:xfrm>
        <a:graphic>
          <a:graphicData uri="http://schemas.openxmlformats.org/drawingml/2006/table">
            <a:tbl>
              <a:tblPr firstRow="1" bandRow="1">
                <a:tableStyleId>{8799B23B-EC83-4686-B30A-512413B5E67A}</a:tableStyleId>
              </a:tblPr>
              <a:tblGrid>
                <a:gridCol w="2540000">
                  <a:extLst>
                    <a:ext uri="{9D8B030D-6E8A-4147-A177-3AD203B41FA5}">
                      <a16:colId xmlns:a16="http://schemas.microsoft.com/office/drawing/2014/main" val="3100336650"/>
                    </a:ext>
                  </a:extLst>
                </a:gridCol>
                <a:gridCol w="2540000">
                  <a:extLst>
                    <a:ext uri="{9D8B030D-6E8A-4147-A177-3AD203B41FA5}">
                      <a16:colId xmlns:a16="http://schemas.microsoft.com/office/drawing/2014/main" val="2212887855"/>
                    </a:ext>
                  </a:extLst>
                </a:gridCol>
                <a:gridCol w="2540000">
                  <a:extLst>
                    <a:ext uri="{9D8B030D-6E8A-4147-A177-3AD203B41FA5}">
                      <a16:colId xmlns:a16="http://schemas.microsoft.com/office/drawing/2014/main" val="1444800547"/>
                    </a:ext>
                  </a:extLst>
                </a:gridCol>
              </a:tblGrid>
              <a:tr h="514140">
                <a:tc>
                  <a:txBody>
                    <a:bodyPr/>
                    <a:lstStyle/>
                    <a:p>
                      <a:pPr algn="ctr"/>
                      <a:endParaRPr lang="en-US" sz="2400" b="1" dirty="0">
                        <a:solidFill>
                          <a:schemeClr val="bg1"/>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chemeClr val="bg1"/>
                          </a:solidFill>
                        </a:rPr>
                        <a:t>p(G) = 0,45</a:t>
                      </a:r>
                    </a:p>
                  </a:txBody>
                  <a:tcPr/>
                </a:tc>
                <a:tc>
                  <a:txBody>
                    <a:bodyPr/>
                    <a:lstStyle/>
                    <a:p>
                      <a:pPr algn="ctr"/>
                      <a:r>
                        <a:rPr lang="en-US" sz="2400" b="1" dirty="0">
                          <a:solidFill>
                            <a:schemeClr val="bg1"/>
                          </a:solidFill>
                        </a:rPr>
                        <a:t>q(g) = 0,55</a:t>
                      </a:r>
                    </a:p>
                  </a:txBody>
                  <a:tcPr/>
                </a:tc>
                <a:extLst>
                  <a:ext uri="{0D108BD9-81ED-4DB2-BD59-A6C34878D82A}">
                    <a16:rowId xmlns:a16="http://schemas.microsoft.com/office/drawing/2014/main" val="3324636156"/>
                  </a:ext>
                </a:extLst>
              </a:tr>
              <a:tr h="562578">
                <a:tc>
                  <a:txBody>
                    <a:bodyPr/>
                    <a:lstStyle/>
                    <a:p>
                      <a:pPr algn="ctr"/>
                      <a:r>
                        <a:rPr lang="en-US" sz="2400" b="1" dirty="0">
                          <a:solidFill>
                            <a:schemeClr val="bg1"/>
                          </a:solidFill>
                        </a:rPr>
                        <a:t>p(G) = 0,45</a:t>
                      </a:r>
                    </a:p>
                  </a:txBody>
                  <a:tcPr>
                    <a:noFill/>
                  </a:tcPr>
                </a:tc>
                <a:tc>
                  <a:txBody>
                    <a:bodyPr/>
                    <a:lstStyle/>
                    <a:p>
                      <a:pPr algn="ctr"/>
                      <a:r>
                        <a:rPr lang="en-US" sz="2400" b="1" dirty="0">
                          <a:solidFill>
                            <a:schemeClr val="bg1"/>
                          </a:solidFill>
                        </a:rPr>
                        <a:t>p</a:t>
                      </a:r>
                      <a:r>
                        <a:rPr lang="en-US" sz="2400" b="1" baseline="30000" dirty="0">
                          <a:solidFill>
                            <a:schemeClr val="bg1"/>
                          </a:solidFill>
                        </a:rPr>
                        <a:t>2</a:t>
                      </a:r>
                      <a:r>
                        <a:rPr lang="en-US" sz="2400" b="1" baseline="0" dirty="0">
                          <a:solidFill>
                            <a:schemeClr val="bg1"/>
                          </a:solidFill>
                        </a:rPr>
                        <a:t> (GG) =  0,45</a:t>
                      </a:r>
                      <a:r>
                        <a:rPr lang="en-US" sz="2400" b="1" baseline="30000" dirty="0">
                          <a:solidFill>
                            <a:schemeClr val="bg1"/>
                          </a:solidFill>
                        </a:rPr>
                        <a:t>2</a:t>
                      </a:r>
                      <a:endParaRPr lang="en-US" sz="2400" b="1" dirty="0">
                        <a:solidFill>
                          <a:schemeClr val="bg1"/>
                        </a:solidFill>
                      </a:endParaRPr>
                    </a:p>
                  </a:txBody>
                  <a:tcPr>
                    <a:noFill/>
                  </a:tcPr>
                </a:tc>
                <a:tc>
                  <a:txBody>
                    <a:bodyPr/>
                    <a:lstStyle/>
                    <a:p>
                      <a:pPr algn="ctr"/>
                      <a:r>
                        <a:rPr lang="en-US" sz="2400" b="1" dirty="0" err="1">
                          <a:solidFill>
                            <a:schemeClr val="bg1"/>
                          </a:solidFill>
                        </a:rPr>
                        <a:t>Pq</a:t>
                      </a:r>
                      <a:r>
                        <a:rPr lang="en-US" sz="2400" b="1" dirty="0">
                          <a:solidFill>
                            <a:schemeClr val="bg1"/>
                          </a:solidFill>
                        </a:rPr>
                        <a:t> (Gg)= 0,45x0,55</a:t>
                      </a:r>
                    </a:p>
                  </a:txBody>
                  <a:tcPr>
                    <a:noFill/>
                  </a:tcPr>
                </a:tc>
                <a:extLst>
                  <a:ext uri="{0D108BD9-81ED-4DB2-BD59-A6C34878D82A}">
                    <a16:rowId xmlns:a16="http://schemas.microsoft.com/office/drawing/2014/main" val="773304802"/>
                  </a:ext>
                </a:extLst>
              </a:tr>
              <a:tr h="514140">
                <a:tc>
                  <a:txBody>
                    <a:bodyPr/>
                    <a:lstStyle/>
                    <a:p>
                      <a:pPr algn="ctr"/>
                      <a:r>
                        <a:rPr lang="en-US" sz="2400" b="1" dirty="0">
                          <a:solidFill>
                            <a:schemeClr val="bg1"/>
                          </a:solidFill>
                        </a:rPr>
                        <a:t>q(g) = 0,55</a:t>
                      </a:r>
                    </a:p>
                  </a:txBody>
                  <a:tcPr>
                    <a:noFill/>
                  </a:tcPr>
                </a:tc>
                <a:tc>
                  <a:txBody>
                    <a:bodyPr/>
                    <a:lstStyle/>
                    <a:p>
                      <a:pPr algn="ctr"/>
                      <a:r>
                        <a:rPr lang="en-US" sz="2400" b="1" dirty="0" err="1">
                          <a:solidFill>
                            <a:schemeClr val="bg1"/>
                          </a:solidFill>
                        </a:rPr>
                        <a:t>Pq</a:t>
                      </a:r>
                      <a:r>
                        <a:rPr lang="en-US" sz="2400" b="1" dirty="0">
                          <a:solidFill>
                            <a:schemeClr val="bg1"/>
                          </a:solidFill>
                        </a:rPr>
                        <a:t> (Gg)= 0,45x0,55</a:t>
                      </a:r>
                    </a:p>
                  </a:txBody>
                  <a:tcPr>
                    <a:noFill/>
                  </a:tcPr>
                </a:tc>
                <a:tc>
                  <a:txBody>
                    <a:bodyPr/>
                    <a:lstStyle/>
                    <a:p>
                      <a:pPr algn="ctr"/>
                      <a:r>
                        <a:rPr lang="en-US" sz="2400" b="1" dirty="0">
                          <a:solidFill>
                            <a:schemeClr val="bg1"/>
                          </a:solidFill>
                        </a:rPr>
                        <a:t>q</a:t>
                      </a:r>
                      <a:r>
                        <a:rPr lang="en-US" sz="2400" b="1" baseline="30000" dirty="0">
                          <a:solidFill>
                            <a:schemeClr val="bg1"/>
                          </a:solidFill>
                        </a:rPr>
                        <a:t>2</a:t>
                      </a:r>
                      <a:r>
                        <a:rPr lang="en-US" sz="2400" b="1" baseline="0" dirty="0">
                          <a:solidFill>
                            <a:schemeClr val="bg1"/>
                          </a:solidFill>
                        </a:rPr>
                        <a:t> (gg) =  0,55</a:t>
                      </a:r>
                      <a:r>
                        <a:rPr lang="en-US" sz="2400" b="1" baseline="30000" dirty="0">
                          <a:solidFill>
                            <a:schemeClr val="bg1"/>
                          </a:solidFill>
                        </a:rPr>
                        <a:t>2</a:t>
                      </a:r>
                      <a:endParaRPr lang="en-US" sz="2400" b="1" dirty="0">
                        <a:solidFill>
                          <a:schemeClr val="bg1"/>
                        </a:solidFill>
                      </a:endParaRPr>
                    </a:p>
                  </a:txBody>
                  <a:tcPr>
                    <a:noFill/>
                  </a:tcPr>
                </a:tc>
                <a:extLst>
                  <a:ext uri="{0D108BD9-81ED-4DB2-BD59-A6C34878D82A}">
                    <a16:rowId xmlns:a16="http://schemas.microsoft.com/office/drawing/2014/main" val="1708046736"/>
                  </a:ext>
                </a:extLst>
              </a:tr>
            </a:tbl>
          </a:graphicData>
        </a:graphic>
      </p:graphicFrame>
      <p:pic>
        <p:nvPicPr>
          <p:cNvPr id="14" name="Picture 2" descr="Gender sign Basic Miscellany Flat icon | Freepik">
            <a:extLst>
              <a:ext uri="{FF2B5EF4-FFF2-40B4-BE49-F238E27FC236}">
                <a16:creationId xmlns:a16="http://schemas.microsoft.com/office/drawing/2014/main" id="{AF44C105-F4BF-4CC9-B664-1EA7B9F14C6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4808909" y="1595475"/>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ender sign Basic Miscellany Flat icon | Freepik">
            <a:extLst>
              <a:ext uri="{FF2B5EF4-FFF2-40B4-BE49-F238E27FC236}">
                <a16:creationId xmlns:a16="http://schemas.microsoft.com/office/drawing/2014/main" id="{31182EF0-B1F1-42CF-9EA2-0689E0CD73F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2996188" y="1715630"/>
            <a:ext cx="152400" cy="28687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5A705E9F-3577-4DAE-94B5-D2A5482E9ED7}"/>
              </a:ext>
            </a:extLst>
          </p:cNvPr>
          <p:cNvCxnSpPr>
            <a:cxnSpLocks/>
          </p:cNvCxnSpPr>
          <p:nvPr/>
        </p:nvCxnSpPr>
        <p:spPr>
          <a:xfrm>
            <a:off x="3107084" y="935925"/>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74FD2C-EB65-4887-AA90-4D635428601D}"/>
              </a:ext>
            </a:extLst>
          </p:cNvPr>
          <p:cNvCxnSpPr>
            <a:cxnSpLocks/>
          </p:cNvCxnSpPr>
          <p:nvPr/>
        </p:nvCxnSpPr>
        <p:spPr>
          <a:xfrm>
            <a:off x="3107084" y="373025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CAB27C-7963-4446-A63C-40E3FB0CCC7F}"/>
              </a:ext>
            </a:extLst>
          </p:cNvPr>
          <p:cNvSpPr txBox="1"/>
          <p:nvPr/>
        </p:nvSpPr>
        <p:spPr>
          <a:xfrm>
            <a:off x="7021255" y="973666"/>
            <a:ext cx="2382437" cy="523220"/>
          </a:xfrm>
          <a:prstGeom prst="rect">
            <a:avLst/>
          </a:prstGeom>
          <a:noFill/>
        </p:spPr>
        <p:txBody>
          <a:bodyPr wrap="square" rtlCol="0">
            <a:spAutoFit/>
          </a:bodyPr>
          <a:lstStyle/>
          <a:p>
            <a:r>
              <a:rPr lang="en-US" sz="2800" b="1" dirty="0">
                <a:solidFill>
                  <a:schemeClr val="bg1"/>
                </a:solidFill>
              </a:rPr>
              <a:t>q(g) = 0,55</a:t>
            </a:r>
          </a:p>
        </p:txBody>
      </p:sp>
      <p:sp>
        <p:nvSpPr>
          <p:cNvPr id="25" name="TextBox 24">
            <a:extLst>
              <a:ext uri="{FF2B5EF4-FFF2-40B4-BE49-F238E27FC236}">
                <a16:creationId xmlns:a16="http://schemas.microsoft.com/office/drawing/2014/main" id="{324B8E27-5770-4676-8075-37C2DA1E352C}"/>
              </a:ext>
            </a:extLst>
          </p:cNvPr>
          <p:cNvSpPr txBox="1"/>
          <p:nvPr/>
        </p:nvSpPr>
        <p:spPr>
          <a:xfrm>
            <a:off x="3467176" y="3134888"/>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
        <p:nvSpPr>
          <p:cNvPr id="26" name="TextBox 25">
            <a:extLst>
              <a:ext uri="{FF2B5EF4-FFF2-40B4-BE49-F238E27FC236}">
                <a16:creationId xmlns:a16="http://schemas.microsoft.com/office/drawing/2014/main" id="{A9A3CD26-F9F0-4739-B22B-97E35A68AEE5}"/>
              </a:ext>
            </a:extLst>
          </p:cNvPr>
          <p:cNvSpPr txBox="1"/>
          <p:nvPr/>
        </p:nvSpPr>
        <p:spPr>
          <a:xfrm>
            <a:off x="1017565" y="3763502"/>
            <a:ext cx="1213794" cy="523220"/>
          </a:xfrm>
          <a:prstGeom prst="rect">
            <a:avLst/>
          </a:prstGeom>
          <a:noFill/>
        </p:spPr>
        <p:txBody>
          <a:bodyPr wrap="none" rtlCol="0">
            <a:spAutoFit/>
          </a:bodyPr>
          <a:lstStyle/>
          <a:p>
            <a:r>
              <a:rPr lang="en-US" sz="2800" dirty="0"/>
              <a:t>Giao </a:t>
            </a:r>
            <a:r>
              <a:rPr lang="en-US" sz="2800" dirty="0" err="1"/>
              <a:t>tử</a:t>
            </a:r>
            <a:endParaRPr lang="en-US" sz="2800" dirty="0"/>
          </a:p>
        </p:txBody>
      </p:sp>
      <p:sp>
        <p:nvSpPr>
          <p:cNvPr id="27" name="TextBox 26">
            <a:extLst>
              <a:ext uri="{FF2B5EF4-FFF2-40B4-BE49-F238E27FC236}">
                <a16:creationId xmlns:a16="http://schemas.microsoft.com/office/drawing/2014/main" id="{1A4785DA-B5CB-4049-905C-C091CBCDCF2F}"/>
              </a:ext>
            </a:extLst>
          </p:cNvPr>
          <p:cNvSpPr txBox="1"/>
          <p:nvPr/>
        </p:nvSpPr>
        <p:spPr>
          <a:xfrm>
            <a:off x="4342843" y="3731120"/>
            <a:ext cx="2382437" cy="523220"/>
          </a:xfrm>
          <a:prstGeom prst="rect">
            <a:avLst/>
          </a:prstGeom>
          <a:noFill/>
        </p:spPr>
        <p:txBody>
          <a:bodyPr wrap="square" rtlCol="0">
            <a:spAutoFit/>
          </a:bodyPr>
          <a:lstStyle/>
          <a:p>
            <a:r>
              <a:rPr lang="en-US" sz="2800" b="1" dirty="0">
                <a:solidFill>
                  <a:schemeClr val="bg1"/>
                </a:solidFill>
              </a:rPr>
              <a:t>p(G) = 0,45</a:t>
            </a:r>
          </a:p>
        </p:txBody>
      </p:sp>
      <p:sp>
        <p:nvSpPr>
          <p:cNvPr id="28" name="TextBox 27">
            <a:extLst>
              <a:ext uri="{FF2B5EF4-FFF2-40B4-BE49-F238E27FC236}">
                <a16:creationId xmlns:a16="http://schemas.microsoft.com/office/drawing/2014/main" id="{07CF4E9C-B89E-468C-ADB9-512331B064D9}"/>
              </a:ext>
            </a:extLst>
          </p:cNvPr>
          <p:cNvSpPr txBox="1"/>
          <p:nvPr/>
        </p:nvSpPr>
        <p:spPr>
          <a:xfrm>
            <a:off x="1123060" y="5811142"/>
            <a:ext cx="2047866" cy="523220"/>
          </a:xfrm>
          <a:prstGeom prst="rect">
            <a:avLst/>
          </a:prstGeom>
          <a:noFill/>
        </p:spPr>
        <p:txBody>
          <a:bodyPr wrap="square" rtlCol="0">
            <a:spAutoFit/>
          </a:bodyPr>
          <a:lstStyle/>
          <a:p>
            <a:r>
              <a:rPr lang="en-US" sz="2800" b="1" dirty="0">
                <a:solidFill>
                  <a:srgbClr val="2CE7F0"/>
                </a:solidFill>
              </a:rPr>
              <a:t>F</a:t>
            </a:r>
            <a:r>
              <a:rPr lang="en-US" sz="2800" b="1" baseline="-25000" dirty="0">
                <a:solidFill>
                  <a:srgbClr val="2CE7F0"/>
                </a:solidFill>
              </a:rPr>
              <a:t>2</a:t>
            </a:r>
            <a:endParaRPr lang="en-US" sz="2800" b="1" dirty="0">
              <a:solidFill>
                <a:srgbClr val="2CE7F0"/>
              </a:solidFill>
            </a:endParaRPr>
          </a:p>
        </p:txBody>
      </p:sp>
      <p:graphicFrame>
        <p:nvGraphicFramePr>
          <p:cNvPr id="29" name="Table 10">
            <a:extLst>
              <a:ext uri="{FF2B5EF4-FFF2-40B4-BE49-F238E27FC236}">
                <a16:creationId xmlns:a16="http://schemas.microsoft.com/office/drawing/2014/main" id="{4C5B86D2-8C01-4ED5-A1D6-D33D13B96DDE}"/>
              </a:ext>
            </a:extLst>
          </p:cNvPr>
          <p:cNvGraphicFramePr>
            <a:graphicFrameLocks noGrp="1"/>
          </p:cNvGraphicFramePr>
          <p:nvPr>
            <p:extLst>
              <p:ext uri="{D42A27DB-BD31-4B8C-83A1-F6EECF244321}">
                <p14:modId xmlns:p14="http://schemas.microsoft.com/office/powerpoint/2010/main" val="4011360455"/>
              </p:ext>
            </p:extLst>
          </p:nvPr>
        </p:nvGraphicFramePr>
        <p:xfrm>
          <a:off x="2951860" y="4286722"/>
          <a:ext cx="7620000" cy="1590858"/>
        </p:xfrm>
        <a:graphic>
          <a:graphicData uri="http://schemas.openxmlformats.org/drawingml/2006/table">
            <a:tbl>
              <a:tblPr firstRow="1" bandRow="1">
                <a:tableStyleId>{8799B23B-EC83-4686-B30A-512413B5E67A}</a:tableStyleId>
              </a:tblPr>
              <a:tblGrid>
                <a:gridCol w="2540000">
                  <a:extLst>
                    <a:ext uri="{9D8B030D-6E8A-4147-A177-3AD203B41FA5}">
                      <a16:colId xmlns:a16="http://schemas.microsoft.com/office/drawing/2014/main" val="3100336650"/>
                    </a:ext>
                  </a:extLst>
                </a:gridCol>
                <a:gridCol w="2540000">
                  <a:extLst>
                    <a:ext uri="{9D8B030D-6E8A-4147-A177-3AD203B41FA5}">
                      <a16:colId xmlns:a16="http://schemas.microsoft.com/office/drawing/2014/main" val="2212887855"/>
                    </a:ext>
                  </a:extLst>
                </a:gridCol>
                <a:gridCol w="2540000">
                  <a:extLst>
                    <a:ext uri="{9D8B030D-6E8A-4147-A177-3AD203B41FA5}">
                      <a16:colId xmlns:a16="http://schemas.microsoft.com/office/drawing/2014/main" val="1444800547"/>
                    </a:ext>
                  </a:extLst>
                </a:gridCol>
              </a:tblGrid>
              <a:tr h="514140">
                <a:tc>
                  <a:txBody>
                    <a:bodyPr/>
                    <a:lstStyle/>
                    <a:p>
                      <a:pPr algn="ctr"/>
                      <a:endParaRPr lang="en-US" sz="2400" b="1" dirty="0">
                        <a:solidFill>
                          <a:schemeClr val="bg1"/>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chemeClr val="bg1"/>
                          </a:solidFill>
                        </a:rPr>
                        <a:t>p(G) = 0,45</a:t>
                      </a:r>
                    </a:p>
                  </a:txBody>
                  <a:tcPr/>
                </a:tc>
                <a:tc>
                  <a:txBody>
                    <a:bodyPr/>
                    <a:lstStyle/>
                    <a:p>
                      <a:pPr algn="ctr"/>
                      <a:r>
                        <a:rPr lang="en-US" sz="2400" b="1" dirty="0">
                          <a:solidFill>
                            <a:schemeClr val="bg1"/>
                          </a:solidFill>
                        </a:rPr>
                        <a:t>q(g) = 0,55</a:t>
                      </a:r>
                    </a:p>
                  </a:txBody>
                  <a:tcPr/>
                </a:tc>
                <a:extLst>
                  <a:ext uri="{0D108BD9-81ED-4DB2-BD59-A6C34878D82A}">
                    <a16:rowId xmlns:a16="http://schemas.microsoft.com/office/drawing/2014/main" val="3324636156"/>
                  </a:ext>
                </a:extLst>
              </a:tr>
              <a:tr h="562578">
                <a:tc>
                  <a:txBody>
                    <a:bodyPr/>
                    <a:lstStyle/>
                    <a:p>
                      <a:pPr algn="ctr"/>
                      <a:r>
                        <a:rPr lang="en-US" sz="2400" b="1" dirty="0">
                          <a:solidFill>
                            <a:schemeClr val="bg1"/>
                          </a:solidFill>
                        </a:rPr>
                        <a:t>p(G) = 0,45</a:t>
                      </a:r>
                    </a:p>
                  </a:txBody>
                  <a:tcPr>
                    <a:noFill/>
                  </a:tcPr>
                </a:tc>
                <a:tc>
                  <a:txBody>
                    <a:bodyPr/>
                    <a:lstStyle/>
                    <a:p>
                      <a:pPr algn="ctr"/>
                      <a:r>
                        <a:rPr lang="en-US" sz="2400" b="1" dirty="0">
                          <a:solidFill>
                            <a:schemeClr val="bg1"/>
                          </a:solidFill>
                        </a:rPr>
                        <a:t>p</a:t>
                      </a:r>
                      <a:r>
                        <a:rPr lang="en-US" sz="2400" b="1" baseline="30000" dirty="0">
                          <a:solidFill>
                            <a:schemeClr val="bg1"/>
                          </a:solidFill>
                        </a:rPr>
                        <a:t>2</a:t>
                      </a:r>
                      <a:r>
                        <a:rPr lang="en-US" sz="2400" b="1" baseline="0" dirty="0">
                          <a:solidFill>
                            <a:schemeClr val="bg1"/>
                          </a:solidFill>
                        </a:rPr>
                        <a:t> (GG) =  0,45</a:t>
                      </a:r>
                      <a:r>
                        <a:rPr lang="en-US" sz="2400" b="1" baseline="30000" dirty="0">
                          <a:solidFill>
                            <a:schemeClr val="bg1"/>
                          </a:solidFill>
                        </a:rPr>
                        <a:t>2</a:t>
                      </a:r>
                      <a:endParaRPr lang="en-US" sz="2400" b="1" dirty="0">
                        <a:solidFill>
                          <a:schemeClr val="bg1"/>
                        </a:solidFill>
                      </a:endParaRPr>
                    </a:p>
                  </a:txBody>
                  <a:tcPr>
                    <a:noFill/>
                  </a:tcPr>
                </a:tc>
                <a:tc>
                  <a:txBody>
                    <a:bodyPr/>
                    <a:lstStyle/>
                    <a:p>
                      <a:pPr algn="ctr"/>
                      <a:r>
                        <a:rPr lang="en-US" sz="2400" b="1" dirty="0" err="1">
                          <a:solidFill>
                            <a:schemeClr val="bg1"/>
                          </a:solidFill>
                        </a:rPr>
                        <a:t>Pq</a:t>
                      </a:r>
                      <a:r>
                        <a:rPr lang="en-US" sz="2400" b="1" dirty="0">
                          <a:solidFill>
                            <a:schemeClr val="bg1"/>
                          </a:solidFill>
                        </a:rPr>
                        <a:t> (Gg)= 0,45x0,55</a:t>
                      </a:r>
                    </a:p>
                  </a:txBody>
                  <a:tcPr>
                    <a:noFill/>
                  </a:tcPr>
                </a:tc>
                <a:extLst>
                  <a:ext uri="{0D108BD9-81ED-4DB2-BD59-A6C34878D82A}">
                    <a16:rowId xmlns:a16="http://schemas.microsoft.com/office/drawing/2014/main" val="773304802"/>
                  </a:ext>
                </a:extLst>
              </a:tr>
              <a:tr h="514140">
                <a:tc>
                  <a:txBody>
                    <a:bodyPr/>
                    <a:lstStyle/>
                    <a:p>
                      <a:pPr algn="ctr"/>
                      <a:r>
                        <a:rPr lang="en-US" sz="2400" b="1" dirty="0">
                          <a:solidFill>
                            <a:schemeClr val="bg1"/>
                          </a:solidFill>
                        </a:rPr>
                        <a:t>q(g) = 0,55</a:t>
                      </a:r>
                    </a:p>
                  </a:txBody>
                  <a:tcPr>
                    <a:noFill/>
                  </a:tcPr>
                </a:tc>
                <a:tc>
                  <a:txBody>
                    <a:bodyPr/>
                    <a:lstStyle/>
                    <a:p>
                      <a:pPr algn="ctr"/>
                      <a:r>
                        <a:rPr lang="en-US" sz="2400" b="1" dirty="0" err="1">
                          <a:solidFill>
                            <a:schemeClr val="bg1"/>
                          </a:solidFill>
                        </a:rPr>
                        <a:t>Pq</a:t>
                      </a:r>
                      <a:r>
                        <a:rPr lang="en-US" sz="2400" b="1" dirty="0">
                          <a:solidFill>
                            <a:schemeClr val="bg1"/>
                          </a:solidFill>
                        </a:rPr>
                        <a:t> (Gg)= 0,45x0,55</a:t>
                      </a:r>
                    </a:p>
                  </a:txBody>
                  <a:tcPr>
                    <a:noFill/>
                  </a:tcPr>
                </a:tc>
                <a:tc>
                  <a:txBody>
                    <a:bodyPr/>
                    <a:lstStyle/>
                    <a:p>
                      <a:pPr algn="ctr"/>
                      <a:r>
                        <a:rPr lang="en-US" sz="2400" b="1" dirty="0">
                          <a:solidFill>
                            <a:schemeClr val="bg1"/>
                          </a:solidFill>
                        </a:rPr>
                        <a:t>q</a:t>
                      </a:r>
                      <a:r>
                        <a:rPr lang="en-US" sz="2400" b="1" baseline="30000" dirty="0">
                          <a:solidFill>
                            <a:schemeClr val="bg1"/>
                          </a:solidFill>
                        </a:rPr>
                        <a:t>2</a:t>
                      </a:r>
                      <a:r>
                        <a:rPr lang="en-US" sz="2400" b="1" baseline="0" dirty="0">
                          <a:solidFill>
                            <a:schemeClr val="bg1"/>
                          </a:solidFill>
                        </a:rPr>
                        <a:t> (gg) =  0,55</a:t>
                      </a:r>
                      <a:r>
                        <a:rPr lang="en-US" sz="2400" b="1" baseline="30000" dirty="0">
                          <a:solidFill>
                            <a:schemeClr val="bg1"/>
                          </a:solidFill>
                        </a:rPr>
                        <a:t>2</a:t>
                      </a:r>
                      <a:endParaRPr lang="en-US" sz="2400" b="1" dirty="0">
                        <a:solidFill>
                          <a:schemeClr val="bg1"/>
                        </a:solidFill>
                      </a:endParaRPr>
                    </a:p>
                  </a:txBody>
                  <a:tcPr>
                    <a:noFill/>
                  </a:tcPr>
                </a:tc>
                <a:extLst>
                  <a:ext uri="{0D108BD9-81ED-4DB2-BD59-A6C34878D82A}">
                    <a16:rowId xmlns:a16="http://schemas.microsoft.com/office/drawing/2014/main" val="1708046736"/>
                  </a:ext>
                </a:extLst>
              </a:tr>
            </a:tbl>
          </a:graphicData>
        </a:graphic>
      </p:graphicFrame>
      <p:pic>
        <p:nvPicPr>
          <p:cNvPr id="30" name="Picture 2" descr="Gender sign Basic Miscellany Flat icon | Freepik">
            <a:extLst>
              <a:ext uri="{FF2B5EF4-FFF2-40B4-BE49-F238E27FC236}">
                <a16:creationId xmlns:a16="http://schemas.microsoft.com/office/drawing/2014/main" id="{F30C5F65-257B-4561-8C4F-8BB7D850E88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4983647" y="4361739"/>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ender sign Basic Miscellany Flat icon | Freepik">
            <a:extLst>
              <a:ext uri="{FF2B5EF4-FFF2-40B4-BE49-F238E27FC236}">
                <a16:creationId xmlns:a16="http://schemas.microsoft.com/office/drawing/2014/main" id="{98C6992F-5708-41F3-8799-F758DCEC408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3170926" y="4481894"/>
            <a:ext cx="152400" cy="2868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0CEF523-C710-44CB-9D7F-DE131A224807}"/>
              </a:ext>
            </a:extLst>
          </p:cNvPr>
          <p:cNvSpPr txBox="1"/>
          <p:nvPr/>
        </p:nvSpPr>
        <p:spPr>
          <a:xfrm>
            <a:off x="7195993" y="3739930"/>
            <a:ext cx="2382437" cy="523220"/>
          </a:xfrm>
          <a:prstGeom prst="rect">
            <a:avLst/>
          </a:prstGeom>
          <a:noFill/>
        </p:spPr>
        <p:txBody>
          <a:bodyPr wrap="square" rtlCol="0">
            <a:spAutoFit/>
          </a:bodyPr>
          <a:lstStyle/>
          <a:p>
            <a:r>
              <a:rPr lang="en-US" sz="2800" b="1" dirty="0">
                <a:solidFill>
                  <a:schemeClr val="bg1"/>
                </a:solidFill>
              </a:rPr>
              <a:t>q(g) = 0,55</a:t>
            </a:r>
          </a:p>
        </p:txBody>
      </p:sp>
      <p:sp>
        <p:nvSpPr>
          <p:cNvPr id="35" name="TextBox 34">
            <a:extLst>
              <a:ext uri="{FF2B5EF4-FFF2-40B4-BE49-F238E27FC236}">
                <a16:creationId xmlns:a16="http://schemas.microsoft.com/office/drawing/2014/main" id="{3A600BA7-F726-4928-85FF-F48BD620AB76}"/>
              </a:ext>
            </a:extLst>
          </p:cNvPr>
          <p:cNvSpPr txBox="1"/>
          <p:nvPr/>
        </p:nvSpPr>
        <p:spPr>
          <a:xfrm>
            <a:off x="990600" y="3046639"/>
            <a:ext cx="2047866" cy="523220"/>
          </a:xfrm>
          <a:prstGeom prst="rect">
            <a:avLst/>
          </a:prstGeom>
          <a:noFill/>
        </p:spPr>
        <p:txBody>
          <a:bodyPr wrap="square" rtlCol="0">
            <a:spAutoFit/>
          </a:bodyPr>
          <a:lstStyle/>
          <a:p>
            <a:r>
              <a:rPr lang="en-US" sz="2800" b="1" dirty="0">
                <a:solidFill>
                  <a:srgbClr val="2CE7F0"/>
                </a:solidFill>
              </a:rPr>
              <a:t> F</a:t>
            </a:r>
            <a:r>
              <a:rPr lang="en-US" sz="2800" b="1" baseline="-25000" dirty="0">
                <a:solidFill>
                  <a:srgbClr val="2CE7F0"/>
                </a:solidFill>
              </a:rPr>
              <a:t>1</a:t>
            </a:r>
            <a:endParaRPr lang="en-US" sz="2800" b="1" dirty="0">
              <a:solidFill>
                <a:srgbClr val="2CE7F0"/>
              </a:solidFill>
            </a:endParaRPr>
          </a:p>
        </p:txBody>
      </p:sp>
      <p:sp>
        <p:nvSpPr>
          <p:cNvPr id="36" name="TextBox 35">
            <a:extLst>
              <a:ext uri="{FF2B5EF4-FFF2-40B4-BE49-F238E27FC236}">
                <a16:creationId xmlns:a16="http://schemas.microsoft.com/office/drawing/2014/main" id="{05370879-5380-4858-B65F-0F48EA48B233}"/>
              </a:ext>
            </a:extLst>
          </p:cNvPr>
          <p:cNvSpPr txBox="1"/>
          <p:nvPr/>
        </p:nvSpPr>
        <p:spPr>
          <a:xfrm>
            <a:off x="1013527" y="4310294"/>
            <a:ext cx="2047866" cy="523220"/>
          </a:xfrm>
          <a:prstGeom prst="rect">
            <a:avLst/>
          </a:prstGeom>
          <a:noFill/>
        </p:spPr>
        <p:txBody>
          <a:bodyPr wrap="square" rtlCol="0">
            <a:spAutoFit/>
          </a:bodyPr>
          <a:lstStyle/>
          <a:p>
            <a:r>
              <a:rPr lang="en-US" sz="2800" dirty="0" err="1"/>
              <a:t>Ngẫu</a:t>
            </a:r>
            <a:r>
              <a:rPr lang="en-US" sz="2800" dirty="0"/>
              <a:t> </a:t>
            </a:r>
            <a:r>
              <a:rPr lang="en-US" sz="2800" dirty="0" err="1"/>
              <a:t>phối</a:t>
            </a:r>
            <a:r>
              <a:rPr lang="en-US" sz="2800" dirty="0"/>
              <a:t> </a:t>
            </a:r>
          </a:p>
        </p:txBody>
      </p:sp>
      <p:sp>
        <p:nvSpPr>
          <p:cNvPr id="32" name="TextBox 31">
            <a:extLst>
              <a:ext uri="{FF2B5EF4-FFF2-40B4-BE49-F238E27FC236}">
                <a16:creationId xmlns:a16="http://schemas.microsoft.com/office/drawing/2014/main" id="{0A390EA8-27C7-4446-91D7-61D541357652}"/>
              </a:ext>
            </a:extLst>
          </p:cNvPr>
          <p:cNvSpPr txBox="1"/>
          <p:nvPr/>
        </p:nvSpPr>
        <p:spPr>
          <a:xfrm>
            <a:off x="3467175" y="5947007"/>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Tree>
    <p:extLst>
      <p:ext uri="{BB962C8B-B14F-4D97-AF65-F5344CB8AC3E}">
        <p14:creationId xmlns:p14="http://schemas.microsoft.com/office/powerpoint/2010/main" val="3161215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8BFA6-F57D-4F21-B7F0-E0EF1C295035}"/>
              </a:ext>
            </a:extLst>
          </p:cNvPr>
          <p:cNvSpPr txBox="1"/>
          <p:nvPr/>
        </p:nvSpPr>
        <p:spPr>
          <a:xfrm>
            <a:off x="1410425" y="1234945"/>
            <a:ext cx="2047134" cy="523220"/>
          </a:xfrm>
          <a:prstGeom prst="rect">
            <a:avLst/>
          </a:prstGeom>
          <a:noFill/>
        </p:spPr>
        <p:txBody>
          <a:bodyPr wrap="square" rtlCol="0">
            <a:spAutoFit/>
          </a:bodyPr>
          <a:lstStyle/>
          <a:p>
            <a:r>
              <a:rPr lang="en-US" sz="2800" b="1" dirty="0"/>
              <a:t>P</a:t>
            </a:r>
          </a:p>
        </p:txBody>
      </p:sp>
      <p:sp>
        <p:nvSpPr>
          <p:cNvPr id="5" name="TextBox 4">
            <a:extLst>
              <a:ext uri="{FF2B5EF4-FFF2-40B4-BE49-F238E27FC236}">
                <a16:creationId xmlns:a16="http://schemas.microsoft.com/office/drawing/2014/main" id="{CE159AFE-04D5-4777-8C85-86B082218EB9}"/>
              </a:ext>
            </a:extLst>
          </p:cNvPr>
          <p:cNvSpPr txBox="1"/>
          <p:nvPr/>
        </p:nvSpPr>
        <p:spPr>
          <a:xfrm>
            <a:off x="1393206" y="1883543"/>
            <a:ext cx="1976823" cy="523220"/>
          </a:xfrm>
          <a:prstGeom prst="rect">
            <a:avLst/>
          </a:prstGeom>
          <a:noFill/>
        </p:spPr>
        <p:txBody>
          <a:bodyPr wrap="none" rtlCol="0">
            <a:spAutoFit/>
          </a:bodyPr>
          <a:lstStyle/>
          <a:p>
            <a:r>
              <a:rPr lang="en-US" sz="2800" dirty="0" err="1"/>
              <a:t>Tần</a:t>
            </a:r>
            <a:r>
              <a:rPr lang="en-US" sz="2800" dirty="0"/>
              <a:t> </a:t>
            </a:r>
            <a:r>
              <a:rPr lang="en-US" sz="2800" dirty="0" err="1"/>
              <a:t>số</a:t>
            </a:r>
            <a:r>
              <a:rPr lang="en-US" sz="2800" dirty="0"/>
              <a:t> allele</a:t>
            </a:r>
          </a:p>
        </p:txBody>
      </p:sp>
      <p:sp>
        <p:nvSpPr>
          <p:cNvPr id="6" name="TextBox 5">
            <a:extLst>
              <a:ext uri="{FF2B5EF4-FFF2-40B4-BE49-F238E27FC236}">
                <a16:creationId xmlns:a16="http://schemas.microsoft.com/office/drawing/2014/main" id="{417D3F3F-7467-449C-8326-DCAA421BF3AA}"/>
              </a:ext>
            </a:extLst>
          </p:cNvPr>
          <p:cNvSpPr txBox="1"/>
          <p:nvPr/>
        </p:nvSpPr>
        <p:spPr>
          <a:xfrm>
            <a:off x="3951412" y="1253552"/>
            <a:ext cx="5328703" cy="523220"/>
          </a:xfrm>
          <a:prstGeom prst="rect">
            <a:avLst/>
          </a:prstGeom>
          <a:noFill/>
        </p:spPr>
        <p:txBody>
          <a:bodyPr wrap="none" rtlCol="0">
            <a:spAutoFit/>
          </a:bodyPr>
          <a:lstStyle/>
          <a:p>
            <a:r>
              <a:rPr lang="en-US" sz="2800" b="1" dirty="0">
                <a:solidFill>
                  <a:srgbClr val="2CE7F0"/>
                </a:solidFill>
              </a:rPr>
              <a:t>0,2 GG :              0,5Gg  :            0,3 gg</a:t>
            </a:r>
          </a:p>
        </p:txBody>
      </p:sp>
      <p:sp>
        <p:nvSpPr>
          <p:cNvPr id="7" name="TextBox 6">
            <a:extLst>
              <a:ext uri="{FF2B5EF4-FFF2-40B4-BE49-F238E27FC236}">
                <a16:creationId xmlns:a16="http://schemas.microsoft.com/office/drawing/2014/main" id="{890B3130-A251-4F24-9F8A-4042A1A790DA}"/>
              </a:ext>
            </a:extLst>
          </p:cNvPr>
          <p:cNvSpPr txBox="1"/>
          <p:nvPr/>
        </p:nvSpPr>
        <p:spPr>
          <a:xfrm>
            <a:off x="4518580" y="1846849"/>
            <a:ext cx="2382437" cy="523220"/>
          </a:xfrm>
          <a:prstGeom prst="rect">
            <a:avLst/>
          </a:prstGeom>
          <a:noFill/>
        </p:spPr>
        <p:txBody>
          <a:bodyPr wrap="square" rtlCol="0">
            <a:spAutoFit/>
          </a:bodyPr>
          <a:lstStyle/>
          <a:p>
            <a:r>
              <a:rPr lang="en-US" sz="2800" b="1" dirty="0">
                <a:solidFill>
                  <a:srgbClr val="FF99FF"/>
                </a:solidFill>
              </a:rPr>
              <a:t>p(G) = 0,45</a:t>
            </a:r>
          </a:p>
        </p:txBody>
      </p:sp>
      <p:cxnSp>
        <p:nvCxnSpPr>
          <p:cNvPr id="19" name="Straight Connector 18">
            <a:extLst>
              <a:ext uri="{FF2B5EF4-FFF2-40B4-BE49-F238E27FC236}">
                <a16:creationId xmlns:a16="http://schemas.microsoft.com/office/drawing/2014/main" id="{5A705E9F-3577-4DAE-94B5-D2A5482E9ED7}"/>
              </a:ext>
            </a:extLst>
          </p:cNvPr>
          <p:cNvCxnSpPr>
            <a:cxnSpLocks/>
          </p:cNvCxnSpPr>
          <p:nvPr/>
        </p:nvCxnSpPr>
        <p:spPr>
          <a:xfrm>
            <a:off x="3457559" y="1817918"/>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74FD2C-EB65-4887-AA90-4D635428601D}"/>
              </a:ext>
            </a:extLst>
          </p:cNvPr>
          <p:cNvCxnSpPr>
            <a:cxnSpLocks/>
          </p:cNvCxnSpPr>
          <p:nvPr/>
        </p:nvCxnSpPr>
        <p:spPr>
          <a:xfrm>
            <a:off x="3457559" y="3452716"/>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CAB27C-7963-4446-A63C-40E3FB0CCC7F}"/>
              </a:ext>
            </a:extLst>
          </p:cNvPr>
          <p:cNvSpPr txBox="1"/>
          <p:nvPr/>
        </p:nvSpPr>
        <p:spPr>
          <a:xfrm>
            <a:off x="7371730" y="1855659"/>
            <a:ext cx="2382437" cy="523220"/>
          </a:xfrm>
          <a:prstGeom prst="rect">
            <a:avLst/>
          </a:prstGeom>
          <a:noFill/>
        </p:spPr>
        <p:txBody>
          <a:bodyPr wrap="square" rtlCol="0">
            <a:spAutoFit/>
          </a:bodyPr>
          <a:lstStyle/>
          <a:p>
            <a:r>
              <a:rPr lang="en-US" sz="2800" b="1" dirty="0">
                <a:solidFill>
                  <a:srgbClr val="FFFF00"/>
                </a:solidFill>
              </a:rPr>
              <a:t>q(g) = 0,55</a:t>
            </a:r>
          </a:p>
        </p:txBody>
      </p:sp>
      <p:sp>
        <p:nvSpPr>
          <p:cNvPr id="26" name="TextBox 25">
            <a:extLst>
              <a:ext uri="{FF2B5EF4-FFF2-40B4-BE49-F238E27FC236}">
                <a16:creationId xmlns:a16="http://schemas.microsoft.com/office/drawing/2014/main" id="{A9A3CD26-F9F0-4739-B22B-97E35A68AEE5}"/>
              </a:ext>
            </a:extLst>
          </p:cNvPr>
          <p:cNvSpPr txBox="1"/>
          <p:nvPr/>
        </p:nvSpPr>
        <p:spPr>
          <a:xfrm>
            <a:off x="1396003" y="3485961"/>
            <a:ext cx="1976823" cy="523220"/>
          </a:xfrm>
          <a:prstGeom prst="rect">
            <a:avLst/>
          </a:prstGeom>
          <a:noFill/>
        </p:spPr>
        <p:txBody>
          <a:bodyPr wrap="none" rtlCol="0">
            <a:spAutoFit/>
          </a:bodyPr>
          <a:lstStyle/>
          <a:p>
            <a:r>
              <a:rPr lang="en-US" sz="2800" dirty="0" err="1"/>
              <a:t>Tần</a:t>
            </a:r>
            <a:r>
              <a:rPr lang="en-US" sz="2800" dirty="0"/>
              <a:t> </a:t>
            </a:r>
            <a:r>
              <a:rPr lang="en-US" sz="2800" dirty="0" err="1"/>
              <a:t>số</a:t>
            </a:r>
            <a:r>
              <a:rPr lang="en-US" sz="2800" dirty="0"/>
              <a:t> allele</a:t>
            </a:r>
          </a:p>
        </p:txBody>
      </p:sp>
      <p:sp>
        <p:nvSpPr>
          <p:cNvPr id="27" name="TextBox 26">
            <a:extLst>
              <a:ext uri="{FF2B5EF4-FFF2-40B4-BE49-F238E27FC236}">
                <a16:creationId xmlns:a16="http://schemas.microsoft.com/office/drawing/2014/main" id="{1A4785DA-B5CB-4049-905C-C091CBCDCF2F}"/>
              </a:ext>
            </a:extLst>
          </p:cNvPr>
          <p:cNvSpPr txBox="1"/>
          <p:nvPr/>
        </p:nvSpPr>
        <p:spPr>
          <a:xfrm>
            <a:off x="4615395" y="3524866"/>
            <a:ext cx="2382437" cy="523220"/>
          </a:xfrm>
          <a:prstGeom prst="rect">
            <a:avLst/>
          </a:prstGeom>
          <a:noFill/>
        </p:spPr>
        <p:txBody>
          <a:bodyPr wrap="square" rtlCol="0">
            <a:spAutoFit/>
          </a:bodyPr>
          <a:lstStyle/>
          <a:p>
            <a:r>
              <a:rPr lang="en-US" sz="2800" b="1" dirty="0">
                <a:solidFill>
                  <a:srgbClr val="FF99FF"/>
                </a:solidFill>
              </a:rPr>
              <a:t>p(G) = 0,45</a:t>
            </a:r>
          </a:p>
        </p:txBody>
      </p:sp>
      <p:sp>
        <p:nvSpPr>
          <p:cNvPr id="28" name="TextBox 27">
            <a:extLst>
              <a:ext uri="{FF2B5EF4-FFF2-40B4-BE49-F238E27FC236}">
                <a16:creationId xmlns:a16="http://schemas.microsoft.com/office/drawing/2014/main" id="{07CF4E9C-B89E-468C-ADB9-512331B064D9}"/>
              </a:ext>
            </a:extLst>
          </p:cNvPr>
          <p:cNvSpPr txBox="1"/>
          <p:nvPr/>
        </p:nvSpPr>
        <p:spPr>
          <a:xfrm>
            <a:off x="1460179" y="4343400"/>
            <a:ext cx="2047866" cy="523220"/>
          </a:xfrm>
          <a:prstGeom prst="rect">
            <a:avLst/>
          </a:prstGeom>
          <a:noFill/>
        </p:spPr>
        <p:txBody>
          <a:bodyPr wrap="square" rtlCol="0">
            <a:spAutoFit/>
          </a:bodyPr>
          <a:lstStyle/>
          <a:p>
            <a:r>
              <a:rPr lang="en-US" sz="2800" dirty="0"/>
              <a:t>F</a:t>
            </a:r>
            <a:r>
              <a:rPr lang="en-US" sz="2800" baseline="-25000" dirty="0"/>
              <a:t>2</a:t>
            </a:r>
            <a:endParaRPr lang="en-US" sz="2800" dirty="0"/>
          </a:p>
        </p:txBody>
      </p:sp>
      <p:sp>
        <p:nvSpPr>
          <p:cNvPr id="33" name="TextBox 32">
            <a:extLst>
              <a:ext uri="{FF2B5EF4-FFF2-40B4-BE49-F238E27FC236}">
                <a16:creationId xmlns:a16="http://schemas.microsoft.com/office/drawing/2014/main" id="{10CEF523-C710-44CB-9D7F-DE131A224807}"/>
              </a:ext>
            </a:extLst>
          </p:cNvPr>
          <p:cNvSpPr txBox="1"/>
          <p:nvPr/>
        </p:nvSpPr>
        <p:spPr>
          <a:xfrm>
            <a:off x="7642614" y="3533203"/>
            <a:ext cx="2382437" cy="523220"/>
          </a:xfrm>
          <a:prstGeom prst="rect">
            <a:avLst/>
          </a:prstGeom>
          <a:noFill/>
        </p:spPr>
        <p:txBody>
          <a:bodyPr wrap="square" rtlCol="0">
            <a:spAutoFit/>
          </a:bodyPr>
          <a:lstStyle/>
          <a:p>
            <a:r>
              <a:rPr lang="en-US" sz="2800" b="1" dirty="0">
                <a:solidFill>
                  <a:srgbClr val="FFFF00"/>
                </a:solidFill>
              </a:rPr>
              <a:t>q(g) = 0,55</a:t>
            </a:r>
          </a:p>
        </p:txBody>
      </p:sp>
      <p:sp>
        <p:nvSpPr>
          <p:cNvPr id="35" name="TextBox 34">
            <a:extLst>
              <a:ext uri="{FF2B5EF4-FFF2-40B4-BE49-F238E27FC236}">
                <a16:creationId xmlns:a16="http://schemas.microsoft.com/office/drawing/2014/main" id="{3A600BA7-F726-4928-85FF-F48BD620AB76}"/>
              </a:ext>
            </a:extLst>
          </p:cNvPr>
          <p:cNvSpPr txBox="1"/>
          <p:nvPr/>
        </p:nvSpPr>
        <p:spPr>
          <a:xfrm>
            <a:off x="1357685" y="2835482"/>
            <a:ext cx="2047866" cy="523220"/>
          </a:xfrm>
          <a:prstGeom prst="rect">
            <a:avLst/>
          </a:prstGeom>
          <a:noFill/>
        </p:spPr>
        <p:txBody>
          <a:bodyPr wrap="square" rtlCol="0">
            <a:spAutoFit/>
          </a:bodyPr>
          <a:lstStyle/>
          <a:p>
            <a:r>
              <a:rPr lang="en-US" sz="2800" dirty="0"/>
              <a:t> F</a:t>
            </a:r>
            <a:r>
              <a:rPr lang="en-US" sz="2800" baseline="-25000" dirty="0"/>
              <a:t>1</a:t>
            </a:r>
            <a:endParaRPr lang="en-US" sz="2800" dirty="0"/>
          </a:p>
        </p:txBody>
      </p:sp>
      <p:sp>
        <p:nvSpPr>
          <p:cNvPr id="2" name="TextBox 1">
            <a:extLst>
              <a:ext uri="{FF2B5EF4-FFF2-40B4-BE49-F238E27FC236}">
                <a16:creationId xmlns:a16="http://schemas.microsoft.com/office/drawing/2014/main" id="{85A03031-14C9-4EBF-BAA5-3CE060BC098F}"/>
              </a:ext>
            </a:extLst>
          </p:cNvPr>
          <p:cNvSpPr txBox="1"/>
          <p:nvPr/>
        </p:nvSpPr>
        <p:spPr>
          <a:xfrm>
            <a:off x="1039167" y="5234083"/>
            <a:ext cx="10195420" cy="954107"/>
          </a:xfrm>
          <a:prstGeom prst="rect">
            <a:avLst/>
          </a:prstGeom>
          <a:noFill/>
        </p:spPr>
        <p:txBody>
          <a:bodyPr wrap="none" rtlCol="0">
            <a:spAutoFit/>
          </a:bodyPr>
          <a:lstStyle/>
          <a:p>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tần</a:t>
            </a:r>
            <a:r>
              <a:rPr lang="en-US" sz="2800" dirty="0"/>
              <a:t> </a:t>
            </a:r>
            <a:r>
              <a:rPr lang="en-US" sz="2800" dirty="0" err="1"/>
              <a:t>số</a:t>
            </a:r>
            <a:r>
              <a:rPr lang="en-US" sz="2800" dirty="0"/>
              <a:t> allele </a:t>
            </a:r>
            <a:r>
              <a:rPr lang="en-US" sz="2800" dirty="0" err="1"/>
              <a:t>và</a:t>
            </a:r>
            <a:r>
              <a:rPr lang="en-US" sz="2800" dirty="0"/>
              <a:t> </a:t>
            </a:r>
            <a:r>
              <a:rPr lang="en-US" sz="2800" dirty="0" err="1"/>
              <a:t>tần</a:t>
            </a:r>
            <a:r>
              <a:rPr lang="en-US" sz="2800" dirty="0"/>
              <a:t> </a:t>
            </a:r>
            <a:r>
              <a:rPr lang="en-US" sz="2800" dirty="0" err="1"/>
              <a:t>số</a:t>
            </a:r>
            <a:r>
              <a:rPr lang="en-US" sz="2800" dirty="0"/>
              <a:t> </a:t>
            </a:r>
            <a:r>
              <a:rPr lang="en-US" sz="2800" dirty="0" err="1"/>
              <a:t>kiểu</a:t>
            </a:r>
            <a:r>
              <a:rPr lang="en-US" sz="2800" dirty="0"/>
              <a:t> gene qua </a:t>
            </a:r>
            <a:r>
              <a:rPr lang="en-US" sz="2800" dirty="0" err="1"/>
              <a:t>các</a:t>
            </a:r>
            <a:r>
              <a:rPr lang="en-US" sz="2800" dirty="0"/>
              <a:t> </a:t>
            </a:r>
            <a:r>
              <a:rPr lang="en-US" sz="2800" dirty="0" err="1"/>
              <a:t>thế</a:t>
            </a:r>
            <a:r>
              <a:rPr lang="en-US" sz="2800" dirty="0"/>
              <a:t> </a:t>
            </a:r>
            <a:r>
              <a:rPr lang="en-US" sz="2800" dirty="0" err="1"/>
              <a:t>hệ</a:t>
            </a:r>
            <a:r>
              <a:rPr lang="en-US" sz="2800" dirty="0"/>
              <a:t> </a:t>
            </a:r>
            <a:r>
              <a:rPr lang="en-US" sz="2800" dirty="0" err="1"/>
              <a:t>ngẫu</a:t>
            </a:r>
            <a:r>
              <a:rPr lang="en-US" sz="2800" dirty="0"/>
              <a:t> </a:t>
            </a:r>
            <a:r>
              <a:rPr lang="en-US" sz="2800" dirty="0" err="1"/>
              <a:t>phối</a:t>
            </a:r>
            <a:r>
              <a:rPr lang="en-US" sz="2800" dirty="0"/>
              <a:t>?</a:t>
            </a:r>
          </a:p>
          <a:p>
            <a:r>
              <a:rPr lang="en-US" sz="2800" dirty="0" err="1"/>
              <a:t>Phương</a:t>
            </a:r>
            <a:r>
              <a:rPr lang="en-US" sz="2800" dirty="0"/>
              <a:t> </a:t>
            </a:r>
            <a:r>
              <a:rPr lang="en-US" sz="2800" dirty="0" err="1"/>
              <a:t>trình</a:t>
            </a:r>
            <a:r>
              <a:rPr lang="en-US" sz="2800" dirty="0"/>
              <a:t> </a:t>
            </a:r>
            <a:r>
              <a:rPr lang="en-US" sz="2800" dirty="0" err="1"/>
              <a:t>tổng</a:t>
            </a:r>
            <a:r>
              <a:rPr lang="en-US" sz="2800" dirty="0"/>
              <a:t> </a:t>
            </a:r>
            <a:r>
              <a:rPr lang="en-US" sz="2800" dirty="0" err="1"/>
              <a:t>quát</a:t>
            </a:r>
            <a:r>
              <a:rPr lang="en-US" sz="2800" dirty="0"/>
              <a:t> </a:t>
            </a:r>
            <a:r>
              <a:rPr lang="en-US" sz="2800" dirty="0" err="1"/>
              <a:t>khi</a:t>
            </a:r>
            <a:r>
              <a:rPr lang="en-US" sz="2800" dirty="0"/>
              <a:t> </a:t>
            </a:r>
            <a:r>
              <a:rPr lang="en-US" sz="2800" dirty="0" err="1"/>
              <a:t>quần</a:t>
            </a:r>
            <a:r>
              <a:rPr lang="en-US" sz="2800" dirty="0"/>
              <a:t> </a:t>
            </a:r>
            <a:r>
              <a:rPr lang="en-US" sz="2800" dirty="0" err="1"/>
              <a:t>thể</a:t>
            </a:r>
            <a:r>
              <a:rPr lang="en-US" sz="2800" dirty="0"/>
              <a:t> qua </a:t>
            </a:r>
            <a:r>
              <a:rPr lang="en-US" sz="2800" dirty="0" err="1"/>
              <a:t>các</a:t>
            </a:r>
            <a:r>
              <a:rPr lang="en-US" sz="2800" dirty="0"/>
              <a:t> </a:t>
            </a:r>
            <a:r>
              <a:rPr lang="en-US" sz="2800" dirty="0" err="1"/>
              <a:t>thế</a:t>
            </a:r>
            <a:r>
              <a:rPr lang="en-US" sz="2800" dirty="0"/>
              <a:t> </a:t>
            </a:r>
            <a:r>
              <a:rPr lang="en-US" sz="2800" dirty="0" err="1"/>
              <a:t>hệ</a:t>
            </a:r>
            <a:r>
              <a:rPr lang="en-US" sz="2800" dirty="0"/>
              <a:t> </a:t>
            </a:r>
            <a:r>
              <a:rPr lang="en-US" sz="2800" dirty="0" err="1"/>
              <a:t>ngẫu</a:t>
            </a:r>
            <a:r>
              <a:rPr lang="en-US" sz="2800" dirty="0"/>
              <a:t> </a:t>
            </a:r>
            <a:r>
              <a:rPr lang="en-US" sz="2800" dirty="0" err="1"/>
              <a:t>phối</a:t>
            </a:r>
            <a:r>
              <a:rPr lang="en-US" sz="2800" dirty="0"/>
              <a:t>?</a:t>
            </a:r>
          </a:p>
        </p:txBody>
      </p:sp>
      <p:sp>
        <p:nvSpPr>
          <p:cNvPr id="17" name="TextBox 16">
            <a:extLst>
              <a:ext uri="{FF2B5EF4-FFF2-40B4-BE49-F238E27FC236}">
                <a16:creationId xmlns:a16="http://schemas.microsoft.com/office/drawing/2014/main" id="{B013A892-340F-4BE1-873F-1E7BABFEFF33}"/>
              </a:ext>
            </a:extLst>
          </p:cNvPr>
          <p:cNvSpPr txBox="1"/>
          <p:nvPr/>
        </p:nvSpPr>
        <p:spPr>
          <a:xfrm>
            <a:off x="3457559" y="2840357"/>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
        <p:nvSpPr>
          <p:cNvPr id="18" name="TextBox 17">
            <a:extLst>
              <a:ext uri="{FF2B5EF4-FFF2-40B4-BE49-F238E27FC236}">
                <a16:creationId xmlns:a16="http://schemas.microsoft.com/office/drawing/2014/main" id="{B3798E4C-E362-4A5D-AEE1-84AD1B71FAD5}"/>
              </a:ext>
            </a:extLst>
          </p:cNvPr>
          <p:cNvSpPr txBox="1"/>
          <p:nvPr/>
        </p:nvSpPr>
        <p:spPr>
          <a:xfrm>
            <a:off x="3508045" y="4326869"/>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Tree>
    <p:extLst>
      <p:ext uri="{BB962C8B-B14F-4D97-AF65-F5344CB8AC3E}">
        <p14:creationId xmlns:p14="http://schemas.microsoft.com/office/powerpoint/2010/main" val="569959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8BFA6-F57D-4F21-B7F0-E0EF1C295035}"/>
              </a:ext>
            </a:extLst>
          </p:cNvPr>
          <p:cNvSpPr txBox="1"/>
          <p:nvPr/>
        </p:nvSpPr>
        <p:spPr>
          <a:xfrm>
            <a:off x="1410425" y="1234945"/>
            <a:ext cx="2047134" cy="523220"/>
          </a:xfrm>
          <a:prstGeom prst="rect">
            <a:avLst/>
          </a:prstGeom>
          <a:noFill/>
        </p:spPr>
        <p:txBody>
          <a:bodyPr wrap="square" rtlCol="0">
            <a:spAutoFit/>
          </a:bodyPr>
          <a:lstStyle/>
          <a:p>
            <a:r>
              <a:rPr lang="en-US" sz="2800" b="1" dirty="0"/>
              <a:t>P</a:t>
            </a:r>
          </a:p>
        </p:txBody>
      </p:sp>
      <p:sp>
        <p:nvSpPr>
          <p:cNvPr id="5" name="TextBox 4">
            <a:extLst>
              <a:ext uri="{FF2B5EF4-FFF2-40B4-BE49-F238E27FC236}">
                <a16:creationId xmlns:a16="http://schemas.microsoft.com/office/drawing/2014/main" id="{CE159AFE-04D5-4777-8C85-86B082218EB9}"/>
              </a:ext>
            </a:extLst>
          </p:cNvPr>
          <p:cNvSpPr txBox="1"/>
          <p:nvPr/>
        </p:nvSpPr>
        <p:spPr>
          <a:xfrm>
            <a:off x="1393206" y="1883543"/>
            <a:ext cx="1976823" cy="523220"/>
          </a:xfrm>
          <a:prstGeom prst="rect">
            <a:avLst/>
          </a:prstGeom>
          <a:noFill/>
        </p:spPr>
        <p:txBody>
          <a:bodyPr wrap="none" rtlCol="0">
            <a:spAutoFit/>
          </a:bodyPr>
          <a:lstStyle/>
          <a:p>
            <a:r>
              <a:rPr lang="en-US" sz="2800" dirty="0" err="1"/>
              <a:t>Tần</a:t>
            </a:r>
            <a:r>
              <a:rPr lang="en-US" sz="2800" dirty="0"/>
              <a:t> </a:t>
            </a:r>
            <a:r>
              <a:rPr lang="en-US" sz="2800" dirty="0" err="1"/>
              <a:t>số</a:t>
            </a:r>
            <a:r>
              <a:rPr lang="en-US" sz="2800" dirty="0"/>
              <a:t> allele</a:t>
            </a:r>
          </a:p>
        </p:txBody>
      </p:sp>
      <p:sp>
        <p:nvSpPr>
          <p:cNvPr id="6" name="TextBox 5">
            <a:extLst>
              <a:ext uri="{FF2B5EF4-FFF2-40B4-BE49-F238E27FC236}">
                <a16:creationId xmlns:a16="http://schemas.microsoft.com/office/drawing/2014/main" id="{417D3F3F-7467-449C-8326-DCAA421BF3AA}"/>
              </a:ext>
            </a:extLst>
          </p:cNvPr>
          <p:cNvSpPr txBox="1"/>
          <p:nvPr/>
        </p:nvSpPr>
        <p:spPr>
          <a:xfrm>
            <a:off x="3951412" y="1253552"/>
            <a:ext cx="5328703" cy="523220"/>
          </a:xfrm>
          <a:prstGeom prst="rect">
            <a:avLst/>
          </a:prstGeom>
          <a:noFill/>
        </p:spPr>
        <p:txBody>
          <a:bodyPr wrap="none" rtlCol="0">
            <a:spAutoFit/>
          </a:bodyPr>
          <a:lstStyle/>
          <a:p>
            <a:r>
              <a:rPr lang="en-US" sz="2800" b="1" dirty="0">
                <a:solidFill>
                  <a:srgbClr val="2CE7F0"/>
                </a:solidFill>
              </a:rPr>
              <a:t>0,2 GG :              0,5Gg  :            0,3 gg</a:t>
            </a:r>
          </a:p>
        </p:txBody>
      </p:sp>
      <p:sp>
        <p:nvSpPr>
          <p:cNvPr id="7" name="TextBox 6">
            <a:extLst>
              <a:ext uri="{FF2B5EF4-FFF2-40B4-BE49-F238E27FC236}">
                <a16:creationId xmlns:a16="http://schemas.microsoft.com/office/drawing/2014/main" id="{890B3130-A251-4F24-9F8A-4042A1A790DA}"/>
              </a:ext>
            </a:extLst>
          </p:cNvPr>
          <p:cNvSpPr txBox="1"/>
          <p:nvPr/>
        </p:nvSpPr>
        <p:spPr>
          <a:xfrm>
            <a:off x="4518580" y="1846849"/>
            <a:ext cx="2382437" cy="523220"/>
          </a:xfrm>
          <a:prstGeom prst="rect">
            <a:avLst/>
          </a:prstGeom>
          <a:noFill/>
        </p:spPr>
        <p:txBody>
          <a:bodyPr wrap="square" rtlCol="0">
            <a:spAutoFit/>
          </a:bodyPr>
          <a:lstStyle/>
          <a:p>
            <a:r>
              <a:rPr lang="en-US" sz="2800" b="1" dirty="0">
                <a:solidFill>
                  <a:srgbClr val="FF99FF"/>
                </a:solidFill>
              </a:rPr>
              <a:t>p(G) = 0,45</a:t>
            </a:r>
          </a:p>
        </p:txBody>
      </p:sp>
      <p:cxnSp>
        <p:nvCxnSpPr>
          <p:cNvPr id="19" name="Straight Connector 18">
            <a:extLst>
              <a:ext uri="{FF2B5EF4-FFF2-40B4-BE49-F238E27FC236}">
                <a16:creationId xmlns:a16="http://schemas.microsoft.com/office/drawing/2014/main" id="{5A705E9F-3577-4DAE-94B5-D2A5482E9ED7}"/>
              </a:ext>
            </a:extLst>
          </p:cNvPr>
          <p:cNvCxnSpPr>
            <a:cxnSpLocks/>
          </p:cNvCxnSpPr>
          <p:nvPr/>
        </p:nvCxnSpPr>
        <p:spPr>
          <a:xfrm>
            <a:off x="3457559" y="1817918"/>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74FD2C-EB65-4887-AA90-4D635428601D}"/>
              </a:ext>
            </a:extLst>
          </p:cNvPr>
          <p:cNvCxnSpPr>
            <a:cxnSpLocks/>
          </p:cNvCxnSpPr>
          <p:nvPr/>
        </p:nvCxnSpPr>
        <p:spPr>
          <a:xfrm>
            <a:off x="3457559" y="3452716"/>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CAB27C-7963-4446-A63C-40E3FB0CCC7F}"/>
              </a:ext>
            </a:extLst>
          </p:cNvPr>
          <p:cNvSpPr txBox="1"/>
          <p:nvPr/>
        </p:nvSpPr>
        <p:spPr>
          <a:xfrm>
            <a:off x="7371730" y="1855659"/>
            <a:ext cx="2382437" cy="523220"/>
          </a:xfrm>
          <a:prstGeom prst="rect">
            <a:avLst/>
          </a:prstGeom>
          <a:noFill/>
        </p:spPr>
        <p:txBody>
          <a:bodyPr wrap="square" rtlCol="0">
            <a:spAutoFit/>
          </a:bodyPr>
          <a:lstStyle/>
          <a:p>
            <a:r>
              <a:rPr lang="en-US" sz="2800" b="1" dirty="0">
                <a:solidFill>
                  <a:srgbClr val="FFFF00"/>
                </a:solidFill>
              </a:rPr>
              <a:t>q(g) = 0,55</a:t>
            </a:r>
          </a:p>
        </p:txBody>
      </p:sp>
      <p:sp>
        <p:nvSpPr>
          <p:cNvPr id="26" name="TextBox 25">
            <a:extLst>
              <a:ext uri="{FF2B5EF4-FFF2-40B4-BE49-F238E27FC236}">
                <a16:creationId xmlns:a16="http://schemas.microsoft.com/office/drawing/2014/main" id="{A9A3CD26-F9F0-4739-B22B-97E35A68AEE5}"/>
              </a:ext>
            </a:extLst>
          </p:cNvPr>
          <p:cNvSpPr txBox="1"/>
          <p:nvPr/>
        </p:nvSpPr>
        <p:spPr>
          <a:xfrm>
            <a:off x="1396003" y="3485961"/>
            <a:ext cx="1976823" cy="523220"/>
          </a:xfrm>
          <a:prstGeom prst="rect">
            <a:avLst/>
          </a:prstGeom>
          <a:noFill/>
        </p:spPr>
        <p:txBody>
          <a:bodyPr wrap="none" rtlCol="0">
            <a:spAutoFit/>
          </a:bodyPr>
          <a:lstStyle/>
          <a:p>
            <a:r>
              <a:rPr lang="en-US" sz="2800" dirty="0" err="1"/>
              <a:t>Tần</a:t>
            </a:r>
            <a:r>
              <a:rPr lang="en-US" sz="2800" dirty="0"/>
              <a:t> </a:t>
            </a:r>
            <a:r>
              <a:rPr lang="en-US" sz="2800" dirty="0" err="1"/>
              <a:t>số</a:t>
            </a:r>
            <a:r>
              <a:rPr lang="en-US" sz="2800" dirty="0"/>
              <a:t> allele</a:t>
            </a:r>
          </a:p>
        </p:txBody>
      </p:sp>
      <p:sp>
        <p:nvSpPr>
          <p:cNvPr id="27" name="TextBox 26">
            <a:extLst>
              <a:ext uri="{FF2B5EF4-FFF2-40B4-BE49-F238E27FC236}">
                <a16:creationId xmlns:a16="http://schemas.microsoft.com/office/drawing/2014/main" id="{1A4785DA-B5CB-4049-905C-C091CBCDCF2F}"/>
              </a:ext>
            </a:extLst>
          </p:cNvPr>
          <p:cNvSpPr txBox="1"/>
          <p:nvPr/>
        </p:nvSpPr>
        <p:spPr>
          <a:xfrm>
            <a:off x="4615395" y="3524866"/>
            <a:ext cx="2382437" cy="523220"/>
          </a:xfrm>
          <a:prstGeom prst="rect">
            <a:avLst/>
          </a:prstGeom>
          <a:noFill/>
        </p:spPr>
        <p:txBody>
          <a:bodyPr wrap="square" rtlCol="0">
            <a:spAutoFit/>
          </a:bodyPr>
          <a:lstStyle/>
          <a:p>
            <a:r>
              <a:rPr lang="en-US" sz="2800" b="1" dirty="0">
                <a:solidFill>
                  <a:srgbClr val="FF99FF"/>
                </a:solidFill>
              </a:rPr>
              <a:t>p(G) = 0,45</a:t>
            </a:r>
          </a:p>
        </p:txBody>
      </p:sp>
      <p:sp>
        <p:nvSpPr>
          <p:cNvPr id="28" name="TextBox 27">
            <a:extLst>
              <a:ext uri="{FF2B5EF4-FFF2-40B4-BE49-F238E27FC236}">
                <a16:creationId xmlns:a16="http://schemas.microsoft.com/office/drawing/2014/main" id="{07CF4E9C-B89E-468C-ADB9-512331B064D9}"/>
              </a:ext>
            </a:extLst>
          </p:cNvPr>
          <p:cNvSpPr txBox="1"/>
          <p:nvPr/>
        </p:nvSpPr>
        <p:spPr>
          <a:xfrm>
            <a:off x="1460179" y="4343400"/>
            <a:ext cx="2047866" cy="523220"/>
          </a:xfrm>
          <a:prstGeom prst="rect">
            <a:avLst/>
          </a:prstGeom>
          <a:noFill/>
        </p:spPr>
        <p:txBody>
          <a:bodyPr wrap="square" rtlCol="0">
            <a:spAutoFit/>
          </a:bodyPr>
          <a:lstStyle/>
          <a:p>
            <a:r>
              <a:rPr lang="en-US" sz="2800" dirty="0"/>
              <a:t>F</a:t>
            </a:r>
            <a:r>
              <a:rPr lang="en-US" sz="2800" baseline="-25000" dirty="0"/>
              <a:t>2</a:t>
            </a:r>
            <a:endParaRPr lang="en-US" sz="2800" dirty="0"/>
          </a:p>
        </p:txBody>
      </p:sp>
      <p:sp>
        <p:nvSpPr>
          <p:cNvPr id="33" name="TextBox 32">
            <a:extLst>
              <a:ext uri="{FF2B5EF4-FFF2-40B4-BE49-F238E27FC236}">
                <a16:creationId xmlns:a16="http://schemas.microsoft.com/office/drawing/2014/main" id="{10CEF523-C710-44CB-9D7F-DE131A224807}"/>
              </a:ext>
            </a:extLst>
          </p:cNvPr>
          <p:cNvSpPr txBox="1"/>
          <p:nvPr/>
        </p:nvSpPr>
        <p:spPr>
          <a:xfrm>
            <a:off x="7642614" y="3533203"/>
            <a:ext cx="2382437" cy="523220"/>
          </a:xfrm>
          <a:prstGeom prst="rect">
            <a:avLst/>
          </a:prstGeom>
          <a:noFill/>
        </p:spPr>
        <p:txBody>
          <a:bodyPr wrap="square" rtlCol="0">
            <a:spAutoFit/>
          </a:bodyPr>
          <a:lstStyle/>
          <a:p>
            <a:r>
              <a:rPr lang="en-US" sz="2800" b="1" dirty="0">
                <a:solidFill>
                  <a:srgbClr val="FFFF00"/>
                </a:solidFill>
              </a:rPr>
              <a:t>q(g) = 0,55</a:t>
            </a:r>
          </a:p>
        </p:txBody>
      </p:sp>
      <p:sp>
        <p:nvSpPr>
          <p:cNvPr id="35" name="TextBox 34">
            <a:extLst>
              <a:ext uri="{FF2B5EF4-FFF2-40B4-BE49-F238E27FC236}">
                <a16:creationId xmlns:a16="http://schemas.microsoft.com/office/drawing/2014/main" id="{3A600BA7-F726-4928-85FF-F48BD620AB76}"/>
              </a:ext>
            </a:extLst>
          </p:cNvPr>
          <p:cNvSpPr txBox="1"/>
          <p:nvPr/>
        </p:nvSpPr>
        <p:spPr>
          <a:xfrm>
            <a:off x="1357685" y="2835482"/>
            <a:ext cx="2047866" cy="523220"/>
          </a:xfrm>
          <a:prstGeom prst="rect">
            <a:avLst/>
          </a:prstGeom>
          <a:noFill/>
        </p:spPr>
        <p:txBody>
          <a:bodyPr wrap="square" rtlCol="0">
            <a:spAutoFit/>
          </a:bodyPr>
          <a:lstStyle/>
          <a:p>
            <a:r>
              <a:rPr lang="en-US" sz="2800" dirty="0"/>
              <a:t> F</a:t>
            </a:r>
            <a:r>
              <a:rPr lang="en-US" sz="2800" baseline="-25000" dirty="0"/>
              <a:t>1</a:t>
            </a:r>
            <a:endParaRPr lang="en-US" sz="2800" dirty="0"/>
          </a:p>
        </p:txBody>
      </p:sp>
      <p:sp>
        <p:nvSpPr>
          <p:cNvPr id="2" name="TextBox 1">
            <a:extLst>
              <a:ext uri="{FF2B5EF4-FFF2-40B4-BE49-F238E27FC236}">
                <a16:creationId xmlns:a16="http://schemas.microsoft.com/office/drawing/2014/main" id="{85A03031-14C9-4EBF-BAA5-3CE060BC098F}"/>
              </a:ext>
            </a:extLst>
          </p:cNvPr>
          <p:cNvSpPr txBox="1"/>
          <p:nvPr/>
        </p:nvSpPr>
        <p:spPr>
          <a:xfrm>
            <a:off x="1039167" y="5234083"/>
            <a:ext cx="9865201" cy="523220"/>
          </a:xfrm>
          <a:prstGeom prst="rect">
            <a:avLst/>
          </a:prstGeom>
          <a:noFill/>
        </p:spPr>
        <p:txBody>
          <a:bodyPr wrap="none" rtlCol="0">
            <a:spAutoFit/>
          </a:bodyPr>
          <a:lstStyle/>
          <a:p>
            <a:r>
              <a:rPr lang="en-US" sz="2800" dirty="0" err="1"/>
              <a:t>Tần</a:t>
            </a:r>
            <a:r>
              <a:rPr lang="en-US" sz="2800" dirty="0"/>
              <a:t> </a:t>
            </a:r>
            <a:r>
              <a:rPr lang="en-US" sz="2800" dirty="0" err="1"/>
              <a:t>số</a:t>
            </a:r>
            <a:r>
              <a:rPr lang="en-US" sz="2800" dirty="0"/>
              <a:t> allele </a:t>
            </a:r>
            <a:r>
              <a:rPr lang="en-US" sz="2800" dirty="0" err="1"/>
              <a:t>và</a:t>
            </a:r>
            <a:r>
              <a:rPr lang="en-US" sz="2800" dirty="0"/>
              <a:t> </a:t>
            </a:r>
            <a:r>
              <a:rPr lang="en-US" sz="2800" dirty="0" err="1"/>
              <a:t>tần</a:t>
            </a:r>
            <a:r>
              <a:rPr lang="en-US" sz="2800" dirty="0"/>
              <a:t> </a:t>
            </a:r>
            <a:r>
              <a:rPr lang="en-US" sz="2800" dirty="0" err="1"/>
              <a:t>số</a:t>
            </a:r>
            <a:r>
              <a:rPr lang="en-US" sz="2800" dirty="0"/>
              <a:t> </a:t>
            </a:r>
            <a:r>
              <a:rPr lang="en-US" sz="2800" dirty="0" err="1"/>
              <a:t>kiểu</a:t>
            </a:r>
            <a:r>
              <a:rPr lang="en-US" sz="2800" dirty="0"/>
              <a:t> gene </a:t>
            </a:r>
            <a:r>
              <a:rPr lang="en-US" sz="2800" dirty="0" err="1"/>
              <a:t>không</a:t>
            </a:r>
            <a:r>
              <a:rPr lang="en-US" sz="2800" dirty="0"/>
              <a:t> </a:t>
            </a:r>
            <a:r>
              <a:rPr lang="en-US" sz="2800" dirty="0" err="1"/>
              <a:t>đổi</a:t>
            </a:r>
            <a:r>
              <a:rPr lang="en-US" sz="2800" dirty="0"/>
              <a:t> qua </a:t>
            </a:r>
            <a:r>
              <a:rPr lang="en-US" sz="2800" dirty="0" err="1"/>
              <a:t>các</a:t>
            </a:r>
            <a:r>
              <a:rPr lang="en-US" sz="2800" dirty="0"/>
              <a:t> </a:t>
            </a:r>
            <a:r>
              <a:rPr lang="en-US" sz="2800" dirty="0" err="1"/>
              <a:t>thế</a:t>
            </a:r>
            <a:r>
              <a:rPr lang="en-US" sz="2800" dirty="0"/>
              <a:t> </a:t>
            </a:r>
            <a:r>
              <a:rPr lang="en-US" sz="2800" dirty="0" err="1"/>
              <a:t>hệ</a:t>
            </a:r>
            <a:r>
              <a:rPr lang="en-US" sz="2800" dirty="0"/>
              <a:t> </a:t>
            </a:r>
            <a:r>
              <a:rPr lang="en-US" sz="2800" dirty="0" err="1"/>
              <a:t>ngẫu</a:t>
            </a:r>
            <a:r>
              <a:rPr lang="en-US" sz="2800" dirty="0"/>
              <a:t> </a:t>
            </a:r>
            <a:r>
              <a:rPr lang="en-US" sz="2800" dirty="0" err="1"/>
              <a:t>phối</a:t>
            </a:r>
            <a:endParaRPr lang="en-US" sz="2800" dirty="0"/>
          </a:p>
        </p:txBody>
      </p:sp>
      <p:sp>
        <p:nvSpPr>
          <p:cNvPr id="17" name="TextBox 16">
            <a:extLst>
              <a:ext uri="{FF2B5EF4-FFF2-40B4-BE49-F238E27FC236}">
                <a16:creationId xmlns:a16="http://schemas.microsoft.com/office/drawing/2014/main" id="{5D166C29-87CB-4409-9467-D7D8B33DA532}"/>
              </a:ext>
            </a:extLst>
          </p:cNvPr>
          <p:cNvSpPr txBox="1"/>
          <p:nvPr/>
        </p:nvSpPr>
        <p:spPr>
          <a:xfrm>
            <a:off x="3405551" y="2871557"/>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
        <p:nvSpPr>
          <p:cNvPr id="18" name="TextBox 17">
            <a:extLst>
              <a:ext uri="{FF2B5EF4-FFF2-40B4-BE49-F238E27FC236}">
                <a16:creationId xmlns:a16="http://schemas.microsoft.com/office/drawing/2014/main" id="{E9058F9A-D6AB-4C07-9FE5-1EE48CB74904}"/>
              </a:ext>
            </a:extLst>
          </p:cNvPr>
          <p:cNvSpPr txBox="1"/>
          <p:nvPr/>
        </p:nvSpPr>
        <p:spPr>
          <a:xfrm>
            <a:off x="3465454" y="4256404"/>
            <a:ext cx="7064755" cy="523220"/>
          </a:xfrm>
          <a:prstGeom prst="rect">
            <a:avLst/>
          </a:prstGeom>
          <a:noFill/>
        </p:spPr>
        <p:txBody>
          <a:bodyPr wrap="none" rtlCol="0">
            <a:spAutoFit/>
          </a:bodyPr>
          <a:lstStyle/>
          <a:p>
            <a:r>
              <a:rPr lang="en-US" sz="2800" b="1" dirty="0">
                <a:solidFill>
                  <a:srgbClr val="2CE7F0"/>
                </a:solidFill>
              </a:rPr>
              <a:t>p</a:t>
            </a:r>
            <a:r>
              <a:rPr lang="en-US" sz="2800" b="1" baseline="30000" dirty="0">
                <a:solidFill>
                  <a:srgbClr val="2CE7F0"/>
                </a:solidFill>
              </a:rPr>
              <a:t>2</a:t>
            </a:r>
            <a:r>
              <a:rPr lang="en-US" sz="2800" b="1" dirty="0">
                <a:solidFill>
                  <a:srgbClr val="2CE7F0"/>
                </a:solidFill>
              </a:rPr>
              <a:t> 0,2025 GG:         2pq0,495Gg:        q</a:t>
            </a:r>
            <a:r>
              <a:rPr lang="en-US" sz="2800" b="1" baseline="30000" dirty="0">
                <a:solidFill>
                  <a:srgbClr val="2CE7F0"/>
                </a:solidFill>
              </a:rPr>
              <a:t>2</a:t>
            </a:r>
            <a:r>
              <a:rPr lang="en-US" sz="2800" b="1" dirty="0">
                <a:solidFill>
                  <a:srgbClr val="2CE7F0"/>
                </a:solidFill>
              </a:rPr>
              <a:t>0,3025 gg</a:t>
            </a:r>
          </a:p>
        </p:txBody>
      </p:sp>
    </p:spTree>
    <p:extLst>
      <p:ext uri="{BB962C8B-B14F-4D97-AF65-F5344CB8AC3E}">
        <p14:creationId xmlns:p14="http://schemas.microsoft.com/office/powerpoint/2010/main" val="244734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A9093-FD3E-4367-BBE2-B3544780F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88" y="1295400"/>
            <a:ext cx="7972425" cy="3276600"/>
          </a:xfrm>
          <a:prstGeom prst="rect">
            <a:avLst/>
          </a:prstGeom>
        </p:spPr>
      </p:pic>
      <p:sp>
        <p:nvSpPr>
          <p:cNvPr id="2" name="TextBox 1">
            <a:extLst>
              <a:ext uri="{FF2B5EF4-FFF2-40B4-BE49-F238E27FC236}">
                <a16:creationId xmlns:a16="http://schemas.microsoft.com/office/drawing/2014/main" id="{117BB2FF-1F37-41BD-858E-E73461050618}"/>
              </a:ext>
            </a:extLst>
          </p:cNvPr>
          <p:cNvSpPr txBox="1"/>
          <p:nvPr/>
        </p:nvSpPr>
        <p:spPr>
          <a:xfrm>
            <a:off x="4191000" y="48006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C88822B-B1AC-44C6-8827-82FBB63ADCCA}"/>
              </a:ext>
            </a:extLst>
          </p:cNvPr>
          <p:cNvSpPr txBox="1"/>
          <p:nvPr/>
        </p:nvSpPr>
        <p:spPr>
          <a:xfrm>
            <a:off x="1087809" y="4800600"/>
            <a:ext cx="10016383" cy="954107"/>
          </a:xfrm>
          <a:prstGeom prst="rect">
            <a:avLst/>
          </a:prstGeom>
          <a:noFill/>
        </p:spPr>
        <p:txBody>
          <a:bodyPr wrap="square" rtlCol="0">
            <a:spAutoFit/>
          </a:bodyPr>
          <a:lstStyle/>
          <a:p>
            <a:r>
              <a:rPr lang="en-US" sz="2800" dirty="0" err="1"/>
              <a:t>Cơn</a:t>
            </a:r>
            <a:r>
              <a:rPr lang="en-US" sz="2800" dirty="0"/>
              <a:t> </a:t>
            </a:r>
            <a:r>
              <a:rPr lang="en-US" sz="2800" dirty="0" err="1"/>
              <a:t>bão</a:t>
            </a:r>
            <a:r>
              <a:rPr lang="en-US" sz="2800" dirty="0"/>
              <a:t> </a:t>
            </a:r>
            <a:r>
              <a:rPr lang="en-US" sz="2800" b="1" dirty="0"/>
              <a:t>Yagi</a:t>
            </a:r>
            <a:r>
              <a:rPr lang="en-US" sz="2800" dirty="0"/>
              <a:t> </a:t>
            </a:r>
            <a:r>
              <a:rPr lang="en-US" sz="2800" dirty="0" err="1"/>
              <a:t>tràn</a:t>
            </a:r>
            <a:r>
              <a:rPr lang="en-US" sz="2800" dirty="0"/>
              <a:t> qua </a:t>
            </a:r>
            <a:r>
              <a:rPr lang="en-US" sz="2800" dirty="0" err="1"/>
              <a:t>khu</a:t>
            </a:r>
            <a:r>
              <a:rPr lang="en-US" sz="2800" dirty="0"/>
              <a:t> </a:t>
            </a:r>
            <a:r>
              <a:rPr lang="en-US" sz="2800" dirty="0" err="1"/>
              <a:t>vực</a:t>
            </a:r>
            <a:r>
              <a:rPr lang="en-US" sz="2800" dirty="0"/>
              <a:t> </a:t>
            </a:r>
            <a:r>
              <a:rPr lang="en-US" sz="2800" dirty="0" err="1"/>
              <a:t>sống</a:t>
            </a:r>
            <a:r>
              <a:rPr lang="en-US" sz="2800" dirty="0"/>
              <a:t> </a:t>
            </a:r>
            <a:r>
              <a:rPr lang="en-US" sz="2800" dirty="0" err="1"/>
              <a:t>của</a:t>
            </a:r>
            <a:r>
              <a:rPr lang="en-US" sz="2800" dirty="0"/>
              <a:t> </a:t>
            </a:r>
            <a:r>
              <a:rPr lang="en-US" sz="2800" dirty="0" err="1"/>
              <a:t>quần</a:t>
            </a:r>
            <a:r>
              <a:rPr lang="en-US" sz="2800" dirty="0"/>
              <a:t> </a:t>
            </a:r>
            <a:r>
              <a:rPr lang="en-US" sz="2800" dirty="0" err="1"/>
              <a:t>thể</a:t>
            </a:r>
            <a:r>
              <a:rPr lang="en-US" sz="2800" dirty="0"/>
              <a:t>, </a:t>
            </a:r>
            <a:r>
              <a:rPr lang="en-US" sz="2800" dirty="0" err="1"/>
              <a:t>một</a:t>
            </a:r>
            <a:r>
              <a:rPr lang="en-US" sz="2800" dirty="0"/>
              <a:t> </a:t>
            </a:r>
            <a:r>
              <a:rPr lang="en-US" sz="2800" dirty="0" err="1"/>
              <a:t>vài</a:t>
            </a:r>
            <a:r>
              <a:rPr lang="en-US" sz="2800" dirty="0"/>
              <a:t> </a:t>
            </a:r>
            <a:r>
              <a:rPr lang="en-US" sz="2800" dirty="0" err="1"/>
              <a:t>cá</a:t>
            </a:r>
            <a:r>
              <a:rPr lang="en-US" sz="2800" dirty="0"/>
              <a:t> </a:t>
            </a:r>
            <a:r>
              <a:rPr lang="en-US" sz="2800" dirty="0" err="1"/>
              <a:t>thể</a:t>
            </a:r>
            <a:r>
              <a:rPr lang="en-US" sz="2800" dirty="0"/>
              <a:t> </a:t>
            </a:r>
            <a:r>
              <a:rPr lang="en-US" sz="2800" dirty="0" err="1"/>
              <a:t>ếch</a:t>
            </a:r>
            <a:r>
              <a:rPr lang="en-US" sz="2800" dirty="0"/>
              <a:t> </a:t>
            </a:r>
            <a:r>
              <a:rPr lang="en-US" sz="2800" dirty="0" err="1"/>
              <a:t>cốm</a:t>
            </a:r>
            <a:r>
              <a:rPr lang="en-US" sz="2800" dirty="0"/>
              <a:t> </a:t>
            </a:r>
            <a:r>
              <a:rPr lang="en-US" sz="2800" dirty="0" err="1"/>
              <a:t>bị</a:t>
            </a:r>
            <a:r>
              <a:rPr lang="en-US" sz="2800" dirty="0"/>
              <a:t> </a:t>
            </a:r>
            <a:r>
              <a:rPr lang="en-US" sz="2800" dirty="0" err="1"/>
              <a:t>lũ</a:t>
            </a:r>
            <a:r>
              <a:rPr lang="en-US" sz="2800" dirty="0"/>
              <a:t> </a:t>
            </a:r>
            <a:r>
              <a:rPr lang="en-US" sz="2800" dirty="0" err="1"/>
              <a:t>cuốn</a:t>
            </a:r>
            <a:r>
              <a:rPr lang="en-US" sz="2800" dirty="0"/>
              <a:t> </a:t>
            </a:r>
            <a:r>
              <a:rPr lang="en-US" sz="2800" dirty="0" err="1"/>
              <a:t>đi</a:t>
            </a:r>
            <a:r>
              <a:rPr lang="en-US" sz="2800" dirty="0"/>
              <a:t>. </a:t>
            </a:r>
            <a:r>
              <a:rPr lang="en-US" sz="2800" dirty="0" err="1"/>
              <a:t>Quần</a:t>
            </a:r>
            <a:r>
              <a:rPr lang="en-US" sz="2800" dirty="0"/>
              <a:t> </a:t>
            </a:r>
            <a:r>
              <a:rPr lang="en-US" sz="2800" dirty="0" err="1"/>
              <a:t>thể</a:t>
            </a:r>
            <a:r>
              <a:rPr lang="en-US" sz="2800" dirty="0"/>
              <a:t> </a:t>
            </a:r>
            <a:r>
              <a:rPr lang="en-US" sz="2800" dirty="0" err="1"/>
              <a:t>có</a:t>
            </a:r>
            <a:r>
              <a:rPr lang="en-US" sz="2800" dirty="0"/>
              <a:t> </a:t>
            </a:r>
            <a:r>
              <a:rPr lang="en-US" sz="2800" dirty="0" err="1"/>
              <a:t>còn</a:t>
            </a:r>
            <a:r>
              <a:rPr lang="en-US" sz="2800" dirty="0"/>
              <a:t> </a:t>
            </a:r>
            <a:r>
              <a:rPr lang="en-US" sz="2800" dirty="0" err="1"/>
              <a:t>duy</a:t>
            </a:r>
            <a:r>
              <a:rPr lang="en-US" sz="2800" dirty="0"/>
              <a:t> </a:t>
            </a:r>
            <a:r>
              <a:rPr lang="en-US" sz="2800" dirty="0" err="1"/>
              <a:t>trì</a:t>
            </a:r>
            <a:r>
              <a:rPr lang="en-US" sz="2800" dirty="0"/>
              <a:t> </a:t>
            </a:r>
            <a:r>
              <a:rPr lang="en-US" sz="2800" dirty="0" err="1"/>
              <a:t>được</a:t>
            </a:r>
            <a:r>
              <a:rPr lang="en-US" sz="2800" dirty="0"/>
              <a:t> </a:t>
            </a:r>
            <a:r>
              <a:rPr lang="en-US" sz="2800" dirty="0" err="1"/>
              <a:t>trạng</a:t>
            </a:r>
            <a:r>
              <a:rPr lang="en-US" sz="2800" dirty="0"/>
              <a:t> </a:t>
            </a:r>
            <a:r>
              <a:rPr lang="en-US" sz="2800" dirty="0" err="1"/>
              <a:t>thái</a:t>
            </a:r>
            <a:r>
              <a:rPr lang="en-US" sz="2800" dirty="0"/>
              <a:t> </a:t>
            </a:r>
            <a:r>
              <a:rPr lang="en-US" sz="2800" dirty="0" err="1"/>
              <a:t>cân</a:t>
            </a:r>
            <a:r>
              <a:rPr lang="en-US" sz="2800" dirty="0"/>
              <a:t> </a:t>
            </a:r>
            <a:r>
              <a:rPr lang="en-US" sz="2800" dirty="0" err="1"/>
              <a:t>bằng</a:t>
            </a:r>
            <a:r>
              <a:rPr lang="en-US" sz="2800" dirty="0"/>
              <a:t>? </a:t>
            </a:r>
          </a:p>
        </p:txBody>
      </p:sp>
    </p:spTree>
    <p:extLst>
      <p:ext uri="{BB962C8B-B14F-4D97-AF65-F5344CB8AC3E}">
        <p14:creationId xmlns:p14="http://schemas.microsoft.com/office/powerpoint/2010/main" val="1875358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E781-D6BA-4DAD-A1E9-B87992ABF9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3F4737B-A923-48F0-B5C6-6212B8C83486}"/>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1DAB6DCB-B258-4B8B-B650-E9F7E001D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217546"/>
            <a:ext cx="12182475" cy="5953125"/>
          </a:xfrm>
          <a:prstGeom prst="rect">
            <a:avLst/>
          </a:prstGeom>
        </p:spPr>
      </p:pic>
      <p:sp>
        <p:nvSpPr>
          <p:cNvPr id="5" name="Rectangle 4">
            <a:extLst>
              <a:ext uri="{FF2B5EF4-FFF2-40B4-BE49-F238E27FC236}">
                <a16:creationId xmlns:a16="http://schemas.microsoft.com/office/drawing/2014/main" id="{FB5B0653-4195-4D76-9081-B1825C9DABC2}"/>
              </a:ext>
            </a:extLst>
          </p:cNvPr>
          <p:cNvSpPr/>
          <p:nvPr/>
        </p:nvSpPr>
        <p:spPr>
          <a:xfrm>
            <a:off x="457200" y="230194"/>
            <a:ext cx="3276600" cy="434065"/>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50AD234-85E8-4290-B22F-65F4D4F76ADE}"/>
              </a:ext>
            </a:extLst>
          </p:cNvPr>
          <p:cNvSpPr/>
          <p:nvPr/>
        </p:nvSpPr>
        <p:spPr>
          <a:xfrm>
            <a:off x="4537877" y="207759"/>
            <a:ext cx="3276600" cy="450843"/>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497A98-3BF0-4917-BFFF-E8C2F5358E9E}"/>
              </a:ext>
            </a:extLst>
          </p:cNvPr>
          <p:cNvSpPr/>
          <p:nvPr/>
        </p:nvSpPr>
        <p:spPr>
          <a:xfrm>
            <a:off x="8763000" y="250544"/>
            <a:ext cx="3276600" cy="394207"/>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B0B708-9E94-4754-944A-46C6FB7EB84A}"/>
              </a:ext>
            </a:extLst>
          </p:cNvPr>
          <p:cNvSpPr/>
          <p:nvPr/>
        </p:nvSpPr>
        <p:spPr>
          <a:xfrm>
            <a:off x="2514600" y="3161219"/>
            <a:ext cx="3276600" cy="450843"/>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FF9A2C-7A95-4A8D-A5D0-82DC0FD90B10}"/>
              </a:ext>
            </a:extLst>
          </p:cNvPr>
          <p:cNvSpPr/>
          <p:nvPr/>
        </p:nvSpPr>
        <p:spPr>
          <a:xfrm>
            <a:off x="6400802" y="3171006"/>
            <a:ext cx="2514598" cy="450843"/>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CC87F1-0FBB-4E40-B85A-D4604F62FADC}"/>
              </a:ext>
            </a:extLst>
          </p:cNvPr>
          <p:cNvSpPr/>
          <p:nvPr/>
        </p:nvSpPr>
        <p:spPr>
          <a:xfrm>
            <a:off x="8389" y="5719828"/>
            <a:ext cx="2133598" cy="450843"/>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8B5A99-54DE-46C4-8C47-A6A6384C18FB}"/>
              </a:ext>
            </a:extLst>
          </p:cNvPr>
          <p:cNvSpPr/>
          <p:nvPr/>
        </p:nvSpPr>
        <p:spPr>
          <a:xfrm>
            <a:off x="11277600" y="5910044"/>
            <a:ext cx="762000" cy="146043"/>
          </a:xfrm>
          <a:prstGeom prst="rect">
            <a:avLst/>
          </a:prstGeom>
          <a:solidFill>
            <a:srgbClr val="474141"/>
          </a:solidFill>
          <a:ln>
            <a:solidFill>
              <a:srgbClr val="47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25C5B2-433A-4EC1-BDF8-C4CBF703AF14}"/>
              </a:ext>
            </a:extLst>
          </p:cNvPr>
          <p:cNvPicPr>
            <a:picLocks noChangeAspect="1"/>
          </p:cNvPicPr>
          <p:nvPr/>
        </p:nvPicPr>
        <p:blipFill>
          <a:blip r:embed="rId3"/>
          <a:stretch>
            <a:fillRect/>
          </a:stretch>
        </p:blipFill>
        <p:spPr>
          <a:xfrm>
            <a:off x="5016914" y="3191235"/>
            <a:ext cx="2158171" cy="475529"/>
          </a:xfrm>
          <a:prstGeom prst="rect">
            <a:avLst/>
          </a:prstGeom>
        </p:spPr>
      </p:pic>
      <p:sp>
        <p:nvSpPr>
          <p:cNvPr id="14" name="TextBox 13">
            <a:extLst>
              <a:ext uri="{FF2B5EF4-FFF2-40B4-BE49-F238E27FC236}">
                <a16:creationId xmlns:a16="http://schemas.microsoft.com/office/drawing/2014/main" id="{498E8B9D-13D9-4971-BEC1-901ED3AE44D3}"/>
              </a:ext>
            </a:extLst>
          </p:cNvPr>
          <p:cNvSpPr txBox="1"/>
          <p:nvPr/>
        </p:nvSpPr>
        <p:spPr>
          <a:xfrm>
            <a:off x="4900800" y="202347"/>
            <a:ext cx="2390398" cy="461665"/>
          </a:xfrm>
          <a:prstGeom prst="rect">
            <a:avLst/>
          </a:prstGeom>
          <a:noFill/>
        </p:spPr>
        <p:txBody>
          <a:bodyPr wrap="none" rtlCol="0">
            <a:spAutoFit/>
          </a:bodyPr>
          <a:lstStyle/>
          <a:p>
            <a:r>
              <a:rPr lang="en-US" sz="2400" dirty="0" err="1"/>
              <a:t>Không</a:t>
            </a:r>
            <a:r>
              <a:rPr lang="en-US" sz="2400" dirty="0"/>
              <a:t> </a:t>
            </a:r>
            <a:r>
              <a:rPr lang="en-US" sz="2400" dirty="0" err="1"/>
              <a:t>có</a:t>
            </a:r>
            <a:r>
              <a:rPr lang="en-US" sz="2400" dirty="0"/>
              <a:t> </a:t>
            </a:r>
            <a:r>
              <a:rPr lang="en-US" sz="2400" dirty="0" err="1"/>
              <a:t>đột</a:t>
            </a:r>
            <a:r>
              <a:rPr lang="en-US" sz="2400" dirty="0"/>
              <a:t> </a:t>
            </a:r>
            <a:r>
              <a:rPr lang="en-US" sz="2400" dirty="0" err="1"/>
              <a:t>biến</a:t>
            </a:r>
            <a:endParaRPr lang="en-US" sz="2400" dirty="0"/>
          </a:p>
        </p:txBody>
      </p:sp>
      <p:sp>
        <p:nvSpPr>
          <p:cNvPr id="15" name="TextBox 14">
            <a:extLst>
              <a:ext uri="{FF2B5EF4-FFF2-40B4-BE49-F238E27FC236}">
                <a16:creationId xmlns:a16="http://schemas.microsoft.com/office/drawing/2014/main" id="{ADA4233A-7591-46F8-A76F-75FB880CA7C0}"/>
              </a:ext>
            </a:extLst>
          </p:cNvPr>
          <p:cNvSpPr txBox="1"/>
          <p:nvPr/>
        </p:nvSpPr>
        <p:spPr>
          <a:xfrm>
            <a:off x="8563180" y="186777"/>
            <a:ext cx="3296095" cy="461665"/>
          </a:xfrm>
          <a:prstGeom prst="rect">
            <a:avLst/>
          </a:prstGeom>
          <a:noFill/>
        </p:spPr>
        <p:txBody>
          <a:bodyPr wrap="none" rtlCol="0">
            <a:spAutoFit/>
          </a:bodyPr>
          <a:lstStyle/>
          <a:p>
            <a:r>
              <a:rPr lang="en-US" sz="2400" dirty="0" err="1"/>
              <a:t>Không</a:t>
            </a:r>
            <a:r>
              <a:rPr lang="en-US" sz="2400" dirty="0"/>
              <a:t> </a:t>
            </a:r>
            <a:r>
              <a:rPr lang="en-US" sz="2400" dirty="0" err="1"/>
              <a:t>có</a:t>
            </a:r>
            <a:r>
              <a:rPr lang="en-US" sz="2400" dirty="0"/>
              <a:t> </a:t>
            </a:r>
            <a:r>
              <a:rPr lang="en-US" sz="2400" dirty="0" err="1"/>
              <a:t>sự</a:t>
            </a:r>
            <a:r>
              <a:rPr lang="en-US" sz="2400" dirty="0"/>
              <a:t> di – </a:t>
            </a:r>
            <a:r>
              <a:rPr lang="en-US" sz="2400" dirty="0" err="1"/>
              <a:t>nhập</a:t>
            </a:r>
            <a:r>
              <a:rPr lang="en-US" sz="2400" dirty="0"/>
              <a:t> </a:t>
            </a:r>
            <a:r>
              <a:rPr lang="en-US" sz="2400" dirty="0" err="1"/>
              <a:t>cư</a:t>
            </a:r>
            <a:endParaRPr lang="en-US" sz="2400" dirty="0"/>
          </a:p>
        </p:txBody>
      </p:sp>
      <p:sp>
        <p:nvSpPr>
          <p:cNvPr id="16" name="TextBox 15">
            <a:extLst>
              <a:ext uri="{FF2B5EF4-FFF2-40B4-BE49-F238E27FC236}">
                <a16:creationId xmlns:a16="http://schemas.microsoft.com/office/drawing/2014/main" id="{0874DF37-75DC-4CE9-AFC9-E504816D2C80}"/>
              </a:ext>
            </a:extLst>
          </p:cNvPr>
          <p:cNvSpPr txBox="1"/>
          <p:nvPr/>
        </p:nvSpPr>
        <p:spPr>
          <a:xfrm>
            <a:off x="2800064" y="3194108"/>
            <a:ext cx="2324675" cy="461665"/>
          </a:xfrm>
          <a:prstGeom prst="rect">
            <a:avLst/>
          </a:prstGeom>
          <a:noFill/>
        </p:spPr>
        <p:txBody>
          <a:bodyPr wrap="none" rtlCol="0">
            <a:spAutoFit/>
          </a:bodyPr>
          <a:lstStyle/>
          <a:p>
            <a:r>
              <a:rPr lang="en-US" sz="2400" dirty="0" err="1"/>
              <a:t>Kích</a:t>
            </a:r>
            <a:r>
              <a:rPr lang="en-US" sz="2400" dirty="0"/>
              <a:t> </a:t>
            </a:r>
            <a:r>
              <a:rPr lang="en-US" sz="2400" dirty="0" err="1"/>
              <a:t>thước</a:t>
            </a:r>
            <a:r>
              <a:rPr lang="en-US" sz="2400" dirty="0"/>
              <a:t> </a:t>
            </a:r>
            <a:r>
              <a:rPr lang="en-US" sz="2400" dirty="0" err="1"/>
              <a:t>đủ</a:t>
            </a:r>
            <a:r>
              <a:rPr lang="en-US" sz="2400" dirty="0"/>
              <a:t> </a:t>
            </a:r>
            <a:r>
              <a:rPr lang="en-US" sz="2400" dirty="0" err="1"/>
              <a:t>lớn</a:t>
            </a:r>
            <a:endParaRPr lang="en-US" sz="2400" dirty="0"/>
          </a:p>
        </p:txBody>
      </p:sp>
      <p:sp>
        <p:nvSpPr>
          <p:cNvPr id="17" name="TextBox 16">
            <a:extLst>
              <a:ext uri="{FF2B5EF4-FFF2-40B4-BE49-F238E27FC236}">
                <a16:creationId xmlns:a16="http://schemas.microsoft.com/office/drawing/2014/main" id="{4113BA91-0359-4725-BB88-F60AB5142F22}"/>
              </a:ext>
            </a:extLst>
          </p:cNvPr>
          <p:cNvSpPr txBox="1"/>
          <p:nvPr/>
        </p:nvSpPr>
        <p:spPr>
          <a:xfrm>
            <a:off x="6845712" y="3218980"/>
            <a:ext cx="2735044" cy="461665"/>
          </a:xfrm>
          <a:prstGeom prst="rect">
            <a:avLst/>
          </a:prstGeom>
          <a:noFill/>
        </p:spPr>
        <p:txBody>
          <a:bodyPr wrap="none" rtlCol="0">
            <a:spAutoFit/>
          </a:bodyPr>
          <a:lstStyle/>
          <a:p>
            <a:r>
              <a:rPr lang="en-US" sz="2400" dirty="0"/>
              <a:t>Giao </a:t>
            </a:r>
            <a:r>
              <a:rPr lang="en-US" sz="2400" dirty="0" err="1"/>
              <a:t>phối</a:t>
            </a:r>
            <a:r>
              <a:rPr lang="en-US" sz="2400" dirty="0"/>
              <a:t> </a:t>
            </a:r>
            <a:r>
              <a:rPr lang="en-US" sz="2400" dirty="0" err="1"/>
              <a:t>ngẫu</a:t>
            </a:r>
            <a:r>
              <a:rPr lang="en-US" sz="2400" dirty="0"/>
              <a:t> </a:t>
            </a:r>
            <a:r>
              <a:rPr lang="en-US" sz="2400" dirty="0" err="1"/>
              <a:t>nhiên</a:t>
            </a:r>
            <a:endParaRPr lang="en-US" sz="2400" dirty="0"/>
          </a:p>
        </p:txBody>
      </p:sp>
      <p:sp>
        <p:nvSpPr>
          <p:cNvPr id="18" name="TextBox 17">
            <a:extLst>
              <a:ext uri="{FF2B5EF4-FFF2-40B4-BE49-F238E27FC236}">
                <a16:creationId xmlns:a16="http://schemas.microsoft.com/office/drawing/2014/main" id="{CBB6B64E-E34E-448D-901F-EE08CABDBDC6}"/>
              </a:ext>
            </a:extLst>
          </p:cNvPr>
          <p:cNvSpPr txBox="1"/>
          <p:nvPr/>
        </p:nvSpPr>
        <p:spPr>
          <a:xfrm>
            <a:off x="648295" y="211375"/>
            <a:ext cx="2525050" cy="461665"/>
          </a:xfrm>
          <a:prstGeom prst="rect">
            <a:avLst/>
          </a:prstGeom>
          <a:noFill/>
        </p:spPr>
        <p:txBody>
          <a:bodyPr wrap="none" rtlCol="0">
            <a:spAutoFit/>
          </a:bodyPr>
          <a:lstStyle/>
          <a:p>
            <a:r>
              <a:rPr lang="en-US" sz="2400" dirty="0" err="1"/>
              <a:t>Sức</a:t>
            </a:r>
            <a:r>
              <a:rPr lang="en-US" sz="2400" dirty="0"/>
              <a:t> </a:t>
            </a:r>
            <a:r>
              <a:rPr lang="en-US" sz="2400" dirty="0" err="1"/>
              <a:t>sống</a:t>
            </a:r>
            <a:r>
              <a:rPr lang="en-US" sz="2400" dirty="0"/>
              <a:t> </a:t>
            </a:r>
            <a:r>
              <a:rPr lang="en-US" sz="2400" dirty="0" err="1"/>
              <a:t>như</a:t>
            </a:r>
            <a:r>
              <a:rPr lang="en-US" sz="2400" dirty="0"/>
              <a:t> </a:t>
            </a:r>
            <a:r>
              <a:rPr lang="en-US" sz="2400" dirty="0" err="1"/>
              <a:t>nhau</a:t>
            </a:r>
            <a:endParaRPr lang="en-US" sz="2400" dirty="0"/>
          </a:p>
        </p:txBody>
      </p:sp>
      <p:sp>
        <p:nvSpPr>
          <p:cNvPr id="21" name="TextBox 20">
            <a:extLst>
              <a:ext uri="{FF2B5EF4-FFF2-40B4-BE49-F238E27FC236}">
                <a16:creationId xmlns:a16="http://schemas.microsoft.com/office/drawing/2014/main" id="{842F9A27-FA53-4D7C-901D-4A255F17C895}"/>
              </a:ext>
            </a:extLst>
          </p:cNvPr>
          <p:cNvSpPr txBox="1"/>
          <p:nvPr/>
        </p:nvSpPr>
        <p:spPr>
          <a:xfrm>
            <a:off x="3018074" y="6172200"/>
            <a:ext cx="6155852" cy="523220"/>
          </a:xfrm>
          <a:prstGeom prst="rect">
            <a:avLst/>
          </a:prstGeom>
          <a:noFill/>
        </p:spPr>
        <p:txBody>
          <a:bodyPr wrap="none" rtlCol="0">
            <a:spAutoFit/>
          </a:bodyPr>
          <a:lstStyle/>
          <a:p>
            <a:r>
              <a:rPr lang="en-US" sz="2800" b="1" dirty="0" err="1">
                <a:solidFill>
                  <a:schemeClr val="bg1"/>
                </a:solidFill>
              </a:rPr>
              <a:t>Điều</a:t>
            </a:r>
            <a:r>
              <a:rPr lang="en-US" sz="2800" b="1" dirty="0">
                <a:solidFill>
                  <a:schemeClr val="bg1"/>
                </a:solidFill>
              </a:rPr>
              <a:t> </a:t>
            </a:r>
            <a:r>
              <a:rPr lang="en-US" sz="2800" b="1" dirty="0" err="1">
                <a:solidFill>
                  <a:schemeClr val="bg1"/>
                </a:solidFill>
              </a:rPr>
              <a:t>kiện</a:t>
            </a:r>
            <a:r>
              <a:rPr lang="en-US" sz="2800" b="1" dirty="0">
                <a:solidFill>
                  <a:schemeClr val="bg1"/>
                </a:solidFill>
              </a:rPr>
              <a:t> </a:t>
            </a:r>
            <a:r>
              <a:rPr lang="en-US" sz="2800" b="1" dirty="0" err="1">
                <a:solidFill>
                  <a:schemeClr val="bg1"/>
                </a:solidFill>
              </a:rPr>
              <a:t>quần</a:t>
            </a:r>
            <a:r>
              <a:rPr lang="en-US" sz="2800" b="1" dirty="0">
                <a:solidFill>
                  <a:schemeClr val="bg1"/>
                </a:solidFill>
              </a:rPr>
              <a:t> </a:t>
            </a:r>
            <a:r>
              <a:rPr lang="en-US" sz="2800" b="1" dirty="0" err="1">
                <a:solidFill>
                  <a:schemeClr val="bg1"/>
                </a:solidFill>
              </a:rPr>
              <a:t>thể</a:t>
            </a:r>
            <a:r>
              <a:rPr lang="en-US" sz="2800" b="1" dirty="0">
                <a:solidFill>
                  <a:schemeClr val="bg1"/>
                </a:solidFill>
              </a:rPr>
              <a:t> </a:t>
            </a:r>
            <a:r>
              <a:rPr lang="en-US" sz="2800" b="1" dirty="0" err="1">
                <a:solidFill>
                  <a:schemeClr val="bg1"/>
                </a:solidFill>
              </a:rPr>
              <a:t>đạt</a:t>
            </a:r>
            <a:r>
              <a:rPr lang="en-US" sz="2800" b="1" dirty="0">
                <a:solidFill>
                  <a:schemeClr val="bg1"/>
                </a:solidFill>
              </a:rPr>
              <a:t> </a:t>
            </a:r>
            <a:r>
              <a:rPr lang="en-US" sz="2800" b="1" dirty="0" err="1">
                <a:solidFill>
                  <a:schemeClr val="bg1"/>
                </a:solidFill>
              </a:rPr>
              <a:t>trạng</a:t>
            </a:r>
            <a:r>
              <a:rPr lang="en-US" sz="2800" b="1" dirty="0">
                <a:solidFill>
                  <a:schemeClr val="bg1"/>
                </a:solidFill>
              </a:rPr>
              <a:t> </a:t>
            </a:r>
            <a:r>
              <a:rPr lang="en-US" sz="2800" b="1" dirty="0" err="1">
                <a:solidFill>
                  <a:schemeClr val="bg1"/>
                </a:solidFill>
              </a:rPr>
              <a:t>thái</a:t>
            </a:r>
            <a:r>
              <a:rPr lang="en-US" sz="2800" b="1" dirty="0">
                <a:solidFill>
                  <a:schemeClr val="bg1"/>
                </a:solidFill>
              </a:rPr>
              <a:t> </a:t>
            </a:r>
            <a:r>
              <a:rPr lang="en-US" sz="2800" b="1" dirty="0" err="1">
                <a:solidFill>
                  <a:schemeClr val="bg1"/>
                </a:solidFill>
              </a:rPr>
              <a:t>cân</a:t>
            </a:r>
            <a:r>
              <a:rPr lang="en-US" sz="2800" b="1" dirty="0">
                <a:solidFill>
                  <a:schemeClr val="bg1"/>
                </a:solidFill>
              </a:rPr>
              <a:t> </a:t>
            </a:r>
            <a:r>
              <a:rPr lang="en-US" sz="2800" b="1" dirty="0" err="1">
                <a:solidFill>
                  <a:schemeClr val="bg1"/>
                </a:solidFill>
              </a:rPr>
              <a:t>bằng</a:t>
            </a:r>
            <a:endParaRPr lang="en-US" sz="2800" b="1" dirty="0">
              <a:solidFill>
                <a:schemeClr val="bg1"/>
              </a:solidFill>
            </a:endParaRPr>
          </a:p>
        </p:txBody>
      </p:sp>
    </p:spTree>
    <p:extLst>
      <p:ext uri="{BB962C8B-B14F-4D97-AF65-F5344CB8AC3E}">
        <p14:creationId xmlns:p14="http://schemas.microsoft.com/office/powerpoint/2010/main" val="857716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50123" y="1856601"/>
            <a:ext cx="8534400" cy="1692767"/>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Nội</a:t>
            </a:r>
            <a:r>
              <a:rPr lang="en-US" sz="2400" b="1" dirty="0">
                <a:solidFill>
                  <a:srgbClr val="1C3E71"/>
                </a:solidFill>
                <a:latin typeface="#9Slide02 Noi dung rat dai" panose="020B0604020202020204" charset="0"/>
                <a:ea typeface="#9Slide02 Noi dung rat dai" panose="020B0604020202020204" charset="0"/>
              </a:rPr>
              <a:t> dung </a:t>
            </a:r>
            <a:r>
              <a:rPr lang="en-US" sz="2400" b="1" dirty="0" err="1">
                <a:solidFill>
                  <a:srgbClr val="1C3E71"/>
                </a:solidFill>
                <a:latin typeface="#9Slide02 Noi dung rat dai" panose="020B0604020202020204" charset="0"/>
                <a:ea typeface="#9Slide02 Noi dung rat dai" panose="020B0604020202020204" charset="0"/>
              </a:rPr>
              <a:t>định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luật</a:t>
            </a:r>
            <a:r>
              <a:rPr lang="en-US" sz="2400" b="1" dirty="0">
                <a:solidFill>
                  <a:srgbClr val="1C3E71"/>
                </a:solidFill>
                <a:latin typeface="#9Slide02 Noi dung rat dai" panose="020B0604020202020204" charset="0"/>
                <a:ea typeface="#9Slide02 Noi dung rat dai" panose="020B0604020202020204" charset="0"/>
              </a:rPr>
              <a:t> Hardy-Weinberg?</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Khái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quát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phương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trình</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khi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đạt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trạng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thái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cân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bằng</a:t>
            </a:r>
            <a:r>
              <a:rPr lang="en-US" sz="2400" b="1" dirty="0">
                <a:solidFill>
                  <a:srgbClr val="1C3E71"/>
                </a:solidFill>
                <a:latin typeface="#9Slide02 Noi dung rat dai" panose="020B0604020202020204" charset="0"/>
                <a:ea typeface="#9Slide02 Noi dung rat dai" panose="020B0604020202020204" charset="0"/>
              </a:rPr>
              <a:t>?</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Vai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trò</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của</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ngẫu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phối</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89" y="1824506"/>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062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7FDD63-686D-48EB-B921-E265C5BEA541}"/>
              </a:ext>
            </a:extLst>
          </p:cNvPr>
          <p:cNvSpPr>
            <a:spLocks noGrp="1"/>
          </p:cNvSpPr>
          <p:nvPr>
            <p:ph type="title"/>
          </p:nvPr>
        </p:nvSpPr>
        <p:spPr>
          <a:xfrm>
            <a:off x="4297600" y="2094600"/>
            <a:ext cx="3596800" cy="2668800"/>
          </a:xfrm>
        </p:spPr>
        <p:txBody>
          <a:bodyPr/>
          <a:lstStyle/>
          <a:p>
            <a:endParaRPr lang="en-US" dirty="0"/>
          </a:p>
        </p:txBody>
      </p:sp>
      <p:pic>
        <p:nvPicPr>
          <p:cNvPr id="5" name="Picture 4">
            <a:extLst>
              <a:ext uri="{FF2B5EF4-FFF2-40B4-BE49-F238E27FC236}">
                <a16:creationId xmlns:a16="http://schemas.microsoft.com/office/drawing/2014/main" id="{956BC450-CB71-48F9-A201-8C1A3B364496}"/>
              </a:ext>
            </a:extLst>
          </p:cNvPr>
          <p:cNvPicPr>
            <a:picLocks noChangeAspect="1"/>
          </p:cNvPicPr>
          <p:nvPr/>
        </p:nvPicPr>
        <p:blipFill>
          <a:blip r:embed="rId3"/>
          <a:stretch>
            <a:fillRect/>
          </a:stretch>
        </p:blipFill>
        <p:spPr>
          <a:xfrm>
            <a:off x="1905000" y="825500"/>
            <a:ext cx="8382000" cy="5207000"/>
          </a:xfrm>
          <a:prstGeom prst="rect">
            <a:avLst/>
          </a:prstGeom>
        </p:spPr>
      </p:pic>
      <p:sp>
        <p:nvSpPr>
          <p:cNvPr id="6" name="TextBox 5">
            <a:extLst>
              <a:ext uri="{FF2B5EF4-FFF2-40B4-BE49-F238E27FC236}">
                <a16:creationId xmlns:a16="http://schemas.microsoft.com/office/drawing/2014/main" id="{8F0698EE-F153-4C6E-84F3-6E1ABF58454A}"/>
              </a:ext>
            </a:extLst>
          </p:cNvPr>
          <p:cNvSpPr txBox="1"/>
          <p:nvPr/>
        </p:nvSpPr>
        <p:spPr>
          <a:xfrm>
            <a:off x="4535530" y="6058066"/>
            <a:ext cx="3029997" cy="461665"/>
          </a:xfrm>
          <a:prstGeom prst="rect">
            <a:avLst/>
          </a:prstGeom>
          <a:noFill/>
        </p:spPr>
        <p:txBody>
          <a:bodyPr wrap="none" rtlCol="0">
            <a:spAutoFit/>
          </a:bodyPr>
          <a:lstStyle/>
          <a:p>
            <a:r>
              <a:rPr lang="en-US" sz="2400" dirty="0"/>
              <a:t>ĐA DẠNG VỀ MÀU MẮT</a:t>
            </a:r>
          </a:p>
        </p:txBody>
      </p:sp>
    </p:spTree>
    <p:extLst>
      <p:ext uri="{BB962C8B-B14F-4D97-AF65-F5344CB8AC3E}">
        <p14:creationId xmlns:p14="http://schemas.microsoft.com/office/powerpoint/2010/main" val="3690768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798029-2849-46BA-A642-B118A16F02A1}"/>
              </a:ext>
            </a:extLst>
          </p:cNvPr>
          <p:cNvSpPr>
            <a:spLocks noGrp="1"/>
          </p:cNvSpPr>
          <p:nvPr>
            <p:ph type="title"/>
          </p:nvPr>
        </p:nvSpPr>
        <p:spPr>
          <a:xfrm>
            <a:off x="4297600" y="2094600"/>
            <a:ext cx="3596800" cy="2668800"/>
          </a:xfrm>
        </p:spPr>
        <p:txBody>
          <a:bodyPr/>
          <a:lstStyle/>
          <a:p>
            <a:endParaRPr lang="en-US"/>
          </a:p>
        </p:txBody>
      </p:sp>
      <p:pic>
        <p:nvPicPr>
          <p:cNvPr id="5" name="Picture 4">
            <a:extLst>
              <a:ext uri="{FF2B5EF4-FFF2-40B4-BE49-F238E27FC236}">
                <a16:creationId xmlns:a16="http://schemas.microsoft.com/office/drawing/2014/main" id="{9EAA1F89-7F10-4A8B-BD6B-FE0B5CEFF7AF}"/>
              </a:ext>
            </a:extLst>
          </p:cNvPr>
          <p:cNvPicPr>
            <a:picLocks noChangeAspect="1"/>
          </p:cNvPicPr>
          <p:nvPr/>
        </p:nvPicPr>
        <p:blipFill>
          <a:blip r:embed="rId2"/>
          <a:stretch>
            <a:fillRect/>
          </a:stretch>
        </p:blipFill>
        <p:spPr>
          <a:xfrm>
            <a:off x="2603500" y="774700"/>
            <a:ext cx="6985000" cy="5308600"/>
          </a:xfrm>
          <a:prstGeom prst="rect">
            <a:avLst/>
          </a:prstGeom>
        </p:spPr>
      </p:pic>
      <p:sp>
        <p:nvSpPr>
          <p:cNvPr id="6" name="TextBox 5">
            <a:extLst>
              <a:ext uri="{FF2B5EF4-FFF2-40B4-BE49-F238E27FC236}">
                <a16:creationId xmlns:a16="http://schemas.microsoft.com/office/drawing/2014/main" id="{9C7B6E04-10B6-4A49-8269-7CBD9211B74B}"/>
              </a:ext>
            </a:extLst>
          </p:cNvPr>
          <p:cNvSpPr txBox="1"/>
          <p:nvPr/>
        </p:nvSpPr>
        <p:spPr>
          <a:xfrm>
            <a:off x="3492500" y="6083301"/>
            <a:ext cx="6096000" cy="461665"/>
          </a:xfrm>
          <a:prstGeom prst="rect">
            <a:avLst/>
          </a:prstGeom>
          <a:noFill/>
        </p:spPr>
        <p:txBody>
          <a:bodyPr wrap="square">
            <a:spAutoFit/>
          </a:bodyPr>
          <a:lstStyle/>
          <a:p>
            <a:pPr algn="ctr"/>
            <a:r>
              <a:rPr lang="en-US" sz="2400" dirty="0"/>
              <a:t>ĐA DẠNG MÀU DA</a:t>
            </a:r>
          </a:p>
        </p:txBody>
      </p:sp>
    </p:spTree>
    <p:extLst>
      <p:ext uri="{BB962C8B-B14F-4D97-AF65-F5344CB8AC3E}">
        <p14:creationId xmlns:p14="http://schemas.microsoft.com/office/powerpoint/2010/main" val="2883145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752600"/>
            <a:ext cx="9851325" cy="2968473"/>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15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ngẫu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giao</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với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nhau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một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cách</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hoàn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toàn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ngẫu</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nhiên</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a:p>
            <a:pPr algn="just">
              <a:lnSpc>
                <a:spcPct val="115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giao</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ngẫu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nhiên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thường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độ</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dạng</a:t>
            </a:r>
            <a:r>
              <a:rPr lang="en-US" sz="2800" kern="100" dirty="0">
                <a:solidFill>
                  <a:schemeClr val="accent5">
                    <a:lumMod val="50000"/>
                  </a:schemeClr>
                </a:solidFill>
                <a:effectLst/>
                <a:ea typeface="Aptos" panose="020B0004020202020204" pitchFamily="34" charset="0"/>
                <a:cs typeface="Arial" panose="020B0604020202020204" pitchFamily="34" charset="0"/>
              </a:rPr>
              <a:t> di </a:t>
            </a:r>
            <a:r>
              <a:rPr lang="en-US" sz="2800" kern="100" dirty="0" err="1">
                <a:solidFill>
                  <a:schemeClr val="accent5">
                    <a:lumMod val="50000"/>
                  </a:schemeClr>
                </a:solidFill>
                <a:effectLst/>
                <a:ea typeface="Aptos" panose="020B0004020202020204" pitchFamily="34" charset="0"/>
                <a:cs typeface="Arial" panose="020B0604020202020204" pitchFamily="34" charset="0"/>
              </a:rPr>
              <a:t>truyền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cao</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nên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dễ</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thích</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b="1" kern="100" dirty="0" err="1">
                <a:solidFill>
                  <a:schemeClr val="accent5">
                    <a:lumMod val="50000"/>
                  </a:schemeClr>
                </a:solidFill>
                <a:effectLst/>
                <a:ea typeface="Aptos" panose="020B0004020202020204" pitchFamily="34" charset="0"/>
                <a:cs typeface="Arial" panose="020B0604020202020204" pitchFamily="34" charset="0"/>
              </a:rPr>
              <a:t>nghi</a:t>
            </a:r>
            <a:r>
              <a:rPr lang="en-US" sz="2800" b="1"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trước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sự</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thay</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đổi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của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điều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kiện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môi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trường</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892" y="1499171"/>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981200" y="914400"/>
            <a:ext cx="8467342"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spTree>
    <p:extLst>
      <p:ext uri="{BB962C8B-B14F-4D97-AF65-F5344CB8AC3E}">
        <p14:creationId xmlns:p14="http://schemas.microsoft.com/office/powerpoint/2010/main" val="1826760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752600"/>
            <a:ext cx="9851325" cy="2968473"/>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lnSpc>
                <a:spcPct val="115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Nội</a:t>
            </a:r>
            <a:r>
              <a:rPr lang="en-US" sz="2800" kern="100" dirty="0">
                <a:solidFill>
                  <a:schemeClr val="accent5">
                    <a:lumMod val="50000"/>
                  </a:schemeClr>
                </a:solidFill>
                <a:effectLst/>
                <a:ea typeface="Aptos" panose="020B0004020202020204" pitchFamily="34" charset="0"/>
                <a:cs typeface="Arial" panose="020B0604020202020204" pitchFamily="34" charset="0"/>
              </a:rPr>
              <a:t> dung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định</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luật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số</a:t>
            </a:r>
            <a:r>
              <a:rPr lang="en-US" sz="2800" kern="100" dirty="0">
                <a:solidFill>
                  <a:schemeClr val="accent5">
                    <a:lumMod val="50000"/>
                  </a:schemeClr>
                </a:solidFill>
                <a:effectLst/>
                <a:ea typeface="Aptos" panose="020B0004020202020204" pitchFamily="34" charset="0"/>
                <a:cs typeface="Arial" panose="020B0604020202020204" pitchFamily="34" charset="0"/>
              </a:rPr>
              <a:t> allele </a:t>
            </a:r>
            <a:r>
              <a:rPr lang="en-US" sz="2800" kern="100" dirty="0" err="1">
                <a:solidFill>
                  <a:schemeClr val="accent5">
                    <a:lumMod val="50000"/>
                  </a:schemeClr>
                </a:solidFill>
                <a:effectLst/>
                <a:ea typeface="Aptos" panose="020B0004020202020204" pitchFamily="34" charset="0"/>
                <a:cs typeface="Arial" panose="020B0604020202020204" pitchFamily="34" charset="0"/>
              </a:rPr>
              <a:t>và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số</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kiểu</a:t>
            </a:r>
            <a:r>
              <a:rPr lang="en-US" sz="2800" kern="100" dirty="0">
                <a:solidFill>
                  <a:schemeClr val="accent5">
                    <a:lumMod val="50000"/>
                  </a:schemeClr>
                </a:solidFill>
                <a:effectLst/>
                <a:ea typeface="Aptos" panose="020B0004020202020204" pitchFamily="34" charset="0"/>
                <a:cs typeface="Arial" panose="020B0604020202020204" pitchFamily="34" charset="0"/>
              </a:rPr>
              <a:t> gene </a:t>
            </a:r>
            <a:r>
              <a:rPr lang="en-US" sz="2800" kern="100" dirty="0" err="1">
                <a:solidFill>
                  <a:schemeClr val="accent5">
                    <a:lumMod val="50000"/>
                  </a:schemeClr>
                </a:solidFill>
                <a:effectLst/>
                <a:ea typeface="Aptos" panose="020B0004020202020204" pitchFamily="34" charset="0"/>
                <a:cs typeface="Arial" panose="020B0604020202020204" pitchFamily="34" charset="0"/>
              </a:rPr>
              <a:t>của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sẽ</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không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thay</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đổi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từ</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thế</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hệ</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này</a:t>
            </a:r>
            <a:r>
              <a:rPr lang="en-US" sz="2800" kern="100" dirty="0">
                <a:solidFill>
                  <a:schemeClr val="accent5">
                    <a:lumMod val="50000"/>
                  </a:schemeClr>
                </a:solidFill>
                <a:effectLst/>
                <a:ea typeface="Aptos" panose="020B0004020202020204" pitchFamily="34" charset="0"/>
                <a:cs typeface="Arial" panose="020B0604020202020204" pitchFamily="34" charset="0"/>
              </a:rPr>
              <a:t> sang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thế</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hệ</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nếu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ngẫu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kích</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thước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lớn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đột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biến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không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xảy</a:t>
            </a:r>
            <a:r>
              <a:rPr lang="en-US" sz="2800" kern="100" dirty="0">
                <a:solidFill>
                  <a:schemeClr val="accent5">
                    <a:lumMod val="50000"/>
                  </a:schemeClr>
                </a:solidFill>
                <a:effectLst/>
                <a:ea typeface="Aptos" panose="020B0004020202020204" pitchFamily="34" charset="0"/>
                <a:cs typeface="Arial" panose="020B0604020202020204" pitchFamily="34" charset="0"/>
              </a:rPr>
              <a:t> ra,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khả</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năng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sinh</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sản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như</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nhau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và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được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cách</a:t>
            </a:r>
            <a:r>
              <a:rPr lang="en-US" sz="2800" kern="100" dirty="0">
                <a:solidFill>
                  <a:schemeClr val="accent5">
                    <a:lumMod val="50000"/>
                  </a:schemeClr>
                </a:solidFill>
                <a:effectLst/>
                <a:ea typeface="Aptos" panose="020B0004020202020204" pitchFamily="34" charset="0"/>
                <a:cs typeface="Arial" panose="020B0604020202020204" pitchFamily="34" charset="0"/>
              </a:rPr>
              <a:t> li </a:t>
            </a:r>
            <a:r>
              <a:rPr lang="en-US" sz="2800" kern="100" dirty="0" err="1">
                <a:solidFill>
                  <a:schemeClr val="accent5">
                    <a:lumMod val="50000"/>
                  </a:schemeClr>
                </a:solidFill>
                <a:effectLst/>
                <a:ea typeface="Aptos" panose="020B0004020202020204" pitchFamily="34" charset="0"/>
                <a:cs typeface="Arial" panose="020B0604020202020204" pitchFamily="34" charset="0"/>
              </a:rPr>
              <a:t>với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khác</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892" y="1499171"/>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981200" y="914400"/>
            <a:ext cx="8467342"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spTree>
    <p:extLst>
      <p:ext uri="{BB962C8B-B14F-4D97-AF65-F5344CB8AC3E}">
        <p14:creationId xmlns:p14="http://schemas.microsoft.com/office/powerpoint/2010/main" val="4057569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Rectangle 6">
            <a:extLst>
              <a:ext uri="{FF2B5EF4-FFF2-40B4-BE49-F238E27FC236}">
                <a16:creationId xmlns:a16="http://schemas.microsoft.com/office/drawing/2014/main" id="{ADE6E9D2-9E9B-0B42-377B-4E7CBC63CF3C}"/>
              </a:ext>
            </a:extLst>
          </p:cNvPr>
          <p:cNvSpPr>
            <a:spLocks noChangeArrowheads="1"/>
          </p:cNvSpPr>
          <p:nvPr/>
        </p:nvSpPr>
        <p:spPr bwMode="auto">
          <a:xfrm>
            <a:off x="2942077" y="2286000"/>
            <a:ext cx="6307846" cy="1358900"/>
          </a:xfrm>
          <a:prstGeom prst="roundRect">
            <a:avLst>
              <a:gd name="adj" fmla="val 3040"/>
            </a:avLst>
          </a:prstGeom>
          <a:noFill/>
          <a:ln w="9525">
            <a:noFill/>
            <a:miter lim="800000"/>
            <a:headEnd/>
            <a:tailEnd/>
          </a:ln>
        </p:spPr>
        <p:txBody>
          <a:bodyPr anchor="ctr" anchorCtr="0"/>
          <a:lstStyle/>
          <a:p>
            <a:pPr>
              <a:spcAft>
                <a:spcPts val="600"/>
              </a:spcAft>
              <a:buClr>
                <a:srgbClr val="44546A"/>
              </a:buClr>
              <a:buSzPct val="70000"/>
              <a:defRPr/>
            </a:pPr>
            <a:r>
              <a:rPr lang="en-US" sz="3600" b="1" cap="all" dirty="0">
                <a:solidFill>
                  <a:schemeClr val="accent4">
                    <a:lumMod val="60000"/>
                    <a:lumOff val="40000"/>
                  </a:schemeClr>
                </a:solidFill>
                <a:latin typeface="#9Slide02 Tieu de rat dai 01" panose="02000000000000000000" pitchFamily="2" charset="0"/>
                <a:ea typeface="#9Slide02 Tieu de rat dai 01" panose="02000000000000000000" pitchFamily="2" charset="0"/>
                <a:cs typeface="Arial" panose="020B0604020202020204" pitchFamily="34" charset="0"/>
                <a:sym typeface="Arial"/>
              </a:rPr>
              <a:t>QUẦN THỂ VÀ CÁC ĐẶC TRƯNG DI TRUYỀN CỦA QUẦN THỂ</a:t>
            </a:r>
          </a:p>
        </p:txBody>
      </p:sp>
      <p:grpSp>
        <p:nvGrpSpPr>
          <p:cNvPr id="5" name="Group 4">
            <a:extLst>
              <a:ext uri="{FF2B5EF4-FFF2-40B4-BE49-F238E27FC236}">
                <a16:creationId xmlns:a16="http://schemas.microsoft.com/office/drawing/2014/main" id="{0AA978DA-89A9-4DF9-AEC0-722E0B3D0B6B}"/>
              </a:ext>
            </a:extLst>
          </p:cNvPr>
          <p:cNvGrpSpPr/>
          <p:nvPr/>
        </p:nvGrpSpPr>
        <p:grpSpPr>
          <a:xfrm>
            <a:off x="1981200" y="2438400"/>
            <a:ext cx="898865" cy="862860"/>
            <a:chOff x="1005839" y="2137110"/>
            <a:chExt cx="898865" cy="862860"/>
          </a:xfrm>
        </p:grpSpPr>
        <p:sp>
          <p:nvSpPr>
            <p:cNvPr id="6" name="Oval 5">
              <a:extLst>
                <a:ext uri="{FF2B5EF4-FFF2-40B4-BE49-F238E27FC236}">
                  <a16:creationId xmlns:a16="http://schemas.microsoft.com/office/drawing/2014/main" id="{87951003-3E13-46EF-87E1-9B219253239D}"/>
                </a:ext>
              </a:extLst>
            </p:cNvPr>
            <p:cNvSpPr/>
            <p:nvPr/>
          </p:nvSpPr>
          <p:spPr>
            <a:xfrm>
              <a:off x="1005839" y="2137110"/>
              <a:ext cx="898865" cy="862860"/>
            </a:xfrm>
            <a:prstGeom prst="ellipse">
              <a:avLst/>
            </a:prstGeom>
            <a:solidFill>
              <a:srgbClr val="35CEC3"/>
            </a:solidFill>
            <a:ln w="25400" cap="flat" cmpd="sng" algn="ctr">
              <a:solidFill>
                <a:srgbClr val="35CEC3"/>
              </a:solid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7" name="Google Shape;333;p34">
              <a:extLst>
                <a:ext uri="{FF2B5EF4-FFF2-40B4-BE49-F238E27FC236}">
                  <a16:creationId xmlns:a16="http://schemas.microsoft.com/office/drawing/2014/main" id="{D43AF4DE-89C5-4CFB-ABDF-C17CBB92AE85}"/>
                </a:ext>
              </a:extLst>
            </p:cNvPr>
            <p:cNvSpPr txBox="1">
              <a:spLocks/>
            </p:cNvSpPr>
            <p:nvPr/>
          </p:nvSpPr>
          <p:spPr>
            <a:xfrm flipH="1">
              <a:off x="1300307" y="2164109"/>
              <a:ext cx="3172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a:t>
              </a:r>
            </a:p>
          </p:txBody>
        </p:sp>
      </p:grpSp>
    </p:spTree>
    <p:extLst>
      <p:ext uri="{BB962C8B-B14F-4D97-AF65-F5344CB8AC3E}">
        <p14:creationId xmlns:p14="http://schemas.microsoft.com/office/powerpoint/2010/main" val="167195237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8" y="1752600"/>
            <a:ext cx="9851325" cy="39624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gn="just">
              <a:spcAft>
                <a:spcPts val="800"/>
              </a:spcAft>
            </a:pP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Điều</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kiện</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nghiệm</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đúng</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của</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định</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luật</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Hardy – Weinberg</a:t>
            </a:r>
          </a:p>
          <a:p>
            <a:pPr algn="just">
              <a:spcAft>
                <a:spcPts val="800"/>
              </a:spcAft>
            </a:pPr>
            <a:r>
              <a:rPr lang="en-US" sz="2800" kern="100" dirty="0">
                <a:solidFill>
                  <a:schemeClr val="accent5">
                    <a:lumMod val="50000"/>
                  </a:schemeClr>
                </a:solidFill>
                <a:latin typeface="Arial" panose="020B0604020202020204" pitchFamily="34" charset="0"/>
                <a:ea typeface="Aptos" panose="020B0004020202020204" pitchFamily="34" charset="0"/>
                <a:cs typeface="Arial" panose="020B0604020202020204" pitchFamily="34" charset="0"/>
              </a:rPr>
              <a:t>-</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Ngẫu</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phối</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a:t>
            </a:r>
          </a:p>
          <a:p>
            <a:pPr algn="just">
              <a:spcAft>
                <a:spcPts val="800"/>
              </a:spcAft>
            </a:pPr>
            <a:r>
              <a:rPr lang="en-US" sz="2800" kern="100" dirty="0">
                <a:solidFill>
                  <a:schemeClr val="accent5">
                    <a:lumMod val="50000"/>
                  </a:schemeClr>
                </a:solidFill>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Không</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có</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di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nhập</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gene.</a:t>
            </a:r>
          </a:p>
          <a:p>
            <a:pPr algn="just">
              <a:spcAft>
                <a:spcPts val="800"/>
              </a:spcAft>
            </a:pPr>
            <a:r>
              <a:rPr lang="en-US" sz="2800" kern="100" dirty="0">
                <a:solidFill>
                  <a:schemeClr val="accent5">
                    <a:lumMod val="50000"/>
                  </a:schemeClr>
                </a:solidFill>
                <a:latin typeface="Arial" panose="020B0604020202020204" pitchFamily="34" charset="0"/>
                <a:ea typeface="Aptos" panose="020B0004020202020204" pitchFamily="34" charset="0"/>
                <a:cs typeface="Arial" panose="020B0604020202020204" pitchFamily="34" charset="0"/>
              </a:rPr>
              <a:t>-</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Không</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có</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đột</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biến</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a:t>
            </a:r>
          </a:p>
          <a:p>
            <a:pPr algn="just">
              <a:spcAft>
                <a:spcPts val="800"/>
              </a:spcAft>
            </a:pPr>
            <a:r>
              <a:rPr lang="en-US" sz="2800" kern="100" dirty="0">
                <a:solidFill>
                  <a:schemeClr val="accent5">
                    <a:lumMod val="50000"/>
                  </a:schemeClr>
                </a:solidFill>
                <a:latin typeface="Arial" panose="020B0604020202020204" pitchFamily="34" charset="0"/>
                <a:ea typeface="Aptos" panose="020B0004020202020204" pitchFamily="34" charset="0"/>
                <a:cs typeface="Arial" panose="020B0604020202020204" pitchFamily="34" charset="0"/>
              </a:rPr>
              <a:t>-</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Không</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có</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chọn</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lọc</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tự</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nhiên</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a:t>
            </a:r>
          </a:p>
          <a:p>
            <a:pPr algn="just">
              <a:spcAft>
                <a:spcPts val="800"/>
              </a:spcAft>
            </a:pP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Kích</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thước</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đủ</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 </a:t>
            </a:r>
            <a:r>
              <a:rPr lang="en-US" sz="2800" kern="100" dirty="0" err="1">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lớn</a:t>
            </a:r>
            <a:r>
              <a:rPr lang="en-US" sz="2800" kern="100" dirty="0">
                <a:solidFill>
                  <a:schemeClr val="accent5">
                    <a:lumMod val="50000"/>
                  </a:schemeClr>
                </a:solidFill>
                <a:effectLst/>
                <a:latin typeface="Arial" panose="020B0604020202020204" pitchFamily="34" charset="0"/>
                <a:ea typeface="Aptos" panose="020B0004020202020204" pitchFamily="34" charset="0"/>
                <a:cs typeface="Arial" panose="020B0604020202020204" pitchFamily="34" charset="0"/>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35523"/>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981200" y="914400"/>
            <a:ext cx="8467342"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spTree>
    <p:extLst>
      <p:ext uri="{BB962C8B-B14F-4D97-AF65-F5344CB8AC3E}">
        <p14:creationId xmlns:p14="http://schemas.microsoft.com/office/powerpoint/2010/main" val="309721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170337" y="1676400"/>
            <a:ext cx="9851325" cy="3276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nSpc>
                <a:spcPct val="115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Trạng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thái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cân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bằng</a:t>
            </a:r>
            <a:r>
              <a:rPr lang="en-US" sz="2800" kern="100" dirty="0">
                <a:solidFill>
                  <a:schemeClr val="accent5">
                    <a:lumMod val="50000"/>
                  </a:schemeClr>
                </a:solidFill>
                <a:effectLst/>
                <a:ea typeface="Aptos" panose="020B0004020202020204" pitchFamily="34" charset="0"/>
                <a:cs typeface="Arial" panose="020B0604020202020204" pitchFamily="34" charset="0"/>
              </a:rPr>
              <a:t> di </a:t>
            </a:r>
            <a:r>
              <a:rPr lang="en-US" sz="2800" kern="100" dirty="0" err="1">
                <a:solidFill>
                  <a:schemeClr val="accent5">
                    <a:lumMod val="50000"/>
                  </a:schemeClr>
                </a:solidFill>
                <a:effectLst/>
                <a:ea typeface="Aptos" panose="020B0004020202020204" pitchFamily="34" charset="0"/>
                <a:cs typeface="Arial" panose="020B0604020202020204" pitchFamily="34" charset="0"/>
              </a:rPr>
              <a:t>truyền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của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trạng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thái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trong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số</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kiểu</a:t>
            </a:r>
            <a:r>
              <a:rPr lang="en-US" sz="2800" kern="100" dirty="0">
                <a:solidFill>
                  <a:schemeClr val="accent5">
                    <a:lumMod val="50000"/>
                  </a:schemeClr>
                </a:solidFill>
                <a:effectLst/>
                <a:ea typeface="Aptos" panose="020B0004020202020204" pitchFamily="34" charset="0"/>
                <a:cs typeface="Arial" panose="020B0604020202020204" pitchFamily="34" charset="0"/>
              </a:rPr>
              <a:t> gene </a:t>
            </a:r>
            <a:r>
              <a:rPr lang="en-US" sz="2800" kern="100" dirty="0" err="1">
                <a:solidFill>
                  <a:schemeClr val="accent5">
                    <a:lumMod val="50000"/>
                  </a:schemeClr>
                </a:solidFill>
                <a:effectLst/>
                <a:ea typeface="Aptos" panose="020B0004020202020204" pitchFamily="34" charset="0"/>
                <a:cs typeface="Arial" panose="020B0604020202020204" pitchFamily="34" charset="0"/>
              </a:rPr>
              <a:t>và</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số</a:t>
            </a:r>
            <a:r>
              <a:rPr lang="en-US" sz="2800" kern="100" dirty="0">
                <a:solidFill>
                  <a:schemeClr val="accent5">
                    <a:lumMod val="50000"/>
                  </a:schemeClr>
                </a:solidFill>
                <a:effectLst/>
                <a:ea typeface="Aptos" panose="020B0004020202020204" pitchFamily="34" charset="0"/>
                <a:cs typeface="Arial" panose="020B0604020202020204" pitchFamily="34" charset="0"/>
              </a:rPr>
              <a:t> allele </a:t>
            </a:r>
            <a:r>
              <a:rPr lang="en-US" sz="2800" kern="100" dirty="0" err="1">
                <a:solidFill>
                  <a:schemeClr val="accent5">
                    <a:lumMod val="50000"/>
                  </a:schemeClr>
                </a:solidFill>
                <a:effectLst/>
                <a:ea typeface="Aptos" panose="020B0004020202020204" pitchFamily="34" charset="0"/>
                <a:cs typeface="Arial" panose="020B0604020202020204" pitchFamily="34" charset="0"/>
              </a:rPr>
              <a:t>của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duy</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trì</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không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đổi</a:t>
            </a:r>
            <a:r>
              <a:rPr lang="en-US" sz="2800" kern="100" dirty="0">
                <a:solidFill>
                  <a:schemeClr val="accent5">
                    <a:lumMod val="50000"/>
                  </a:schemeClr>
                </a:solidFill>
                <a:effectLst/>
                <a:ea typeface="Aptos" panose="020B0004020202020204" pitchFamily="34" charset="0"/>
                <a:cs typeface="Arial" panose="020B0604020202020204" pitchFamily="34" charset="0"/>
              </a:rPr>
              <a:t> qua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thế</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hệ</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a:p>
            <a:pPr>
              <a:lnSpc>
                <a:spcPct val="115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thiết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lập</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được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trạng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thái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cân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bằng</a:t>
            </a:r>
            <a:r>
              <a:rPr lang="en-US" sz="2800" kern="100" dirty="0">
                <a:solidFill>
                  <a:schemeClr val="accent5">
                    <a:lumMod val="50000"/>
                  </a:schemeClr>
                </a:solidFill>
                <a:effectLst/>
                <a:ea typeface="Aptos" panose="020B0004020202020204" pitchFamily="34" charset="0"/>
                <a:cs typeface="Arial" panose="020B0604020202020204" pitchFamily="34" charset="0"/>
              </a:rPr>
              <a:t> di </a:t>
            </a:r>
            <a:r>
              <a:rPr lang="en-US" sz="2800" kern="100" dirty="0" err="1">
                <a:solidFill>
                  <a:schemeClr val="accent5">
                    <a:lumMod val="50000"/>
                  </a:schemeClr>
                </a:solidFill>
                <a:effectLst/>
                <a:ea typeface="Aptos" panose="020B0004020202020204" pitchFamily="34" charset="0"/>
                <a:cs typeface="Arial" panose="020B0604020202020204" pitchFamily="34" charset="0"/>
              </a:rPr>
              <a:t>truyền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chỉ</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sau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một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thế</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hệ</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ngẫu</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892" y="1240955"/>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1981200" y="914400"/>
            <a:ext cx="8467342"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ngẫu</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định</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luật</a:t>
            </a:r>
            <a:r>
              <a:rPr lang="en-US" sz="3200" dirty="0">
                <a:solidFill>
                  <a:schemeClr val="bg1"/>
                </a:solidFill>
                <a:latin typeface="+mj-lt"/>
                <a:ea typeface="Roboto" panose="02000000000000000000" pitchFamily="2" charset="0"/>
              </a:rPr>
              <a:t> Hardy-Weinberg</a:t>
            </a:r>
          </a:p>
        </p:txBody>
      </p:sp>
    </p:spTree>
    <p:extLst>
      <p:ext uri="{BB962C8B-B14F-4D97-AF65-F5344CB8AC3E}">
        <p14:creationId xmlns:p14="http://schemas.microsoft.com/office/powerpoint/2010/main" val="12576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61B4B1-7573-B72D-6BBD-8237E9FB47A6}"/>
              </a:ext>
            </a:extLst>
          </p:cNvPr>
          <p:cNvSpPr>
            <a:spLocks noGrp="1"/>
          </p:cNvSpPr>
          <p:nvPr>
            <p:ph idx="1"/>
          </p:nvPr>
        </p:nvSpPr>
        <p:spPr>
          <a:xfrm>
            <a:off x="531250" y="1229693"/>
            <a:ext cx="11129501" cy="3383013"/>
          </a:xfrm>
          <a:noFill/>
        </p:spPr>
        <p:txBody>
          <a:bodyPr>
            <a:noAutofit/>
          </a:bodyPr>
          <a:lstStyle/>
          <a:p>
            <a:pPr marL="0" indent="0">
              <a:lnSpc>
                <a:spcPct val="100000"/>
              </a:lnSpc>
              <a:spcAft>
                <a:spcPts val="800"/>
              </a:spcAft>
              <a:buNone/>
            </a:pPr>
            <a:r>
              <a:rPr lang="en-US" b="1" kern="100" dirty="0">
                <a:latin typeface="+mn-lt"/>
                <a:ea typeface="Aptos" panose="020B0004020202020204" pitchFamily="34" charset="0"/>
                <a:cs typeface="Arial" panose="020B0604020202020204" pitchFamily="34" charset="0"/>
              </a:rPr>
              <a:t> </a:t>
            </a:r>
            <a:r>
              <a:rPr lang="en-US" b="1"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ngẫu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là</a:t>
            </a:r>
            <a:r>
              <a:rPr lang="en-US" kern="100" dirty="0">
                <a:effectLst/>
                <a:latin typeface="+mn-lt"/>
                <a:ea typeface="Aptos" panose="020B0004020202020204" pitchFamily="34" charset="0"/>
                <a:cs typeface="Arial" panose="020B0604020202020204" pitchFamily="34" charset="0"/>
              </a:rPr>
              <a:t>:</a:t>
            </a:r>
          </a:p>
          <a:p>
            <a:pPr marL="0" indent="0">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A.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giao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với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nhau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một</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hoàn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toàn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ngẫu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nhiên</a:t>
            </a:r>
            <a:r>
              <a:rPr lang="en-US" kern="100" dirty="0">
                <a:effectLst/>
                <a:latin typeface="+mn-lt"/>
                <a:ea typeface="Aptos" panose="020B0004020202020204" pitchFamily="34" charset="0"/>
                <a:cs typeface="Arial" panose="020B0604020202020204" pitchFamily="34" charset="0"/>
              </a:rPr>
              <a:t>.</a:t>
            </a:r>
          </a:p>
          <a:p>
            <a:pPr marL="0" indent="0">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B.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quan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hệ</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họ</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hàng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gũi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giao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với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nhau</a:t>
            </a:r>
            <a:r>
              <a:rPr lang="en-US" kern="100" dirty="0">
                <a:effectLst/>
                <a:latin typeface="+mn-lt"/>
                <a:ea typeface="Aptos" panose="020B0004020202020204" pitchFamily="34" charset="0"/>
                <a:cs typeface="Arial" panose="020B0604020202020204" pitchFamily="34" charset="0"/>
              </a:rPr>
              <a:t>.</a:t>
            </a:r>
          </a:p>
          <a:p>
            <a:pPr marL="0" indent="0">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C.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không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giao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với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nhau</a:t>
            </a:r>
            <a:r>
              <a:rPr lang="en-US" kern="100" dirty="0">
                <a:effectLst/>
                <a:latin typeface="+mn-lt"/>
                <a:ea typeface="Aptos" panose="020B0004020202020204" pitchFamily="34" charset="0"/>
                <a:cs typeface="Arial" panose="020B0604020202020204" pitchFamily="34" charset="0"/>
              </a:rPr>
              <a:t>.</a:t>
            </a:r>
          </a:p>
          <a:p>
            <a:pPr marL="0" indent="0">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D.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giao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với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nhau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không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ngẫu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nhiên</a:t>
            </a:r>
            <a:r>
              <a:rPr lang="en-US" kern="100" dirty="0">
                <a:effectLst/>
                <a:latin typeface="+mn-lt"/>
                <a:ea typeface="Aptos" panose="020B0004020202020204" pitchFamily="34" charset="0"/>
                <a:cs typeface="Arial" panose="020B0604020202020204" pitchFamily="34" charset="0"/>
              </a:rPr>
              <a:t>.</a:t>
            </a:r>
          </a:p>
          <a:p>
            <a:pPr marL="0" indent="0">
              <a:lnSpc>
                <a:spcPct val="100000"/>
              </a:lnSpc>
              <a:buNone/>
            </a:pPr>
            <a:endParaRPr lang="en-US" dirty="0">
              <a:latin typeface="+mn-lt"/>
              <a:cs typeface="Arial" panose="020B0604020202020204" pitchFamily="34" charset="0"/>
            </a:endParaRPr>
          </a:p>
        </p:txBody>
      </p:sp>
      <p:sp>
        <p:nvSpPr>
          <p:cNvPr id="4" name="Oval 3">
            <a:extLst>
              <a:ext uri="{FF2B5EF4-FFF2-40B4-BE49-F238E27FC236}">
                <a16:creationId xmlns:a16="http://schemas.microsoft.com/office/drawing/2014/main" id="{A281B38E-597C-EC96-6773-0E28D0C3CC09}"/>
              </a:ext>
            </a:extLst>
          </p:cNvPr>
          <p:cNvSpPr/>
          <p:nvPr/>
        </p:nvSpPr>
        <p:spPr>
          <a:xfrm>
            <a:off x="381000" y="2057400"/>
            <a:ext cx="616974"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Download Focus, Idea, Light Bulb. Royalty-Free Stock Illustration Image -  Pixabay">
            <a:extLst>
              <a:ext uri="{FF2B5EF4-FFF2-40B4-BE49-F238E27FC236}">
                <a16:creationId xmlns:a16="http://schemas.microsoft.com/office/drawing/2014/main" id="{1203952D-9F9B-4273-A0BC-7199A8AD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34" y="99060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740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DC1DA-0EDF-9B9C-D7CA-B294A4E66F2C}"/>
              </a:ext>
            </a:extLst>
          </p:cNvPr>
          <p:cNvSpPr>
            <a:spLocks noGrp="1"/>
          </p:cNvSpPr>
          <p:nvPr>
            <p:ph idx="1"/>
          </p:nvPr>
        </p:nvSpPr>
        <p:spPr>
          <a:xfrm>
            <a:off x="641554" y="763740"/>
            <a:ext cx="11017046" cy="4113060"/>
          </a:xfrm>
          <a:noFill/>
        </p:spPr>
        <p:txBody>
          <a:bodyPr>
            <a:normAutofit fontScale="92500"/>
          </a:bodyPr>
          <a:lstStyle/>
          <a:p>
            <a:pPr marL="0" indent="0" algn="just">
              <a:lnSpc>
                <a:spcPct val="150000"/>
              </a:lnSpc>
              <a:spcAft>
                <a:spcPts val="800"/>
              </a:spcAft>
              <a:buNone/>
            </a:pPr>
            <a:r>
              <a:rPr lang="en-US" b="1" kern="100" dirty="0">
                <a:latin typeface="+mn-lt"/>
                <a:ea typeface="Aptos" panose="020B0004020202020204" pitchFamily="34" charset="0"/>
                <a:cs typeface="Arial" panose="020B0604020202020204" pitchFamily="34" charset="0"/>
              </a:rPr>
              <a:t>         </a:t>
            </a:r>
            <a:r>
              <a:rPr lang="en-US" b="1" kern="100" dirty="0" err="1">
                <a:latin typeface="+mn-lt"/>
                <a:ea typeface="Aptos" panose="020B0004020202020204" pitchFamily="34" charset="0"/>
                <a:cs typeface="Arial" panose="020B0604020202020204" pitchFamily="34" charset="0"/>
              </a:rPr>
              <a:t>Điền</a:t>
            </a:r>
            <a:r>
              <a:rPr lang="en-US" b="1" kern="100" dirty="0">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từ</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còn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thiếu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vào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chỗ</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trống</a:t>
            </a:r>
            <a:r>
              <a:rPr lang="en-US" kern="100" dirty="0">
                <a:effectLst/>
                <a:latin typeface="+mn-lt"/>
                <a:ea typeface="Aptos" panose="020B0004020202020204" pitchFamily="34" charset="0"/>
                <a:cs typeface="Arial" panose="020B0604020202020204" pitchFamily="34" charset="0"/>
              </a:rPr>
              <a:t>.</a:t>
            </a:r>
          </a:p>
          <a:p>
            <a:pPr marL="0" indent="0" algn="just">
              <a:lnSpc>
                <a:spcPct val="150000"/>
              </a:lnSpc>
              <a:spcAft>
                <a:spcPts val="800"/>
              </a:spcAft>
              <a:buNone/>
            </a:pPr>
            <a:r>
              <a:rPr lang="en-US" kern="100" dirty="0" err="1">
                <a:effectLst/>
                <a:latin typeface="+mn-lt"/>
                <a:ea typeface="Aptos" panose="020B0004020202020204" pitchFamily="34" charset="0"/>
                <a:cs typeface="Arial" panose="020B0604020202020204" pitchFamily="34" charset="0"/>
              </a:rPr>
              <a:t>Định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luật</a:t>
            </a:r>
            <a:r>
              <a:rPr lang="en-US" kern="100" dirty="0">
                <a:effectLst/>
                <a:latin typeface="+mn-lt"/>
                <a:ea typeface="Aptos" panose="020B0004020202020204" pitchFamily="34" charset="0"/>
                <a:cs typeface="Arial" panose="020B0604020202020204" pitchFamily="34" charset="0"/>
              </a:rPr>
              <a:t> Hardy – Weinberg </a:t>
            </a:r>
            <a:r>
              <a:rPr lang="en-US" kern="100" dirty="0" err="1">
                <a:effectLst/>
                <a:latin typeface="+mn-lt"/>
                <a:ea typeface="Aptos" panose="020B0004020202020204" pitchFamily="34" charset="0"/>
                <a:cs typeface="Arial" panose="020B0604020202020204" pitchFamily="34" charset="0"/>
              </a:rPr>
              <a:t>được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phát</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biểu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như</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sau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số</a:t>
            </a:r>
            <a:r>
              <a:rPr lang="en-US" kern="100" dirty="0">
                <a:effectLst/>
                <a:latin typeface="+mn-lt"/>
                <a:ea typeface="Aptos" panose="020B0004020202020204" pitchFamily="34" charset="0"/>
                <a:cs typeface="Arial" panose="020B0604020202020204" pitchFamily="34" charset="0"/>
              </a:rPr>
              <a:t> allele </a:t>
            </a:r>
            <a:r>
              <a:rPr lang="en-US" kern="100" dirty="0" err="1">
                <a:effectLst/>
                <a:latin typeface="+mn-lt"/>
                <a:ea typeface="Aptos" panose="020B0004020202020204" pitchFamily="34" charset="0"/>
                <a:cs typeface="Arial" panose="020B0604020202020204" pitchFamily="34" charset="0"/>
              </a:rPr>
              <a:t>và</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số</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kiểu</a:t>
            </a:r>
            <a:r>
              <a:rPr lang="en-US" kern="100" dirty="0">
                <a:effectLst/>
                <a:latin typeface="+mn-lt"/>
                <a:ea typeface="Aptos" panose="020B0004020202020204" pitchFamily="34" charset="0"/>
                <a:cs typeface="Arial" panose="020B0604020202020204" pitchFamily="34" charset="0"/>
              </a:rPr>
              <a:t> gene </a:t>
            </a:r>
            <a:r>
              <a:rPr lang="en-US" kern="100" dirty="0" err="1">
                <a:effectLst/>
                <a:latin typeface="+mn-lt"/>
                <a:ea typeface="Aptos" panose="020B0004020202020204" pitchFamily="34" charset="0"/>
                <a:cs typeface="Arial" panose="020B0604020202020204" pitchFamily="34" charset="0"/>
              </a:rPr>
              <a:t>của</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sẽ</a:t>
            </a:r>
            <a:r>
              <a:rPr lang="en-US" kern="100" dirty="0">
                <a:effectLst/>
                <a:latin typeface="+mn-lt"/>
                <a:ea typeface="Aptos" panose="020B0004020202020204" pitchFamily="34" charset="0"/>
                <a:cs typeface="Arial" panose="020B0604020202020204" pitchFamily="34" charset="0"/>
              </a:rPr>
              <a:t>      ……(1)……        </a:t>
            </a:r>
            <a:r>
              <a:rPr lang="en-US" kern="100" dirty="0" err="1">
                <a:effectLst/>
                <a:latin typeface="+mn-lt"/>
                <a:ea typeface="Aptos" panose="020B0004020202020204" pitchFamily="34" charset="0"/>
                <a:cs typeface="Arial" panose="020B0604020202020204" pitchFamily="34" charset="0"/>
              </a:rPr>
              <a:t>từ</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thế</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hệ</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này</a:t>
            </a:r>
            <a:r>
              <a:rPr lang="en-US" kern="100" dirty="0">
                <a:effectLst/>
                <a:latin typeface="+mn-lt"/>
                <a:ea typeface="Aptos" panose="020B0004020202020204" pitchFamily="34" charset="0"/>
                <a:cs typeface="Arial" panose="020B0604020202020204" pitchFamily="34" charset="0"/>
              </a:rPr>
              <a:t> sang </a:t>
            </a:r>
            <a:r>
              <a:rPr lang="en-US" kern="100" dirty="0" err="1">
                <a:effectLst/>
                <a:latin typeface="+mn-lt"/>
                <a:ea typeface="Aptos" panose="020B0004020202020204" pitchFamily="34" charset="0"/>
                <a:cs typeface="Arial" panose="020B0604020202020204" pitchFamily="34" charset="0"/>
              </a:rPr>
              <a:t>thế</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hệ</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nếu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là</a:t>
            </a:r>
            <a:r>
              <a:rPr lang="en-US" kern="100" dirty="0">
                <a:effectLst/>
                <a:latin typeface="+mn-lt"/>
                <a:ea typeface="Aptos" panose="020B0004020202020204" pitchFamily="34" charset="0"/>
                <a:cs typeface="Arial" panose="020B0604020202020204" pitchFamily="34" charset="0"/>
              </a:rPr>
              <a:t> ……(2)……       ,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kích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thước</a:t>
            </a:r>
            <a:r>
              <a:rPr lang="en-US" kern="100" dirty="0">
                <a:effectLst/>
                <a:latin typeface="+mn-lt"/>
                <a:ea typeface="Aptos" panose="020B0004020202020204" pitchFamily="34" charset="0"/>
                <a:cs typeface="Arial" panose="020B0604020202020204" pitchFamily="34" charset="0"/>
              </a:rPr>
              <a:t> ……(3)……, </a:t>
            </a:r>
            <a:r>
              <a:rPr lang="en-US" kern="100" dirty="0" err="1">
                <a:effectLst/>
                <a:latin typeface="+mn-lt"/>
                <a:ea typeface="Aptos" panose="020B0004020202020204" pitchFamily="34" charset="0"/>
                <a:cs typeface="Arial" panose="020B0604020202020204" pitchFamily="34" charset="0"/>
              </a:rPr>
              <a:t>đột</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biến</a:t>
            </a:r>
            <a:r>
              <a:rPr lang="en-US" kern="100" dirty="0">
                <a:effectLst/>
                <a:latin typeface="+mn-lt"/>
                <a:ea typeface="Aptos" panose="020B0004020202020204" pitchFamily="34" charset="0"/>
                <a:cs typeface="Arial" panose="020B0604020202020204" pitchFamily="34" charset="0"/>
              </a:rPr>
              <a:t>      ……(4)……,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khả</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năng</a:t>
            </a:r>
            <a:r>
              <a:rPr lang="en-US" kern="100" dirty="0">
                <a:effectLst/>
                <a:latin typeface="+mn-lt"/>
                <a:ea typeface="Aptos" panose="020B0004020202020204" pitchFamily="34" charset="0"/>
                <a:cs typeface="Arial" panose="020B0604020202020204" pitchFamily="34" charset="0"/>
              </a:rPr>
              <a:t>       ……(5)……    </a:t>
            </a:r>
            <a:r>
              <a:rPr lang="en-US" kern="100" dirty="0" err="1">
                <a:effectLst/>
                <a:latin typeface="+mn-lt"/>
                <a:ea typeface="Aptos" panose="020B0004020202020204" pitchFamily="34" charset="0"/>
                <a:cs typeface="Arial" panose="020B0604020202020204" pitchFamily="34" charset="0"/>
              </a:rPr>
              <a:t>và</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được</a:t>
            </a:r>
            <a:r>
              <a:rPr lang="en-US" kern="100" dirty="0">
                <a:effectLst/>
                <a:latin typeface="+mn-lt"/>
                <a:ea typeface="Aptos" panose="020B0004020202020204" pitchFamily="34" charset="0"/>
                <a:cs typeface="Arial" panose="020B0604020202020204" pitchFamily="34" charset="0"/>
              </a:rPr>
              <a:t>   ……(6)…… </a:t>
            </a:r>
            <a:r>
              <a:rPr lang="en-US" kern="100" dirty="0" err="1">
                <a:effectLst/>
                <a:latin typeface="+mn-lt"/>
                <a:ea typeface="Aptos" panose="020B0004020202020204" pitchFamily="34" charset="0"/>
                <a:cs typeface="Arial" panose="020B0604020202020204" pitchFamily="34" charset="0"/>
              </a:rPr>
              <a:t>với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khác</a:t>
            </a:r>
            <a:r>
              <a:rPr lang="en-US" kern="100" dirty="0">
                <a:effectLst/>
                <a:latin typeface="+mn-lt"/>
                <a:ea typeface="Aptos" panose="020B0004020202020204" pitchFamily="34" charset="0"/>
                <a:cs typeface="Arial" panose="020B0604020202020204" pitchFamily="34" charset="0"/>
              </a:rPr>
              <a:t>.</a:t>
            </a:r>
          </a:p>
          <a:p>
            <a:pPr marL="0" indent="0" algn="just">
              <a:lnSpc>
                <a:spcPct val="150000"/>
              </a:lnSpc>
              <a:buNone/>
            </a:pPr>
            <a:endParaRPr lang="en-US" dirty="0">
              <a:latin typeface="+mn-lt"/>
              <a:cs typeface="Arial" panose="020B0604020202020204" pitchFamily="34" charset="0"/>
            </a:endParaRPr>
          </a:p>
        </p:txBody>
      </p:sp>
      <p:sp>
        <p:nvSpPr>
          <p:cNvPr id="7" name="TextBox 6">
            <a:extLst>
              <a:ext uri="{FF2B5EF4-FFF2-40B4-BE49-F238E27FC236}">
                <a16:creationId xmlns:a16="http://schemas.microsoft.com/office/drawing/2014/main" id="{608064B7-F342-8649-54ED-5131BF85B7EB}"/>
              </a:ext>
            </a:extLst>
          </p:cNvPr>
          <p:cNvSpPr txBox="1"/>
          <p:nvPr/>
        </p:nvSpPr>
        <p:spPr>
          <a:xfrm>
            <a:off x="4419600" y="2420160"/>
            <a:ext cx="2163097" cy="400110"/>
          </a:xfrm>
          <a:prstGeom prst="rect">
            <a:avLst/>
          </a:prstGeom>
          <a:solidFill>
            <a:schemeClr val="bg1"/>
          </a:solidFill>
        </p:spPr>
        <p:txBody>
          <a:bodyPr wrap="square">
            <a:spAutoFit/>
          </a:bodyPr>
          <a:lstStyle/>
          <a:p>
            <a:pPr algn="ctr"/>
            <a:r>
              <a:rPr lang="en-US" sz="2000" b="1" kern="100" dirty="0" err="1">
                <a:solidFill>
                  <a:srgbClr val="FF0000"/>
                </a:solidFill>
                <a:effectLst/>
                <a:ea typeface="Aptos" panose="020B0004020202020204" pitchFamily="34" charset="0"/>
                <a:cs typeface="Arial" panose="020B0604020202020204" pitchFamily="34" charset="0"/>
              </a:rPr>
              <a:t>không</a:t>
            </a:r>
            <a:r>
              <a:rPr lang="en-US" sz="2000" b="1" kern="100" dirty="0">
                <a:solidFill>
                  <a:srgbClr val="FF0000"/>
                </a:solidFill>
                <a:effectLst/>
                <a:ea typeface="Aptos" panose="020B0004020202020204" pitchFamily="34" charset="0"/>
                <a:cs typeface="Arial" panose="020B0604020202020204" pitchFamily="34" charset="0"/>
              </a:rPr>
              <a:t> </a:t>
            </a:r>
            <a:r>
              <a:rPr lang="en-US" sz="2000" b="1" kern="100" dirty="0" err="1">
                <a:solidFill>
                  <a:srgbClr val="FF0000"/>
                </a:solidFill>
                <a:effectLst/>
                <a:ea typeface="Aptos" panose="020B0004020202020204" pitchFamily="34" charset="0"/>
                <a:cs typeface="Arial" panose="020B0604020202020204" pitchFamily="34" charset="0"/>
              </a:rPr>
              <a:t>thay</a:t>
            </a:r>
            <a:r>
              <a:rPr lang="en-US" sz="2000" b="1" kern="100" dirty="0">
                <a:solidFill>
                  <a:srgbClr val="FF0000"/>
                </a:solidFill>
                <a:effectLst/>
                <a:ea typeface="Aptos" panose="020B0004020202020204" pitchFamily="34" charset="0"/>
                <a:cs typeface="Arial" panose="020B0604020202020204" pitchFamily="34" charset="0"/>
              </a:rPr>
              <a:t> </a:t>
            </a:r>
            <a:r>
              <a:rPr lang="en-US" sz="2000" b="1" kern="100" dirty="0" err="1">
                <a:solidFill>
                  <a:srgbClr val="FF0000"/>
                </a:solidFill>
                <a:effectLst/>
                <a:ea typeface="Aptos" panose="020B0004020202020204" pitchFamily="34" charset="0"/>
                <a:cs typeface="Arial" panose="020B0604020202020204" pitchFamily="34" charset="0"/>
              </a:rPr>
              <a:t>đổi</a:t>
            </a:r>
            <a:endParaRPr lang="en-US" sz="2000" b="1" dirty="0">
              <a:solidFill>
                <a:srgbClr val="FF0000"/>
              </a:solidFill>
              <a:cs typeface="Arial" panose="020B0604020202020204" pitchFamily="34" charset="0"/>
            </a:endParaRPr>
          </a:p>
        </p:txBody>
      </p:sp>
      <p:sp>
        <p:nvSpPr>
          <p:cNvPr id="8" name="TextBox 7">
            <a:extLst>
              <a:ext uri="{FF2B5EF4-FFF2-40B4-BE49-F238E27FC236}">
                <a16:creationId xmlns:a16="http://schemas.microsoft.com/office/drawing/2014/main" id="{D304CECA-64A4-4BCA-ECA5-ED0871991FFA}"/>
              </a:ext>
            </a:extLst>
          </p:cNvPr>
          <p:cNvSpPr txBox="1"/>
          <p:nvPr/>
        </p:nvSpPr>
        <p:spPr>
          <a:xfrm>
            <a:off x="2236839" y="3105090"/>
            <a:ext cx="1877961" cy="400110"/>
          </a:xfrm>
          <a:prstGeom prst="rect">
            <a:avLst/>
          </a:prstGeom>
          <a:solidFill>
            <a:schemeClr val="bg1"/>
          </a:solidFill>
        </p:spPr>
        <p:txBody>
          <a:bodyPr wrap="square">
            <a:spAutoFit/>
          </a:bodyPr>
          <a:lstStyle/>
          <a:p>
            <a:pPr algn="ctr"/>
            <a:r>
              <a:rPr lang="en-US" sz="2000" b="1" kern="100" dirty="0" err="1">
                <a:solidFill>
                  <a:srgbClr val="FF0000"/>
                </a:solidFill>
                <a:effectLst/>
                <a:ea typeface="Aptos" panose="020B0004020202020204" pitchFamily="34" charset="0"/>
                <a:cs typeface="Arial" panose="020B0604020202020204" pitchFamily="34" charset="0"/>
              </a:rPr>
              <a:t>ngẫu</a:t>
            </a:r>
            <a:r>
              <a:rPr lang="en-US" sz="2000" b="1" kern="100" dirty="0">
                <a:solidFill>
                  <a:srgbClr val="FF0000"/>
                </a:solidFill>
                <a:effectLst/>
                <a:ea typeface="Aptos" panose="020B0004020202020204" pitchFamily="34" charset="0"/>
                <a:cs typeface="Arial" panose="020B0604020202020204" pitchFamily="34" charset="0"/>
              </a:rPr>
              <a:t> </a:t>
            </a:r>
            <a:r>
              <a:rPr lang="en-US" sz="2000" b="1" kern="100" dirty="0" err="1">
                <a:solidFill>
                  <a:srgbClr val="FF0000"/>
                </a:solidFill>
                <a:effectLst/>
                <a:ea typeface="Aptos" panose="020B0004020202020204" pitchFamily="34" charset="0"/>
                <a:cs typeface="Arial" panose="020B0604020202020204" pitchFamily="34" charset="0"/>
              </a:rPr>
              <a:t>phối</a:t>
            </a:r>
            <a:endParaRPr lang="en-US" sz="2000" b="1" dirty="0">
              <a:solidFill>
                <a:srgbClr val="FF0000"/>
              </a:solidFill>
              <a:cs typeface="Arial" panose="020B0604020202020204" pitchFamily="34" charset="0"/>
            </a:endParaRPr>
          </a:p>
        </p:txBody>
      </p:sp>
      <p:sp>
        <p:nvSpPr>
          <p:cNvPr id="9" name="TextBox 8">
            <a:extLst>
              <a:ext uri="{FF2B5EF4-FFF2-40B4-BE49-F238E27FC236}">
                <a16:creationId xmlns:a16="http://schemas.microsoft.com/office/drawing/2014/main" id="{34CA6B55-3EEC-8F61-8A88-EA61628E8E33}"/>
              </a:ext>
            </a:extLst>
          </p:cNvPr>
          <p:cNvSpPr txBox="1"/>
          <p:nvPr/>
        </p:nvSpPr>
        <p:spPr>
          <a:xfrm>
            <a:off x="6058321" y="3028890"/>
            <a:ext cx="1265905" cy="400110"/>
          </a:xfrm>
          <a:prstGeom prst="rect">
            <a:avLst/>
          </a:prstGeom>
          <a:solidFill>
            <a:schemeClr val="bg1"/>
          </a:solidFill>
        </p:spPr>
        <p:txBody>
          <a:bodyPr wrap="square">
            <a:spAutoFit/>
          </a:bodyPr>
          <a:lstStyle/>
          <a:p>
            <a:pPr algn="ctr"/>
            <a:r>
              <a:rPr lang="en-US" sz="2000" b="1" kern="100" dirty="0" err="1">
                <a:solidFill>
                  <a:srgbClr val="FF0000"/>
                </a:solidFill>
                <a:cs typeface="Arial" panose="020B0604020202020204" pitchFamily="34" charset="0"/>
              </a:rPr>
              <a:t>lớn</a:t>
            </a:r>
            <a:endParaRPr lang="en-US" sz="2000" b="1" dirty="0">
              <a:solidFill>
                <a:srgbClr val="FF0000"/>
              </a:solidFill>
              <a:cs typeface="Arial" panose="020B0604020202020204" pitchFamily="34" charset="0"/>
            </a:endParaRPr>
          </a:p>
        </p:txBody>
      </p:sp>
      <p:sp>
        <p:nvSpPr>
          <p:cNvPr id="10" name="TextBox 9">
            <a:extLst>
              <a:ext uri="{FF2B5EF4-FFF2-40B4-BE49-F238E27FC236}">
                <a16:creationId xmlns:a16="http://schemas.microsoft.com/office/drawing/2014/main" id="{3EC739C0-C511-A80D-58C3-CC2A17936738}"/>
              </a:ext>
            </a:extLst>
          </p:cNvPr>
          <p:cNvSpPr txBox="1"/>
          <p:nvPr/>
        </p:nvSpPr>
        <p:spPr>
          <a:xfrm>
            <a:off x="8533561" y="3028890"/>
            <a:ext cx="1524000" cy="400110"/>
          </a:xfrm>
          <a:prstGeom prst="rect">
            <a:avLst/>
          </a:prstGeom>
          <a:solidFill>
            <a:schemeClr val="bg1"/>
          </a:solidFill>
        </p:spPr>
        <p:txBody>
          <a:bodyPr wrap="square">
            <a:spAutoFit/>
          </a:bodyPr>
          <a:lstStyle/>
          <a:p>
            <a:pPr algn="ctr"/>
            <a:r>
              <a:rPr lang="en-US" sz="2000" b="1" kern="100" dirty="0" err="1">
                <a:solidFill>
                  <a:srgbClr val="FF0000"/>
                </a:solidFill>
                <a:cs typeface="Arial" panose="020B0604020202020204" pitchFamily="34" charset="0"/>
              </a:rPr>
              <a:t>không</a:t>
            </a:r>
            <a:r>
              <a:rPr lang="en-US" sz="2000" b="1" kern="100" dirty="0">
                <a:solidFill>
                  <a:srgbClr val="FF0000"/>
                </a:solidFill>
                <a:cs typeface="Arial" panose="020B0604020202020204" pitchFamily="34" charset="0"/>
              </a:rPr>
              <a:t> </a:t>
            </a:r>
            <a:r>
              <a:rPr lang="en-US" sz="2000" b="1" kern="100" dirty="0" err="1">
                <a:solidFill>
                  <a:srgbClr val="FF0000"/>
                </a:solidFill>
                <a:cs typeface="Arial" panose="020B0604020202020204" pitchFamily="34" charset="0"/>
              </a:rPr>
              <a:t>xảy</a:t>
            </a:r>
            <a:r>
              <a:rPr lang="en-US" sz="2000" b="1" kern="100" dirty="0">
                <a:solidFill>
                  <a:srgbClr val="FF0000"/>
                </a:solidFill>
                <a:cs typeface="Arial" panose="020B0604020202020204" pitchFamily="34" charset="0"/>
              </a:rPr>
              <a:t> </a:t>
            </a:r>
            <a:r>
              <a:rPr lang="en-US" sz="2000" b="1" kern="100" dirty="0" err="1">
                <a:solidFill>
                  <a:srgbClr val="FF0000"/>
                </a:solidFill>
                <a:cs typeface="Arial" panose="020B0604020202020204" pitchFamily="34" charset="0"/>
              </a:rPr>
              <a:t>ra</a:t>
            </a:r>
            <a:endParaRPr lang="en-US" sz="2000" b="1"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71954DFD-C2EF-5DAF-EAFC-AD342E3801E8}"/>
              </a:ext>
            </a:extLst>
          </p:cNvPr>
          <p:cNvSpPr txBox="1"/>
          <p:nvPr/>
        </p:nvSpPr>
        <p:spPr>
          <a:xfrm>
            <a:off x="2514600" y="3646662"/>
            <a:ext cx="1496961" cy="707886"/>
          </a:xfrm>
          <a:prstGeom prst="rect">
            <a:avLst/>
          </a:prstGeom>
          <a:solidFill>
            <a:schemeClr val="bg1"/>
          </a:solidFill>
        </p:spPr>
        <p:txBody>
          <a:bodyPr wrap="square">
            <a:spAutoFit/>
          </a:bodyPr>
          <a:lstStyle/>
          <a:p>
            <a:pPr algn="ctr"/>
            <a:r>
              <a:rPr lang="en-US" sz="2000" b="1" kern="100" dirty="0" err="1">
                <a:solidFill>
                  <a:srgbClr val="FF0000"/>
                </a:solidFill>
                <a:cs typeface="Arial" panose="020B0604020202020204" pitchFamily="34" charset="0"/>
              </a:rPr>
              <a:t>sinh</a:t>
            </a:r>
            <a:r>
              <a:rPr lang="en-US" sz="2000" b="1" kern="100" dirty="0">
                <a:solidFill>
                  <a:srgbClr val="FF0000"/>
                </a:solidFill>
                <a:cs typeface="Arial" panose="020B0604020202020204" pitchFamily="34" charset="0"/>
              </a:rPr>
              <a:t> </a:t>
            </a:r>
            <a:r>
              <a:rPr lang="en-US" sz="2000" b="1" kern="100" dirty="0" err="1">
                <a:solidFill>
                  <a:srgbClr val="FF0000"/>
                </a:solidFill>
                <a:cs typeface="Arial" panose="020B0604020202020204" pitchFamily="34" charset="0"/>
              </a:rPr>
              <a:t>sản</a:t>
            </a:r>
            <a:r>
              <a:rPr lang="en-US" sz="2000" b="1" kern="100" dirty="0">
                <a:solidFill>
                  <a:srgbClr val="FF0000"/>
                </a:solidFill>
                <a:cs typeface="Arial" panose="020B0604020202020204" pitchFamily="34" charset="0"/>
              </a:rPr>
              <a:t> </a:t>
            </a:r>
          </a:p>
          <a:p>
            <a:pPr algn="ctr"/>
            <a:r>
              <a:rPr lang="en-US" sz="2000" b="1" kern="100" dirty="0" err="1">
                <a:solidFill>
                  <a:srgbClr val="FF0000"/>
                </a:solidFill>
                <a:cs typeface="Arial" panose="020B0604020202020204" pitchFamily="34" charset="0"/>
              </a:rPr>
              <a:t>như</a:t>
            </a:r>
            <a:r>
              <a:rPr lang="en-US" sz="2000" b="1" kern="100" dirty="0">
                <a:solidFill>
                  <a:srgbClr val="FF0000"/>
                </a:solidFill>
                <a:cs typeface="Arial" panose="020B0604020202020204" pitchFamily="34" charset="0"/>
              </a:rPr>
              <a:t> </a:t>
            </a:r>
            <a:r>
              <a:rPr lang="en-US" sz="2000" b="1" kern="100" dirty="0" err="1">
                <a:solidFill>
                  <a:srgbClr val="FF0000"/>
                </a:solidFill>
                <a:cs typeface="Arial" panose="020B0604020202020204" pitchFamily="34" charset="0"/>
              </a:rPr>
              <a:t>nhau</a:t>
            </a:r>
            <a:endParaRPr lang="en-US" sz="2000" b="1" dirty="0">
              <a:solidFill>
                <a:srgbClr val="FF0000"/>
              </a:solidFill>
              <a:cs typeface="Arial" panose="020B0604020202020204" pitchFamily="34" charset="0"/>
            </a:endParaRPr>
          </a:p>
        </p:txBody>
      </p:sp>
      <p:sp>
        <p:nvSpPr>
          <p:cNvPr id="12" name="TextBox 11">
            <a:extLst>
              <a:ext uri="{FF2B5EF4-FFF2-40B4-BE49-F238E27FC236}">
                <a16:creationId xmlns:a16="http://schemas.microsoft.com/office/drawing/2014/main" id="{5357610F-BF18-51E9-4106-4C415CF59368}"/>
              </a:ext>
            </a:extLst>
          </p:cNvPr>
          <p:cNvSpPr txBox="1"/>
          <p:nvPr/>
        </p:nvSpPr>
        <p:spPr>
          <a:xfrm>
            <a:off x="6606963" y="3752790"/>
            <a:ext cx="1265906" cy="400110"/>
          </a:xfrm>
          <a:prstGeom prst="rect">
            <a:avLst/>
          </a:prstGeom>
          <a:solidFill>
            <a:schemeClr val="bg1"/>
          </a:solidFill>
        </p:spPr>
        <p:txBody>
          <a:bodyPr wrap="square">
            <a:spAutoFit/>
          </a:bodyPr>
          <a:lstStyle/>
          <a:p>
            <a:pPr algn="ctr"/>
            <a:r>
              <a:rPr lang="en-US" sz="2000" b="1" kern="100" dirty="0" err="1">
                <a:solidFill>
                  <a:srgbClr val="FF0000"/>
                </a:solidFill>
                <a:cs typeface="Arial" panose="020B0604020202020204" pitchFamily="34" charset="0"/>
              </a:rPr>
              <a:t>cách</a:t>
            </a:r>
            <a:r>
              <a:rPr lang="en-US" sz="2000" b="1" kern="100" dirty="0">
                <a:solidFill>
                  <a:srgbClr val="FF0000"/>
                </a:solidFill>
                <a:cs typeface="Arial" panose="020B0604020202020204" pitchFamily="34" charset="0"/>
              </a:rPr>
              <a:t> li</a:t>
            </a:r>
            <a:endParaRPr lang="en-US" sz="2000" b="1" dirty="0">
              <a:solidFill>
                <a:srgbClr val="FF0000"/>
              </a:solidFill>
              <a:cs typeface="Arial" panose="020B0604020202020204" pitchFamily="34" charset="0"/>
            </a:endParaRPr>
          </a:p>
        </p:txBody>
      </p:sp>
      <p:pic>
        <p:nvPicPr>
          <p:cNvPr id="14" name="Picture 6" descr="Download Focus, Idea, Light Bulb. Royalty-Free Stock Illustration Image -  Pixabay">
            <a:extLst>
              <a:ext uri="{FF2B5EF4-FFF2-40B4-BE49-F238E27FC236}">
                <a16:creationId xmlns:a16="http://schemas.microsoft.com/office/drawing/2014/main" id="{8B6CFD7E-EACC-4E14-867A-2226C3C455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374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21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A8C733-2B09-702B-2F4D-7F31A0D72B05}"/>
              </a:ext>
            </a:extLst>
          </p:cNvPr>
          <p:cNvSpPr>
            <a:spLocks noGrp="1"/>
          </p:cNvSpPr>
          <p:nvPr>
            <p:ph idx="1"/>
          </p:nvPr>
        </p:nvSpPr>
        <p:spPr>
          <a:xfrm>
            <a:off x="650158" y="1209368"/>
            <a:ext cx="10891684" cy="2831690"/>
          </a:xfrm>
          <a:noFill/>
          <a:ln>
            <a:noFill/>
          </a:ln>
        </p:spPr>
        <p:txBody>
          <a:bodyPr>
            <a:normAutofit/>
          </a:bodyPr>
          <a:lstStyle/>
          <a:p>
            <a:pPr marL="0" indent="0" algn="just">
              <a:lnSpc>
                <a:spcPct val="115000"/>
              </a:lnSpc>
              <a:spcAft>
                <a:spcPts val="800"/>
              </a:spcAft>
              <a:buNone/>
            </a:pPr>
            <a:r>
              <a:rPr lang="en-US" b="1" kern="100" dirty="0">
                <a:latin typeface="+mn-lt"/>
                <a:ea typeface="Aptos" panose="020B0004020202020204" pitchFamily="34" charset="0"/>
                <a:cs typeface="Arial" panose="020B0604020202020204" pitchFamily="34" charset="0"/>
              </a:rPr>
              <a:t>     </a:t>
            </a:r>
            <a:r>
              <a:rPr lang="en-US" b="1"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Định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luật</a:t>
            </a:r>
            <a:r>
              <a:rPr lang="en-US" kern="100" dirty="0">
                <a:effectLst/>
                <a:latin typeface="+mn-lt"/>
                <a:ea typeface="Aptos" panose="020B0004020202020204" pitchFamily="34" charset="0"/>
                <a:cs typeface="Arial" panose="020B0604020202020204" pitchFamily="34" charset="0"/>
              </a:rPr>
              <a:t> Hardy – Weinberg </a:t>
            </a:r>
            <a:r>
              <a:rPr lang="en-US" kern="100" dirty="0" err="1">
                <a:effectLst/>
                <a:latin typeface="+mn-lt"/>
                <a:ea typeface="Aptos" panose="020B0004020202020204" pitchFamily="34" charset="0"/>
                <a:cs typeface="Arial" panose="020B0604020202020204" pitchFamily="34" charset="0"/>
              </a:rPr>
              <a:t>được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khái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quát</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bằng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phương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trình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nào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trong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phương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trình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sau</a:t>
            </a:r>
            <a:r>
              <a:rPr lang="en-US" kern="100" dirty="0">
                <a:effectLst/>
                <a:latin typeface="+mn-lt"/>
                <a:ea typeface="Aptos" panose="020B0004020202020204" pitchFamily="34" charset="0"/>
                <a:cs typeface="Arial" panose="020B0604020202020204" pitchFamily="34" charset="0"/>
              </a:rPr>
              <a:t>?</a:t>
            </a:r>
          </a:p>
          <a:p>
            <a:pPr marL="0" indent="0" algn="just">
              <a:lnSpc>
                <a:spcPct val="115000"/>
              </a:lnSpc>
              <a:spcAft>
                <a:spcPts val="800"/>
              </a:spcAft>
              <a:buNone/>
            </a:pPr>
            <a:r>
              <a:rPr lang="en-US" kern="100" dirty="0">
                <a:effectLst/>
                <a:latin typeface="+mn-lt"/>
                <a:ea typeface="Aptos" panose="020B0004020202020204" pitchFamily="34" charset="0"/>
                <a:cs typeface="Arial" panose="020B0604020202020204" pitchFamily="34" charset="0"/>
              </a:rPr>
              <a:t>A. p + q = 1.					B. (p + q)</a:t>
            </a:r>
            <a:r>
              <a:rPr lang="en-US" kern="100" baseline="30000" dirty="0">
                <a:effectLst/>
                <a:latin typeface="+mn-lt"/>
                <a:ea typeface="Aptos" panose="020B0004020202020204" pitchFamily="34" charset="0"/>
                <a:cs typeface="Arial" panose="020B0604020202020204" pitchFamily="34" charset="0"/>
              </a:rPr>
              <a:t>2</a:t>
            </a:r>
            <a:r>
              <a:rPr lang="en-US" kern="100" dirty="0">
                <a:effectLst/>
                <a:latin typeface="+mn-lt"/>
                <a:ea typeface="Aptos" panose="020B0004020202020204" pitchFamily="34" charset="0"/>
                <a:cs typeface="Arial" panose="020B0604020202020204" pitchFamily="34" charset="0"/>
              </a:rPr>
              <a:t> = 1.		</a:t>
            </a:r>
          </a:p>
          <a:p>
            <a:pPr marL="0" indent="0" algn="just">
              <a:lnSpc>
                <a:spcPct val="115000"/>
              </a:lnSpc>
              <a:spcAft>
                <a:spcPts val="800"/>
              </a:spcAft>
              <a:buNone/>
            </a:pPr>
            <a:r>
              <a:rPr lang="en-US" kern="100" dirty="0">
                <a:effectLst/>
                <a:latin typeface="+mn-lt"/>
                <a:ea typeface="Aptos" panose="020B0004020202020204" pitchFamily="34" charset="0"/>
                <a:cs typeface="Arial" panose="020B0604020202020204" pitchFamily="34" charset="0"/>
              </a:rPr>
              <a:t>C. p</a:t>
            </a:r>
            <a:r>
              <a:rPr lang="en-US" kern="100" baseline="30000" dirty="0">
                <a:effectLst/>
                <a:latin typeface="+mn-lt"/>
                <a:ea typeface="Aptos" panose="020B0004020202020204" pitchFamily="34" charset="0"/>
                <a:cs typeface="Arial" panose="020B0604020202020204" pitchFamily="34" charset="0"/>
              </a:rPr>
              <a:t>2</a:t>
            </a:r>
            <a:r>
              <a:rPr lang="en-US" kern="100" dirty="0">
                <a:effectLst/>
                <a:latin typeface="+mn-lt"/>
                <a:ea typeface="Aptos" panose="020B0004020202020204" pitchFamily="34" charset="0"/>
                <a:cs typeface="Arial" panose="020B0604020202020204" pitchFamily="34" charset="0"/>
              </a:rPr>
              <a:t> + q</a:t>
            </a:r>
            <a:r>
              <a:rPr lang="en-US" kern="100" baseline="30000" dirty="0">
                <a:effectLst/>
                <a:latin typeface="+mn-lt"/>
                <a:ea typeface="Aptos" panose="020B0004020202020204" pitchFamily="34" charset="0"/>
                <a:cs typeface="Arial" panose="020B0604020202020204" pitchFamily="34" charset="0"/>
              </a:rPr>
              <a:t>2</a:t>
            </a:r>
            <a:r>
              <a:rPr lang="en-US" kern="100" dirty="0">
                <a:effectLst/>
                <a:latin typeface="+mn-lt"/>
                <a:ea typeface="Aptos" panose="020B0004020202020204" pitchFamily="34" charset="0"/>
                <a:cs typeface="Arial" panose="020B0604020202020204" pitchFamily="34" charset="0"/>
              </a:rPr>
              <a:t> = 1.				D.  (p – q)</a:t>
            </a:r>
            <a:r>
              <a:rPr lang="en-US" kern="100" baseline="30000" dirty="0">
                <a:effectLst/>
                <a:latin typeface="+mn-lt"/>
                <a:ea typeface="Aptos" panose="020B0004020202020204" pitchFamily="34" charset="0"/>
                <a:cs typeface="Arial" panose="020B0604020202020204" pitchFamily="34" charset="0"/>
              </a:rPr>
              <a:t>2</a:t>
            </a:r>
            <a:r>
              <a:rPr lang="en-US" kern="100" dirty="0">
                <a:effectLst/>
                <a:latin typeface="+mn-lt"/>
                <a:ea typeface="Aptos" panose="020B0004020202020204" pitchFamily="34" charset="0"/>
                <a:cs typeface="Arial" panose="020B0604020202020204" pitchFamily="34" charset="0"/>
              </a:rPr>
              <a:t> = 1.</a:t>
            </a:r>
          </a:p>
          <a:p>
            <a:pPr marL="0" indent="0" algn="just">
              <a:buNone/>
            </a:pPr>
            <a:endParaRPr lang="en-US" dirty="0">
              <a:latin typeface="+mn-lt"/>
              <a:cs typeface="Arial" panose="020B0604020202020204" pitchFamily="34" charset="0"/>
            </a:endParaRPr>
          </a:p>
        </p:txBody>
      </p:sp>
      <p:sp>
        <p:nvSpPr>
          <p:cNvPr id="4" name="Oval 3">
            <a:extLst>
              <a:ext uri="{FF2B5EF4-FFF2-40B4-BE49-F238E27FC236}">
                <a16:creationId xmlns:a16="http://schemas.microsoft.com/office/drawing/2014/main" id="{E842F5F0-7EFF-8E21-E904-454A6C6D6654}"/>
              </a:ext>
            </a:extLst>
          </p:cNvPr>
          <p:cNvSpPr/>
          <p:nvPr/>
        </p:nvSpPr>
        <p:spPr>
          <a:xfrm>
            <a:off x="5943600" y="2590800"/>
            <a:ext cx="653741"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Download Focus, Idea, Light Bulb. Royalty-Free Stock Illustration Image -  Pixabay">
            <a:extLst>
              <a:ext uri="{FF2B5EF4-FFF2-40B4-BE49-F238E27FC236}">
                <a16:creationId xmlns:a16="http://schemas.microsoft.com/office/drawing/2014/main" id="{14DC6091-B92C-4372-A135-8A02F5A07E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84" y="106680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62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758E2-4FC8-D2DB-B5EA-098164A14942}"/>
              </a:ext>
            </a:extLst>
          </p:cNvPr>
          <p:cNvSpPr>
            <a:spLocks noGrp="1"/>
          </p:cNvSpPr>
          <p:nvPr>
            <p:ph idx="1"/>
          </p:nvPr>
        </p:nvSpPr>
        <p:spPr>
          <a:xfrm>
            <a:off x="457200" y="1146328"/>
            <a:ext cx="11492681" cy="4565343"/>
          </a:xfrm>
          <a:noFill/>
          <a:ln>
            <a:noFill/>
          </a:ln>
        </p:spPr>
        <p:txBody>
          <a:bodyPr>
            <a:noAutofit/>
          </a:bodyPr>
          <a:lstStyle/>
          <a:p>
            <a:pPr marL="0" indent="0" algn="just">
              <a:lnSpc>
                <a:spcPct val="100000"/>
              </a:lnSpc>
              <a:spcAft>
                <a:spcPts val="800"/>
              </a:spcAft>
              <a:buNone/>
            </a:pPr>
            <a:r>
              <a:rPr lang="en-US" b="1" kern="100" dirty="0">
                <a:latin typeface="+mn-lt"/>
                <a:ea typeface="Aptos" panose="020B0004020202020204" pitchFamily="34" charset="0"/>
                <a:cs typeface="Arial" panose="020B0604020202020204" pitchFamily="34" charset="0"/>
              </a:rPr>
              <a:t>       </a:t>
            </a:r>
            <a:r>
              <a:rPr lang="en-US" b="1"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Điều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kiện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nào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sau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đây</a:t>
            </a:r>
            <a:r>
              <a:rPr lang="en-US" kern="100" dirty="0">
                <a:effectLst/>
                <a:latin typeface="+mn-lt"/>
                <a:ea typeface="Aptos" panose="020B0004020202020204" pitchFamily="34" charset="0"/>
                <a:cs typeface="Arial" panose="020B0604020202020204" pitchFamily="34" charset="0"/>
              </a:rPr>
              <a:t> </a:t>
            </a:r>
            <a:r>
              <a:rPr lang="en-US" b="1" u="sng" kern="100" dirty="0" err="1">
                <a:effectLst/>
                <a:latin typeface="+mn-lt"/>
                <a:ea typeface="Aptos" panose="020B0004020202020204" pitchFamily="34" charset="0"/>
                <a:cs typeface="Arial" panose="020B0604020202020204" pitchFamily="34" charset="0"/>
              </a:rPr>
              <a:t>không</a:t>
            </a:r>
            <a:r>
              <a:rPr lang="en-US" b="1"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thuộc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điều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kiện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nghiệm</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đúng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của</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định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luật</a:t>
            </a:r>
            <a:r>
              <a:rPr lang="en-US" kern="100" dirty="0">
                <a:effectLst/>
                <a:latin typeface="+mn-lt"/>
                <a:ea typeface="Aptos" panose="020B0004020202020204" pitchFamily="34" charset="0"/>
                <a:cs typeface="Arial" panose="020B0604020202020204" pitchFamily="34" charset="0"/>
              </a:rPr>
              <a:t> Hardy – Weinberg?</a:t>
            </a:r>
          </a:p>
          <a:p>
            <a:pPr marL="0" indent="0" algn="just">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A. </a:t>
            </a:r>
            <a:r>
              <a:rPr lang="en-US" kern="100" dirty="0" err="1">
                <a:effectLst/>
                <a:latin typeface="+mn-lt"/>
                <a:ea typeface="Aptos" panose="020B0004020202020204" pitchFamily="34" charset="0"/>
                <a:cs typeface="Arial" panose="020B0604020202020204" pitchFamily="34" charset="0"/>
              </a:rPr>
              <a:t>Sức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sống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và</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sức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sinh</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sản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của</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đồng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hợp</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tử</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và</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dị</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hợp</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tử</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như</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nhau</a:t>
            </a:r>
            <a:r>
              <a:rPr lang="en-US" kern="100" dirty="0">
                <a:effectLst/>
                <a:latin typeface="+mn-lt"/>
                <a:ea typeface="Aptos" panose="020B0004020202020204" pitchFamily="34" charset="0"/>
                <a:cs typeface="Arial" panose="020B0604020202020204" pitchFamily="34" charset="0"/>
              </a:rPr>
              <a:t>.</a:t>
            </a:r>
          </a:p>
          <a:p>
            <a:pPr marL="0" indent="0" algn="just">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B. </a:t>
            </a:r>
            <a:r>
              <a:rPr lang="en-US" kern="100" dirty="0" err="1">
                <a:effectLst/>
                <a:latin typeface="+mn-lt"/>
                <a:ea typeface="Aptos" panose="020B0004020202020204" pitchFamily="34" charset="0"/>
                <a:cs typeface="Arial" panose="020B0604020202020204" pitchFamily="34" charset="0"/>
              </a:rPr>
              <a:t>Không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tác</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động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của</a:t>
            </a:r>
            <a:r>
              <a:rPr lang="en-US" kern="100" dirty="0">
                <a:effectLst/>
                <a:latin typeface="+mn-lt"/>
                <a:ea typeface="Aptos" panose="020B0004020202020204" pitchFamily="34" charset="0"/>
                <a:cs typeface="Arial" panose="020B0604020202020204" pitchFamily="34" charset="0"/>
              </a:rPr>
              <a:t> </a:t>
            </a:r>
            <a:r>
              <a:rPr lang="en-US" kern="100" dirty="0" err="1">
                <a:latin typeface="+mn-lt"/>
                <a:ea typeface="Aptos" panose="020B0004020202020204" pitchFamily="34" charset="0"/>
                <a:cs typeface="Arial" panose="020B0604020202020204" pitchFamily="34" charset="0"/>
              </a:rPr>
              <a:t>chọn</a:t>
            </a:r>
            <a:r>
              <a:rPr lang="en-US" kern="100" dirty="0">
                <a:latin typeface="+mn-lt"/>
                <a:ea typeface="Aptos" panose="020B0004020202020204" pitchFamily="34" charset="0"/>
                <a:cs typeface="Arial" panose="020B0604020202020204" pitchFamily="34" charset="0"/>
              </a:rPr>
              <a:t> </a:t>
            </a:r>
            <a:r>
              <a:rPr lang="en-US" kern="100" dirty="0" err="1">
                <a:latin typeface="+mn-lt"/>
                <a:ea typeface="Aptos" panose="020B0004020202020204" pitchFamily="34" charset="0"/>
                <a:cs typeface="Arial" panose="020B0604020202020204" pitchFamily="34" charset="0"/>
              </a:rPr>
              <a:t>lọc</a:t>
            </a:r>
            <a:r>
              <a:rPr lang="en-US" kern="100" dirty="0">
                <a:latin typeface="+mn-lt"/>
                <a:ea typeface="Aptos" panose="020B0004020202020204" pitchFamily="34" charset="0"/>
                <a:cs typeface="Arial" panose="020B0604020202020204" pitchFamily="34" charset="0"/>
              </a:rPr>
              <a:t> </a:t>
            </a:r>
            <a:r>
              <a:rPr lang="en-US" kern="100" dirty="0" err="1">
                <a:latin typeface="+mn-lt"/>
                <a:ea typeface="Aptos" panose="020B0004020202020204" pitchFamily="34" charset="0"/>
                <a:cs typeface="Arial" panose="020B0604020202020204" pitchFamily="34" charset="0"/>
              </a:rPr>
              <a:t>tư</a:t>
            </a:r>
            <a:r>
              <a:rPr lang="en-US" kern="100" dirty="0">
                <a:latin typeface="+mn-lt"/>
                <a:ea typeface="Aptos" panose="020B0004020202020204" pitchFamily="34" charset="0"/>
                <a:cs typeface="Arial" panose="020B0604020202020204" pitchFamily="34" charset="0"/>
              </a:rPr>
              <a:t> </a:t>
            </a:r>
            <a:r>
              <a:rPr lang="en-US" kern="100" dirty="0" err="1">
                <a:latin typeface="+mn-lt"/>
                <a:ea typeface="Aptos" panose="020B0004020202020204" pitchFamily="34" charset="0"/>
                <a:cs typeface="Arial" panose="020B0604020202020204" pitchFamily="34" charset="0"/>
              </a:rPr>
              <a:t>nhiên</a:t>
            </a:r>
            <a:r>
              <a:rPr lang="en-US" kern="100" dirty="0">
                <a:latin typeface="+mn-lt"/>
                <a:ea typeface="Aptos" panose="020B0004020202020204" pitchFamily="34" charset="0"/>
                <a:cs typeface="Arial" panose="020B0604020202020204" pitchFamily="34" charset="0"/>
              </a:rPr>
              <a:t>,</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đủ</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lớn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để</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ngẫu</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phối</a:t>
            </a:r>
            <a:r>
              <a:rPr lang="en-US" kern="100" dirty="0">
                <a:effectLst/>
                <a:latin typeface="+mn-lt"/>
                <a:ea typeface="Aptos" panose="020B0004020202020204" pitchFamily="34" charset="0"/>
                <a:cs typeface="Arial" panose="020B0604020202020204" pitchFamily="34" charset="0"/>
              </a:rPr>
              <a:t>.</a:t>
            </a:r>
          </a:p>
          <a:p>
            <a:pPr marL="0" indent="0" algn="just">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C. Trong </a:t>
            </a:r>
            <a:r>
              <a:rPr lang="en-US" kern="100" dirty="0" err="1">
                <a:effectLst/>
                <a:latin typeface="+mn-lt"/>
                <a:ea typeface="Aptos" panose="020B0004020202020204" pitchFamily="34" charset="0"/>
                <a:cs typeface="Arial" panose="020B0604020202020204" pitchFamily="34" charset="0"/>
              </a:rPr>
              <a:t>mỗi</a:t>
            </a:r>
            <a:r>
              <a:rPr lang="en-US" kern="100" dirty="0">
                <a:effectLst/>
                <a:latin typeface="+mn-lt"/>
                <a:ea typeface="Aptos" panose="020B0004020202020204" pitchFamily="34" charset="0"/>
                <a:cs typeface="Arial" panose="020B0604020202020204" pitchFamily="34" charset="0"/>
              </a:rPr>
              <a:t> gene, allele </a:t>
            </a:r>
            <a:r>
              <a:rPr lang="en-US" kern="100" dirty="0" err="1">
                <a:effectLst/>
                <a:latin typeface="+mn-lt"/>
                <a:ea typeface="Aptos" panose="020B0004020202020204" pitchFamily="34" charset="0"/>
                <a:cs typeface="Arial" panose="020B0604020202020204" pitchFamily="34" charset="0"/>
              </a:rPr>
              <a:t>trội</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lặn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hoàn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toàn</a:t>
            </a:r>
            <a:r>
              <a:rPr lang="en-US" kern="100" dirty="0">
                <a:effectLst/>
                <a:latin typeface="+mn-lt"/>
                <a:ea typeface="Aptos" panose="020B0004020202020204" pitchFamily="34" charset="0"/>
                <a:cs typeface="Arial" panose="020B0604020202020204" pitchFamily="34" charset="0"/>
              </a:rPr>
              <a:t>.</a:t>
            </a:r>
          </a:p>
          <a:p>
            <a:pPr marL="0" indent="0" algn="just">
              <a:lnSpc>
                <a:spcPct val="100000"/>
              </a:lnSpc>
              <a:spcAft>
                <a:spcPts val="800"/>
              </a:spcAft>
              <a:buNone/>
            </a:pPr>
            <a:r>
              <a:rPr lang="en-US" kern="100" dirty="0">
                <a:effectLst/>
                <a:latin typeface="+mn-lt"/>
                <a:ea typeface="Aptos" panose="020B0004020202020204" pitchFamily="34" charset="0"/>
                <a:cs typeface="Arial" panose="020B0604020202020204" pitchFamily="34" charset="0"/>
              </a:rPr>
              <a:t>D. </a:t>
            </a:r>
            <a:r>
              <a:rPr lang="en-US" kern="100" dirty="0" err="1">
                <a:effectLst/>
                <a:latin typeface="+mn-lt"/>
                <a:ea typeface="Aptos" panose="020B0004020202020204" pitchFamily="34" charset="0"/>
                <a:cs typeface="Arial" panose="020B0604020202020204" pitchFamily="34" charset="0"/>
              </a:rPr>
              <a:t>Không</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có</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sự</a:t>
            </a:r>
            <a:r>
              <a:rPr lang="en-US" kern="100" dirty="0">
                <a:effectLst/>
                <a:latin typeface="+mn-lt"/>
                <a:ea typeface="Aptos" panose="020B0004020202020204" pitchFamily="34" charset="0"/>
                <a:cs typeface="Arial" panose="020B0604020202020204" pitchFamily="34" charset="0"/>
              </a:rPr>
              <a:t> di </a:t>
            </a:r>
            <a:r>
              <a:rPr lang="en-US" kern="100" dirty="0" err="1">
                <a:effectLst/>
                <a:latin typeface="+mn-lt"/>
                <a:ea typeface="Aptos" panose="020B0004020202020204" pitchFamily="34" charset="0"/>
                <a:cs typeface="Arial" panose="020B0604020202020204" pitchFamily="34" charset="0"/>
              </a:rPr>
              <a:t>nhập</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của</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các</a:t>
            </a:r>
            <a:r>
              <a:rPr lang="en-US" kern="100" dirty="0">
                <a:effectLst/>
                <a:latin typeface="+mn-lt"/>
                <a:ea typeface="Aptos" panose="020B0004020202020204" pitchFamily="34" charset="0"/>
                <a:cs typeface="Arial" panose="020B0604020202020204" pitchFamily="34" charset="0"/>
              </a:rPr>
              <a:t> gene </a:t>
            </a:r>
            <a:r>
              <a:rPr lang="en-US" kern="100" dirty="0" err="1">
                <a:effectLst/>
                <a:latin typeface="+mn-lt"/>
                <a:ea typeface="Aptos" panose="020B0004020202020204" pitchFamily="34" charset="0"/>
                <a:cs typeface="Arial" panose="020B0604020202020204" pitchFamily="34" charset="0"/>
              </a:rPr>
              <a:t>lạ</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vào</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quần</a:t>
            </a:r>
            <a:r>
              <a:rPr lang="en-US" kern="100" dirty="0">
                <a:effectLst/>
                <a:latin typeface="+mn-lt"/>
                <a:ea typeface="Aptos" panose="020B0004020202020204" pitchFamily="34" charset="0"/>
                <a:cs typeface="Arial" panose="020B0604020202020204" pitchFamily="34" charset="0"/>
              </a:rPr>
              <a:t> </a:t>
            </a:r>
            <a:r>
              <a:rPr lang="en-US" kern="100" dirty="0" err="1">
                <a:effectLst/>
                <a:latin typeface="+mn-lt"/>
                <a:ea typeface="Aptos" panose="020B0004020202020204" pitchFamily="34" charset="0"/>
                <a:cs typeface="Arial" panose="020B0604020202020204" pitchFamily="34" charset="0"/>
              </a:rPr>
              <a:t>thể</a:t>
            </a:r>
            <a:r>
              <a:rPr lang="en-US" kern="100" dirty="0">
                <a:effectLst/>
                <a:latin typeface="+mn-lt"/>
                <a:ea typeface="Aptos" panose="020B0004020202020204" pitchFamily="34" charset="0"/>
                <a:cs typeface="Arial" panose="020B0604020202020204" pitchFamily="34" charset="0"/>
              </a:rPr>
              <a:t>.</a:t>
            </a:r>
          </a:p>
          <a:p>
            <a:pPr marL="0" indent="0" algn="just">
              <a:lnSpc>
                <a:spcPct val="100000"/>
              </a:lnSpc>
              <a:buNone/>
            </a:pPr>
            <a:endParaRPr lang="en-US" dirty="0">
              <a:latin typeface="+mn-lt"/>
              <a:cs typeface="Arial" panose="020B0604020202020204" pitchFamily="34" charset="0"/>
            </a:endParaRPr>
          </a:p>
        </p:txBody>
      </p:sp>
      <p:sp>
        <p:nvSpPr>
          <p:cNvPr id="4" name="Oval 3">
            <a:extLst>
              <a:ext uri="{FF2B5EF4-FFF2-40B4-BE49-F238E27FC236}">
                <a16:creationId xmlns:a16="http://schemas.microsoft.com/office/drawing/2014/main" id="{DD2DF038-BE11-06F1-1CE6-A8D44353D495}"/>
              </a:ext>
            </a:extLst>
          </p:cNvPr>
          <p:cNvSpPr/>
          <p:nvPr/>
        </p:nvSpPr>
        <p:spPr>
          <a:xfrm>
            <a:off x="381000" y="3581400"/>
            <a:ext cx="596081"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Download Focus, Idea, Light Bulb. Royalty-Free Stock Illustration Image -  Pixabay">
            <a:extLst>
              <a:ext uri="{FF2B5EF4-FFF2-40B4-BE49-F238E27FC236}">
                <a16:creationId xmlns:a16="http://schemas.microsoft.com/office/drawing/2014/main" id="{BCD94773-2052-4B5C-AEF3-4F5FEB7260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753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AFAF1F-729B-319B-A68B-0FA512686471}"/>
              </a:ext>
            </a:extLst>
          </p:cNvPr>
          <p:cNvSpPr txBox="1"/>
          <p:nvPr/>
        </p:nvSpPr>
        <p:spPr>
          <a:xfrm>
            <a:off x="1312607" y="1219200"/>
            <a:ext cx="9566787" cy="3433697"/>
          </a:xfrm>
          <a:prstGeom prst="rect">
            <a:avLst/>
          </a:prstGeom>
          <a:noFill/>
          <a:ln>
            <a:noFill/>
          </a:ln>
        </p:spPr>
        <p:txBody>
          <a:bodyPr wrap="square">
            <a:spAutoFit/>
          </a:bodyPr>
          <a:lstStyle/>
          <a:p>
            <a:pPr marL="228600" algn="just">
              <a:lnSpc>
                <a:spcPct val="115000"/>
              </a:lnSpc>
              <a:spcAft>
                <a:spcPts val="800"/>
              </a:spcAft>
            </a:pPr>
            <a:r>
              <a:rPr lang="en-US" sz="2800" b="1" kern="100" dirty="0">
                <a:ea typeface="Aptos" panose="020B0004020202020204" pitchFamily="34" charset="0"/>
                <a:cs typeface="Arial" panose="020B0604020202020204" pitchFamily="34" charset="0"/>
              </a:rPr>
              <a:t>   </a:t>
            </a:r>
            <a:r>
              <a:rPr lang="en-US" sz="2800" kern="100" dirty="0">
                <a:effectLst/>
                <a:ea typeface="Aptos" panose="020B0004020202020204" pitchFamily="34" charset="0"/>
                <a:cs typeface="Arial" panose="020B0604020202020204" pitchFamily="34" charset="0"/>
              </a:rPr>
              <a:t> Trong </a:t>
            </a:r>
            <a:r>
              <a:rPr lang="en-US" sz="2800" kern="100" dirty="0" err="1">
                <a:effectLst/>
                <a:ea typeface="Aptos" panose="020B0004020202020204" pitchFamily="34" charset="0"/>
                <a:cs typeface="Arial" panose="020B0604020202020204" pitchFamily="34" charset="0"/>
              </a:rPr>
              <a:t>các</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cấu</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trúc</a:t>
            </a:r>
            <a:r>
              <a:rPr lang="en-US" sz="2800" kern="100" dirty="0">
                <a:effectLst/>
                <a:ea typeface="Aptos" panose="020B0004020202020204" pitchFamily="34" charset="0"/>
                <a:cs typeface="Arial" panose="020B0604020202020204" pitchFamily="34" charset="0"/>
              </a:rPr>
              <a:t> di </a:t>
            </a:r>
            <a:r>
              <a:rPr lang="en-US" sz="2800" kern="100" dirty="0" err="1">
                <a:effectLst/>
                <a:ea typeface="Aptos" panose="020B0004020202020204" pitchFamily="34" charset="0"/>
                <a:cs typeface="Arial" panose="020B0604020202020204" pitchFamily="34" charset="0"/>
              </a:rPr>
              <a:t>truyền</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của</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các</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quần</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thể</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giả</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định</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sau</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đây</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quần</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thể</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nào</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đạt</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trạng</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thái</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cân</a:t>
            </a:r>
            <a:r>
              <a:rPr lang="en-US" sz="2800" kern="100" dirty="0">
                <a:effectLst/>
                <a:ea typeface="Aptos" panose="020B0004020202020204" pitchFamily="34" charset="0"/>
                <a:cs typeface="Arial" panose="020B0604020202020204" pitchFamily="34" charset="0"/>
              </a:rPr>
              <a:t> </a:t>
            </a:r>
            <a:r>
              <a:rPr lang="en-US" sz="2800" kern="100" dirty="0" err="1">
                <a:effectLst/>
                <a:ea typeface="Aptos" panose="020B0004020202020204" pitchFamily="34" charset="0"/>
                <a:cs typeface="Arial" panose="020B0604020202020204" pitchFamily="34" charset="0"/>
              </a:rPr>
              <a:t>bằng</a:t>
            </a:r>
            <a:r>
              <a:rPr lang="en-US" sz="2800" kern="100" dirty="0">
                <a:effectLst/>
                <a:ea typeface="Aptos" panose="020B0004020202020204" pitchFamily="34" charset="0"/>
                <a:cs typeface="Arial" panose="020B0604020202020204" pitchFamily="34" charset="0"/>
              </a:rPr>
              <a:t> di </a:t>
            </a:r>
            <a:r>
              <a:rPr lang="en-US" sz="2800" kern="100" dirty="0" err="1">
                <a:effectLst/>
                <a:ea typeface="Aptos" panose="020B0004020202020204" pitchFamily="34" charset="0"/>
                <a:cs typeface="Arial" panose="020B0604020202020204" pitchFamily="34" charset="0"/>
              </a:rPr>
              <a:t>truyền</a:t>
            </a:r>
            <a:r>
              <a:rPr lang="en-US" sz="2800" kern="100" dirty="0">
                <a:effectLst/>
                <a:ea typeface="Aptos" panose="020B0004020202020204" pitchFamily="34" charset="0"/>
                <a:cs typeface="Arial" panose="020B0604020202020204" pitchFamily="34" charset="0"/>
              </a:rPr>
              <a:t>.</a:t>
            </a:r>
          </a:p>
          <a:p>
            <a:pPr marL="742950" indent="-514350" algn="just">
              <a:lnSpc>
                <a:spcPct val="115000"/>
              </a:lnSpc>
              <a:spcAft>
                <a:spcPts val="800"/>
              </a:spcAft>
              <a:buAutoNum type="alphaUcPeriod"/>
            </a:pPr>
            <a:r>
              <a:rPr lang="en-US" sz="2800" kern="100" dirty="0">
                <a:effectLst/>
                <a:ea typeface="Aptos" panose="020B0004020202020204" pitchFamily="34" charset="0"/>
                <a:cs typeface="Arial" panose="020B0604020202020204" pitchFamily="34" charset="0"/>
              </a:rPr>
              <a:t>100% Aa.				</a:t>
            </a:r>
          </a:p>
          <a:p>
            <a:pPr marL="228600" algn="just">
              <a:lnSpc>
                <a:spcPct val="115000"/>
              </a:lnSpc>
              <a:spcAft>
                <a:spcPts val="800"/>
              </a:spcAft>
            </a:pPr>
            <a:r>
              <a:rPr lang="en-US" sz="2800" kern="100" dirty="0">
                <a:ea typeface="Aptos" panose="020B0004020202020204" pitchFamily="34" charset="0"/>
                <a:cs typeface="Arial" panose="020B0604020202020204" pitchFamily="34" charset="0"/>
              </a:rPr>
              <a:t>B. </a:t>
            </a:r>
            <a:r>
              <a:rPr lang="en-US" sz="2800" kern="100" dirty="0">
                <a:effectLst/>
                <a:ea typeface="Aptos" panose="020B0004020202020204" pitchFamily="34" charset="0"/>
                <a:cs typeface="Arial" panose="020B0604020202020204" pitchFamily="34" charset="0"/>
              </a:rPr>
              <a:t>0,4 AA + 0,3 Aa + 0,3 aa = 1.</a:t>
            </a:r>
          </a:p>
          <a:p>
            <a:pPr marL="228600" algn="just">
              <a:lnSpc>
                <a:spcPct val="115000"/>
              </a:lnSpc>
              <a:spcAft>
                <a:spcPts val="800"/>
              </a:spcAft>
            </a:pPr>
            <a:r>
              <a:rPr lang="en-US" sz="2800" kern="100" dirty="0">
                <a:effectLst/>
                <a:ea typeface="Aptos" panose="020B0004020202020204" pitchFamily="34" charset="0"/>
                <a:cs typeface="Arial" panose="020B0604020202020204" pitchFamily="34" charset="0"/>
              </a:rPr>
              <a:t>C. 0,25 AA + 0,5 Aa + 0,25 aa = 1.		</a:t>
            </a:r>
          </a:p>
          <a:p>
            <a:pPr marL="228600" algn="just">
              <a:lnSpc>
                <a:spcPct val="115000"/>
              </a:lnSpc>
              <a:spcAft>
                <a:spcPts val="800"/>
              </a:spcAft>
            </a:pPr>
            <a:r>
              <a:rPr lang="en-US" sz="2800" kern="100" dirty="0">
                <a:effectLst/>
                <a:ea typeface="Aptos" panose="020B0004020202020204" pitchFamily="34" charset="0"/>
                <a:cs typeface="Arial" panose="020B0604020202020204" pitchFamily="34" charset="0"/>
              </a:rPr>
              <a:t>D. 0,16 AA + 0,36 Aa + 0,48 aa = 1.</a:t>
            </a:r>
          </a:p>
        </p:txBody>
      </p:sp>
      <p:sp>
        <p:nvSpPr>
          <p:cNvPr id="3" name="Oval 2">
            <a:extLst>
              <a:ext uri="{FF2B5EF4-FFF2-40B4-BE49-F238E27FC236}">
                <a16:creationId xmlns:a16="http://schemas.microsoft.com/office/drawing/2014/main" id="{F9691EE7-0654-2FA6-B70A-A2CC461EBFFE}"/>
              </a:ext>
            </a:extLst>
          </p:cNvPr>
          <p:cNvSpPr/>
          <p:nvPr/>
        </p:nvSpPr>
        <p:spPr>
          <a:xfrm>
            <a:off x="1350329" y="3505200"/>
            <a:ext cx="602226"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Download Focus, Idea, Light Bulb. Royalty-Free Stock Illustration Image -  Pixabay">
            <a:extLst>
              <a:ext uri="{FF2B5EF4-FFF2-40B4-BE49-F238E27FC236}">
                <a16:creationId xmlns:a16="http://schemas.microsoft.com/office/drawing/2014/main" id="{4900DA6B-25B6-4D5A-8B46-FDBF5C1F96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989" y="91440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45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C25CD2-D34E-90B6-AF41-62167B5B3D90}"/>
              </a:ext>
            </a:extLst>
          </p:cNvPr>
          <p:cNvSpPr txBox="1"/>
          <p:nvPr/>
        </p:nvSpPr>
        <p:spPr>
          <a:xfrm>
            <a:off x="381000" y="1143000"/>
            <a:ext cx="11602066" cy="4289123"/>
          </a:xfrm>
          <a:prstGeom prst="rect">
            <a:avLst/>
          </a:prstGeom>
          <a:noFill/>
          <a:ln>
            <a:noFill/>
          </a:ln>
        </p:spPr>
        <p:txBody>
          <a:bodyPr wrap="square">
            <a:spAutoFit/>
          </a:bodyPr>
          <a:lstStyle/>
          <a:p>
            <a:pPr marL="228600" algn="just">
              <a:lnSpc>
                <a:spcPct val="115000"/>
              </a:lnSpc>
              <a:spcAft>
                <a:spcPts val="800"/>
              </a:spcAft>
            </a:pP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Phát</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biểu</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nào</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sau</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đây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đúng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về</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cân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bằng</a:t>
            </a:r>
            <a:r>
              <a:rPr lang="en-US" sz="2400" kern="100" dirty="0">
                <a:effectLst/>
                <a:ea typeface="Aptos" panose="020B0004020202020204" pitchFamily="34" charset="0"/>
                <a:cs typeface="Arial" panose="020B0604020202020204" pitchFamily="34" charset="0"/>
              </a:rPr>
              <a:t> di </a:t>
            </a:r>
            <a:r>
              <a:rPr lang="en-US" sz="2400" kern="100" dirty="0" err="1">
                <a:effectLst/>
                <a:ea typeface="Aptos" panose="020B0004020202020204" pitchFamily="34" charset="0"/>
                <a:cs typeface="Arial" panose="020B0604020202020204" pitchFamily="34" charset="0"/>
              </a:rPr>
              <a:t>truyền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a:t>
            </a:r>
          </a:p>
          <a:p>
            <a:pPr marL="228600" algn="just">
              <a:lnSpc>
                <a:spcPct val="115000"/>
              </a:lnSpc>
              <a:spcAft>
                <a:spcPts val="800"/>
              </a:spcAft>
            </a:pPr>
            <a:r>
              <a:rPr lang="en-US" sz="2400" kern="100" dirty="0">
                <a:effectLst/>
                <a:ea typeface="Aptos" panose="020B0004020202020204" pitchFamily="34" charset="0"/>
                <a:cs typeface="Arial" panose="020B0604020202020204" pitchFamily="34" charset="0"/>
              </a:rPr>
              <a:t>A.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cân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bằng</a:t>
            </a:r>
            <a:r>
              <a:rPr lang="en-US" sz="2400" kern="100" dirty="0">
                <a:effectLst/>
                <a:ea typeface="Aptos" panose="020B0004020202020204" pitchFamily="34" charset="0"/>
                <a:cs typeface="Arial" panose="020B0604020202020204" pitchFamily="34" charset="0"/>
              </a:rPr>
              <a:t> di </a:t>
            </a:r>
            <a:r>
              <a:rPr lang="en-US" sz="2400" kern="100" dirty="0" err="1">
                <a:effectLst/>
                <a:ea typeface="Aptos" panose="020B0004020202020204" pitchFamily="34" charset="0"/>
                <a:cs typeface="Arial" panose="020B0604020202020204" pitchFamily="34" charset="0"/>
              </a:rPr>
              <a:t>truyền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là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trong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đó</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kiểu</a:t>
            </a:r>
            <a:r>
              <a:rPr lang="en-US" sz="2400" kern="100" dirty="0">
                <a:effectLst/>
                <a:ea typeface="Aptos" panose="020B0004020202020204" pitchFamily="34" charset="0"/>
                <a:cs typeface="Arial" panose="020B0604020202020204" pitchFamily="34" charset="0"/>
              </a:rPr>
              <a:t> gene </a:t>
            </a:r>
            <a:r>
              <a:rPr lang="en-US" sz="2400" kern="100" dirty="0" err="1">
                <a:effectLst/>
                <a:ea typeface="Aptos" panose="020B0004020202020204" pitchFamily="34" charset="0"/>
                <a:cs typeface="Arial" panose="020B0604020202020204" pitchFamily="34" charset="0"/>
              </a:rPr>
              <a:t>và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allele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thay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 qua </a:t>
            </a:r>
            <a:r>
              <a:rPr lang="en-US" sz="2400" kern="100" dirty="0" err="1">
                <a:effectLst/>
                <a:ea typeface="Aptos" panose="020B0004020202020204" pitchFamily="34" charset="0"/>
                <a:cs typeface="Arial" panose="020B0604020202020204" pitchFamily="34" charset="0"/>
              </a:rPr>
              <a:t>từng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thế</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hệ</a:t>
            </a:r>
            <a:r>
              <a:rPr lang="en-US" sz="2400" kern="100" dirty="0">
                <a:effectLst/>
                <a:ea typeface="Aptos" panose="020B0004020202020204" pitchFamily="34" charset="0"/>
                <a:cs typeface="Arial" panose="020B0604020202020204" pitchFamily="34" charset="0"/>
              </a:rPr>
              <a:t>.</a:t>
            </a:r>
          </a:p>
          <a:p>
            <a:pPr marL="228600" algn="just">
              <a:lnSpc>
                <a:spcPct val="115000"/>
              </a:lnSpc>
              <a:spcAft>
                <a:spcPts val="800"/>
              </a:spcAft>
            </a:pPr>
            <a:r>
              <a:rPr lang="en-US" sz="2400" kern="100" dirty="0">
                <a:effectLst/>
                <a:ea typeface="Aptos" panose="020B0004020202020204" pitchFamily="34" charset="0"/>
                <a:cs typeface="Arial" panose="020B0604020202020204" pitchFamily="34" charset="0"/>
              </a:rPr>
              <a:t>B.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cân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bằng</a:t>
            </a:r>
            <a:r>
              <a:rPr lang="en-US" sz="2400" kern="100" dirty="0">
                <a:effectLst/>
                <a:ea typeface="Aptos" panose="020B0004020202020204" pitchFamily="34" charset="0"/>
                <a:cs typeface="Arial" panose="020B0604020202020204" pitchFamily="34" charset="0"/>
              </a:rPr>
              <a:t> di </a:t>
            </a:r>
            <a:r>
              <a:rPr lang="en-US" sz="2400" kern="100" dirty="0" err="1">
                <a:effectLst/>
                <a:ea typeface="Aptos" panose="020B0004020202020204" pitchFamily="34" charset="0"/>
                <a:cs typeface="Arial" panose="020B0604020202020204" pitchFamily="34" charset="0"/>
              </a:rPr>
              <a:t>truyền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là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trong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đó</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kiểu</a:t>
            </a:r>
            <a:r>
              <a:rPr lang="en-US" sz="2400" kern="100" dirty="0">
                <a:effectLst/>
                <a:ea typeface="Aptos" panose="020B0004020202020204" pitchFamily="34" charset="0"/>
                <a:cs typeface="Arial" panose="020B0604020202020204" pitchFamily="34" charset="0"/>
              </a:rPr>
              <a:t> gene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thay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còn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allele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không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thay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a:t>
            </a:r>
          </a:p>
          <a:p>
            <a:pPr marL="228600" algn="just">
              <a:lnSpc>
                <a:spcPct val="115000"/>
              </a:lnSpc>
              <a:spcAft>
                <a:spcPts val="800"/>
              </a:spcAft>
            </a:pPr>
            <a:r>
              <a:rPr lang="en-US" sz="2400" kern="100" dirty="0">
                <a:effectLst/>
                <a:ea typeface="Aptos" panose="020B0004020202020204" pitchFamily="34" charset="0"/>
                <a:cs typeface="Arial" panose="020B0604020202020204" pitchFamily="34" charset="0"/>
              </a:rPr>
              <a:t>C.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cân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bằng</a:t>
            </a:r>
            <a:r>
              <a:rPr lang="en-US" sz="2400" kern="100" dirty="0">
                <a:effectLst/>
                <a:ea typeface="Aptos" panose="020B0004020202020204" pitchFamily="34" charset="0"/>
                <a:cs typeface="Arial" panose="020B0604020202020204" pitchFamily="34" charset="0"/>
              </a:rPr>
              <a:t> di </a:t>
            </a:r>
            <a:r>
              <a:rPr lang="en-US" sz="2400" kern="100" dirty="0" err="1">
                <a:effectLst/>
                <a:ea typeface="Aptos" panose="020B0004020202020204" pitchFamily="34" charset="0"/>
                <a:cs typeface="Arial" panose="020B0604020202020204" pitchFamily="34" charset="0"/>
              </a:rPr>
              <a:t>truyền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là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trong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đó</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kiểu</a:t>
            </a:r>
            <a:r>
              <a:rPr lang="en-US" sz="2400" kern="100" dirty="0">
                <a:effectLst/>
                <a:ea typeface="Aptos" panose="020B0004020202020204" pitchFamily="34" charset="0"/>
                <a:cs typeface="Arial" panose="020B0604020202020204" pitchFamily="34" charset="0"/>
              </a:rPr>
              <a:t> gene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không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thay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còn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allele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thay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a:t>
            </a:r>
          </a:p>
          <a:p>
            <a:pPr marL="228600" algn="just">
              <a:lnSpc>
                <a:spcPct val="115000"/>
              </a:lnSpc>
              <a:spcAft>
                <a:spcPts val="800"/>
              </a:spcAft>
            </a:pPr>
            <a:r>
              <a:rPr lang="en-US" sz="2400" kern="100" dirty="0">
                <a:effectLst/>
                <a:ea typeface="Aptos" panose="020B0004020202020204" pitchFamily="34" charset="0"/>
                <a:cs typeface="Arial" panose="020B0604020202020204" pitchFamily="34" charset="0"/>
              </a:rPr>
              <a:t>D.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cân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bằng</a:t>
            </a:r>
            <a:r>
              <a:rPr lang="en-US" sz="2400" kern="100" dirty="0">
                <a:effectLst/>
                <a:ea typeface="Aptos" panose="020B0004020202020204" pitchFamily="34" charset="0"/>
                <a:cs typeface="Arial" panose="020B0604020202020204" pitchFamily="34" charset="0"/>
              </a:rPr>
              <a:t> di </a:t>
            </a:r>
            <a:r>
              <a:rPr lang="en-US" sz="2400" kern="100" dirty="0" err="1">
                <a:effectLst/>
                <a:ea typeface="Aptos" panose="020B0004020202020204" pitchFamily="34" charset="0"/>
                <a:cs typeface="Arial" panose="020B0604020202020204" pitchFamily="34" charset="0"/>
              </a:rPr>
              <a:t>truyền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là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trạng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thái</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trong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đó</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kiểu</a:t>
            </a:r>
            <a:r>
              <a:rPr lang="en-US" sz="2400" kern="100" dirty="0">
                <a:effectLst/>
                <a:ea typeface="Aptos" panose="020B0004020202020204" pitchFamily="34" charset="0"/>
                <a:cs typeface="Arial" panose="020B0604020202020204" pitchFamily="34" charset="0"/>
              </a:rPr>
              <a:t> gene </a:t>
            </a:r>
            <a:r>
              <a:rPr lang="en-US" sz="2400" kern="100" dirty="0" err="1">
                <a:effectLst/>
                <a:ea typeface="Aptos" panose="020B0004020202020204" pitchFamily="34" charset="0"/>
                <a:cs typeface="Arial" panose="020B0604020202020204" pitchFamily="34" charset="0"/>
              </a:rPr>
              <a:t>và</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số</a:t>
            </a:r>
            <a:r>
              <a:rPr lang="en-US" sz="2400" kern="100" dirty="0">
                <a:effectLst/>
                <a:ea typeface="Aptos" panose="020B0004020202020204" pitchFamily="34" charset="0"/>
                <a:cs typeface="Arial" panose="020B0604020202020204" pitchFamily="34" charset="0"/>
              </a:rPr>
              <a:t> allele </a:t>
            </a:r>
            <a:r>
              <a:rPr lang="en-US" sz="2400" kern="100" dirty="0" err="1">
                <a:effectLst/>
                <a:ea typeface="Aptos" panose="020B0004020202020204" pitchFamily="34" charset="0"/>
                <a:cs typeface="Arial" panose="020B0604020202020204" pitchFamily="34" charset="0"/>
              </a:rPr>
              <a:t>của</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quần</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thể</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duy</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trì</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không</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đổi</a:t>
            </a:r>
            <a:r>
              <a:rPr lang="en-US" sz="2400" kern="100" dirty="0">
                <a:effectLst/>
                <a:ea typeface="Aptos" panose="020B0004020202020204" pitchFamily="34" charset="0"/>
                <a:cs typeface="Arial" panose="020B0604020202020204" pitchFamily="34" charset="0"/>
              </a:rPr>
              <a:t> qua </a:t>
            </a:r>
            <a:r>
              <a:rPr lang="en-US" sz="2400" kern="100" dirty="0" err="1">
                <a:effectLst/>
                <a:ea typeface="Aptos" panose="020B0004020202020204" pitchFamily="34" charset="0"/>
                <a:cs typeface="Arial" panose="020B0604020202020204" pitchFamily="34" charset="0"/>
              </a:rPr>
              <a:t>các</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thế</a:t>
            </a:r>
            <a:r>
              <a:rPr lang="en-US" sz="2400" kern="100" dirty="0">
                <a:effectLst/>
                <a:ea typeface="Aptos" panose="020B0004020202020204" pitchFamily="34" charset="0"/>
                <a:cs typeface="Arial" panose="020B0604020202020204" pitchFamily="34" charset="0"/>
              </a:rPr>
              <a:t> </a:t>
            </a:r>
            <a:r>
              <a:rPr lang="en-US" sz="2400" kern="100" dirty="0" err="1">
                <a:effectLst/>
                <a:ea typeface="Aptos" panose="020B0004020202020204" pitchFamily="34" charset="0"/>
                <a:cs typeface="Arial" panose="020B0604020202020204" pitchFamily="34" charset="0"/>
              </a:rPr>
              <a:t>hệ</a:t>
            </a:r>
            <a:r>
              <a:rPr lang="en-US" sz="2400" kern="100" dirty="0">
                <a:effectLst/>
                <a:ea typeface="Aptos" panose="020B0004020202020204" pitchFamily="34" charset="0"/>
                <a:cs typeface="Arial" panose="020B0604020202020204" pitchFamily="34" charset="0"/>
              </a:rPr>
              <a:t>.</a:t>
            </a:r>
          </a:p>
        </p:txBody>
      </p:sp>
      <p:sp>
        <p:nvSpPr>
          <p:cNvPr id="2" name="Oval 1">
            <a:extLst>
              <a:ext uri="{FF2B5EF4-FFF2-40B4-BE49-F238E27FC236}">
                <a16:creationId xmlns:a16="http://schemas.microsoft.com/office/drawing/2014/main" id="{0CFDB412-B709-29E7-3005-3BE770B3C9C4}"/>
              </a:ext>
            </a:extLst>
          </p:cNvPr>
          <p:cNvSpPr/>
          <p:nvPr/>
        </p:nvSpPr>
        <p:spPr>
          <a:xfrm>
            <a:off x="609600" y="4419600"/>
            <a:ext cx="468875"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Download Focus, Idea, Light Bulb. Royalty-Free Stock Illustration Image -  Pixabay">
            <a:extLst>
              <a:ext uri="{FF2B5EF4-FFF2-40B4-BE49-F238E27FC236}">
                <a16:creationId xmlns:a16="http://schemas.microsoft.com/office/drawing/2014/main" id="{2FF05B4B-D61C-4078-B146-05DCBB8B84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83" y="734999"/>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76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C42EAE-FED2-41BF-87D7-D54A4FB465B2}"/>
              </a:ext>
            </a:extLst>
          </p:cNvPr>
          <p:cNvSpPr txBox="1"/>
          <p:nvPr/>
        </p:nvSpPr>
        <p:spPr>
          <a:xfrm>
            <a:off x="838200" y="381000"/>
            <a:ext cx="10820400" cy="1041824"/>
          </a:xfrm>
          <a:prstGeom prst="rect">
            <a:avLst/>
          </a:prstGeom>
          <a:noFill/>
        </p:spPr>
        <p:txBody>
          <a:bodyPr wrap="square">
            <a:spAutoFit/>
          </a:bodyPr>
          <a:lstStyle/>
          <a:p>
            <a:pPr algn="just">
              <a:lnSpc>
                <a:spcPct val="135000"/>
              </a:lnSpc>
              <a:spcAft>
                <a:spcPts val="800"/>
              </a:spcAft>
            </a:pP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Một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quần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thể</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400 </a:t>
            </a:r>
            <a:r>
              <a:rPr lang="en-US" sz="2400" dirty="0" err="1">
                <a:solidFill>
                  <a:schemeClr val="bg1"/>
                </a:solidFill>
                <a:effectLst/>
                <a:ea typeface="Calibri" panose="020F0502020204030204" pitchFamily="34" charset="0"/>
                <a:cs typeface="Times New Roman" panose="02020603050405020304" pitchFamily="18" charset="0"/>
              </a:rPr>
              <a:t>cây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hoa</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đỏ</a:t>
            </a:r>
            <a:r>
              <a:rPr lang="en-US" sz="2400" dirty="0">
                <a:solidFill>
                  <a:schemeClr val="bg1"/>
                </a:solidFill>
                <a:effectLst/>
                <a:ea typeface="Calibri" panose="020F0502020204030204" pitchFamily="34" charset="0"/>
                <a:cs typeface="Times New Roman" panose="02020603050405020304" pitchFamily="18" charset="0"/>
              </a:rPr>
              <a:t> (AA), 400 </a:t>
            </a:r>
            <a:r>
              <a:rPr lang="en-US" sz="2400" dirty="0" err="1">
                <a:solidFill>
                  <a:schemeClr val="bg1"/>
                </a:solidFill>
                <a:effectLst/>
                <a:ea typeface="Calibri" panose="020F0502020204030204" pitchFamily="34" charset="0"/>
                <a:cs typeface="Times New Roman" panose="02020603050405020304" pitchFamily="18" charset="0"/>
              </a:rPr>
              <a:t>cây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hoa</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hồng</a:t>
            </a:r>
            <a:r>
              <a:rPr lang="en-US" sz="2400" dirty="0">
                <a:solidFill>
                  <a:schemeClr val="bg1"/>
                </a:solidFill>
                <a:effectLst/>
                <a:ea typeface="Calibri" panose="020F0502020204030204" pitchFamily="34" charset="0"/>
                <a:cs typeface="Times New Roman" panose="02020603050405020304" pitchFamily="18" charset="0"/>
              </a:rPr>
              <a:t> (Aa), 200 </a:t>
            </a:r>
            <a:r>
              <a:rPr lang="en-US" sz="2400" dirty="0" err="1">
                <a:solidFill>
                  <a:schemeClr val="bg1"/>
                </a:solidFill>
                <a:effectLst/>
                <a:ea typeface="Calibri" panose="020F0502020204030204" pitchFamily="34" charset="0"/>
                <a:cs typeface="Times New Roman" panose="02020603050405020304" pitchFamily="18" charset="0"/>
              </a:rPr>
              <a:t>cây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hoa</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trắng</a:t>
            </a:r>
            <a:r>
              <a:rPr lang="en-US" sz="2400" dirty="0">
                <a:solidFill>
                  <a:schemeClr val="bg1"/>
                </a:solidFill>
                <a:effectLst/>
                <a:ea typeface="Calibri" panose="020F0502020204030204" pitchFamily="34" charset="0"/>
                <a:cs typeface="Times New Roman" panose="02020603050405020304" pitchFamily="18" charset="0"/>
              </a:rPr>
              <a:t> (aa). </a:t>
            </a:r>
            <a:r>
              <a:rPr lang="en-US" sz="2400" dirty="0" err="1">
                <a:solidFill>
                  <a:schemeClr val="bg1"/>
                </a:solidFill>
                <a:effectLst/>
                <a:ea typeface="Calibri" panose="020F0502020204030204" pitchFamily="34" charset="0"/>
                <a:cs typeface="Times New Roman" panose="02020603050405020304" pitchFamily="18" charset="0"/>
              </a:rPr>
              <a:t>Quá</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trình</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giao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tử</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đực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và</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kết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nhiên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theo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sơ</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đồ</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dưới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đây</a:t>
            </a:r>
            <a:r>
              <a:rPr lang="en-US" sz="2400" dirty="0">
                <a:solidFill>
                  <a:schemeClr val="bg1"/>
                </a:solidFill>
                <a:effectLst/>
                <a:ea typeface="Calibri" panose="020F0502020204030204" pitchFamily="34" charset="0"/>
                <a:cs typeface="Times New Roman" panose="02020603050405020304" pitchFamily="18" charset="0"/>
              </a:rPr>
              <a:t>:</a:t>
            </a:r>
          </a:p>
        </p:txBody>
      </p:sp>
      <p:pic>
        <p:nvPicPr>
          <p:cNvPr id="9" name="Picture 8">
            <a:extLst>
              <a:ext uri="{FF2B5EF4-FFF2-40B4-BE49-F238E27FC236}">
                <a16:creationId xmlns:a16="http://schemas.microsoft.com/office/drawing/2014/main" id="{3536C6DD-2C84-45E2-9272-F8F16A33AB83}"/>
              </a:ext>
            </a:extLst>
          </p:cNvPr>
          <p:cNvPicPr>
            <a:picLocks noChangeAspect="1"/>
          </p:cNvPicPr>
          <p:nvPr/>
        </p:nvPicPr>
        <p:blipFill>
          <a:blip r:embed="rId2"/>
          <a:stretch>
            <a:fillRect/>
          </a:stretch>
        </p:blipFill>
        <p:spPr>
          <a:xfrm>
            <a:off x="7238999" y="1736214"/>
            <a:ext cx="4871383" cy="3978786"/>
          </a:xfrm>
          <a:prstGeom prst="rect">
            <a:avLst/>
          </a:prstGeom>
        </p:spPr>
      </p:pic>
      <p:sp>
        <p:nvSpPr>
          <p:cNvPr id="19" name="TextBox 18">
            <a:extLst>
              <a:ext uri="{FF2B5EF4-FFF2-40B4-BE49-F238E27FC236}">
                <a16:creationId xmlns:a16="http://schemas.microsoft.com/office/drawing/2014/main" id="{D7474697-D6FF-40BE-93E4-9D4E18AC4D1A}"/>
              </a:ext>
            </a:extLst>
          </p:cNvPr>
          <p:cNvSpPr txBox="1"/>
          <p:nvPr/>
        </p:nvSpPr>
        <p:spPr>
          <a:xfrm>
            <a:off x="304800" y="1736214"/>
            <a:ext cx="6934199" cy="4443781"/>
          </a:xfrm>
          <a:prstGeom prst="rect">
            <a:avLst/>
          </a:prstGeom>
          <a:noFill/>
        </p:spPr>
        <p:txBody>
          <a:bodyPr wrap="square">
            <a:spAutoFit/>
          </a:bodyPr>
          <a:lstStyle/>
          <a:p>
            <a:pPr algn="just">
              <a:lnSpc>
                <a:spcPct val="135000"/>
              </a:lnSpc>
              <a:spcAft>
                <a:spcPts val="800"/>
              </a:spcAft>
            </a:pPr>
            <a:r>
              <a:rPr lang="vi-VN" sz="2400" dirty="0">
                <a:solidFill>
                  <a:schemeClr val="bg1"/>
                </a:solidFill>
                <a:effectLst/>
                <a:ea typeface="Calibri" panose="020F0502020204030204" pitchFamily="34" charset="0"/>
                <a:cs typeface="Times New Roman" panose="02020603050405020304" pitchFamily="18" charset="0"/>
              </a:rPr>
              <a:t>Mỗi nhận định sau đây là Đúng hay Sai về </a:t>
            </a:r>
            <a:r>
              <a:rPr lang="en-US" sz="2400" dirty="0" err="1">
                <a:solidFill>
                  <a:schemeClr val="bg1"/>
                </a:solidFill>
                <a:effectLst/>
                <a:ea typeface="Calibri" panose="020F0502020204030204" pitchFamily="34" charset="0"/>
                <a:cs typeface="Times New Roman" panose="02020603050405020304" pitchFamily="18" charset="0"/>
              </a:rPr>
              <a:t>quần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thể</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này</a:t>
            </a:r>
            <a:r>
              <a:rPr lang="en-US" sz="2400" dirty="0">
                <a:solidFill>
                  <a:schemeClr val="bg1"/>
                </a:solidFill>
                <a:effectLst/>
                <a:ea typeface="Calibri" panose="020F0502020204030204" pitchFamily="34" charset="0"/>
                <a:cs typeface="Times New Roman" panose="02020603050405020304" pitchFamily="18" charset="0"/>
              </a:rPr>
              <a:t>?</a:t>
            </a:r>
          </a:p>
          <a:p>
            <a:pPr algn="just">
              <a:lnSpc>
                <a:spcPct val="135000"/>
              </a:lnSpc>
              <a:spcAft>
                <a:spcPts val="800"/>
              </a:spcAft>
            </a:pPr>
            <a:r>
              <a:rPr lang="en-US" sz="2400" b="1" dirty="0">
                <a:solidFill>
                  <a:schemeClr val="bg1"/>
                </a:solidFill>
                <a:effectLst/>
                <a:ea typeface="Calibri" panose="020F0502020204030204" pitchFamily="34" charset="0"/>
                <a:cs typeface="Times New Roman" panose="02020603050405020304" pitchFamily="18" charset="0"/>
              </a:rPr>
              <a:t>a. </a:t>
            </a:r>
            <a:r>
              <a:rPr lang="en-US" sz="2400" dirty="0" err="1">
                <a:solidFill>
                  <a:schemeClr val="bg1"/>
                </a:solidFill>
                <a:effectLst/>
                <a:ea typeface="Calibri" panose="020F0502020204030204" pitchFamily="34" charset="0"/>
                <a:cs typeface="Times New Roman" panose="02020603050405020304" pitchFamily="18" charset="0"/>
              </a:rPr>
              <a:t>Tần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allele </a:t>
            </a:r>
            <a:r>
              <a:rPr lang="en-US" sz="2400" dirty="0" err="1">
                <a:solidFill>
                  <a:schemeClr val="bg1"/>
                </a:solidFill>
                <a:effectLst/>
                <a:ea typeface="Calibri" panose="020F0502020204030204" pitchFamily="34" charset="0"/>
                <a:cs typeface="Times New Roman" panose="02020603050405020304" pitchFamily="18" charset="0"/>
              </a:rPr>
              <a:t>thay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đổi</a:t>
            </a:r>
            <a:r>
              <a:rPr lang="en-US" sz="2400" dirty="0">
                <a:solidFill>
                  <a:schemeClr val="bg1"/>
                </a:solidFill>
                <a:effectLst/>
                <a:ea typeface="Calibri" panose="020F0502020204030204" pitchFamily="34" charset="0"/>
                <a:cs typeface="Times New Roman" panose="02020603050405020304" pitchFamily="18" charset="0"/>
              </a:rPr>
              <a:t> qua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thế</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phối</a:t>
            </a:r>
            <a:r>
              <a:rPr lang="en-US" sz="2400" dirty="0">
                <a:solidFill>
                  <a:schemeClr val="bg1"/>
                </a:solidFill>
                <a:effectLst/>
                <a:ea typeface="Calibri" panose="020F0502020204030204" pitchFamily="34" charset="0"/>
                <a:cs typeface="Times New Roman" panose="02020603050405020304" pitchFamily="18" charset="0"/>
              </a:rPr>
              <a:t>.	</a:t>
            </a:r>
          </a:p>
          <a:p>
            <a:pPr algn="just">
              <a:lnSpc>
                <a:spcPct val="135000"/>
              </a:lnSpc>
              <a:spcAft>
                <a:spcPts val="800"/>
              </a:spcAft>
            </a:pPr>
            <a:r>
              <a:rPr lang="en-US" sz="2400" b="1" dirty="0">
                <a:solidFill>
                  <a:schemeClr val="bg1"/>
                </a:solidFill>
                <a:effectLst/>
                <a:ea typeface="Calibri" panose="020F0502020204030204" pitchFamily="34" charset="0"/>
                <a:cs typeface="Times New Roman" panose="02020603050405020304" pitchFamily="18" charset="0"/>
              </a:rPr>
              <a:t>b. </a:t>
            </a:r>
            <a:r>
              <a:rPr lang="en-US" sz="2400" dirty="0">
                <a:solidFill>
                  <a:schemeClr val="bg1"/>
                </a:solidFill>
                <a:effectLst/>
                <a:ea typeface="Calibri" panose="020F0502020204030204" pitchFamily="34" charset="0"/>
                <a:cs typeface="Times New Roman" panose="02020603050405020304" pitchFamily="18" charset="0"/>
              </a:rPr>
              <a:t>Sau </a:t>
            </a:r>
            <a:r>
              <a:rPr lang="en-US" sz="2400" dirty="0" err="1">
                <a:solidFill>
                  <a:schemeClr val="bg1"/>
                </a:solidFill>
                <a:effectLst/>
                <a:ea typeface="Calibri" panose="020F0502020204030204" pitchFamily="34" charset="0"/>
                <a:cs typeface="Times New Roman" panose="02020603050405020304" pitchFamily="18" charset="0"/>
              </a:rPr>
              <a:t>hai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thế</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từ</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thế</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thứ</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ba</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duy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trì</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không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đổi</a:t>
            </a:r>
            <a:r>
              <a:rPr lang="en-US" sz="2400" dirty="0">
                <a:solidFill>
                  <a:schemeClr val="bg1"/>
                </a:solidFill>
                <a:effectLst/>
                <a:ea typeface="Calibri" panose="020F0502020204030204" pitchFamily="34" charset="0"/>
                <a:cs typeface="Times New Roman" panose="02020603050405020304" pitchFamily="18" charset="0"/>
              </a:rPr>
              <a:t>.		</a:t>
            </a:r>
          </a:p>
          <a:p>
            <a:pPr algn="just">
              <a:lnSpc>
                <a:spcPct val="135000"/>
              </a:lnSpc>
              <a:spcAft>
                <a:spcPts val="800"/>
              </a:spcAft>
            </a:pPr>
            <a:r>
              <a:rPr lang="en-US" sz="2400" b="1" dirty="0">
                <a:solidFill>
                  <a:schemeClr val="bg1"/>
                </a:solidFill>
                <a:effectLst/>
                <a:ea typeface="Calibri" panose="020F0502020204030204" pitchFamily="34"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Nếu</a:t>
            </a:r>
            <a:r>
              <a:rPr lang="en-US" sz="2400" dirty="0">
                <a:solidFill>
                  <a:schemeClr val="bg1"/>
                </a:solidFill>
                <a:effectLst/>
                <a:ea typeface="Calibri" panose="020F0502020204030204" pitchFamily="34" charset="0"/>
                <a:cs typeface="Times New Roman" panose="02020603050405020304" pitchFamily="18" charset="0"/>
              </a:rPr>
              <a:t> sang </a:t>
            </a:r>
            <a:r>
              <a:rPr lang="en-US" sz="2400" dirty="0" err="1">
                <a:solidFill>
                  <a:schemeClr val="bg1"/>
                </a:solidFill>
                <a:effectLst/>
                <a:ea typeface="Calibri" panose="020F0502020204030204" pitchFamily="34" charset="0"/>
                <a:cs typeface="Times New Roman" panose="02020603050405020304" pitchFamily="18" charset="0"/>
              </a:rPr>
              <a:t>thế</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thứ</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hai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thể</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trong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quần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thể</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tự</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thụ</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phấn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thì</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allele </a:t>
            </a:r>
            <a:r>
              <a:rPr lang="en-US" sz="2400" dirty="0" err="1">
                <a:solidFill>
                  <a:schemeClr val="bg1"/>
                </a:solidFill>
                <a:effectLst/>
                <a:ea typeface="Calibri" panose="020F0502020204030204" pitchFamily="34" charset="0"/>
                <a:cs typeface="Times New Roman" panose="02020603050405020304" pitchFamily="18" charset="0"/>
              </a:rPr>
              <a:t>sẽ</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thay</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đổi</a:t>
            </a:r>
            <a:r>
              <a:rPr lang="en-US" sz="2400" dirty="0">
                <a:solidFill>
                  <a:schemeClr val="bg1"/>
                </a:solidFill>
                <a:effectLst/>
                <a:ea typeface="Calibri" panose="020F0502020204030204" pitchFamily="34" charset="0"/>
                <a:cs typeface="Times New Roman" panose="02020603050405020304" pitchFamily="18" charset="0"/>
              </a:rPr>
              <a:t>.		</a:t>
            </a:r>
          </a:p>
          <a:p>
            <a:pPr algn="just">
              <a:lnSpc>
                <a:spcPct val="135000"/>
              </a:lnSpc>
              <a:spcAft>
                <a:spcPts val="800"/>
              </a:spcAft>
            </a:pPr>
            <a:r>
              <a:rPr lang="en-US" sz="2400" b="1" dirty="0">
                <a:solidFill>
                  <a:schemeClr val="bg1"/>
                </a:solidFill>
                <a:effectLst/>
                <a:ea typeface="Calibri" panose="020F0502020204030204" pitchFamily="34" charset="0"/>
                <a:cs typeface="Times New Roman" panose="02020603050405020304" pitchFamily="18" charset="0"/>
              </a:rPr>
              <a:t>d. </a:t>
            </a:r>
            <a:r>
              <a:rPr lang="en-US" sz="2400" dirty="0">
                <a:solidFill>
                  <a:schemeClr val="bg1"/>
                </a:solidFill>
                <a:effectLst/>
                <a:ea typeface="Calibri" panose="020F0502020204030204" pitchFamily="34" charset="0"/>
                <a:cs typeface="Times New Roman" panose="02020603050405020304" pitchFamily="18" charset="0"/>
              </a:rPr>
              <a:t>Sau </a:t>
            </a:r>
            <a:r>
              <a:rPr lang="en-US" sz="2400" dirty="0" err="1">
                <a:solidFill>
                  <a:schemeClr val="bg1"/>
                </a:solidFill>
                <a:effectLst/>
                <a:ea typeface="Calibri" panose="020F0502020204030204" pitchFamily="34" charset="0"/>
                <a:cs typeface="Times New Roman" panose="02020603050405020304" pitchFamily="18" charset="0"/>
              </a:rPr>
              <a:t>một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thế</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ngẫu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phối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số</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dị</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chiếm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tỉ</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lệ</a:t>
            </a:r>
            <a:r>
              <a:rPr lang="en-US" sz="2400" dirty="0">
                <a:solidFill>
                  <a:schemeClr val="bg1"/>
                </a:solidFill>
                <a:effectLst/>
                <a:ea typeface="Calibri" panose="020F0502020204030204" pitchFamily="34" charset="0"/>
                <a:cs typeface="Times New Roman" panose="02020603050405020304" pitchFamily="18" charset="0"/>
              </a:rPr>
              <a:t> 0,48.	</a:t>
            </a:r>
          </a:p>
        </p:txBody>
      </p:sp>
      <p:pic>
        <p:nvPicPr>
          <p:cNvPr id="20" name="Picture 6" descr="Download Focus, Idea, Light Bulb. Royalty-Free Stock Illustration Image -  Pixabay">
            <a:extLst>
              <a:ext uri="{FF2B5EF4-FFF2-40B4-BE49-F238E27FC236}">
                <a16:creationId xmlns:a16="http://schemas.microsoft.com/office/drawing/2014/main" id="{4A5713CD-9A34-4AC6-84AE-1FC65815F2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63" y="221095"/>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86B85DE-0207-4E8A-8DFE-FBB1AABC45C5}"/>
              </a:ext>
            </a:extLst>
          </p:cNvPr>
          <p:cNvSpPr txBox="1"/>
          <p:nvPr/>
        </p:nvSpPr>
        <p:spPr>
          <a:xfrm>
            <a:off x="6437851" y="2365177"/>
            <a:ext cx="397866" cy="584775"/>
          </a:xfrm>
          <a:prstGeom prst="rect">
            <a:avLst/>
          </a:prstGeom>
          <a:noFill/>
        </p:spPr>
        <p:txBody>
          <a:bodyPr wrap="none" rtlCol="0">
            <a:spAutoFit/>
          </a:bodyPr>
          <a:lstStyle/>
          <a:p>
            <a:r>
              <a:rPr lang="en-US" sz="3200" b="1" dirty="0">
                <a:solidFill>
                  <a:srgbClr val="FF0000"/>
                </a:solidFill>
              </a:rPr>
              <a:t>S</a:t>
            </a:r>
          </a:p>
        </p:txBody>
      </p:sp>
      <p:sp>
        <p:nvSpPr>
          <p:cNvPr id="22" name="TextBox 21">
            <a:extLst>
              <a:ext uri="{FF2B5EF4-FFF2-40B4-BE49-F238E27FC236}">
                <a16:creationId xmlns:a16="http://schemas.microsoft.com/office/drawing/2014/main" id="{9EA2AE6E-33F4-4439-99B3-C36CA9883EDD}"/>
              </a:ext>
            </a:extLst>
          </p:cNvPr>
          <p:cNvSpPr txBox="1"/>
          <p:nvPr/>
        </p:nvSpPr>
        <p:spPr>
          <a:xfrm>
            <a:off x="4740444" y="3465286"/>
            <a:ext cx="425116" cy="584775"/>
          </a:xfrm>
          <a:prstGeom prst="rect">
            <a:avLst/>
          </a:prstGeom>
          <a:noFill/>
        </p:spPr>
        <p:txBody>
          <a:bodyPr wrap="none" rtlCol="0">
            <a:spAutoFit/>
          </a:bodyPr>
          <a:lstStyle/>
          <a:p>
            <a:r>
              <a:rPr lang="en-US" sz="3200" b="1" dirty="0">
                <a:solidFill>
                  <a:srgbClr val="FF0000"/>
                </a:solidFill>
              </a:rPr>
              <a:t>Đ</a:t>
            </a:r>
          </a:p>
        </p:txBody>
      </p:sp>
      <p:sp>
        <p:nvSpPr>
          <p:cNvPr id="23" name="TextBox 22">
            <a:extLst>
              <a:ext uri="{FF2B5EF4-FFF2-40B4-BE49-F238E27FC236}">
                <a16:creationId xmlns:a16="http://schemas.microsoft.com/office/drawing/2014/main" id="{5B162CD5-3AFA-4ED9-8A29-8CE22E6C1BA4}"/>
              </a:ext>
            </a:extLst>
          </p:cNvPr>
          <p:cNvSpPr txBox="1"/>
          <p:nvPr/>
        </p:nvSpPr>
        <p:spPr>
          <a:xfrm>
            <a:off x="5670884" y="4572000"/>
            <a:ext cx="397866" cy="584775"/>
          </a:xfrm>
          <a:prstGeom prst="rect">
            <a:avLst/>
          </a:prstGeom>
          <a:noFill/>
        </p:spPr>
        <p:txBody>
          <a:bodyPr wrap="none" rtlCol="0">
            <a:spAutoFit/>
          </a:bodyPr>
          <a:lstStyle/>
          <a:p>
            <a:r>
              <a:rPr lang="en-US" sz="3200" b="1" dirty="0">
                <a:solidFill>
                  <a:srgbClr val="FF0000"/>
                </a:solidFill>
              </a:rPr>
              <a:t>S</a:t>
            </a:r>
          </a:p>
        </p:txBody>
      </p:sp>
      <p:sp>
        <p:nvSpPr>
          <p:cNvPr id="24" name="TextBox 23">
            <a:extLst>
              <a:ext uri="{FF2B5EF4-FFF2-40B4-BE49-F238E27FC236}">
                <a16:creationId xmlns:a16="http://schemas.microsoft.com/office/drawing/2014/main" id="{7EF8DAE0-4BEE-4F18-A11E-6CAABA7C2D2E}"/>
              </a:ext>
            </a:extLst>
          </p:cNvPr>
          <p:cNvSpPr txBox="1"/>
          <p:nvPr/>
        </p:nvSpPr>
        <p:spPr>
          <a:xfrm>
            <a:off x="2514600" y="5623294"/>
            <a:ext cx="425116" cy="584775"/>
          </a:xfrm>
          <a:prstGeom prst="rect">
            <a:avLst/>
          </a:prstGeom>
          <a:noFill/>
        </p:spPr>
        <p:txBody>
          <a:bodyPr wrap="none" rtlCol="0">
            <a:spAutoFit/>
          </a:bodyPr>
          <a:lstStyle/>
          <a:p>
            <a:r>
              <a:rPr lang="en-US" sz="3200" b="1" dirty="0">
                <a:solidFill>
                  <a:srgbClr val="FF0000"/>
                </a:solidFill>
              </a:rPr>
              <a:t>Đ</a:t>
            </a:r>
          </a:p>
        </p:txBody>
      </p:sp>
      <p:pic>
        <p:nvPicPr>
          <p:cNvPr id="2052" name="Picture 2">
            <a:extLst>
              <a:ext uri="{FF2B5EF4-FFF2-40B4-BE49-F238E27FC236}">
                <a16:creationId xmlns:a16="http://schemas.microsoft.com/office/drawing/2014/main" id="{DADCA596-A2D8-36AD-0855-9E67DCA056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EF4DDC1-9D0F-F712-AF72-64BD785C4E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334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a:extLst>
              <a:ext uri="{FF2B5EF4-FFF2-40B4-BE49-F238E27FC236}">
                <a16:creationId xmlns:a16="http://schemas.microsoft.com/office/drawing/2014/main" id="{EC1FBE75-DDAD-89ED-0EF3-4CB7A81047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334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5">
            <a:extLst>
              <a:ext uri="{FF2B5EF4-FFF2-40B4-BE49-F238E27FC236}">
                <a16:creationId xmlns:a16="http://schemas.microsoft.com/office/drawing/2014/main" id="{47FE489A-5C99-FE78-68E4-BDA35927B0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V="1">
            <a:off x="0" y="0"/>
            <a:ext cx="9715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06E6CBC-CBAB-5A10-13A1-FFD7D73973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3A0491CA-9D44-FC2F-B081-1F3666CE67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334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9242595-5701-DFC9-0BD4-09EE6A798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334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36CBB13E-439A-2BF2-6064-29F5843FB9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V="1">
            <a:off x="0" y="0"/>
            <a:ext cx="97155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CB86BB-0144-455E-89D4-BC049B5F5555}"/>
              </a:ext>
            </a:extLst>
          </p:cNvPr>
          <p:cNvSpPr txBox="1"/>
          <p:nvPr/>
        </p:nvSpPr>
        <p:spPr>
          <a:xfrm>
            <a:off x="647700" y="990600"/>
            <a:ext cx="10896600" cy="4252446"/>
          </a:xfrm>
          <a:prstGeom prst="rect">
            <a:avLst/>
          </a:prstGeom>
          <a:noFill/>
        </p:spPr>
        <p:txBody>
          <a:bodyPr wrap="square">
            <a:spAutoFit/>
          </a:bodyPr>
          <a:lstStyle/>
          <a:p>
            <a:pPr algn="just" fontAlgn="base">
              <a:lnSpc>
                <a:spcPct val="120000"/>
              </a:lnSpc>
              <a:spcAft>
                <a:spcPts val="800"/>
              </a:spcAft>
            </a:pP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nhóm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nhà</a:t>
            </a:r>
            <a:r>
              <a:rPr lang="en-US" sz="2400" dirty="0">
                <a:solidFill>
                  <a:schemeClr val="bg1"/>
                </a:solidFill>
                <a:effectLst/>
                <a:ea typeface="Times New Roman" panose="02020603050405020304" pitchFamily="18" charset="0"/>
                <a:cs typeface="Times New Roman" panose="02020603050405020304" pitchFamily="18" charset="0"/>
              </a:rPr>
              <a:t> khoa </a:t>
            </a:r>
            <a:r>
              <a:rPr lang="en-US" sz="2400" dirty="0" err="1">
                <a:solidFill>
                  <a:schemeClr val="bg1"/>
                </a:solidFill>
                <a:effectLst/>
                <a:ea typeface="Times New Roman" panose="02020603050405020304" pitchFamily="18" charset="0"/>
                <a:cs typeface="Times New Roman" panose="02020603050405020304" pitchFamily="18" charset="0"/>
              </a:rPr>
              <a:t>học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đang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nghiên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cứu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loài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thực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vật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nhất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Phân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tích</a:t>
            </a:r>
            <a:r>
              <a:rPr lang="en-US" sz="2400" dirty="0">
                <a:solidFill>
                  <a:schemeClr val="bg1"/>
                </a:solidFill>
                <a:effectLst/>
                <a:ea typeface="Times New Roman" panose="02020603050405020304" pitchFamily="18" charset="0"/>
                <a:cs typeface="Times New Roman" panose="02020603050405020304" pitchFamily="18" charset="0"/>
              </a:rPr>
              <a:t> di </a:t>
            </a:r>
            <a:r>
              <a:rPr lang="en-US" sz="2400" dirty="0" err="1">
                <a:solidFill>
                  <a:schemeClr val="bg1"/>
                </a:solidFill>
                <a:effectLst/>
                <a:ea typeface="Times New Roman" panose="02020603050405020304" pitchFamily="18" charset="0"/>
                <a:cs typeface="Times New Roman" panose="02020603050405020304" pitchFamily="18" charset="0"/>
              </a:rPr>
              <a:t>truyền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trước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đã</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chỉ</a:t>
            </a:r>
            <a:r>
              <a:rPr lang="en-US" sz="2400" dirty="0">
                <a:solidFill>
                  <a:schemeClr val="bg1"/>
                </a:solidFill>
                <a:effectLst/>
                <a:ea typeface="Times New Roman" panose="02020603050405020304" pitchFamily="18" charset="0"/>
                <a:cs typeface="Times New Roman" panose="02020603050405020304" pitchFamily="18" charset="0"/>
              </a:rPr>
              <a:t> ra </a:t>
            </a:r>
            <a:r>
              <a:rPr lang="en-US" sz="2400" dirty="0" err="1">
                <a:solidFill>
                  <a:schemeClr val="bg1"/>
                </a:solidFill>
                <a:effectLst/>
                <a:ea typeface="Times New Roman" panose="02020603050405020304" pitchFamily="18" charset="0"/>
                <a:cs typeface="Times New Roman" panose="02020603050405020304" pitchFamily="18" charset="0"/>
              </a:rPr>
              <a:t>rằng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màu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hoa</a:t>
            </a:r>
            <a:r>
              <a:rPr lang="en-US" sz="2400" dirty="0">
                <a:solidFill>
                  <a:schemeClr val="bg1"/>
                </a:solidFill>
                <a:effectLst/>
                <a:ea typeface="Times New Roman" panose="02020603050405020304" pitchFamily="18" charset="0"/>
                <a:cs typeface="Times New Roman" panose="02020603050405020304" pitchFamily="18" charset="0"/>
              </a:rPr>
              <a:t> ở </a:t>
            </a:r>
            <a:r>
              <a:rPr lang="en-US" sz="2400" dirty="0" err="1">
                <a:solidFill>
                  <a:schemeClr val="bg1"/>
                </a:solidFill>
                <a:effectLst/>
                <a:ea typeface="Times New Roman" panose="02020603050405020304" pitchFamily="18" charset="0"/>
                <a:cs typeface="Times New Roman" panose="02020603050405020304" pitchFamily="18" charset="0"/>
              </a:rPr>
              <a:t>loài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được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soát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bởi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gene </a:t>
            </a:r>
            <a:r>
              <a:rPr lang="en-US" sz="2400" dirty="0" err="1">
                <a:solidFill>
                  <a:schemeClr val="bg1"/>
                </a:solidFill>
                <a:effectLst/>
                <a:ea typeface="Times New Roman" panose="02020603050405020304" pitchFamily="18" charset="0"/>
                <a:cs typeface="Times New Roman" panose="02020603050405020304" pitchFamily="18" charset="0"/>
              </a:rPr>
              <a:t>duy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nhất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hai</a:t>
            </a:r>
            <a:r>
              <a:rPr lang="en-US" sz="2400" dirty="0">
                <a:solidFill>
                  <a:schemeClr val="bg1"/>
                </a:solidFill>
                <a:effectLst/>
                <a:ea typeface="Times New Roman" panose="02020603050405020304" pitchFamily="18" charset="0"/>
                <a:cs typeface="Times New Roman" panose="02020603050405020304" pitchFamily="18" charset="0"/>
              </a:rPr>
              <a:t> allele: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allele </a:t>
            </a:r>
            <a:r>
              <a:rPr lang="en-US" sz="2400" dirty="0" err="1">
                <a:solidFill>
                  <a:schemeClr val="bg1"/>
                </a:solidFill>
                <a:effectLst/>
                <a:ea typeface="Times New Roman" panose="02020603050405020304" pitchFamily="18" charset="0"/>
                <a:cs typeface="Times New Roman" panose="02020603050405020304" pitchFamily="18" charset="0"/>
              </a:rPr>
              <a:t>trội</a:t>
            </a:r>
            <a:r>
              <a:rPr lang="en-US" sz="2400" dirty="0">
                <a:solidFill>
                  <a:schemeClr val="bg1"/>
                </a:solidFill>
                <a:effectLst/>
                <a:ea typeface="Times New Roman" panose="02020603050405020304" pitchFamily="18" charset="0"/>
                <a:cs typeface="Times New Roman" panose="02020603050405020304" pitchFamily="18" charset="0"/>
              </a:rPr>
              <a:t> B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liên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quan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đến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màu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xanh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và</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allele </a:t>
            </a:r>
            <a:r>
              <a:rPr lang="en-US" sz="2400" dirty="0" err="1">
                <a:solidFill>
                  <a:schemeClr val="bg1"/>
                </a:solidFill>
                <a:effectLst/>
                <a:ea typeface="Times New Roman" panose="02020603050405020304" pitchFamily="18" charset="0"/>
                <a:cs typeface="Times New Roman" panose="02020603050405020304" pitchFamily="18" charset="0"/>
              </a:rPr>
              <a:t>lặn</a:t>
            </a:r>
            <a:r>
              <a:rPr lang="en-US" sz="2400" dirty="0">
                <a:solidFill>
                  <a:schemeClr val="bg1"/>
                </a:solidFill>
                <a:effectLst/>
                <a:ea typeface="Times New Roman" panose="02020603050405020304" pitchFamily="18" charset="0"/>
                <a:cs typeface="Times New Roman" panose="02020603050405020304" pitchFamily="18" charset="0"/>
              </a:rPr>
              <a:t> b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liên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quan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đến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màu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trắng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indent="457200" algn="just" fontAlgn="base">
              <a:lnSpc>
                <a:spcPct val="120000"/>
              </a:lnSpc>
              <a:spcAft>
                <a:spcPts val="800"/>
              </a:spcAft>
            </a:pP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nhà</a:t>
            </a:r>
            <a:r>
              <a:rPr lang="en-US" sz="2400" dirty="0">
                <a:solidFill>
                  <a:schemeClr val="bg1"/>
                </a:solidFill>
                <a:effectLst/>
                <a:ea typeface="Times New Roman" panose="02020603050405020304" pitchFamily="18" charset="0"/>
                <a:cs typeface="Times New Roman" panose="02020603050405020304" pitchFamily="18" charset="0"/>
              </a:rPr>
              <a:t> khoa </a:t>
            </a:r>
            <a:r>
              <a:rPr lang="en-US" sz="2400" dirty="0" err="1">
                <a:solidFill>
                  <a:schemeClr val="bg1"/>
                </a:solidFill>
                <a:effectLst/>
                <a:ea typeface="Times New Roman" panose="02020603050405020304" pitchFamily="18" charset="0"/>
                <a:cs typeface="Times New Roman" panose="02020603050405020304" pitchFamily="18" charset="0"/>
              </a:rPr>
              <a:t>học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đã</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thập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dữ</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liệu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về</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loài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thực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vật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giúp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số</a:t>
            </a:r>
            <a:r>
              <a:rPr lang="en-US" sz="2400" dirty="0">
                <a:solidFill>
                  <a:schemeClr val="bg1"/>
                </a:solidFill>
                <a:effectLst/>
                <a:ea typeface="Times New Roman" panose="02020603050405020304" pitchFamily="18" charset="0"/>
                <a:cs typeface="Times New Roman" panose="02020603050405020304" pitchFamily="18" charset="0"/>
              </a:rPr>
              <a:t> allele </a:t>
            </a:r>
            <a:r>
              <a:rPr lang="en-US" sz="2400" dirty="0" err="1">
                <a:solidFill>
                  <a:schemeClr val="bg1"/>
                </a:solidFill>
                <a:effectLst/>
                <a:ea typeface="Times New Roman" panose="02020603050405020304" pitchFamily="18" charset="0"/>
                <a:cs typeface="Times New Roman" panose="02020603050405020304" pitchFamily="18" charset="0"/>
              </a:rPr>
              <a:t>màu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của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Họ</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phát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hiện</a:t>
            </a:r>
            <a:r>
              <a:rPr lang="en-US" sz="2400" dirty="0">
                <a:solidFill>
                  <a:schemeClr val="bg1"/>
                </a:solidFill>
                <a:effectLst/>
                <a:ea typeface="Times New Roman" panose="02020603050405020304" pitchFamily="18" charset="0"/>
                <a:cs typeface="Times New Roman" panose="02020603050405020304" pitchFamily="18" charset="0"/>
              </a:rPr>
              <a:t> ra </a:t>
            </a:r>
            <a:r>
              <a:rPr lang="en-US" sz="2400" dirty="0" err="1">
                <a:solidFill>
                  <a:schemeClr val="bg1"/>
                </a:solidFill>
                <a:effectLst/>
                <a:ea typeface="Times New Roman" panose="02020603050405020304" pitchFamily="18" charset="0"/>
                <a:cs typeface="Times New Roman" panose="02020603050405020304" pitchFamily="18" charset="0"/>
              </a:rPr>
              <a:t>rằng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số</a:t>
            </a:r>
            <a:r>
              <a:rPr lang="en-US" sz="2400" dirty="0">
                <a:solidFill>
                  <a:schemeClr val="bg1"/>
                </a:solidFill>
                <a:effectLst/>
                <a:ea typeface="Times New Roman" panose="02020603050405020304" pitchFamily="18" charset="0"/>
                <a:cs typeface="Times New Roman" panose="02020603050405020304" pitchFamily="18" charset="0"/>
              </a:rPr>
              <a:t> 800 </a:t>
            </a:r>
            <a:r>
              <a:rPr lang="en-US" sz="2400" dirty="0" err="1">
                <a:solidFill>
                  <a:schemeClr val="bg1"/>
                </a:solidFill>
                <a:effectLst/>
                <a:ea typeface="Times New Roman" panose="02020603050405020304" pitchFamily="18" charset="0"/>
                <a:cs typeface="Times New Roman" panose="02020603050405020304" pitchFamily="18" charset="0"/>
              </a:rPr>
              <a:t>thực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vật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thì</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288 </a:t>
            </a:r>
            <a:r>
              <a:rPr lang="en-US" sz="2400" dirty="0" err="1">
                <a:solidFill>
                  <a:schemeClr val="bg1"/>
                </a:solidFill>
                <a:effectLst/>
                <a:ea typeface="Times New Roman" panose="02020603050405020304" pitchFamily="18" charset="0"/>
                <a:cs typeface="Times New Roman" panose="02020603050405020304" pitchFamily="18" charset="0"/>
              </a:rPr>
              <a:t>cây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màu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trắng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indent="457200" algn="just" fontAlgn="base">
              <a:lnSpc>
                <a:spcPct val="120000"/>
              </a:lnSpc>
              <a:spcAft>
                <a:spcPts val="800"/>
              </a:spcAft>
            </a:pPr>
            <a:r>
              <a:rPr lang="en-US" sz="2400" dirty="0" err="1">
                <a:solidFill>
                  <a:schemeClr val="bg1"/>
                </a:solidFill>
                <a:effectLst/>
                <a:ea typeface="Times New Roman" panose="02020603050405020304" pitchFamily="18" charset="0"/>
                <a:cs typeface="Times New Roman" panose="02020603050405020304" pitchFamily="18" charset="0"/>
              </a:rPr>
              <a:t>Giả</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rằng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đang</a:t>
            </a:r>
            <a:r>
              <a:rPr lang="en-US" sz="2400" dirty="0">
                <a:solidFill>
                  <a:schemeClr val="bg1"/>
                </a:solidFill>
                <a:effectLst/>
                <a:ea typeface="Times New Roman" panose="02020603050405020304" pitchFamily="18" charset="0"/>
                <a:cs typeface="Times New Roman" panose="02020603050405020304" pitchFamily="18" charset="0"/>
              </a:rPr>
              <a:t> ở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cân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bằng</a:t>
            </a:r>
            <a:r>
              <a:rPr lang="en-US" sz="2400" dirty="0">
                <a:solidFill>
                  <a:schemeClr val="bg1"/>
                </a:solidFill>
                <a:effectLst/>
                <a:ea typeface="Times New Roman" panose="02020603050405020304" pitchFamily="18" charset="0"/>
                <a:cs typeface="Times New Roman" panose="02020603050405020304" pitchFamily="18" charset="0"/>
              </a:rPr>
              <a:t> Hardy-Weinberg,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trường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hợp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sau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số</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trong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có</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kiểu</a:t>
            </a:r>
            <a:r>
              <a:rPr lang="en-US" sz="2400" dirty="0">
                <a:solidFill>
                  <a:schemeClr val="bg1"/>
                </a:solidFill>
                <a:effectLst/>
                <a:ea typeface="Times New Roman" panose="02020603050405020304" pitchFamily="18" charset="0"/>
                <a:cs typeface="Times New Roman" panose="02020603050405020304" pitchFamily="18" charset="0"/>
              </a:rPr>
              <a:t> gene BB </a:t>
            </a:r>
            <a:r>
              <a:rPr lang="en-US" sz="2400" dirty="0" err="1">
                <a:solidFill>
                  <a:schemeClr val="bg1"/>
                </a:solidFill>
                <a:effectLst/>
                <a:ea typeface="Times New Roman" panose="02020603050405020304" pitchFamily="18" charset="0"/>
                <a:cs typeface="Times New Roman" panose="02020603050405020304" pitchFamily="18" charset="0"/>
              </a:rPr>
              <a:t>là</a:t>
            </a:r>
            <a:r>
              <a:rPr lang="en-US" sz="2400" dirty="0">
                <a:solidFill>
                  <a:schemeClr val="bg1"/>
                </a:solidFill>
                <a:effectLst/>
                <a:ea typeface="Times New Roman" panose="02020603050405020304" pitchFamily="18" charset="0"/>
                <a:cs typeface="Times New Roman" panose="02020603050405020304" pitchFamily="18" charset="0"/>
              </a:rPr>
              <a:t> bao </a:t>
            </a:r>
            <a:r>
              <a:rPr lang="en-US" sz="2400" dirty="0" err="1">
                <a:solidFill>
                  <a:schemeClr val="bg1"/>
                </a:solidFill>
                <a:effectLst/>
                <a:ea typeface="Times New Roman" panose="02020603050405020304" pitchFamily="18" charset="0"/>
                <a:cs typeface="Times New Roman" panose="02020603050405020304" pitchFamily="18" charset="0"/>
              </a:rPr>
              <a:t>nhiêu</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p:txBody>
      </p:sp>
      <p:pic>
        <p:nvPicPr>
          <p:cNvPr id="6" name="Picture 6" descr="Download Focus, Idea, Light Bulb. Royalty-Free Stock Illustration Image -  Pixabay">
            <a:extLst>
              <a:ext uri="{FF2B5EF4-FFF2-40B4-BE49-F238E27FC236}">
                <a16:creationId xmlns:a16="http://schemas.microsoft.com/office/drawing/2014/main" id="{55C98230-4389-432A-B531-00C6223D2B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3" y="713167"/>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C79854B-7CFC-4E9F-84CB-0AD6136688B3}"/>
              </a:ext>
            </a:extLst>
          </p:cNvPr>
          <p:cNvSpPr/>
          <p:nvPr/>
        </p:nvSpPr>
        <p:spPr>
          <a:xfrm>
            <a:off x="4953000" y="5303277"/>
            <a:ext cx="1752600" cy="1128246"/>
          </a:xfrm>
          <a:prstGeom prst="ellipse">
            <a:avLst/>
          </a:prstGeom>
          <a:solidFill>
            <a:srgbClr val="FFFD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84FC4B-BEF6-481A-85D4-E61558D29C49}"/>
              </a:ext>
            </a:extLst>
          </p:cNvPr>
          <p:cNvSpPr txBox="1"/>
          <p:nvPr/>
        </p:nvSpPr>
        <p:spPr>
          <a:xfrm>
            <a:off x="5295900" y="5575012"/>
            <a:ext cx="1066800" cy="584775"/>
          </a:xfrm>
          <a:prstGeom prst="rect">
            <a:avLst/>
          </a:prstGeom>
          <a:noFill/>
        </p:spPr>
        <p:txBody>
          <a:bodyPr wrap="square">
            <a:spAutoFit/>
          </a:bodyPr>
          <a:lstStyle/>
          <a:p>
            <a:pPr algn="ctr"/>
            <a:r>
              <a:rPr lang="en-US" sz="3200" b="1" dirty="0">
                <a:solidFill>
                  <a:srgbClr val="FF0000"/>
                </a:solidFill>
                <a:effectLst/>
                <a:ea typeface="Calibri" panose="020F0502020204030204" pitchFamily="34" charset="0"/>
              </a:rPr>
              <a:t>128</a:t>
            </a:r>
            <a:endParaRPr lang="en-US" sz="3200" dirty="0">
              <a:solidFill>
                <a:srgbClr val="FF0000"/>
              </a:solidFill>
            </a:endParaRPr>
          </a:p>
        </p:txBody>
      </p:sp>
    </p:spTree>
    <p:extLst>
      <p:ext uri="{BB962C8B-B14F-4D97-AF65-F5344CB8AC3E}">
        <p14:creationId xmlns:p14="http://schemas.microsoft.com/office/powerpoint/2010/main" val="24077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ích thước quần thể – Wikipedia tiếng Việt">
            <a:extLst>
              <a:ext uri="{FF2B5EF4-FFF2-40B4-BE49-F238E27FC236}">
                <a16:creationId xmlns:a16="http://schemas.microsoft.com/office/drawing/2014/main" id="{F17461AE-0BE6-49FA-A976-4D29DA808D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33400"/>
            <a:ext cx="48387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àu cây cọ, khó cây cọ - Báo Công an Nhân dân điện tử">
            <a:extLst>
              <a:ext uri="{FF2B5EF4-FFF2-40B4-BE49-F238E27FC236}">
                <a16:creationId xmlns:a16="http://schemas.microsoft.com/office/drawing/2014/main" id="{35C968DE-9B62-47F0-BC0C-2FBBF8DA6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81" y="533401"/>
            <a:ext cx="4841724" cy="3225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DD1EDBF-3CB8-440A-8DA7-8AA5C723BC93}"/>
              </a:ext>
            </a:extLst>
          </p:cNvPr>
          <p:cNvSpPr>
            <a:spLocks noChangeArrowheads="1"/>
          </p:cNvSpPr>
          <p:nvPr/>
        </p:nvSpPr>
        <p:spPr bwMode="auto">
          <a:xfrm>
            <a:off x="1425953" y="4876800"/>
            <a:ext cx="9340093" cy="1752600"/>
          </a:xfrm>
          <a:prstGeom prst="roundRect">
            <a:avLst>
              <a:gd name="adj" fmla="val 11252"/>
            </a:avLst>
          </a:prstGeom>
          <a:noFill/>
          <a:ln w="19050">
            <a:noFill/>
            <a:miter lim="800000"/>
            <a:headEnd/>
            <a:tailEnd/>
          </a:ln>
        </p:spPr>
        <p:txBody>
          <a:bodyPr anchor="ctr" anchorCtr="0"/>
          <a:lstStyle/>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Quan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sát</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hình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trả</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lời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hỏi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sau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Nêu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tên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loài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2?</a:t>
            </a: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sinh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khả</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sinh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sản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của</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loài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gì</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marL="342900" indent="-342900">
              <a:spcAft>
                <a:spcPts val="450"/>
              </a:spcAft>
              <a:buClr>
                <a:srgbClr val="44546A"/>
              </a:buClr>
              <a:buSzPct val="70000"/>
              <a:buFontTx/>
              <a:buChar char="-"/>
              <a:defRPr/>
            </a:pPr>
            <a:endPar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F66FF62-F8A4-4818-B31A-16A072320556}"/>
              </a:ext>
            </a:extLst>
          </p:cNvPr>
          <p:cNvSpPr txBox="1"/>
          <p:nvPr/>
        </p:nvSpPr>
        <p:spPr>
          <a:xfrm>
            <a:off x="2209800" y="3759200"/>
            <a:ext cx="2544286" cy="523220"/>
          </a:xfrm>
          <a:prstGeom prst="rect">
            <a:avLst/>
          </a:prstGeom>
          <a:noFill/>
        </p:spPr>
        <p:txBody>
          <a:bodyPr wrap="none" rtlCol="0">
            <a:spAutoFit/>
          </a:bodyPr>
          <a:lstStyle/>
          <a:p>
            <a:r>
              <a:rPr lang="en-US" sz="2800" b="1" dirty="0" err="1">
                <a:solidFill>
                  <a:srgbClr val="FFC000"/>
                </a:solidFill>
              </a:rPr>
              <a:t>Tập</a:t>
            </a:r>
            <a:r>
              <a:rPr lang="en-US" sz="2800" b="1" dirty="0">
                <a:solidFill>
                  <a:srgbClr val="FFC000"/>
                </a:solidFill>
              </a:rPr>
              <a:t> </a:t>
            </a:r>
            <a:r>
              <a:rPr lang="en-US" sz="2800" b="1" dirty="0" err="1">
                <a:solidFill>
                  <a:srgbClr val="FFC000"/>
                </a:solidFill>
              </a:rPr>
              <a:t>hợp</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a:solidFill>
                  <a:srgbClr val="FFC000"/>
                </a:solidFill>
              </a:rPr>
              <a:t>thể</a:t>
            </a:r>
            <a:r>
              <a:rPr lang="en-US" sz="2800" b="1" dirty="0">
                <a:solidFill>
                  <a:srgbClr val="FFC000"/>
                </a:solidFill>
              </a:rPr>
              <a:t> 1</a:t>
            </a:r>
          </a:p>
        </p:txBody>
      </p:sp>
      <p:sp>
        <p:nvSpPr>
          <p:cNvPr id="8" name="TextBox 7">
            <a:extLst>
              <a:ext uri="{FF2B5EF4-FFF2-40B4-BE49-F238E27FC236}">
                <a16:creationId xmlns:a16="http://schemas.microsoft.com/office/drawing/2014/main" id="{5E0F1217-A335-4FA4-9ABB-B20629B4EE1C}"/>
              </a:ext>
            </a:extLst>
          </p:cNvPr>
          <p:cNvSpPr txBox="1"/>
          <p:nvPr/>
        </p:nvSpPr>
        <p:spPr>
          <a:xfrm>
            <a:off x="8334711" y="3759200"/>
            <a:ext cx="2544286" cy="523220"/>
          </a:xfrm>
          <a:prstGeom prst="rect">
            <a:avLst/>
          </a:prstGeom>
          <a:noFill/>
        </p:spPr>
        <p:txBody>
          <a:bodyPr wrap="none" rtlCol="0">
            <a:spAutoFit/>
          </a:bodyPr>
          <a:lstStyle/>
          <a:p>
            <a:r>
              <a:rPr lang="en-US" sz="2800" b="1" dirty="0" err="1">
                <a:solidFill>
                  <a:srgbClr val="FFC000"/>
                </a:solidFill>
              </a:rPr>
              <a:t>Tập</a:t>
            </a:r>
            <a:r>
              <a:rPr lang="en-US" sz="2800" b="1" dirty="0">
                <a:solidFill>
                  <a:srgbClr val="FFC000"/>
                </a:solidFill>
              </a:rPr>
              <a:t> </a:t>
            </a:r>
            <a:r>
              <a:rPr lang="en-US" sz="2800" b="1" dirty="0" err="1">
                <a:solidFill>
                  <a:srgbClr val="FFC000"/>
                </a:solidFill>
              </a:rPr>
              <a:t>hợp</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a:solidFill>
                  <a:srgbClr val="FFC000"/>
                </a:solidFill>
              </a:rPr>
              <a:t>thể</a:t>
            </a:r>
            <a:r>
              <a:rPr lang="en-US" sz="2800" b="1" dirty="0">
                <a:solidFill>
                  <a:srgbClr val="FFC000"/>
                </a:solidFill>
              </a:rPr>
              <a:t> 2</a:t>
            </a:r>
          </a:p>
        </p:txBody>
      </p:sp>
    </p:spTree>
    <p:extLst>
      <p:ext uri="{BB962C8B-B14F-4D97-AF65-F5344CB8AC3E}">
        <p14:creationId xmlns:p14="http://schemas.microsoft.com/office/powerpoint/2010/main" val="2545511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3;p28">
            <a:extLst>
              <a:ext uri="{FF2B5EF4-FFF2-40B4-BE49-F238E27FC236}">
                <a16:creationId xmlns:a16="http://schemas.microsoft.com/office/drawing/2014/main" id="{3AFB190B-760B-4509-9919-202DB0AF3D52}"/>
              </a:ext>
            </a:extLst>
          </p:cNvPr>
          <p:cNvSpPr txBox="1">
            <a:spLocks/>
          </p:cNvSpPr>
          <p:nvPr/>
        </p:nvSpPr>
        <p:spPr>
          <a:xfrm>
            <a:off x="2590800" y="2667000"/>
            <a:ext cx="8310365" cy="879900"/>
          </a:xfrm>
          <a:prstGeom prst="rect">
            <a:avLst/>
          </a:prstGeom>
          <a:noFill/>
          <a:ln>
            <a:noFill/>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2400"/>
              <a:buFont typeface="Krona On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2pPr>
            <a:lvl3pPr marL="1371600" marR="0" lvl="2"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3pPr>
            <a:lvl4pPr marL="1828800" marR="0" lvl="3"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4pPr>
            <a:lvl5pPr marL="2286000" marR="0" lvl="4"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5pPr>
            <a:lvl6pPr marL="2743200" marR="0" lvl="5"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6pPr>
            <a:lvl7pPr marL="3200400" marR="0" lvl="6"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7pPr>
            <a:lvl8pPr marL="3657600" marR="0" lvl="7"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8pPr>
            <a:lvl9pPr marL="4114800" marR="0" lvl="8" indent="-317500" algn="ctr" rtl="0">
              <a:lnSpc>
                <a:spcPct val="100000"/>
              </a:lnSpc>
              <a:spcBef>
                <a:spcPts val="0"/>
              </a:spcBef>
              <a:spcAft>
                <a:spcPts val="0"/>
              </a:spcAft>
              <a:buClr>
                <a:schemeClr val="dk2"/>
              </a:buClr>
              <a:buSzPts val="2400"/>
              <a:buFont typeface="Krona One"/>
              <a:buNone/>
              <a:defRPr sz="2400" b="0" i="0" u="none" strike="noStrike" cap="none">
                <a:solidFill>
                  <a:schemeClr val="dk2"/>
                </a:solidFill>
                <a:latin typeface="Krona One"/>
                <a:ea typeface="Krona One"/>
                <a:cs typeface="Krona One"/>
                <a:sym typeface="Krona One"/>
              </a:defRPr>
            </a:lvl9pPr>
          </a:lstStyle>
          <a:p>
            <a:pPr marL="0" indent="0" defTabSz="914173">
              <a:buClr>
                <a:srgbClr val="1F497D"/>
              </a:buClr>
            </a:pP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tự</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thụ</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phấn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và</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quần</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thể</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giao</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phối</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gần</a:t>
            </a:r>
            <a:endParaRPr lang="en-US" sz="3200" dirty="0">
              <a:solidFill>
                <a:schemeClr val="bg1"/>
              </a:solidFill>
              <a:latin typeface="+mj-lt"/>
              <a:ea typeface="Roboto" panose="02000000000000000000" pitchFamily="2" charset="0"/>
            </a:endParaRPr>
          </a:p>
        </p:txBody>
      </p:sp>
      <p:grpSp>
        <p:nvGrpSpPr>
          <p:cNvPr id="12" name="Group 11">
            <a:extLst>
              <a:ext uri="{FF2B5EF4-FFF2-40B4-BE49-F238E27FC236}">
                <a16:creationId xmlns:a16="http://schemas.microsoft.com/office/drawing/2014/main" id="{1169EF4B-80FF-4914-988C-544CB0754A68}"/>
              </a:ext>
            </a:extLst>
          </p:cNvPr>
          <p:cNvGrpSpPr/>
          <p:nvPr/>
        </p:nvGrpSpPr>
        <p:grpSpPr>
          <a:xfrm>
            <a:off x="1497047" y="2667000"/>
            <a:ext cx="935702" cy="862860"/>
            <a:chOff x="1091526" y="4526673"/>
            <a:chExt cx="935702" cy="862860"/>
          </a:xfrm>
        </p:grpSpPr>
        <p:sp>
          <p:nvSpPr>
            <p:cNvPr id="22" name="Oval 21">
              <a:extLst>
                <a:ext uri="{FF2B5EF4-FFF2-40B4-BE49-F238E27FC236}">
                  <a16:creationId xmlns:a16="http://schemas.microsoft.com/office/drawing/2014/main" id="{C71176B9-E5AF-4BBA-8F9C-645E6B93D6A3}"/>
                </a:ext>
              </a:extLst>
            </p:cNvPr>
            <p:cNvSpPr/>
            <p:nvPr/>
          </p:nvSpPr>
          <p:spPr>
            <a:xfrm>
              <a:off x="1091526" y="4526673"/>
              <a:ext cx="898865" cy="862860"/>
            </a:xfrm>
            <a:prstGeom prst="ellipse">
              <a:avLst/>
            </a:prstGeom>
            <a:solidFill>
              <a:srgbClr val="00B0F0"/>
            </a:solidFill>
            <a:ln w="25400" cap="flat" cmpd="sng" algn="ctr">
              <a:noFill/>
              <a:prstDash val="solid"/>
            </a:ln>
            <a:effectLst/>
          </p:spPr>
          <p:txBody>
            <a:bodyPr rtlCol="0" anchor="ctr"/>
            <a:lstStyle/>
            <a:p>
              <a:pPr marL="0" marR="0" lvl="0" indent="0" algn="ctr" defTabSz="914173"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chemeClr val="bg1"/>
                </a:solidFill>
                <a:effectLst/>
                <a:uLnTx/>
                <a:uFillTx/>
                <a:latin typeface="+mj-lt"/>
                <a:ea typeface="+mn-ea"/>
                <a:cs typeface="+mn-cs"/>
              </a:endParaRPr>
            </a:p>
          </p:txBody>
        </p:sp>
        <p:sp>
          <p:nvSpPr>
            <p:cNvPr id="23" name="Google Shape;333;p34">
              <a:extLst>
                <a:ext uri="{FF2B5EF4-FFF2-40B4-BE49-F238E27FC236}">
                  <a16:creationId xmlns:a16="http://schemas.microsoft.com/office/drawing/2014/main" id="{1337A3DF-A8D9-4A82-ADC9-D74C4F7D44B9}"/>
                </a:ext>
              </a:extLst>
            </p:cNvPr>
            <p:cNvSpPr txBox="1">
              <a:spLocks/>
            </p:cNvSpPr>
            <p:nvPr/>
          </p:nvSpPr>
          <p:spPr>
            <a:xfrm flipH="1">
              <a:off x="1282692" y="4558613"/>
              <a:ext cx="74453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100"/>
                <a:buFont typeface="Nunito Light"/>
                <a:buAutoNum type="arabicPeriod"/>
                <a:defRPr sz="1400" b="0" i="0" u="none" strike="noStrike" cap="none">
                  <a:solidFill>
                    <a:schemeClr val="dk2"/>
                  </a:solidFill>
                  <a:latin typeface="Montserrat"/>
                  <a:ea typeface="Montserrat"/>
                  <a:cs typeface="Montserrat"/>
                  <a:sym typeface="Montserrat"/>
                </a:defRPr>
              </a:lvl1pPr>
              <a:lvl2pPr marL="914400" marR="0" lvl="1" indent="-317500" algn="ctr" rtl="0">
                <a:lnSpc>
                  <a:spcPct val="100000"/>
                </a:lnSpc>
                <a:spcBef>
                  <a:spcPts val="1000"/>
                </a:spcBef>
                <a:spcAft>
                  <a:spcPts val="0"/>
                </a:spcAft>
                <a:buClr>
                  <a:srgbClr val="E76A28"/>
                </a:buClr>
                <a:buSzPts val="1600"/>
                <a:buFont typeface="Nunito Light"/>
                <a:buAutoNum type="alphaLcPeriod"/>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rgbClr val="E76A28"/>
                </a:buClr>
                <a:buSzPts val="1500"/>
                <a:buFont typeface="Nunito Light"/>
                <a:buAutoNum type="romanLcPeriod"/>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rgbClr val="E76A28"/>
                </a:buClr>
                <a:buSzPts val="1500"/>
                <a:buFont typeface="Nunito Light"/>
                <a:buAutoNum type="arabicPeriod"/>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rgbClr val="E76A28"/>
                </a:buClr>
                <a:buSzPts val="1400"/>
                <a:buFont typeface="Nunito Light"/>
                <a:buAutoNum type="alphaLcPeriod"/>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rgbClr val="999999"/>
                </a:buClr>
                <a:buSzPts val="1300"/>
                <a:buFont typeface="Nunito Light"/>
                <a:buAutoNum type="arabicPeriod"/>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rgbClr val="999999"/>
                </a:buClr>
                <a:buSzPts val="1300"/>
                <a:buFont typeface="Nunito Light"/>
                <a:buAutoNum type="alphaLcPeriod"/>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rgbClr val="999999"/>
                </a:buClr>
                <a:buSzPts val="1400"/>
                <a:buFont typeface="Nunito Light"/>
                <a:buAutoNum type="romanLcPeriod"/>
                <a:defRPr sz="1400" b="0" i="0" u="none" strike="noStrike" cap="none">
                  <a:solidFill>
                    <a:schemeClr val="dk2"/>
                  </a:solidFill>
                  <a:latin typeface="Montserrat"/>
                  <a:ea typeface="Montserrat"/>
                  <a:cs typeface="Montserrat"/>
                  <a:sym typeface="Montserrat"/>
                </a:defRPr>
              </a:lvl9pPr>
            </a:lstStyle>
            <a:p>
              <a:pPr marL="0" marR="0" lvl="0" indent="0" algn="l" defTabSz="914173" rtl="0" eaLnBrk="1" fontAlgn="auto" latinLnBrk="0" hangingPunct="1">
                <a:lnSpc>
                  <a:spcPct val="115000"/>
                </a:lnSpc>
                <a:spcBef>
                  <a:spcPts val="0"/>
                </a:spcBef>
                <a:spcAft>
                  <a:spcPts val="0"/>
                </a:spcAft>
                <a:buClr>
                  <a:srgbClr val="1F497D"/>
                </a:buClr>
                <a:buSzPts val="1100"/>
                <a:buFont typeface="Nunito Light"/>
                <a:buNone/>
                <a:tabLst/>
                <a:defRPr/>
              </a:pPr>
              <a:r>
                <a:rPr kumimoji="0" lang="en-US" sz="3600" b="1" i="0" u="none" strike="noStrike" kern="0" cap="none" spc="0" normalizeH="0" baseline="0" noProof="0" dirty="0">
                  <a:ln>
                    <a:noFill/>
                  </a:ln>
                  <a:solidFill>
                    <a:schemeClr val="bg1"/>
                  </a:solidFill>
                  <a:effectLst/>
                  <a:uLnTx/>
                  <a:uFillTx/>
                  <a:latin typeface="+mj-lt"/>
                  <a:sym typeface="Montserrat"/>
                </a:rPr>
                <a:t>III</a:t>
              </a:r>
            </a:p>
          </p:txBody>
        </p:sp>
      </p:grpSp>
    </p:spTree>
    <p:extLst>
      <p:ext uri="{BB962C8B-B14F-4D97-AF65-F5344CB8AC3E}">
        <p14:creationId xmlns:p14="http://schemas.microsoft.com/office/powerpoint/2010/main" val="984738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𝗙𝗿𝗼𝗺 𝗖𝗿𝗼𝘀𝘀 𝘁𝗼 𝗦𝗲𝗹𝗳-𝗣𝗼𝗹𝗹𝗶𝗻𝗮𝘁𝗶𝗼𝗻: Unraveling  Alternative Genetic Mechanisms in plants">
            <a:extLst>
              <a:ext uri="{FF2B5EF4-FFF2-40B4-BE49-F238E27FC236}">
                <a16:creationId xmlns:a16="http://schemas.microsoft.com/office/drawing/2014/main" id="{E2F07607-B593-4524-B5CE-4CF2A5BE4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784457"/>
            <a:ext cx="9525000" cy="3190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F2F648-A041-43D9-972D-AB81FF41C758}"/>
              </a:ext>
            </a:extLst>
          </p:cNvPr>
          <p:cNvSpPr/>
          <p:nvPr/>
        </p:nvSpPr>
        <p:spPr>
          <a:xfrm>
            <a:off x="1981200" y="1833563"/>
            <a:ext cx="76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594ABC5-FC15-4929-A7BE-3138F6EB9D2E}"/>
              </a:ext>
            </a:extLst>
          </p:cNvPr>
          <p:cNvSpPr/>
          <p:nvPr/>
        </p:nvSpPr>
        <p:spPr>
          <a:xfrm flipH="1">
            <a:off x="1981200" y="1809320"/>
            <a:ext cx="8001000" cy="629079"/>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C18BC2-C7AD-43E5-B051-ED3414ACE747}"/>
              </a:ext>
            </a:extLst>
          </p:cNvPr>
          <p:cNvSpPr/>
          <p:nvPr/>
        </p:nvSpPr>
        <p:spPr>
          <a:xfrm>
            <a:off x="1676400" y="3048000"/>
            <a:ext cx="5334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5332DB-383C-4156-A712-FE3C483A30F8}"/>
              </a:ext>
            </a:extLst>
          </p:cNvPr>
          <p:cNvSpPr/>
          <p:nvPr/>
        </p:nvSpPr>
        <p:spPr>
          <a:xfrm>
            <a:off x="3657600" y="2813364"/>
            <a:ext cx="6096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0F125D-D525-4B16-BDA0-930FA2807CEF}"/>
              </a:ext>
            </a:extLst>
          </p:cNvPr>
          <p:cNvSpPr/>
          <p:nvPr/>
        </p:nvSpPr>
        <p:spPr>
          <a:xfrm>
            <a:off x="4325294" y="3151294"/>
            <a:ext cx="6096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364DB9-EC39-4C7F-8871-7A620F89C542}"/>
              </a:ext>
            </a:extLst>
          </p:cNvPr>
          <p:cNvSpPr/>
          <p:nvPr/>
        </p:nvSpPr>
        <p:spPr>
          <a:xfrm>
            <a:off x="6553200" y="2789182"/>
            <a:ext cx="4572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83CD2D-B99C-40BA-AA71-403359DB1CF2}"/>
              </a:ext>
            </a:extLst>
          </p:cNvPr>
          <p:cNvSpPr/>
          <p:nvPr/>
        </p:nvSpPr>
        <p:spPr>
          <a:xfrm>
            <a:off x="9432582" y="2789182"/>
            <a:ext cx="6096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375259-5F76-4645-97AC-ACE8FD38DF82}"/>
              </a:ext>
            </a:extLst>
          </p:cNvPr>
          <p:cNvSpPr/>
          <p:nvPr/>
        </p:nvSpPr>
        <p:spPr>
          <a:xfrm>
            <a:off x="10042182" y="3151294"/>
            <a:ext cx="609600" cy="228600"/>
          </a:xfrm>
          <a:prstGeom prst="rect">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F794D8-0340-4063-A9CB-D52BED553125}"/>
              </a:ext>
            </a:extLst>
          </p:cNvPr>
          <p:cNvSpPr txBox="1"/>
          <p:nvPr/>
        </p:nvSpPr>
        <p:spPr>
          <a:xfrm>
            <a:off x="4267200" y="3035751"/>
            <a:ext cx="492443" cy="369332"/>
          </a:xfrm>
          <a:prstGeom prst="rect">
            <a:avLst/>
          </a:prstGeom>
          <a:noFill/>
        </p:spPr>
        <p:txBody>
          <a:bodyPr wrap="none" rtlCol="0">
            <a:spAutoFit/>
          </a:bodyPr>
          <a:lstStyle/>
          <a:p>
            <a:r>
              <a:rPr lang="en-US" dirty="0" err="1">
                <a:solidFill>
                  <a:schemeClr val="accent5">
                    <a:lumMod val="50000"/>
                  </a:schemeClr>
                </a:solidFill>
              </a:rPr>
              <a:t>Nhị</a:t>
            </a:r>
            <a:endParaRPr lang="en-US" dirty="0">
              <a:solidFill>
                <a:schemeClr val="accent5">
                  <a:lumMod val="50000"/>
                </a:schemeClr>
              </a:solidFill>
            </a:endParaRPr>
          </a:p>
        </p:txBody>
      </p:sp>
      <p:sp>
        <p:nvSpPr>
          <p:cNvPr id="14" name="TextBox 13">
            <a:extLst>
              <a:ext uri="{FF2B5EF4-FFF2-40B4-BE49-F238E27FC236}">
                <a16:creationId xmlns:a16="http://schemas.microsoft.com/office/drawing/2014/main" id="{0A37D4AF-A9C5-4791-AD81-F9FF8DF692F9}"/>
              </a:ext>
            </a:extLst>
          </p:cNvPr>
          <p:cNvSpPr txBox="1"/>
          <p:nvPr/>
        </p:nvSpPr>
        <p:spPr>
          <a:xfrm>
            <a:off x="9789722" y="2863176"/>
            <a:ext cx="492443" cy="369332"/>
          </a:xfrm>
          <a:prstGeom prst="rect">
            <a:avLst/>
          </a:prstGeom>
          <a:noFill/>
        </p:spPr>
        <p:txBody>
          <a:bodyPr wrap="none" rtlCol="0">
            <a:spAutoFit/>
          </a:bodyPr>
          <a:lstStyle/>
          <a:p>
            <a:r>
              <a:rPr lang="en-US" dirty="0" err="1">
                <a:solidFill>
                  <a:schemeClr val="accent5">
                    <a:lumMod val="50000"/>
                  </a:schemeClr>
                </a:solidFill>
              </a:rPr>
              <a:t>Nhị</a:t>
            </a:r>
            <a:endParaRPr lang="en-US" dirty="0">
              <a:solidFill>
                <a:schemeClr val="accent5">
                  <a:lumMod val="50000"/>
                </a:schemeClr>
              </a:solidFill>
            </a:endParaRPr>
          </a:p>
        </p:txBody>
      </p:sp>
      <p:sp>
        <p:nvSpPr>
          <p:cNvPr id="15" name="TextBox 14">
            <a:extLst>
              <a:ext uri="{FF2B5EF4-FFF2-40B4-BE49-F238E27FC236}">
                <a16:creationId xmlns:a16="http://schemas.microsoft.com/office/drawing/2014/main" id="{BCB27E08-30E9-4030-80FE-14B6FBB7188A}"/>
              </a:ext>
            </a:extLst>
          </p:cNvPr>
          <p:cNvSpPr txBox="1"/>
          <p:nvPr/>
        </p:nvSpPr>
        <p:spPr>
          <a:xfrm>
            <a:off x="1318939" y="2930504"/>
            <a:ext cx="1008609" cy="369332"/>
          </a:xfrm>
          <a:prstGeom prst="rect">
            <a:avLst/>
          </a:prstGeom>
          <a:noFill/>
        </p:spPr>
        <p:txBody>
          <a:bodyPr wrap="none" rtlCol="0">
            <a:spAutoFit/>
          </a:bodyPr>
          <a:lstStyle/>
          <a:p>
            <a:r>
              <a:rPr lang="en-US" dirty="0" err="1">
                <a:solidFill>
                  <a:schemeClr val="accent5">
                    <a:lumMod val="50000"/>
                  </a:schemeClr>
                </a:solidFill>
              </a:rPr>
              <a:t>Hạt</a:t>
            </a:r>
            <a:r>
              <a:rPr lang="en-US" dirty="0">
                <a:solidFill>
                  <a:schemeClr val="accent5">
                    <a:lumMod val="50000"/>
                  </a:schemeClr>
                </a:solidFill>
              </a:rPr>
              <a:t> </a:t>
            </a:r>
            <a:r>
              <a:rPr lang="en-US" dirty="0" err="1">
                <a:solidFill>
                  <a:schemeClr val="accent5">
                    <a:lumMod val="50000"/>
                  </a:schemeClr>
                </a:solidFill>
              </a:rPr>
              <a:t>phấn</a:t>
            </a:r>
            <a:endParaRPr lang="en-US" dirty="0">
              <a:solidFill>
                <a:schemeClr val="accent5">
                  <a:lumMod val="50000"/>
                </a:schemeClr>
              </a:solidFill>
            </a:endParaRPr>
          </a:p>
        </p:txBody>
      </p:sp>
      <p:sp>
        <p:nvSpPr>
          <p:cNvPr id="16" name="TextBox 15">
            <a:extLst>
              <a:ext uri="{FF2B5EF4-FFF2-40B4-BE49-F238E27FC236}">
                <a16:creationId xmlns:a16="http://schemas.microsoft.com/office/drawing/2014/main" id="{CF599FB6-1997-4C29-93B0-2D976F782F4B}"/>
              </a:ext>
            </a:extLst>
          </p:cNvPr>
          <p:cNvSpPr txBox="1"/>
          <p:nvPr/>
        </p:nvSpPr>
        <p:spPr>
          <a:xfrm>
            <a:off x="3615449" y="2718816"/>
            <a:ext cx="1098378" cy="369332"/>
          </a:xfrm>
          <a:prstGeom prst="rect">
            <a:avLst/>
          </a:prstGeom>
          <a:noFill/>
        </p:spPr>
        <p:txBody>
          <a:bodyPr wrap="none" rtlCol="0">
            <a:spAutoFit/>
          </a:bodyPr>
          <a:lstStyle/>
          <a:p>
            <a:r>
              <a:rPr lang="en-US" dirty="0" err="1">
                <a:solidFill>
                  <a:schemeClr val="accent5">
                    <a:lumMod val="50000"/>
                  </a:schemeClr>
                </a:solidFill>
              </a:rPr>
              <a:t>Núm</a:t>
            </a:r>
            <a:r>
              <a:rPr lang="en-US" dirty="0">
                <a:solidFill>
                  <a:schemeClr val="accent5">
                    <a:lumMod val="50000"/>
                  </a:schemeClr>
                </a:solidFill>
              </a:rPr>
              <a:t> </a:t>
            </a:r>
            <a:r>
              <a:rPr lang="en-US" dirty="0" err="1">
                <a:solidFill>
                  <a:schemeClr val="accent5">
                    <a:lumMod val="50000"/>
                  </a:schemeClr>
                </a:solidFill>
              </a:rPr>
              <a:t>nhuỵ</a:t>
            </a:r>
            <a:endParaRPr lang="en-US" dirty="0">
              <a:solidFill>
                <a:schemeClr val="accent5">
                  <a:lumMod val="50000"/>
                </a:schemeClr>
              </a:solidFill>
            </a:endParaRPr>
          </a:p>
        </p:txBody>
      </p:sp>
      <p:sp>
        <p:nvSpPr>
          <p:cNvPr id="17" name="TextBox 16">
            <a:extLst>
              <a:ext uri="{FF2B5EF4-FFF2-40B4-BE49-F238E27FC236}">
                <a16:creationId xmlns:a16="http://schemas.microsoft.com/office/drawing/2014/main" id="{0B179407-5CF0-4BD2-A6C6-3A6771B50D68}"/>
              </a:ext>
            </a:extLst>
          </p:cNvPr>
          <p:cNvSpPr txBox="1"/>
          <p:nvPr/>
        </p:nvSpPr>
        <p:spPr>
          <a:xfrm>
            <a:off x="8922766" y="2538865"/>
            <a:ext cx="1098378" cy="369332"/>
          </a:xfrm>
          <a:prstGeom prst="rect">
            <a:avLst/>
          </a:prstGeom>
          <a:noFill/>
        </p:spPr>
        <p:txBody>
          <a:bodyPr wrap="none" rtlCol="0">
            <a:spAutoFit/>
          </a:bodyPr>
          <a:lstStyle/>
          <a:p>
            <a:r>
              <a:rPr lang="en-US" dirty="0" err="1">
                <a:solidFill>
                  <a:schemeClr val="accent5">
                    <a:lumMod val="50000"/>
                  </a:schemeClr>
                </a:solidFill>
              </a:rPr>
              <a:t>Núm</a:t>
            </a:r>
            <a:r>
              <a:rPr lang="en-US" dirty="0">
                <a:solidFill>
                  <a:schemeClr val="accent5">
                    <a:lumMod val="50000"/>
                  </a:schemeClr>
                </a:solidFill>
              </a:rPr>
              <a:t> </a:t>
            </a:r>
            <a:r>
              <a:rPr lang="en-US" dirty="0" err="1">
                <a:solidFill>
                  <a:schemeClr val="accent5">
                    <a:lumMod val="50000"/>
                  </a:schemeClr>
                </a:solidFill>
              </a:rPr>
              <a:t>nhuỵ</a:t>
            </a:r>
            <a:endParaRPr lang="en-US" dirty="0">
              <a:solidFill>
                <a:schemeClr val="accent5">
                  <a:lumMod val="50000"/>
                </a:schemeClr>
              </a:solidFill>
            </a:endParaRPr>
          </a:p>
        </p:txBody>
      </p:sp>
      <p:sp>
        <p:nvSpPr>
          <p:cNvPr id="18" name="TextBox 17">
            <a:extLst>
              <a:ext uri="{FF2B5EF4-FFF2-40B4-BE49-F238E27FC236}">
                <a16:creationId xmlns:a16="http://schemas.microsoft.com/office/drawing/2014/main" id="{8E4C76AA-6145-4822-81E9-F9DF10E10375}"/>
              </a:ext>
            </a:extLst>
          </p:cNvPr>
          <p:cNvSpPr txBox="1"/>
          <p:nvPr/>
        </p:nvSpPr>
        <p:spPr>
          <a:xfrm>
            <a:off x="6563579" y="2604516"/>
            <a:ext cx="1008609" cy="369332"/>
          </a:xfrm>
          <a:prstGeom prst="rect">
            <a:avLst/>
          </a:prstGeom>
          <a:noFill/>
        </p:spPr>
        <p:txBody>
          <a:bodyPr wrap="none" rtlCol="0">
            <a:spAutoFit/>
          </a:bodyPr>
          <a:lstStyle/>
          <a:p>
            <a:r>
              <a:rPr lang="en-US" dirty="0" err="1">
                <a:solidFill>
                  <a:schemeClr val="accent5">
                    <a:lumMod val="50000"/>
                  </a:schemeClr>
                </a:solidFill>
              </a:rPr>
              <a:t>Hạt</a:t>
            </a:r>
            <a:r>
              <a:rPr lang="en-US" dirty="0">
                <a:solidFill>
                  <a:schemeClr val="accent5">
                    <a:lumMod val="50000"/>
                  </a:schemeClr>
                </a:solidFill>
              </a:rPr>
              <a:t> </a:t>
            </a:r>
            <a:r>
              <a:rPr lang="en-US" dirty="0" err="1">
                <a:solidFill>
                  <a:schemeClr val="accent5">
                    <a:lumMod val="50000"/>
                  </a:schemeClr>
                </a:solidFill>
              </a:rPr>
              <a:t>phấn</a:t>
            </a:r>
            <a:endParaRPr lang="en-US" dirty="0">
              <a:solidFill>
                <a:schemeClr val="accent5">
                  <a:lumMod val="50000"/>
                </a:schemeClr>
              </a:solidFill>
            </a:endParaRPr>
          </a:p>
        </p:txBody>
      </p:sp>
      <p:sp>
        <p:nvSpPr>
          <p:cNvPr id="13" name="TextBox 12">
            <a:extLst>
              <a:ext uri="{FF2B5EF4-FFF2-40B4-BE49-F238E27FC236}">
                <a16:creationId xmlns:a16="http://schemas.microsoft.com/office/drawing/2014/main" id="{6DFA604E-07E1-4C76-99A0-6154B0663872}"/>
              </a:ext>
            </a:extLst>
          </p:cNvPr>
          <p:cNvSpPr txBox="1"/>
          <p:nvPr/>
        </p:nvSpPr>
        <p:spPr>
          <a:xfrm>
            <a:off x="2346409" y="1879194"/>
            <a:ext cx="1879041" cy="523220"/>
          </a:xfrm>
          <a:prstGeom prst="rect">
            <a:avLst/>
          </a:prstGeom>
          <a:noFill/>
        </p:spPr>
        <p:txBody>
          <a:bodyPr wrap="none" rtlCol="0">
            <a:spAutoFit/>
          </a:bodyPr>
          <a:lstStyle/>
          <a:p>
            <a:r>
              <a:rPr lang="en-US" sz="2800" b="1" dirty="0" err="1">
                <a:solidFill>
                  <a:schemeClr val="accent5">
                    <a:lumMod val="50000"/>
                  </a:schemeClr>
                </a:solidFill>
              </a:rPr>
              <a:t>Tự</a:t>
            </a:r>
            <a:r>
              <a:rPr lang="en-US" sz="2800" b="1" dirty="0">
                <a:solidFill>
                  <a:schemeClr val="accent5">
                    <a:lumMod val="50000"/>
                  </a:schemeClr>
                </a:solidFill>
              </a:rPr>
              <a:t> </a:t>
            </a:r>
            <a:r>
              <a:rPr lang="en-US" sz="2800" b="1" dirty="0" err="1">
                <a:solidFill>
                  <a:schemeClr val="accent5">
                    <a:lumMod val="50000"/>
                  </a:schemeClr>
                </a:solidFill>
              </a:rPr>
              <a:t>thụ</a:t>
            </a:r>
            <a:r>
              <a:rPr lang="en-US" sz="2800" b="1" dirty="0">
                <a:solidFill>
                  <a:schemeClr val="accent5">
                    <a:lumMod val="50000"/>
                  </a:schemeClr>
                </a:solidFill>
              </a:rPr>
              <a:t> </a:t>
            </a:r>
            <a:r>
              <a:rPr lang="en-US" sz="2800" b="1" dirty="0" err="1">
                <a:solidFill>
                  <a:schemeClr val="accent5">
                    <a:lumMod val="50000"/>
                  </a:schemeClr>
                </a:solidFill>
              </a:rPr>
              <a:t>phấn</a:t>
            </a:r>
            <a:endParaRPr lang="en-US" sz="2800" b="1" dirty="0">
              <a:solidFill>
                <a:schemeClr val="accent5">
                  <a:lumMod val="50000"/>
                </a:schemeClr>
              </a:solidFill>
            </a:endParaRPr>
          </a:p>
        </p:txBody>
      </p:sp>
      <p:sp>
        <p:nvSpPr>
          <p:cNvPr id="20" name="TextBox 19">
            <a:extLst>
              <a:ext uri="{FF2B5EF4-FFF2-40B4-BE49-F238E27FC236}">
                <a16:creationId xmlns:a16="http://schemas.microsoft.com/office/drawing/2014/main" id="{BFDF021D-8786-422B-9B31-522F350CC73D}"/>
              </a:ext>
            </a:extLst>
          </p:cNvPr>
          <p:cNvSpPr txBox="1"/>
          <p:nvPr/>
        </p:nvSpPr>
        <p:spPr>
          <a:xfrm>
            <a:off x="7553541" y="1879194"/>
            <a:ext cx="1609736" cy="523220"/>
          </a:xfrm>
          <a:prstGeom prst="rect">
            <a:avLst/>
          </a:prstGeom>
          <a:noFill/>
        </p:spPr>
        <p:txBody>
          <a:bodyPr wrap="none" rtlCol="0">
            <a:spAutoFit/>
          </a:bodyPr>
          <a:lstStyle/>
          <a:p>
            <a:r>
              <a:rPr lang="en-US" sz="2800" b="1" dirty="0">
                <a:solidFill>
                  <a:schemeClr val="accent5">
                    <a:lumMod val="50000"/>
                  </a:schemeClr>
                </a:solidFill>
              </a:rPr>
              <a:t>Giao </a:t>
            </a:r>
            <a:r>
              <a:rPr lang="en-US" sz="2800" b="1" dirty="0" err="1">
                <a:solidFill>
                  <a:schemeClr val="accent5">
                    <a:lumMod val="50000"/>
                  </a:schemeClr>
                </a:solidFill>
              </a:rPr>
              <a:t>phấn</a:t>
            </a:r>
            <a:endParaRPr lang="en-US" sz="2800" b="1" dirty="0">
              <a:solidFill>
                <a:schemeClr val="accent5">
                  <a:lumMod val="50000"/>
                </a:schemeClr>
              </a:solidFill>
            </a:endParaRPr>
          </a:p>
        </p:txBody>
      </p:sp>
      <p:sp>
        <p:nvSpPr>
          <p:cNvPr id="2" name="TextBox 1">
            <a:extLst>
              <a:ext uri="{FF2B5EF4-FFF2-40B4-BE49-F238E27FC236}">
                <a16:creationId xmlns:a16="http://schemas.microsoft.com/office/drawing/2014/main" id="{0F58E319-25CE-BE06-ADC1-945D9D3F2F5A}"/>
              </a:ext>
            </a:extLst>
          </p:cNvPr>
          <p:cNvSpPr txBox="1"/>
          <p:nvPr/>
        </p:nvSpPr>
        <p:spPr>
          <a:xfrm>
            <a:off x="2971800" y="5089342"/>
            <a:ext cx="6096000" cy="400110"/>
          </a:xfrm>
          <a:prstGeom prst="rect">
            <a:avLst/>
          </a:prstGeom>
          <a:noFill/>
        </p:spPr>
        <p:txBody>
          <a:bodyPr wrap="square" rtlCol="0">
            <a:spAutoFit/>
          </a:bodyPr>
          <a:lstStyle/>
          <a:p>
            <a:pPr algn="ctr"/>
            <a:r>
              <a:rPr lang="en-US" sz="2000" b="1" dirty="0" err="1"/>
              <a:t>CÁC</a:t>
            </a:r>
            <a:r>
              <a:rPr lang="en-US" sz="2000" b="1" dirty="0"/>
              <a:t> </a:t>
            </a:r>
            <a:r>
              <a:rPr lang="en-US" sz="2000" b="1" dirty="0" err="1"/>
              <a:t>HÌNH</a:t>
            </a:r>
            <a:r>
              <a:rPr lang="en-US" sz="2000" b="1" dirty="0"/>
              <a:t> </a:t>
            </a:r>
            <a:r>
              <a:rPr lang="en-US" sz="2000" b="1" dirty="0" err="1"/>
              <a:t>THỨC</a:t>
            </a:r>
            <a:r>
              <a:rPr lang="en-US" sz="2000" b="1" dirty="0"/>
              <a:t> </a:t>
            </a:r>
            <a:r>
              <a:rPr lang="en-US" sz="2000" b="1" dirty="0" err="1"/>
              <a:t>THỤ</a:t>
            </a:r>
            <a:r>
              <a:rPr lang="en-US" sz="2000" b="1" dirty="0"/>
              <a:t> </a:t>
            </a:r>
            <a:r>
              <a:rPr lang="en-US" sz="2000" b="1" dirty="0" err="1"/>
              <a:t>PHẤN</a:t>
            </a:r>
            <a:r>
              <a:rPr lang="en-US" sz="2000" b="1" dirty="0"/>
              <a:t> Ở </a:t>
            </a:r>
            <a:r>
              <a:rPr lang="en-US" sz="2000" b="1" dirty="0" err="1"/>
              <a:t>THỰC</a:t>
            </a:r>
            <a:r>
              <a:rPr lang="en-US" sz="2000" b="1" dirty="0"/>
              <a:t> </a:t>
            </a:r>
            <a:r>
              <a:rPr lang="en-US" sz="2000" b="1" dirty="0" err="1"/>
              <a:t>VẬT</a:t>
            </a:r>
            <a:endParaRPr lang="en-US" sz="2000" b="1" dirty="0"/>
          </a:p>
        </p:txBody>
      </p:sp>
      <p:sp>
        <p:nvSpPr>
          <p:cNvPr id="3" name="Oval 2">
            <a:extLst>
              <a:ext uri="{FF2B5EF4-FFF2-40B4-BE49-F238E27FC236}">
                <a16:creationId xmlns:a16="http://schemas.microsoft.com/office/drawing/2014/main" id="{8BE03C3C-8FE6-480B-96E5-623A94FB8A5F}"/>
              </a:ext>
            </a:extLst>
          </p:cNvPr>
          <p:cNvSpPr/>
          <p:nvPr/>
        </p:nvSpPr>
        <p:spPr>
          <a:xfrm>
            <a:off x="7772400" y="2813364"/>
            <a:ext cx="588578" cy="486472"/>
          </a:xfrm>
          <a:prstGeom prst="ellipse">
            <a:avLst/>
          </a:prstGeom>
          <a:solidFill>
            <a:srgbClr val="FFFDF3"/>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2EDA8B6-F985-4750-A8FB-03CDB6C71D49}"/>
              </a:ext>
            </a:extLst>
          </p:cNvPr>
          <p:cNvSpPr/>
          <p:nvPr/>
        </p:nvSpPr>
        <p:spPr>
          <a:xfrm>
            <a:off x="7672138" y="2913713"/>
            <a:ext cx="1191685" cy="174435"/>
          </a:xfrm>
          <a:custGeom>
            <a:avLst/>
            <a:gdLst>
              <a:gd name="connsiteX0" fmla="*/ 0 w 1343608"/>
              <a:gd name="connsiteY0" fmla="*/ 10774 h 122741"/>
              <a:gd name="connsiteX1" fmla="*/ 1101013 w 1343608"/>
              <a:gd name="connsiteY1" fmla="*/ 10774 h 122741"/>
              <a:gd name="connsiteX2" fmla="*/ 1343608 w 1343608"/>
              <a:gd name="connsiteY2" fmla="*/ 122741 h 122741"/>
              <a:gd name="connsiteX0" fmla="*/ 0 w 1457746"/>
              <a:gd name="connsiteY0" fmla="*/ 74063 h 114761"/>
              <a:gd name="connsiteX1" fmla="*/ 1215151 w 1457746"/>
              <a:gd name="connsiteY1" fmla="*/ 2794 h 114761"/>
              <a:gd name="connsiteX2" fmla="*/ 1457746 w 1457746"/>
              <a:gd name="connsiteY2" fmla="*/ 114761 h 114761"/>
              <a:gd name="connsiteX0" fmla="*/ 0 w 1457746"/>
              <a:gd name="connsiteY0" fmla="*/ 54471 h 95169"/>
              <a:gd name="connsiteX1" fmla="*/ 872737 w 1457746"/>
              <a:gd name="connsiteY1" fmla="*/ 3565 h 95169"/>
              <a:gd name="connsiteX2" fmla="*/ 1457746 w 1457746"/>
              <a:gd name="connsiteY2" fmla="*/ 95169 h 95169"/>
            </a:gdLst>
            <a:ahLst/>
            <a:cxnLst>
              <a:cxn ang="0">
                <a:pos x="connsiteX0" y="connsiteY0"/>
              </a:cxn>
              <a:cxn ang="0">
                <a:pos x="connsiteX1" y="connsiteY1"/>
              </a:cxn>
              <a:cxn ang="0">
                <a:pos x="connsiteX2" y="connsiteY2"/>
              </a:cxn>
            </a:cxnLst>
            <a:rect l="l" t="t" r="r" b="b"/>
            <a:pathLst>
              <a:path w="1457746" h="95169">
                <a:moveTo>
                  <a:pt x="0" y="54471"/>
                </a:moveTo>
                <a:cubicBezTo>
                  <a:pt x="438539" y="45140"/>
                  <a:pt x="648802" y="-15096"/>
                  <a:pt x="872737" y="3565"/>
                </a:cubicBezTo>
                <a:cubicBezTo>
                  <a:pt x="1096672" y="22226"/>
                  <a:pt x="1448416" y="48516"/>
                  <a:pt x="1457746" y="95169"/>
                </a:cubicBezTo>
              </a:path>
            </a:pathLst>
          </a:custGeom>
          <a:noFill/>
          <a:ln>
            <a:solidFill>
              <a:schemeClr val="tx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513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585337-1E29-4C88-92D6-A5A32ACF8BF2}"/>
              </a:ext>
            </a:extLst>
          </p:cNvPr>
          <p:cNvSpPr txBox="1"/>
          <p:nvPr/>
        </p:nvSpPr>
        <p:spPr>
          <a:xfrm>
            <a:off x="3047189" y="2869819"/>
            <a:ext cx="6094378" cy="369332"/>
          </a:xfrm>
          <a:prstGeom prst="rect">
            <a:avLst/>
          </a:prstGeom>
          <a:noFill/>
        </p:spPr>
        <p:txBody>
          <a:bodyPr wrap="square">
            <a:spAutoFit/>
          </a:bodyPr>
          <a:lstStyle/>
          <a:p>
            <a:r>
              <a:rPr lang="en-US" dirty="0"/>
              <a:t>https://www.youtube.com/watch?v=ephCbkqsnAU</a:t>
            </a:r>
          </a:p>
        </p:txBody>
      </p:sp>
      <p:pic>
        <p:nvPicPr>
          <p:cNvPr id="3" name="Online Media 2" title="Hôn nhân cận huyết NGUY HIỂM!!">
            <a:hlinkClick r:id="" action="ppaction://media"/>
            <a:extLst>
              <a:ext uri="{FF2B5EF4-FFF2-40B4-BE49-F238E27FC236}">
                <a16:creationId xmlns:a16="http://schemas.microsoft.com/office/drawing/2014/main" id="{7BF99691-61AB-415B-96EE-D7C37BC2FA4B}"/>
              </a:ext>
            </a:extLst>
          </p:cNvPr>
          <p:cNvPicPr>
            <a:picLocks noRot="1" noChangeAspect="1"/>
          </p:cNvPicPr>
          <p:nvPr>
            <a:videoFile r:link="rId1"/>
          </p:nvPr>
        </p:nvPicPr>
        <p:blipFill>
          <a:blip r:embed="rId4"/>
          <a:stretch>
            <a:fillRect/>
          </a:stretch>
        </p:blipFill>
        <p:spPr>
          <a:xfrm>
            <a:off x="242086" y="0"/>
            <a:ext cx="11707827" cy="6614922"/>
          </a:xfrm>
          <a:prstGeom prst="rect">
            <a:avLst/>
          </a:prstGeom>
        </p:spPr>
      </p:pic>
      <p:sp>
        <p:nvSpPr>
          <p:cNvPr id="6" name="TextBox 5">
            <a:extLst>
              <a:ext uri="{FF2B5EF4-FFF2-40B4-BE49-F238E27FC236}">
                <a16:creationId xmlns:a16="http://schemas.microsoft.com/office/drawing/2014/main" id="{65C0ECFD-CC0E-446C-ABBE-27EA50226791}"/>
              </a:ext>
            </a:extLst>
          </p:cNvPr>
          <p:cNvSpPr txBox="1"/>
          <p:nvPr/>
        </p:nvSpPr>
        <p:spPr>
          <a:xfrm>
            <a:off x="3198393" y="6063710"/>
            <a:ext cx="5182829" cy="523220"/>
          </a:xfrm>
          <a:prstGeom prst="rect">
            <a:avLst/>
          </a:prstGeom>
          <a:noFill/>
        </p:spPr>
        <p:txBody>
          <a:bodyPr wrap="none" rtlCol="0">
            <a:spAutoFit/>
          </a:bodyPr>
          <a:lstStyle/>
          <a:p>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quần</a:t>
            </a:r>
            <a:r>
              <a:rPr lang="en-US" sz="2800" dirty="0"/>
              <a:t> </a:t>
            </a:r>
            <a:r>
              <a:rPr lang="en-US" sz="2800" dirty="0" err="1"/>
              <a:t>thể</a:t>
            </a:r>
            <a:r>
              <a:rPr lang="en-US" sz="2800" dirty="0"/>
              <a:t>  </a:t>
            </a:r>
            <a:r>
              <a:rPr lang="en-US" sz="2800" dirty="0" err="1"/>
              <a:t>giao</a:t>
            </a:r>
            <a:r>
              <a:rPr lang="en-US" sz="2800" dirty="0"/>
              <a:t> </a:t>
            </a:r>
            <a:r>
              <a:rPr lang="en-US" sz="2800" dirty="0" err="1"/>
              <a:t>phối</a:t>
            </a:r>
            <a:r>
              <a:rPr lang="en-US" sz="2800" dirty="0"/>
              <a:t> </a:t>
            </a:r>
            <a:r>
              <a:rPr lang="en-US" sz="2800" dirty="0" err="1"/>
              <a:t>gần</a:t>
            </a:r>
            <a:r>
              <a:rPr lang="en-US" sz="2800" dirty="0"/>
              <a:t>?</a:t>
            </a:r>
          </a:p>
        </p:txBody>
      </p:sp>
    </p:spTree>
    <p:extLst>
      <p:ext uri="{BB962C8B-B14F-4D97-AF65-F5344CB8AC3E}">
        <p14:creationId xmlns:p14="http://schemas.microsoft.com/office/powerpoint/2010/main" val="3322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26256D-E19E-4D2C-8150-525C6EAC3AB3}"/>
              </a:ext>
            </a:extLst>
          </p:cNvPr>
          <p:cNvSpPr txBox="1"/>
          <p:nvPr/>
        </p:nvSpPr>
        <p:spPr>
          <a:xfrm>
            <a:off x="2641310" y="1262812"/>
            <a:ext cx="1261660" cy="400110"/>
          </a:xfrm>
          <a:prstGeom prst="rect">
            <a:avLst/>
          </a:prstGeom>
          <a:noFill/>
        </p:spPr>
        <p:txBody>
          <a:bodyPr wrap="square" rtlCol="0">
            <a:spAutoFit/>
          </a:bodyPr>
          <a:lstStyle/>
          <a:p>
            <a:r>
              <a:rPr lang="en-US" sz="2000" dirty="0"/>
              <a:t>P</a:t>
            </a:r>
          </a:p>
        </p:txBody>
      </p:sp>
      <p:sp>
        <p:nvSpPr>
          <p:cNvPr id="5" name="TextBox 4">
            <a:extLst>
              <a:ext uri="{FF2B5EF4-FFF2-40B4-BE49-F238E27FC236}">
                <a16:creationId xmlns:a16="http://schemas.microsoft.com/office/drawing/2014/main" id="{12A93C5C-AA13-4FCF-9E04-7F760F034FB7}"/>
              </a:ext>
            </a:extLst>
          </p:cNvPr>
          <p:cNvSpPr txBox="1"/>
          <p:nvPr/>
        </p:nvSpPr>
        <p:spPr>
          <a:xfrm>
            <a:off x="2565273" y="1744440"/>
            <a:ext cx="923651" cy="400110"/>
          </a:xfrm>
          <a:prstGeom prst="rect">
            <a:avLst/>
          </a:prstGeom>
          <a:noFill/>
        </p:spPr>
        <p:txBody>
          <a:bodyPr wrap="none" rtlCol="0">
            <a:spAutoFit/>
          </a:bodyPr>
          <a:lstStyle/>
          <a:p>
            <a:r>
              <a:rPr lang="en-US" sz="2000" dirty="0"/>
              <a:t>Giao </a:t>
            </a:r>
            <a:r>
              <a:rPr lang="en-US" sz="2000" dirty="0" err="1"/>
              <a:t>tử</a:t>
            </a:r>
            <a:endParaRPr lang="en-US" sz="2000" dirty="0"/>
          </a:p>
        </p:txBody>
      </p:sp>
      <p:sp>
        <p:nvSpPr>
          <p:cNvPr id="6" name="TextBox 5">
            <a:extLst>
              <a:ext uri="{FF2B5EF4-FFF2-40B4-BE49-F238E27FC236}">
                <a16:creationId xmlns:a16="http://schemas.microsoft.com/office/drawing/2014/main" id="{66E08145-B86F-4B90-9284-D9C2A47B924C}"/>
              </a:ext>
            </a:extLst>
          </p:cNvPr>
          <p:cNvSpPr txBox="1"/>
          <p:nvPr/>
        </p:nvSpPr>
        <p:spPr>
          <a:xfrm>
            <a:off x="3901964" y="1262812"/>
            <a:ext cx="4105868" cy="400110"/>
          </a:xfrm>
          <a:prstGeom prst="rect">
            <a:avLst/>
          </a:prstGeom>
          <a:noFill/>
        </p:spPr>
        <p:txBody>
          <a:bodyPr wrap="none" rtlCol="0">
            <a:spAutoFit/>
          </a:bodyPr>
          <a:lstStyle/>
          <a:p>
            <a:r>
              <a:rPr lang="en-US" sz="2000" b="1" dirty="0">
                <a:solidFill>
                  <a:srgbClr val="2CE7F0"/>
                </a:solidFill>
              </a:rPr>
              <a:t>0,36 AA               0,48A</a:t>
            </a:r>
            <a:r>
              <a:rPr lang="en-US" sz="2000" b="1" dirty="0">
                <a:solidFill>
                  <a:srgbClr val="FF99FF"/>
                </a:solidFill>
              </a:rPr>
              <a:t>a </a:t>
            </a:r>
            <a:r>
              <a:rPr lang="en-US" sz="2000" b="1" dirty="0">
                <a:solidFill>
                  <a:srgbClr val="2CE7F0"/>
                </a:solidFill>
              </a:rPr>
              <a:t>             </a:t>
            </a:r>
            <a:r>
              <a:rPr lang="en-US" sz="2000" b="1" dirty="0">
                <a:solidFill>
                  <a:srgbClr val="FF99FF"/>
                </a:solidFill>
              </a:rPr>
              <a:t>0,16 aa</a:t>
            </a:r>
          </a:p>
        </p:txBody>
      </p:sp>
      <p:sp>
        <p:nvSpPr>
          <p:cNvPr id="7" name="TextBox 6">
            <a:extLst>
              <a:ext uri="{FF2B5EF4-FFF2-40B4-BE49-F238E27FC236}">
                <a16:creationId xmlns:a16="http://schemas.microsoft.com/office/drawing/2014/main" id="{0928E37F-8E38-46C4-9A1E-1DF60F337E7B}"/>
              </a:ext>
            </a:extLst>
          </p:cNvPr>
          <p:cNvSpPr txBox="1"/>
          <p:nvPr/>
        </p:nvSpPr>
        <p:spPr>
          <a:xfrm>
            <a:off x="3925034" y="1744440"/>
            <a:ext cx="4070730" cy="400110"/>
          </a:xfrm>
          <a:prstGeom prst="rect">
            <a:avLst/>
          </a:prstGeom>
          <a:noFill/>
        </p:spPr>
        <p:txBody>
          <a:bodyPr wrap="none" rtlCol="0">
            <a:spAutoFit/>
          </a:bodyPr>
          <a:lstStyle/>
          <a:p>
            <a:r>
              <a:rPr lang="en-US" sz="2000" b="1" dirty="0">
                <a:solidFill>
                  <a:srgbClr val="2CE7F0"/>
                </a:solidFill>
              </a:rPr>
              <a:t>0,36 A             0,24 A</a:t>
            </a:r>
            <a:r>
              <a:rPr lang="en-US" sz="2000" b="1" dirty="0">
                <a:solidFill>
                  <a:srgbClr val="FF99FF"/>
                </a:solidFill>
              </a:rPr>
              <a:t>; 0,24a          0,16 a</a:t>
            </a:r>
          </a:p>
        </p:txBody>
      </p:sp>
      <p:sp>
        <p:nvSpPr>
          <p:cNvPr id="8" name="TextBox 7">
            <a:extLst>
              <a:ext uri="{FF2B5EF4-FFF2-40B4-BE49-F238E27FC236}">
                <a16:creationId xmlns:a16="http://schemas.microsoft.com/office/drawing/2014/main" id="{F77D3E28-D8BD-4A3E-AE88-E1C17008FCF2}"/>
              </a:ext>
            </a:extLst>
          </p:cNvPr>
          <p:cNvSpPr txBox="1"/>
          <p:nvPr/>
        </p:nvSpPr>
        <p:spPr>
          <a:xfrm>
            <a:off x="2515202" y="2359622"/>
            <a:ext cx="1396536" cy="707886"/>
          </a:xfrm>
          <a:prstGeom prst="rect">
            <a:avLst/>
          </a:prstGeom>
          <a:noFill/>
        </p:spPr>
        <p:txBody>
          <a:bodyPr wrap="none" rtlCol="0">
            <a:spAutoFit/>
          </a:bodyPr>
          <a:lstStyle/>
          <a:p>
            <a:r>
              <a:rPr lang="en-US" sz="2000" dirty="0" err="1"/>
              <a:t>Tự</a:t>
            </a:r>
            <a:r>
              <a:rPr lang="en-US" sz="2000" dirty="0"/>
              <a:t> </a:t>
            </a:r>
            <a:r>
              <a:rPr lang="en-US" sz="2000" dirty="0" err="1"/>
              <a:t>thụ</a:t>
            </a:r>
            <a:r>
              <a:rPr lang="en-US" sz="2000" dirty="0"/>
              <a:t> </a:t>
            </a:r>
            <a:r>
              <a:rPr lang="en-US" sz="2000" dirty="0" err="1"/>
              <a:t>phấn</a:t>
            </a:r>
            <a:endParaRPr lang="en-US" sz="2000" dirty="0"/>
          </a:p>
          <a:p>
            <a:r>
              <a:rPr lang="en-US" sz="2000" dirty="0"/>
              <a:t>(</a:t>
            </a:r>
            <a:r>
              <a:rPr lang="en-US" sz="2000" dirty="0" err="1"/>
              <a:t>tự</a:t>
            </a:r>
            <a:r>
              <a:rPr lang="en-US" sz="2000" dirty="0"/>
              <a:t> </a:t>
            </a:r>
            <a:r>
              <a:rPr lang="en-US" sz="2000" dirty="0" err="1"/>
              <a:t>phối</a:t>
            </a:r>
            <a:r>
              <a:rPr lang="en-US" sz="2000" dirty="0"/>
              <a:t>)</a:t>
            </a:r>
          </a:p>
        </p:txBody>
      </p:sp>
      <p:sp>
        <p:nvSpPr>
          <p:cNvPr id="9" name="TextBox 8">
            <a:extLst>
              <a:ext uri="{FF2B5EF4-FFF2-40B4-BE49-F238E27FC236}">
                <a16:creationId xmlns:a16="http://schemas.microsoft.com/office/drawing/2014/main" id="{BD96A7CD-EEA2-4595-9E1A-4601C1E48F81}"/>
              </a:ext>
            </a:extLst>
          </p:cNvPr>
          <p:cNvSpPr txBox="1"/>
          <p:nvPr/>
        </p:nvSpPr>
        <p:spPr>
          <a:xfrm>
            <a:off x="2524398" y="3316175"/>
            <a:ext cx="1005403" cy="400110"/>
          </a:xfrm>
          <a:prstGeom prst="rect">
            <a:avLst/>
          </a:prstGeom>
          <a:noFill/>
        </p:spPr>
        <p:txBody>
          <a:bodyPr wrap="none" rtlCol="0">
            <a:spAutoFit/>
          </a:bodyPr>
          <a:lstStyle/>
          <a:p>
            <a:r>
              <a:rPr lang="en-US" sz="2000" dirty="0" err="1"/>
              <a:t>Thụ</a:t>
            </a:r>
            <a:r>
              <a:rPr lang="en-US" sz="2000" dirty="0"/>
              <a:t> </a:t>
            </a:r>
            <a:r>
              <a:rPr lang="en-US" sz="2000" dirty="0" err="1"/>
              <a:t>tinh</a:t>
            </a:r>
            <a:endParaRPr lang="en-US" sz="2000" dirty="0"/>
          </a:p>
        </p:txBody>
      </p:sp>
      <p:graphicFrame>
        <p:nvGraphicFramePr>
          <p:cNvPr id="10" name="Table 10">
            <a:extLst>
              <a:ext uri="{FF2B5EF4-FFF2-40B4-BE49-F238E27FC236}">
                <a16:creationId xmlns:a16="http://schemas.microsoft.com/office/drawing/2014/main" id="{45DFA8E9-2538-4C72-908B-7CC35EA56F2D}"/>
              </a:ext>
            </a:extLst>
          </p:cNvPr>
          <p:cNvGraphicFramePr>
            <a:graphicFrameLocks noGrp="1"/>
          </p:cNvGraphicFramePr>
          <p:nvPr>
            <p:extLst>
              <p:ext uri="{D42A27DB-BD31-4B8C-83A1-F6EECF244321}">
                <p14:modId xmlns:p14="http://schemas.microsoft.com/office/powerpoint/2010/main" val="704351481"/>
              </p:ext>
            </p:extLst>
          </p:nvPr>
        </p:nvGraphicFramePr>
        <p:xfrm>
          <a:off x="3901964" y="2471636"/>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extLst>
                  <a:ext uri="{0D108BD9-81ED-4DB2-BD59-A6C34878D82A}">
                    <a16:rowId xmlns:a16="http://schemas.microsoft.com/office/drawing/2014/main" val="773304802"/>
                  </a:ext>
                </a:extLst>
              </a:tr>
            </a:tbl>
          </a:graphicData>
        </a:graphic>
      </p:graphicFrame>
      <p:pic>
        <p:nvPicPr>
          <p:cNvPr id="1026" name="Picture 2" descr="Gender sign Basic Miscellany Flat icon | Freepik">
            <a:extLst>
              <a:ext uri="{FF2B5EF4-FFF2-40B4-BE49-F238E27FC236}">
                <a16:creationId xmlns:a16="http://schemas.microsoft.com/office/drawing/2014/main" id="{3FE70E75-750B-4E8C-A47C-8A559A16D2B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4395124" y="2491599"/>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der sign Basic Miscellany Flat icon | Freepik">
            <a:extLst>
              <a:ext uri="{FF2B5EF4-FFF2-40B4-BE49-F238E27FC236}">
                <a16:creationId xmlns:a16="http://schemas.microsoft.com/office/drawing/2014/main" id="{6F489F96-9127-4B61-A5EC-0A799D004EA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3925034" y="2564245"/>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0">
            <a:extLst>
              <a:ext uri="{FF2B5EF4-FFF2-40B4-BE49-F238E27FC236}">
                <a16:creationId xmlns:a16="http://schemas.microsoft.com/office/drawing/2014/main" id="{BCD3A6B4-B36B-45BD-BDB6-81B958C02945}"/>
              </a:ext>
            </a:extLst>
          </p:cNvPr>
          <p:cNvGraphicFramePr>
            <a:graphicFrameLocks noGrp="1"/>
          </p:cNvGraphicFramePr>
          <p:nvPr>
            <p:extLst>
              <p:ext uri="{D42A27DB-BD31-4B8C-83A1-F6EECF244321}">
                <p14:modId xmlns:p14="http://schemas.microsoft.com/office/powerpoint/2010/main" val="208820630"/>
              </p:ext>
            </p:extLst>
          </p:nvPr>
        </p:nvGraphicFramePr>
        <p:xfrm>
          <a:off x="5498410" y="2319695"/>
          <a:ext cx="1905000" cy="1371600"/>
        </p:xfrm>
        <a:graphic>
          <a:graphicData uri="http://schemas.openxmlformats.org/drawingml/2006/table">
            <a:tbl>
              <a:tblPr firstRow="1" bandRow="1">
                <a:tableStyleId>{8799B23B-EC83-4686-B30A-512413B5E67A}</a:tableStyleId>
              </a:tblPr>
              <a:tblGrid>
                <a:gridCol w="635000">
                  <a:extLst>
                    <a:ext uri="{9D8B030D-6E8A-4147-A177-3AD203B41FA5}">
                      <a16:colId xmlns:a16="http://schemas.microsoft.com/office/drawing/2014/main" val="3100336650"/>
                    </a:ext>
                  </a:extLst>
                </a:gridCol>
                <a:gridCol w="635000">
                  <a:extLst>
                    <a:ext uri="{9D8B030D-6E8A-4147-A177-3AD203B41FA5}">
                      <a16:colId xmlns:a16="http://schemas.microsoft.com/office/drawing/2014/main" val="2212887855"/>
                    </a:ext>
                  </a:extLst>
                </a:gridCol>
                <a:gridCol w="635000">
                  <a:extLst>
                    <a:ext uri="{9D8B030D-6E8A-4147-A177-3AD203B41FA5}">
                      <a16:colId xmlns:a16="http://schemas.microsoft.com/office/drawing/2014/main" val="1444800547"/>
                    </a:ext>
                  </a:extLst>
                </a:gridCol>
              </a:tblGrid>
              <a:tr h="416340">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16340">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extLst>
                  <a:ext uri="{0D108BD9-81ED-4DB2-BD59-A6C34878D82A}">
                    <a16:rowId xmlns:a16="http://schemas.microsoft.com/office/drawing/2014/main" val="773304802"/>
                  </a:ext>
                </a:extLst>
              </a:tr>
              <a:tr h="416340">
                <a:tc>
                  <a:txBody>
                    <a:bodyPr/>
                    <a:lstStyle/>
                    <a:p>
                      <a:pPr algn="ctr"/>
                      <a:r>
                        <a:rPr lang="en-US" sz="2400" b="1" dirty="0">
                          <a:solidFill>
                            <a:srgbClr val="FF99FF"/>
                          </a:solidFill>
                        </a:rPr>
                        <a:t>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1708046736"/>
                  </a:ext>
                </a:extLst>
              </a:tr>
            </a:tbl>
          </a:graphicData>
        </a:graphic>
      </p:graphicFrame>
      <p:pic>
        <p:nvPicPr>
          <p:cNvPr id="15" name="Picture 2" descr="Gender sign Basic Miscellany Flat icon | Freepik">
            <a:extLst>
              <a:ext uri="{FF2B5EF4-FFF2-40B4-BE49-F238E27FC236}">
                <a16:creationId xmlns:a16="http://schemas.microsoft.com/office/drawing/2014/main" id="{EFF3B332-ED06-4E69-AEE9-A0FDE6CBB2E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5906144" y="2319695"/>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ender sign Basic Miscellany Flat icon | Freepik">
            <a:extLst>
              <a:ext uri="{FF2B5EF4-FFF2-40B4-BE49-F238E27FC236}">
                <a16:creationId xmlns:a16="http://schemas.microsoft.com/office/drawing/2014/main" id="{820024C1-7B34-4339-8C60-2C40D690B77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5521480" y="2412304"/>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0">
            <a:extLst>
              <a:ext uri="{FF2B5EF4-FFF2-40B4-BE49-F238E27FC236}">
                <a16:creationId xmlns:a16="http://schemas.microsoft.com/office/drawing/2014/main" id="{0A376627-1BDE-4DD3-9D5A-56E1050AB91D}"/>
              </a:ext>
            </a:extLst>
          </p:cNvPr>
          <p:cNvGraphicFramePr>
            <a:graphicFrameLocks noGrp="1"/>
          </p:cNvGraphicFramePr>
          <p:nvPr>
            <p:extLst>
              <p:ext uri="{D42A27DB-BD31-4B8C-83A1-F6EECF244321}">
                <p14:modId xmlns:p14="http://schemas.microsoft.com/office/powerpoint/2010/main" val="3976613983"/>
              </p:ext>
            </p:extLst>
          </p:nvPr>
        </p:nvGraphicFramePr>
        <p:xfrm>
          <a:off x="7538351" y="2446878"/>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FF99FF"/>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773304802"/>
                  </a:ext>
                </a:extLst>
              </a:tr>
            </a:tbl>
          </a:graphicData>
        </a:graphic>
      </p:graphicFrame>
      <p:pic>
        <p:nvPicPr>
          <p:cNvPr id="18" name="Picture 2" descr="Gender sign Basic Miscellany Flat icon | Freepik">
            <a:extLst>
              <a:ext uri="{FF2B5EF4-FFF2-40B4-BE49-F238E27FC236}">
                <a16:creationId xmlns:a16="http://schemas.microsoft.com/office/drawing/2014/main" id="{4ECADF82-42B9-4AE5-A921-D8E977FB7F7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8031511" y="2466841"/>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ender sign Basic Miscellany Flat icon | Freepik">
            <a:extLst>
              <a:ext uri="{FF2B5EF4-FFF2-40B4-BE49-F238E27FC236}">
                <a16:creationId xmlns:a16="http://schemas.microsoft.com/office/drawing/2014/main" id="{A0F7B08C-4ABB-4A41-9B9C-E6D72AEEAC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7561421" y="2539487"/>
            <a:ext cx="152400" cy="28687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9F3B48D1-E52D-4496-BD01-E58757A71AF2}"/>
              </a:ext>
            </a:extLst>
          </p:cNvPr>
          <p:cNvCxnSpPr>
            <a:cxnSpLocks/>
          </p:cNvCxnSpPr>
          <p:nvPr/>
        </p:nvCxnSpPr>
        <p:spPr>
          <a:xfrm>
            <a:off x="2641310" y="172447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4E6B9C-F840-4560-B22E-5AC7A74B7E97}"/>
              </a:ext>
            </a:extLst>
          </p:cNvPr>
          <p:cNvCxnSpPr>
            <a:cxnSpLocks/>
          </p:cNvCxnSpPr>
          <p:nvPr/>
        </p:nvCxnSpPr>
        <p:spPr>
          <a:xfrm>
            <a:off x="2641310" y="2243813"/>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874545-6338-4EE8-976C-FBCFCBA001BE}"/>
              </a:ext>
            </a:extLst>
          </p:cNvPr>
          <p:cNvCxnSpPr>
            <a:cxnSpLocks/>
          </p:cNvCxnSpPr>
          <p:nvPr/>
        </p:nvCxnSpPr>
        <p:spPr>
          <a:xfrm>
            <a:off x="2641310" y="3946665"/>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0DB6E0-5179-4448-A3D3-17568BE97E0E}"/>
              </a:ext>
            </a:extLst>
          </p:cNvPr>
          <p:cNvSpPr txBox="1"/>
          <p:nvPr/>
        </p:nvSpPr>
        <p:spPr>
          <a:xfrm>
            <a:off x="2493618" y="4006209"/>
            <a:ext cx="768742" cy="400110"/>
          </a:xfrm>
          <a:prstGeom prst="rect">
            <a:avLst/>
          </a:prstGeom>
          <a:noFill/>
        </p:spPr>
        <p:txBody>
          <a:bodyPr wrap="square" rtlCol="0">
            <a:spAutoFit/>
          </a:bodyPr>
          <a:lstStyle/>
          <a:p>
            <a:r>
              <a:rPr lang="en-US" sz="2000" b="1" dirty="0"/>
              <a:t>F1</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D2CD6D-7BE1-4BF5-8EEF-CF9C4FCAC736}"/>
                  </a:ext>
                </a:extLst>
              </p:cNvPr>
              <p:cNvSpPr txBox="1"/>
              <p:nvPr/>
            </p:nvSpPr>
            <p:spPr>
              <a:xfrm>
                <a:off x="2895600" y="4006209"/>
                <a:ext cx="2501006" cy="535468"/>
              </a:xfrm>
              <a:prstGeom prst="rect">
                <a:avLst/>
              </a:prstGeom>
              <a:noFill/>
            </p:spPr>
            <p:txBody>
              <a:bodyPr wrap="none" rtlCol="0">
                <a:spAutoFit/>
              </a:bodyPr>
              <a:lstStyle/>
              <a:p>
                <a:r>
                  <a:rPr lang="en-US" sz="2000" b="1" dirty="0">
                    <a:solidFill>
                      <a:srgbClr val="2CE7F0"/>
                    </a:solidFill>
                  </a:rPr>
                  <a:t>AA = 0,36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𝟒𝟖</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0,48</a:t>
                </a:r>
              </a:p>
            </p:txBody>
          </p:sp>
        </mc:Choice>
        <mc:Fallback xmlns="">
          <p:sp>
            <p:nvSpPr>
              <p:cNvPr id="30" name="TextBox 29">
                <a:extLst>
                  <a:ext uri="{FF2B5EF4-FFF2-40B4-BE49-F238E27FC236}">
                    <a16:creationId xmlns:a16="http://schemas.microsoft.com/office/drawing/2014/main" id="{35D2CD6D-7BE1-4BF5-8EEF-CF9C4FCAC736}"/>
                  </a:ext>
                </a:extLst>
              </p:cNvPr>
              <p:cNvSpPr txBox="1">
                <a:spLocks noRot="1" noChangeAspect="1" noMove="1" noResize="1" noEditPoints="1" noAdjustHandles="1" noChangeArrowheads="1" noChangeShapeType="1" noTextEdit="1"/>
              </p:cNvSpPr>
              <p:nvPr/>
            </p:nvSpPr>
            <p:spPr>
              <a:xfrm>
                <a:off x="2895600" y="4006209"/>
                <a:ext cx="2501006" cy="535468"/>
              </a:xfrm>
              <a:prstGeom prst="rect">
                <a:avLst/>
              </a:prstGeom>
              <a:blipFill>
                <a:blip r:embed="rId6"/>
                <a:stretch>
                  <a:fillRect l="-2439" r="-2195"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1651D78-F53E-4C77-B932-5F09893FBF85}"/>
                  </a:ext>
                </a:extLst>
              </p:cNvPr>
              <p:cNvSpPr txBox="1"/>
              <p:nvPr/>
            </p:nvSpPr>
            <p:spPr>
              <a:xfrm>
                <a:off x="5493712" y="4006209"/>
                <a:ext cx="2079415" cy="535468"/>
              </a:xfrm>
              <a:prstGeom prst="rect">
                <a:avLst/>
              </a:prstGeom>
              <a:noFill/>
            </p:spPr>
            <p:txBody>
              <a:bodyPr wrap="none" rtlCol="0">
                <a:spAutoFit/>
              </a:bodyPr>
              <a:lstStyle/>
              <a:p>
                <a:r>
                  <a:rPr lang="en-US" sz="2000" b="1" dirty="0">
                    <a:solidFill>
                      <a:srgbClr val="2CE7F0"/>
                    </a:solidFill>
                  </a:rPr>
                  <a:t>Aa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𝟒𝟖</m:t>
                        </m:r>
                        <m:r>
                          <a:rPr lang="en-US" sz="2000" b="1" i="1" smtClean="0">
                            <a:solidFill>
                              <a:srgbClr val="2CE7F0"/>
                            </a:solidFill>
                            <a:latin typeface="Cambria Math" panose="02040503050406030204" pitchFamily="18" charset="0"/>
                          </a:rPr>
                          <m:t>𝒙</m:t>
                        </m:r>
                        <m:r>
                          <a:rPr lang="en-US" sz="2000" b="1" i="1" smtClean="0">
                            <a:solidFill>
                              <a:srgbClr val="2CE7F0"/>
                            </a:solidFill>
                            <a:latin typeface="Cambria Math" panose="02040503050406030204" pitchFamily="18" charset="0"/>
                          </a:rPr>
                          <m:t>𝟐</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0,24</a:t>
                </a:r>
              </a:p>
            </p:txBody>
          </p:sp>
        </mc:Choice>
        <mc:Fallback xmlns="">
          <p:sp>
            <p:nvSpPr>
              <p:cNvPr id="69" name="TextBox 68">
                <a:extLst>
                  <a:ext uri="{FF2B5EF4-FFF2-40B4-BE49-F238E27FC236}">
                    <a16:creationId xmlns:a16="http://schemas.microsoft.com/office/drawing/2014/main" id="{F1651D78-F53E-4C77-B932-5F09893FBF85}"/>
                  </a:ext>
                </a:extLst>
              </p:cNvPr>
              <p:cNvSpPr txBox="1">
                <a:spLocks noRot="1" noChangeAspect="1" noMove="1" noResize="1" noEditPoints="1" noAdjustHandles="1" noChangeArrowheads="1" noChangeShapeType="1" noTextEdit="1"/>
              </p:cNvSpPr>
              <p:nvPr/>
            </p:nvSpPr>
            <p:spPr>
              <a:xfrm>
                <a:off x="5493712" y="4006209"/>
                <a:ext cx="2079415" cy="535468"/>
              </a:xfrm>
              <a:prstGeom prst="rect">
                <a:avLst/>
              </a:prstGeom>
              <a:blipFill>
                <a:blip r:embed="rId7"/>
                <a:stretch>
                  <a:fillRect l="-2933" r="-3226"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27BAF8E-4433-4658-8591-9C8E036DB04E}"/>
                  </a:ext>
                </a:extLst>
              </p:cNvPr>
              <p:cNvSpPr txBox="1"/>
              <p:nvPr/>
            </p:nvSpPr>
            <p:spPr>
              <a:xfrm>
                <a:off x="7816810" y="4006209"/>
                <a:ext cx="2452916" cy="535468"/>
              </a:xfrm>
              <a:prstGeom prst="rect">
                <a:avLst/>
              </a:prstGeom>
              <a:noFill/>
            </p:spPr>
            <p:txBody>
              <a:bodyPr wrap="none" rtlCol="0">
                <a:spAutoFit/>
              </a:bodyPr>
              <a:lstStyle/>
              <a:p>
                <a:r>
                  <a:rPr lang="en-US" sz="2000" b="1" dirty="0">
                    <a:solidFill>
                      <a:srgbClr val="2CE7F0"/>
                    </a:solidFill>
                  </a:rPr>
                  <a:t>aa = 0,16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𝟒𝟖</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0,28</a:t>
                </a:r>
              </a:p>
            </p:txBody>
          </p:sp>
        </mc:Choice>
        <mc:Fallback xmlns="">
          <p:sp>
            <p:nvSpPr>
              <p:cNvPr id="71" name="TextBox 70">
                <a:extLst>
                  <a:ext uri="{FF2B5EF4-FFF2-40B4-BE49-F238E27FC236}">
                    <a16:creationId xmlns:a16="http://schemas.microsoft.com/office/drawing/2014/main" id="{527BAF8E-4433-4658-8591-9C8E036DB04E}"/>
                  </a:ext>
                </a:extLst>
              </p:cNvPr>
              <p:cNvSpPr txBox="1">
                <a:spLocks noRot="1" noChangeAspect="1" noMove="1" noResize="1" noEditPoints="1" noAdjustHandles="1" noChangeArrowheads="1" noChangeShapeType="1" noTextEdit="1"/>
              </p:cNvSpPr>
              <p:nvPr/>
            </p:nvSpPr>
            <p:spPr>
              <a:xfrm>
                <a:off x="7816810" y="4006209"/>
                <a:ext cx="2452916" cy="535468"/>
              </a:xfrm>
              <a:prstGeom prst="rect">
                <a:avLst/>
              </a:prstGeom>
              <a:blipFill>
                <a:blip r:embed="rId8"/>
                <a:stretch>
                  <a:fillRect l="-2481" r="-2233" b="-7955"/>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7416DB5E-69A1-4AAE-B6F4-176321ABE43F}"/>
              </a:ext>
            </a:extLst>
          </p:cNvPr>
          <p:cNvSpPr txBox="1"/>
          <p:nvPr/>
        </p:nvSpPr>
        <p:spPr>
          <a:xfrm>
            <a:off x="3929410" y="4664019"/>
            <a:ext cx="4124847" cy="400110"/>
          </a:xfrm>
          <a:prstGeom prst="rect">
            <a:avLst/>
          </a:prstGeom>
          <a:noFill/>
        </p:spPr>
        <p:txBody>
          <a:bodyPr wrap="none" rtlCol="0">
            <a:spAutoFit/>
          </a:bodyPr>
          <a:lstStyle/>
          <a:p>
            <a:r>
              <a:rPr lang="en-US" sz="2000" b="1" dirty="0">
                <a:solidFill>
                  <a:srgbClr val="2CE7F0"/>
                </a:solidFill>
              </a:rPr>
              <a:t>0,48 AA               0,24A</a:t>
            </a:r>
            <a:r>
              <a:rPr lang="en-US" sz="2000" b="1" dirty="0">
                <a:solidFill>
                  <a:srgbClr val="FF99FF"/>
                </a:solidFill>
              </a:rPr>
              <a:t>a </a:t>
            </a:r>
            <a:r>
              <a:rPr lang="en-US" sz="2000" b="1" dirty="0">
                <a:solidFill>
                  <a:srgbClr val="2CE7F0"/>
                </a:solidFill>
              </a:rPr>
              <a:t>             </a:t>
            </a:r>
            <a:r>
              <a:rPr lang="en-US" sz="2000" b="1" dirty="0">
                <a:solidFill>
                  <a:srgbClr val="FF99FF"/>
                </a:solidFill>
              </a:rPr>
              <a:t>0,28 aa</a:t>
            </a:r>
          </a:p>
        </p:txBody>
      </p:sp>
      <p:sp>
        <p:nvSpPr>
          <p:cNvPr id="73" name="TextBox 72">
            <a:extLst>
              <a:ext uri="{FF2B5EF4-FFF2-40B4-BE49-F238E27FC236}">
                <a16:creationId xmlns:a16="http://schemas.microsoft.com/office/drawing/2014/main" id="{DBFB654C-46E2-4305-A305-F87BC6F6A5C2}"/>
              </a:ext>
            </a:extLst>
          </p:cNvPr>
          <p:cNvSpPr txBox="1"/>
          <p:nvPr/>
        </p:nvSpPr>
        <p:spPr>
          <a:xfrm>
            <a:off x="1542309" y="5071968"/>
            <a:ext cx="9982220" cy="523220"/>
          </a:xfrm>
          <a:prstGeom prst="rect">
            <a:avLst/>
          </a:prstGeom>
          <a:noFill/>
        </p:spPr>
        <p:txBody>
          <a:bodyPr wrap="none" rtlCol="0">
            <a:spAutoFit/>
          </a:bodyPr>
          <a:lstStyle/>
          <a:p>
            <a:r>
              <a:rPr lang="en-US" sz="2800" dirty="0" err="1"/>
              <a:t>Xác</a:t>
            </a:r>
            <a:r>
              <a:rPr lang="en-US" sz="2800" dirty="0"/>
              <a:t> </a:t>
            </a:r>
            <a:r>
              <a:rPr lang="en-US" sz="2800" dirty="0" err="1"/>
              <a:t>định</a:t>
            </a:r>
            <a:r>
              <a:rPr lang="en-US" sz="2800" dirty="0"/>
              <a:t> </a:t>
            </a:r>
            <a:r>
              <a:rPr lang="en-US" sz="2800" dirty="0" err="1"/>
              <a:t>cấu</a:t>
            </a:r>
            <a:r>
              <a:rPr lang="en-US" sz="2800" dirty="0"/>
              <a:t> </a:t>
            </a:r>
            <a:r>
              <a:rPr lang="en-US" sz="2800" dirty="0" err="1"/>
              <a:t>trúc</a:t>
            </a:r>
            <a:r>
              <a:rPr lang="en-US" sz="2800" dirty="0"/>
              <a:t> di </a:t>
            </a:r>
            <a:r>
              <a:rPr lang="en-US" sz="2800" dirty="0" err="1"/>
              <a:t>truyền</a:t>
            </a:r>
            <a:r>
              <a:rPr lang="en-US" sz="2800" dirty="0"/>
              <a:t> </a:t>
            </a:r>
            <a:r>
              <a:rPr lang="en-US" sz="2800" dirty="0" err="1"/>
              <a:t>quần</a:t>
            </a:r>
            <a:r>
              <a:rPr lang="en-US" sz="2800" dirty="0"/>
              <a:t> </a:t>
            </a:r>
            <a:r>
              <a:rPr lang="en-US" sz="2800" dirty="0" err="1"/>
              <a:t>thể</a:t>
            </a:r>
            <a:r>
              <a:rPr lang="en-US" sz="2800" dirty="0"/>
              <a:t> qua </a:t>
            </a:r>
            <a:r>
              <a:rPr lang="en-US" sz="2800" dirty="0" err="1"/>
              <a:t>thế</a:t>
            </a:r>
            <a:r>
              <a:rPr lang="en-US" sz="2800" dirty="0"/>
              <a:t> </a:t>
            </a:r>
            <a:r>
              <a:rPr lang="en-US" sz="2800" dirty="0" err="1"/>
              <a:t>hệ</a:t>
            </a:r>
            <a:r>
              <a:rPr lang="en-US" sz="2800" dirty="0"/>
              <a:t> </a:t>
            </a:r>
            <a:r>
              <a:rPr lang="en-US" sz="2800" dirty="0" err="1"/>
              <a:t>tự</a:t>
            </a:r>
            <a:r>
              <a:rPr lang="en-US" sz="2800" dirty="0"/>
              <a:t> </a:t>
            </a:r>
            <a:r>
              <a:rPr lang="en-US" sz="2800" dirty="0" err="1"/>
              <a:t>thụ</a:t>
            </a:r>
            <a:r>
              <a:rPr lang="en-US" sz="2800" dirty="0"/>
              <a:t> </a:t>
            </a:r>
            <a:r>
              <a:rPr lang="en-US" sz="2800" dirty="0" err="1"/>
              <a:t>phấn</a:t>
            </a:r>
            <a:r>
              <a:rPr lang="en-US" sz="2800" dirty="0"/>
              <a:t> </a:t>
            </a:r>
            <a:r>
              <a:rPr lang="en-US" sz="2800" dirty="0" err="1"/>
              <a:t>tiếp</a:t>
            </a:r>
            <a:r>
              <a:rPr lang="en-US" sz="2800" dirty="0"/>
              <a:t> </a:t>
            </a:r>
            <a:r>
              <a:rPr lang="en-US" sz="2800" dirty="0" err="1"/>
              <a:t>theo</a:t>
            </a:r>
            <a:r>
              <a:rPr lang="en-US" sz="2800" dirty="0"/>
              <a:t>?</a:t>
            </a:r>
          </a:p>
        </p:txBody>
      </p:sp>
    </p:spTree>
    <p:extLst>
      <p:ext uri="{BB962C8B-B14F-4D97-AF65-F5344CB8AC3E}">
        <p14:creationId xmlns:p14="http://schemas.microsoft.com/office/powerpoint/2010/main" val="28455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randombar(horizontal)">
                                      <p:cBhvr>
                                        <p:cTn id="30" dur="500"/>
                                        <p:tgtEl>
                                          <p:spTgt spid="1026"/>
                                        </p:tgtEl>
                                      </p:cBhvr>
                                    </p:animEffect>
                                  </p:childTnLst>
                                </p:cTn>
                              </p:par>
                              <p:par>
                                <p:cTn id="31" presetID="14"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randombar(horizontal)">
                                      <p:cBhvr>
                                        <p:cTn id="33" dur="500"/>
                                        <p:tgtEl>
                                          <p:spTgt spid="1028"/>
                                        </p:tgtEl>
                                      </p:cBhvr>
                                    </p:animEffect>
                                  </p:childTnLst>
                                </p:cTn>
                              </p:par>
                              <p:par>
                                <p:cTn id="34" presetID="14"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par>
                                <p:cTn id="49" presetID="14"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randombar(horizontal)">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500"/>
                                        <p:tgtEl>
                                          <p:spTgt spid="2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randombar(horizontal)">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randombar(horizontal)">
                                      <p:cBhvr>
                                        <p:cTn id="72" dur="500"/>
                                        <p:tgtEl>
                                          <p:spTgt spid="71"/>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randombar(horizontal)">
                                      <p:cBhvr>
                                        <p:cTn id="7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29" grpId="0"/>
      <p:bldP spid="30" grpId="0"/>
      <p:bldP spid="69" grpId="0"/>
      <p:bldP spid="71" grpId="0"/>
      <p:bldP spid="7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26256D-E19E-4D2C-8150-525C6EAC3AB3}"/>
              </a:ext>
            </a:extLst>
          </p:cNvPr>
          <p:cNvSpPr txBox="1"/>
          <p:nvPr/>
        </p:nvSpPr>
        <p:spPr>
          <a:xfrm>
            <a:off x="2641310" y="1262812"/>
            <a:ext cx="1261660" cy="400110"/>
          </a:xfrm>
          <a:prstGeom prst="rect">
            <a:avLst/>
          </a:prstGeom>
          <a:noFill/>
        </p:spPr>
        <p:txBody>
          <a:bodyPr wrap="square" rtlCol="0">
            <a:spAutoFit/>
          </a:bodyPr>
          <a:lstStyle/>
          <a:p>
            <a:r>
              <a:rPr lang="en-US" sz="2000" dirty="0"/>
              <a:t>F1</a:t>
            </a:r>
          </a:p>
        </p:txBody>
      </p:sp>
      <p:sp>
        <p:nvSpPr>
          <p:cNvPr id="5" name="TextBox 4">
            <a:extLst>
              <a:ext uri="{FF2B5EF4-FFF2-40B4-BE49-F238E27FC236}">
                <a16:creationId xmlns:a16="http://schemas.microsoft.com/office/drawing/2014/main" id="{12A93C5C-AA13-4FCF-9E04-7F760F034FB7}"/>
              </a:ext>
            </a:extLst>
          </p:cNvPr>
          <p:cNvSpPr txBox="1"/>
          <p:nvPr/>
        </p:nvSpPr>
        <p:spPr>
          <a:xfrm>
            <a:off x="2565273" y="1744440"/>
            <a:ext cx="923651" cy="400110"/>
          </a:xfrm>
          <a:prstGeom prst="rect">
            <a:avLst/>
          </a:prstGeom>
          <a:noFill/>
        </p:spPr>
        <p:txBody>
          <a:bodyPr wrap="none" rtlCol="0">
            <a:spAutoFit/>
          </a:bodyPr>
          <a:lstStyle/>
          <a:p>
            <a:r>
              <a:rPr lang="en-US" sz="2000" dirty="0"/>
              <a:t>Giao </a:t>
            </a:r>
            <a:r>
              <a:rPr lang="en-US" sz="2000" dirty="0" err="1"/>
              <a:t>tử</a:t>
            </a:r>
            <a:endParaRPr lang="en-US" sz="2000" dirty="0"/>
          </a:p>
        </p:txBody>
      </p:sp>
      <p:sp>
        <p:nvSpPr>
          <p:cNvPr id="7" name="TextBox 6">
            <a:extLst>
              <a:ext uri="{FF2B5EF4-FFF2-40B4-BE49-F238E27FC236}">
                <a16:creationId xmlns:a16="http://schemas.microsoft.com/office/drawing/2014/main" id="{0928E37F-8E38-46C4-9A1E-1DF60F337E7B}"/>
              </a:ext>
            </a:extLst>
          </p:cNvPr>
          <p:cNvSpPr txBox="1"/>
          <p:nvPr/>
        </p:nvSpPr>
        <p:spPr>
          <a:xfrm>
            <a:off x="3925034" y="1744440"/>
            <a:ext cx="4099199" cy="400110"/>
          </a:xfrm>
          <a:prstGeom prst="rect">
            <a:avLst/>
          </a:prstGeom>
          <a:noFill/>
        </p:spPr>
        <p:txBody>
          <a:bodyPr wrap="none" rtlCol="0">
            <a:spAutoFit/>
          </a:bodyPr>
          <a:lstStyle/>
          <a:p>
            <a:r>
              <a:rPr lang="en-US" sz="2000" b="1" dirty="0">
                <a:solidFill>
                  <a:srgbClr val="2CE7F0"/>
                </a:solidFill>
              </a:rPr>
              <a:t>0,48 A             0,12 A</a:t>
            </a:r>
            <a:r>
              <a:rPr lang="en-US" sz="2000" b="1" dirty="0">
                <a:solidFill>
                  <a:srgbClr val="FF99FF"/>
                </a:solidFill>
              </a:rPr>
              <a:t>; 0,12a          0,28 a</a:t>
            </a:r>
          </a:p>
        </p:txBody>
      </p:sp>
      <p:sp>
        <p:nvSpPr>
          <p:cNvPr id="8" name="TextBox 7">
            <a:extLst>
              <a:ext uri="{FF2B5EF4-FFF2-40B4-BE49-F238E27FC236}">
                <a16:creationId xmlns:a16="http://schemas.microsoft.com/office/drawing/2014/main" id="{F77D3E28-D8BD-4A3E-AE88-E1C17008FCF2}"/>
              </a:ext>
            </a:extLst>
          </p:cNvPr>
          <p:cNvSpPr txBox="1"/>
          <p:nvPr/>
        </p:nvSpPr>
        <p:spPr>
          <a:xfrm>
            <a:off x="2515202" y="2359622"/>
            <a:ext cx="1396536" cy="707886"/>
          </a:xfrm>
          <a:prstGeom prst="rect">
            <a:avLst/>
          </a:prstGeom>
          <a:noFill/>
        </p:spPr>
        <p:txBody>
          <a:bodyPr wrap="none" rtlCol="0">
            <a:spAutoFit/>
          </a:bodyPr>
          <a:lstStyle/>
          <a:p>
            <a:r>
              <a:rPr lang="en-US" sz="2000" dirty="0" err="1"/>
              <a:t>Tự</a:t>
            </a:r>
            <a:r>
              <a:rPr lang="en-US" sz="2000" dirty="0"/>
              <a:t> </a:t>
            </a:r>
            <a:r>
              <a:rPr lang="en-US" sz="2000" dirty="0" err="1"/>
              <a:t>thụ</a:t>
            </a:r>
            <a:r>
              <a:rPr lang="en-US" sz="2000" dirty="0"/>
              <a:t> </a:t>
            </a:r>
            <a:r>
              <a:rPr lang="en-US" sz="2000" dirty="0" err="1"/>
              <a:t>phấn</a:t>
            </a:r>
            <a:endParaRPr lang="en-US" sz="2000" dirty="0"/>
          </a:p>
          <a:p>
            <a:r>
              <a:rPr lang="en-US" sz="2000" dirty="0"/>
              <a:t>(</a:t>
            </a:r>
            <a:r>
              <a:rPr lang="en-US" sz="2000" dirty="0" err="1"/>
              <a:t>tự</a:t>
            </a:r>
            <a:r>
              <a:rPr lang="en-US" sz="2000" dirty="0"/>
              <a:t> </a:t>
            </a:r>
            <a:r>
              <a:rPr lang="en-US" sz="2000" dirty="0" err="1"/>
              <a:t>phối</a:t>
            </a:r>
            <a:r>
              <a:rPr lang="en-US" sz="2000" dirty="0"/>
              <a:t>)</a:t>
            </a:r>
          </a:p>
        </p:txBody>
      </p:sp>
      <p:sp>
        <p:nvSpPr>
          <p:cNvPr id="9" name="TextBox 8">
            <a:extLst>
              <a:ext uri="{FF2B5EF4-FFF2-40B4-BE49-F238E27FC236}">
                <a16:creationId xmlns:a16="http://schemas.microsoft.com/office/drawing/2014/main" id="{BD96A7CD-EEA2-4595-9E1A-4601C1E48F81}"/>
              </a:ext>
            </a:extLst>
          </p:cNvPr>
          <p:cNvSpPr txBox="1"/>
          <p:nvPr/>
        </p:nvSpPr>
        <p:spPr>
          <a:xfrm>
            <a:off x="2524398" y="3316175"/>
            <a:ext cx="1005403" cy="400110"/>
          </a:xfrm>
          <a:prstGeom prst="rect">
            <a:avLst/>
          </a:prstGeom>
          <a:noFill/>
        </p:spPr>
        <p:txBody>
          <a:bodyPr wrap="none" rtlCol="0">
            <a:spAutoFit/>
          </a:bodyPr>
          <a:lstStyle/>
          <a:p>
            <a:r>
              <a:rPr lang="en-US" sz="2000" dirty="0" err="1"/>
              <a:t>Thụ</a:t>
            </a:r>
            <a:r>
              <a:rPr lang="en-US" sz="2000" dirty="0"/>
              <a:t> </a:t>
            </a:r>
            <a:r>
              <a:rPr lang="en-US" sz="2000" dirty="0" err="1"/>
              <a:t>tinh</a:t>
            </a:r>
            <a:endParaRPr lang="en-US" sz="2000" dirty="0"/>
          </a:p>
        </p:txBody>
      </p:sp>
      <p:graphicFrame>
        <p:nvGraphicFramePr>
          <p:cNvPr id="10" name="Table 10">
            <a:extLst>
              <a:ext uri="{FF2B5EF4-FFF2-40B4-BE49-F238E27FC236}">
                <a16:creationId xmlns:a16="http://schemas.microsoft.com/office/drawing/2014/main" id="{45DFA8E9-2538-4C72-908B-7CC35EA56F2D}"/>
              </a:ext>
            </a:extLst>
          </p:cNvPr>
          <p:cNvGraphicFramePr>
            <a:graphicFrameLocks noGrp="1"/>
          </p:cNvGraphicFramePr>
          <p:nvPr/>
        </p:nvGraphicFramePr>
        <p:xfrm>
          <a:off x="3901964" y="2471636"/>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extLst>
                  <a:ext uri="{0D108BD9-81ED-4DB2-BD59-A6C34878D82A}">
                    <a16:rowId xmlns:a16="http://schemas.microsoft.com/office/drawing/2014/main" val="773304802"/>
                  </a:ext>
                </a:extLst>
              </a:tr>
            </a:tbl>
          </a:graphicData>
        </a:graphic>
      </p:graphicFrame>
      <p:pic>
        <p:nvPicPr>
          <p:cNvPr id="1026" name="Picture 2" descr="Gender sign Basic Miscellany Flat icon | Freepik">
            <a:extLst>
              <a:ext uri="{FF2B5EF4-FFF2-40B4-BE49-F238E27FC236}">
                <a16:creationId xmlns:a16="http://schemas.microsoft.com/office/drawing/2014/main" id="{3FE70E75-750B-4E8C-A47C-8A559A16D2B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4395124" y="2491599"/>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der sign Basic Miscellany Flat icon | Freepik">
            <a:extLst>
              <a:ext uri="{FF2B5EF4-FFF2-40B4-BE49-F238E27FC236}">
                <a16:creationId xmlns:a16="http://schemas.microsoft.com/office/drawing/2014/main" id="{6F489F96-9127-4B61-A5EC-0A799D004EA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3925034" y="2564245"/>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0">
            <a:extLst>
              <a:ext uri="{FF2B5EF4-FFF2-40B4-BE49-F238E27FC236}">
                <a16:creationId xmlns:a16="http://schemas.microsoft.com/office/drawing/2014/main" id="{BCD3A6B4-B36B-45BD-BDB6-81B958C02945}"/>
              </a:ext>
            </a:extLst>
          </p:cNvPr>
          <p:cNvGraphicFramePr>
            <a:graphicFrameLocks noGrp="1"/>
          </p:cNvGraphicFramePr>
          <p:nvPr/>
        </p:nvGraphicFramePr>
        <p:xfrm>
          <a:off x="5498410" y="2319695"/>
          <a:ext cx="1905000" cy="1371600"/>
        </p:xfrm>
        <a:graphic>
          <a:graphicData uri="http://schemas.openxmlformats.org/drawingml/2006/table">
            <a:tbl>
              <a:tblPr firstRow="1" bandRow="1">
                <a:tableStyleId>{8799B23B-EC83-4686-B30A-512413B5E67A}</a:tableStyleId>
              </a:tblPr>
              <a:tblGrid>
                <a:gridCol w="635000">
                  <a:extLst>
                    <a:ext uri="{9D8B030D-6E8A-4147-A177-3AD203B41FA5}">
                      <a16:colId xmlns:a16="http://schemas.microsoft.com/office/drawing/2014/main" val="3100336650"/>
                    </a:ext>
                  </a:extLst>
                </a:gridCol>
                <a:gridCol w="635000">
                  <a:extLst>
                    <a:ext uri="{9D8B030D-6E8A-4147-A177-3AD203B41FA5}">
                      <a16:colId xmlns:a16="http://schemas.microsoft.com/office/drawing/2014/main" val="2212887855"/>
                    </a:ext>
                  </a:extLst>
                </a:gridCol>
                <a:gridCol w="635000">
                  <a:extLst>
                    <a:ext uri="{9D8B030D-6E8A-4147-A177-3AD203B41FA5}">
                      <a16:colId xmlns:a16="http://schemas.microsoft.com/office/drawing/2014/main" val="1444800547"/>
                    </a:ext>
                  </a:extLst>
                </a:gridCol>
              </a:tblGrid>
              <a:tr h="416340">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16340">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extLst>
                  <a:ext uri="{0D108BD9-81ED-4DB2-BD59-A6C34878D82A}">
                    <a16:rowId xmlns:a16="http://schemas.microsoft.com/office/drawing/2014/main" val="773304802"/>
                  </a:ext>
                </a:extLst>
              </a:tr>
              <a:tr h="416340">
                <a:tc>
                  <a:txBody>
                    <a:bodyPr/>
                    <a:lstStyle/>
                    <a:p>
                      <a:pPr algn="ctr"/>
                      <a:r>
                        <a:rPr lang="en-US" sz="2400" b="1" dirty="0">
                          <a:solidFill>
                            <a:srgbClr val="FF99FF"/>
                          </a:solidFill>
                        </a:rPr>
                        <a:t>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1708046736"/>
                  </a:ext>
                </a:extLst>
              </a:tr>
            </a:tbl>
          </a:graphicData>
        </a:graphic>
      </p:graphicFrame>
      <p:pic>
        <p:nvPicPr>
          <p:cNvPr id="15" name="Picture 2" descr="Gender sign Basic Miscellany Flat icon | Freepik">
            <a:extLst>
              <a:ext uri="{FF2B5EF4-FFF2-40B4-BE49-F238E27FC236}">
                <a16:creationId xmlns:a16="http://schemas.microsoft.com/office/drawing/2014/main" id="{EFF3B332-ED06-4E69-AEE9-A0FDE6CBB2E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5906144" y="2319695"/>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ender sign Basic Miscellany Flat icon | Freepik">
            <a:extLst>
              <a:ext uri="{FF2B5EF4-FFF2-40B4-BE49-F238E27FC236}">
                <a16:creationId xmlns:a16="http://schemas.microsoft.com/office/drawing/2014/main" id="{820024C1-7B34-4339-8C60-2C40D690B77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5521480" y="2412304"/>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0">
            <a:extLst>
              <a:ext uri="{FF2B5EF4-FFF2-40B4-BE49-F238E27FC236}">
                <a16:creationId xmlns:a16="http://schemas.microsoft.com/office/drawing/2014/main" id="{0A376627-1BDE-4DD3-9D5A-56E1050AB91D}"/>
              </a:ext>
            </a:extLst>
          </p:cNvPr>
          <p:cNvGraphicFramePr>
            <a:graphicFrameLocks noGrp="1"/>
          </p:cNvGraphicFramePr>
          <p:nvPr/>
        </p:nvGraphicFramePr>
        <p:xfrm>
          <a:off x="7538351" y="2446878"/>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FF99FF"/>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773304802"/>
                  </a:ext>
                </a:extLst>
              </a:tr>
            </a:tbl>
          </a:graphicData>
        </a:graphic>
      </p:graphicFrame>
      <p:pic>
        <p:nvPicPr>
          <p:cNvPr id="18" name="Picture 2" descr="Gender sign Basic Miscellany Flat icon | Freepik">
            <a:extLst>
              <a:ext uri="{FF2B5EF4-FFF2-40B4-BE49-F238E27FC236}">
                <a16:creationId xmlns:a16="http://schemas.microsoft.com/office/drawing/2014/main" id="{4ECADF82-42B9-4AE5-A921-D8E977FB7F7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8031511" y="2466841"/>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ender sign Basic Miscellany Flat icon | Freepik">
            <a:extLst>
              <a:ext uri="{FF2B5EF4-FFF2-40B4-BE49-F238E27FC236}">
                <a16:creationId xmlns:a16="http://schemas.microsoft.com/office/drawing/2014/main" id="{A0F7B08C-4ABB-4A41-9B9C-E6D72AEEAC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7561421" y="2539487"/>
            <a:ext cx="152400" cy="28687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9F3B48D1-E52D-4496-BD01-E58757A71AF2}"/>
              </a:ext>
            </a:extLst>
          </p:cNvPr>
          <p:cNvCxnSpPr>
            <a:cxnSpLocks/>
          </p:cNvCxnSpPr>
          <p:nvPr/>
        </p:nvCxnSpPr>
        <p:spPr>
          <a:xfrm>
            <a:off x="2641310" y="172447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4E6B9C-F840-4560-B22E-5AC7A74B7E97}"/>
              </a:ext>
            </a:extLst>
          </p:cNvPr>
          <p:cNvCxnSpPr>
            <a:cxnSpLocks/>
          </p:cNvCxnSpPr>
          <p:nvPr/>
        </p:nvCxnSpPr>
        <p:spPr>
          <a:xfrm>
            <a:off x="2641310" y="2243813"/>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874545-6338-4EE8-976C-FBCFCBA001BE}"/>
              </a:ext>
            </a:extLst>
          </p:cNvPr>
          <p:cNvCxnSpPr>
            <a:cxnSpLocks/>
          </p:cNvCxnSpPr>
          <p:nvPr/>
        </p:nvCxnSpPr>
        <p:spPr>
          <a:xfrm>
            <a:off x="2641310" y="454167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0DB6E0-5179-4448-A3D3-17568BE97E0E}"/>
              </a:ext>
            </a:extLst>
          </p:cNvPr>
          <p:cNvSpPr txBox="1"/>
          <p:nvPr/>
        </p:nvSpPr>
        <p:spPr>
          <a:xfrm>
            <a:off x="2503398" y="4062933"/>
            <a:ext cx="768742" cy="400110"/>
          </a:xfrm>
          <a:prstGeom prst="rect">
            <a:avLst/>
          </a:prstGeom>
          <a:noFill/>
        </p:spPr>
        <p:txBody>
          <a:bodyPr wrap="square" rtlCol="0">
            <a:spAutoFit/>
          </a:bodyPr>
          <a:lstStyle/>
          <a:p>
            <a:r>
              <a:rPr lang="en-US" sz="2000" b="1" dirty="0"/>
              <a:t>F2</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D2CD6D-7BE1-4BF5-8EEF-CF9C4FCAC736}"/>
                  </a:ext>
                </a:extLst>
              </p:cNvPr>
              <p:cNvSpPr txBox="1"/>
              <p:nvPr/>
            </p:nvSpPr>
            <p:spPr>
              <a:xfrm>
                <a:off x="2895600" y="4006209"/>
                <a:ext cx="2501006" cy="535468"/>
              </a:xfrm>
              <a:prstGeom prst="rect">
                <a:avLst/>
              </a:prstGeom>
              <a:noFill/>
            </p:spPr>
            <p:txBody>
              <a:bodyPr wrap="none" rtlCol="0">
                <a:spAutoFit/>
              </a:bodyPr>
              <a:lstStyle/>
              <a:p>
                <a:r>
                  <a:rPr lang="en-US" sz="2000" b="1" dirty="0">
                    <a:solidFill>
                      <a:srgbClr val="2CE7F0"/>
                    </a:solidFill>
                  </a:rPr>
                  <a:t>AA = 0,48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𝟐𝟒</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0,54</a:t>
                </a:r>
              </a:p>
            </p:txBody>
          </p:sp>
        </mc:Choice>
        <mc:Fallback xmlns="">
          <p:sp>
            <p:nvSpPr>
              <p:cNvPr id="30" name="TextBox 29">
                <a:extLst>
                  <a:ext uri="{FF2B5EF4-FFF2-40B4-BE49-F238E27FC236}">
                    <a16:creationId xmlns:a16="http://schemas.microsoft.com/office/drawing/2014/main" id="{35D2CD6D-7BE1-4BF5-8EEF-CF9C4FCAC736}"/>
                  </a:ext>
                </a:extLst>
              </p:cNvPr>
              <p:cNvSpPr txBox="1">
                <a:spLocks noRot="1" noChangeAspect="1" noMove="1" noResize="1" noEditPoints="1" noAdjustHandles="1" noChangeArrowheads="1" noChangeShapeType="1" noTextEdit="1"/>
              </p:cNvSpPr>
              <p:nvPr/>
            </p:nvSpPr>
            <p:spPr>
              <a:xfrm>
                <a:off x="2895600" y="4006209"/>
                <a:ext cx="2501006" cy="535468"/>
              </a:xfrm>
              <a:prstGeom prst="rect">
                <a:avLst/>
              </a:prstGeom>
              <a:blipFill>
                <a:blip r:embed="rId6"/>
                <a:stretch>
                  <a:fillRect l="-2439" r="-2195"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1651D78-F53E-4C77-B932-5F09893FBF85}"/>
                  </a:ext>
                </a:extLst>
              </p:cNvPr>
              <p:cNvSpPr txBox="1"/>
              <p:nvPr/>
            </p:nvSpPr>
            <p:spPr>
              <a:xfrm>
                <a:off x="5493712" y="4006209"/>
                <a:ext cx="2079415" cy="535468"/>
              </a:xfrm>
              <a:prstGeom prst="rect">
                <a:avLst/>
              </a:prstGeom>
              <a:noFill/>
            </p:spPr>
            <p:txBody>
              <a:bodyPr wrap="none" rtlCol="0">
                <a:spAutoFit/>
              </a:bodyPr>
              <a:lstStyle/>
              <a:p>
                <a:r>
                  <a:rPr lang="en-US" sz="2000" b="1" dirty="0">
                    <a:solidFill>
                      <a:srgbClr val="2CE7F0"/>
                    </a:solidFill>
                  </a:rPr>
                  <a:t>Aa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𝟐𝟒</m:t>
                        </m:r>
                        <m:r>
                          <a:rPr lang="en-US" sz="2000" b="1" i="1" smtClean="0">
                            <a:solidFill>
                              <a:srgbClr val="2CE7F0"/>
                            </a:solidFill>
                            <a:latin typeface="Cambria Math" panose="02040503050406030204" pitchFamily="18" charset="0"/>
                          </a:rPr>
                          <m:t>𝒙</m:t>
                        </m:r>
                        <m:r>
                          <a:rPr lang="en-US" sz="2000" b="1" i="1" smtClean="0">
                            <a:solidFill>
                              <a:srgbClr val="2CE7F0"/>
                            </a:solidFill>
                            <a:latin typeface="Cambria Math" panose="02040503050406030204" pitchFamily="18" charset="0"/>
                          </a:rPr>
                          <m:t>𝟐</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0,12</a:t>
                </a:r>
              </a:p>
            </p:txBody>
          </p:sp>
        </mc:Choice>
        <mc:Fallback xmlns="">
          <p:sp>
            <p:nvSpPr>
              <p:cNvPr id="69" name="TextBox 68">
                <a:extLst>
                  <a:ext uri="{FF2B5EF4-FFF2-40B4-BE49-F238E27FC236}">
                    <a16:creationId xmlns:a16="http://schemas.microsoft.com/office/drawing/2014/main" id="{F1651D78-F53E-4C77-B932-5F09893FBF85}"/>
                  </a:ext>
                </a:extLst>
              </p:cNvPr>
              <p:cNvSpPr txBox="1">
                <a:spLocks noRot="1" noChangeAspect="1" noMove="1" noResize="1" noEditPoints="1" noAdjustHandles="1" noChangeArrowheads="1" noChangeShapeType="1" noTextEdit="1"/>
              </p:cNvSpPr>
              <p:nvPr/>
            </p:nvSpPr>
            <p:spPr>
              <a:xfrm>
                <a:off x="5493712" y="4006209"/>
                <a:ext cx="2079415" cy="535468"/>
              </a:xfrm>
              <a:prstGeom prst="rect">
                <a:avLst/>
              </a:prstGeom>
              <a:blipFill>
                <a:blip r:embed="rId7"/>
                <a:stretch>
                  <a:fillRect l="-2933" r="-3226"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27BAF8E-4433-4658-8591-9C8E036DB04E}"/>
                  </a:ext>
                </a:extLst>
              </p:cNvPr>
              <p:cNvSpPr txBox="1"/>
              <p:nvPr/>
            </p:nvSpPr>
            <p:spPr>
              <a:xfrm>
                <a:off x="7816810" y="4006209"/>
                <a:ext cx="2452916" cy="535468"/>
              </a:xfrm>
              <a:prstGeom prst="rect">
                <a:avLst/>
              </a:prstGeom>
              <a:noFill/>
            </p:spPr>
            <p:txBody>
              <a:bodyPr wrap="none" rtlCol="0">
                <a:spAutoFit/>
              </a:bodyPr>
              <a:lstStyle/>
              <a:p>
                <a:r>
                  <a:rPr lang="en-US" sz="2000" b="1" dirty="0">
                    <a:solidFill>
                      <a:srgbClr val="2CE7F0"/>
                    </a:solidFill>
                  </a:rPr>
                  <a:t>aa = 0,28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𝟐𝟖</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0,35</a:t>
                </a:r>
              </a:p>
            </p:txBody>
          </p:sp>
        </mc:Choice>
        <mc:Fallback xmlns="">
          <p:sp>
            <p:nvSpPr>
              <p:cNvPr id="71" name="TextBox 70">
                <a:extLst>
                  <a:ext uri="{FF2B5EF4-FFF2-40B4-BE49-F238E27FC236}">
                    <a16:creationId xmlns:a16="http://schemas.microsoft.com/office/drawing/2014/main" id="{527BAF8E-4433-4658-8591-9C8E036DB04E}"/>
                  </a:ext>
                </a:extLst>
              </p:cNvPr>
              <p:cNvSpPr txBox="1">
                <a:spLocks noRot="1" noChangeAspect="1" noMove="1" noResize="1" noEditPoints="1" noAdjustHandles="1" noChangeArrowheads="1" noChangeShapeType="1" noTextEdit="1"/>
              </p:cNvSpPr>
              <p:nvPr/>
            </p:nvSpPr>
            <p:spPr>
              <a:xfrm>
                <a:off x="7816810" y="4006209"/>
                <a:ext cx="2452916" cy="535468"/>
              </a:xfrm>
              <a:prstGeom prst="rect">
                <a:avLst/>
              </a:prstGeom>
              <a:blipFill>
                <a:blip r:embed="rId8"/>
                <a:stretch>
                  <a:fillRect l="-2481" r="-2233" b="-7955"/>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7416DB5E-69A1-4AAE-B6F4-176321ABE43F}"/>
              </a:ext>
            </a:extLst>
          </p:cNvPr>
          <p:cNvSpPr txBox="1"/>
          <p:nvPr/>
        </p:nvSpPr>
        <p:spPr>
          <a:xfrm>
            <a:off x="3630421" y="1135070"/>
            <a:ext cx="4931158" cy="523220"/>
          </a:xfrm>
          <a:prstGeom prst="rect">
            <a:avLst/>
          </a:prstGeom>
          <a:noFill/>
        </p:spPr>
        <p:txBody>
          <a:bodyPr wrap="none" rtlCol="0">
            <a:spAutoFit/>
          </a:bodyPr>
          <a:lstStyle/>
          <a:p>
            <a:r>
              <a:rPr lang="en-US" sz="2800" b="1" dirty="0">
                <a:solidFill>
                  <a:srgbClr val="2CE7F0"/>
                </a:solidFill>
              </a:rPr>
              <a:t>0,48 AA         0,24A</a:t>
            </a:r>
            <a:r>
              <a:rPr lang="en-US" sz="2800" b="1" dirty="0">
                <a:solidFill>
                  <a:srgbClr val="FF99FF"/>
                </a:solidFill>
              </a:rPr>
              <a:t>a </a:t>
            </a:r>
            <a:r>
              <a:rPr lang="en-US" sz="2800" b="1" dirty="0">
                <a:solidFill>
                  <a:srgbClr val="2CE7F0"/>
                </a:solidFill>
              </a:rPr>
              <a:t>        </a:t>
            </a:r>
            <a:r>
              <a:rPr lang="en-US" sz="2800" b="1" dirty="0">
                <a:solidFill>
                  <a:srgbClr val="FF99FF"/>
                </a:solidFill>
              </a:rPr>
              <a:t>0,28 aa</a:t>
            </a:r>
          </a:p>
        </p:txBody>
      </p:sp>
      <p:sp>
        <p:nvSpPr>
          <p:cNvPr id="73" name="TextBox 72">
            <a:extLst>
              <a:ext uri="{FF2B5EF4-FFF2-40B4-BE49-F238E27FC236}">
                <a16:creationId xmlns:a16="http://schemas.microsoft.com/office/drawing/2014/main" id="{DBFB654C-46E2-4305-A305-F87BC6F6A5C2}"/>
              </a:ext>
            </a:extLst>
          </p:cNvPr>
          <p:cNvSpPr txBox="1"/>
          <p:nvPr/>
        </p:nvSpPr>
        <p:spPr>
          <a:xfrm>
            <a:off x="1524000" y="5071968"/>
            <a:ext cx="9477274" cy="523220"/>
          </a:xfrm>
          <a:prstGeom prst="rect">
            <a:avLst/>
          </a:prstGeom>
          <a:noFill/>
        </p:spPr>
        <p:txBody>
          <a:bodyPr wrap="none" rtlCol="0">
            <a:spAutoFit/>
          </a:bodyPr>
          <a:lstStyle/>
          <a:p>
            <a:r>
              <a:rPr lang="en-US" sz="2800" dirty="0" err="1"/>
              <a:t>Xác</a:t>
            </a:r>
            <a:r>
              <a:rPr lang="en-US" sz="2800" dirty="0"/>
              <a:t> </a:t>
            </a:r>
            <a:r>
              <a:rPr lang="en-US" sz="2800" dirty="0" err="1"/>
              <a:t>định</a:t>
            </a:r>
            <a:r>
              <a:rPr lang="en-US" sz="2800" dirty="0"/>
              <a:t> </a:t>
            </a:r>
            <a:r>
              <a:rPr lang="en-US" sz="2800" dirty="0" err="1"/>
              <a:t>cấu</a:t>
            </a:r>
            <a:r>
              <a:rPr lang="en-US" sz="2800" dirty="0"/>
              <a:t> </a:t>
            </a:r>
            <a:r>
              <a:rPr lang="en-US" sz="2800" dirty="0" err="1"/>
              <a:t>trúc</a:t>
            </a:r>
            <a:r>
              <a:rPr lang="en-US" sz="2800" dirty="0"/>
              <a:t> di </a:t>
            </a:r>
            <a:r>
              <a:rPr lang="en-US" sz="2800" dirty="0" err="1"/>
              <a:t>truyền</a:t>
            </a:r>
            <a:r>
              <a:rPr lang="en-US" sz="2800" dirty="0"/>
              <a:t> </a:t>
            </a:r>
            <a:r>
              <a:rPr lang="en-US" sz="2800" dirty="0" err="1"/>
              <a:t>quần</a:t>
            </a:r>
            <a:r>
              <a:rPr lang="en-US" sz="2800" dirty="0"/>
              <a:t> </a:t>
            </a:r>
            <a:r>
              <a:rPr lang="en-US" sz="2800" dirty="0" err="1"/>
              <a:t>thể</a:t>
            </a:r>
            <a:r>
              <a:rPr lang="en-US" sz="2800" dirty="0"/>
              <a:t> qua </a:t>
            </a:r>
            <a:r>
              <a:rPr lang="en-US" sz="2800" dirty="0" err="1"/>
              <a:t>thế</a:t>
            </a:r>
            <a:r>
              <a:rPr lang="en-US" sz="2800" dirty="0"/>
              <a:t> </a:t>
            </a:r>
            <a:r>
              <a:rPr lang="en-US" sz="2800" dirty="0" err="1"/>
              <a:t>hệ</a:t>
            </a:r>
            <a:r>
              <a:rPr lang="en-US" sz="2800" dirty="0"/>
              <a:t> </a:t>
            </a:r>
            <a:r>
              <a:rPr lang="en-US" sz="2800" dirty="0" err="1"/>
              <a:t>tự</a:t>
            </a:r>
            <a:r>
              <a:rPr lang="en-US" sz="2800" dirty="0"/>
              <a:t> </a:t>
            </a:r>
            <a:r>
              <a:rPr lang="en-US" sz="2800" dirty="0" err="1"/>
              <a:t>thụ</a:t>
            </a:r>
            <a:r>
              <a:rPr lang="en-US" sz="2800" dirty="0"/>
              <a:t> </a:t>
            </a:r>
            <a:r>
              <a:rPr lang="en-US" sz="2800" dirty="0" err="1"/>
              <a:t>phấn</a:t>
            </a:r>
            <a:r>
              <a:rPr lang="en-US" sz="2800" dirty="0"/>
              <a:t> </a:t>
            </a:r>
            <a:r>
              <a:rPr lang="en-US" sz="2800" dirty="0" err="1"/>
              <a:t>thứ</a:t>
            </a:r>
            <a:r>
              <a:rPr lang="en-US" sz="2800" dirty="0"/>
              <a:t> 2?</a:t>
            </a:r>
          </a:p>
        </p:txBody>
      </p:sp>
    </p:spTree>
    <p:extLst>
      <p:ext uri="{BB962C8B-B14F-4D97-AF65-F5344CB8AC3E}">
        <p14:creationId xmlns:p14="http://schemas.microsoft.com/office/powerpoint/2010/main" val="32359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randombar(horizontal)">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randombar(horizontal)">
                                      <p:cBhvr>
                                        <p:cTn id="6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29" grpId="0"/>
      <p:bldP spid="30" grpId="0"/>
      <p:bldP spid="69" grpId="0"/>
      <p:bldP spid="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26256D-E19E-4D2C-8150-525C6EAC3AB3}"/>
              </a:ext>
            </a:extLst>
          </p:cNvPr>
          <p:cNvSpPr txBox="1"/>
          <p:nvPr/>
        </p:nvSpPr>
        <p:spPr>
          <a:xfrm>
            <a:off x="2641310" y="1262812"/>
            <a:ext cx="1261660" cy="400110"/>
          </a:xfrm>
          <a:prstGeom prst="rect">
            <a:avLst/>
          </a:prstGeom>
          <a:noFill/>
        </p:spPr>
        <p:txBody>
          <a:bodyPr wrap="square" rtlCol="0">
            <a:spAutoFit/>
          </a:bodyPr>
          <a:lstStyle/>
          <a:p>
            <a:r>
              <a:rPr lang="en-US" sz="2000" dirty="0"/>
              <a:t>F2</a:t>
            </a:r>
          </a:p>
        </p:txBody>
      </p:sp>
      <p:sp>
        <p:nvSpPr>
          <p:cNvPr id="5" name="TextBox 4">
            <a:extLst>
              <a:ext uri="{FF2B5EF4-FFF2-40B4-BE49-F238E27FC236}">
                <a16:creationId xmlns:a16="http://schemas.microsoft.com/office/drawing/2014/main" id="{12A93C5C-AA13-4FCF-9E04-7F760F034FB7}"/>
              </a:ext>
            </a:extLst>
          </p:cNvPr>
          <p:cNvSpPr txBox="1"/>
          <p:nvPr/>
        </p:nvSpPr>
        <p:spPr>
          <a:xfrm>
            <a:off x="2565273" y="1744440"/>
            <a:ext cx="923651" cy="400110"/>
          </a:xfrm>
          <a:prstGeom prst="rect">
            <a:avLst/>
          </a:prstGeom>
          <a:noFill/>
        </p:spPr>
        <p:txBody>
          <a:bodyPr wrap="none" rtlCol="0">
            <a:spAutoFit/>
          </a:bodyPr>
          <a:lstStyle/>
          <a:p>
            <a:r>
              <a:rPr lang="en-US" sz="2000" dirty="0"/>
              <a:t>Giao </a:t>
            </a:r>
            <a:r>
              <a:rPr lang="en-US" sz="2000" dirty="0" err="1"/>
              <a:t>tử</a:t>
            </a:r>
            <a:endParaRPr lang="en-US" sz="2000" dirty="0"/>
          </a:p>
        </p:txBody>
      </p:sp>
      <p:sp>
        <p:nvSpPr>
          <p:cNvPr id="7" name="TextBox 6">
            <a:extLst>
              <a:ext uri="{FF2B5EF4-FFF2-40B4-BE49-F238E27FC236}">
                <a16:creationId xmlns:a16="http://schemas.microsoft.com/office/drawing/2014/main" id="{0928E37F-8E38-46C4-9A1E-1DF60F337E7B}"/>
              </a:ext>
            </a:extLst>
          </p:cNvPr>
          <p:cNvSpPr txBox="1"/>
          <p:nvPr/>
        </p:nvSpPr>
        <p:spPr>
          <a:xfrm>
            <a:off x="3925034" y="1744440"/>
            <a:ext cx="4099199" cy="400110"/>
          </a:xfrm>
          <a:prstGeom prst="rect">
            <a:avLst/>
          </a:prstGeom>
          <a:noFill/>
        </p:spPr>
        <p:txBody>
          <a:bodyPr wrap="none" rtlCol="0">
            <a:spAutoFit/>
          </a:bodyPr>
          <a:lstStyle/>
          <a:p>
            <a:r>
              <a:rPr lang="en-US" sz="2000" b="1" dirty="0">
                <a:solidFill>
                  <a:srgbClr val="2CE7F0"/>
                </a:solidFill>
              </a:rPr>
              <a:t>0,54 A             0,06 A</a:t>
            </a:r>
            <a:r>
              <a:rPr lang="en-US" sz="2000" b="1" dirty="0">
                <a:solidFill>
                  <a:srgbClr val="FF99FF"/>
                </a:solidFill>
              </a:rPr>
              <a:t>; 0,06a          0,35 a</a:t>
            </a:r>
          </a:p>
        </p:txBody>
      </p:sp>
      <p:sp>
        <p:nvSpPr>
          <p:cNvPr id="8" name="TextBox 7">
            <a:extLst>
              <a:ext uri="{FF2B5EF4-FFF2-40B4-BE49-F238E27FC236}">
                <a16:creationId xmlns:a16="http://schemas.microsoft.com/office/drawing/2014/main" id="{F77D3E28-D8BD-4A3E-AE88-E1C17008FCF2}"/>
              </a:ext>
            </a:extLst>
          </p:cNvPr>
          <p:cNvSpPr txBox="1"/>
          <p:nvPr/>
        </p:nvSpPr>
        <p:spPr>
          <a:xfrm>
            <a:off x="2515202" y="2359622"/>
            <a:ext cx="1396536" cy="707886"/>
          </a:xfrm>
          <a:prstGeom prst="rect">
            <a:avLst/>
          </a:prstGeom>
          <a:noFill/>
        </p:spPr>
        <p:txBody>
          <a:bodyPr wrap="none" rtlCol="0">
            <a:spAutoFit/>
          </a:bodyPr>
          <a:lstStyle/>
          <a:p>
            <a:r>
              <a:rPr lang="en-US" sz="2000" dirty="0" err="1"/>
              <a:t>Tự</a:t>
            </a:r>
            <a:r>
              <a:rPr lang="en-US" sz="2000" dirty="0"/>
              <a:t> </a:t>
            </a:r>
            <a:r>
              <a:rPr lang="en-US" sz="2000" dirty="0" err="1"/>
              <a:t>thụ</a:t>
            </a:r>
            <a:r>
              <a:rPr lang="en-US" sz="2000" dirty="0"/>
              <a:t> </a:t>
            </a:r>
            <a:r>
              <a:rPr lang="en-US" sz="2000" dirty="0" err="1"/>
              <a:t>phấn</a:t>
            </a:r>
            <a:endParaRPr lang="en-US" sz="2000" dirty="0"/>
          </a:p>
          <a:p>
            <a:r>
              <a:rPr lang="en-US" sz="2000" dirty="0"/>
              <a:t>(</a:t>
            </a:r>
            <a:r>
              <a:rPr lang="en-US" sz="2000" dirty="0" err="1"/>
              <a:t>tự</a:t>
            </a:r>
            <a:r>
              <a:rPr lang="en-US" sz="2000" dirty="0"/>
              <a:t> </a:t>
            </a:r>
            <a:r>
              <a:rPr lang="en-US" sz="2000" dirty="0" err="1"/>
              <a:t>phối</a:t>
            </a:r>
            <a:r>
              <a:rPr lang="en-US" sz="2000" dirty="0"/>
              <a:t>)</a:t>
            </a:r>
          </a:p>
        </p:txBody>
      </p:sp>
      <p:sp>
        <p:nvSpPr>
          <p:cNvPr id="9" name="TextBox 8">
            <a:extLst>
              <a:ext uri="{FF2B5EF4-FFF2-40B4-BE49-F238E27FC236}">
                <a16:creationId xmlns:a16="http://schemas.microsoft.com/office/drawing/2014/main" id="{BD96A7CD-EEA2-4595-9E1A-4601C1E48F81}"/>
              </a:ext>
            </a:extLst>
          </p:cNvPr>
          <p:cNvSpPr txBox="1"/>
          <p:nvPr/>
        </p:nvSpPr>
        <p:spPr>
          <a:xfrm>
            <a:off x="2524398" y="3316175"/>
            <a:ext cx="1005403" cy="400110"/>
          </a:xfrm>
          <a:prstGeom prst="rect">
            <a:avLst/>
          </a:prstGeom>
          <a:noFill/>
        </p:spPr>
        <p:txBody>
          <a:bodyPr wrap="none" rtlCol="0">
            <a:spAutoFit/>
          </a:bodyPr>
          <a:lstStyle/>
          <a:p>
            <a:r>
              <a:rPr lang="en-US" sz="2000" dirty="0" err="1"/>
              <a:t>Thụ</a:t>
            </a:r>
            <a:r>
              <a:rPr lang="en-US" sz="2000" dirty="0"/>
              <a:t> </a:t>
            </a:r>
            <a:r>
              <a:rPr lang="en-US" sz="2000" dirty="0" err="1"/>
              <a:t>tinh</a:t>
            </a:r>
            <a:endParaRPr lang="en-US" sz="2000" dirty="0"/>
          </a:p>
        </p:txBody>
      </p:sp>
      <p:graphicFrame>
        <p:nvGraphicFramePr>
          <p:cNvPr id="10" name="Table 10">
            <a:extLst>
              <a:ext uri="{FF2B5EF4-FFF2-40B4-BE49-F238E27FC236}">
                <a16:creationId xmlns:a16="http://schemas.microsoft.com/office/drawing/2014/main" id="{45DFA8E9-2538-4C72-908B-7CC35EA56F2D}"/>
              </a:ext>
            </a:extLst>
          </p:cNvPr>
          <p:cNvGraphicFramePr>
            <a:graphicFrameLocks noGrp="1"/>
          </p:cNvGraphicFramePr>
          <p:nvPr/>
        </p:nvGraphicFramePr>
        <p:xfrm>
          <a:off x="3901964" y="2471636"/>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extLst>
                  <a:ext uri="{0D108BD9-81ED-4DB2-BD59-A6C34878D82A}">
                    <a16:rowId xmlns:a16="http://schemas.microsoft.com/office/drawing/2014/main" val="773304802"/>
                  </a:ext>
                </a:extLst>
              </a:tr>
            </a:tbl>
          </a:graphicData>
        </a:graphic>
      </p:graphicFrame>
      <p:pic>
        <p:nvPicPr>
          <p:cNvPr id="1026" name="Picture 2" descr="Gender sign Basic Miscellany Flat icon | Freepik">
            <a:extLst>
              <a:ext uri="{FF2B5EF4-FFF2-40B4-BE49-F238E27FC236}">
                <a16:creationId xmlns:a16="http://schemas.microsoft.com/office/drawing/2014/main" id="{3FE70E75-750B-4E8C-A47C-8A559A16D2B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4395124" y="2491599"/>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der sign Basic Miscellany Flat icon | Freepik">
            <a:extLst>
              <a:ext uri="{FF2B5EF4-FFF2-40B4-BE49-F238E27FC236}">
                <a16:creationId xmlns:a16="http://schemas.microsoft.com/office/drawing/2014/main" id="{6F489F96-9127-4B61-A5EC-0A799D004EA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3925034" y="2564245"/>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0">
            <a:extLst>
              <a:ext uri="{FF2B5EF4-FFF2-40B4-BE49-F238E27FC236}">
                <a16:creationId xmlns:a16="http://schemas.microsoft.com/office/drawing/2014/main" id="{BCD3A6B4-B36B-45BD-BDB6-81B958C02945}"/>
              </a:ext>
            </a:extLst>
          </p:cNvPr>
          <p:cNvGraphicFramePr>
            <a:graphicFrameLocks noGrp="1"/>
          </p:cNvGraphicFramePr>
          <p:nvPr/>
        </p:nvGraphicFramePr>
        <p:xfrm>
          <a:off x="5498410" y="2319695"/>
          <a:ext cx="1905000" cy="1371600"/>
        </p:xfrm>
        <a:graphic>
          <a:graphicData uri="http://schemas.openxmlformats.org/drawingml/2006/table">
            <a:tbl>
              <a:tblPr firstRow="1" bandRow="1">
                <a:tableStyleId>{8799B23B-EC83-4686-B30A-512413B5E67A}</a:tableStyleId>
              </a:tblPr>
              <a:tblGrid>
                <a:gridCol w="635000">
                  <a:extLst>
                    <a:ext uri="{9D8B030D-6E8A-4147-A177-3AD203B41FA5}">
                      <a16:colId xmlns:a16="http://schemas.microsoft.com/office/drawing/2014/main" val="3100336650"/>
                    </a:ext>
                  </a:extLst>
                </a:gridCol>
                <a:gridCol w="635000">
                  <a:extLst>
                    <a:ext uri="{9D8B030D-6E8A-4147-A177-3AD203B41FA5}">
                      <a16:colId xmlns:a16="http://schemas.microsoft.com/office/drawing/2014/main" val="2212887855"/>
                    </a:ext>
                  </a:extLst>
                </a:gridCol>
                <a:gridCol w="635000">
                  <a:extLst>
                    <a:ext uri="{9D8B030D-6E8A-4147-A177-3AD203B41FA5}">
                      <a16:colId xmlns:a16="http://schemas.microsoft.com/office/drawing/2014/main" val="1444800547"/>
                    </a:ext>
                  </a:extLst>
                </a:gridCol>
              </a:tblGrid>
              <a:tr h="416340">
                <a:tc>
                  <a:txBody>
                    <a:bodyPr/>
                    <a:lstStyle/>
                    <a:p>
                      <a:pPr algn="ctr"/>
                      <a:endParaRPr lang="en-US" sz="2400" b="1" dirty="0">
                        <a:solidFill>
                          <a:srgbClr val="2CE7F0"/>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2CE7F0"/>
                          </a:solidFill>
                        </a:rPr>
                        <a:t>A</a:t>
                      </a:r>
                    </a:p>
                  </a:txBody>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16340">
                <a:tc>
                  <a:txBody>
                    <a:bodyPr/>
                    <a:lstStyle/>
                    <a:p>
                      <a:pPr algn="ctr"/>
                      <a:r>
                        <a:rPr lang="en-US" sz="2400" b="1" dirty="0">
                          <a:solidFill>
                            <a:srgbClr val="2CE7F0"/>
                          </a:solidFill>
                        </a:rPr>
                        <a:t>A</a:t>
                      </a:r>
                    </a:p>
                  </a:txBody>
                  <a:tcPr>
                    <a:noFill/>
                  </a:tcPr>
                </a:tc>
                <a:tc>
                  <a:txBody>
                    <a:bodyPr/>
                    <a:lstStyle/>
                    <a:p>
                      <a:pPr algn="ctr"/>
                      <a:r>
                        <a:rPr lang="en-US" sz="2400" b="1" dirty="0">
                          <a:solidFill>
                            <a:srgbClr val="2CE7F0"/>
                          </a:solidFill>
                        </a:rPr>
                        <a:t>AA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extLst>
                  <a:ext uri="{0D108BD9-81ED-4DB2-BD59-A6C34878D82A}">
                    <a16:rowId xmlns:a16="http://schemas.microsoft.com/office/drawing/2014/main" val="773304802"/>
                  </a:ext>
                </a:extLst>
              </a:tr>
              <a:tr h="416340">
                <a:tc>
                  <a:txBody>
                    <a:bodyPr/>
                    <a:lstStyle/>
                    <a:p>
                      <a:pPr algn="ctr"/>
                      <a:r>
                        <a:rPr lang="en-US" sz="2400" b="1" dirty="0">
                          <a:solidFill>
                            <a:srgbClr val="FF99FF"/>
                          </a:solidFill>
                        </a:rPr>
                        <a:t>a</a:t>
                      </a:r>
                    </a:p>
                  </a:txBody>
                  <a:tcPr>
                    <a:noFill/>
                  </a:tcPr>
                </a:tc>
                <a:tc>
                  <a:txBody>
                    <a:bodyPr/>
                    <a:lstStyle/>
                    <a:p>
                      <a:pPr algn="ctr"/>
                      <a:r>
                        <a:rPr lang="en-US" sz="2400" b="1" dirty="0">
                          <a:solidFill>
                            <a:srgbClr val="2CE7F0"/>
                          </a:solidFill>
                        </a:rPr>
                        <a:t>A</a:t>
                      </a: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1708046736"/>
                  </a:ext>
                </a:extLst>
              </a:tr>
            </a:tbl>
          </a:graphicData>
        </a:graphic>
      </p:graphicFrame>
      <p:pic>
        <p:nvPicPr>
          <p:cNvPr id="15" name="Picture 2" descr="Gender sign Basic Miscellany Flat icon | Freepik">
            <a:extLst>
              <a:ext uri="{FF2B5EF4-FFF2-40B4-BE49-F238E27FC236}">
                <a16:creationId xmlns:a16="http://schemas.microsoft.com/office/drawing/2014/main" id="{EFF3B332-ED06-4E69-AEE9-A0FDE6CBB2E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5906144" y="2319695"/>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ender sign Basic Miscellany Flat icon | Freepik">
            <a:extLst>
              <a:ext uri="{FF2B5EF4-FFF2-40B4-BE49-F238E27FC236}">
                <a16:creationId xmlns:a16="http://schemas.microsoft.com/office/drawing/2014/main" id="{820024C1-7B34-4339-8C60-2C40D690B77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5521480" y="2412304"/>
            <a:ext cx="152400" cy="286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0">
            <a:extLst>
              <a:ext uri="{FF2B5EF4-FFF2-40B4-BE49-F238E27FC236}">
                <a16:creationId xmlns:a16="http://schemas.microsoft.com/office/drawing/2014/main" id="{0A376627-1BDE-4DD3-9D5A-56E1050AB91D}"/>
              </a:ext>
            </a:extLst>
          </p:cNvPr>
          <p:cNvGraphicFramePr>
            <a:graphicFrameLocks noGrp="1"/>
          </p:cNvGraphicFramePr>
          <p:nvPr/>
        </p:nvGraphicFramePr>
        <p:xfrm>
          <a:off x="7538351" y="2446878"/>
          <a:ext cx="1397000" cy="914400"/>
        </p:xfrm>
        <a:graphic>
          <a:graphicData uri="http://schemas.openxmlformats.org/drawingml/2006/table">
            <a:tbl>
              <a:tblPr firstRow="1" bandRow="1">
                <a:tableStyleId>{8799B23B-EC83-4686-B30A-512413B5E67A}</a:tableStyleId>
              </a:tblPr>
              <a:tblGrid>
                <a:gridCol w="698500">
                  <a:extLst>
                    <a:ext uri="{9D8B030D-6E8A-4147-A177-3AD203B41FA5}">
                      <a16:colId xmlns:a16="http://schemas.microsoft.com/office/drawing/2014/main" val="3100336650"/>
                    </a:ext>
                  </a:extLst>
                </a:gridCol>
                <a:gridCol w="698500">
                  <a:extLst>
                    <a:ext uri="{9D8B030D-6E8A-4147-A177-3AD203B41FA5}">
                      <a16:colId xmlns:a16="http://schemas.microsoft.com/office/drawing/2014/main" val="2212887855"/>
                    </a:ext>
                  </a:extLst>
                </a:gridCol>
              </a:tblGrid>
              <a:tr h="402167">
                <a:tc>
                  <a:txBody>
                    <a:bodyPr/>
                    <a:lstStyle/>
                    <a:p>
                      <a:pPr algn="ctr"/>
                      <a:endParaRPr lang="en-US" sz="2400" b="1" dirty="0">
                        <a:solidFill>
                          <a:srgbClr val="FF99FF"/>
                        </a:solidFill>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400" b="1" dirty="0">
                          <a:solidFill>
                            <a:srgbClr val="FF99FF"/>
                          </a:solidFill>
                        </a:rPr>
                        <a:t>a</a:t>
                      </a:r>
                    </a:p>
                  </a:txBody>
                  <a:tcPr/>
                </a:tc>
                <a:extLst>
                  <a:ext uri="{0D108BD9-81ED-4DB2-BD59-A6C34878D82A}">
                    <a16:rowId xmlns:a16="http://schemas.microsoft.com/office/drawing/2014/main" val="3324636156"/>
                  </a:ext>
                </a:extLst>
              </a:tr>
              <a:tr h="402167">
                <a:tc>
                  <a:txBody>
                    <a:bodyPr/>
                    <a:lstStyle/>
                    <a:p>
                      <a:pPr algn="ctr"/>
                      <a:r>
                        <a:rPr lang="en-US" sz="2400" b="1" dirty="0">
                          <a:solidFill>
                            <a:srgbClr val="FF99FF"/>
                          </a:solidFill>
                        </a:rPr>
                        <a:t>a</a:t>
                      </a:r>
                    </a:p>
                  </a:txBody>
                  <a:tcPr>
                    <a:noFill/>
                  </a:tcPr>
                </a:tc>
                <a:tc>
                  <a:txBody>
                    <a:bodyPr/>
                    <a:lstStyle/>
                    <a:p>
                      <a:pPr algn="ctr"/>
                      <a:r>
                        <a:rPr lang="en-US" sz="2400" b="1" dirty="0">
                          <a:solidFill>
                            <a:srgbClr val="FF99FF"/>
                          </a:solidFill>
                        </a:rPr>
                        <a:t>aa</a:t>
                      </a:r>
                    </a:p>
                  </a:txBody>
                  <a:tcPr>
                    <a:noFill/>
                  </a:tcPr>
                </a:tc>
                <a:extLst>
                  <a:ext uri="{0D108BD9-81ED-4DB2-BD59-A6C34878D82A}">
                    <a16:rowId xmlns:a16="http://schemas.microsoft.com/office/drawing/2014/main" val="773304802"/>
                  </a:ext>
                </a:extLst>
              </a:tr>
            </a:tbl>
          </a:graphicData>
        </a:graphic>
      </p:graphicFrame>
      <p:pic>
        <p:nvPicPr>
          <p:cNvPr id="18" name="Picture 2" descr="Gender sign Basic Miscellany Flat icon | Freepik">
            <a:extLst>
              <a:ext uri="{FF2B5EF4-FFF2-40B4-BE49-F238E27FC236}">
                <a16:creationId xmlns:a16="http://schemas.microsoft.com/office/drawing/2014/main" id="{4ECADF82-42B9-4AE5-A921-D8E977FB7F7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83" b="94336" l="2344" r="49219">
                        <a14:foregroundMark x1="9180" y1="15234" x2="9180" y2="15234"/>
                        <a14:foregroundMark x1="43164" y1="9180" x2="43164" y2="9180"/>
                        <a14:foregroundMark x1="32227" y1="4883" x2="32227" y2="4883"/>
                        <a14:foregroundMark x1="49219" y1="26758" x2="49219" y2="26758"/>
                        <a14:foregroundMark x1="2539" y1="25000" x2="2539" y2="25000"/>
                        <a14:foregroundMark x1="26758" y1="94336" x2="26758" y2="94336"/>
                      </a14:backgroundRemoval>
                    </a14:imgEffect>
                  </a14:imgLayer>
                </a14:imgProps>
              </a:ext>
              <a:ext uri="{28A0092B-C50C-407E-A947-70E740481C1C}">
                <a14:useLocalDpi xmlns:a14="http://schemas.microsoft.com/office/drawing/2010/main" val="0"/>
              </a:ext>
            </a:extLst>
          </a:blip>
          <a:srcRect r="47710"/>
          <a:stretch/>
        </p:blipFill>
        <p:spPr bwMode="auto">
          <a:xfrm>
            <a:off x="8031511" y="2466841"/>
            <a:ext cx="152400" cy="29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ender sign Basic Miscellany Flat icon | Freepik">
            <a:extLst>
              <a:ext uri="{FF2B5EF4-FFF2-40B4-BE49-F238E27FC236}">
                <a16:creationId xmlns:a16="http://schemas.microsoft.com/office/drawing/2014/main" id="{A0F7B08C-4ABB-4A41-9B9C-E6D72AEEAC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273" b="97461" l="50000" r="96875">
                        <a14:foregroundMark x1="50195" y1="76367" x2="50195" y2="76367"/>
                        <a14:foregroundMark x1="76758" y1="93555" x2="76758" y2="93555"/>
                        <a14:foregroundMark x1="77734" y1="97656" x2="77734" y2="97656"/>
                        <a14:foregroundMark x1="96875" y1="72656" x2="96875" y2="72656"/>
                        <a14:foregroundMark x1="72852" y1="5273" x2="72852" y2="5273"/>
                        <a14:backgroundMark x1="49414" y1="26563" x2="49414" y2="26563"/>
                        <a14:backgroundMark x1="51953" y1="25586" x2="51953" y2="25586"/>
                        <a14:backgroundMark x1="50977" y1="20898" x2="50977" y2="20898"/>
                        <a14:backgroundMark x1="47852" y1="15234" x2="47852" y2="15234"/>
                        <a14:backgroundMark x1="47461" y1="12891" x2="51367" y2="24414"/>
                        <a14:backgroundMark x1="51367" y1="24414" x2="50000" y2="36914"/>
                        <a14:backgroundMark x1="47070" y1="41211" x2="52734" y2="29297"/>
                        <a14:backgroundMark x1="52734" y1="29297" x2="47656" y2="11914"/>
                        <a14:backgroundMark x1="49023" y1="14844" x2="52148" y2="24219"/>
                        <a14:backgroundMark x1="52148" y1="24219" x2="52148" y2="24414"/>
                      </a14:backgroundRemoval>
                    </a14:imgEffect>
                  </a14:imgLayer>
                </a14:imgProps>
              </a:ext>
              <a:ext uri="{28A0092B-C50C-407E-A947-70E740481C1C}">
                <a14:useLocalDpi xmlns:a14="http://schemas.microsoft.com/office/drawing/2010/main" val="0"/>
              </a:ext>
            </a:extLst>
          </a:blip>
          <a:srcRect l="46875"/>
          <a:stretch/>
        </p:blipFill>
        <p:spPr bwMode="auto">
          <a:xfrm>
            <a:off x="7561421" y="2539487"/>
            <a:ext cx="152400" cy="28687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9F3B48D1-E52D-4496-BD01-E58757A71AF2}"/>
              </a:ext>
            </a:extLst>
          </p:cNvPr>
          <p:cNvCxnSpPr>
            <a:cxnSpLocks/>
          </p:cNvCxnSpPr>
          <p:nvPr/>
        </p:nvCxnSpPr>
        <p:spPr>
          <a:xfrm>
            <a:off x="2641310" y="172447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4E6B9C-F840-4560-B22E-5AC7A74B7E97}"/>
              </a:ext>
            </a:extLst>
          </p:cNvPr>
          <p:cNvCxnSpPr>
            <a:cxnSpLocks/>
          </p:cNvCxnSpPr>
          <p:nvPr/>
        </p:nvCxnSpPr>
        <p:spPr>
          <a:xfrm>
            <a:off x="2641310" y="2243813"/>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874545-6338-4EE8-976C-FBCFCBA001BE}"/>
              </a:ext>
            </a:extLst>
          </p:cNvPr>
          <p:cNvCxnSpPr>
            <a:cxnSpLocks/>
          </p:cNvCxnSpPr>
          <p:nvPr/>
        </p:nvCxnSpPr>
        <p:spPr>
          <a:xfrm>
            <a:off x="2641310" y="4541677"/>
            <a:ext cx="6573068" cy="0"/>
          </a:xfrm>
          <a:prstGeom prst="line">
            <a:avLst/>
          </a:prstGeom>
          <a:ln w="19050">
            <a:solidFill>
              <a:srgbClr val="FFD96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0DB6E0-5179-4448-A3D3-17568BE97E0E}"/>
              </a:ext>
            </a:extLst>
          </p:cNvPr>
          <p:cNvSpPr txBox="1"/>
          <p:nvPr/>
        </p:nvSpPr>
        <p:spPr>
          <a:xfrm>
            <a:off x="2503398" y="4062933"/>
            <a:ext cx="768742" cy="400110"/>
          </a:xfrm>
          <a:prstGeom prst="rect">
            <a:avLst/>
          </a:prstGeom>
          <a:noFill/>
        </p:spPr>
        <p:txBody>
          <a:bodyPr wrap="square" rtlCol="0">
            <a:spAutoFit/>
          </a:bodyPr>
          <a:lstStyle/>
          <a:p>
            <a:r>
              <a:rPr lang="en-US" sz="2000" b="1" dirty="0"/>
              <a:t>F3</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D2CD6D-7BE1-4BF5-8EEF-CF9C4FCAC736}"/>
                  </a:ext>
                </a:extLst>
              </p:cNvPr>
              <p:cNvSpPr txBox="1"/>
              <p:nvPr/>
            </p:nvSpPr>
            <p:spPr>
              <a:xfrm>
                <a:off x="2895600" y="4006209"/>
                <a:ext cx="2501006" cy="535468"/>
              </a:xfrm>
              <a:prstGeom prst="rect">
                <a:avLst/>
              </a:prstGeom>
              <a:noFill/>
            </p:spPr>
            <p:txBody>
              <a:bodyPr wrap="none" rtlCol="0">
                <a:spAutoFit/>
              </a:bodyPr>
              <a:lstStyle/>
              <a:p>
                <a:r>
                  <a:rPr lang="en-US" sz="2000" b="1" dirty="0">
                    <a:solidFill>
                      <a:srgbClr val="2CE7F0"/>
                    </a:solidFill>
                  </a:rPr>
                  <a:t>AA = 0,54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𝟏𝟐</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0,57</a:t>
                </a:r>
              </a:p>
            </p:txBody>
          </p:sp>
        </mc:Choice>
        <mc:Fallback xmlns="">
          <p:sp>
            <p:nvSpPr>
              <p:cNvPr id="30" name="TextBox 29">
                <a:extLst>
                  <a:ext uri="{FF2B5EF4-FFF2-40B4-BE49-F238E27FC236}">
                    <a16:creationId xmlns:a16="http://schemas.microsoft.com/office/drawing/2014/main" id="{35D2CD6D-7BE1-4BF5-8EEF-CF9C4FCAC736}"/>
                  </a:ext>
                </a:extLst>
              </p:cNvPr>
              <p:cNvSpPr txBox="1">
                <a:spLocks noRot="1" noChangeAspect="1" noMove="1" noResize="1" noEditPoints="1" noAdjustHandles="1" noChangeArrowheads="1" noChangeShapeType="1" noTextEdit="1"/>
              </p:cNvSpPr>
              <p:nvPr/>
            </p:nvSpPr>
            <p:spPr>
              <a:xfrm>
                <a:off x="2895600" y="4006209"/>
                <a:ext cx="2501006" cy="535468"/>
              </a:xfrm>
              <a:prstGeom prst="rect">
                <a:avLst/>
              </a:prstGeom>
              <a:blipFill>
                <a:blip r:embed="rId6"/>
                <a:stretch>
                  <a:fillRect l="-2439" r="-2195"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1651D78-F53E-4C77-B932-5F09893FBF85}"/>
                  </a:ext>
                </a:extLst>
              </p:cNvPr>
              <p:cNvSpPr txBox="1"/>
              <p:nvPr/>
            </p:nvSpPr>
            <p:spPr>
              <a:xfrm>
                <a:off x="5493712" y="4006209"/>
                <a:ext cx="2079415" cy="535468"/>
              </a:xfrm>
              <a:prstGeom prst="rect">
                <a:avLst/>
              </a:prstGeom>
              <a:noFill/>
            </p:spPr>
            <p:txBody>
              <a:bodyPr wrap="none" rtlCol="0">
                <a:spAutoFit/>
              </a:bodyPr>
              <a:lstStyle/>
              <a:p>
                <a:r>
                  <a:rPr lang="en-US" sz="2000" b="1" dirty="0">
                    <a:solidFill>
                      <a:srgbClr val="2CE7F0"/>
                    </a:solidFill>
                  </a:rPr>
                  <a:t>Aa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𝟏𝟐</m:t>
                        </m:r>
                        <m:r>
                          <a:rPr lang="en-US" sz="2000" b="1" i="1" smtClean="0">
                            <a:solidFill>
                              <a:srgbClr val="2CE7F0"/>
                            </a:solidFill>
                            <a:latin typeface="Cambria Math" panose="02040503050406030204" pitchFamily="18" charset="0"/>
                          </a:rPr>
                          <m:t>𝒙</m:t>
                        </m:r>
                        <m:r>
                          <a:rPr lang="en-US" sz="2000" b="1" i="1" smtClean="0">
                            <a:solidFill>
                              <a:srgbClr val="2CE7F0"/>
                            </a:solidFill>
                            <a:latin typeface="Cambria Math" panose="02040503050406030204" pitchFamily="18" charset="0"/>
                          </a:rPr>
                          <m:t>𝟐</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0,06</a:t>
                </a:r>
              </a:p>
            </p:txBody>
          </p:sp>
        </mc:Choice>
        <mc:Fallback xmlns="">
          <p:sp>
            <p:nvSpPr>
              <p:cNvPr id="69" name="TextBox 68">
                <a:extLst>
                  <a:ext uri="{FF2B5EF4-FFF2-40B4-BE49-F238E27FC236}">
                    <a16:creationId xmlns:a16="http://schemas.microsoft.com/office/drawing/2014/main" id="{F1651D78-F53E-4C77-B932-5F09893FBF85}"/>
                  </a:ext>
                </a:extLst>
              </p:cNvPr>
              <p:cNvSpPr txBox="1">
                <a:spLocks noRot="1" noChangeAspect="1" noMove="1" noResize="1" noEditPoints="1" noAdjustHandles="1" noChangeArrowheads="1" noChangeShapeType="1" noTextEdit="1"/>
              </p:cNvSpPr>
              <p:nvPr/>
            </p:nvSpPr>
            <p:spPr>
              <a:xfrm>
                <a:off x="5493712" y="4006209"/>
                <a:ext cx="2079415" cy="535468"/>
              </a:xfrm>
              <a:prstGeom prst="rect">
                <a:avLst/>
              </a:prstGeom>
              <a:blipFill>
                <a:blip r:embed="rId7"/>
                <a:stretch>
                  <a:fillRect l="-2933" r="-3226"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27BAF8E-4433-4658-8591-9C8E036DB04E}"/>
                  </a:ext>
                </a:extLst>
              </p:cNvPr>
              <p:cNvSpPr txBox="1"/>
              <p:nvPr/>
            </p:nvSpPr>
            <p:spPr>
              <a:xfrm>
                <a:off x="7816810" y="4006209"/>
                <a:ext cx="2452916" cy="535468"/>
              </a:xfrm>
              <a:prstGeom prst="rect">
                <a:avLst/>
              </a:prstGeom>
              <a:noFill/>
            </p:spPr>
            <p:txBody>
              <a:bodyPr wrap="none" rtlCol="0">
                <a:spAutoFit/>
              </a:bodyPr>
              <a:lstStyle/>
              <a:p>
                <a:r>
                  <a:rPr lang="en-US" sz="2000" b="1" dirty="0">
                    <a:solidFill>
                      <a:srgbClr val="2CE7F0"/>
                    </a:solidFill>
                  </a:rPr>
                  <a:t>aa = 0,35 + </a:t>
                </a:r>
                <a14:m>
                  <m:oMath xmlns:m="http://schemas.openxmlformats.org/officeDocument/2006/math">
                    <m:f>
                      <m:fPr>
                        <m:ctrlPr>
                          <a:rPr lang="en-US" sz="2000" b="1" i="1" smtClean="0">
                            <a:solidFill>
                              <a:srgbClr val="2CE7F0"/>
                            </a:solidFill>
                            <a:latin typeface="Cambria Math" panose="02040503050406030204" pitchFamily="18" charset="0"/>
                          </a:rPr>
                        </m:ctrlPr>
                      </m:fPr>
                      <m:num>
                        <m:r>
                          <a:rPr lang="en-US" sz="2000" b="1" i="1" smtClean="0">
                            <a:solidFill>
                              <a:srgbClr val="2CE7F0"/>
                            </a:solidFill>
                            <a:latin typeface="Cambria Math" panose="02040503050406030204" pitchFamily="18" charset="0"/>
                          </a:rPr>
                          <m:t>𝟎</m:t>
                        </m:r>
                        <m:r>
                          <a:rPr lang="en-US" sz="2000" b="1" i="1" smtClean="0">
                            <a:solidFill>
                              <a:srgbClr val="2CE7F0"/>
                            </a:solidFill>
                            <a:latin typeface="Cambria Math" panose="02040503050406030204" pitchFamily="18" charset="0"/>
                          </a:rPr>
                          <m:t>,</m:t>
                        </m:r>
                        <m:r>
                          <a:rPr lang="en-US" sz="2000" b="1" i="1" smtClean="0">
                            <a:solidFill>
                              <a:srgbClr val="2CE7F0"/>
                            </a:solidFill>
                            <a:latin typeface="Cambria Math" panose="02040503050406030204" pitchFamily="18" charset="0"/>
                          </a:rPr>
                          <m:t>𝟏𝟐</m:t>
                        </m:r>
                      </m:num>
                      <m:den>
                        <m:r>
                          <a:rPr lang="en-US" sz="2000" b="1" i="1" smtClean="0">
                            <a:solidFill>
                              <a:srgbClr val="2CE7F0"/>
                            </a:solidFill>
                            <a:latin typeface="Cambria Math" panose="02040503050406030204" pitchFamily="18" charset="0"/>
                          </a:rPr>
                          <m:t>𝟒</m:t>
                        </m:r>
                      </m:den>
                    </m:f>
                    <m:r>
                      <a:rPr lang="en-US" sz="2000" b="1" i="0" smtClean="0">
                        <a:solidFill>
                          <a:srgbClr val="2CE7F0"/>
                        </a:solidFill>
                        <a:latin typeface="Cambria Math" panose="02040503050406030204" pitchFamily="18" charset="0"/>
                      </a:rPr>
                      <m:t> </m:t>
                    </m:r>
                  </m:oMath>
                </a14:m>
                <a:r>
                  <a:rPr lang="en-US" sz="2000" b="1" dirty="0">
                    <a:solidFill>
                      <a:srgbClr val="FF99FF"/>
                    </a:solidFill>
                  </a:rPr>
                  <a:t> = 0,38</a:t>
                </a:r>
              </a:p>
            </p:txBody>
          </p:sp>
        </mc:Choice>
        <mc:Fallback xmlns="">
          <p:sp>
            <p:nvSpPr>
              <p:cNvPr id="71" name="TextBox 70">
                <a:extLst>
                  <a:ext uri="{FF2B5EF4-FFF2-40B4-BE49-F238E27FC236}">
                    <a16:creationId xmlns:a16="http://schemas.microsoft.com/office/drawing/2014/main" id="{527BAF8E-4433-4658-8591-9C8E036DB04E}"/>
                  </a:ext>
                </a:extLst>
              </p:cNvPr>
              <p:cNvSpPr txBox="1">
                <a:spLocks noRot="1" noChangeAspect="1" noMove="1" noResize="1" noEditPoints="1" noAdjustHandles="1" noChangeArrowheads="1" noChangeShapeType="1" noTextEdit="1"/>
              </p:cNvSpPr>
              <p:nvPr/>
            </p:nvSpPr>
            <p:spPr>
              <a:xfrm>
                <a:off x="7816810" y="4006209"/>
                <a:ext cx="2452916" cy="535468"/>
              </a:xfrm>
              <a:prstGeom prst="rect">
                <a:avLst/>
              </a:prstGeom>
              <a:blipFill>
                <a:blip r:embed="rId8"/>
                <a:stretch>
                  <a:fillRect l="-2481" r="-2233" b="-7955"/>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7416DB5E-69A1-4AAE-B6F4-176321ABE43F}"/>
              </a:ext>
            </a:extLst>
          </p:cNvPr>
          <p:cNvSpPr txBox="1"/>
          <p:nvPr/>
        </p:nvSpPr>
        <p:spPr>
          <a:xfrm>
            <a:off x="3630421" y="1135070"/>
            <a:ext cx="4767652" cy="523220"/>
          </a:xfrm>
          <a:prstGeom prst="rect">
            <a:avLst/>
          </a:prstGeom>
          <a:noFill/>
        </p:spPr>
        <p:txBody>
          <a:bodyPr wrap="none" rtlCol="0">
            <a:spAutoFit/>
          </a:bodyPr>
          <a:lstStyle/>
          <a:p>
            <a:r>
              <a:rPr lang="en-US" sz="2800" b="1" dirty="0">
                <a:solidFill>
                  <a:srgbClr val="2CE7F0"/>
                </a:solidFill>
              </a:rPr>
              <a:t>0,54 AA         0,12A</a:t>
            </a:r>
            <a:r>
              <a:rPr lang="en-US" sz="2800" b="1" dirty="0">
                <a:solidFill>
                  <a:srgbClr val="FF99FF"/>
                </a:solidFill>
              </a:rPr>
              <a:t>a </a:t>
            </a:r>
            <a:r>
              <a:rPr lang="en-US" sz="2800" b="1" dirty="0">
                <a:solidFill>
                  <a:srgbClr val="2CE7F0"/>
                </a:solidFill>
              </a:rPr>
              <a:t>        </a:t>
            </a:r>
            <a:r>
              <a:rPr lang="en-US" sz="2800" b="1" dirty="0">
                <a:solidFill>
                  <a:srgbClr val="FF99FF"/>
                </a:solidFill>
              </a:rPr>
              <a:t>0,35 aa</a:t>
            </a:r>
          </a:p>
        </p:txBody>
      </p:sp>
      <p:sp>
        <p:nvSpPr>
          <p:cNvPr id="73" name="TextBox 72">
            <a:extLst>
              <a:ext uri="{FF2B5EF4-FFF2-40B4-BE49-F238E27FC236}">
                <a16:creationId xmlns:a16="http://schemas.microsoft.com/office/drawing/2014/main" id="{DBFB654C-46E2-4305-A305-F87BC6F6A5C2}"/>
              </a:ext>
            </a:extLst>
          </p:cNvPr>
          <p:cNvSpPr txBox="1"/>
          <p:nvPr/>
        </p:nvSpPr>
        <p:spPr>
          <a:xfrm>
            <a:off x="1524000" y="5071968"/>
            <a:ext cx="9477274" cy="523220"/>
          </a:xfrm>
          <a:prstGeom prst="rect">
            <a:avLst/>
          </a:prstGeom>
          <a:noFill/>
        </p:spPr>
        <p:txBody>
          <a:bodyPr wrap="none" rtlCol="0">
            <a:spAutoFit/>
          </a:bodyPr>
          <a:lstStyle/>
          <a:p>
            <a:r>
              <a:rPr lang="en-US" sz="2800" dirty="0" err="1"/>
              <a:t>Xác</a:t>
            </a:r>
            <a:r>
              <a:rPr lang="en-US" sz="2800" dirty="0"/>
              <a:t> </a:t>
            </a:r>
            <a:r>
              <a:rPr lang="en-US" sz="2800" dirty="0" err="1"/>
              <a:t>định</a:t>
            </a:r>
            <a:r>
              <a:rPr lang="en-US" sz="2800" dirty="0"/>
              <a:t> </a:t>
            </a:r>
            <a:r>
              <a:rPr lang="en-US" sz="2800" dirty="0" err="1"/>
              <a:t>cấu</a:t>
            </a:r>
            <a:r>
              <a:rPr lang="en-US" sz="2800" dirty="0"/>
              <a:t> </a:t>
            </a:r>
            <a:r>
              <a:rPr lang="en-US" sz="2800" dirty="0" err="1"/>
              <a:t>trúc</a:t>
            </a:r>
            <a:r>
              <a:rPr lang="en-US" sz="2800" dirty="0"/>
              <a:t> di </a:t>
            </a:r>
            <a:r>
              <a:rPr lang="en-US" sz="2800" dirty="0" err="1"/>
              <a:t>truyền</a:t>
            </a:r>
            <a:r>
              <a:rPr lang="en-US" sz="2800" dirty="0"/>
              <a:t> </a:t>
            </a:r>
            <a:r>
              <a:rPr lang="en-US" sz="2800" dirty="0" err="1"/>
              <a:t>quần</a:t>
            </a:r>
            <a:r>
              <a:rPr lang="en-US" sz="2800" dirty="0"/>
              <a:t> </a:t>
            </a:r>
            <a:r>
              <a:rPr lang="en-US" sz="2800" dirty="0" err="1"/>
              <a:t>thể</a:t>
            </a:r>
            <a:r>
              <a:rPr lang="en-US" sz="2800" dirty="0"/>
              <a:t> qua </a:t>
            </a:r>
            <a:r>
              <a:rPr lang="en-US" sz="2800" dirty="0" err="1"/>
              <a:t>thế</a:t>
            </a:r>
            <a:r>
              <a:rPr lang="en-US" sz="2800" dirty="0"/>
              <a:t> </a:t>
            </a:r>
            <a:r>
              <a:rPr lang="en-US" sz="2800" dirty="0" err="1"/>
              <a:t>hệ</a:t>
            </a:r>
            <a:r>
              <a:rPr lang="en-US" sz="2800" dirty="0"/>
              <a:t> </a:t>
            </a:r>
            <a:r>
              <a:rPr lang="en-US" sz="2800" dirty="0" err="1"/>
              <a:t>tự</a:t>
            </a:r>
            <a:r>
              <a:rPr lang="en-US" sz="2800" dirty="0"/>
              <a:t> </a:t>
            </a:r>
            <a:r>
              <a:rPr lang="en-US" sz="2800" dirty="0" err="1"/>
              <a:t>thụ</a:t>
            </a:r>
            <a:r>
              <a:rPr lang="en-US" sz="2800" dirty="0"/>
              <a:t> </a:t>
            </a:r>
            <a:r>
              <a:rPr lang="en-US" sz="2800" dirty="0" err="1"/>
              <a:t>phấn</a:t>
            </a:r>
            <a:r>
              <a:rPr lang="en-US" sz="2800" dirty="0"/>
              <a:t> </a:t>
            </a:r>
            <a:r>
              <a:rPr lang="en-US" sz="2800" dirty="0" err="1"/>
              <a:t>thứ</a:t>
            </a:r>
            <a:r>
              <a:rPr lang="en-US" sz="2800" dirty="0"/>
              <a:t> 3?</a:t>
            </a:r>
          </a:p>
        </p:txBody>
      </p:sp>
    </p:spTree>
    <p:extLst>
      <p:ext uri="{BB962C8B-B14F-4D97-AF65-F5344CB8AC3E}">
        <p14:creationId xmlns:p14="http://schemas.microsoft.com/office/powerpoint/2010/main" val="390809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randombar(horizontal)">
                                      <p:cBhvr>
                                        <p:cTn id="30" dur="500"/>
                                        <p:tgtEl>
                                          <p:spTgt spid="1026"/>
                                        </p:tgtEl>
                                      </p:cBhvr>
                                    </p:animEffect>
                                  </p:childTnLst>
                                </p:cTn>
                              </p:par>
                              <p:par>
                                <p:cTn id="31" presetID="14"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randombar(horizontal)">
                                      <p:cBhvr>
                                        <p:cTn id="33" dur="500"/>
                                        <p:tgtEl>
                                          <p:spTgt spid="1028"/>
                                        </p:tgtEl>
                                      </p:cBhvr>
                                    </p:animEffect>
                                  </p:childTnLst>
                                </p:cTn>
                              </p:par>
                              <p:par>
                                <p:cTn id="34" presetID="14"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par>
                                <p:cTn id="49" presetID="14"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randombar(horizontal)">
                                      <p:cBhvr>
                                        <p:cTn id="54" dur="500"/>
                                        <p:tgtEl>
                                          <p:spTgt spid="2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randombar(horizontal)">
                                      <p:cBhvr>
                                        <p:cTn id="63" dur="500"/>
                                        <p:tgtEl>
                                          <p:spTgt spid="69"/>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randombar(horizontal)">
                                      <p:cBhvr>
                                        <p:cTn id="6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29" grpId="0"/>
      <p:bldP spid="30" grpId="0"/>
      <p:bldP spid="69" grpId="0"/>
      <p:bldP spid="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E55B40C-C2D6-4E4C-B183-B6EC35E80ABC}"/>
              </a:ext>
            </a:extLst>
          </p:cNvPr>
          <p:cNvGraphicFramePr>
            <a:graphicFrameLocks noGrp="1"/>
          </p:cNvGraphicFramePr>
          <p:nvPr>
            <p:extLst>
              <p:ext uri="{D42A27DB-BD31-4B8C-83A1-F6EECF244321}">
                <p14:modId xmlns:p14="http://schemas.microsoft.com/office/powerpoint/2010/main" val="959060600"/>
              </p:ext>
            </p:extLst>
          </p:nvPr>
        </p:nvGraphicFramePr>
        <p:xfrm>
          <a:off x="3657600" y="1143000"/>
          <a:ext cx="4686300" cy="3505201"/>
        </p:xfrm>
        <a:graphic>
          <a:graphicData uri="http://schemas.openxmlformats.org/drawingml/2006/table">
            <a:tbl>
              <a:tblPr firstRow="1" bandRow="1">
                <a:tableStyleId>{8799B23B-EC83-4686-B30A-512413B5E67A}</a:tableStyleId>
              </a:tblPr>
              <a:tblGrid>
                <a:gridCol w="520700">
                  <a:extLst>
                    <a:ext uri="{9D8B030D-6E8A-4147-A177-3AD203B41FA5}">
                      <a16:colId xmlns:a16="http://schemas.microsoft.com/office/drawing/2014/main" val="2163008162"/>
                    </a:ext>
                  </a:extLst>
                </a:gridCol>
                <a:gridCol w="520700">
                  <a:extLst>
                    <a:ext uri="{9D8B030D-6E8A-4147-A177-3AD203B41FA5}">
                      <a16:colId xmlns:a16="http://schemas.microsoft.com/office/drawing/2014/main" val="297142973"/>
                    </a:ext>
                  </a:extLst>
                </a:gridCol>
                <a:gridCol w="520700">
                  <a:extLst>
                    <a:ext uri="{9D8B030D-6E8A-4147-A177-3AD203B41FA5}">
                      <a16:colId xmlns:a16="http://schemas.microsoft.com/office/drawing/2014/main" val="3974257150"/>
                    </a:ext>
                  </a:extLst>
                </a:gridCol>
                <a:gridCol w="520700">
                  <a:extLst>
                    <a:ext uri="{9D8B030D-6E8A-4147-A177-3AD203B41FA5}">
                      <a16:colId xmlns:a16="http://schemas.microsoft.com/office/drawing/2014/main" val="2369427477"/>
                    </a:ext>
                  </a:extLst>
                </a:gridCol>
                <a:gridCol w="520700">
                  <a:extLst>
                    <a:ext uri="{9D8B030D-6E8A-4147-A177-3AD203B41FA5}">
                      <a16:colId xmlns:a16="http://schemas.microsoft.com/office/drawing/2014/main" val="3709983976"/>
                    </a:ext>
                  </a:extLst>
                </a:gridCol>
                <a:gridCol w="520700">
                  <a:extLst>
                    <a:ext uri="{9D8B030D-6E8A-4147-A177-3AD203B41FA5}">
                      <a16:colId xmlns:a16="http://schemas.microsoft.com/office/drawing/2014/main" val="2137819929"/>
                    </a:ext>
                  </a:extLst>
                </a:gridCol>
                <a:gridCol w="520700">
                  <a:extLst>
                    <a:ext uri="{9D8B030D-6E8A-4147-A177-3AD203B41FA5}">
                      <a16:colId xmlns:a16="http://schemas.microsoft.com/office/drawing/2014/main" val="3872875603"/>
                    </a:ext>
                  </a:extLst>
                </a:gridCol>
                <a:gridCol w="520700">
                  <a:extLst>
                    <a:ext uri="{9D8B030D-6E8A-4147-A177-3AD203B41FA5}">
                      <a16:colId xmlns:a16="http://schemas.microsoft.com/office/drawing/2014/main" val="3427273886"/>
                    </a:ext>
                  </a:extLst>
                </a:gridCol>
                <a:gridCol w="520700">
                  <a:extLst>
                    <a:ext uri="{9D8B030D-6E8A-4147-A177-3AD203B41FA5}">
                      <a16:colId xmlns:a16="http://schemas.microsoft.com/office/drawing/2014/main" val="2546572977"/>
                    </a:ext>
                  </a:extLst>
                </a:gridCol>
              </a:tblGrid>
              <a:tr h="500743">
                <a:tc>
                  <a:txBody>
                    <a:bodyPr/>
                    <a:lstStyle/>
                    <a:p>
                      <a:r>
                        <a:rPr lang="en-US" dirty="0"/>
                        <a:t>0,6</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387688887"/>
                  </a:ext>
                </a:extLst>
              </a:tr>
              <a:tr h="500743">
                <a:tc>
                  <a:txBody>
                    <a:bodyPr/>
                    <a:lstStyle/>
                    <a:p>
                      <a:r>
                        <a:rPr lang="en-US" dirty="0"/>
                        <a:t>0,5</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037087049"/>
                  </a:ext>
                </a:extLst>
              </a:tr>
              <a:tr h="500743">
                <a:tc>
                  <a:txBody>
                    <a:bodyPr/>
                    <a:lstStyle/>
                    <a:p>
                      <a:r>
                        <a:rPr lang="en-US" dirty="0"/>
                        <a:t>0,4</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716170701"/>
                  </a:ext>
                </a:extLst>
              </a:tr>
              <a:tr h="500743">
                <a:tc>
                  <a:txBody>
                    <a:bodyPr/>
                    <a:lstStyle/>
                    <a:p>
                      <a:r>
                        <a:rPr lang="en-US" dirty="0"/>
                        <a:t>0,3</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4188608527"/>
                  </a:ext>
                </a:extLst>
              </a:tr>
              <a:tr h="500743">
                <a:tc>
                  <a:txBody>
                    <a:bodyPr/>
                    <a:lstStyle/>
                    <a:p>
                      <a:r>
                        <a:rPr lang="en-US" dirty="0"/>
                        <a:t>0,2</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728899720"/>
                  </a:ext>
                </a:extLst>
              </a:tr>
              <a:tr h="500743">
                <a:tc>
                  <a:txBody>
                    <a:bodyPr/>
                    <a:lstStyle/>
                    <a:p>
                      <a:r>
                        <a:rPr lang="en-US" dirty="0"/>
                        <a:t>0,1</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25107"/>
                  </a:ext>
                </a:extLst>
              </a:tr>
              <a:tr h="500743">
                <a:tc>
                  <a:txBody>
                    <a:bodyPr/>
                    <a:lstStyle/>
                    <a:p>
                      <a:r>
                        <a:rPr lang="en-US" dirty="0"/>
                        <a:t>0</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1</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2</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3</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4</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5</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6</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7</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8</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642421"/>
                  </a:ext>
                </a:extLst>
              </a:tr>
            </a:tbl>
          </a:graphicData>
        </a:graphic>
      </p:graphicFrame>
      <p:sp>
        <p:nvSpPr>
          <p:cNvPr id="8" name="Freeform: Shape 7">
            <a:extLst>
              <a:ext uri="{FF2B5EF4-FFF2-40B4-BE49-F238E27FC236}">
                <a16:creationId xmlns:a16="http://schemas.microsoft.com/office/drawing/2014/main" id="{AE7DC68C-1281-474A-8A03-9CF1EF9F617A}"/>
              </a:ext>
            </a:extLst>
          </p:cNvPr>
          <p:cNvSpPr/>
          <p:nvPr/>
        </p:nvSpPr>
        <p:spPr>
          <a:xfrm>
            <a:off x="4176074" y="2151182"/>
            <a:ext cx="4176074" cy="1153698"/>
          </a:xfrm>
          <a:custGeom>
            <a:avLst/>
            <a:gdLst>
              <a:gd name="connsiteX0" fmla="*/ 0 w 4176074"/>
              <a:gd name="connsiteY0" fmla="*/ 1153698 h 1153698"/>
              <a:gd name="connsiteX1" fmla="*/ 509048 w 4176074"/>
              <a:gd name="connsiteY1" fmla="*/ 531529 h 1153698"/>
              <a:gd name="connsiteX2" fmla="*/ 1065229 w 4176074"/>
              <a:gd name="connsiteY2" fmla="*/ 314713 h 1153698"/>
              <a:gd name="connsiteX3" fmla="*/ 1583703 w 4176074"/>
              <a:gd name="connsiteY3" fmla="*/ 220445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220445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74276 w 4176074"/>
              <a:gd name="connsiteY3" fmla="*/ 173311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74276 w 4176074"/>
              <a:gd name="connsiteY3" fmla="*/ 173311 h 1153698"/>
              <a:gd name="connsiteX4" fmla="*/ 2111604 w 4176074"/>
              <a:gd name="connsiteY4" fmla="*/ 107323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92371 w 4176074"/>
              <a:gd name="connsiteY5" fmla="*/ 79043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82944 w 4176074"/>
              <a:gd name="connsiteY5" fmla="*/ 60189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93130 w 4176074"/>
              <a:gd name="connsiteY3" fmla="*/ 145030 h 1153698"/>
              <a:gd name="connsiteX4" fmla="*/ 2111604 w 4176074"/>
              <a:gd name="connsiteY4" fmla="*/ 107323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93130 w 4176074"/>
              <a:gd name="connsiteY3" fmla="*/ 145030 h 1153698"/>
              <a:gd name="connsiteX4" fmla="*/ 2111604 w 4176074"/>
              <a:gd name="connsiteY4" fmla="*/ 88469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74" h="1153698">
                <a:moveTo>
                  <a:pt x="0" y="1153698"/>
                </a:moveTo>
                <a:cubicBezTo>
                  <a:pt x="165755" y="912529"/>
                  <a:pt x="331510" y="680787"/>
                  <a:pt x="509048" y="531529"/>
                </a:cubicBezTo>
                <a:cubicBezTo>
                  <a:pt x="686586" y="382271"/>
                  <a:pt x="884549" y="322568"/>
                  <a:pt x="1065229" y="258152"/>
                </a:cubicBezTo>
                <a:cubicBezTo>
                  <a:pt x="1245909" y="193736"/>
                  <a:pt x="1418734" y="173310"/>
                  <a:pt x="1593130" y="145030"/>
                </a:cubicBezTo>
                <a:cubicBezTo>
                  <a:pt x="1767526" y="116750"/>
                  <a:pt x="2111604" y="88469"/>
                  <a:pt x="2111604" y="88469"/>
                </a:cubicBezTo>
                <a:lnTo>
                  <a:pt x="2582944" y="60189"/>
                </a:lnTo>
                <a:cubicBezTo>
                  <a:pt x="2760482" y="41335"/>
                  <a:pt x="2967873" y="31910"/>
                  <a:pt x="3148553" y="22483"/>
                </a:cubicBezTo>
                <a:cubicBezTo>
                  <a:pt x="3329233" y="13056"/>
                  <a:pt x="3495774" y="9913"/>
                  <a:pt x="3667027" y="3628"/>
                </a:cubicBezTo>
                <a:cubicBezTo>
                  <a:pt x="3838280" y="-2657"/>
                  <a:pt x="4007177" y="485"/>
                  <a:pt x="4176074" y="3628"/>
                </a:cubicBezTo>
              </a:path>
            </a:pathLst>
          </a:cu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B251DC7-7873-405A-9BBA-C671B6B1BC42}"/>
              </a:ext>
            </a:extLst>
          </p:cNvPr>
          <p:cNvSpPr/>
          <p:nvPr/>
        </p:nvSpPr>
        <p:spPr>
          <a:xfrm>
            <a:off x="4176074" y="1144328"/>
            <a:ext cx="4166648" cy="1133031"/>
          </a:xfrm>
          <a:custGeom>
            <a:avLst/>
            <a:gdLst>
              <a:gd name="connsiteX0" fmla="*/ 0 w 4166648"/>
              <a:gd name="connsiteY0" fmla="*/ 1133031 h 1133031"/>
              <a:gd name="connsiteX1" fmla="*/ 537328 w 4166648"/>
              <a:gd name="connsiteY1" fmla="*/ 595703 h 1133031"/>
              <a:gd name="connsiteX2" fmla="*/ 1046375 w 4166648"/>
              <a:gd name="connsiteY2" fmla="*/ 190350 h 1133031"/>
              <a:gd name="connsiteX3" fmla="*/ 1564850 w 4166648"/>
              <a:gd name="connsiteY3" fmla="*/ 58375 h 1133031"/>
              <a:gd name="connsiteX4" fmla="*/ 2102178 w 4166648"/>
              <a:gd name="connsiteY4" fmla="*/ 48948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02178 w 4166648"/>
              <a:gd name="connsiteY4" fmla="*/ 48948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48552 w 4166648"/>
              <a:gd name="connsiteY6" fmla="*/ 11241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67406 w 4166648"/>
              <a:gd name="connsiteY6" fmla="*/ 11241 h 1133031"/>
              <a:gd name="connsiteX7" fmla="*/ 3638747 w 4166648"/>
              <a:gd name="connsiteY7" fmla="*/ 1814 h 1133031"/>
              <a:gd name="connsiteX8" fmla="*/ 4166648 w 4166648"/>
              <a:gd name="connsiteY8" fmla="*/ 1814 h 113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648" h="1133031">
                <a:moveTo>
                  <a:pt x="0" y="1133031"/>
                </a:moveTo>
                <a:cubicBezTo>
                  <a:pt x="181466" y="942923"/>
                  <a:pt x="361361" y="748103"/>
                  <a:pt x="537328" y="595703"/>
                </a:cubicBezTo>
                <a:cubicBezTo>
                  <a:pt x="713295" y="443303"/>
                  <a:pt x="884548" y="308186"/>
                  <a:pt x="1055802" y="218631"/>
                </a:cubicBezTo>
                <a:cubicBezTo>
                  <a:pt x="1227056" y="129076"/>
                  <a:pt x="1387312" y="91369"/>
                  <a:pt x="1564850" y="58375"/>
                </a:cubicBezTo>
                <a:cubicBezTo>
                  <a:pt x="1742388" y="25381"/>
                  <a:pt x="1943494" y="28523"/>
                  <a:pt x="2121032" y="20667"/>
                </a:cubicBezTo>
                <a:cubicBezTo>
                  <a:pt x="2298570" y="12811"/>
                  <a:pt x="2455683" y="12812"/>
                  <a:pt x="2630079" y="11241"/>
                </a:cubicBezTo>
                <a:lnTo>
                  <a:pt x="3167406" y="11241"/>
                </a:lnTo>
                <a:lnTo>
                  <a:pt x="3638747" y="1814"/>
                </a:lnTo>
                <a:cubicBezTo>
                  <a:pt x="3810001" y="-1328"/>
                  <a:pt x="3988324" y="243"/>
                  <a:pt x="4166648" y="1814"/>
                </a:cubicBezTo>
              </a:path>
            </a:pathLst>
          </a:cu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B977B60-8071-41D6-9751-B4D3820DBEAC}"/>
              </a:ext>
            </a:extLst>
          </p:cNvPr>
          <p:cNvSpPr/>
          <p:nvPr/>
        </p:nvSpPr>
        <p:spPr>
          <a:xfrm>
            <a:off x="4176074" y="1740031"/>
            <a:ext cx="4176074" cy="2403835"/>
          </a:xfrm>
          <a:custGeom>
            <a:avLst/>
            <a:gdLst>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64850 w 4176074"/>
              <a:gd name="connsiteY4" fmla="*/ 2290713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74277 w 4176074"/>
              <a:gd name="connsiteY4" fmla="*/ 2224725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64850 w 4176074"/>
              <a:gd name="connsiteY4" fmla="*/ 2168164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55802 w 4176074"/>
              <a:gd name="connsiteY3" fmla="*/ 1791093 h 2403835"/>
              <a:gd name="connsiteX4" fmla="*/ 1564850 w 4176074"/>
              <a:gd name="connsiteY4" fmla="*/ 2168164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6074" h="2403835">
                <a:moveTo>
                  <a:pt x="0" y="0"/>
                </a:moveTo>
                <a:cubicBezTo>
                  <a:pt x="27495" y="113122"/>
                  <a:pt x="54990" y="226244"/>
                  <a:pt x="141402" y="405353"/>
                </a:cubicBezTo>
                <a:cubicBezTo>
                  <a:pt x="227814" y="584462"/>
                  <a:pt x="366074" y="843699"/>
                  <a:pt x="518474" y="1074656"/>
                </a:cubicBezTo>
                <a:cubicBezTo>
                  <a:pt x="670874" y="1305613"/>
                  <a:pt x="881406" y="1608842"/>
                  <a:pt x="1055802" y="1791093"/>
                </a:cubicBezTo>
                <a:cubicBezTo>
                  <a:pt x="1230198" y="1973344"/>
                  <a:pt x="1390454" y="2077038"/>
                  <a:pt x="1564850" y="2168164"/>
                </a:cubicBezTo>
                <a:cubicBezTo>
                  <a:pt x="1739246" y="2259290"/>
                  <a:pt x="1926211" y="2300140"/>
                  <a:pt x="2102178" y="2337847"/>
                </a:cubicBezTo>
                <a:cubicBezTo>
                  <a:pt x="2278145" y="2375554"/>
                  <a:pt x="2446256" y="2384981"/>
                  <a:pt x="2620652" y="2394408"/>
                </a:cubicBezTo>
                <a:cubicBezTo>
                  <a:pt x="2795048" y="2403835"/>
                  <a:pt x="3148553" y="2394408"/>
                  <a:pt x="3148553" y="2394408"/>
                </a:cubicBezTo>
                <a:lnTo>
                  <a:pt x="3657600" y="2394408"/>
                </a:lnTo>
                <a:lnTo>
                  <a:pt x="4176074" y="2403835"/>
                </a:lnTo>
              </a:path>
            </a:pathLst>
          </a:custGeom>
          <a:no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E2439A-69BC-40D4-8957-3D775F70BA32}"/>
              </a:ext>
            </a:extLst>
          </p:cNvPr>
          <p:cNvSpPr/>
          <p:nvPr/>
        </p:nvSpPr>
        <p:spPr>
          <a:xfrm>
            <a:off x="4129726" y="2239259"/>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CFC593D-97F8-4247-B9FA-F8A61333C78F}"/>
              </a:ext>
            </a:extLst>
          </p:cNvPr>
          <p:cNvSpPr/>
          <p:nvPr/>
        </p:nvSpPr>
        <p:spPr>
          <a:xfrm>
            <a:off x="4657627" y="1704681"/>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3746CB-C5F1-40DA-8810-1FDAA02BA522}"/>
              </a:ext>
            </a:extLst>
          </p:cNvPr>
          <p:cNvSpPr/>
          <p:nvPr/>
        </p:nvSpPr>
        <p:spPr>
          <a:xfrm>
            <a:off x="5182384" y="1333892"/>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37CBF1-F7D4-4885-96F7-975F6FD89740}"/>
              </a:ext>
            </a:extLst>
          </p:cNvPr>
          <p:cNvSpPr/>
          <p:nvPr/>
        </p:nvSpPr>
        <p:spPr>
          <a:xfrm>
            <a:off x="5705573" y="1152427"/>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E04673-6572-4282-B4E4-6530EDFAC1B7}"/>
              </a:ext>
            </a:extLst>
          </p:cNvPr>
          <p:cNvSpPr/>
          <p:nvPr/>
        </p:nvSpPr>
        <p:spPr>
          <a:xfrm>
            <a:off x="6238973" y="1124146"/>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06E446-0311-475F-8536-01EFB33F04A3}"/>
              </a:ext>
            </a:extLst>
          </p:cNvPr>
          <p:cNvSpPr/>
          <p:nvPr/>
        </p:nvSpPr>
        <p:spPr>
          <a:xfrm>
            <a:off x="6743308" y="1114719"/>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D1BDA3-7DE7-4EE5-9B36-6AD629BF7EB2}"/>
              </a:ext>
            </a:extLst>
          </p:cNvPr>
          <p:cNvSpPr/>
          <p:nvPr/>
        </p:nvSpPr>
        <p:spPr>
          <a:xfrm>
            <a:off x="7257854" y="1113935"/>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B3D935-D8CE-4A2E-932D-54F94D7D830F}"/>
              </a:ext>
            </a:extLst>
          </p:cNvPr>
          <p:cNvSpPr/>
          <p:nvPr/>
        </p:nvSpPr>
        <p:spPr>
          <a:xfrm>
            <a:off x="7772400" y="1104508"/>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E592D87-0E56-40CA-A7C0-8707A94486C7}"/>
              </a:ext>
            </a:extLst>
          </p:cNvPr>
          <p:cNvSpPr/>
          <p:nvPr/>
        </p:nvSpPr>
        <p:spPr>
          <a:xfrm>
            <a:off x="8305800" y="1095865"/>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4629B0-CEB3-4B65-95A3-A7229E2C7857}"/>
              </a:ext>
            </a:extLst>
          </p:cNvPr>
          <p:cNvSpPr/>
          <p:nvPr/>
        </p:nvSpPr>
        <p:spPr>
          <a:xfrm>
            <a:off x="4678049" y="2629292"/>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2C6611-8D3E-4A71-B1FA-AF94B97DC237}"/>
              </a:ext>
            </a:extLst>
          </p:cNvPr>
          <p:cNvSpPr/>
          <p:nvPr/>
        </p:nvSpPr>
        <p:spPr>
          <a:xfrm>
            <a:off x="5183952" y="2362200"/>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28CFB6C-1087-444A-A312-1C73AFCD9FE5}"/>
              </a:ext>
            </a:extLst>
          </p:cNvPr>
          <p:cNvSpPr/>
          <p:nvPr/>
        </p:nvSpPr>
        <p:spPr>
          <a:xfrm>
            <a:off x="5707141" y="2246724"/>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349CEA-885F-4F95-9499-B4DAADBAB201}"/>
              </a:ext>
            </a:extLst>
          </p:cNvPr>
          <p:cNvSpPr/>
          <p:nvPr/>
        </p:nvSpPr>
        <p:spPr>
          <a:xfrm>
            <a:off x="6231114" y="2190162"/>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F1B3F6-E7C6-4A2E-AB0E-CD07BE8D1A05}"/>
              </a:ext>
            </a:extLst>
          </p:cNvPr>
          <p:cNvSpPr/>
          <p:nvPr/>
        </p:nvSpPr>
        <p:spPr>
          <a:xfrm>
            <a:off x="6744876" y="2152454"/>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46C03F1-25D0-402A-8B50-7F22786F0C2C}"/>
              </a:ext>
            </a:extLst>
          </p:cNvPr>
          <p:cNvSpPr/>
          <p:nvPr/>
        </p:nvSpPr>
        <p:spPr>
          <a:xfrm>
            <a:off x="7268849" y="2132816"/>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24EF029-0653-4F23-B48B-6C7F65899421}"/>
              </a:ext>
            </a:extLst>
          </p:cNvPr>
          <p:cNvSpPr/>
          <p:nvPr/>
        </p:nvSpPr>
        <p:spPr>
          <a:xfrm>
            <a:off x="7792822" y="2123389"/>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0E78321-3020-47F9-B1D5-473A3B1C7F60}"/>
              </a:ext>
            </a:extLst>
          </p:cNvPr>
          <p:cNvSpPr/>
          <p:nvPr/>
        </p:nvSpPr>
        <p:spPr>
          <a:xfrm>
            <a:off x="8307368" y="2114746"/>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50CAF7-DD09-40AA-8653-D4364EA797ED}"/>
              </a:ext>
            </a:extLst>
          </p:cNvPr>
          <p:cNvSpPr/>
          <p:nvPr/>
        </p:nvSpPr>
        <p:spPr>
          <a:xfrm>
            <a:off x="4867373" y="308570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CB1D4A2-6FA5-4E21-909D-19CB19A51126}"/>
              </a:ext>
            </a:extLst>
          </p:cNvPr>
          <p:cNvSpPr/>
          <p:nvPr/>
        </p:nvSpPr>
        <p:spPr>
          <a:xfrm>
            <a:off x="5182384" y="3474562"/>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6D1C54F-FC65-44AE-B394-E8F370C8D974}"/>
              </a:ext>
            </a:extLst>
          </p:cNvPr>
          <p:cNvSpPr/>
          <p:nvPr/>
        </p:nvSpPr>
        <p:spPr>
          <a:xfrm>
            <a:off x="5705573" y="3868137"/>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B1156E9-2E95-4621-9774-3F88D7302B7C}"/>
              </a:ext>
            </a:extLst>
          </p:cNvPr>
          <p:cNvSpPr/>
          <p:nvPr/>
        </p:nvSpPr>
        <p:spPr>
          <a:xfrm>
            <a:off x="6220119" y="4028389"/>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6DFBF58-BED5-4D90-A831-AF049358FAD3}"/>
              </a:ext>
            </a:extLst>
          </p:cNvPr>
          <p:cNvSpPr/>
          <p:nvPr/>
        </p:nvSpPr>
        <p:spPr>
          <a:xfrm>
            <a:off x="6743308" y="409437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BEA3F74-DA8C-4B43-B96B-F9F6EAD4596B}"/>
              </a:ext>
            </a:extLst>
          </p:cNvPr>
          <p:cNvSpPr/>
          <p:nvPr/>
        </p:nvSpPr>
        <p:spPr>
          <a:xfrm>
            <a:off x="7267281" y="4093594"/>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C41C6F-5A85-4B33-8B80-CF2EBBBAD6D2}"/>
              </a:ext>
            </a:extLst>
          </p:cNvPr>
          <p:cNvSpPr/>
          <p:nvPr/>
        </p:nvSpPr>
        <p:spPr>
          <a:xfrm>
            <a:off x="7791254" y="4093594"/>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4B713EC-85A0-450A-A759-5E73F71C1487}"/>
              </a:ext>
            </a:extLst>
          </p:cNvPr>
          <p:cNvSpPr/>
          <p:nvPr/>
        </p:nvSpPr>
        <p:spPr>
          <a:xfrm>
            <a:off x="8305800" y="409437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1102A3-9B72-4A31-96B9-89154501652C}"/>
              </a:ext>
            </a:extLst>
          </p:cNvPr>
          <p:cNvSpPr/>
          <p:nvPr/>
        </p:nvSpPr>
        <p:spPr>
          <a:xfrm>
            <a:off x="4534292" y="2581373"/>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2A500A7-20EA-488D-9B20-C6E2CCAC7DA5}"/>
              </a:ext>
            </a:extLst>
          </p:cNvPr>
          <p:cNvSpPr/>
          <p:nvPr/>
        </p:nvSpPr>
        <p:spPr>
          <a:xfrm>
            <a:off x="4145433" y="169603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BBDAAFF-3F4C-41FD-A98C-1A2E76980FEE}"/>
              </a:ext>
            </a:extLst>
          </p:cNvPr>
          <p:cNvSpPr/>
          <p:nvPr/>
        </p:nvSpPr>
        <p:spPr>
          <a:xfrm>
            <a:off x="4124227" y="3267173"/>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5A1ED2-3531-4EF1-8871-FD15B93473D2}"/>
              </a:ext>
            </a:extLst>
          </p:cNvPr>
          <p:cNvSpPr txBox="1"/>
          <p:nvPr/>
        </p:nvSpPr>
        <p:spPr>
          <a:xfrm>
            <a:off x="5127143" y="4460580"/>
            <a:ext cx="2130711" cy="369332"/>
          </a:xfrm>
          <a:prstGeom prst="rect">
            <a:avLst/>
          </a:prstGeom>
          <a:noFill/>
        </p:spPr>
        <p:txBody>
          <a:bodyPr wrap="none" rtlCol="0">
            <a:spAutoFit/>
          </a:bodyPr>
          <a:lstStyle/>
          <a:p>
            <a:r>
              <a:rPr lang="en-US" dirty="0" err="1"/>
              <a:t>Số</a:t>
            </a:r>
            <a:r>
              <a:rPr lang="en-US" dirty="0"/>
              <a:t> </a:t>
            </a:r>
            <a:r>
              <a:rPr lang="en-US" dirty="0" err="1"/>
              <a:t>thế</a:t>
            </a:r>
            <a:r>
              <a:rPr lang="en-US" dirty="0"/>
              <a:t> </a:t>
            </a:r>
            <a:r>
              <a:rPr lang="en-US" dirty="0" err="1"/>
              <a:t>hệ</a:t>
            </a:r>
            <a:r>
              <a:rPr lang="en-US" dirty="0"/>
              <a:t> </a:t>
            </a:r>
            <a:r>
              <a:rPr lang="en-US" dirty="0" err="1"/>
              <a:t>tự</a:t>
            </a:r>
            <a:r>
              <a:rPr lang="en-US" dirty="0"/>
              <a:t> </a:t>
            </a:r>
            <a:r>
              <a:rPr lang="en-US" dirty="0" err="1"/>
              <a:t>thụ</a:t>
            </a:r>
            <a:r>
              <a:rPr lang="en-US" dirty="0"/>
              <a:t> </a:t>
            </a:r>
            <a:r>
              <a:rPr lang="en-US" dirty="0" err="1"/>
              <a:t>phấn</a:t>
            </a:r>
            <a:endParaRPr lang="en-US" dirty="0"/>
          </a:p>
        </p:txBody>
      </p:sp>
      <p:sp>
        <p:nvSpPr>
          <p:cNvPr id="41" name="TextBox 40">
            <a:extLst>
              <a:ext uri="{FF2B5EF4-FFF2-40B4-BE49-F238E27FC236}">
                <a16:creationId xmlns:a16="http://schemas.microsoft.com/office/drawing/2014/main" id="{79526F13-E79C-4222-961B-52F11BBD152D}"/>
              </a:ext>
            </a:extLst>
          </p:cNvPr>
          <p:cNvSpPr txBox="1"/>
          <p:nvPr/>
        </p:nvSpPr>
        <p:spPr>
          <a:xfrm rot="16200000">
            <a:off x="2598517" y="2465420"/>
            <a:ext cx="1725152" cy="369332"/>
          </a:xfrm>
          <a:prstGeom prst="rect">
            <a:avLst/>
          </a:prstGeom>
          <a:noFill/>
        </p:spPr>
        <p:txBody>
          <a:bodyPr wrap="none" rtlCol="0">
            <a:spAutoFit/>
          </a:bodyPr>
          <a:lstStyle/>
          <a:p>
            <a:r>
              <a:rPr lang="en-US" dirty="0" err="1"/>
              <a:t>Tần</a:t>
            </a:r>
            <a:r>
              <a:rPr lang="en-US" dirty="0"/>
              <a:t> </a:t>
            </a:r>
            <a:r>
              <a:rPr lang="en-US" dirty="0" err="1"/>
              <a:t>số</a:t>
            </a:r>
            <a:r>
              <a:rPr lang="en-US" dirty="0"/>
              <a:t> </a:t>
            </a:r>
            <a:r>
              <a:rPr lang="en-US" dirty="0" err="1"/>
              <a:t>kiểu</a:t>
            </a:r>
            <a:r>
              <a:rPr lang="en-US" dirty="0"/>
              <a:t> gene</a:t>
            </a:r>
          </a:p>
        </p:txBody>
      </p:sp>
      <p:sp>
        <p:nvSpPr>
          <p:cNvPr id="42" name="TextBox 41">
            <a:extLst>
              <a:ext uri="{FF2B5EF4-FFF2-40B4-BE49-F238E27FC236}">
                <a16:creationId xmlns:a16="http://schemas.microsoft.com/office/drawing/2014/main" id="{6A4EAA01-5480-472C-8C1F-63054205D47E}"/>
              </a:ext>
            </a:extLst>
          </p:cNvPr>
          <p:cNvSpPr txBox="1"/>
          <p:nvPr/>
        </p:nvSpPr>
        <p:spPr>
          <a:xfrm>
            <a:off x="7867454" y="1199858"/>
            <a:ext cx="450764" cy="369332"/>
          </a:xfrm>
          <a:prstGeom prst="rect">
            <a:avLst/>
          </a:prstGeom>
          <a:noFill/>
        </p:spPr>
        <p:txBody>
          <a:bodyPr wrap="none" rtlCol="0">
            <a:spAutoFit/>
          </a:bodyPr>
          <a:lstStyle/>
          <a:p>
            <a:r>
              <a:rPr lang="en-US" dirty="0"/>
              <a:t>AA</a:t>
            </a:r>
          </a:p>
        </p:txBody>
      </p:sp>
      <p:sp>
        <p:nvSpPr>
          <p:cNvPr id="43" name="TextBox 42">
            <a:extLst>
              <a:ext uri="{FF2B5EF4-FFF2-40B4-BE49-F238E27FC236}">
                <a16:creationId xmlns:a16="http://schemas.microsoft.com/office/drawing/2014/main" id="{442B5722-A012-461A-838C-02464BCFFCF0}"/>
              </a:ext>
            </a:extLst>
          </p:cNvPr>
          <p:cNvSpPr txBox="1"/>
          <p:nvPr/>
        </p:nvSpPr>
        <p:spPr>
          <a:xfrm>
            <a:off x="7880490" y="1748968"/>
            <a:ext cx="405880" cy="369332"/>
          </a:xfrm>
          <a:prstGeom prst="rect">
            <a:avLst/>
          </a:prstGeom>
          <a:noFill/>
        </p:spPr>
        <p:txBody>
          <a:bodyPr wrap="none" rtlCol="0">
            <a:spAutoFit/>
          </a:bodyPr>
          <a:lstStyle/>
          <a:p>
            <a:r>
              <a:rPr lang="en-US" dirty="0"/>
              <a:t>aa</a:t>
            </a:r>
          </a:p>
        </p:txBody>
      </p:sp>
      <p:sp>
        <p:nvSpPr>
          <p:cNvPr id="44" name="TextBox 43">
            <a:extLst>
              <a:ext uri="{FF2B5EF4-FFF2-40B4-BE49-F238E27FC236}">
                <a16:creationId xmlns:a16="http://schemas.microsoft.com/office/drawing/2014/main" id="{4948B336-9F77-406E-A371-F2C087D7B5E1}"/>
              </a:ext>
            </a:extLst>
          </p:cNvPr>
          <p:cNvSpPr txBox="1"/>
          <p:nvPr/>
        </p:nvSpPr>
        <p:spPr>
          <a:xfrm>
            <a:off x="7880490" y="3649313"/>
            <a:ext cx="428322" cy="369332"/>
          </a:xfrm>
          <a:prstGeom prst="rect">
            <a:avLst/>
          </a:prstGeom>
          <a:noFill/>
        </p:spPr>
        <p:txBody>
          <a:bodyPr wrap="none" rtlCol="0">
            <a:spAutoFit/>
          </a:bodyPr>
          <a:lstStyle/>
          <a:p>
            <a:r>
              <a:rPr lang="en-US" dirty="0"/>
              <a:t>Aa</a:t>
            </a:r>
          </a:p>
        </p:txBody>
      </p:sp>
      <p:sp>
        <p:nvSpPr>
          <p:cNvPr id="45" name="TextBox 44">
            <a:extLst>
              <a:ext uri="{FF2B5EF4-FFF2-40B4-BE49-F238E27FC236}">
                <a16:creationId xmlns:a16="http://schemas.microsoft.com/office/drawing/2014/main" id="{1AB541D8-34CB-4008-9F8A-60FBD3F269AC}"/>
              </a:ext>
            </a:extLst>
          </p:cNvPr>
          <p:cNvSpPr txBox="1"/>
          <p:nvPr/>
        </p:nvSpPr>
        <p:spPr>
          <a:xfrm>
            <a:off x="817471" y="4867375"/>
            <a:ext cx="10750059" cy="954107"/>
          </a:xfrm>
          <a:prstGeom prst="rect">
            <a:avLst/>
          </a:prstGeom>
          <a:noFill/>
        </p:spPr>
        <p:txBody>
          <a:bodyPr wrap="none" rtlCol="0">
            <a:spAutoFit/>
          </a:bodyPr>
          <a:lstStyle/>
          <a:p>
            <a:pPr algn="ctr"/>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cấu</a:t>
            </a:r>
            <a:r>
              <a:rPr lang="en-US" sz="2800" dirty="0"/>
              <a:t> </a:t>
            </a:r>
            <a:r>
              <a:rPr lang="en-US" sz="2800" dirty="0" err="1"/>
              <a:t>trúc</a:t>
            </a:r>
            <a:r>
              <a:rPr lang="en-US" sz="2800" dirty="0"/>
              <a:t> di </a:t>
            </a:r>
            <a:r>
              <a:rPr lang="en-US" sz="2800" dirty="0" err="1"/>
              <a:t>truyền</a:t>
            </a:r>
            <a:r>
              <a:rPr lang="en-US" sz="2800" dirty="0"/>
              <a:t> (</a:t>
            </a:r>
            <a:r>
              <a:rPr lang="en-US" sz="2800" dirty="0" err="1"/>
              <a:t>tần</a:t>
            </a:r>
            <a:r>
              <a:rPr lang="en-US" sz="2800" dirty="0"/>
              <a:t> </a:t>
            </a:r>
            <a:r>
              <a:rPr lang="en-US" sz="2800" dirty="0" err="1"/>
              <a:t>số</a:t>
            </a:r>
            <a:r>
              <a:rPr lang="en-US" sz="2800" dirty="0"/>
              <a:t> </a:t>
            </a:r>
            <a:r>
              <a:rPr lang="en-US" sz="2800" dirty="0" err="1"/>
              <a:t>kiểu</a:t>
            </a:r>
            <a:r>
              <a:rPr lang="en-US" sz="2800" dirty="0"/>
              <a:t> gene, </a:t>
            </a:r>
            <a:r>
              <a:rPr lang="en-US" sz="2800" dirty="0" err="1"/>
              <a:t>tần</a:t>
            </a:r>
            <a:r>
              <a:rPr lang="en-US" sz="2800" dirty="0"/>
              <a:t> </a:t>
            </a:r>
            <a:r>
              <a:rPr lang="en-US" sz="2800" dirty="0" err="1"/>
              <a:t>số</a:t>
            </a:r>
            <a:r>
              <a:rPr lang="en-US" sz="2800" dirty="0"/>
              <a:t> allele) </a:t>
            </a:r>
            <a:r>
              <a:rPr lang="en-US" sz="2800" dirty="0" err="1"/>
              <a:t>của</a:t>
            </a:r>
            <a:r>
              <a:rPr lang="en-US" sz="2800" dirty="0"/>
              <a:t> </a:t>
            </a:r>
            <a:r>
              <a:rPr lang="en-US" sz="2800" dirty="0" err="1"/>
              <a:t>quần</a:t>
            </a:r>
            <a:r>
              <a:rPr lang="en-US" sz="2800" dirty="0"/>
              <a:t> </a:t>
            </a:r>
            <a:r>
              <a:rPr lang="en-US" sz="2800" dirty="0" err="1"/>
              <a:t>thể</a:t>
            </a:r>
            <a:endParaRPr lang="en-US" sz="2800" dirty="0"/>
          </a:p>
          <a:p>
            <a:pPr algn="ctr"/>
            <a:r>
              <a:rPr lang="en-US" sz="2800" dirty="0"/>
              <a:t> qua </a:t>
            </a:r>
            <a:r>
              <a:rPr lang="en-US" sz="2800" dirty="0" err="1"/>
              <a:t>thế</a:t>
            </a:r>
            <a:r>
              <a:rPr lang="en-US" sz="2800" dirty="0"/>
              <a:t> </a:t>
            </a:r>
            <a:r>
              <a:rPr lang="en-US" sz="2800" dirty="0" err="1"/>
              <a:t>hệ</a:t>
            </a:r>
            <a:r>
              <a:rPr lang="en-US" sz="2800" dirty="0"/>
              <a:t> </a:t>
            </a:r>
            <a:r>
              <a:rPr lang="en-US" sz="2800" dirty="0" err="1"/>
              <a:t>tự</a:t>
            </a:r>
            <a:r>
              <a:rPr lang="en-US" sz="2800" dirty="0"/>
              <a:t> </a:t>
            </a:r>
            <a:r>
              <a:rPr lang="en-US" sz="2800" dirty="0" err="1"/>
              <a:t>thụ</a:t>
            </a:r>
            <a:r>
              <a:rPr lang="en-US" sz="2800" dirty="0"/>
              <a:t> </a:t>
            </a:r>
            <a:r>
              <a:rPr lang="en-US" sz="2800" dirty="0" err="1"/>
              <a:t>phấn</a:t>
            </a:r>
            <a:r>
              <a:rPr lang="en-US" sz="2800" dirty="0"/>
              <a:t>?</a:t>
            </a:r>
          </a:p>
        </p:txBody>
      </p:sp>
    </p:spTree>
    <p:extLst>
      <p:ext uri="{BB962C8B-B14F-4D97-AF65-F5344CB8AC3E}">
        <p14:creationId xmlns:p14="http://schemas.microsoft.com/office/powerpoint/2010/main" val="2023288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E55B40C-C2D6-4E4C-B183-B6EC35E80ABC}"/>
              </a:ext>
            </a:extLst>
          </p:cNvPr>
          <p:cNvGraphicFramePr>
            <a:graphicFrameLocks noGrp="1"/>
          </p:cNvGraphicFramePr>
          <p:nvPr/>
        </p:nvGraphicFramePr>
        <p:xfrm>
          <a:off x="3657600" y="1143000"/>
          <a:ext cx="4686300" cy="3505201"/>
        </p:xfrm>
        <a:graphic>
          <a:graphicData uri="http://schemas.openxmlformats.org/drawingml/2006/table">
            <a:tbl>
              <a:tblPr firstRow="1" bandRow="1">
                <a:tableStyleId>{8799B23B-EC83-4686-B30A-512413B5E67A}</a:tableStyleId>
              </a:tblPr>
              <a:tblGrid>
                <a:gridCol w="520700">
                  <a:extLst>
                    <a:ext uri="{9D8B030D-6E8A-4147-A177-3AD203B41FA5}">
                      <a16:colId xmlns:a16="http://schemas.microsoft.com/office/drawing/2014/main" val="2163008162"/>
                    </a:ext>
                  </a:extLst>
                </a:gridCol>
                <a:gridCol w="520700">
                  <a:extLst>
                    <a:ext uri="{9D8B030D-6E8A-4147-A177-3AD203B41FA5}">
                      <a16:colId xmlns:a16="http://schemas.microsoft.com/office/drawing/2014/main" val="297142973"/>
                    </a:ext>
                  </a:extLst>
                </a:gridCol>
                <a:gridCol w="520700">
                  <a:extLst>
                    <a:ext uri="{9D8B030D-6E8A-4147-A177-3AD203B41FA5}">
                      <a16:colId xmlns:a16="http://schemas.microsoft.com/office/drawing/2014/main" val="3974257150"/>
                    </a:ext>
                  </a:extLst>
                </a:gridCol>
                <a:gridCol w="520700">
                  <a:extLst>
                    <a:ext uri="{9D8B030D-6E8A-4147-A177-3AD203B41FA5}">
                      <a16:colId xmlns:a16="http://schemas.microsoft.com/office/drawing/2014/main" val="2369427477"/>
                    </a:ext>
                  </a:extLst>
                </a:gridCol>
                <a:gridCol w="520700">
                  <a:extLst>
                    <a:ext uri="{9D8B030D-6E8A-4147-A177-3AD203B41FA5}">
                      <a16:colId xmlns:a16="http://schemas.microsoft.com/office/drawing/2014/main" val="3709983976"/>
                    </a:ext>
                  </a:extLst>
                </a:gridCol>
                <a:gridCol w="520700">
                  <a:extLst>
                    <a:ext uri="{9D8B030D-6E8A-4147-A177-3AD203B41FA5}">
                      <a16:colId xmlns:a16="http://schemas.microsoft.com/office/drawing/2014/main" val="2137819929"/>
                    </a:ext>
                  </a:extLst>
                </a:gridCol>
                <a:gridCol w="520700">
                  <a:extLst>
                    <a:ext uri="{9D8B030D-6E8A-4147-A177-3AD203B41FA5}">
                      <a16:colId xmlns:a16="http://schemas.microsoft.com/office/drawing/2014/main" val="3872875603"/>
                    </a:ext>
                  </a:extLst>
                </a:gridCol>
                <a:gridCol w="520700">
                  <a:extLst>
                    <a:ext uri="{9D8B030D-6E8A-4147-A177-3AD203B41FA5}">
                      <a16:colId xmlns:a16="http://schemas.microsoft.com/office/drawing/2014/main" val="3427273886"/>
                    </a:ext>
                  </a:extLst>
                </a:gridCol>
                <a:gridCol w="520700">
                  <a:extLst>
                    <a:ext uri="{9D8B030D-6E8A-4147-A177-3AD203B41FA5}">
                      <a16:colId xmlns:a16="http://schemas.microsoft.com/office/drawing/2014/main" val="2546572977"/>
                    </a:ext>
                  </a:extLst>
                </a:gridCol>
              </a:tblGrid>
              <a:tr h="500743">
                <a:tc>
                  <a:txBody>
                    <a:bodyPr/>
                    <a:lstStyle/>
                    <a:p>
                      <a:r>
                        <a:rPr lang="en-US" dirty="0"/>
                        <a:t>0,6</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387688887"/>
                  </a:ext>
                </a:extLst>
              </a:tr>
              <a:tr h="500743">
                <a:tc>
                  <a:txBody>
                    <a:bodyPr/>
                    <a:lstStyle/>
                    <a:p>
                      <a:r>
                        <a:rPr lang="en-US" dirty="0"/>
                        <a:t>0,5</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037087049"/>
                  </a:ext>
                </a:extLst>
              </a:tr>
              <a:tr h="500743">
                <a:tc>
                  <a:txBody>
                    <a:bodyPr/>
                    <a:lstStyle/>
                    <a:p>
                      <a:r>
                        <a:rPr lang="en-US" dirty="0"/>
                        <a:t>0,4</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716170701"/>
                  </a:ext>
                </a:extLst>
              </a:tr>
              <a:tr h="500743">
                <a:tc>
                  <a:txBody>
                    <a:bodyPr/>
                    <a:lstStyle/>
                    <a:p>
                      <a:r>
                        <a:rPr lang="en-US" dirty="0"/>
                        <a:t>0,3</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4188608527"/>
                  </a:ext>
                </a:extLst>
              </a:tr>
              <a:tr h="500743">
                <a:tc>
                  <a:txBody>
                    <a:bodyPr/>
                    <a:lstStyle/>
                    <a:p>
                      <a:r>
                        <a:rPr lang="en-US" dirty="0"/>
                        <a:t>0,2</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US"/>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728899720"/>
                  </a:ext>
                </a:extLst>
              </a:tr>
              <a:tr h="500743">
                <a:tc>
                  <a:txBody>
                    <a:bodyPr/>
                    <a:lstStyle/>
                    <a:p>
                      <a:r>
                        <a:rPr lang="en-US" dirty="0"/>
                        <a:t>0,1</a:t>
                      </a: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25107"/>
                  </a:ext>
                </a:extLst>
              </a:tr>
              <a:tr h="500743">
                <a:tc>
                  <a:txBody>
                    <a:bodyPr/>
                    <a:lstStyle/>
                    <a:p>
                      <a:r>
                        <a:rPr lang="en-US" dirty="0"/>
                        <a:t>0</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1</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2</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3</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4</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5</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6</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7</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8</a:t>
                      </a:r>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642421"/>
                  </a:ext>
                </a:extLst>
              </a:tr>
            </a:tbl>
          </a:graphicData>
        </a:graphic>
      </p:graphicFrame>
      <p:sp>
        <p:nvSpPr>
          <p:cNvPr id="8" name="Freeform: Shape 7">
            <a:extLst>
              <a:ext uri="{FF2B5EF4-FFF2-40B4-BE49-F238E27FC236}">
                <a16:creationId xmlns:a16="http://schemas.microsoft.com/office/drawing/2014/main" id="{AE7DC68C-1281-474A-8A03-9CF1EF9F617A}"/>
              </a:ext>
            </a:extLst>
          </p:cNvPr>
          <p:cNvSpPr/>
          <p:nvPr/>
        </p:nvSpPr>
        <p:spPr>
          <a:xfrm>
            <a:off x="4176074" y="2151182"/>
            <a:ext cx="4176074" cy="1153698"/>
          </a:xfrm>
          <a:custGeom>
            <a:avLst/>
            <a:gdLst>
              <a:gd name="connsiteX0" fmla="*/ 0 w 4176074"/>
              <a:gd name="connsiteY0" fmla="*/ 1153698 h 1153698"/>
              <a:gd name="connsiteX1" fmla="*/ 509048 w 4176074"/>
              <a:gd name="connsiteY1" fmla="*/ 531529 h 1153698"/>
              <a:gd name="connsiteX2" fmla="*/ 1065229 w 4176074"/>
              <a:gd name="connsiteY2" fmla="*/ 314713 h 1153698"/>
              <a:gd name="connsiteX3" fmla="*/ 1583703 w 4176074"/>
              <a:gd name="connsiteY3" fmla="*/ 220445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220445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74276 w 4176074"/>
              <a:gd name="connsiteY3" fmla="*/ 173311 h 1153698"/>
              <a:gd name="connsiteX4" fmla="*/ 2083324 w 4176074"/>
              <a:gd name="connsiteY4" fmla="*/ 154457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74276 w 4176074"/>
              <a:gd name="connsiteY3" fmla="*/ 173311 h 1153698"/>
              <a:gd name="connsiteX4" fmla="*/ 2111604 w 4176074"/>
              <a:gd name="connsiteY4" fmla="*/ 107323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620652 w 4176074"/>
              <a:gd name="connsiteY5" fmla="*/ 88470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92371 w 4176074"/>
              <a:gd name="connsiteY5" fmla="*/ 79043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82944 w 4176074"/>
              <a:gd name="connsiteY5" fmla="*/ 60189 h 1153698"/>
              <a:gd name="connsiteX6" fmla="*/ 3148553 w 4176074"/>
              <a:gd name="connsiteY6" fmla="*/ 41336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83703 w 4176074"/>
              <a:gd name="connsiteY3" fmla="*/ 163884 h 1153698"/>
              <a:gd name="connsiteX4" fmla="*/ 2111604 w 4176074"/>
              <a:gd name="connsiteY4" fmla="*/ 107323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93130 w 4176074"/>
              <a:gd name="connsiteY3" fmla="*/ 145030 h 1153698"/>
              <a:gd name="connsiteX4" fmla="*/ 2111604 w 4176074"/>
              <a:gd name="connsiteY4" fmla="*/ 107323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 name="connsiteX0" fmla="*/ 0 w 4176074"/>
              <a:gd name="connsiteY0" fmla="*/ 1153698 h 1153698"/>
              <a:gd name="connsiteX1" fmla="*/ 509048 w 4176074"/>
              <a:gd name="connsiteY1" fmla="*/ 531529 h 1153698"/>
              <a:gd name="connsiteX2" fmla="*/ 1065229 w 4176074"/>
              <a:gd name="connsiteY2" fmla="*/ 258152 h 1153698"/>
              <a:gd name="connsiteX3" fmla="*/ 1593130 w 4176074"/>
              <a:gd name="connsiteY3" fmla="*/ 145030 h 1153698"/>
              <a:gd name="connsiteX4" fmla="*/ 2111604 w 4176074"/>
              <a:gd name="connsiteY4" fmla="*/ 88469 h 1153698"/>
              <a:gd name="connsiteX5" fmla="*/ 2582944 w 4176074"/>
              <a:gd name="connsiteY5" fmla="*/ 60189 h 1153698"/>
              <a:gd name="connsiteX6" fmla="*/ 3148553 w 4176074"/>
              <a:gd name="connsiteY6" fmla="*/ 22483 h 1153698"/>
              <a:gd name="connsiteX7" fmla="*/ 3667027 w 4176074"/>
              <a:gd name="connsiteY7" fmla="*/ 3628 h 1153698"/>
              <a:gd name="connsiteX8" fmla="*/ 4176074 w 4176074"/>
              <a:gd name="connsiteY8" fmla="*/ 3628 h 11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74" h="1153698">
                <a:moveTo>
                  <a:pt x="0" y="1153698"/>
                </a:moveTo>
                <a:cubicBezTo>
                  <a:pt x="165755" y="912529"/>
                  <a:pt x="331510" y="680787"/>
                  <a:pt x="509048" y="531529"/>
                </a:cubicBezTo>
                <a:cubicBezTo>
                  <a:pt x="686586" y="382271"/>
                  <a:pt x="884549" y="322568"/>
                  <a:pt x="1065229" y="258152"/>
                </a:cubicBezTo>
                <a:cubicBezTo>
                  <a:pt x="1245909" y="193736"/>
                  <a:pt x="1418734" y="173310"/>
                  <a:pt x="1593130" y="145030"/>
                </a:cubicBezTo>
                <a:cubicBezTo>
                  <a:pt x="1767526" y="116750"/>
                  <a:pt x="2111604" y="88469"/>
                  <a:pt x="2111604" y="88469"/>
                </a:cubicBezTo>
                <a:lnTo>
                  <a:pt x="2582944" y="60189"/>
                </a:lnTo>
                <a:cubicBezTo>
                  <a:pt x="2760482" y="41335"/>
                  <a:pt x="2967873" y="31910"/>
                  <a:pt x="3148553" y="22483"/>
                </a:cubicBezTo>
                <a:cubicBezTo>
                  <a:pt x="3329233" y="13056"/>
                  <a:pt x="3495774" y="9913"/>
                  <a:pt x="3667027" y="3628"/>
                </a:cubicBezTo>
                <a:cubicBezTo>
                  <a:pt x="3838280" y="-2657"/>
                  <a:pt x="4007177" y="485"/>
                  <a:pt x="4176074" y="3628"/>
                </a:cubicBezTo>
              </a:path>
            </a:pathLst>
          </a:cu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B251DC7-7873-405A-9BBA-C671B6B1BC42}"/>
              </a:ext>
            </a:extLst>
          </p:cNvPr>
          <p:cNvSpPr/>
          <p:nvPr/>
        </p:nvSpPr>
        <p:spPr>
          <a:xfrm>
            <a:off x="4176074" y="1144328"/>
            <a:ext cx="4166648" cy="1133031"/>
          </a:xfrm>
          <a:custGeom>
            <a:avLst/>
            <a:gdLst>
              <a:gd name="connsiteX0" fmla="*/ 0 w 4166648"/>
              <a:gd name="connsiteY0" fmla="*/ 1133031 h 1133031"/>
              <a:gd name="connsiteX1" fmla="*/ 537328 w 4166648"/>
              <a:gd name="connsiteY1" fmla="*/ 595703 h 1133031"/>
              <a:gd name="connsiteX2" fmla="*/ 1046375 w 4166648"/>
              <a:gd name="connsiteY2" fmla="*/ 190350 h 1133031"/>
              <a:gd name="connsiteX3" fmla="*/ 1564850 w 4166648"/>
              <a:gd name="connsiteY3" fmla="*/ 58375 h 1133031"/>
              <a:gd name="connsiteX4" fmla="*/ 2102178 w 4166648"/>
              <a:gd name="connsiteY4" fmla="*/ 48948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02178 w 4166648"/>
              <a:gd name="connsiteY4" fmla="*/ 48948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11225 w 4166648"/>
              <a:gd name="connsiteY5" fmla="*/ 48948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39126 w 4166648"/>
              <a:gd name="connsiteY6" fmla="*/ 20668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48552 w 4166648"/>
              <a:gd name="connsiteY6" fmla="*/ 11241 h 1133031"/>
              <a:gd name="connsiteX7" fmla="*/ 3638747 w 4166648"/>
              <a:gd name="connsiteY7" fmla="*/ 1814 h 1133031"/>
              <a:gd name="connsiteX8" fmla="*/ 4166648 w 4166648"/>
              <a:gd name="connsiteY8" fmla="*/ 1814 h 1133031"/>
              <a:gd name="connsiteX0" fmla="*/ 0 w 4166648"/>
              <a:gd name="connsiteY0" fmla="*/ 1133031 h 1133031"/>
              <a:gd name="connsiteX1" fmla="*/ 537328 w 4166648"/>
              <a:gd name="connsiteY1" fmla="*/ 595703 h 1133031"/>
              <a:gd name="connsiteX2" fmla="*/ 1055802 w 4166648"/>
              <a:gd name="connsiteY2" fmla="*/ 218631 h 1133031"/>
              <a:gd name="connsiteX3" fmla="*/ 1564850 w 4166648"/>
              <a:gd name="connsiteY3" fmla="*/ 58375 h 1133031"/>
              <a:gd name="connsiteX4" fmla="*/ 2121032 w 4166648"/>
              <a:gd name="connsiteY4" fmla="*/ 20667 h 1133031"/>
              <a:gd name="connsiteX5" fmla="*/ 2630079 w 4166648"/>
              <a:gd name="connsiteY5" fmla="*/ 11241 h 1133031"/>
              <a:gd name="connsiteX6" fmla="*/ 3167406 w 4166648"/>
              <a:gd name="connsiteY6" fmla="*/ 11241 h 1133031"/>
              <a:gd name="connsiteX7" fmla="*/ 3638747 w 4166648"/>
              <a:gd name="connsiteY7" fmla="*/ 1814 h 1133031"/>
              <a:gd name="connsiteX8" fmla="*/ 4166648 w 4166648"/>
              <a:gd name="connsiteY8" fmla="*/ 1814 h 113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648" h="1133031">
                <a:moveTo>
                  <a:pt x="0" y="1133031"/>
                </a:moveTo>
                <a:cubicBezTo>
                  <a:pt x="181466" y="942923"/>
                  <a:pt x="361361" y="748103"/>
                  <a:pt x="537328" y="595703"/>
                </a:cubicBezTo>
                <a:cubicBezTo>
                  <a:pt x="713295" y="443303"/>
                  <a:pt x="884548" y="308186"/>
                  <a:pt x="1055802" y="218631"/>
                </a:cubicBezTo>
                <a:cubicBezTo>
                  <a:pt x="1227056" y="129076"/>
                  <a:pt x="1387312" y="91369"/>
                  <a:pt x="1564850" y="58375"/>
                </a:cubicBezTo>
                <a:cubicBezTo>
                  <a:pt x="1742388" y="25381"/>
                  <a:pt x="1943494" y="28523"/>
                  <a:pt x="2121032" y="20667"/>
                </a:cubicBezTo>
                <a:cubicBezTo>
                  <a:pt x="2298570" y="12811"/>
                  <a:pt x="2455683" y="12812"/>
                  <a:pt x="2630079" y="11241"/>
                </a:cubicBezTo>
                <a:lnTo>
                  <a:pt x="3167406" y="11241"/>
                </a:lnTo>
                <a:lnTo>
                  <a:pt x="3638747" y="1814"/>
                </a:lnTo>
                <a:cubicBezTo>
                  <a:pt x="3810001" y="-1328"/>
                  <a:pt x="3988324" y="243"/>
                  <a:pt x="4166648" y="1814"/>
                </a:cubicBezTo>
              </a:path>
            </a:pathLst>
          </a:cu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B977B60-8071-41D6-9751-B4D3820DBEAC}"/>
              </a:ext>
            </a:extLst>
          </p:cNvPr>
          <p:cNvSpPr/>
          <p:nvPr/>
        </p:nvSpPr>
        <p:spPr>
          <a:xfrm>
            <a:off x="4176074" y="1740031"/>
            <a:ext cx="4176074" cy="2403835"/>
          </a:xfrm>
          <a:custGeom>
            <a:avLst/>
            <a:gdLst>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64850 w 4176074"/>
              <a:gd name="connsiteY4" fmla="*/ 2290713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74277 w 4176074"/>
              <a:gd name="connsiteY4" fmla="*/ 2224725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46375 w 4176074"/>
              <a:gd name="connsiteY3" fmla="*/ 1828800 h 2403835"/>
              <a:gd name="connsiteX4" fmla="*/ 1564850 w 4176074"/>
              <a:gd name="connsiteY4" fmla="*/ 2168164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 name="connsiteX0" fmla="*/ 0 w 4176074"/>
              <a:gd name="connsiteY0" fmla="*/ 0 h 2403835"/>
              <a:gd name="connsiteX1" fmla="*/ 141402 w 4176074"/>
              <a:gd name="connsiteY1" fmla="*/ 405353 h 2403835"/>
              <a:gd name="connsiteX2" fmla="*/ 518474 w 4176074"/>
              <a:gd name="connsiteY2" fmla="*/ 1074656 h 2403835"/>
              <a:gd name="connsiteX3" fmla="*/ 1055802 w 4176074"/>
              <a:gd name="connsiteY3" fmla="*/ 1791093 h 2403835"/>
              <a:gd name="connsiteX4" fmla="*/ 1564850 w 4176074"/>
              <a:gd name="connsiteY4" fmla="*/ 2168164 h 2403835"/>
              <a:gd name="connsiteX5" fmla="*/ 2102178 w 4176074"/>
              <a:gd name="connsiteY5" fmla="*/ 2337847 h 2403835"/>
              <a:gd name="connsiteX6" fmla="*/ 2620652 w 4176074"/>
              <a:gd name="connsiteY6" fmla="*/ 2394408 h 2403835"/>
              <a:gd name="connsiteX7" fmla="*/ 3148553 w 4176074"/>
              <a:gd name="connsiteY7" fmla="*/ 2394408 h 2403835"/>
              <a:gd name="connsiteX8" fmla="*/ 3657600 w 4176074"/>
              <a:gd name="connsiteY8" fmla="*/ 2394408 h 2403835"/>
              <a:gd name="connsiteX9" fmla="*/ 4176074 w 4176074"/>
              <a:gd name="connsiteY9" fmla="*/ 2403835 h 24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6074" h="2403835">
                <a:moveTo>
                  <a:pt x="0" y="0"/>
                </a:moveTo>
                <a:cubicBezTo>
                  <a:pt x="27495" y="113122"/>
                  <a:pt x="54990" y="226244"/>
                  <a:pt x="141402" y="405353"/>
                </a:cubicBezTo>
                <a:cubicBezTo>
                  <a:pt x="227814" y="584462"/>
                  <a:pt x="366074" y="843699"/>
                  <a:pt x="518474" y="1074656"/>
                </a:cubicBezTo>
                <a:cubicBezTo>
                  <a:pt x="670874" y="1305613"/>
                  <a:pt x="881406" y="1608842"/>
                  <a:pt x="1055802" y="1791093"/>
                </a:cubicBezTo>
                <a:cubicBezTo>
                  <a:pt x="1230198" y="1973344"/>
                  <a:pt x="1390454" y="2077038"/>
                  <a:pt x="1564850" y="2168164"/>
                </a:cubicBezTo>
                <a:cubicBezTo>
                  <a:pt x="1739246" y="2259290"/>
                  <a:pt x="1926211" y="2300140"/>
                  <a:pt x="2102178" y="2337847"/>
                </a:cubicBezTo>
                <a:cubicBezTo>
                  <a:pt x="2278145" y="2375554"/>
                  <a:pt x="2446256" y="2384981"/>
                  <a:pt x="2620652" y="2394408"/>
                </a:cubicBezTo>
                <a:cubicBezTo>
                  <a:pt x="2795048" y="2403835"/>
                  <a:pt x="3148553" y="2394408"/>
                  <a:pt x="3148553" y="2394408"/>
                </a:cubicBezTo>
                <a:lnTo>
                  <a:pt x="3657600" y="2394408"/>
                </a:lnTo>
                <a:lnTo>
                  <a:pt x="4176074" y="2403835"/>
                </a:lnTo>
              </a:path>
            </a:pathLst>
          </a:custGeom>
          <a:no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E2439A-69BC-40D4-8957-3D775F70BA32}"/>
              </a:ext>
            </a:extLst>
          </p:cNvPr>
          <p:cNvSpPr/>
          <p:nvPr/>
        </p:nvSpPr>
        <p:spPr>
          <a:xfrm>
            <a:off x="4129726" y="2239259"/>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CFC593D-97F8-4247-B9FA-F8A61333C78F}"/>
              </a:ext>
            </a:extLst>
          </p:cNvPr>
          <p:cNvSpPr/>
          <p:nvPr/>
        </p:nvSpPr>
        <p:spPr>
          <a:xfrm>
            <a:off x="4657627" y="1704681"/>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3746CB-C5F1-40DA-8810-1FDAA02BA522}"/>
              </a:ext>
            </a:extLst>
          </p:cNvPr>
          <p:cNvSpPr/>
          <p:nvPr/>
        </p:nvSpPr>
        <p:spPr>
          <a:xfrm>
            <a:off x="5182384" y="1333892"/>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37CBF1-F7D4-4885-96F7-975F6FD89740}"/>
              </a:ext>
            </a:extLst>
          </p:cNvPr>
          <p:cNvSpPr/>
          <p:nvPr/>
        </p:nvSpPr>
        <p:spPr>
          <a:xfrm>
            <a:off x="5705573" y="1152427"/>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E04673-6572-4282-B4E4-6530EDFAC1B7}"/>
              </a:ext>
            </a:extLst>
          </p:cNvPr>
          <p:cNvSpPr/>
          <p:nvPr/>
        </p:nvSpPr>
        <p:spPr>
          <a:xfrm>
            <a:off x="6238973" y="1124146"/>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06E446-0311-475F-8536-01EFB33F04A3}"/>
              </a:ext>
            </a:extLst>
          </p:cNvPr>
          <p:cNvSpPr/>
          <p:nvPr/>
        </p:nvSpPr>
        <p:spPr>
          <a:xfrm>
            <a:off x="6743308" y="1114719"/>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D1BDA3-7DE7-4EE5-9B36-6AD629BF7EB2}"/>
              </a:ext>
            </a:extLst>
          </p:cNvPr>
          <p:cNvSpPr/>
          <p:nvPr/>
        </p:nvSpPr>
        <p:spPr>
          <a:xfrm>
            <a:off x="7257854" y="1113935"/>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B3D935-D8CE-4A2E-932D-54F94D7D830F}"/>
              </a:ext>
            </a:extLst>
          </p:cNvPr>
          <p:cNvSpPr/>
          <p:nvPr/>
        </p:nvSpPr>
        <p:spPr>
          <a:xfrm>
            <a:off x="7772400" y="1104508"/>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E592D87-0E56-40CA-A7C0-8707A94486C7}"/>
              </a:ext>
            </a:extLst>
          </p:cNvPr>
          <p:cNvSpPr/>
          <p:nvPr/>
        </p:nvSpPr>
        <p:spPr>
          <a:xfrm>
            <a:off x="8305800" y="1095865"/>
            <a:ext cx="76200" cy="76200"/>
          </a:xfrm>
          <a:prstGeom prst="ellipse">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4629B0-CEB3-4B65-95A3-A7229E2C7857}"/>
              </a:ext>
            </a:extLst>
          </p:cNvPr>
          <p:cNvSpPr/>
          <p:nvPr/>
        </p:nvSpPr>
        <p:spPr>
          <a:xfrm>
            <a:off x="4678049" y="2629292"/>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2C6611-8D3E-4A71-B1FA-AF94B97DC237}"/>
              </a:ext>
            </a:extLst>
          </p:cNvPr>
          <p:cNvSpPr/>
          <p:nvPr/>
        </p:nvSpPr>
        <p:spPr>
          <a:xfrm>
            <a:off x="5183952" y="2362200"/>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28CFB6C-1087-444A-A312-1C73AFCD9FE5}"/>
              </a:ext>
            </a:extLst>
          </p:cNvPr>
          <p:cNvSpPr/>
          <p:nvPr/>
        </p:nvSpPr>
        <p:spPr>
          <a:xfrm>
            <a:off x="5707141" y="2246724"/>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349CEA-885F-4F95-9499-B4DAADBAB201}"/>
              </a:ext>
            </a:extLst>
          </p:cNvPr>
          <p:cNvSpPr/>
          <p:nvPr/>
        </p:nvSpPr>
        <p:spPr>
          <a:xfrm>
            <a:off x="6231114" y="2190162"/>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F1B3F6-E7C6-4A2E-AB0E-CD07BE8D1A05}"/>
              </a:ext>
            </a:extLst>
          </p:cNvPr>
          <p:cNvSpPr/>
          <p:nvPr/>
        </p:nvSpPr>
        <p:spPr>
          <a:xfrm>
            <a:off x="6744876" y="2152454"/>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46C03F1-25D0-402A-8B50-7F22786F0C2C}"/>
              </a:ext>
            </a:extLst>
          </p:cNvPr>
          <p:cNvSpPr/>
          <p:nvPr/>
        </p:nvSpPr>
        <p:spPr>
          <a:xfrm>
            <a:off x="7268849" y="2132816"/>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24EF029-0653-4F23-B48B-6C7F65899421}"/>
              </a:ext>
            </a:extLst>
          </p:cNvPr>
          <p:cNvSpPr/>
          <p:nvPr/>
        </p:nvSpPr>
        <p:spPr>
          <a:xfrm>
            <a:off x="7792822" y="2123389"/>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0E78321-3020-47F9-B1D5-473A3B1C7F60}"/>
              </a:ext>
            </a:extLst>
          </p:cNvPr>
          <p:cNvSpPr/>
          <p:nvPr/>
        </p:nvSpPr>
        <p:spPr>
          <a:xfrm>
            <a:off x="8307368" y="2114746"/>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50CAF7-DD09-40AA-8653-D4364EA797ED}"/>
              </a:ext>
            </a:extLst>
          </p:cNvPr>
          <p:cNvSpPr/>
          <p:nvPr/>
        </p:nvSpPr>
        <p:spPr>
          <a:xfrm>
            <a:off x="4867373" y="308570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CB1D4A2-6FA5-4E21-909D-19CB19A51126}"/>
              </a:ext>
            </a:extLst>
          </p:cNvPr>
          <p:cNvSpPr/>
          <p:nvPr/>
        </p:nvSpPr>
        <p:spPr>
          <a:xfrm>
            <a:off x="5182384" y="3474562"/>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6D1C54F-FC65-44AE-B394-E8F370C8D974}"/>
              </a:ext>
            </a:extLst>
          </p:cNvPr>
          <p:cNvSpPr/>
          <p:nvPr/>
        </p:nvSpPr>
        <p:spPr>
          <a:xfrm>
            <a:off x="5705573" y="3868137"/>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B1156E9-2E95-4621-9774-3F88D7302B7C}"/>
              </a:ext>
            </a:extLst>
          </p:cNvPr>
          <p:cNvSpPr/>
          <p:nvPr/>
        </p:nvSpPr>
        <p:spPr>
          <a:xfrm>
            <a:off x="6220119" y="4028389"/>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6DFBF58-BED5-4D90-A831-AF049358FAD3}"/>
              </a:ext>
            </a:extLst>
          </p:cNvPr>
          <p:cNvSpPr/>
          <p:nvPr/>
        </p:nvSpPr>
        <p:spPr>
          <a:xfrm>
            <a:off x="6743308" y="409437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BEA3F74-DA8C-4B43-B96B-F9F6EAD4596B}"/>
              </a:ext>
            </a:extLst>
          </p:cNvPr>
          <p:cNvSpPr/>
          <p:nvPr/>
        </p:nvSpPr>
        <p:spPr>
          <a:xfrm>
            <a:off x="7267281" y="4093594"/>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C41C6F-5A85-4B33-8B80-CF2EBBBAD6D2}"/>
              </a:ext>
            </a:extLst>
          </p:cNvPr>
          <p:cNvSpPr/>
          <p:nvPr/>
        </p:nvSpPr>
        <p:spPr>
          <a:xfrm>
            <a:off x="7791254" y="4093594"/>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4B713EC-85A0-450A-A759-5E73F71C1487}"/>
              </a:ext>
            </a:extLst>
          </p:cNvPr>
          <p:cNvSpPr/>
          <p:nvPr/>
        </p:nvSpPr>
        <p:spPr>
          <a:xfrm>
            <a:off x="8305800" y="409437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1102A3-9B72-4A31-96B9-89154501652C}"/>
              </a:ext>
            </a:extLst>
          </p:cNvPr>
          <p:cNvSpPr/>
          <p:nvPr/>
        </p:nvSpPr>
        <p:spPr>
          <a:xfrm>
            <a:off x="4534292" y="2581373"/>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2A500A7-20EA-488D-9B20-C6E2CCAC7DA5}"/>
              </a:ext>
            </a:extLst>
          </p:cNvPr>
          <p:cNvSpPr/>
          <p:nvPr/>
        </p:nvSpPr>
        <p:spPr>
          <a:xfrm>
            <a:off x="4145433" y="1696038"/>
            <a:ext cx="76200" cy="76200"/>
          </a:xfrm>
          <a:prstGeom prst="ellipse">
            <a:avLst/>
          </a:prstGeom>
          <a:solidFill>
            <a:srgbClr val="2CE7F0"/>
          </a:solidFill>
          <a:ln>
            <a:solidFill>
              <a:srgbClr val="2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BBDAAFF-3F4C-41FD-A98C-1A2E76980FEE}"/>
              </a:ext>
            </a:extLst>
          </p:cNvPr>
          <p:cNvSpPr/>
          <p:nvPr/>
        </p:nvSpPr>
        <p:spPr>
          <a:xfrm>
            <a:off x="4124227" y="3267173"/>
            <a:ext cx="76200" cy="76200"/>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5A1ED2-3531-4EF1-8871-FD15B93473D2}"/>
              </a:ext>
            </a:extLst>
          </p:cNvPr>
          <p:cNvSpPr txBox="1"/>
          <p:nvPr/>
        </p:nvSpPr>
        <p:spPr>
          <a:xfrm>
            <a:off x="5127143" y="4460580"/>
            <a:ext cx="2130711" cy="369332"/>
          </a:xfrm>
          <a:prstGeom prst="rect">
            <a:avLst/>
          </a:prstGeom>
          <a:noFill/>
        </p:spPr>
        <p:txBody>
          <a:bodyPr wrap="none" rtlCol="0">
            <a:spAutoFit/>
          </a:bodyPr>
          <a:lstStyle/>
          <a:p>
            <a:r>
              <a:rPr lang="en-US" dirty="0" err="1"/>
              <a:t>Số</a:t>
            </a:r>
            <a:r>
              <a:rPr lang="en-US" dirty="0"/>
              <a:t> </a:t>
            </a:r>
            <a:r>
              <a:rPr lang="en-US" dirty="0" err="1"/>
              <a:t>thế</a:t>
            </a:r>
            <a:r>
              <a:rPr lang="en-US" dirty="0"/>
              <a:t> </a:t>
            </a:r>
            <a:r>
              <a:rPr lang="en-US" dirty="0" err="1"/>
              <a:t>hệ</a:t>
            </a:r>
            <a:r>
              <a:rPr lang="en-US" dirty="0"/>
              <a:t> </a:t>
            </a:r>
            <a:r>
              <a:rPr lang="en-US" dirty="0" err="1"/>
              <a:t>tự</a:t>
            </a:r>
            <a:r>
              <a:rPr lang="en-US" dirty="0"/>
              <a:t> </a:t>
            </a:r>
            <a:r>
              <a:rPr lang="en-US" dirty="0" err="1"/>
              <a:t>thụ</a:t>
            </a:r>
            <a:r>
              <a:rPr lang="en-US" dirty="0"/>
              <a:t> </a:t>
            </a:r>
            <a:r>
              <a:rPr lang="en-US" dirty="0" err="1"/>
              <a:t>phấn</a:t>
            </a:r>
            <a:endParaRPr lang="en-US" dirty="0"/>
          </a:p>
        </p:txBody>
      </p:sp>
      <p:sp>
        <p:nvSpPr>
          <p:cNvPr id="41" name="TextBox 40">
            <a:extLst>
              <a:ext uri="{FF2B5EF4-FFF2-40B4-BE49-F238E27FC236}">
                <a16:creationId xmlns:a16="http://schemas.microsoft.com/office/drawing/2014/main" id="{79526F13-E79C-4222-961B-52F11BBD152D}"/>
              </a:ext>
            </a:extLst>
          </p:cNvPr>
          <p:cNvSpPr txBox="1"/>
          <p:nvPr/>
        </p:nvSpPr>
        <p:spPr>
          <a:xfrm rot="16200000">
            <a:off x="2598517" y="2465420"/>
            <a:ext cx="1725152" cy="369332"/>
          </a:xfrm>
          <a:prstGeom prst="rect">
            <a:avLst/>
          </a:prstGeom>
          <a:noFill/>
        </p:spPr>
        <p:txBody>
          <a:bodyPr wrap="none" rtlCol="0">
            <a:spAutoFit/>
          </a:bodyPr>
          <a:lstStyle/>
          <a:p>
            <a:r>
              <a:rPr lang="en-US" dirty="0" err="1"/>
              <a:t>Tần</a:t>
            </a:r>
            <a:r>
              <a:rPr lang="en-US" dirty="0"/>
              <a:t> </a:t>
            </a:r>
            <a:r>
              <a:rPr lang="en-US" dirty="0" err="1"/>
              <a:t>số</a:t>
            </a:r>
            <a:r>
              <a:rPr lang="en-US" dirty="0"/>
              <a:t> </a:t>
            </a:r>
            <a:r>
              <a:rPr lang="en-US" dirty="0" err="1"/>
              <a:t>kiểu</a:t>
            </a:r>
            <a:r>
              <a:rPr lang="en-US" dirty="0"/>
              <a:t> gene</a:t>
            </a:r>
          </a:p>
        </p:txBody>
      </p:sp>
      <p:sp>
        <p:nvSpPr>
          <p:cNvPr id="42" name="TextBox 41">
            <a:extLst>
              <a:ext uri="{FF2B5EF4-FFF2-40B4-BE49-F238E27FC236}">
                <a16:creationId xmlns:a16="http://schemas.microsoft.com/office/drawing/2014/main" id="{6A4EAA01-5480-472C-8C1F-63054205D47E}"/>
              </a:ext>
            </a:extLst>
          </p:cNvPr>
          <p:cNvSpPr txBox="1"/>
          <p:nvPr/>
        </p:nvSpPr>
        <p:spPr>
          <a:xfrm>
            <a:off x="7867454" y="1199858"/>
            <a:ext cx="450764" cy="369332"/>
          </a:xfrm>
          <a:prstGeom prst="rect">
            <a:avLst/>
          </a:prstGeom>
          <a:noFill/>
        </p:spPr>
        <p:txBody>
          <a:bodyPr wrap="none" rtlCol="0">
            <a:spAutoFit/>
          </a:bodyPr>
          <a:lstStyle/>
          <a:p>
            <a:r>
              <a:rPr lang="en-US" dirty="0"/>
              <a:t>AA</a:t>
            </a:r>
          </a:p>
        </p:txBody>
      </p:sp>
      <p:sp>
        <p:nvSpPr>
          <p:cNvPr id="43" name="TextBox 42">
            <a:extLst>
              <a:ext uri="{FF2B5EF4-FFF2-40B4-BE49-F238E27FC236}">
                <a16:creationId xmlns:a16="http://schemas.microsoft.com/office/drawing/2014/main" id="{442B5722-A012-461A-838C-02464BCFFCF0}"/>
              </a:ext>
            </a:extLst>
          </p:cNvPr>
          <p:cNvSpPr txBox="1"/>
          <p:nvPr/>
        </p:nvSpPr>
        <p:spPr>
          <a:xfrm>
            <a:off x="7880490" y="1748968"/>
            <a:ext cx="405880" cy="369332"/>
          </a:xfrm>
          <a:prstGeom prst="rect">
            <a:avLst/>
          </a:prstGeom>
          <a:noFill/>
        </p:spPr>
        <p:txBody>
          <a:bodyPr wrap="none" rtlCol="0">
            <a:spAutoFit/>
          </a:bodyPr>
          <a:lstStyle/>
          <a:p>
            <a:r>
              <a:rPr lang="en-US" dirty="0"/>
              <a:t>aa</a:t>
            </a:r>
          </a:p>
        </p:txBody>
      </p:sp>
      <p:sp>
        <p:nvSpPr>
          <p:cNvPr id="44" name="TextBox 43">
            <a:extLst>
              <a:ext uri="{FF2B5EF4-FFF2-40B4-BE49-F238E27FC236}">
                <a16:creationId xmlns:a16="http://schemas.microsoft.com/office/drawing/2014/main" id="{4948B336-9F77-406E-A371-F2C087D7B5E1}"/>
              </a:ext>
            </a:extLst>
          </p:cNvPr>
          <p:cNvSpPr txBox="1"/>
          <p:nvPr/>
        </p:nvSpPr>
        <p:spPr>
          <a:xfrm>
            <a:off x="7880490" y="3649313"/>
            <a:ext cx="428322" cy="369332"/>
          </a:xfrm>
          <a:prstGeom prst="rect">
            <a:avLst/>
          </a:prstGeom>
          <a:noFill/>
        </p:spPr>
        <p:txBody>
          <a:bodyPr wrap="none" rtlCol="0">
            <a:spAutoFit/>
          </a:bodyPr>
          <a:lstStyle/>
          <a:p>
            <a:r>
              <a:rPr lang="en-US" dirty="0"/>
              <a:t>Aa</a:t>
            </a:r>
          </a:p>
        </p:txBody>
      </p:sp>
      <p:sp>
        <p:nvSpPr>
          <p:cNvPr id="45" name="TextBox 44">
            <a:extLst>
              <a:ext uri="{FF2B5EF4-FFF2-40B4-BE49-F238E27FC236}">
                <a16:creationId xmlns:a16="http://schemas.microsoft.com/office/drawing/2014/main" id="{1AB541D8-34CB-4008-9F8A-60FBD3F269AC}"/>
              </a:ext>
            </a:extLst>
          </p:cNvPr>
          <p:cNvSpPr txBox="1"/>
          <p:nvPr/>
        </p:nvSpPr>
        <p:spPr>
          <a:xfrm>
            <a:off x="427944" y="4918064"/>
            <a:ext cx="11529118" cy="954107"/>
          </a:xfrm>
          <a:prstGeom prst="rect">
            <a:avLst/>
          </a:prstGeom>
          <a:noFill/>
        </p:spPr>
        <p:txBody>
          <a:bodyPr wrap="none" rtlCol="0">
            <a:spAutoFit/>
          </a:bodyPr>
          <a:lstStyle/>
          <a:p>
            <a:pPr algn="ctr"/>
            <a:r>
              <a:rPr lang="en-US" sz="2800" dirty="0"/>
              <a:t>Qua </a:t>
            </a:r>
            <a:r>
              <a:rPr lang="en-US" sz="2800" dirty="0" err="1"/>
              <a:t>các</a:t>
            </a:r>
            <a:r>
              <a:rPr lang="en-US" sz="2800" dirty="0"/>
              <a:t> </a:t>
            </a:r>
            <a:r>
              <a:rPr lang="en-US" sz="2800" dirty="0" err="1"/>
              <a:t>thế</a:t>
            </a:r>
            <a:r>
              <a:rPr lang="en-US" sz="2800" dirty="0"/>
              <a:t> </a:t>
            </a:r>
            <a:r>
              <a:rPr lang="en-US" sz="2800" dirty="0" err="1"/>
              <a:t>hệ</a:t>
            </a:r>
            <a:r>
              <a:rPr lang="en-US" sz="2800" dirty="0"/>
              <a:t> </a:t>
            </a:r>
            <a:r>
              <a:rPr lang="en-US" sz="2800" dirty="0" err="1"/>
              <a:t>tự</a:t>
            </a:r>
            <a:r>
              <a:rPr lang="en-US" sz="2800" dirty="0"/>
              <a:t> </a:t>
            </a:r>
            <a:r>
              <a:rPr lang="en-US" sz="2800" dirty="0" err="1"/>
              <a:t>thụ</a:t>
            </a:r>
            <a:r>
              <a:rPr lang="en-US" sz="2800" dirty="0"/>
              <a:t> </a:t>
            </a:r>
            <a:r>
              <a:rPr lang="en-US" sz="2800" dirty="0" err="1"/>
              <a:t>phấn</a:t>
            </a:r>
            <a:r>
              <a:rPr lang="en-US" sz="2800" dirty="0"/>
              <a:t> </a:t>
            </a:r>
            <a:r>
              <a:rPr lang="en-US" sz="2800" dirty="0" err="1"/>
              <a:t>tần</a:t>
            </a:r>
            <a:r>
              <a:rPr lang="en-US" sz="2800" dirty="0"/>
              <a:t> </a:t>
            </a:r>
            <a:r>
              <a:rPr lang="en-US" sz="2800" dirty="0" err="1"/>
              <a:t>số</a:t>
            </a:r>
            <a:r>
              <a:rPr lang="en-US" sz="2800" dirty="0"/>
              <a:t> allele </a:t>
            </a:r>
            <a:r>
              <a:rPr lang="en-US" sz="2800" dirty="0" err="1"/>
              <a:t>không</a:t>
            </a:r>
            <a:r>
              <a:rPr lang="en-US" sz="2800" dirty="0"/>
              <a:t> </a:t>
            </a:r>
            <a:r>
              <a:rPr lang="en-US" sz="2800" dirty="0" err="1"/>
              <a:t>đổi</a:t>
            </a:r>
            <a:r>
              <a:rPr lang="en-US" sz="2800" dirty="0"/>
              <a:t>; </a:t>
            </a:r>
            <a:r>
              <a:rPr lang="en-US" sz="2800" dirty="0" err="1"/>
              <a:t>tần</a:t>
            </a:r>
            <a:r>
              <a:rPr lang="en-US" sz="2800" dirty="0"/>
              <a:t> </a:t>
            </a:r>
            <a:r>
              <a:rPr lang="en-US" sz="2800" dirty="0" err="1"/>
              <a:t>số</a:t>
            </a:r>
            <a:r>
              <a:rPr lang="en-US" sz="2800" dirty="0"/>
              <a:t> </a:t>
            </a:r>
            <a:r>
              <a:rPr lang="en-US" sz="2800" dirty="0" err="1"/>
              <a:t>kiểu</a:t>
            </a:r>
            <a:r>
              <a:rPr lang="en-US" sz="2800" dirty="0"/>
              <a:t> gene </a:t>
            </a:r>
            <a:r>
              <a:rPr lang="en-US" sz="2800" dirty="0" err="1"/>
              <a:t>dị</a:t>
            </a:r>
            <a:r>
              <a:rPr lang="en-US" sz="2800" dirty="0"/>
              <a:t> </a:t>
            </a:r>
            <a:r>
              <a:rPr lang="en-US" sz="2800" dirty="0" err="1"/>
              <a:t>hợp</a:t>
            </a:r>
            <a:r>
              <a:rPr lang="en-US" sz="2800" dirty="0"/>
              <a:t> </a:t>
            </a:r>
            <a:r>
              <a:rPr lang="en-US" sz="2800" dirty="0" err="1"/>
              <a:t>giảm</a:t>
            </a:r>
            <a:r>
              <a:rPr lang="en-US" sz="2800" dirty="0"/>
              <a:t> </a:t>
            </a:r>
          </a:p>
          <a:p>
            <a:pPr algn="ctr"/>
            <a:r>
              <a:rPr lang="en-US" sz="2800" dirty="0" err="1"/>
              <a:t>và</a:t>
            </a:r>
            <a:r>
              <a:rPr lang="en-US" sz="2800" dirty="0"/>
              <a:t> </a:t>
            </a:r>
            <a:r>
              <a:rPr lang="en-US" sz="2800" dirty="0" err="1"/>
              <a:t>kiểu</a:t>
            </a:r>
            <a:r>
              <a:rPr lang="en-US" sz="2800" dirty="0"/>
              <a:t> gene </a:t>
            </a:r>
            <a:r>
              <a:rPr lang="en-US" sz="2800" dirty="0" err="1"/>
              <a:t>đồng</a:t>
            </a:r>
            <a:r>
              <a:rPr lang="en-US" sz="2800" dirty="0"/>
              <a:t> </a:t>
            </a:r>
            <a:r>
              <a:rPr lang="en-US" sz="2800" dirty="0" err="1"/>
              <a:t>hợp</a:t>
            </a:r>
            <a:r>
              <a:rPr lang="en-US" sz="2800" dirty="0"/>
              <a:t> </a:t>
            </a:r>
            <a:r>
              <a:rPr lang="en-US" sz="2800" dirty="0" err="1"/>
              <a:t>tăng</a:t>
            </a:r>
            <a:endParaRPr lang="en-US" sz="2800" dirty="0"/>
          </a:p>
        </p:txBody>
      </p:sp>
    </p:spTree>
    <p:extLst>
      <p:ext uri="{BB962C8B-B14F-4D97-AF65-F5344CB8AC3E}">
        <p14:creationId xmlns:p14="http://schemas.microsoft.com/office/powerpoint/2010/main" val="3910373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2250123" y="1579602"/>
            <a:ext cx="8534400" cy="2246765"/>
          </a:xfrm>
          <a:prstGeom prst="rect">
            <a:avLst/>
          </a:prstGeom>
          <a:solidFill>
            <a:srgbClr val="DAF6F4"/>
          </a:solidFill>
        </p:spPr>
        <p:txBody>
          <a:bodyPr wrap="square" lIns="91420" tIns="45718" rIns="91420" bIns="45718" rtlCol="0" anchor="ctr">
            <a:spAutoFit/>
          </a:bodyPr>
          <a:lstStyle/>
          <a:p>
            <a:pPr algn="just">
              <a:lnSpc>
                <a:spcPct val="150000"/>
              </a:lnSpc>
            </a:pPr>
            <a:r>
              <a:rPr lang="vi-VN" sz="2400" b="1" dirty="0">
                <a:solidFill>
                  <a:srgbClr val="1C3E71"/>
                </a:solidFill>
                <a:latin typeface="#9Slide02 Noi dung rat dai" panose="020B0604020202020204" charset="0"/>
                <a:ea typeface="#9Slide02 Noi dung rat dai" panose="020B0604020202020204" charset="0"/>
              </a:rPr>
              <a:t>           </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Hậu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quả</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giao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phối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gần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với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vật</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nuôi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là</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gì</a:t>
            </a:r>
            <a:r>
              <a:rPr lang="en-US" sz="2400" b="1" dirty="0">
                <a:solidFill>
                  <a:srgbClr val="1C3E71"/>
                </a:solidFill>
                <a:latin typeface="#9Slide02 Noi dung rat dai" panose="020B0604020202020204" charset="0"/>
                <a:ea typeface="#9Slide02 Noi dung rat dai" panose="020B0604020202020204" charset="0"/>
              </a:rPr>
              <a:t>? </a:t>
            </a:r>
          </a:p>
          <a:p>
            <a:pPr algn="just">
              <a:lnSpc>
                <a:spcPct val="150000"/>
              </a:lnSpc>
            </a:pPr>
            <a:r>
              <a:rPr lang="en-US" sz="2400" b="1" dirty="0">
                <a:solidFill>
                  <a:srgbClr val="1C3E71"/>
                </a:solidFill>
                <a:latin typeface="#9Slide02 Noi dung rat dai" panose="020B0604020202020204" charset="0"/>
                <a:ea typeface="#9Slide02 Noi dung rat dai" panose="020B0604020202020204" charset="0"/>
              </a:rPr>
              <a:t>           - </a:t>
            </a:r>
            <a:r>
              <a:rPr lang="en-US" sz="2400" b="1" dirty="0" err="1">
                <a:solidFill>
                  <a:srgbClr val="1C3E71"/>
                </a:solidFill>
                <a:latin typeface="#9Slide02 Noi dung rat dai" panose="020B0604020202020204" charset="0"/>
                <a:ea typeface="#9Slide02 Noi dung rat dai" panose="020B0604020202020204" charset="0"/>
              </a:rPr>
              <a:t>Tự</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thụ</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phấn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liên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tục</a:t>
            </a:r>
            <a:r>
              <a:rPr lang="en-US" sz="2400" b="1" dirty="0">
                <a:solidFill>
                  <a:srgbClr val="1C3E71"/>
                </a:solidFill>
                <a:latin typeface="#9Slide02 Noi dung rat dai" panose="020B0604020202020204" charset="0"/>
                <a:ea typeface="#9Slide02 Noi dung rat dai" panose="020B0604020202020204" charset="0"/>
              </a:rPr>
              <a:t> qua </a:t>
            </a:r>
            <a:r>
              <a:rPr lang="en-US" sz="2400" b="1" dirty="0" err="1">
                <a:solidFill>
                  <a:srgbClr val="1C3E71"/>
                </a:solidFill>
                <a:latin typeface="#9Slide02 Noi dung rat dai" panose="020B0604020202020204" charset="0"/>
                <a:ea typeface="#9Slide02 Noi dung rat dai" panose="020B0604020202020204" charset="0"/>
              </a:rPr>
              <a:t>nhiều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hệ</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sẽ</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dẫn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tới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hậu</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quả</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như</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thế</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nào</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đối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với</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cây</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trồng</a:t>
            </a:r>
            <a:r>
              <a:rPr lang="en-US" sz="2400" b="1" dirty="0">
                <a:solidFill>
                  <a:srgbClr val="1C3E71"/>
                </a:solidFill>
                <a:latin typeface="#9Slide02 Noi dung rat dai" panose="020B0604020202020204" charset="0"/>
                <a:ea typeface="#9Slide02 Noi dung rat dai" panose="020B0604020202020204" charset="0"/>
              </a:rPr>
              <a:t>. Ta </a:t>
            </a:r>
            <a:r>
              <a:rPr lang="en-US" sz="2400" b="1" dirty="0" err="1">
                <a:solidFill>
                  <a:srgbClr val="1C3E71"/>
                </a:solidFill>
                <a:latin typeface="#9Slide02 Noi dung rat dai" panose="020B0604020202020204" charset="0"/>
                <a:ea typeface="#9Slide02 Noi dung rat dai" panose="020B0604020202020204" charset="0"/>
              </a:rPr>
              <a:t>có</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thể</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ứng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dụng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gì</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trong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việc</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chọn</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giống</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cây</a:t>
            </a:r>
            <a:r>
              <a:rPr lang="en-US" sz="2400" b="1" dirty="0">
                <a:solidFill>
                  <a:srgbClr val="1C3E71"/>
                </a:solidFill>
                <a:latin typeface="#9Slide02 Noi dung rat dai" panose="020B0604020202020204" charset="0"/>
                <a:ea typeface="#9Slide02 Noi dung rat dai" panose="020B0604020202020204" charset="0"/>
              </a:rPr>
              <a:t> </a:t>
            </a:r>
            <a:r>
              <a:rPr lang="en-US" sz="2400" b="1" dirty="0" err="1">
                <a:solidFill>
                  <a:srgbClr val="1C3E71"/>
                </a:solidFill>
                <a:latin typeface="#9Slide02 Noi dung rat dai" panose="020B0604020202020204" charset="0"/>
                <a:ea typeface="#9Slide02 Noi dung rat dai" panose="020B0604020202020204" charset="0"/>
              </a:rPr>
              <a:t>trồng</a:t>
            </a:r>
            <a:r>
              <a:rPr lang="en-US" sz="2400" b="1" dirty="0">
                <a:solidFill>
                  <a:srgbClr val="1C3E71"/>
                </a:solidFill>
                <a:latin typeface="#9Slide02 Noi dung rat dai" panose="020B0604020202020204" charset="0"/>
                <a:ea typeface="#9Slide02 Noi dung rat dai" panose="020B0604020202020204" charset="0"/>
              </a:rPr>
              <a:t>?</a:t>
            </a: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954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1090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8DEA4D-D0D8-4F36-852B-8356EE820C47}"/>
              </a:ext>
            </a:extLst>
          </p:cNvPr>
          <p:cNvSpPr/>
          <p:nvPr/>
        </p:nvSpPr>
        <p:spPr>
          <a:xfrm>
            <a:off x="1219200" y="1676399"/>
            <a:ext cx="9851325" cy="3276600"/>
          </a:xfrm>
          <a:prstGeom prst="rect">
            <a:avLst/>
          </a:prstGeom>
          <a:solidFill>
            <a:srgbClr val="EFFBFA"/>
          </a:solidFill>
          <a:ln w="25400" cap="flat" cmpd="sng" algn="ctr">
            <a:solidFill>
              <a:srgbClr val="D1F1EF">
                <a:shade val="50000"/>
              </a:srgbClr>
            </a:solidFill>
            <a:prstDash val="solid"/>
          </a:ln>
          <a:effectLst/>
        </p:spPr>
        <p:txBody>
          <a:bodyPr lIns="91420" tIns="45718" rIns="91420" bIns="45718" rtlCol="0" anchor="ctr"/>
          <a:lstStyle/>
          <a:p>
            <a:pPr>
              <a:lnSpc>
                <a:spcPct val="150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quần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thể</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giao</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phối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cận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huyết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đột</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biến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lặn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hại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dễ</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bị</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đưa</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về</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trạng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thái</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đồng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hợp</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dẫ</a:t>
            </a:r>
            <a:r>
              <a:rPr lang="en-US" sz="2800" kern="100" dirty="0" err="1">
                <a:solidFill>
                  <a:schemeClr val="accent5">
                    <a:lumMod val="50000"/>
                  </a:schemeClr>
                </a:solidFill>
                <a:ea typeface="Aptos" panose="020B0004020202020204" pitchFamily="34" charset="0"/>
                <a:cs typeface="Arial" panose="020B0604020202020204" pitchFamily="34" charset="0"/>
              </a:rPr>
              <a:t>n</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đến</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suy</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thoái</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cận</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huyết</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tức</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làm</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giảm</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sức</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sống</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giảm</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khả</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năng</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sinh</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sản</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của</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cá</a:t>
            </a:r>
            <a:r>
              <a:rPr lang="en-US" sz="2800" kern="100" dirty="0">
                <a:solidFill>
                  <a:schemeClr val="accent5">
                    <a:lumMod val="50000"/>
                  </a:schemeClr>
                </a:solidFill>
                <a:ea typeface="Aptos" panose="020B0004020202020204" pitchFamily="34" charset="0"/>
                <a:cs typeface="Arial" panose="020B0604020202020204" pitchFamily="34" charset="0"/>
              </a:rPr>
              <a:t> </a:t>
            </a:r>
            <a:r>
              <a:rPr lang="en-US" sz="2800" kern="100" dirty="0" err="1">
                <a:solidFill>
                  <a:schemeClr val="accent5">
                    <a:lumMod val="50000"/>
                  </a:schemeClr>
                </a:solidFill>
                <a:ea typeface="Aptos" panose="020B0004020202020204" pitchFamily="34" charset="0"/>
                <a:cs typeface="Arial" panose="020B0604020202020204" pitchFamily="34" charset="0"/>
              </a:rPr>
              <a:t>thể</a:t>
            </a:r>
            <a:r>
              <a:rPr lang="en-US" sz="2800" kern="100" dirty="0">
                <a:solidFill>
                  <a:schemeClr val="accent5">
                    <a:lumMod val="50000"/>
                  </a:schemeClr>
                </a:solidFill>
                <a:ea typeface="Aptos" panose="020B0004020202020204" pitchFamily="34" charset="0"/>
                <a:cs typeface="Arial" panose="020B0604020202020204" pitchFamily="34" charset="0"/>
              </a:rPr>
              <a:t>.</a:t>
            </a:r>
          </a:p>
          <a:p>
            <a:pPr>
              <a:lnSpc>
                <a:spcPct val="150000"/>
              </a:lnSpc>
              <a:spcAft>
                <a:spcPts val="800"/>
              </a:spcAft>
            </a:pP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Tạo</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dòng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thuần</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chủng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đồng</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hợp</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về</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các</a:t>
            </a:r>
            <a:r>
              <a:rPr lang="en-US" sz="2800" kern="100" dirty="0">
                <a:solidFill>
                  <a:schemeClr val="accent5">
                    <a:lumMod val="50000"/>
                  </a:schemeClr>
                </a:solidFill>
                <a:effectLst/>
                <a:ea typeface="Aptos" panose="020B0004020202020204" pitchFamily="34" charset="0"/>
                <a:cs typeface="Arial" panose="020B0604020202020204" pitchFamily="34" charset="0"/>
              </a:rPr>
              <a:t> gene </a:t>
            </a:r>
            <a:r>
              <a:rPr lang="en-US" sz="2800" kern="100" dirty="0" err="1">
                <a:solidFill>
                  <a:schemeClr val="accent5">
                    <a:lumMod val="50000"/>
                  </a:schemeClr>
                </a:solidFill>
                <a:effectLst/>
                <a:ea typeface="Aptos" panose="020B0004020202020204" pitchFamily="34" charset="0"/>
                <a:cs typeface="Arial" panose="020B0604020202020204" pitchFamily="34" charset="0"/>
              </a:rPr>
              <a:t>có</a:t>
            </a:r>
            <a:r>
              <a:rPr lang="en-US" sz="2800" kern="100" dirty="0">
                <a:solidFill>
                  <a:schemeClr val="accent5">
                    <a:lumMod val="50000"/>
                  </a:schemeClr>
                </a:solidFill>
                <a:effectLst/>
                <a:ea typeface="Aptos" panose="020B0004020202020204" pitchFamily="34" charset="0"/>
                <a:cs typeface="Arial" panose="020B0604020202020204" pitchFamily="34" charset="0"/>
              </a:rPr>
              <a:t> </a:t>
            </a:r>
            <a:r>
              <a:rPr lang="en-US" sz="2800" kern="100" dirty="0" err="1">
                <a:solidFill>
                  <a:schemeClr val="accent5">
                    <a:lumMod val="50000"/>
                  </a:schemeClr>
                </a:solidFill>
                <a:effectLst/>
                <a:ea typeface="Aptos" panose="020B0004020202020204" pitchFamily="34" charset="0"/>
                <a:cs typeface="Arial" panose="020B0604020202020204" pitchFamily="34" charset="0"/>
              </a:rPr>
              <a:t>lợi</a:t>
            </a:r>
            <a:r>
              <a:rPr lang="en-US" sz="2800" kern="100" dirty="0">
                <a:solidFill>
                  <a:schemeClr val="accent5">
                    <a:lumMod val="50000"/>
                  </a:schemeClr>
                </a:solidFill>
                <a:effectLst/>
                <a:ea typeface="Aptos" panose="020B0004020202020204" pitchFamily="34" charset="0"/>
                <a:cs typeface="Arial" panose="020B0604020202020204" pitchFamily="34" charset="0"/>
              </a:rPr>
              <a:t>.</a:t>
            </a:r>
          </a:p>
        </p:txBody>
      </p:sp>
      <p:pic>
        <p:nvPicPr>
          <p:cNvPr id="5" name="Picture 14" descr="Copyright - Free files and folders icons">
            <a:extLst>
              <a:ext uri="{FF2B5EF4-FFF2-40B4-BE49-F238E27FC236}">
                <a16:creationId xmlns:a16="http://schemas.microsoft.com/office/drawing/2014/main" id="{0514741A-1EF3-44CD-ABFD-8729A842D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95400"/>
            <a:ext cx="870889" cy="870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38F58-1AB1-423E-8FE8-B857FF11FE9E}"/>
              </a:ext>
            </a:extLst>
          </p:cNvPr>
          <p:cNvSpPr txBox="1"/>
          <p:nvPr/>
        </p:nvSpPr>
        <p:spPr>
          <a:xfrm>
            <a:off x="4437554" y="914400"/>
            <a:ext cx="3316893"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chemeClr val="bg1"/>
                </a:solidFill>
                <a:latin typeface="+mj-lt"/>
                <a:ea typeface="Roboto" panose="02000000000000000000" pitchFamily="2" charset="0"/>
              </a:rPr>
              <a:t>Ứng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dụng</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thực</a:t>
            </a:r>
            <a:r>
              <a:rPr lang="en-US" sz="3200" dirty="0">
                <a:solidFill>
                  <a:schemeClr val="bg1"/>
                </a:solidFill>
                <a:latin typeface="+mj-lt"/>
                <a:ea typeface="Roboto" panose="02000000000000000000" pitchFamily="2" charset="0"/>
              </a:rPr>
              <a:t> </a:t>
            </a:r>
            <a:r>
              <a:rPr lang="en-US" sz="3200" dirty="0" err="1">
                <a:solidFill>
                  <a:schemeClr val="bg1"/>
                </a:solidFill>
                <a:latin typeface="+mj-lt"/>
                <a:ea typeface="Roboto" panose="02000000000000000000" pitchFamily="2" charset="0"/>
              </a:rPr>
              <a:t>tiễn</a:t>
            </a:r>
            <a:endParaRPr lang="en-US" sz="3200"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311242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ích thước quần thể – Wikipedia tiếng Việt">
            <a:extLst>
              <a:ext uri="{FF2B5EF4-FFF2-40B4-BE49-F238E27FC236}">
                <a16:creationId xmlns:a16="http://schemas.microsoft.com/office/drawing/2014/main" id="{F17461AE-0BE6-49FA-A976-4D29DA808D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33400"/>
            <a:ext cx="48387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àu cây cọ, khó cây cọ - Báo Công an Nhân dân điện tử">
            <a:extLst>
              <a:ext uri="{FF2B5EF4-FFF2-40B4-BE49-F238E27FC236}">
                <a16:creationId xmlns:a16="http://schemas.microsoft.com/office/drawing/2014/main" id="{35C968DE-9B62-47F0-BC0C-2FBBF8DA6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81" y="533401"/>
            <a:ext cx="4841724" cy="3225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DD1EDBF-3CB8-440A-8DA7-8AA5C723BC93}"/>
              </a:ext>
            </a:extLst>
          </p:cNvPr>
          <p:cNvSpPr>
            <a:spLocks noChangeArrowheads="1"/>
          </p:cNvSpPr>
          <p:nvPr/>
        </p:nvSpPr>
        <p:spPr bwMode="auto">
          <a:xfrm>
            <a:off x="985008" y="4648200"/>
            <a:ext cx="10221985" cy="1828801"/>
          </a:xfrm>
          <a:prstGeom prst="roundRect">
            <a:avLst>
              <a:gd name="adj" fmla="val 11252"/>
            </a:avLst>
          </a:prstGeom>
          <a:noFill/>
          <a:ln w="19050">
            <a:noFill/>
            <a:miter lim="800000"/>
            <a:headEnd/>
            <a:tailEnd/>
          </a:ln>
        </p:spPr>
        <p:txBody>
          <a:bodyPr anchor="ctr" anchorCtr="0"/>
          <a:lstStyle/>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Chim</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cụt</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2: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cây</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cọ</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sinh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lâu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dài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và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có</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khả</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năng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sinh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sản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marL="342900" indent="-342900">
              <a:spcAft>
                <a:spcPts val="450"/>
              </a:spcAft>
              <a:buClr>
                <a:srgbClr val="44546A"/>
              </a:buClr>
              <a:buSzPct val="70000"/>
              <a:buFontTx/>
              <a:buChar char="-"/>
              <a:defRPr/>
            </a:pPr>
            <a:endPar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2" name="TextBox 1">
            <a:extLst>
              <a:ext uri="{FF2B5EF4-FFF2-40B4-BE49-F238E27FC236}">
                <a16:creationId xmlns:a16="http://schemas.microsoft.com/office/drawing/2014/main" id="{C1732A21-9BF2-4CDF-B33F-928B8D6D5981}"/>
              </a:ext>
            </a:extLst>
          </p:cNvPr>
          <p:cNvSpPr txBox="1"/>
          <p:nvPr/>
        </p:nvSpPr>
        <p:spPr>
          <a:xfrm>
            <a:off x="2209800" y="3759200"/>
            <a:ext cx="2544286" cy="523220"/>
          </a:xfrm>
          <a:prstGeom prst="rect">
            <a:avLst/>
          </a:prstGeom>
          <a:noFill/>
        </p:spPr>
        <p:txBody>
          <a:bodyPr wrap="none" rtlCol="0">
            <a:spAutoFit/>
          </a:bodyPr>
          <a:lstStyle/>
          <a:p>
            <a:r>
              <a:rPr lang="en-US" sz="2800" b="1" dirty="0" err="1">
                <a:solidFill>
                  <a:srgbClr val="FFC000"/>
                </a:solidFill>
              </a:rPr>
              <a:t>Tập</a:t>
            </a:r>
            <a:r>
              <a:rPr lang="en-US" sz="2800" b="1" dirty="0">
                <a:solidFill>
                  <a:srgbClr val="FFC000"/>
                </a:solidFill>
              </a:rPr>
              <a:t> </a:t>
            </a:r>
            <a:r>
              <a:rPr lang="en-US" sz="2800" b="1" dirty="0" err="1">
                <a:solidFill>
                  <a:srgbClr val="FFC000"/>
                </a:solidFill>
              </a:rPr>
              <a:t>hợp</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a:solidFill>
                  <a:srgbClr val="FFC000"/>
                </a:solidFill>
              </a:rPr>
              <a:t>thể</a:t>
            </a:r>
            <a:r>
              <a:rPr lang="en-US" sz="2800" b="1" dirty="0">
                <a:solidFill>
                  <a:srgbClr val="FFC000"/>
                </a:solidFill>
              </a:rPr>
              <a:t> 1</a:t>
            </a:r>
          </a:p>
        </p:txBody>
      </p:sp>
      <p:sp>
        <p:nvSpPr>
          <p:cNvPr id="6" name="TextBox 5">
            <a:extLst>
              <a:ext uri="{FF2B5EF4-FFF2-40B4-BE49-F238E27FC236}">
                <a16:creationId xmlns:a16="http://schemas.microsoft.com/office/drawing/2014/main" id="{6FC6FF07-C9F1-4715-9480-DEC6D8958B63}"/>
              </a:ext>
            </a:extLst>
          </p:cNvPr>
          <p:cNvSpPr txBox="1"/>
          <p:nvPr/>
        </p:nvSpPr>
        <p:spPr>
          <a:xfrm>
            <a:off x="8334711" y="3759200"/>
            <a:ext cx="2544286" cy="523220"/>
          </a:xfrm>
          <a:prstGeom prst="rect">
            <a:avLst/>
          </a:prstGeom>
          <a:noFill/>
        </p:spPr>
        <p:txBody>
          <a:bodyPr wrap="none" rtlCol="0">
            <a:spAutoFit/>
          </a:bodyPr>
          <a:lstStyle/>
          <a:p>
            <a:r>
              <a:rPr lang="en-US" sz="2800" b="1" dirty="0" err="1">
                <a:solidFill>
                  <a:srgbClr val="FFC000"/>
                </a:solidFill>
              </a:rPr>
              <a:t>Tập</a:t>
            </a:r>
            <a:r>
              <a:rPr lang="en-US" sz="2800" b="1" dirty="0">
                <a:solidFill>
                  <a:srgbClr val="FFC000"/>
                </a:solidFill>
              </a:rPr>
              <a:t> </a:t>
            </a:r>
            <a:r>
              <a:rPr lang="en-US" sz="2800" b="1" dirty="0" err="1">
                <a:solidFill>
                  <a:srgbClr val="FFC000"/>
                </a:solidFill>
              </a:rPr>
              <a:t>hợp</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a:solidFill>
                  <a:srgbClr val="FFC000"/>
                </a:solidFill>
              </a:rPr>
              <a:t>thể</a:t>
            </a:r>
            <a:r>
              <a:rPr lang="en-US" sz="2800" b="1" dirty="0">
                <a:solidFill>
                  <a:srgbClr val="FFC000"/>
                </a:solidFill>
              </a:rPr>
              <a:t> 2</a:t>
            </a:r>
          </a:p>
        </p:txBody>
      </p:sp>
    </p:spTree>
    <p:extLst>
      <p:ext uri="{BB962C8B-B14F-4D97-AF65-F5344CB8AC3E}">
        <p14:creationId xmlns:p14="http://schemas.microsoft.com/office/powerpoint/2010/main" val="2178544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723735" y="2592237"/>
            <a:ext cx="4744529" cy="836763"/>
          </a:xfrm>
          <a:prstGeom prst="roundRect">
            <a:avLst/>
          </a:prstGeom>
          <a:solidFill>
            <a:srgbClr val="D9FFFF"/>
          </a:solidFill>
          <a:ln w="28575">
            <a:solidFill>
              <a:srgbClr val="39D3CF"/>
            </a:solidFill>
          </a:ln>
        </p:spPr>
        <p:style>
          <a:lnRef idx="2">
            <a:schemeClr val="accent1">
              <a:shade val="15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sp>
        <p:nvSpPr>
          <p:cNvPr id="5" name="TextBox 4">
            <a:extLst>
              <a:ext uri="{FF2B5EF4-FFF2-40B4-BE49-F238E27FC236}">
                <a16:creationId xmlns:a16="http://schemas.microsoft.com/office/drawing/2014/main" id="{01EA4B05-8CFD-AF58-8B30-C53EBEF8EEFD}"/>
              </a:ext>
            </a:extLst>
          </p:cNvPr>
          <p:cNvSpPr txBox="1"/>
          <p:nvPr/>
        </p:nvSpPr>
        <p:spPr>
          <a:xfrm>
            <a:off x="4724400" y="2659559"/>
            <a:ext cx="2909943" cy="769441"/>
          </a:xfrm>
          <a:prstGeom prst="rect">
            <a:avLst/>
          </a:prstGeom>
          <a:noFill/>
        </p:spPr>
        <p:txBody>
          <a:bodyPr wrap="none" lIns="91420" tIns="45718" rIns="91420" bIns="45718" rtlCol="0">
            <a:spAutoFit/>
          </a:bodyPr>
          <a:lstStyle/>
          <a:p>
            <a:r>
              <a:rPr lang="en-US" sz="4400" b="1" dirty="0">
                <a:solidFill>
                  <a:srgbClr val="1C3E71"/>
                </a:solidFill>
              </a:rPr>
              <a:t>EM CÓ BIẾT</a:t>
            </a:r>
          </a:p>
        </p:txBody>
      </p:sp>
    </p:spTree>
    <p:extLst>
      <p:ext uri="{BB962C8B-B14F-4D97-AF65-F5344CB8AC3E}">
        <p14:creationId xmlns:p14="http://schemas.microsoft.com/office/powerpoint/2010/main" val="4240028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5960D-70E0-B25E-6B5F-7621C4A86A36}"/>
              </a:ext>
            </a:extLst>
          </p:cNvPr>
          <p:cNvPicPr>
            <a:picLocks noChangeAspect="1"/>
          </p:cNvPicPr>
          <p:nvPr/>
        </p:nvPicPr>
        <p:blipFill rotWithShape="1">
          <a:blip r:embed="rId2"/>
          <a:srcRect t="13920"/>
          <a:stretch/>
        </p:blipFill>
        <p:spPr>
          <a:xfrm>
            <a:off x="1905000" y="1219200"/>
            <a:ext cx="8578222" cy="5203363"/>
          </a:xfrm>
          <a:prstGeom prst="rect">
            <a:avLst/>
          </a:prstGeom>
        </p:spPr>
      </p:pic>
      <p:sp>
        <p:nvSpPr>
          <p:cNvPr id="2" name="TextBox 1">
            <a:extLst>
              <a:ext uri="{FF2B5EF4-FFF2-40B4-BE49-F238E27FC236}">
                <a16:creationId xmlns:a16="http://schemas.microsoft.com/office/drawing/2014/main" id="{933E98AA-D3A2-478F-8DE8-CF3F74794AFB}"/>
              </a:ext>
            </a:extLst>
          </p:cNvPr>
          <p:cNvSpPr txBox="1"/>
          <p:nvPr/>
        </p:nvSpPr>
        <p:spPr>
          <a:xfrm>
            <a:off x="1371600" y="228600"/>
            <a:ext cx="9448800" cy="954107"/>
          </a:xfrm>
          <a:prstGeom prst="rect">
            <a:avLst/>
          </a:prstGeom>
          <a:noFill/>
        </p:spPr>
        <p:txBody>
          <a:bodyPr wrap="square" rtlCol="0">
            <a:spAutoFit/>
          </a:bodyPr>
          <a:lstStyle/>
          <a:p>
            <a:pPr algn="ctr"/>
            <a:r>
              <a:rPr lang="en-US" sz="2800" dirty="0" err="1"/>
              <a:t>Tỷ</a:t>
            </a:r>
            <a:r>
              <a:rPr lang="en-US" sz="2800" dirty="0"/>
              <a:t> </a:t>
            </a:r>
            <a:r>
              <a:rPr lang="en-US" sz="2800" dirty="0" err="1"/>
              <a:t>lệ</a:t>
            </a:r>
            <a:r>
              <a:rPr lang="en-US" sz="2800" dirty="0"/>
              <a:t> </a:t>
            </a:r>
            <a:r>
              <a:rPr lang="en-US" sz="2800" dirty="0" err="1"/>
              <a:t>tảo</a:t>
            </a:r>
            <a:r>
              <a:rPr lang="en-US" sz="2800" dirty="0"/>
              <a:t> </a:t>
            </a:r>
            <a:r>
              <a:rPr lang="en-US" sz="2800" dirty="0" err="1"/>
              <a:t>hôn</a:t>
            </a:r>
            <a:r>
              <a:rPr lang="en-US" sz="2800" dirty="0"/>
              <a:t> </a:t>
            </a:r>
            <a:r>
              <a:rPr lang="en-US" sz="2800" dirty="0" err="1"/>
              <a:t>và</a:t>
            </a:r>
            <a:r>
              <a:rPr lang="en-US" sz="2800" dirty="0"/>
              <a:t> </a:t>
            </a:r>
            <a:r>
              <a:rPr lang="en-US" sz="2800" dirty="0" err="1"/>
              <a:t>hôn</a:t>
            </a:r>
            <a:r>
              <a:rPr lang="en-US" sz="2800" dirty="0"/>
              <a:t> </a:t>
            </a:r>
            <a:r>
              <a:rPr lang="en-US" sz="2800" dirty="0" err="1"/>
              <a:t>nhân</a:t>
            </a:r>
            <a:r>
              <a:rPr lang="en-US" sz="2800" dirty="0"/>
              <a:t> </a:t>
            </a:r>
            <a:r>
              <a:rPr lang="en-US" sz="2800" dirty="0" err="1"/>
              <a:t>cận</a:t>
            </a:r>
            <a:r>
              <a:rPr lang="en-US" sz="2800" dirty="0"/>
              <a:t> </a:t>
            </a:r>
            <a:r>
              <a:rPr lang="en-US" sz="2800" dirty="0" err="1"/>
              <a:t>huyết</a:t>
            </a:r>
            <a:r>
              <a:rPr lang="en-US" sz="2800" dirty="0"/>
              <a:t> </a:t>
            </a:r>
            <a:r>
              <a:rPr lang="en-US" sz="2800" dirty="0" err="1"/>
              <a:t>thống</a:t>
            </a:r>
            <a:r>
              <a:rPr lang="en-US" sz="2800" dirty="0"/>
              <a:t> </a:t>
            </a:r>
            <a:r>
              <a:rPr lang="en-US" sz="2800" dirty="0" err="1"/>
              <a:t>trong</a:t>
            </a:r>
            <a:r>
              <a:rPr lang="en-US" sz="2800" dirty="0"/>
              <a:t> </a:t>
            </a:r>
            <a:r>
              <a:rPr lang="en-US" sz="2800" dirty="0" err="1"/>
              <a:t>tổng</a:t>
            </a:r>
            <a:r>
              <a:rPr lang="en-US" sz="2800" dirty="0"/>
              <a:t> </a:t>
            </a:r>
            <a:r>
              <a:rPr lang="en-US" sz="2800" dirty="0" err="1"/>
              <a:t>số</a:t>
            </a:r>
            <a:r>
              <a:rPr lang="en-US" sz="2800" dirty="0"/>
              <a:t> </a:t>
            </a:r>
            <a:r>
              <a:rPr lang="en-US" sz="2800" dirty="0" err="1"/>
              <a:t>các</a:t>
            </a:r>
            <a:r>
              <a:rPr lang="en-US" sz="2800" dirty="0"/>
              <a:t> </a:t>
            </a:r>
            <a:r>
              <a:rPr lang="en-US" sz="2800" dirty="0" err="1"/>
              <a:t>cặp</a:t>
            </a:r>
            <a:r>
              <a:rPr lang="en-US" sz="2800" dirty="0"/>
              <a:t> </a:t>
            </a:r>
            <a:r>
              <a:rPr lang="en-US" sz="2800" dirty="0" err="1"/>
              <a:t>vợ</a:t>
            </a:r>
            <a:r>
              <a:rPr lang="en-US" sz="2800" dirty="0"/>
              <a:t> </a:t>
            </a:r>
            <a:r>
              <a:rPr lang="en-US" sz="2800" dirty="0" err="1"/>
              <a:t>chồng</a:t>
            </a:r>
            <a:r>
              <a:rPr lang="en-US" sz="2800" dirty="0"/>
              <a:t> </a:t>
            </a:r>
            <a:r>
              <a:rPr lang="en-US" sz="2800" dirty="0" err="1"/>
              <a:t>kết</a:t>
            </a:r>
            <a:r>
              <a:rPr lang="en-US" sz="2800" dirty="0"/>
              <a:t> </a:t>
            </a:r>
            <a:r>
              <a:rPr lang="en-US" sz="2800" dirty="0" err="1"/>
              <a:t>hôn</a:t>
            </a:r>
            <a:r>
              <a:rPr lang="en-US" sz="2800" dirty="0"/>
              <a:t> </a:t>
            </a:r>
            <a:r>
              <a:rPr lang="en-US" sz="2800" dirty="0" err="1"/>
              <a:t>trong</a:t>
            </a:r>
            <a:r>
              <a:rPr lang="en-US" sz="2800" dirty="0"/>
              <a:t> 5 </a:t>
            </a:r>
            <a:r>
              <a:rPr lang="en-US" sz="2800" dirty="0" err="1"/>
              <a:t>năm</a:t>
            </a:r>
            <a:r>
              <a:rPr lang="en-US" sz="2800" dirty="0"/>
              <a:t> (2009-2013) ở </a:t>
            </a:r>
            <a:r>
              <a:rPr lang="en-US" sz="2800" dirty="0" err="1"/>
              <a:t>huyện</a:t>
            </a:r>
            <a:r>
              <a:rPr lang="en-US" sz="2800" dirty="0"/>
              <a:t> A </a:t>
            </a:r>
            <a:r>
              <a:rPr lang="en-US" sz="2800" dirty="0" err="1"/>
              <a:t>Lưới</a:t>
            </a:r>
            <a:endParaRPr lang="en-US" sz="2800" dirty="0"/>
          </a:p>
        </p:txBody>
      </p:sp>
    </p:spTree>
    <p:extLst>
      <p:ext uri="{BB962C8B-B14F-4D97-AF65-F5344CB8AC3E}">
        <p14:creationId xmlns:p14="http://schemas.microsoft.com/office/powerpoint/2010/main" val="201923329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80A8BE-4073-4F29-A511-58336468AE01}"/>
              </a:ext>
            </a:extLst>
          </p:cNvPr>
          <p:cNvSpPr txBox="1"/>
          <p:nvPr/>
        </p:nvSpPr>
        <p:spPr>
          <a:xfrm>
            <a:off x="623455" y="1524000"/>
            <a:ext cx="10945091" cy="4401205"/>
          </a:xfrm>
          <a:prstGeom prst="rect">
            <a:avLst/>
          </a:prstGeom>
          <a:noFill/>
        </p:spPr>
        <p:txBody>
          <a:bodyPr wrap="square" rtlCol="0">
            <a:spAutoFit/>
          </a:bodyPr>
          <a:lstStyle/>
          <a:p>
            <a:pPr algn="just"/>
            <a:r>
              <a:rPr lang="en-US" sz="2800" dirty="0">
                <a:cs typeface="Arial" panose="020B0604020202020204" pitchFamily="34" charset="0"/>
              </a:rPr>
              <a:t>- Ả</a:t>
            </a:r>
            <a:r>
              <a:rPr lang="vi-VN" sz="2800" dirty="0">
                <a:cs typeface="Arial" panose="020B0604020202020204" pitchFamily="34" charset="0"/>
              </a:rPr>
              <a:t>nh hưởng đến thể chất, tâm sinh lý, nhất là các em gái, khi chưa đủ tuổi trưởng thành, cơ thể chưa phát triển hoàn thiện,</a:t>
            </a:r>
            <a:r>
              <a:rPr lang="en-US" sz="2800" dirty="0">
                <a:cs typeface="Arial" panose="020B0604020202020204" pitchFamily="34" charset="0"/>
              </a:rPr>
              <a:t> </a:t>
            </a:r>
            <a:r>
              <a:rPr lang="vi-VN" sz="2800" dirty="0">
                <a:cs typeface="Arial" panose="020B0604020202020204" pitchFamily="34" charset="0"/>
              </a:rPr>
              <a:t>việc quan hệ tình dục sớm, mang thai, sinh đẻ, nuôi con sớm làm chậm quá trình phát triển thể chất tự nhiên của con người, dẫn tới thoái hóa và các di chứng bệnh tật, làm suy kiệt sức khỏe cả bố mẹ và con cái.</a:t>
            </a:r>
            <a:endParaRPr lang="en-US" sz="2800" dirty="0">
              <a:cs typeface="Arial" panose="020B0604020202020204" pitchFamily="34" charset="0"/>
            </a:endParaRPr>
          </a:p>
          <a:p>
            <a:pPr algn="just"/>
            <a:r>
              <a:rPr lang="en-US" sz="2800" dirty="0">
                <a:cs typeface="Arial" panose="020B0604020202020204" pitchFamily="34" charset="0"/>
              </a:rPr>
              <a:t>- K</a:t>
            </a:r>
            <a:r>
              <a:rPr lang="vi-VN" sz="2800" dirty="0">
                <a:cs typeface="Arial" panose="020B0604020202020204" pitchFamily="34" charset="0"/>
              </a:rPr>
              <a:t>hi sinh con sẽ bị mắc các chứng bệnh như bạch tạng, mù màu, da vảy cá, đặc biệt phổ biến là bệnh tan máu bẩm sinh, y học gọi là bệnh Thalassemia</a:t>
            </a:r>
            <a:r>
              <a:rPr lang="en-US" sz="2800" dirty="0">
                <a:cs typeface="Arial" panose="020B0604020202020204" pitchFamily="34" charset="0"/>
              </a:rPr>
              <a:t>.</a:t>
            </a:r>
          </a:p>
          <a:p>
            <a:pPr algn="just"/>
            <a:r>
              <a:rPr lang="en-US" sz="2800" dirty="0">
                <a:cs typeface="Arial" panose="020B0604020202020204" pitchFamily="34" charset="0"/>
              </a:rPr>
              <a:t>- </a:t>
            </a:r>
            <a:r>
              <a:rPr lang="vi-VN" sz="2800" dirty="0">
                <a:cs typeface="Arial" panose="020B0604020202020204" pitchFamily="34" charset="0"/>
              </a:rPr>
              <a:t>Ngoài ra, tiếp cận theo xu thế phát triển xã hội, hôn nhân cận huyết thống - một hình thức loạn luân, vốn đã được con người loại bỏ khi bước vào xã hội văn minh</a:t>
            </a:r>
            <a:r>
              <a:rPr lang="en-US" sz="2800" dirty="0">
                <a:cs typeface="Arial" panose="020B0604020202020204" pitchFamily="34" charset="0"/>
              </a:rPr>
              <a:t>.</a:t>
            </a:r>
          </a:p>
        </p:txBody>
      </p:sp>
      <p:sp>
        <p:nvSpPr>
          <p:cNvPr id="5" name="TextBox 4">
            <a:extLst>
              <a:ext uri="{FF2B5EF4-FFF2-40B4-BE49-F238E27FC236}">
                <a16:creationId xmlns:a16="http://schemas.microsoft.com/office/drawing/2014/main" id="{81A8DDEC-D8F7-4505-AA62-9DCFBEFD0A77}"/>
              </a:ext>
            </a:extLst>
          </p:cNvPr>
          <p:cNvSpPr txBox="1"/>
          <p:nvPr/>
        </p:nvSpPr>
        <p:spPr>
          <a:xfrm>
            <a:off x="5332830" y="914400"/>
            <a:ext cx="1526340" cy="584771"/>
          </a:xfrm>
          <a:prstGeom prst="rect">
            <a:avLst/>
          </a:prstGeom>
          <a:noFill/>
        </p:spPr>
        <p:txBody>
          <a:bodyPr wrap="none" lIns="91420" tIns="45718" rIns="91420" bIns="45718" rtlCol="0">
            <a:spAutoFit/>
          </a:bodyPr>
          <a:lstStyle/>
          <a:p>
            <a:pPr marL="0" indent="0" defTabSz="914173">
              <a:buClr>
                <a:srgbClr val="1F497D"/>
              </a:buClr>
            </a:pPr>
            <a:r>
              <a:rPr lang="en-US" sz="3200" dirty="0" err="1">
                <a:solidFill>
                  <a:srgbClr val="FFFF00"/>
                </a:solidFill>
                <a:latin typeface="+mj-lt"/>
                <a:ea typeface="Roboto" panose="02000000000000000000" pitchFamily="2" charset="0"/>
              </a:rPr>
              <a:t>Hậu</a:t>
            </a:r>
            <a:r>
              <a:rPr lang="en-US" sz="3200" dirty="0">
                <a:solidFill>
                  <a:srgbClr val="FFFF00"/>
                </a:solidFill>
                <a:latin typeface="+mj-lt"/>
                <a:ea typeface="Roboto" panose="02000000000000000000" pitchFamily="2" charset="0"/>
              </a:rPr>
              <a:t> </a:t>
            </a:r>
            <a:r>
              <a:rPr lang="en-US" sz="3200" dirty="0" err="1">
                <a:solidFill>
                  <a:srgbClr val="FFFF00"/>
                </a:solidFill>
                <a:latin typeface="+mj-lt"/>
                <a:ea typeface="Roboto" panose="02000000000000000000" pitchFamily="2" charset="0"/>
              </a:rPr>
              <a:t>quả</a:t>
            </a:r>
            <a:endParaRPr lang="en-US" sz="3200" dirty="0">
              <a:solidFill>
                <a:srgbClr val="FFFF00"/>
              </a:solidFill>
              <a:latin typeface="+mj-lt"/>
              <a:ea typeface="Roboto" panose="02000000000000000000" pitchFamily="2" charset="0"/>
            </a:endParaRPr>
          </a:p>
        </p:txBody>
      </p:sp>
    </p:spTree>
    <p:extLst>
      <p:ext uri="{BB962C8B-B14F-4D97-AF65-F5344CB8AC3E}">
        <p14:creationId xmlns:p14="http://schemas.microsoft.com/office/powerpoint/2010/main" val="3307770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003EE-3A4C-4416-927C-72FF403A676C}"/>
              </a:ext>
            </a:extLst>
          </p:cNvPr>
          <p:cNvSpPr txBox="1"/>
          <p:nvPr/>
        </p:nvSpPr>
        <p:spPr>
          <a:xfrm>
            <a:off x="571500" y="1524000"/>
            <a:ext cx="11049000" cy="3446585"/>
          </a:xfrm>
          <a:prstGeom prst="rect">
            <a:avLst/>
          </a:prstGeom>
          <a:noFill/>
        </p:spPr>
        <p:txBody>
          <a:bodyPr wrap="square">
            <a:spAutoFit/>
          </a:bodyPr>
          <a:lstStyle/>
          <a:p>
            <a:pPr algn="just">
              <a:lnSpc>
                <a:spcPct val="135000"/>
              </a:lnSpc>
              <a:spcAft>
                <a:spcPts val="800"/>
              </a:spcAft>
              <a:tabLst>
                <a:tab pos="180340" algn="l"/>
                <a:tab pos="3420745" algn="l"/>
                <a:tab pos="6686550" algn="l"/>
              </a:tabLst>
            </a:pP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loài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cây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tự</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thụ</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phấn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nghiêm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ngặt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như</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đậu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hà</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lan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không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bị</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vì</a:t>
            </a:r>
            <a:r>
              <a:rPr lang="en-US" sz="2400" dirty="0">
                <a:solidFill>
                  <a:schemeClr val="bg1"/>
                </a:solidFill>
                <a:effectLst/>
                <a:ea typeface="Times New Roman" panose="02020603050405020304" pitchFamily="18" charset="0"/>
                <a:cs typeface="Times New Roman" panose="02020603050405020304" pitchFamily="18" charset="0"/>
              </a:rPr>
              <a:t> qua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thế</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tự</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thụ</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phấn</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spc="-30" dirty="0">
                <a:solidFill>
                  <a:schemeClr val="bg1"/>
                </a:solidFill>
                <a:effectLst/>
                <a:ea typeface="Times New Roman" panose="02020603050405020304" pitchFamily="18" charset="0"/>
                <a:cs typeface="Times New Roman" panose="02020603050405020304" pitchFamily="18" charset="0"/>
              </a:rPr>
              <a:t>A. </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các</a:t>
            </a:r>
            <a:r>
              <a:rPr lang="en-US" sz="2400" spc="-30" dirty="0">
                <a:solidFill>
                  <a:schemeClr val="bg1"/>
                </a:solidFill>
                <a:effectLst/>
                <a:ea typeface="Times New Roman" panose="02020603050405020304" pitchFamily="18" charset="0"/>
                <a:cs typeface="Times New Roman" panose="02020603050405020304" pitchFamily="18" charset="0"/>
              </a:rPr>
              <a:t> gene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lợi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trong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quần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thể</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tự</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thụ</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phấn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xu </a:t>
            </a:r>
            <a:r>
              <a:rPr lang="en-US" sz="2400" spc="-30" dirty="0" err="1">
                <a:solidFill>
                  <a:schemeClr val="bg1"/>
                </a:solidFill>
                <a:effectLst/>
                <a:ea typeface="Times New Roman" panose="02020603050405020304" pitchFamily="18" charset="0"/>
                <a:cs typeface="Times New Roman" panose="02020603050405020304" pitchFamily="18" charset="0"/>
              </a:rPr>
              <a:t>hướng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được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tích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lũy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củng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cố</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spc="-30" dirty="0">
                <a:solidFill>
                  <a:schemeClr val="bg1"/>
                </a:solidFill>
                <a:effectLst/>
                <a:ea typeface="Times New Roman" panose="02020603050405020304" pitchFamily="18" charset="0"/>
                <a:cs typeface="Times New Roman" panose="02020603050405020304" pitchFamily="18" charset="0"/>
              </a:rPr>
              <a:t>B. </a:t>
            </a:r>
            <a:r>
              <a:rPr lang="en-US" sz="2400" spc="-30" dirty="0" err="1">
                <a:solidFill>
                  <a:schemeClr val="bg1"/>
                </a:solidFill>
                <a:effectLst/>
                <a:ea typeface="Times New Roman" panose="02020603050405020304" pitchFamily="18" charset="0"/>
                <a:cs typeface="Times New Roman" panose="02020603050405020304" pitchFamily="18" charset="0"/>
              </a:rPr>
              <a:t>các</a:t>
            </a:r>
            <a:r>
              <a:rPr lang="en-US" sz="2400" spc="-30" dirty="0">
                <a:solidFill>
                  <a:schemeClr val="bg1"/>
                </a:solidFill>
                <a:effectLst/>
                <a:ea typeface="Times New Roman" panose="02020603050405020304" pitchFamily="18" charset="0"/>
                <a:cs typeface="Times New Roman" panose="02020603050405020304" pitchFamily="18" charset="0"/>
              </a:rPr>
              <a:t> gene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hại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trong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quần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thể</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tự</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thụ</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phấn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xu </a:t>
            </a:r>
            <a:r>
              <a:rPr lang="en-US" sz="2400" spc="-30" dirty="0" err="1">
                <a:solidFill>
                  <a:schemeClr val="bg1"/>
                </a:solidFill>
                <a:effectLst/>
                <a:ea typeface="Times New Roman" panose="02020603050405020304" pitchFamily="18" charset="0"/>
                <a:cs typeface="Times New Roman" panose="02020603050405020304" pitchFamily="18" charset="0"/>
              </a:rPr>
              <a:t>hướng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được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tích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lũy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củng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cố</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spc="-30" dirty="0">
                <a:solidFill>
                  <a:schemeClr val="bg1"/>
                </a:solidFill>
                <a:effectLst/>
                <a:ea typeface="Times New Roman" panose="02020603050405020304" pitchFamily="18" charset="0"/>
                <a:cs typeface="Times New Roman" panose="02020603050405020304" pitchFamily="18" charset="0"/>
              </a:rPr>
              <a:t>C. </a:t>
            </a:r>
            <a:r>
              <a:rPr lang="en-US" sz="2400" spc="-30" dirty="0" err="1">
                <a:solidFill>
                  <a:schemeClr val="bg1"/>
                </a:solidFill>
                <a:effectLst/>
                <a:ea typeface="Times New Roman" panose="02020603050405020304" pitchFamily="18" charset="0"/>
                <a:cs typeface="Times New Roman" panose="02020603050405020304" pitchFamily="18" charset="0"/>
              </a:rPr>
              <a:t>các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kiểu</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hình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hại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trong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quần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thể</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tự</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thụ</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phấn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xu </a:t>
            </a:r>
            <a:r>
              <a:rPr lang="en-US" sz="2400" spc="-30" dirty="0" err="1">
                <a:solidFill>
                  <a:schemeClr val="bg1"/>
                </a:solidFill>
                <a:effectLst/>
                <a:ea typeface="Times New Roman" panose="02020603050405020304" pitchFamily="18" charset="0"/>
                <a:cs typeface="Times New Roman" panose="02020603050405020304" pitchFamily="18" charset="0"/>
              </a:rPr>
              <a:t>hướng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được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tích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lũy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củng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cố</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lnSpc>
                <a:spcPct val="135000"/>
              </a:lnSpc>
              <a:spcAft>
                <a:spcPts val="800"/>
              </a:spcAft>
              <a:tabLst>
                <a:tab pos="180340" algn="l"/>
                <a:tab pos="3420745" algn="l"/>
                <a:tab pos="6686550" algn="l"/>
              </a:tabLst>
            </a:pPr>
            <a:r>
              <a:rPr lang="en-US" sz="2400" b="1" spc="-30" dirty="0">
                <a:solidFill>
                  <a:schemeClr val="bg1"/>
                </a:solidFill>
                <a:effectLst/>
                <a:ea typeface="Times New Roman" panose="02020603050405020304" pitchFamily="18" charset="0"/>
                <a:cs typeface="Times New Roman" panose="02020603050405020304" pitchFamily="18" charset="0"/>
              </a:rPr>
              <a:t>D. </a:t>
            </a:r>
            <a:r>
              <a:rPr lang="en-US" sz="2400" spc="-30" dirty="0" err="1">
                <a:solidFill>
                  <a:schemeClr val="bg1"/>
                </a:solidFill>
                <a:effectLst/>
                <a:ea typeface="Times New Roman" panose="02020603050405020304" pitchFamily="18" charset="0"/>
                <a:cs typeface="Times New Roman" panose="02020603050405020304" pitchFamily="18" charset="0"/>
              </a:rPr>
              <a:t>các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hình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hại</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trong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quần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thể</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cây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tự</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thụ</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phấn</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có</a:t>
            </a:r>
            <a:r>
              <a:rPr lang="en-US" sz="2400" spc="-30" dirty="0">
                <a:solidFill>
                  <a:schemeClr val="bg1"/>
                </a:solidFill>
                <a:effectLst/>
                <a:ea typeface="Times New Roman" panose="02020603050405020304" pitchFamily="18" charset="0"/>
                <a:cs typeface="Times New Roman" panose="02020603050405020304" pitchFamily="18" charset="0"/>
              </a:rPr>
              <a:t> xu </a:t>
            </a:r>
            <a:r>
              <a:rPr lang="en-US" sz="2400" spc="-30" dirty="0" err="1">
                <a:solidFill>
                  <a:schemeClr val="bg1"/>
                </a:solidFill>
                <a:effectLst/>
                <a:ea typeface="Times New Roman" panose="02020603050405020304" pitchFamily="18" charset="0"/>
                <a:cs typeface="Times New Roman" panose="02020603050405020304" pitchFamily="18" charset="0"/>
              </a:rPr>
              <a:t>hướng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được</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tích</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lũy</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và</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củng</a:t>
            </a:r>
            <a:r>
              <a:rPr lang="en-US" sz="2400" spc="-30" dirty="0">
                <a:solidFill>
                  <a:schemeClr val="bg1"/>
                </a:solidFill>
                <a:effectLst/>
                <a:ea typeface="Times New Roman" panose="02020603050405020304" pitchFamily="18" charset="0"/>
                <a:cs typeface="Times New Roman" panose="02020603050405020304" pitchFamily="18" charset="0"/>
              </a:rPr>
              <a:t> </a:t>
            </a:r>
            <a:r>
              <a:rPr lang="en-US" sz="2400" spc="-30" dirty="0" err="1">
                <a:solidFill>
                  <a:schemeClr val="bg1"/>
                </a:solidFill>
                <a:effectLst/>
                <a:ea typeface="Times New Roman" panose="02020603050405020304" pitchFamily="18" charset="0"/>
                <a:cs typeface="Times New Roman" panose="02020603050405020304" pitchFamily="18" charset="0"/>
              </a:rPr>
              <a:t>cố</a:t>
            </a:r>
            <a:r>
              <a:rPr lang="en-US" sz="2400" spc="-3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ADA7F3B4-1BC1-4966-A77A-9C7BACCF4895}"/>
              </a:ext>
            </a:extLst>
          </p:cNvPr>
          <p:cNvSpPr/>
          <p:nvPr/>
        </p:nvSpPr>
        <p:spPr>
          <a:xfrm>
            <a:off x="548640" y="2590800"/>
            <a:ext cx="602226"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ownload Focus, Idea, Light Bulb. Royalty-Free Stock Illustration Image -  Pixabay">
            <a:extLst>
              <a:ext uri="{FF2B5EF4-FFF2-40B4-BE49-F238E27FC236}">
                <a16:creationId xmlns:a16="http://schemas.microsoft.com/office/drawing/2014/main" id="{3547EE0F-D1E3-464D-BDCD-EAADF5AB7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5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D36D82-E0C2-4E15-8511-CCE6D93F557A}"/>
              </a:ext>
            </a:extLst>
          </p:cNvPr>
          <p:cNvSpPr txBox="1"/>
          <p:nvPr/>
        </p:nvSpPr>
        <p:spPr>
          <a:xfrm>
            <a:off x="609600" y="1447800"/>
            <a:ext cx="10972800" cy="4196020"/>
          </a:xfrm>
          <a:prstGeom prst="rect">
            <a:avLst/>
          </a:prstGeom>
          <a:noFill/>
        </p:spPr>
        <p:txBody>
          <a:bodyPr wrap="square">
            <a:spAutoFit/>
          </a:bodyPr>
          <a:lstStyle/>
          <a:p>
            <a:pPr algn="just">
              <a:spcAft>
                <a:spcPts val="800"/>
              </a:spcAft>
              <a:tabLst>
                <a:tab pos="180340" algn="l"/>
                <a:tab pos="3420745" algn="l"/>
                <a:tab pos="6686550" algn="l"/>
              </a:tabLst>
            </a:pPr>
            <a:r>
              <a:rPr lang="en-US" sz="2400" b="1" dirty="0">
                <a:solidFill>
                  <a:schemeClr val="bg1"/>
                </a:solidFill>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Luật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Hôn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nhân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và</a:t>
            </a:r>
            <a:r>
              <a:rPr lang="en-US" sz="2400" dirty="0">
                <a:solidFill>
                  <a:schemeClr val="bg1"/>
                </a:solidFill>
                <a:effectLst/>
                <a:ea typeface="Calibri" panose="020F0502020204030204" pitchFamily="34" charset="0"/>
                <a:cs typeface="Times New Roman" panose="02020603050405020304" pitchFamily="18" charset="0"/>
              </a:rPr>
              <a:t> Gia </a:t>
            </a:r>
            <a:r>
              <a:rPr lang="en-US" sz="2400" dirty="0" err="1">
                <a:solidFill>
                  <a:schemeClr val="bg1"/>
                </a:solidFill>
                <a:effectLst/>
                <a:ea typeface="Calibri" panose="020F0502020204030204" pitchFamily="34" charset="0"/>
                <a:cs typeface="Times New Roman" panose="02020603050405020304" pitchFamily="18" charset="0"/>
              </a:rPr>
              <a:t>đình</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cấm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không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người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họ</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hàng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trong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vòng</a:t>
            </a:r>
            <a:r>
              <a:rPr lang="en-US" sz="2400" dirty="0">
                <a:solidFill>
                  <a:schemeClr val="bg1"/>
                </a:solidFill>
                <a:effectLst/>
                <a:ea typeface="Calibri" panose="020F0502020204030204" pitchFamily="34" charset="0"/>
                <a:cs typeface="Times New Roman" panose="02020603050405020304" pitchFamily="18" charset="0"/>
              </a:rPr>
              <a:t> 3 </a:t>
            </a:r>
            <a:r>
              <a:rPr lang="en-US" sz="2400" dirty="0" err="1">
                <a:solidFill>
                  <a:schemeClr val="bg1"/>
                </a:solidFill>
                <a:effectLst/>
                <a:ea typeface="Calibri" panose="020F0502020204030204" pitchFamily="34" charset="0"/>
                <a:cs typeface="Times New Roman" panose="02020603050405020304" pitchFamily="18" charset="0"/>
              </a:rPr>
              <a:t>đời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kết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hôn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với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nhau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vì</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khi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kết</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hôn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giữa</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những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người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họ</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hàng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gần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thì</a:t>
            </a:r>
            <a:r>
              <a:rPr lang="en-US" sz="2400" dirty="0">
                <a:solidFill>
                  <a:schemeClr val="bg1"/>
                </a:solidFill>
                <a:effectLst/>
                <a:ea typeface="Calibri" panose="020F0502020204030204" pitchFamily="34" charset="0"/>
                <a:cs typeface="Times New Roman" panose="02020603050405020304" pitchFamily="18" charset="0"/>
              </a:rPr>
              <a:t>:  </a:t>
            </a: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A. </a:t>
            </a:r>
            <a:r>
              <a:rPr lang="en-US" sz="2400" dirty="0" err="1">
                <a:solidFill>
                  <a:schemeClr val="bg1"/>
                </a:solidFill>
                <a:effectLst/>
                <a:ea typeface="Calibri" panose="020F0502020204030204" pitchFamily="34" charset="0"/>
                <a:cs typeface="Times New Roman" panose="02020603050405020304" pitchFamily="18" charset="0"/>
              </a:rPr>
              <a:t>đời</a:t>
            </a:r>
            <a:r>
              <a:rPr lang="en-US" sz="2400" dirty="0">
                <a:solidFill>
                  <a:schemeClr val="bg1"/>
                </a:solidFill>
                <a:effectLst/>
                <a:ea typeface="Calibri" panose="020F0502020204030204" pitchFamily="34" charset="0"/>
                <a:cs typeface="Times New Roman" panose="02020603050405020304" pitchFamily="18" charset="0"/>
              </a:rPr>
              <a:t> con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tỉ</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dị</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tăng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đồng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giảm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tạo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điều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kiện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lặn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lợi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biểu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hiện</a:t>
            </a:r>
            <a:r>
              <a:rPr lang="en-US" sz="2400" dirty="0">
                <a:solidFill>
                  <a:schemeClr val="bg1"/>
                </a:solidFill>
                <a:effectLst/>
                <a:ea typeface="Calibri" panose="020F0502020204030204" pitchFamily="34" charset="0"/>
                <a:cs typeface="Times New Roman" panose="02020603050405020304" pitchFamily="18" charset="0"/>
              </a:rPr>
              <a:t> ra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hình</a:t>
            </a:r>
            <a:r>
              <a:rPr lang="en-US" sz="2400" dirty="0">
                <a:solidFill>
                  <a:schemeClr val="bg1"/>
                </a:solidFill>
                <a:effectLst/>
                <a:ea typeface="Calibri" panose="020F0502020204030204" pitchFamily="34" charset="0"/>
                <a:cs typeface="Times New Roman" panose="02020603050405020304" pitchFamily="18" charset="0"/>
              </a:rPr>
              <a:t>.</a:t>
            </a: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B. </a:t>
            </a:r>
            <a:r>
              <a:rPr lang="en-US" sz="2400" dirty="0" err="1">
                <a:solidFill>
                  <a:schemeClr val="bg1"/>
                </a:solidFill>
                <a:effectLst/>
                <a:ea typeface="Calibri" panose="020F0502020204030204" pitchFamily="34" charset="0"/>
                <a:cs typeface="Times New Roman" panose="02020603050405020304" pitchFamily="18" charset="0"/>
              </a:rPr>
              <a:t>đời</a:t>
            </a:r>
            <a:r>
              <a:rPr lang="en-US" sz="2400" dirty="0">
                <a:solidFill>
                  <a:schemeClr val="bg1"/>
                </a:solidFill>
                <a:effectLst/>
                <a:ea typeface="Calibri" panose="020F0502020204030204" pitchFamily="34" charset="0"/>
                <a:cs typeface="Times New Roman" panose="02020603050405020304" pitchFamily="18" charset="0"/>
              </a:rPr>
              <a:t> con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tỉ</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dị</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tăng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đồng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giảm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tạo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điều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kiện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lặn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hại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biểu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hiện</a:t>
            </a:r>
            <a:r>
              <a:rPr lang="en-US" sz="2400" dirty="0">
                <a:solidFill>
                  <a:schemeClr val="bg1"/>
                </a:solidFill>
                <a:effectLst/>
                <a:ea typeface="Calibri" panose="020F0502020204030204" pitchFamily="34" charset="0"/>
                <a:cs typeface="Times New Roman" panose="02020603050405020304" pitchFamily="18" charset="0"/>
              </a:rPr>
              <a:t> ra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hình</a:t>
            </a:r>
            <a:r>
              <a:rPr lang="en-US" sz="2400" dirty="0">
                <a:solidFill>
                  <a:schemeClr val="bg1"/>
                </a:solidFill>
                <a:effectLst/>
                <a:ea typeface="Calibri" panose="020F0502020204030204" pitchFamily="34" charset="0"/>
                <a:cs typeface="Times New Roman" panose="02020603050405020304" pitchFamily="18" charset="0"/>
              </a:rPr>
              <a:t>.</a:t>
            </a: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C. </a:t>
            </a:r>
            <a:r>
              <a:rPr lang="en-US" sz="2400" dirty="0" err="1">
                <a:solidFill>
                  <a:schemeClr val="bg1"/>
                </a:solidFill>
                <a:effectLst/>
                <a:ea typeface="Calibri" panose="020F0502020204030204" pitchFamily="34" charset="0"/>
                <a:cs typeface="Times New Roman" panose="02020603050405020304" pitchFamily="18" charset="0"/>
              </a:rPr>
              <a:t>đời</a:t>
            </a:r>
            <a:r>
              <a:rPr lang="en-US" sz="2400" dirty="0">
                <a:solidFill>
                  <a:schemeClr val="bg1"/>
                </a:solidFill>
                <a:effectLst/>
                <a:ea typeface="Calibri" panose="020F0502020204030204" pitchFamily="34" charset="0"/>
                <a:cs typeface="Times New Roman" panose="02020603050405020304" pitchFamily="18" charset="0"/>
              </a:rPr>
              <a:t> con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tỉ</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dị</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giảm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đồng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tăng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tạo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điều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kiện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lặn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lợi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biểu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hiện</a:t>
            </a:r>
            <a:r>
              <a:rPr lang="en-US" sz="2400" dirty="0">
                <a:solidFill>
                  <a:schemeClr val="bg1"/>
                </a:solidFill>
                <a:effectLst/>
                <a:ea typeface="Calibri" panose="020F0502020204030204" pitchFamily="34" charset="0"/>
                <a:cs typeface="Times New Roman" panose="02020603050405020304" pitchFamily="18" charset="0"/>
              </a:rPr>
              <a:t> ra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hình</a:t>
            </a:r>
            <a:r>
              <a:rPr lang="en-US" sz="2400" dirty="0">
                <a:solidFill>
                  <a:schemeClr val="bg1"/>
                </a:solidFill>
                <a:effectLst/>
                <a:ea typeface="Calibri" panose="020F0502020204030204" pitchFamily="34" charset="0"/>
                <a:cs typeface="Times New Roman" panose="02020603050405020304" pitchFamily="18" charset="0"/>
              </a:rPr>
              <a:t>.</a:t>
            </a: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D. </a:t>
            </a:r>
            <a:r>
              <a:rPr lang="en-US" sz="2400" dirty="0" err="1">
                <a:solidFill>
                  <a:schemeClr val="bg1"/>
                </a:solidFill>
                <a:effectLst/>
                <a:ea typeface="Calibri" panose="020F0502020204030204" pitchFamily="34" charset="0"/>
                <a:cs typeface="Times New Roman" panose="02020603050405020304" pitchFamily="18" charset="0"/>
              </a:rPr>
              <a:t>đời</a:t>
            </a:r>
            <a:r>
              <a:rPr lang="en-US" sz="2400" dirty="0">
                <a:solidFill>
                  <a:schemeClr val="bg1"/>
                </a:solidFill>
                <a:effectLst/>
                <a:ea typeface="Calibri" panose="020F0502020204030204" pitchFamily="34" charset="0"/>
                <a:cs typeface="Times New Roman" panose="02020603050405020304" pitchFamily="18" charset="0"/>
              </a:rPr>
              <a:t> con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tỉ</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lệ</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dị</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giảm</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đồng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hợp</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tăng</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tạo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điều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kiện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cho</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các</a:t>
            </a:r>
            <a:r>
              <a:rPr lang="en-US" sz="2400" dirty="0">
                <a:solidFill>
                  <a:schemeClr val="bg1"/>
                </a:solidFill>
                <a:effectLst/>
                <a:ea typeface="Calibri" panose="020F0502020204030204" pitchFamily="34" charset="0"/>
                <a:cs typeface="Times New Roman" panose="02020603050405020304" pitchFamily="18" charset="0"/>
              </a:rPr>
              <a:t> gene </a:t>
            </a:r>
            <a:r>
              <a:rPr lang="en-US" sz="2400" dirty="0" err="1">
                <a:solidFill>
                  <a:schemeClr val="bg1"/>
                </a:solidFill>
                <a:effectLst/>
                <a:ea typeface="Calibri" panose="020F0502020204030204" pitchFamily="34" charset="0"/>
                <a:cs typeface="Times New Roman" panose="02020603050405020304" pitchFamily="18" charset="0"/>
              </a:rPr>
              <a:t>lặn</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có</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hại</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biểu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hiện</a:t>
            </a:r>
            <a:r>
              <a:rPr lang="en-US" sz="2400" dirty="0">
                <a:solidFill>
                  <a:schemeClr val="bg1"/>
                </a:solidFill>
                <a:effectLst/>
                <a:ea typeface="Calibri" panose="020F0502020204030204" pitchFamily="34" charset="0"/>
                <a:cs typeface="Times New Roman" panose="02020603050405020304" pitchFamily="18" charset="0"/>
              </a:rPr>
              <a:t> ra </a:t>
            </a:r>
            <a:r>
              <a:rPr lang="en-US" sz="2400" dirty="0" err="1">
                <a:solidFill>
                  <a:schemeClr val="bg1"/>
                </a:solidFill>
                <a:effectLst/>
                <a:ea typeface="Calibri" panose="020F0502020204030204" pitchFamily="34" charset="0"/>
                <a:cs typeface="Times New Roman" panose="02020603050405020304" pitchFamily="18" charset="0"/>
              </a:rPr>
              <a:t>kiểu</a:t>
            </a:r>
            <a:r>
              <a:rPr lang="en-US" sz="2400" dirty="0">
                <a:solidFill>
                  <a:schemeClr val="bg1"/>
                </a:solidFill>
                <a:effectLst/>
                <a:ea typeface="Calibri" panose="020F0502020204030204" pitchFamily="34" charset="0"/>
                <a:cs typeface="Times New Roman" panose="02020603050405020304" pitchFamily="18" charset="0"/>
              </a:rPr>
              <a:t> </a:t>
            </a:r>
            <a:r>
              <a:rPr lang="en-US" sz="2400" dirty="0" err="1">
                <a:solidFill>
                  <a:schemeClr val="bg1"/>
                </a:solidFill>
                <a:effectLst/>
                <a:ea typeface="Calibri" panose="020F0502020204030204" pitchFamily="34" charset="0"/>
                <a:cs typeface="Times New Roman" panose="02020603050405020304" pitchFamily="18" charset="0"/>
              </a:rPr>
              <a:t>hình</a:t>
            </a:r>
            <a:r>
              <a:rPr lang="en-US" sz="2400" dirty="0">
                <a:solidFill>
                  <a:schemeClr val="bg1"/>
                </a:solidFill>
                <a:effectLst/>
                <a:ea typeface="Calibri" panose="020F0502020204030204" pitchFamily="34" charset="0"/>
                <a:cs typeface="Times New Roman" panose="02020603050405020304" pitchFamily="18" charset="0"/>
              </a:rPr>
              <a:t>.</a:t>
            </a:r>
          </a:p>
        </p:txBody>
      </p:sp>
      <p:sp>
        <p:nvSpPr>
          <p:cNvPr id="6" name="Oval 5">
            <a:extLst>
              <a:ext uri="{FF2B5EF4-FFF2-40B4-BE49-F238E27FC236}">
                <a16:creationId xmlns:a16="http://schemas.microsoft.com/office/drawing/2014/main" id="{1B8877A0-0665-45B0-BF6B-8BCEAB7D90F9}"/>
              </a:ext>
            </a:extLst>
          </p:cNvPr>
          <p:cNvSpPr/>
          <p:nvPr/>
        </p:nvSpPr>
        <p:spPr>
          <a:xfrm>
            <a:off x="436203" y="4812177"/>
            <a:ext cx="602226"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ownload Focus, Idea, Light Bulb. Royalty-Free Stock Illustration Image -  Pixabay">
            <a:extLst>
              <a:ext uri="{FF2B5EF4-FFF2-40B4-BE49-F238E27FC236}">
                <a16:creationId xmlns:a16="http://schemas.microsoft.com/office/drawing/2014/main" id="{EA557232-8185-4B5B-95D5-CF70CB5E05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699" y="990890"/>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4D2126-00C6-4CCC-8F77-2F526D1A592C}"/>
              </a:ext>
            </a:extLst>
          </p:cNvPr>
          <p:cNvSpPr txBox="1"/>
          <p:nvPr/>
        </p:nvSpPr>
        <p:spPr>
          <a:xfrm>
            <a:off x="533400" y="766668"/>
            <a:ext cx="10896600" cy="5673348"/>
          </a:xfrm>
          <a:prstGeom prst="rect">
            <a:avLst/>
          </a:prstGeom>
          <a:noFill/>
        </p:spPr>
        <p:txBody>
          <a:bodyPr wrap="square">
            <a:spAutoFit/>
          </a:bodyPr>
          <a:lstStyle/>
          <a:p>
            <a:pPr algn="just">
              <a:spcAft>
                <a:spcPts val="800"/>
              </a:spcAft>
              <a:tabLst>
                <a:tab pos="180340" algn="l"/>
                <a:tab pos="3420745" algn="l"/>
                <a:tab pos="6686550" algn="l"/>
              </a:tabLst>
            </a:pP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nhà</a:t>
            </a:r>
            <a:r>
              <a:rPr lang="en-US" sz="2400" dirty="0">
                <a:solidFill>
                  <a:schemeClr val="bg1"/>
                </a:solidFill>
                <a:effectLst/>
                <a:ea typeface="Times New Roman" panose="02020603050405020304" pitchFamily="18" charset="0"/>
                <a:cs typeface="Times New Roman" panose="02020603050405020304" pitchFamily="18" charset="0"/>
              </a:rPr>
              <a:t> khoa </a:t>
            </a:r>
            <a:r>
              <a:rPr lang="en-US" sz="2400" dirty="0" err="1">
                <a:solidFill>
                  <a:schemeClr val="bg1"/>
                </a:solidFill>
                <a:effectLst/>
                <a:ea typeface="Times New Roman" panose="02020603050405020304" pitchFamily="18" charset="0"/>
                <a:cs typeface="Times New Roman" panose="02020603050405020304" pitchFamily="18" charset="0"/>
              </a:rPr>
              <a:t>học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đang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cảnh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báo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về</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của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đàn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sữa</a:t>
            </a:r>
            <a:r>
              <a:rPr lang="en-US" sz="2400" dirty="0">
                <a:solidFill>
                  <a:schemeClr val="bg1"/>
                </a:solidFill>
                <a:effectLst/>
                <a:ea typeface="Times New Roman" panose="02020603050405020304" pitchFamily="18" charset="0"/>
                <a:cs typeface="Times New Roman" panose="02020603050405020304" pitchFamily="18" charset="0"/>
              </a:rPr>
              <a:t> ở </a:t>
            </a:r>
            <a:r>
              <a:rPr lang="en-US" sz="2400" dirty="0" err="1">
                <a:solidFill>
                  <a:schemeClr val="bg1"/>
                </a:solidFill>
                <a:effectLst/>
                <a:ea typeface="Times New Roman" panose="02020603050405020304" pitchFamily="18" charset="0"/>
                <a:cs typeface="Times New Roman" panose="02020603050405020304" pitchFamily="18" charset="0"/>
              </a:rPr>
              <a:t>một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số</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vùng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Hiện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tượng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diễn</a:t>
            </a:r>
            <a:r>
              <a:rPr lang="en-US" sz="2400" dirty="0">
                <a:solidFill>
                  <a:schemeClr val="bg1"/>
                </a:solidFill>
                <a:effectLst/>
                <a:ea typeface="Times New Roman" panose="02020603050405020304" pitchFamily="18" charset="0"/>
                <a:cs typeface="Times New Roman" panose="02020603050405020304" pitchFamily="18" charset="0"/>
              </a:rPr>
              <a:t> ra </a:t>
            </a:r>
            <a:r>
              <a:rPr lang="en-US" sz="2400" dirty="0" err="1">
                <a:solidFill>
                  <a:schemeClr val="bg1"/>
                </a:solidFill>
                <a:effectLst/>
                <a:ea typeface="Times New Roman" panose="02020603050405020304" pitchFamily="18" charset="0"/>
                <a:cs typeface="Times New Roman" panose="02020603050405020304" pitchFamily="18" charset="0"/>
              </a:rPr>
              <a:t>khi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những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người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chăn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nuôi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đã</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tận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dụng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những</a:t>
            </a:r>
            <a:r>
              <a:rPr lang="en-US" sz="2400" dirty="0">
                <a:solidFill>
                  <a:schemeClr val="bg1"/>
                </a:solidFill>
                <a:effectLst/>
                <a:ea typeface="Times New Roman" panose="02020603050405020304" pitchFamily="18" charset="0"/>
                <a:cs typeface="Times New Roman" panose="02020603050405020304" pitchFamily="18" charset="0"/>
              </a:rPr>
              <a:t> con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đực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được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sinh</a:t>
            </a:r>
            <a:r>
              <a:rPr lang="en-US" sz="2400" dirty="0">
                <a:solidFill>
                  <a:schemeClr val="bg1"/>
                </a:solidFill>
                <a:effectLst/>
                <a:ea typeface="Times New Roman" panose="02020603050405020304" pitchFamily="18" charset="0"/>
                <a:cs typeface="Times New Roman" panose="02020603050405020304" pitchFamily="18" charset="0"/>
              </a:rPr>
              <a:t> ra </a:t>
            </a:r>
            <a:r>
              <a:rPr lang="en-US" sz="2400" dirty="0" err="1">
                <a:solidFill>
                  <a:schemeClr val="bg1"/>
                </a:solidFill>
                <a:effectLst/>
                <a:ea typeface="Times New Roman" panose="02020603050405020304" pitchFamily="18" charset="0"/>
                <a:cs typeface="Times New Roman" panose="02020603050405020304" pitchFamily="18" charset="0"/>
              </a:rPr>
              <a:t>từ</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những</a:t>
            </a:r>
            <a:r>
              <a:rPr lang="en-US" sz="2400" dirty="0">
                <a:solidFill>
                  <a:schemeClr val="bg1"/>
                </a:solidFill>
                <a:effectLst/>
                <a:ea typeface="Times New Roman" panose="02020603050405020304" pitchFamily="18" charset="0"/>
                <a:cs typeface="Times New Roman" panose="02020603050405020304" pitchFamily="18" charset="0"/>
              </a:rPr>
              <a:t> con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nuôi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lấy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sữa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để</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giao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phối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với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chính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những</a:t>
            </a:r>
            <a:r>
              <a:rPr lang="en-US" sz="2400" dirty="0">
                <a:solidFill>
                  <a:schemeClr val="bg1"/>
                </a:solidFill>
                <a:effectLst/>
                <a:ea typeface="Times New Roman" panose="02020603050405020304" pitchFamily="18" charset="0"/>
                <a:cs typeface="Times New Roman" panose="02020603050405020304" pitchFamily="18" charset="0"/>
              </a:rPr>
              <a:t> con </a:t>
            </a:r>
            <a:r>
              <a:rPr lang="en-US" sz="2400" dirty="0" err="1">
                <a:solidFill>
                  <a:schemeClr val="bg1"/>
                </a:solidFill>
                <a:effectLst/>
                <a:ea typeface="Times New Roman" panose="02020603050405020304" pitchFamily="18" charset="0"/>
                <a:cs typeface="Times New Roman" panose="02020603050405020304" pitchFamily="18" charset="0"/>
              </a:rPr>
              <a:t>cái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và</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con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chị</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em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Thế</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sau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của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những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cặp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bố</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mẹ</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nêu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cho</a:t>
            </a:r>
            <a:r>
              <a:rPr lang="en-US" sz="2400" dirty="0">
                <a:solidFill>
                  <a:schemeClr val="bg1"/>
                </a:solidFill>
                <a:effectLst/>
                <a:ea typeface="Times New Roman" panose="02020603050405020304" pitchFamily="18" charset="0"/>
                <a:cs typeface="Times New Roman" panose="02020603050405020304" pitchFamily="18" charset="0"/>
              </a:rPr>
              <a:t> ra </a:t>
            </a:r>
            <a:r>
              <a:rPr lang="en-US" sz="2400" dirty="0" err="1">
                <a:solidFill>
                  <a:schemeClr val="bg1"/>
                </a:solidFill>
                <a:effectLst/>
                <a:ea typeface="Times New Roman" panose="02020603050405020304" pitchFamily="18" charset="0"/>
                <a:cs typeface="Times New Roman" panose="02020603050405020304" pitchFamily="18" charset="0"/>
              </a:rPr>
              <a:t>chất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lượng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sữa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giảm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rõ</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rệt</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Nguyên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nhân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dẫn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đến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hiện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tượng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hoá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 ở </a:t>
            </a:r>
            <a:r>
              <a:rPr lang="en-US" sz="2400" dirty="0" err="1">
                <a:solidFill>
                  <a:schemeClr val="bg1"/>
                </a:solidFill>
                <a:effectLst/>
                <a:ea typeface="Times New Roman" panose="02020603050405020304" pitchFamily="18" charset="0"/>
                <a:cs typeface="Times New Roman" panose="02020603050405020304" pitchFamily="18" charset="0"/>
              </a:rPr>
              <a:t>bò</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sữa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nêu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dựa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cơ</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sở</a:t>
            </a:r>
            <a:r>
              <a:rPr lang="en-US" sz="2400" dirty="0">
                <a:solidFill>
                  <a:schemeClr val="bg1"/>
                </a:solidFill>
                <a:effectLst/>
                <a:ea typeface="Times New Roman" panose="02020603050405020304" pitchFamily="18" charset="0"/>
                <a:cs typeface="Times New Roman" panose="02020603050405020304" pitchFamily="18" charset="0"/>
              </a:rPr>
              <a:t> di </a:t>
            </a:r>
            <a:r>
              <a:rPr lang="en-US" sz="2400" dirty="0" err="1">
                <a:solidFill>
                  <a:schemeClr val="bg1"/>
                </a:solidFill>
                <a:effectLst/>
                <a:ea typeface="Times New Roman" panose="02020603050405020304" pitchFamily="18" charset="0"/>
                <a:cs typeface="Times New Roman" panose="02020603050405020304" pitchFamily="18" charset="0"/>
              </a:rPr>
              <a:t>truyền</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A. </a:t>
            </a:r>
            <a:r>
              <a:rPr lang="en-US" sz="2400" dirty="0">
                <a:solidFill>
                  <a:schemeClr val="bg1"/>
                </a:solidFill>
                <a:effectLst/>
                <a:ea typeface="Times New Roman" panose="02020603050405020304" pitchFamily="18" charset="0"/>
                <a:cs typeface="Times New Roman" panose="02020603050405020304" pitchFamily="18" charset="0"/>
              </a:rPr>
              <a:t>Khi </a:t>
            </a:r>
            <a:r>
              <a:rPr lang="en-US" sz="2400" dirty="0" err="1">
                <a:solidFill>
                  <a:schemeClr val="bg1"/>
                </a:solidFill>
                <a:effectLst/>
                <a:ea typeface="Times New Roman" panose="02020603050405020304" pitchFamily="18" charset="0"/>
                <a:cs typeface="Times New Roman" panose="02020603050405020304" pitchFamily="18" charset="0"/>
              </a:rPr>
              <a:t>giao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phối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ngẫu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nhiên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tăng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tỉ</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kiểu</a:t>
            </a:r>
            <a:r>
              <a:rPr lang="en-US" sz="2400" dirty="0">
                <a:solidFill>
                  <a:schemeClr val="bg1"/>
                </a:solidFill>
                <a:effectLst/>
                <a:ea typeface="Times New Roman" panose="02020603050405020304" pitchFamily="18" charset="0"/>
                <a:cs typeface="Times New Roman" panose="02020603050405020304" pitchFamily="18" charset="0"/>
              </a:rPr>
              <a:t> gene </a:t>
            </a:r>
            <a:r>
              <a:rPr lang="en-US" sz="2400" dirty="0" err="1">
                <a:solidFill>
                  <a:schemeClr val="bg1"/>
                </a:solidFill>
                <a:effectLst/>
                <a:ea typeface="Times New Roman" panose="02020603050405020304" pitchFamily="18" charset="0"/>
                <a:cs typeface="Times New Roman" panose="02020603050405020304" pitchFamily="18" charset="0"/>
              </a:rPr>
              <a:t>đồng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hợp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lặn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càng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B. </a:t>
            </a:r>
            <a:r>
              <a:rPr lang="en-US" sz="2400" dirty="0">
                <a:solidFill>
                  <a:schemeClr val="bg1"/>
                </a:solidFill>
                <a:effectLst/>
                <a:ea typeface="Times New Roman" panose="02020603050405020304" pitchFamily="18" charset="0"/>
                <a:cs typeface="Times New Roman" panose="02020603050405020304" pitchFamily="18" charset="0"/>
              </a:rPr>
              <a:t>Khi </a:t>
            </a:r>
            <a:r>
              <a:rPr lang="en-US" sz="2400" dirty="0" err="1">
                <a:solidFill>
                  <a:schemeClr val="bg1"/>
                </a:solidFill>
                <a:effectLst/>
                <a:ea typeface="Times New Roman" panose="02020603050405020304" pitchFamily="18" charset="0"/>
                <a:cs typeface="Times New Roman" panose="02020603050405020304" pitchFamily="18" charset="0"/>
              </a:rPr>
              <a:t>giao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phối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giảm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tỉ</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kiểu</a:t>
            </a:r>
            <a:r>
              <a:rPr lang="en-US" sz="2400" dirty="0">
                <a:solidFill>
                  <a:schemeClr val="bg1"/>
                </a:solidFill>
                <a:effectLst/>
                <a:ea typeface="Times New Roman" panose="02020603050405020304" pitchFamily="18" charset="0"/>
                <a:cs typeface="Times New Roman" panose="02020603050405020304" pitchFamily="18" charset="0"/>
              </a:rPr>
              <a:t> gene </a:t>
            </a:r>
            <a:r>
              <a:rPr lang="en-US" sz="2400" dirty="0" err="1">
                <a:solidFill>
                  <a:schemeClr val="bg1"/>
                </a:solidFill>
                <a:effectLst/>
                <a:ea typeface="Times New Roman" panose="02020603050405020304" pitchFamily="18" charset="0"/>
                <a:cs typeface="Times New Roman" panose="02020603050405020304" pitchFamily="18" charset="0"/>
              </a:rPr>
              <a:t>đồng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hợp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lặn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càng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C. </a:t>
            </a:r>
            <a:r>
              <a:rPr lang="en-US" sz="2400" dirty="0">
                <a:solidFill>
                  <a:schemeClr val="bg1"/>
                </a:solidFill>
                <a:effectLst/>
                <a:ea typeface="Times New Roman" panose="02020603050405020304" pitchFamily="18" charset="0"/>
                <a:cs typeface="Times New Roman" panose="02020603050405020304" pitchFamily="18" charset="0"/>
              </a:rPr>
              <a:t>Khi </a:t>
            </a:r>
            <a:r>
              <a:rPr lang="en-US" sz="2400" dirty="0" err="1">
                <a:solidFill>
                  <a:schemeClr val="bg1"/>
                </a:solidFill>
                <a:effectLst/>
                <a:ea typeface="Times New Roman" panose="02020603050405020304" pitchFamily="18" charset="0"/>
                <a:cs typeface="Times New Roman" panose="02020603050405020304" pitchFamily="18" charset="0"/>
              </a:rPr>
              <a:t>giao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phối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tăng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tỉ</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kiểu</a:t>
            </a:r>
            <a:r>
              <a:rPr lang="en-US" sz="2400" dirty="0">
                <a:solidFill>
                  <a:schemeClr val="bg1"/>
                </a:solidFill>
                <a:effectLst/>
                <a:ea typeface="Times New Roman" panose="02020603050405020304" pitchFamily="18" charset="0"/>
                <a:cs typeface="Times New Roman" panose="02020603050405020304" pitchFamily="18" charset="0"/>
              </a:rPr>
              <a:t> gene </a:t>
            </a:r>
            <a:r>
              <a:rPr lang="en-US" sz="2400" dirty="0" err="1">
                <a:solidFill>
                  <a:schemeClr val="bg1"/>
                </a:solidFill>
                <a:effectLst/>
                <a:ea typeface="Times New Roman" panose="02020603050405020304" pitchFamily="18" charset="0"/>
                <a:cs typeface="Times New Roman" panose="02020603050405020304" pitchFamily="18" charset="0"/>
              </a:rPr>
              <a:t>đồng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hợp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lặn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càng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a:p>
            <a:pPr algn="just">
              <a:spcAft>
                <a:spcPts val="800"/>
              </a:spcAft>
              <a:tabLst>
                <a:tab pos="180340" algn="l"/>
                <a:tab pos="3420745" algn="l"/>
                <a:tab pos="6686550" algn="l"/>
              </a:tabLst>
            </a:pPr>
            <a:r>
              <a:rPr lang="en-US" sz="2400" b="1" dirty="0">
                <a:solidFill>
                  <a:schemeClr val="bg1"/>
                </a:solidFill>
                <a:effectLst/>
                <a:ea typeface="Times New Roman" panose="02020603050405020304" pitchFamily="18" charset="0"/>
                <a:cs typeface="Times New Roman" panose="02020603050405020304" pitchFamily="18" charset="0"/>
              </a:rPr>
              <a:t>D. </a:t>
            </a:r>
            <a:r>
              <a:rPr lang="en-US" sz="2400" dirty="0">
                <a:solidFill>
                  <a:schemeClr val="bg1"/>
                </a:solidFill>
                <a:effectLst/>
                <a:ea typeface="Times New Roman" panose="02020603050405020304" pitchFamily="18" charset="0"/>
                <a:cs typeface="Times New Roman" panose="02020603050405020304" pitchFamily="18" charset="0"/>
              </a:rPr>
              <a:t>Khi </a:t>
            </a:r>
            <a:r>
              <a:rPr lang="en-US" sz="2400" dirty="0" err="1">
                <a:solidFill>
                  <a:schemeClr val="bg1"/>
                </a:solidFill>
                <a:effectLst/>
                <a:ea typeface="Times New Roman" panose="02020603050405020304" pitchFamily="18" charset="0"/>
                <a:cs typeface="Times New Roman" panose="02020603050405020304" pitchFamily="18" charset="0"/>
              </a:rPr>
              <a:t>giao</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phối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gần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tăng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tỉ</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lệ</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kiểu</a:t>
            </a:r>
            <a:r>
              <a:rPr lang="en-US" sz="2400" dirty="0">
                <a:solidFill>
                  <a:schemeClr val="bg1"/>
                </a:solidFill>
                <a:effectLst/>
                <a:ea typeface="Times New Roman" panose="02020603050405020304" pitchFamily="18" charset="0"/>
                <a:cs typeface="Times New Roman" panose="02020603050405020304" pitchFamily="18" charset="0"/>
              </a:rPr>
              <a:t> gene </a:t>
            </a:r>
            <a:r>
              <a:rPr lang="en-US" sz="2400" dirty="0" err="1">
                <a:solidFill>
                  <a:schemeClr val="bg1"/>
                </a:solidFill>
                <a:effectLst/>
                <a:ea typeface="Times New Roman" panose="02020603050405020304" pitchFamily="18" charset="0"/>
                <a:cs typeface="Times New Roman" panose="02020603050405020304" pitchFamily="18" charset="0"/>
              </a:rPr>
              <a:t>dị</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hợp</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tử</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lặn</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quy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định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các</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tính</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trạng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xấu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ngày</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càng</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nhiều</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sẽ</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làm</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thoái</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hóa</a:t>
            </a:r>
            <a:r>
              <a:rPr lang="en-US" sz="2400" dirty="0">
                <a:solidFill>
                  <a:schemeClr val="bg1"/>
                </a:solidFill>
                <a:effectLst/>
                <a:ea typeface="Times New Roman" panose="02020603050405020304" pitchFamily="18" charset="0"/>
                <a:cs typeface="Times New Roman" panose="02020603050405020304" pitchFamily="18" charset="0"/>
              </a:rPr>
              <a:t> </a:t>
            </a:r>
            <a:r>
              <a:rPr lang="en-US" sz="2400" dirty="0" err="1">
                <a:solidFill>
                  <a:schemeClr val="bg1"/>
                </a:solidFill>
                <a:effectLst/>
                <a:ea typeface="Times New Roman" panose="02020603050405020304" pitchFamily="18" charset="0"/>
                <a:cs typeface="Times New Roman" panose="02020603050405020304" pitchFamily="18" charset="0"/>
              </a:rPr>
              <a:t>giống</a:t>
            </a:r>
            <a:r>
              <a:rPr lang="en-US" sz="2400" dirty="0">
                <a:solidFill>
                  <a:schemeClr val="bg1"/>
                </a:solidFill>
                <a:effectLst/>
                <a:ea typeface="Times New Roman" panose="02020603050405020304" pitchFamily="18" charset="0"/>
                <a:cs typeface="Times New Roman" panose="02020603050405020304" pitchFamily="18" charset="0"/>
              </a:rPr>
              <a:t>.</a:t>
            </a:r>
            <a:endParaRPr lang="en-US" sz="2400" dirty="0">
              <a:solidFill>
                <a:schemeClr val="bg1"/>
              </a:solidFill>
              <a:effectLst/>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AEA5EFB3-E160-4F97-8404-1C368E3A6B53}"/>
              </a:ext>
            </a:extLst>
          </p:cNvPr>
          <p:cNvSpPr/>
          <p:nvPr/>
        </p:nvSpPr>
        <p:spPr>
          <a:xfrm>
            <a:off x="399657" y="4724400"/>
            <a:ext cx="602226" cy="5407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ownload Focus, Idea, Light Bulb. Royalty-Free Stock Illustration Image -  Pixabay">
            <a:extLst>
              <a:ext uri="{FF2B5EF4-FFF2-40B4-BE49-F238E27FC236}">
                <a16:creationId xmlns:a16="http://schemas.microsoft.com/office/drawing/2014/main" id="{C013A82D-800D-487B-BB9A-C492F20ECE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8312"/>
            <a:ext cx="1093233" cy="91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3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9ABC5-BA64-4807-8415-9C7AB98D3176}"/>
              </a:ext>
            </a:extLst>
          </p:cNvPr>
          <p:cNvSpPr txBox="1"/>
          <p:nvPr/>
        </p:nvSpPr>
        <p:spPr>
          <a:xfrm>
            <a:off x="381000" y="428280"/>
            <a:ext cx="4002055" cy="3170099"/>
          </a:xfrm>
          <a:prstGeom prst="rect">
            <a:avLst/>
          </a:prstGeom>
          <a:noFill/>
        </p:spPr>
        <p:txBody>
          <a:bodyPr wrap="square">
            <a:spAutoFit/>
          </a:bodyPr>
          <a:lstStyle/>
          <a:p>
            <a:pPr algn="just">
              <a:spcAft>
                <a:spcPts val="800"/>
              </a:spcAft>
            </a:pP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phân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tích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ảnh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hưởng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của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thụ</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phấn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đến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cấu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trúc</a:t>
            </a:r>
            <a:r>
              <a:rPr lang="en-US" sz="2000" dirty="0">
                <a:solidFill>
                  <a:schemeClr val="bg1"/>
                </a:solidFill>
                <a:effectLst/>
                <a:ea typeface="Calibri" panose="020F0502020204030204" pitchFamily="34" charset="0"/>
                <a:cs typeface="Times New Roman" panose="02020603050405020304" pitchFamily="18" charset="0"/>
              </a:rPr>
              <a:t> di </a:t>
            </a:r>
            <a:r>
              <a:rPr lang="en-US" sz="2000" dirty="0" err="1">
                <a:solidFill>
                  <a:schemeClr val="bg1"/>
                </a:solidFill>
                <a:effectLst/>
                <a:ea typeface="Calibri" panose="020F0502020204030204" pitchFamily="34" charset="0"/>
                <a:cs typeface="Times New Roman" panose="02020603050405020304" pitchFamily="18" charset="0"/>
              </a:rPr>
              <a:t>truyền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của</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ta </a:t>
            </a:r>
            <a:r>
              <a:rPr lang="en-US" sz="2000" dirty="0" err="1">
                <a:solidFill>
                  <a:schemeClr val="bg1"/>
                </a:solidFill>
                <a:effectLst/>
                <a:ea typeface="Calibri" panose="020F0502020204030204" pitchFamily="34" charset="0"/>
                <a:cs typeface="Times New Roman" panose="02020603050405020304" pitchFamily="18" charset="0"/>
              </a:rPr>
              <a:t>giả</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thiết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rằng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một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ban </a:t>
            </a:r>
            <a:r>
              <a:rPr lang="en-US" sz="2000" dirty="0" err="1">
                <a:solidFill>
                  <a:schemeClr val="bg1"/>
                </a:solidFill>
                <a:effectLst/>
                <a:ea typeface="Calibri" panose="020F0502020204030204" pitchFamily="34" charset="0"/>
                <a:cs typeface="Times New Roman" panose="02020603050405020304" pitchFamily="18" charset="0"/>
              </a:rPr>
              <a:t>đầu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ngẫu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phối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một</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có</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hai</a:t>
            </a:r>
            <a:r>
              <a:rPr lang="en-US" sz="2000" dirty="0">
                <a:solidFill>
                  <a:schemeClr val="bg1"/>
                </a:solidFill>
                <a:effectLst/>
                <a:ea typeface="Calibri" panose="020F0502020204030204" pitchFamily="34" charset="0"/>
                <a:cs typeface="Times New Roman" panose="02020603050405020304" pitchFamily="18" charset="0"/>
              </a:rPr>
              <a:t> allele A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AA, Aa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aa </a:t>
            </a:r>
            <a:r>
              <a:rPr lang="en-US" sz="2000" dirty="0" err="1">
                <a:solidFill>
                  <a:schemeClr val="bg1"/>
                </a:solidFill>
                <a:effectLst/>
                <a:ea typeface="Calibri" panose="020F0502020204030204" pitchFamily="34" charset="0"/>
                <a:cs typeface="Times New Roman" panose="02020603050405020304" pitchFamily="18" charset="0"/>
              </a:rPr>
              <a:t>với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ban </a:t>
            </a:r>
            <a:r>
              <a:rPr lang="en-US" sz="2000" dirty="0" err="1">
                <a:solidFill>
                  <a:schemeClr val="bg1"/>
                </a:solidFill>
                <a:effectLst/>
                <a:ea typeface="Calibri" panose="020F0502020204030204" pitchFamily="34" charset="0"/>
                <a:cs typeface="Times New Roman" panose="02020603050405020304" pitchFamily="18" charset="0"/>
              </a:rPr>
              <a:t>đầu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xác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định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như</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hình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dưới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đây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Tiến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hành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thụ</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phấn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bắt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buộc</a:t>
            </a:r>
            <a:r>
              <a:rPr lang="en-US" sz="2000" dirty="0">
                <a:solidFill>
                  <a:schemeClr val="bg1"/>
                </a:solidFill>
                <a:effectLst/>
                <a:ea typeface="Calibri" panose="020F0502020204030204" pitchFamily="34" charset="0"/>
                <a:cs typeface="Times New Roman" panose="02020603050405020304" pitchFamily="18" charset="0"/>
              </a:rPr>
              <a:t> qua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được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kết</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quả</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về</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như</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hình</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dưới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đây</a:t>
            </a:r>
            <a:r>
              <a:rPr lang="en-US" sz="2000" dirty="0">
                <a:solidFill>
                  <a:schemeClr val="bg1"/>
                </a:solidFill>
                <a:effectLst/>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2442F851-38C2-44EA-9126-4FBAD3FABBB8}"/>
              </a:ext>
            </a:extLst>
          </p:cNvPr>
          <p:cNvPicPr>
            <a:picLocks noChangeAspect="1"/>
          </p:cNvPicPr>
          <p:nvPr/>
        </p:nvPicPr>
        <p:blipFill>
          <a:blip r:embed="rId3"/>
          <a:stretch>
            <a:fillRect/>
          </a:stretch>
        </p:blipFill>
        <p:spPr>
          <a:xfrm>
            <a:off x="4383055" y="428280"/>
            <a:ext cx="7620000" cy="3146337"/>
          </a:xfrm>
          <a:prstGeom prst="rect">
            <a:avLst/>
          </a:prstGeom>
        </p:spPr>
      </p:pic>
      <p:sp>
        <p:nvSpPr>
          <p:cNvPr id="8" name="TextBox 7">
            <a:extLst>
              <a:ext uri="{FF2B5EF4-FFF2-40B4-BE49-F238E27FC236}">
                <a16:creationId xmlns:a16="http://schemas.microsoft.com/office/drawing/2014/main" id="{A153A0CC-EB84-44BE-AD95-49A223C44445}"/>
              </a:ext>
            </a:extLst>
          </p:cNvPr>
          <p:cNvSpPr txBox="1"/>
          <p:nvPr/>
        </p:nvSpPr>
        <p:spPr>
          <a:xfrm>
            <a:off x="192055" y="3429000"/>
            <a:ext cx="11811000" cy="2759730"/>
          </a:xfrm>
          <a:prstGeom prst="rect">
            <a:avLst/>
          </a:prstGeom>
          <a:noFill/>
        </p:spPr>
        <p:txBody>
          <a:bodyPr wrap="square">
            <a:spAutoFit/>
          </a:bodyPr>
          <a:lstStyle/>
          <a:p>
            <a:pPr algn="ctr">
              <a:spcAft>
                <a:spcPts val="800"/>
              </a:spcAft>
            </a:pPr>
            <a:endParaRPr lang="en-US" sz="2000" dirty="0">
              <a:solidFill>
                <a:schemeClr val="bg1"/>
              </a:solidFill>
              <a:effectLst/>
              <a:ea typeface="Calibri" panose="020F0502020204030204" pitchFamily="34" charset="0"/>
              <a:cs typeface="Times New Roman" panose="02020603050405020304" pitchFamily="18" charset="0"/>
            </a:endParaRPr>
          </a:p>
          <a:p>
            <a:pPr algn="just">
              <a:spcAft>
                <a:spcPts val="800"/>
              </a:spcAft>
            </a:pPr>
            <a:r>
              <a:rPr lang="vi-VN" sz="2000" dirty="0">
                <a:solidFill>
                  <a:schemeClr val="bg1"/>
                </a:solidFill>
                <a:effectLst/>
                <a:ea typeface="Calibri" panose="020F0502020204030204" pitchFamily="34" charset="0"/>
                <a:cs typeface="Times New Roman" panose="02020603050405020304" pitchFamily="18" charset="0"/>
              </a:rPr>
              <a:t>Mỗi nhận định sau đây là Đúng hay Sai về </a:t>
            </a:r>
            <a:r>
              <a:rPr lang="en-US" sz="2000" dirty="0" err="1">
                <a:solidFill>
                  <a:schemeClr val="bg1"/>
                </a:solidFill>
                <a:effectLst/>
                <a:ea typeface="Calibri" panose="020F0502020204030204" pitchFamily="34" charset="0"/>
                <a:cs typeface="Times New Roman" panose="02020603050405020304" pitchFamily="18" charset="0"/>
              </a:rPr>
              <a:t>quần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này</a:t>
            </a:r>
            <a:r>
              <a:rPr lang="en-US" sz="2000" dirty="0">
                <a:solidFill>
                  <a:schemeClr val="bg1"/>
                </a:solidFill>
                <a:effectLst/>
                <a:ea typeface="Calibri" panose="020F0502020204030204" pitchFamily="34" charset="0"/>
                <a:cs typeface="Times New Roman" panose="02020603050405020304" pitchFamily="18" charset="0"/>
              </a:rPr>
              <a:t>?</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a. </a:t>
            </a:r>
            <a:r>
              <a:rPr lang="en-US" sz="2000" dirty="0">
                <a:solidFill>
                  <a:schemeClr val="bg1"/>
                </a:solidFill>
                <a:effectLst/>
                <a:ea typeface="Calibri" panose="020F0502020204030204" pitchFamily="34" charset="0"/>
                <a:cs typeface="Times New Roman" panose="02020603050405020304" pitchFamily="18" charset="0"/>
              </a:rPr>
              <a:t>Ở </a:t>
            </a:r>
            <a:r>
              <a:rPr lang="en-US" sz="2000" dirty="0" err="1">
                <a:solidFill>
                  <a:schemeClr val="bg1"/>
                </a:solidFill>
                <a:effectLst/>
                <a:ea typeface="Calibri" panose="020F0502020204030204" pitchFamily="34" charset="0"/>
                <a:cs typeface="Times New Roman" panose="02020603050405020304" pitchFamily="18" charset="0"/>
              </a:rPr>
              <a:t>quần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F2,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AA, Aa, aa </a:t>
            </a:r>
            <a:r>
              <a:rPr lang="en-US" sz="2000" dirty="0" err="1">
                <a:solidFill>
                  <a:schemeClr val="bg1"/>
                </a:solidFill>
                <a:effectLst/>
                <a:ea typeface="Calibri" panose="020F0502020204030204" pitchFamily="34" charset="0"/>
                <a:cs typeface="Times New Roman" panose="02020603050405020304" pitchFamily="18" charset="0"/>
              </a:rPr>
              <a:t>thay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đổi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theo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hướng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tăng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tỉ</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đồng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hợp</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giảm</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tỉ</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dị</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hợp</a:t>
            </a:r>
            <a:r>
              <a:rPr lang="en-US" sz="2000" dirty="0">
                <a:solidFill>
                  <a:schemeClr val="bg1"/>
                </a:solidFill>
                <a:effectLst/>
                <a:ea typeface="Calibri" panose="020F0502020204030204" pitchFamily="34" charset="0"/>
                <a:cs typeface="Times New Roman" panose="02020603050405020304" pitchFamily="18" charset="0"/>
              </a:rPr>
              <a:t>.</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b. </a:t>
            </a:r>
            <a:r>
              <a:rPr lang="en-US" sz="2000" dirty="0">
                <a:solidFill>
                  <a:schemeClr val="bg1"/>
                </a:solidFill>
                <a:effectLst/>
                <a:ea typeface="Calibri" panose="020F0502020204030204" pitchFamily="34" charset="0"/>
                <a:cs typeface="Times New Roman" panose="02020603050405020304" pitchFamily="18" charset="0"/>
              </a:rPr>
              <a:t>Sau </a:t>
            </a:r>
            <a:r>
              <a:rPr lang="en-US" sz="2000" dirty="0" err="1">
                <a:solidFill>
                  <a:schemeClr val="bg1"/>
                </a:solidFill>
                <a:effectLst/>
                <a:ea typeface="Calibri" panose="020F0502020204030204" pitchFamily="34" charset="0"/>
                <a:cs typeface="Times New Roman" panose="02020603050405020304" pitchFamily="18" charset="0"/>
              </a:rPr>
              <a:t>càng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nhiều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thụ</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phấn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thay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đổi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theo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hướng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tăng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dị</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hợp</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giảm</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đồng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hợp</a:t>
            </a:r>
            <a:r>
              <a:rPr lang="en-US" sz="2000" dirty="0">
                <a:solidFill>
                  <a:schemeClr val="bg1"/>
                </a:solidFill>
                <a:effectLst/>
                <a:ea typeface="Calibri" panose="020F0502020204030204" pitchFamily="34" charset="0"/>
                <a:cs typeface="Times New Roman" panose="02020603050405020304" pitchFamily="18" charset="0"/>
              </a:rPr>
              <a:t>.</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c. </a:t>
            </a:r>
            <a:r>
              <a:rPr lang="en-US" sz="2000" dirty="0" err="1">
                <a:solidFill>
                  <a:schemeClr val="bg1"/>
                </a:solidFill>
                <a:effectLst/>
                <a:ea typeface="Calibri" panose="020F0502020204030204" pitchFamily="34" charset="0"/>
                <a:cs typeface="Times New Roman" panose="02020603050405020304" pitchFamily="18" charset="0"/>
              </a:rPr>
              <a:t>Tự</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thụ</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phấn</a:t>
            </a:r>
            <a:r>
              <a:rPr lang="en-US" sz="2000" dirty="0">
                <a:solidFill>
                  <a:schemeClr val="bg1"/>
                </a:solidFill>
                <a:effectLst/>
                <a:ea typeface="Calibri" panose="020F0502020204030204" pitchFamily="34" charset="0"/>
                <a:cs typeface="Times New Roman" panose="02020603050405020304" pitchFamily="18" charset="0"/>
              </a:rPr>
              <a:t> qua </a:t>
            </a:r>
            <a:r>
              <a:rPr lang="en-US" sz="2000" dirty="0" err="1">
                <a:solidFill>
                  <a:schemeClr val="bg1"/>
                </a:solidFill>
                <a:effectLst/>
                <a:ea typeface="Calibri" panose="020F0502020204030204" pitchFamily="34" charset="0"/>
                <a:cs typeface="Times New Roman" panose="02020603050405020304" pitchFamily="18" charset="0"/>
              </a:rPr>
              <a:t>nhiều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có</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được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dòng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chủng</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nguyên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liệu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nhằm</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tạo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ưu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lai</a:t>
            </a:r>
            <a:r>
              <a:rPr lang="en-US" sz="2000" dirty="0">
                <a:solidFill>
                  <a:schemeClr val="bg1"/>
                </a:solidFill>
                <a:effectLst/>
                <a:ea typeface="Calibri" panose="020F0502020204030204" pitchFamily="34" charset="0"/>
                <a:cs typeface="Times New Roman" panose="02020603050405020304" pitchFamily="18" charset="0"/>
              </a:rPr>
              <a:t>.</a:t>
            </a:r>
          </a:p>
          <a:p>
            <a:pPr algn="just">
              <a:spcAft>
                <a:spcPts val="800"/>
              </a:spcAft>
            </a:pPr>
            <a:r>
              <a:rPr lang="en-US" sz="2000" b="1" dirty="0">
                <a:solidFill>
                  <a:schemeClr val="bg1"/>
                </a:solidFill>
                <a:effectLst/>
                <a:ea typeface="Calibri" panose="020F0502020204030204" pitchFamily="34" charset="0"/>
                <a:cs typeface="Times New Roman" panose="02020603050405020304" pitchFamily="18" charset="0"/>
              </a:rPr>
              <a:t>d. </a:t>
            </a:r>
            <a:r>
              <a:rPr lang="en-US" sz="2000" dirty="0" err="1">
                <a:solidFill>
                  <a:schemeClr val="bg1"/>
                </a:solidFill>
                <a:effectLst/>
                <a:ea typeface="Calibri" panose="020F0502020204030204" pitchFamily="34" charset="0"/>
                <a:cs typeface="Times New Roman" panose="02020603050405020304" pitchFamily="18" charset="0"/>
              </a:rPr>
              <a:t>Đến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thế</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hệ</a:t>
            </a:r>
            <a:r>
              <a:rPr lang="en-US" sz="2000" dirty="0">
                <a:solidFill>
                  <a:schemeClr val="bg1"/>
                </a:solidFill>
                <a:effectLst/>
                <a:ea typeface="Calibri" panose="020F0502020204030204" pitchFamily="34" charset="0"/>
                <a:cs typeface="Times New Roman" panose="02020603050405020304" pitchFamily="18" charset="0"/>
              </a:rPr>
              <a:t> F3, </a:t>
            </a:r>
            <a:r>
              <a:rPr lang="en-US" sz="2000" dirty="0" err="1">
                <a:solidFill>
                  <a:schemeClr val="bg1"/>
                </a:solidFill>
                <a:effectLst/>
                <a:ea typeface="Calibri" panose="020F0502020204030204" pitchFamily="34" charset="0"/>
                <a:cs typeface="Times New Roman" panose="02020603050405020304" pitchFamily="18" charset="0"/>
              </a:rPr>
              <a:t>cho</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các</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quần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thể</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ngẫu</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phối</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thì</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allele </a:t>
            </a:r>
            <a:r>
              <a:rPr lang="en-US" sz="2000" dirty="0" err="1">
                <a:solidFill>
                  <a:schemeClr val="bg1"/>
                </a:solidFill>
                <a:effectLst/>
                <a:ea typeface="Calibri" panose="020F0502020204030204" pitchFamily="34" charset="0"/>
                <a:cs typeface="Times New Roman" panose="02020603050405020304" pitchFamily="18" charset="0"/>
              </a:rPr>
              <a:t>và</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tần</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số</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kiểu</a:t>
            </a:r>
            <a:r>
              <a:rPr lang="en-US" sz="2000" dirty="0">
                <a:solidFill>
                  <a:schemeClr val="bg1"/>
                </a:solidFill>
                <a:effectLst/>
                <a:ea typeface="Calibri" panose="020F0502020204030204" pitchFamily="34" charset="0"/>
                <a:cs typeface="Times New Roman" panose="02020603050405020304" pitchFamily="18" charset="0"/>
              </a:rPr>
              <a:t> gene </a:t>
            </a:r>
            <a:r>
              <a:rPr lang="en-US" sz="2000" dirty="0" err="1">
                <a:solidFill>
                  <a:schemeClr val="bg1"/>
                </a:solidFill>
                <a:effectLst/>
                <a:ea typeface="Calibri" panose="020F0502020204030204" pitchFamily="34" charset="0"/>
                <a:cs typeface="Times New Roman" panose="02020603050405020304" pitchFamily="18" charset="0"/>
              </a:rPr>
              <a:t>sẽ</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bị</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thay</a:t>
            </a:r>
            <a:r>
              <a:rPr lang="en-US" sz="2000" dirty="0">
                <a:solidFill>
                  <a:schemeClr val="bg1"/>
                </a:solidFill>
                <a:effectLst/>
                <a:ea typeface="Calibri" panose="020F0502020204030204" pitchFamily="34" charset="0"/>
                <a:cs typeface="Times New Roman" panose="02020603050405020304" pitchFamily="18" charset="0"/>
              </a:rPr>
              <a:t> </a:t>
            </a:r>
            <a:r>
              <a:rPr lang="en-US" sz="2000" dirty="0" err="1">
                <a:solidFill>
                  <a:schemeClr val="bg1"/>
                </a:solidFill>
                <a:effectLst/>
                <a:ea typeface="Calibri" panose="020F0502020204030204" pitchFamily="34" charset="0"/>
                <a:cs typeface="Times New Roman" panose="02020603050405020304" pitchFamily="18" charset="0"/>
              </a:rPr>
              <a:t>đổi</a:t>
            </a:r>
            <a:r>
              <a:rPr lang="en-US" sz="2000" dirty="0">
                <a:solidFill>
                  <a:schemeClr val="bg1"/>
                </a:solidFill>
                <a:effectLst/>
                <a:ea typeface="Calibri" panose="020F0502020204030204" pitchFamily="34" charset="0"/>
                <a:cs typeface="Times New Roman" panose="02020603050405020304" pitchFamily="18" charset="0"/>
              </a:rPr>
              <a:t>.</a:t>
            </a:r>
          </a:p>
        </p:txBody>
      </p:sp>
      <p:pic>
        <p:nvPicPr>
          <p:cNvPr id="9" name="Picture 6" descr="Download Focus, Idea, Light Bulb. Royalty-Free Stock Illustration Image -  Pixabay">
            <a:extLst>
              <a:ext uri="{FF2B5EF4-FFF2-40B4-BE49-F238E27FC236}">
                <a16:creationId xmlns:a16="http://schemas.microsoft.com/office/drawing/2014/main" id="{0DC13232-48C8-4767-8C04-98324F9741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27" y="77988"/>
            <a:ext cx="1093233" cy="9138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C885CF-1BAC-461E-9A92-9783B39C9E1F}"/>
              </a:ext>
            </a:extLst>
          </p:cNvPr>
          <p:cNvSpPr txBox="1"/>
          <p:nvPr/>
        </p:nvSpPr>
        <p:spPr>
          <a:xfrm>
            <a:off x="11049000" y="4012287"/>
            <a:ext cx="425116" cy="584775"/>
          </a:xfrm>
          <a:prstGeom prst="rect">
            <a:avLst/>
          </a:prstGeom>
          <a:noFill/>
        </p:spPr>
        <p:txBody>
          <a:bodyPr wrap="none" rtlCol="0">
            <a:spAutoFit/>
          </a:bodyPr>
          <a:lstStyle/>
          <a:p>
            <a:r>
              <a:rPr lang="en-US" sz="3200" b="1" dirty="0">
                <a:solidFill>
                  <a:srgbClr val="FF0000"/>
                </a:solidFill>
              </a:rPr>
              <a:t>Đ</a:t>
            </a:r>
          </a:p>
        </p:txBody>
      </p:sp>
      <p:sp>
        <p:nvSpPr>
          <p:cNvPr id="11" name="TextBox 10">
            <a:extLst>
              <a:ext uri="{FF2B5EF4-FFF2-40B4-BE49-F238E27FC236}">
                <a16:creationId xmlns:a16="http://schemas.microsoft.com/office/drawing/2014/main" id="{156E4075-083E-428A-B0A0-EDE19C2BFAAB}"/>
              </a:ext>
            </a:extLst>
          </p:cNvPr>
          <p:cNvSpPr txBox="1"/>
          <p:nvPr/>
        </p:nvSpPr>
        <p:spPr>
          <a:xfrm>
            <a:off x="3505200" y="4953000"/>
            <a:ext cx="397866" cy="584775"/>
          </a:xfrm>
          <a:prstGeom prst="rect">
            <a:avLst/>
          </a:prstGeom>
          <a:noFill/>
        </p:spPr>
        <p:txBody>
          <a:bodyPr wrap="none" rtlCol="0">
            <a:spAutoFit/>
          </a:bodyPr>
          <a:lstStyle/>
          <a:p>
            <a:r>
              <a:rPr lang="en-US" sz="3200" b="1" dirty="0">
                <a:solidFill>
                  <a:srgbClr val="FF0000"/>
                </a:solidFill>
              </a:rPr>
              <a:t>S</a:t>
            </a:r>
          </a:p>
        </p:txBody>
      </p:sp>
      <p:sp>
        <p:nvSpPr>
          <p:cNvPr id="12" name="TextBox 11">
            <a:extLst>
              <a:ext uri="{FF2B5EF4-FFF2-40B4-BE49-F238E27FC236}">
                <a16:creationId xmlns:a16="http://schemas.microsoft.com/office/drawing/2014/main" id="{B0C60E32-428D-478C-9577-F4B9B17A28CA}"/>
              </a:ext>
            </a:extLst>
          </p:cNvPr>
          <p:cNvSpPr txBox="1"/>
          <p:nvPr/>
        </p:nvSpPr>
        <p:spPr>
          <a:xfrm>
            <a:off x="10651134" y="5214058"/>
            <a:ext cx="425116" cy="584775"/>
          </a:xfrm>
          <a:prstGeom prst="rect">
            <a:avLst/>
          </a:prstGeom>
          <a:noFill/>
        </p:spPr>
        <p:txBody>
          <a:bodyPr wrap="none" rtlCol="0">
            <a:spAutoFit/>
          </a:bodyPr>
          <a:lstStyle/>
          <a:p>
            <a:r>
              <a:rPr lang="en-US" sz="3200" b="1" dirty="0">
                <a:solidFill>
                  <a:srgbClr val="FF0000"/>
                </a:solidFill>
              </a:rPr>
              <a:t>Đ</a:t>
            </a:r>
          </a:p>
        </p:txBody>
      </p:sp>
      <p:sp>
        <p:nvSpPr>
          <p:cNvPr id="13" name="TextBox 12">
            <a:extLst>
              <a:ext uri="{FF2B5EF4-FFF2-40B4-BE49-F238E27FC236}">
                <a16:creationId xmlns:a16="http://schemas.microsoft.com/office/drawing/2014/main" id="{94DC2005-CFF7-4999-B0EA-983AAFEFE49C}"/>
              </a:ext>
            </a:extLst>
          </p:cNvPr>
          <p:cNvSpPr txBox="1"/>
          <p:nvPr/>
        </p:nvSpPr>
        <p:spPr>
          <a:xfrm>
            <a:off x="9982200" y="5798833"/>
            <a:ext cx="397866" cy="584775"/>
          </a:xfrm>
          <a:prstGeom prst="rect">
            <a:avLst/>
          </a:prstGeom>
          <a:noFill/>
        </p:spPr>
        <p:txBody>
          <a:bodyPr wrap="none" rtlCol="0">
            <a:spAutoFit/>
          </a:bodyPr>
          <a:lstStyle/>
          <a:p>
            <a:r>
              <a:rPr lang="en-US" sz="3200" b="1" dirty="0">
                <a:solidFill>
                  <a:srgbClr val="FF0000"/>
                </a:solidFill>
              </a:rPr>
              <a:t>S</a:t>
            </a:r>
          </a:p>
        </p:txBody>
      </p:sp>
    </p:spTree>
    <p:extLst>
      <p:ext uri="{BB962C8B-B14F-4D97-AF65-F5344CB8AC3E}">
        <p14:creationId xmlns:p14="http://schemas.microsoft.com/office/powerpoint/2010/main" val="11290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1CB3-52AD-4AC6-896C-AB1ADBB9C666}"/>
              </a:ext>
            </a:extLst>
          </p:cNvPr>
          <p:cNvSpPr txBox="1"/>
          <p:nvPr/>
        </p:nvSpPr>
        <p:spPr>
          <a:xfrm>
            <a:off x="1943100" y="1835090"/>
            <a:ext cx="8305800" cy="2067229"/>
          </a:xfrm>
          <a:prstGeom prst="rect">
            <a:avLst/>
          </a:prstGeom>
          <a:solidFill>
            <a:srgbClr val="DAF6F4"/>
          </a:solidFill>
        </p:spPr>
        <p:txBody>
          <a:bodyPr wrap="square" lIns="91420" tIns="45718" rIns="91420" bIns="45718" rtlCol="0" anchor="ctr">
            <a:spAutoFit/>
          </a:bodyPr>
          <a:lstStyle/>
          <a:p>
            <a:pPr algn="just">
              <a:lnSpc>
                <a:spcPct val="250000"/>
              </a:lnSpc>
            </a:pP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Tương</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lai</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em</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sẽ</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kết</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hôn</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với</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một</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người</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như</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thế</a:t>
            </a:r>
            <a:r>
              <a:rPr lang="en-US" sz="2800" b="1" dirty="0">
                <a:solidFill>
                  <a:srgbClr val="1C3E71"/>
                </a:solidFill>
                <a:latin typeface="#9Slide02 Noi dung rat dai" panose="020B0604020202020204" charset="0"/>
                <a:ea typeface="#9Slide02 Noi dung rat dai" panose="020B0604020202020204" charset="0"/>
              </a:rPr>
              <a:t> </a:t>
            </a:r>
            <a:r>
              <a:rPr lang="en-US" sz="2800" b="1" dirty="0" err="1">
                <a:solidFill>
                  <a:srgbClr val="1C3E71"/>
                </a:solidFill>
                <a:latin typeface="#9Slide02 Noi dung rat dai" panose="020B0604020202020204" charset="0"/>
                <a:ea typeface="#9Slide02 Noi dung rat dai" panose="020B0604020202020204" charset="0"/>
              </a:rPr>
              <a:t>nào</a:t>
            </a:r>
            <a:r>
              <a:rPr lang="en-US" sz="2800" b="1" dirty="0">
                <a:solidFill>
                  <a:srgbClr val="1C3E71"/>
                </a:solidFill>
                <a:latin typeface="#9Slide02 Noi dung rat dai" panose="020B0604020202020204" charset="0"/>
                <a:ea typeface="#9Slide02 Noi dung rat dai" panose="020B0604020202020204" charset="0"/>
              </a:rPr>
              <a:t>?</a:t>
            </a:r>
          </a:p>
          <a:p>
            <a:pPr algn="just">
              <a:lnSpc>
                <a:spcPct val="250000"/>
              </a:lnSpc>
            </a:pPr>
            <a:endParaRPr lang="en-US" sz="2800" b="1" dirty="0">
              <a:solidFill>
                <a:srgbClr val="1C3E71"/>
              </a:solidFill>
              <a:latin typeface="#9Slide02 Noi dung rat dai" panose="020B0604020202020204" charset="0"/>
              <a:ea typeface="#9Slide02 Noi dung rat dai" panose="020B0604020202020204" charset="0"/>
            </a:endParaRPr>
          </a:p>
        </p:txBody>
      </p:sp>
      <p:pic>
        <p:nvPicPr>
          <p:cNvPr id="6" name="Picture 6" descr="Download Focus, Idea, Light Bulb. Royalty-Free Stock Illustration Image -  Pixabay">
            <a:extLst>
              <a:ext uri="{FF2B5EF4-FFF2-40B4-BE49-F238E27FC236}">
                <a16:creationId xmlns:a16="http://schemas.microsoft.com/office/drawing/2014/main" id="{A4A499EF-FFA7-409D-9DD5-F53D8C00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7197" y="1600200"/>
            <a:ext cx="1151805" cy="104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4078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uật hôn nhân gia đình quy định điều kiện kết hôn giữa nam và nữ">
            <a:extLst>
              <a:ext uri="{FF2B5EF4-FFF2-40B4-BE49-F238E27FC236}">
                <a16:creationId xmlns:a16="http://schemas.microsoft.com/office/drawing/2014/main" id="{54C7E1E5-647F-458F-823A-E76D61DF5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136" y="762000"/>
            <a:ext cx="6577728" cy="4823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CE70F-115A-4657-B9DE-87A700EC5E17}"/>
              </a:ext>
            </a:extLst>
          </p:cNvPr>
          <p:cNvSpPr txBox="1"/>
          <p:nvPr/>
        </p:nvSpPr>
        <p:spPr>
          <a:xfrm>
            <a:off x="3732212" y="5791200"/>
            <a:ext cx="4727576" cy="461665"/>
          </a:xfrm>
          <a:prstGeom prst="rect">
            <a:avLst/>
          </a:prstGeom>
          <a:noFill/>
        </p:spPr>
        <p:txBody>
          <a:bodyPr wrap="none" rtlCol="0">
            <a:spAutoFit/>
          </a:bodyPr>
          <a:lstStyle/>
          <a:p>
            <a:r>
              <a:rPr lang="en-US" sz="2400" b="1" dirty="0" err="1"/>
              <a:t>Lấy</a:t>
            </a:r>
            <a:r>
              <a:rPr lang="en-US" sz="2400" b="1" dirty="0"/>
              <a:t> </a:t>
            </a:r>
            <a:r>
              <a:rPr lang="en-US" sz="2400" b="1" dirty="0" err="1"/>
              <a:t>vợ</a:t>
            </a:r>
            <a:r>
              <a:rPr lang="en-US" sz="2400" b="1" dirty="0"/>
              <a:t> </a:t>
            </a:r>
            <a:r>
              <a:rPr lang="en-US" sz="2400" b="1" dirty="0" err="1"/>
              <a:t>xem</a:t>
            </a:r>
            <a:r>
              <a:rPr lang="en-US" sz="2400" b="1" dirty="0"/>
              <a:t> </a:t>
            </a:r>
            <a:r>
              <a:rPr lang="en-US" sz="2400" b="1" dirty="0" err="1"/>
              <a:t>tông</a:t>
            </a:r>
            <a:r>
              <a:rPr lang="en-US" sz="2400" b="1" dirty="0"/>
              <a:t> </a:t>
            </a:r>
            <a:r>
              <a:rPr lang="en-US" sz="2400" b="1" dirty="0" err="1"/>
              <a:t>lấy</a:t>
            </a:r>
            <a:r>
              <a:rPr lang="en-US" sz="2400" b="1" dirty="0"/>
              <a:t> </a:t>
            </a:r>
            <a:r>
              <a:rPr lang="en-US" sz="2400" b="1" dirty="0" err="1"/>
              <a:t>chồng</a:t>
            </a:r>
            <a:r>
              <a:rPr lang="en-US" sz="2400" b="1" dirty="0"/>
              <a:t> </a:t>
            </a:r>
            <a:r>
              <a:rPr lang="en-US" sz="2400" b="1" dirty="0" err="1"/>
              <a:t>xem</a:t>
            </a:r>
            <a:r>
              <a:rPr lang="en-US" sz="2400" b="1" dirty="0"/>
              <a:t> </a:t>
            </a:r>
            <a:r>
              <a:rPr lang="en-US" sz="2400" b="1" dirty="0" err="1"/>
              <a:t>giống</a:t>
            </a:r>
            <a:endParaRPr lang="en-US" sz="2400" b="1" dirty="0"/>
          </a:p>
        </p:txBody>
      </p:sp>
    </p:spTree>
    <p:extLst>
      <p:ext uri="{BB962C8B-B14F-4D97-AF65-F5344CB8AC3E}">
        <p14:creationId xmlns:p14="http://schemas.microsoft.com/office/powerpoint/2010/main" val="275721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DD1EDBF-3CB8-440A-8DA7-8AA5C723BC93}"/>
              </a:ext>
            </a:extLst>
          </p:cNvPr>
          <p:cNvSpPr>
            <a:spLocks noChangeArrowheads="1"/>
          </p:cNvSpPr>
          <p:nvPr/>
        </p:nvSpPr>
        <p:spPr bwMode="auto">
          <a:xfrm>
            <a:off x="609600" y="4876800"/>
            <a:ext cx="10820400" cy="1447801"/>
          </a:xfrm>
          <a:prstGeom prst="roundRect">
            <a:avLst>
              <a:gd name="adj" fmla="val 11252"/>
            </a:avLst>
          </a:prstGeom>
          <a:noFill/>
          <a:ln w="19050">
            <a:noFill/>
            <a:miter lim="800000"/>
            <a:headEnd/>
            <a:tailEnd/>
          </a:ln>
        </p:spPr>
        <p:txBody>
          <a:bodyPr anchor="ctr" anchorCtr="0"/>
          <a:lstStyle/>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Cho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ba</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hình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trên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nào</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xem</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Căn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cứ</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xác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định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tập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hợp</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cá</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được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gọi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là</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quần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thể</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a:t>
            </a:r>
          </a:p>
          <a:p>
            <a:pPr marL="342900" indent="-342900">
              <a:spcAft>
                <a:spcPts val="450"/>
              </a:spcAft>
              <a:buClr>
                <a:srgbClr val="44546A"/>
              </a:buClr>
              <a:buSzPct val="70000"/>
              <a:buFontTx/>
              <a:buChar char="-"/>
              <a:defRPr/>
            </a:pPr>
            <a:endPar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2" name="TextBox 1">
            <a:extLst>
              <a:ext uri="{FF2B5EF4-FFF2-40B4-BE49-F238E27FC236}">
                <a16:creationId xmlns:a16="http://schemas.microsoft.com/office/drawing/2014/main" id="{C1732A21-9BF2-4CDF-B33F-928B8D6D5981}"/>
              </a:ext>
            </a:extLst>
          </p:cNvPr>
          <p:cNvSpPr txBox="1"/>
          <p:nvPr/>
        </p:nvSpPr>
        <p:spPr>
          <a:xfrm>
            <a:off x="682305" y="3675570"/>
            <a:ext cx="3158237" cy="523220"/>
          </a:xfrm>
          <a:prstGeom prst="rect">
            <a:avLst/>
          </a:prstGeom>
          <a:noFill/>
        </p:spPr>
        <p:txBody>
          <a:bodyPr wrap="none" rtlCol="0">
            <a:spAutoFit/>
          </a:bodyPr>
          <a:lstStyle/>
          <a:p>
            <a:r>
              <a:rPr lang="en-US" sz="2800" dirty="0" err="1">
                <a:solidFill>
                  <a:srgbClr val="FFC000"/>
                </a:solidFill>
              </a:rPr>
              <a:t>Đàn</a:t>
            </a:r>
            <a:r>
              <a:rPr lang="en-US" sz="2800" dirty="0">
                <a:solidFill>
                  <a:srgbClr val="FFC000"/>
                </a:solidFill>
              </a:rPr>
              <a:t> </a:t>
            </a:r>
            <a:r>
              <a:rPr lang="en-US" sz="2800" dirty="0" err="1">
                <a:solidFill>
                  <a:srgbClr val="FFC000"/>
                </a:solidFill>
              </a:rPr>
              <a:t>cá</a:t>
            </a:r>
            <a:r>
              <a:rPr lang="en-US" sz="2800" dirty="0">
                <a:solidFill>
                  <a:srgbClr val="FFC000"/>
                </a:solidFill>
              </a:rPr>
              <a:t> </a:t>
            </a:r>
            <a:r>
              <a:rPr lang="en-US" sz="2800" dirty="0" err="1">
                <a:solidFill>
                  <a:srgbClr val="FFC000"/>
                </a:solidFill>
              </a:rPr>
              <a:t>dưới</a:t>
            </a:r>
            <a:r>
              <a:rPr lang="en-US" sz="2800" dirty="0">
                <a:solidFill>
                  <a:srgbClr val="FFC000"/>
                </a:solidFill>
              </a:rPr>
              <a:t> </a:t>
            </a:r>
            <a:r>
              <a:rPr lang="en-US" sz="2800" dirty="0" err="1">
                <a:solidFill>
                  <a:srgbClr val="FFC000"/>
                </a:solidFill>
              </a:rPr>
              <a:t>đáy</a:t>
            </a:r>
            <a:r>
              <a:rPr lang="en-US" sz="2800" dirty="0">
                <a:solidFill>
                  <a:srgbClr val="FFC000"/>
                </a:solidFill>
              </a:rPr>
              <a:t> </a:t>
            </a:r>
            <a:r>
              <a:rPr lang="en-US" sz="2800" dirty="0" err="1">
                <a:solidFill>
                  <a:srgbClr val="FFC000"/>
                </a:solidFill>
              </a:rPr>
              <a:t>biển</a:t>
            </a:r>
            <a:endParaRPr lang="en-US" sz="2800" dirty="0">
              <a:solidFill>
                <a:srgbClr val="FFC000"/>
              </a:solidFill>
            </a:endParaRPr>
          </a:p>
        </p:txBody>
      </p:sp>
      <p:sp>
        <p:nvSpPr>
          <p:cNvPr id="6" name="TextBox 5">
            <a:extLst>
              <a:ext uri="{FF2B5EF4-FFF2-40B4-BE49-F238E27FC236}">
                <a16:creationId xmlns:a16="http://schemas.microsoft.com/office/drawing/2014/main" id="{6FC6FF07-C9F1-4715-9480-DEC6D8958B63}"/>
              </a:ext>
            </a:extLst>
          </p:cNvPr>
          <p:cNvSpPr txBox="1"/>
          <p:nvPr/>
        </p:nvSpPr>
        <p:spPr>
          <a:xfrm>
            <a:off x="8454705" y="3644205"/>
            <a:ext cx="3813495" cy="1384995"/>
          </a:xfrm>
          <a:prstGeom prst="rect">
            <a:avLst/>
          </a:prstGeom>
          <a:noFill/>
        </p:spPr>
        <p:txBody>
          <a:bodyPr wrap="square" rtlCol="0">
            <a:spAutoFit/>
          </a:bodyPr>
          <a:lstStyle/>
          <a:p>
            <a:r>
              <a:rPr lang="en-US" sz="2800" b="1" dirty="0" err="1">
                <a:solidFill>
                  <a:srgbClr val="FFC000"/>
                </a:solidFill>
              </a:rPr>
              <a:t>Đàn</a:t>
            </a:r>
            <a:r>
              <a:rPr lang="en-US" sz="2800" b="1" dirty="0">
                <a:solidFill>
                  <a:srgbClr val="FFC000"/>
                </a:solidFill>
              </a:rPr>
              <a:t> </a:t>
            </a:r>
            <a:r>
              <a:rPr lang="vi-VN" sz="2800" b="1" i="0" dirty="0">
                <a:solidFill>
                  <a:srgbClr val="FFC000"/>
                </a:solidFill>
                <a:effectLst/>
              </a:rPr>
              <a:t>Voọc chà vá chân nâu ở bán đảo Sơn Trà</a:t>
            </a:r>
          </a:p>
          <a:p>
            <a:endParaRPr lang="en-US" sz="2800" b="1" dirty="0">
              <a:solidFill>
                <a:srgbClr val="FFC000"/>
              </a:solidFill>
            </a:endParaRPr>
          </a:p>
        </p:txBody>
      </p:sp>
      <p:pic>
        <p:nvPicPr>
          <p:cNvPr id="1030" name="Picture 6" descr="Tăng cường các biện pháp kỹ thuật chăm sóc đàn gà thịt phục vụ Tết Nguyên  Đán">
            <a:extLst>
              <a:ext uri="{FF2B5EF4-FFF2-40B4-BE49-F238E27FC236}">
                <a16:creationId xmlns:a16="http://schemas.microsoft.com/office/drawing/2014/main" id="{17D30A42-2CC7-4361-AB8E-0A90AD0B1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243" y="815968"/>
            <a:ext cx="3776663" cy="2828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anh trang trí đẹp, Tranh cá biển đại dương xanh. File PSD #19 -  Vector6.com">
            <a:extLst>
              <a:ext uri="{FF2B5EF4-FFF2-40B4-BE49-F238E27FC236}">
                <a16:creationId xmlns:a16="http://schemas.microsoft.com/office/drawing/2014/main" id="{4236F95A-C0D5-4A42-8392-97CE82849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4" r="30180" b="7642"/>
          <a:stretch/>
        </p:blipFill>
        <p:spPr bwMode="auto">
          <a:xfrm>
            <a:off x="399277" y="815967"/>
            <a:ext cx="3570651" cy="28282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iêm ngưỡng Voọc chà vá chân nâu ở bán đảo Sơn Trà – biểu tượng của Đà  Nẵng tại APEC 2017 - ALONGWALKER">
            <a:extLst>
              <a:ext uri="{FF2B5EF4-FFF2-40B4-BE49-F238E27FC236}">
                <a16:creationId xmlns:a16="http://schemas.microsoft.com/office/drawing/2014/main" id="{F91D0A91-E57B-48F4-BEB4-FACDAA9CA6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0" r="8594"/>
          <a:stretch/>
        </p:blipFill>
        <p:spPr bwMode="auto">
          <a:xfrm>
            <a:off x="8270396" y="815967"/>
            <a:ext cx="3610869" cy="28282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AC35D15-C607-489A-863C-AE1CA279E973}"/>
              </a:ext>
            </a:extLst>
          </p:cNvPr>
          <p:cNvSpPr txBox="1"/>
          <p:nvPr/>
        </p:nvSpPr>
        <p:spPr>
          <a:xfrm>
            <a:off x="4336920" y="3675570"/>
            <a:ext cx="3480440" cy="523220"/>
          </a:xfrm>
          <a:prstGeom prst="rect">
            <a:avLst/>
          </a:prstGeom>
          <a:noFill/>
        </p:spPr>
        <p:txBody>
          <a:bodyPr wrap="none" rtlCol="0">
            <a:spAutoFit/>
          </a:bodyPr>
          <a:lstStyle/>
          <a:p>
            <a:r>
              <a:rPr lang="en-US" sz="2800" dirty="0" err="1">
                <a:solidFill>
                  <a:srgbClr val="FFC000"/>
                </a:solidFill>
              </a:rPr>
              <a:t>Đàn</a:t>
            </a:r>
            <a:r>
              <a:rPr lang="en-US" sz="2800" dirty="0">
                <a:solidFill>
                  <a:srgbClr val="FFC000"/>
                </a:solidFill>
              </a:rPr>
              <a:t> </a:t>
            </a:r>
            <a:r>
              <a:rPr lang="en-US" sz="2800" dirty="0" err="1">
                <a:solidFill>
                  <a:srgbClr val="FFC000"/>
                </a:solidFill>
              </a:rPr>
              <a:t>gà</a:t>
            </a:r>
            <a:r>
              <a:rPr lang="en-US" sz="2800" dirty="0">
                <a:solidFill>
                  <a:srgbClr val="FFC000"/>
                </a:solidFill>
              </a:rPr>
              <a:t> </a:t>
            </a:r>
            <a:r>
              <a:rPr lang="en-US" sz="2800" dirty="0" err="1">
                <a:solidFill>
                  <a:srgbClr val="FFC000"/>
                </a:solidFill>
              </a:rPr>
              <a:t>nuôi</a:t>
            </a:r>
            <a:r>
              <a:rPr lang="en-US" sz="2800" dirty="0">
                <a:solidFill>
                  <a:srgbClr val="FFC000"/>
                </a:solidFill>
              </a:rPr>
              <a:t> </a:t>
            </a:r>
            <a:r>
              <a:rPr lang="en-US" sz="2800" dirty="0" err="1">
                <a:solidFill>
                  <a:srgbClr val="FFC000"/>
                </a:solidFill>
              </a:rPr>
              <a:t>trong</a:t>
            </a:r>
            <a:r>
              <a:rPr lang="en-US" sz="2800" dirty="0">
                <a:solidFill>
                  <a:srgbClr val="FFC000"/>
                </a:solidFill>
              </a:rPr>
              <a:t> </a:t>
            </a:r>
            <a:r>
              <a:rPr lang="en-US" sz="2800" dirty="0" err="1">
                <a:solidFill>
                  <a:srgbClr val="FFC000"/>
                </a:solidFill>
              </a:rPr>
              <a:t>vườn</a:t>
            </a:r>
            <a:endParaRPr lang="en-US" sz="2800" dirty="0">
              <a:solidFill>
                <a:srgbClr val="FFC000"/>
              </a:solidFill>
            </a:endParaRPr>
          </a:p>
        </p:txBody>
      </p:sp>
    </p:spTree>
    <p:extLst>
      <p:ext uri="{BB962C8B-B14F-4D97-AF65-F5344CB8AC3E}">
        <p14:creationId xmlns:p14="http://schemas.microsoft.com/office/powerpoint/2010/main" val="183603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DD1EDBF-3CB8-440A-8DA7-8AA5C723BC93}"/>
              </a:ext>
            </a:extLst>
          </p:cNvPr>
          <p:cNvSpPr>
            <a:spLocks noChangeArrowheads="1"/>
          </p:cNvSpPr>
          <p:nvPr/>
        </p:nvSpPr>
        <p:spPr bwMode="auto">
          <a:xfrm>
            <a:off x="666940" y="4648200"/>
            <a:ext cx="10820400" cy="1447801"/>
          </a:xfrm>
          <a:prstGeom prst="roundRect">
            <a:avLst>
              <a:gd name="adj" fmla="val 11252"/>
            </a:avLst>
          </a:prstGeom>
          <a:noFill/>
          <a:ln w="19050">
            <a:noFill/>
            <a:miter lim="800000"/>
            <a:headEnd/>
            <a:tailEnd/>
          </a:ln>
        </p:spPr>
        <p:txBody>
          <a:bodyPr anchor="ctr" anchorCtr="0"/>
          <a:lstStyle/>
          <a:p>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rPr>
              <a:t>Đàn</a:t>
            </a:r>
            <a:r>
              <a:rPr lang="en-US" sz="2800" dirty="0">
                <a:solidFill>
                  <a:schemeClr val="bg1"/>
                </a:solidFill>
              </a:rPr>
              <a:t> </a:t>
            </a:r>
            <a:r>
              <a:rPr lang="vi-VN" sz="2800" i="0" dirty="0">
                <a:solidFill>
                  <a:schemeClr val="bg1"/>
                </a:solidFill>
                <a:effectLst/>
              </a:rPr>
              <a:t>Voọc chà vá chân nâu ở bán đảo Sơn Trà</a:t>
            </a:r>
            <a:r>
              <a:rPr lang="en-US" sz="2800" i="0" dirty="0">
                <a:solidFill>
                  <a:schemeClr val="bg1"/>
                </a:solidFill>
                <a:effectLst/>
              </a:rPr>
              <a:t> </a:t>
            </a:r>
            <a:r>
              <a:rPr lang="en-US" sz="2800" i="0" dirty="0" err="1">
                <a:solidFill>
                  <a:schemeClr val="bg1"/>
                </a:solidFill>
                <a:effectLst/>
              </a:rPr>
              <a:t>được</a:t>
            </a:r>
            <a:r>
              <a:rPr lang="en-US" sz="2800" i="0" dirty="0">
                <a:solidFill>
                  <a:schemeClr val="bg1"/>
                </a:solidFill>
                <a:effectLst/>
              </a:rPr>
              <a:t> </a:t>
            </a:r>
            <a:r>
              <a:rPr lang="en-US" sz="2800" i="0" dirty="0" err="1">
                <a:solidFill>
                  <a:schemeClr val="bg1"/>
                </a:solidFill>
                <a:effectLst/>
              </a:rPr>
              <a:t>coi</a:t>
            </a:r>
            <a:r>
              <a:rPr lang="en-US" sz="2800" i="0" dirty="0">
                <a:solidFill>
                  <a:schemeClr val="bg1"/>
                </a:solidFill>
                <a:effectLst/>
              </a:rPr>
              <a:t> </a:t>
            </a:r>
            <a:r>
              <a:rPr lang="en-US" sz="2800" i="0" dirty="0" err="1">
                <a:solidFill>
                  <a:schemeClr val="bg1"/>
                </a:solidFill>
                <a:effectLst/>
              </a:rPr>
              <a:t>là</a:t>
            </a:r>
            <a:r>
              <a:rPr lang="en-US" sz="2800" i="0" dirty="0">
                <a:solidFill>
                  <a:schemeClr val="bg1"/>
                </a:solidFill>
                <a:effectLst/>
              </a:rPr>
              <a:t> </a:t>
            </a:r>
            <a:r>
              <a:rPr lang="en-US" sz="2800" i="0" dirty="0" err="1">
                <a:solidFill>
                  <a:schemeClr val="bg1"/>
                </a:solidFill>
                <a:effectLst/>
              </a:rPr>
              <a:t>một</a:t>
            </a:r>
            <a:r>
              <a:rPr lang="en-US" sz="2800" i="0" dirty="0">
                <a:solidFill>
                  <a:schemeClr val="bg1"/>
                </a:solidFill>
                <a:effectLst/>
              </a:rPr>
              <a:t> </a:t>
            </a:r>
            <a:r>
              <a:rPr lang="en-US" sz="2800" i="0" dirty="0" err="1">
                <a:solidFill>
                  <a:schemeClr val="bg1"/>
                </a:solidFill>
                <a:effectLst/>
              </a:rPr>
              <a:t>quần</a:t>
            </a:r>
            <a:r>
              <a:rPr lang="en-US" sz="2800" i="0" dirty="0">
                <a:solidFill>
                  <a:schemeClr val="bg1"/>
                </a:solidFill>
                <a:effectLst/>
              </a:rPr>
              <a:t> </a:t>
            </a:r>
            <a:r>
              <a:rPr lang="en-US" sz="2800" i="0" dirty="0" err="1">
                <a:solidFill>
                  <a:schemeClr val="bg1"/>
                </a:solidFill>
                <a:effectLst/>
              </a:rPr>
              <a:t>thể</a:t>
            </a:r>
            <a:r>
              <a:rPr lang="en-US" sz="2800" i="0" dirty="0">
                <a:solidFill>
                  <a:schemeClr val="bg1"/>
                </a:solidFill>
                <a:effectLst/>
              </a:rPr>
              <a:t>.</a:t>
            </a:r>
            <a:endParaRPr lang="en-US" sz="2800" dirty="0">
              <a:solidFill>
                <a:schemeClr val="bg1"/>
              </a:solidFill>
            </a:endParaRPr>
          </a:p>
          <a:p>
            <a:pPr>
              <a:spcAft>
                <a:spcPts val="450"/>
              </a:spcAft>
              <a:buClr>
                <a:srgbClr val="44546A"/>
              </a:buClr>
              <a:buSzPct val="70000"/>
              <a:defRPr/>
            </a:pP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Căn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cứ</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(1)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loài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(2)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cùng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sống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trong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một</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khoảng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không</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xác</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định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(3)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thời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gian</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dài</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(4)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sinh</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ra con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hữu</a:t>
            </a:r>
            <a:r>
              <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 </a:t>
            </a:r>
            <a:r>
              <a:rPr lang="en-US" sz="2800" dirty="0" err="1">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rPr>
              <a:t>thụ</a:t>
            </a:r>
            <a:endParaRPr lang="en-US" sz="2800" dirty="0">
              <a:solidFill>
                <a:schemeClr val="bg1"/>
              </a:solidFill>
              <a:latin typeface="#9Slide02 Noi dung rat dai" panose="02000000000000000000" pitchFamily="2" charset="0"/>
              <a:ea typeface="#9Slide02 Noi dung rat dai" panose="02000000000000000000" pitchFamily="2" charset="0"/>
              <a:cs typeface="Arial" panose="020B0604020202020204" pitchFamily="34" charset="0"/>
              <a:sym typeface="Arial"/>
            </a:endParaRPr>
          </a:p>
        </p:txBody>
      </p:sp>
      <p:sp>
        <p:nvSpPr>
          <p:cNvPr id="2" name="TextBox 1">
            <a:extLst>
              <a:ext uri="{FF2B5EF4-FFF2-40B4-BE49-F238E27FC236}">
                <a16:creationId xmlns:a16="http://schemas.microsoft.com/office/drawing/2014/main" id="{C1732A21-9BF2-4CDF-B33F-928B8D6D5981}"/>
              </a:ext>
            </a:extLst>
          </p:cNvPr>
          <p:cNvSpPr txBox="1"/>
          <p:nvPr/>
        </p:nvSpPr>
        <p:spPr>
          <a:xfrm>
            <a:off x="682305" y="3675570"/>
            <a:ext cx="3158237" cy="523220"/>
          </a:xfrm>
          <a:prstGeom prst="rect">
            <a:avLst/>
          </a:prstGeom>
          <a:noFill/>
        </p:spPr>
        <p:txBody>
          <a:bodyPr wrap="none" rtlCol="0">
            <a:spAutoFit/>
          </a:bodyPr>
          <a:lstStyle/>
          <a:p>
            <a:r>
              <a:rPr lang="en-US" sz="2800" b="1" dirty="0" err="1">
                <a:solidFill>
                  <a:srgbClr val="FFC000"/>
                </a:solidFill>
              </a:rPr>
              <a:t>Đàn</a:t>
            </a:r>
            <a:r>
              <a:rPr lang="en-US" sz="2800" b="1" dirty="0">
                <a:solidFill>
                  <a:srgbClr val="FFC000"/>
                </a:solidFill>
              </a:rPr>
              <a:t> </a:t>
            </a:r>
            <a:r>
              <a:rPr lang="en-US" sz="2800" b="1" dirty="0" err="1">
                <a:solidFill>
                  <a:srgbClr val="FFC000"/>
                </a:solidFill>
              </a:rPr>
              <a:t>cá</a:t>
            </a:r>
            <a:r>
              <a:rPr lang="en-US" sz="2800" b="1" dirty="0">
                <a:solidFill>
                  <a:srgbClr val="FFC000"/>
                </a:solidFill>
              </a:rPr>
              <a:t> </a:t>
            </a:r>
            <a:r>
              <a:rPr lang="en-US" sz="2800" b="1" dirty="0" err="1">
                <a:solidFill>
                  <a:srgbClr val="FFC000"/>
                </a:solidFill>
              </a:rPr>
              <a:t>dưới</a:t>
            </a:r>
            <a:r>
              <a:rPr lang="en-US" sz="2800" b="1" dirty="0">
                <a:solidFill>
                  <a:srgbClr val="FFC000"/>
                </a:solidFill>
              </a:rPr>
              <a:t> </a:t>
            </a:r>
            <a:r>
              <a:rPr lang="en-US" sz="2800" b="1" dirty="0" err="1">
                <a:solidFill>
                  <a:srgbClr val="FFC000"/>
                </a:solidFill>
              </a:rPr>
              <a:t>đáy</a:t>
            </a:r>
            <a:r>
              <a:rPr lang="en-US" sz="2800" b="1" dirty="0">
                <a:solidFill>
                  <a:srgbClr val="FFC000"/>
                </a:solidFill>
              </a:rPr>
              <a:t> </a:t>
            </a:r>
            <a:r>
              <a:rPr lang="en-US" sz="2800" b="1" dirty="0" err="1">
                <a:solidFill>
                  <a:srgbClr val="FFC000"/>
                </a:solidFill>
              </a:rPr>
              <a:t>biển</a:t>
            </a:r>
            <a:endParaRPr lang="en-US" sz="2800" b="1" dirty="0">
              <a:solidFill>
                <a:srgbClr val="FFC000"/>
              </a:solidFill>
            </a:endParaRPr>
          </a:p>
        </p:txBody>
      </p:sp>
      <p:sp>
        <p:nvSpPr>
          <p:cNvPr id="6" name="TextBox 5">
            <a:extLst>
              <a:ext uri="{FF2B5EF4-FFF2-40B4-BE49-F238E27FC236}">
                <a16:creationId xmlns:a16="http://schemas.microsoft.com/office/drawing/2014/main" id="{6FC6FF07-C9F1-4715-9480-DEC6D8958B63}"/>
              </a:ext>
            </a:extLst>
          </p:cNvPr>
          <p:cNvSpPr txBox="1"/>
          <p:nvPr/>
        </p:nvSpPr>
        <p:spPr>
          <a:xfrm>
            <a:off x="8454705" y="3644205"/>
            <a:ext cx="3813495" cy="1384995"/>
          </a:xfrm>
          <a:prstGeom prst="rect">
            <a:avLst/>
          </a:prstGeom>
          <a:noFill/>
        </p:spPr>
        <p:txBody>
          <a:bodyPr wrap="square" rtlCol="0">
            <a:spAutoFit/>
          </a:bodyPr>
          <a:lstStyle/>
          <a:p>
            <a:r>
              <a:rPr lang="en-US" sz="2800" dirty="0" err="1">
                <a:solidFill>
                  <a:srgbClr val="FFC000"/>
                </a:solidFill>
              </a:rPr>
              <a:t>Đàn</a:t>
            </a:r>
            <a:r>
              <a:rPr lang="en-US" sz="2800" dirty="0">
                <a:solidFill>
                  <a:srgbClr val="FFC000"/>
                </a:solidFill>
              </a:rPr>
              <a:t> </a:t>
            </a:r>
            <a:r>
              <a:rPr lang="vi-VN" sz="2800" i="0" dirty="0">
                <a:solidFill>
                  <a:srgbClr val="FFC000"/>
                </a:solidFill>
                <a:effectLst/>
              </a:rPr>
              <a:t>Voọc chà vá chân nâu ở bán đảo Sơn Trà</a:t>
            </a:r>
          </a:p>
          <a:p>
            <a:endParaRPr lang="en-US" sz="2800" dirty="0">
              <a:solidFill>
                <a:srgbClr val="FFC000"/>
              </a:solidFill>
            </a:endParaRPr>
          </a:p>
        </p:txBody>
      </p:sp>
      <p:pic>
        <p:nvPicPr>
          <p:cNvPr id="1030" name="Picture 6" descr="Tăng cường các biện pháp kỹ thuật chăm sóc đàn gà thịt phục vụ Tết Nguyên  Đán">
            <a:extLst>
              <a:ext uri="{FF2B5EF4-FFF2-40B4-BE49-F238E27FC236}">
                <a16:creationId xmlns:a16="http://schemas.microsoft.com/office/drawing/2014/main" id="{17D30A42-2CC7-4361-AB8E-0A90AD0B1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243" y="815968"/>
            <a:ext cx="3776663" cy="2828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anh trang trí đẹp, Tranh cá biển đại dương xanh. File PSD #19 -  Vector6.com">
            <a:extLst>
              <a:ext uri="{FF2B5EF4-FFF2-40B4-BE49-F238E27FC236}">
                <a16:creationId xmlns:a16="http://schemas.microsoft.com/office/drawing/2014/main" id="{4236F95A-C0D5-4A42-8392-97CE82849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4" r="30180" b="7642"/>
          <a:stretch/>
        </p:blipFill>
        <p:spPr bwMode="auto">
          <a:xfrm>
            <a:off x="399277" y="815967"/>
            <a:ext cx="3570651" cy="28282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iêm ngưỡng Voọc chà vá chân nâu ở bán đảo Sơn Trà – biểu tượng của Đà  Nẵng tại APEC 2017 - ALONGWALKER">
            <a:extLst>
              <a:ext uri="{FF2B5EF4-FFF2-40B4-BE49-F238E27FC236}">
                <a16:creationId xmlns:a16="http://schemas.microsoft.com/office/drawing/2014/main" id="{F91D0A91-E57B-48F4-BEB4-FACDAA9CA6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0" r="8594"/>
          <a:stretch/>
        </p:blipFill>
        <p:spPr bwMode="auto">
          <a:xfrm>
            <a:off x="8270396" y="815967"/>
            <a:ext cx="3610869" cy="28282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AC35D15-C607-489A-863C-AE1CA279E973}"/>
              </a:ext>
            </a:extLst>
          </p:cNvPr>
          <p:cNvSpPr txBox="1"/>
          <p:nvPr/>
        </p:nvSpPr>
        <p:spPr>
          <a:xfrm>
            <a:off x="4336920" y="3675570"/>
            <a:ext cx="3480440" cy="523220"/>
          </a:xfrm>
          <a:prstGeom prst="rect">
            <a:avLst/>
          </a:prstGeom>
          <a:noFill/>
        </p:spPr>
        <p:txBody>
          <a:bodyPr wrap="none" rtlCol="0">
            <a:spAutoFit/>
          </a:bodyPr>
          <a:lstStyle/>
          <a:p>
            <a:r>
              <a:rPr lang="en-US" sz="2800" b="1" dirty="0" err="1">
                <a:solidFill>
                  <a:srgbClr val="FFC000"/>
                </a:solidFill>
              </a:rPr>
              <a:t>Đàn</a:t>
            </a:r>
            <a:r>
              <a:rPr lang="en-US" sz="2800" b="1" dirty="0">
                <a:solidFill>
                  <a:srgbClr val="FFC000"/>
                </a:solidFill>
              </a:rPr>
              <a:t> </a:t>
            </a:r>
            <a:r>
              <a:rPr lang="en-US" sz="2800" b="1" dirty="0" err="1">
                <a:solidFill>
                  <a:srgbClr val="FFC000"/>
                </a:solidFill>
              </a:rPr>
              <a:t>gà</a:t>
            </a:r>
            <a:r>
              <a:rPr lang="en-US" sz="2800" b="1" dirty="0">
                <a:solidFill>
                  <a:srgbClr val="FFC000"/>
                </a:solidFill>
              </a:rPr>
              <a:t> </a:t>
            </a:r>
            <a:r>
              <a:rPr lang="en-US" sz="2800" b="1" dirty="0" err="1">
                <a:solidFill>
                  <a:srgbClr val="FFC000"/>
                </a:solidFill>
              </a:rPr>
              <a:t>nuôi</a:t>
            </a:r>
            <a:r>
              <a:rPr lang="en-US" sz="2800" b="1" dirty="0">
                <a:solidFill>
                  <a:srgbClr val="FFC000"/>
                </a:solidFill>
              </a:rPr>
              <a:t> </a:t>
            </a:r>
            <a:r>
              <a:rPr lang="en-US" sz="2800" b="1" dirty="0" err="1">
                <a:solidFill>
                  <a:srgbClr val="FFC000"/>
                </a:solidFill>
              </a:rPr>
              <a:t>trong</a:t>
            </a:r>
            <a:r>
              <a:rPr lang="en-US" sz="2800" b="1" dirty="0">
                <a:solidFill>
                  <a:srgbClr val="FFC000"/>
                </a:solidFill>
              </a:rPr>
              <a:t> </a:t>
            </a:r>
            <a:r>
              <a:rPr lang="en-US" sz="2800" b="1" dirty="0" err="1">
                <a:solidFill>
                  <a:srgbClr val="FFC000"/>
                </a:solidFill>
              </a:rPr>
              <a:t>vườn</a:t>
            </a:r>
            <a:endParaRPr lang="en-US" sz="2800" b="1" dirty="0">
              <a:solidFill>
                <a:srgbClr val="FFC000"/>
              </a:solidFill>
            </a:endParaRPr>
          </a:p>
        </p:txBody>
      </p:sp>
    </p:spTree>
    <p:extLst>
      <p:ext uri="{BB962C8B-B14F-4D97-AF65-F5344CB8AC3E}">
        <p14:creationId xmlns:p14="http://schemas.microsoft.com/office/powerpoint/2010/main" val="170425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AB334D-53DA-CC06-69EB-9884B4F1271E}"/>
              </a:ext>
            </a:extLst>
          </p:cNvPr>
          <p:cNvSpPr/>
          <p:nvPr/>
        </p:nvSpPr>
        <p:spPr>
          <a:xfrm>
            <a:off x="3723735" y="2592237"/>
            <a:ext cx="4744529" cy="836763"/>
          </a:xfrm>
          <a:prstGeom prst="roundRect">
            <a:avLst/>
          </a:prstGeom>
          <a:solidFill>
            <a:srgbClr val="D9FFFF"/>
          </a:solidFill>
          <a:ln w="28575">
            <a:solidFill>
              <a:srgbClr val="39D3CF"/>
            </a:solidFill>
          </a:ln>
        </p:spPr>
        <p:style>
          <a:lnRef idx="2">
            <a:schemeClr val="accent1">
              <a:shade val="15000"/>
            </a:schemeClr>
          </a:lnRef>
          <a:fillRef idx="1">
            <a:schemeClr val="accent1"/>
          </a:fillRef>
          <a:effectRef idx="0">
            <a:schemeClr val="accent1"/>
          </a:effectRef>
          <a:fontRef idx="minor">
            <a:schemeClr val="lt1"/>
          </a:fontRef>
        </p:style>
        <p:txBody>
          <a:bodyPr lIns="91420" tIns="45718" rIns="91420" bIns="45718" rtlCol="0" anchor="ctr"/>
          <a:lstStyle/>
          <a:p>
            <a:pPr algn="ctr"/>
            <a:endParaRPr lang="en-US"/>
          </a:p>
        </p:txBody>
      </p:sp>
      <p:sp>
        <p:nvSpPr>
          <p:cNvPr id="5" name="TextBox 4">
            <a:extLst>
              <a:ext uri="{FF2B5EF4-FFF2-40B4-BE49-F238E27FC236}">
                <a16:creationId xmlns:a16="http://schemas.microsoft.com/office/drawing/2014/main" id="{01EA4B05-8CFD-AF58-8B30-C53EBEF8EEFD}"/>
              </a:ext>
            </a:extLst>
          </p:cNvPr>
          <p:cNvSpPr txBox="1"/>
          <p:nvPr/>
        </p:nvSpPr>
        <p:spPr>
          <a:xfrm>
            <a:off x="4724400" y="2659559"/>
            <a:ext cx="2909943" cy="769441"/>
          </a:xfrm>
          <a:prstGeom prst="rect">
            <a:avLst/>
          </a:prstGeom>
          <a:noFill/>
        </p:spPr>
        <p:txBody>
          <a:bodyPr wrap="none" lIns="91420" tIns="45718" rIns="91420" bIns="45718" rtlCol="0">
            <a:spAutoFit/>
          </a:bodyPr>
          <a:lstStyle/>
          <a:p>
            <a:r>
              <a:rPr lang="en-US" sz="4400" b="1" dirty="0">
                <a:solidFill>
                  <a:srgbClr val="1C3E71"/>
                </a:solidFill>
              </a:rPr>
              <a:t>EM CÓ BIẾT</a:t>
            </a:r>
          </a:p>
        </p:txBody>
      </p:sp>
    </p:spTree>
    <p:extLst>
      <p:ext uri="{BB962C8B-B14F-4D97-AF65-F5344CB8AC3E}">
        <p14:creationId xmlns:p14="http://schemas.microsoft.com/office/powerpoint/2010/main" val="3733089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5_Office Theme">
  <a:themeElements>
    <a:clrScheme name="Custom 6">
      <a:dk1>
        <a:srgbClr val="FFFFFF"/>
      </a:dk1>
      <a:lt1>
        <a:srgbClr val="FFFFFF"/>
      </a:lt1>
      <a:dk2>
        <a:srgbClr val="FFFFFF"/>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2 Tieu de rat dai 01"/>
        <a:ea typeface=""/>
        <a:cs typeface=""/>
      </a:majorFont>
      <a:minorFont>
        <a:latin typeface="#9Slide02 Noi dung rat da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49981</TotalTime>
  <Words>4729</Words>
  <Application>Microsoft Office PowerPoint</Application>
  <PresentationFormat>Widescreen</PresentationFormat>
  <Paragraphs>486</Paragraphs>
  <Slides>68</Slides>
  <Notes>17</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Roboto</vt:lpstr>
      <vt:lpstr>Nunito Light</vt:lpstr>
      <vt:lpstr>Montserrat</vt:lpstr>
      <vt:lpstr>Aptos</vt:lpstr>
      <vt:lpstr>Calibri</vt:lpstr>
      <vt:lpstr>Arial</vt:lpstr>
      <vt:lpstr>#9Slide02 Noi dung rat dai</vt:lpstr>
      <vt:lpstr>Krona One</vt:lpstr>
      <vt:lpstr>#9Slide02 Tieu de rat dai 01</vt:lpstr>
      <vt:lpstr>Times New Roman</vt:lpstr>
      <vt:lpstr>Cambria Math</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NAMNT</dc:creator>
  <dc:description>9Slide.vn</dc:description>
  <cp:lastModifiedBy>ADMIN</cp:lastModifiedBy>
  <cp:revision>1342</cp:revision>
  <dcterms:created xsi:type="dcterms:W3CDTF">2006-08-16T00:00:00Z</dcterms:created>
  <dcterms:modified xsi:type="dcterms:W3CDTF">2024-12-20T16:01:27Z</dcterms:modified>
  <cp:category>9Slide.vn</cp:category>
</cp:coreProperties>
</file>