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6" r:id="rId2"/>
  </p:sldMasterIdLst>
  <p:sldIdLst>
    <p:sldId id="285" r:id="rId3"/>
    <p:sldId id="259" r:id="rId4"/>
    <p:sldId id="260" r:id="rId5"/>
    <p:sldId id="289" r:id="rId6"/>
    <p:sldId id="339" r:id="rId7"/>
    <p:sldId id="330" r:id="rId8"/>
    <p:sldId id="295" r:id="rId9"/>
    <p:sldId id="296" r:id="rId10"/>
    <p:sldId id="297" r:id="rId11"/>
    <p:sldId id="298" r:id="rId12"/>
    <p:sldId id="331" r:id="rId13"/>
    <p:sldId id="332" r:id="rId14"/>
    <p:sldId id="337" r:id="rId15"/>
    <p:sldId id="334" r:id="rId16"/>
    <p:sldId id="333" r:id="rId17"/>
    <p:sldId id="335" r:id="rId18"/>
    <p:sldId id="302" r:id="rId19"/>
    <p:sldId id="303" r:id="rId20"/>
    <p:sldId id="316" r:id="rId21"/>
    <p:sldId id="308" r:id="rId22"/>
    <p:sldId id="318" r:id="rId23"/>
    <p:sldId id="321" r:id="rId24"/>
    <p:sldId id="309" r:id="rId25"/>
    <p:sldId id="336" r:id="rId26"/>
    <p:sldId id="322" r:id="rId27"/>
    <p:sldId id="327" r:id="rId28"/>
    <p:sldId id="306" r:id="rId29"/>
    <p:sldId id="338" r:id="rId30"/>
    <p:sldId id="328" r:id="rId31"/>
    <p:sldId id="329" r:id="rId32"/>
    <p:sldId id="290" r:id="rId33"/>
    <p:sldId id="311" r:id="rId34"/>
    <p:sldId id="315" r:id="rId35"/>
    <p:sldId id="312" r:id="rId36"/>
    <p:sldId id="291" r:id="rId37"/>
    <p:sldId id="313" r:id="rId38"/>
    <p:sldId id="314"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AA4"/>
    <a:srgbClr val="79D64A"/>
    <a:srgbClr val="FAFBAA"/>
    <a:srgbClr val="338C0F"/>
    <a:srgbClr val="CB4E54"/>
    <a:srgbClr val="E89426"/>
    <a:srgbClr val="DC7176"/>
    <a:srgbClr val="78EC4A"/>
    <a:srgbClr val="46C115"/>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5" autoAdjust="0"/>
    <p:restoredTop sz="93290" autoAdjust="0"/>
  </p:normalViewPr>
  <p:slideViewPr>
    <p:cSldViewPr snapToGrid="0">
      <p:cViewPr varScale="1">
        <p:scale>
          <a:sx n="73" d="100"/>
          <a:sy n="73" d="100"/>
        </p:scale>
        <p:origin x="6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D554B-E6B0-4CA7-B30D-9312716710A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C54FCD6-B67A-4DFC-BC12-96EF60F641A2}">
      <dgm:prSet custT="1"/>
      <dgm:spPr>
        <a:solidFill>
          <a:schemeClr val="tx2">
            <a:lumMod val="20000"/>
            <a:lumOff val="80000"/>
          </a:schemeClr>
        </a:solidFill>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Giai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đoạn</a:t>
          </a:r>
          <a:r>
            <a:rPr lang="vi-VN" sz="2800" dirty="0" smtClean="0">
              <a:solidFill>
                <a:schemeClr val="tx1"/>
              </a:solidFill>
              <a:latin typeface="Times New Roman" panose="02020603050405020304" pitchFamily="18" charset="0"/>
              <a:cs typeface="Times New Roman" panose="02020603050405020304" pitchFamily="18" charset="0"/>
            </a:rPr>
            <a:t> (1932 - 1945)</a:t>
          </a:r>
          <a:r>
            <a:rPr lang="en-US" sz="2800" dirty="0" smtClean="0">
              <a:solidFill>
                <a:schemeClr val="tx1"/>
              </a:solidFill>
              <a:latin typeface="Times New Roman" panose="02020603050405020304" pitchFamily="18" charset="0"/>
              <a:cs typeface="Times New Roman" panose="02020603050405020304" pitchFamily="18" charset="0"/>
            </a:rPr>
            <a:t>, t</a:t>
          </a:r>
          <a:r>
            <a:rPr lang="vi-VN" sz="2800" dirty="0" smtClean="0">
              <a:solidFill>
                <a:schemeClr val="tx1"/>
              </a:solidFill>
              <a:latin typeface="Times New Roman" panose="02020603050405020304" pitchFamily="18" charset="0"/>
              <a:cs typeface="Times New Roman" panose="02020603050405020304" pitchFamily="18" charset="0"/>
            </a:rPr>
            <a:t>hơ mới đ</a:t>
          </a:r>
          <a:r>
            <a:rPr lang="en-US" sz="2800" dirty="0" smtClean="0">
              <a:solidFill>
                <a:schemeClr val="tx1"/>
              </a:solidFill>
              <a:latin typeface="Times New Roman" panose="02020603050405020304" pitchFamily="18" charset="0"/>
              <a:cs typeface="Times New Roman" panose="02020603050405020304" pitchFamily="18" charset="0"/>
            </a:rPr>
            <a:t>á</a:t>
          </a:r>
          <a:r>
            <a:rPr lang="vi-VN" sz="2800" dirty="0" smtClean="0">
              <a:solidFill>
                <a:schemeClr val="tx1"/>
              </a:solidFill>
              <a:latin typeface="Times New Roman" panose="02020603050405020304" pitchFamily="18" charset="0"/>
              <a:cs typeface="Times New Roman" panose="02020603050405020304" pitchFamily="18" charset="0"/>
            </a:rPr>
            <a:t>nh dấu sự ch</a:t>
          </a:r>
          <a:r>
            <a:rPr lang="en-US" sz="2800" dirty="0" smtClean="0">
              <a:solidFill>
                <a:schemeClr val="tx1"/>
              </a:solidFill>
              <a:latin typeface="Times New Roman" panose="02020603050405020304" pitchFamily="18" charset="0"/>
              <a:cs typeface="Times New Roman" panose="02020603050405020304" pitchFamily="18" charset="0"/>
            </a:rPr>
            <a:t>ấ</a:t>
          </a:r>
          <a:r>
            <a:rPr lang="vi-VN" sz="2800" dirty="0" smtClean="0">
              <a:solidFill>
                <a:schemeClr val="tx1"/>
              </a:solidFill>
              <a:latin typeface="Times New Roman" panose="02020603050405020304" pitchFamily="18" charset="0"/>
              <a:cs typeface="Times New Roman" panose="02020603050405020304" pitchFamily="18" charset="0"/>
            </a:rPr>
            <a:t>m dứt mười th</a:t>
          </a:r>
          <a:r>
            <a:rPr lang="en-US" sz="2800" dirty="0" smtClean="0">
              <a:solidFill>
                <a:schemeClr val="tx1"/>
              </a:solidFill>
              <a:latin typeface="Times New Roman" panose="02020603050405020304" pitchFamily="18" charset="0"/>
              <a:cs typeface="Times New Roman" panose="02020603050405020304" pitchFamily="18" charset="0"/>
            </a:rPr>
            <a:t>ế</a:t>
          </a:r>
          <a:r>
            <a:rPr lang="vi-VN" sz="2800" dirty="0" smtClean="0">
              <a:solidFill>
                <a:schemeClr val="tx1"/>
              </a:solidFill>
              <a:latin typeface="Times New Roman" panose="02020603050405020304" pitchFamily="18" charset="0"/>
              <a:cs typeface="Times New Roman" panose="02020603050405020304" pitchFamily="18" charset="0"/>
            </a:rPr>
            <a:t> k</a:t>
          </a:r>
          <a:r>
            <a:rPr lang="en-US" sz="2800" dirty="0" smtClean="0">
              <a:solidFill>
                <a:schemeClr val="tx1"/>
              </a:solidFill>
              <a:latin typeface="Times New Roman" panose="02020603050405020304" pitchFamily="18" charset="0"/>
              <a:cs typeface="Times New Roman" panose="02020603050405020304" pitchFamily="18" charset="0"/>
            </a:rPr>
            <a:t>ỉ</a:t>
          </a:r>
          <a:r>
            <a:rPr lang="vi-VN" sz="2800" dirty="0" smtClean="0">
              <a:solidFill>
                <a:schemeClr val="tx1"/>
              </a:solidFill>
              <a:latin typeface="Times New Roman" panose="02020603050405020304" pitchFamily="18" charset="0"/>
              <a:cs typeface="Times New Roman" panose="02020603050405020304" pitchFamily="18" charset="0"/>
            </a:rPr>
            <a:t> thơ ca trung đ</a:t>
          </a:r>
          <a:r>
            <a:rPr lang="en-US" sz="2800" dirty="0" smtClean="0">
              <a:solidFill>
                <a:schemeClr val="tx1"/>
              </a:solidFill>
              <a:latin typeface="Times New Roman" panose="02020603050405020304" pitchFamily="18" charset="0"/>
              <a:cs typeface="Times New Roman" panose="02020603050405020304" pitchFamily="18" charset="0"/>
            </a:rPr>
            <a:t>ạ</a:t>
          </a:r>
          <a:r>
            <a:rPr lang="vi-VN" sz="2800" dirty="0" smtClean="0">
              <a:solidFill>
                <a:schemeClr val="tx1"/>
              </a:solidFill>
              <a:latin typeface="Times New Roman" panose="02020603050405020304" pitchFamily="18" charset="0"/>
              <a:cs typeface="Times New Roman" panose="02020603050405020304" pitchFamily="18" charset="0"/>
            </a:rPr>
            <a:t>i, đưa thơ Việt Nam vào quỹ đạo hiện đại. </a:t>
          </a:r>
          <a:endParaRPr lang="en-US" sz="2800" dirty="0" smtClean="0">
            <a:solidFill>
              <a:schemeClr val="tx1"/>
            </a:solidFill>
            <a:effectLst/>
            <a:latin typeface="Times New Roman" panose="02020603050405020304" pitchFamily="18" charset="0"/>
            <a:cs typeface="Times New Roman" panose="02020603050405020304" pitchFamily="18" charset="0"/>
          </a:endParaRPr>
        </a:p>
      </dgm:t>
    </dgm:pt>
    <dgm:pt modelId="{D61A1A96-28DC-434D-A99D-1864588DF000}" type="parTrans" cxnId="{7EABF997-FFE6-4005-80F0-267BCDF4BB1F}">
      <dgm:prSet/>
      <dgm:spPr/>
      <dgm:t>
        <a:bodyPr/>
        <a:lstStyle/>
        <a:p>
          <a:endParaRPr lang="en-US"/>
        </a:p>
      </dgm:t>
    </dgm:pt>
    <dgm:pt modelId="{6A998E3E-69E7-48FE-B640-7A7880BB37C5}" type="sibTrans" cxnId="{7EABF997-FFE6-4005-80F0-267BCDF4BB1F}">
      <dgm:prSet/>
      <dgm:spPr/>
      <dgm:t>
        <a:bodyPr/>
        <a:lstStyle/>
        <a:p>
          <a:endParaRPr lang="en-US"/>
        </a:p>
      </dgm:t>
    </dgm:pt>
    <dgm:pt modelId="{94F635EE-C1E9-4779-8CF3-75D39EBECB1B}">
      <dgm:prSet custT="1"/>
      <dgm:spPr>
        <a:solidFill>
          <a:schemeClr val="accent3">
            <a:lumMod val="20000"/>
            <a:lumOff val="80000"/>
          </a:schemeClr>
        </a:solidFill>
      </dgm:spPr>
      <dgm:t>
        <a:bodyPr/>
        <a:lstStyle/>
        <a:p>
          <a:r>
            <a:rPr lang="en-US" sz="2800" b="1" dirty="0" smtClean="0">
              <a:solidFill>
                <a:schemeClr val="tx1"/>
              </a:solidFill>
              <a:latin typeface="Times New Roman" panose="02020603050405020304" pitchFamily="18" charset="0"/>
              <a:cs typeface="Times New Roman" panose="02020603050405020304" pitchFamily="18" charset="0"/>
            </a:rPr>
            <a:t>N</a:t>
          </a:r>
          <a:r>
            <a:rPr lang="vi-VN" sz="2800" b="1" dirty="0" smtClean="0">
              <a:solidFill>
                <a:schemeClr val="tx1"/>
              </a:solidFill>
              <a:latin typeface="Times New Roman" panose="02020603050405020304" pitchFamily="18" charset="0"/>
              <a:cs typeface="Times New Roman" panose="02020603050405020304" pitchFamily="18" charset="0"/>
            </a:rPr>
            <a:t>ội dung</a:t>
          </a:r>
          <a:r>
            <a:rPr lang="en-US" sz="2800" b="1"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Thơ mới bộc lộ những t</a:t>
          </a:r>
          <a:r>
            <a:rPr lang="en-US" sz="2800" dirty="0" smtClean="0">
              <a:solidFill>
                <a:schemeClr val="tx1"/>
              </a:solidFill>
              <a:latin typeface="Times New Roman" panose="02020603050405020304" pitchFamily="18" charset="0"/>
              <a:cs typeface="Times New Roman" panose="02020603050405020304" pitchFamily="18" charset="0"/>
            </a:rPr>
            <a:t>ì</a:t>
          </a:r>
          <a:r>
            <a:rPr lang="vi-VN" sz="2800" dirty="0" smtClean="0">
              <a:solidFill>
                <a:schemeClr val="tx1"/>
              </a:solidFill>
              <a:latin typeface="Times New Roman" panose="02020603050405020304" pitchFamily="18" charset="0"/>
              <a:cs typeface="Times New Roman" panose="02020603050405020304" pitchFamily="18" charset="0"/>
            </a:rPr>
            <a:t>nh cảm </a:t>
          </a:r>
          <a:r>
            <a:rPr lang="en-US" sz="2800" dirty="0" smtClean="0">
              <a:solidFill>
                <a:schemeClr val="tx1"/>
              </a:solidFill>
              <a:latin typeface="Times New Roman" panose="02020603050405020304" pitchFamily="18" charset="0"/>
              <a:cs typeface="Times New Roman" panose="02020603050405020304" pitchFamily="18" charset="0"/>
            </a:rPr>
            <a:t>con </a:t>
          </a:r>
          <a:r>
            <a:rPr lang="vi-VN" sz="2800" dirty="0" smtClean="0">
              <a:solidFill>
                <a:schemeClr val="tx1"/>
              </a:solidFill>
              <a:latin typeface="Times New Roman" panose="02020603050405020304" pitchFamily="18" charset="0"/>
              <a:cs typeface="Times New Roman" panose="02020603050405020304" pitchFamily="18" charset="0"/>
            </a:rPr>
            <a:t>người với nhiều biểu hiện đa dạng, độc đáo.</a:t>
          </a:r>
          <a:endParaRPr lang="en-US" sz="2800" dirty="0" smtClean="0">
            <a:solidFill>
              <a:schemeClr val="tx1"/>
            </a:solidFill>
            <a:effectLst/>
            <a:latin typeface="Times New Roman" panose="02020603050405020304" pitchFamily="18" charset="0"/>
            <a:cs typeface="Times New Roman" panose="02020603050405020304" pitchFamily="18" charset="0"/>
          </a:endParaRPr>
        </a:p>
      </dgm:t>
    </dgm:pt>
    <dgm:pt modelId="{1EAE985E-A7F1-43FA-8866-82BC232A4211}" type="parTrans" cxnId="{8C769921-CDB4-4D17-A7DD-F4125BA8D374}">
      <dgm:prSet/>
      <dgm:spPr/>
      <dgm:t>
        <a:bodyPr/>
        <a:lstStyle/>
        <a:p>
          <a:endParaRPr lang="en-US"/>
        </a:p>
      </dgm:t>
    </dgm:pt>
    <dgm:pt modelId="{74BE4688-DA81-4917-AD4F-56430ACF35C2}" type="sibTrans" cxnId="{8C769921-CDB4-4D17-A7DD-F4125BA8D374}">
      <dgm:prSet/>
      <dgm:spPr/>
      <dgm:t>
        <a:bodyPr/>
        <a:lstStyle/>
        <a:p>
          <a:endParaRPr lang="en-US"/>
        </a:p>
      </dgm:t>
    </dgm:pt>
    <dgm:pt modelId="{1A1CB818-8693-48ED-8598-5680D79A5BBB}">
      <dgm:prSet custT="1"/>
      <dgm:spPr>
        <a:solidFill>
          <a:schemeClr val="accent4">
            <a:lumMod val="20000"/>
            <a:lumOff val="80000"/>
          </a:schemeClr>
        </a:solidFill>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H</a:t>
          </a:r>
          <a:r>
            <a:rPr lang="vi-VN" sz="2800" dirty="0" smtClean="0">
              <a:solidFill>
                <a:schemeClr val="tx1"/>
              </a:solidFill>
              <a:latin typeface="Times New Roman" panose="02020603050405020304" pitchFamily="18" charset="0"/>
              <a:cs typeface="Times New Roman" panose="02020603050405020304" pitchFamily="18" charset="0"/>
            </a:rPr>
            <a:t>ình thức</a:t>
          </a: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Thơ mới là sự đột ph</a:t>
          </a:r>
          <a:r>
            <a:rPr lang="en-US" sz="2800" dirty="0" smtClean="0">
              <a:solidFill>
                <a:schemeClr val="tx1"/>
              </a:solidFill>
              <a:latin typeface="Times New Roman" panose="02020603050405020304" pitchFamily="18" charset="0"/>
              <a:cs typeface="Times New Roman" panose="02020603050405020304" pitchFamily="18" charset="0"/>
            </a:rPr>
            <a:t>á</a:t>
          </a:r>
          <a:r>
            <a:rPr lang="vi-VN" sz="2800" dirty="0" smtClean="0">
              <a:solidFill>
                <a:schemeClr val="tx1"/>
              </a:solidFill>
              <a:latin typeface="Times New Roman" panose="02020603050405020304" pitchFamily="18" charset="0"/>
              <a:cs typeface="Times New Roman" panose="02020603050405020304" pitchFamily="18" charset="0"/>
            </a:rPr>
            <a:t> mạnh mẽ kh</a:t>
          </a:r>
          <a:r>
            <a:rPr lang="en-US" sz="2800" dirty="0" smtClean="0">
              <a:solidFill>
                <a:schemeClr val="tx1"/>
              </a:solidFill>
              <a:latin typeface="Times New Roman" panose="02020603050405020304" pitchFamily="18" charset="0"/>
              <a:cs typeface="Times New Roman" panose="02020603050405020304" pitchFamily="18" charset="0"/>
            </a:rPr>
            <a:t>ỏ</a:t>
          </a:r>
          <a:r>
            <a:rPr lang="vi-VN" sz="2800" dirty="0" smtClean="0">
              <a:solidFill>
                <a:schemeClr val="tx1"/>
              </a:solidFill>
              <a:latin typeface="Times New Roman" panose="02020603050405020304" pitchFamily="18" charset="0"/>
              <a:cs typeface="Times New Roman" panose="02020603050405020304" pitchFamily="18" charset="0"/>
            </a:rPr>
            <a:t>i những nguyên t</a:t>
          </a:r>
          <a:r>
            <a:rPr lang="en-US" sz="2800" dirty="0" smtClean="0">
              <a:solidFill>
                <a:schemeClr val="tx1"/>
              </a:solidFill>
              <a:latin typeface="Times New Roman" panose="02020603050405020304" pitchFamily="18" charset="0"/>
              <a:cs typeface="Times New Roman" panose="02020603050405020304" pitchFamily="18" charset="0"/>
            </a:rPr>
            <a:t>ắ</a:t>
          </a:r>
          <a:r>
            <a:rPr lang="vi-VN" sz="2800" dirty="0" smtClean="0">
              <a:solidFill>
                <a:schemeClr val="tx1"/>
              </a:solidFill>
              <a:latin typeface="Times New Roman" panose="02020603050405020304" pitchFamily="18" charset="0"/>
              <a:cs typeface="Times New Roman" panose="02020603050405020304" pitchFamily="18" charset="0"/>
            </a:rPr>
            <a:t>c thi pháp linh hoạt, tự do hơn. Hình ảnh thơ th</a:t>
          </a:r>
          <a:r>
            <a:rPr lang="en-US" sz="2800" dirty="0" smtClean="0">
              <a:solidFill>
                <a:schemeClr val="tx1"/>
              </a:solidFill>
              <a:latin typeface="Times New Roman" panose="02020603050405020304" pitchFamily="18" charset="0"/>
              <a:cs typeface="Times New Roman" panose="02020603050405020304" pitchFamily="18" charset="0"/>
            </a:rPr>
            <a:t>ể </a:t>
          </a:r>
          <a:r>
            <a:rPr lang="vi-VN" sz="2800" dirty="0" smtClean="0">
              <a:solidFill>
                <a:schemeClr val="tx1"/>
              </a:solidFill>
              <a:latin typeface="Times New Roman" panose="02020603050405020304" pitchFamily="18" charset="0"/>
              <a:cs typeface="Times New Roman" panose="02020603050405020304" pitchFamily="18" charset="0"/>
            </a:rPr>
            <a:t>hiện rõ nét dấu ấn chủ quan trong cách nh</a:t>
          </a:r>
          <a:r>
            <a:rPr lang="en-US" sz="2800" dirty="0" smtClean="0">
              <a:solidFill>
                <a:schemeClr val="tx1"/>
              </a:solidFill>
              <a:latin typeface="Times New Roman" panose="02020603050405020304" pitchFamily="18" charset="0"/>
              <a:cs typeface="Times New Roman" panose="02020603050405020304" pitchFamily="18" charset="0"/>
            </a:rPr>
            <a:t>à</a:t>
          </a:r>
          <a:r>
            <a:rPr lang="vi-VN" sz="2800" dirty="0" smtClean="0">
              <a:solidFill>
                <a:schemeClr val="tx1"/>
              </a:solidFill>
              <a:latin typeface="Times New Roman" panose="02020603050405020304" pitchFamily="18" charset="0"/>
              <a:cs typeface="Times New Roman" panose="02020603050405020304" pitchFamily="18" charset="0"/>
            </a:rPr>
            <a:t> chi phối mười th</a:t>
          </a:r>
          <a:r>
            <a:rPr lang="en-US" sz="2800" dirty="0" smtClean="0">
              <a:solidFill>
                <a:schemeClr val="tx1"/>
              </a:solidFill>
              <a:latin typeface="Times New Roman" panose="02020603050405020304" pitchFamily="18" charset="0"/>
              <a:cs typeface="Times New Roman" panose="02020603050405020304" pitchFamily="18" charset="0"/>
            </a:rPr>
            <a:t>ế</a:t>
          </a:r>
          <a:r>
            <a:rPr lang="vi-VN" sz="2800" dirty="0" smtClean="0">
              <a:solidFill>
                <a:schemeClr val="tx1"/>
              </a:solidFill>
              <a:latin typeface="Times New Roman" panose="02020603050405020304" pitchFamily="18" charset="0"/>
              <a:cs typeface="Times New Roman" panose="02020603050405020304" pitchFamily="18" charset="0"/>
            </a:rPr>
            <a:t> k</a:t>
          </a:r>
          <a:r>
            <a:rPr lang="en-US" sz="2800" dirty="0" smtClean="0">
              <a:solidFill>
                <a:schemeClr val="tx1"/>
              </a:solidFill>
              <a:latin typeface="Times New Roman" panose="02020603050405020304" pitchFamily="18" charset="0"/>
              <a:cs typeface="Times New Roman" panose="02020603050405020304" pitchFamily="18" charset="0"/>
            </a:rPr>
            <a:t>ỉ </a:t>
          </a:r>
          <a:r>
            <a:rPr lang="vi-VN" sz="2800" dirty="0" smtClean="0">
              <a:solidFill>
                <a:schemeClr val="tx1"/>
              </a:solidFill>
              <a:latin typeface="Times New Roman" panose="02020603050405020304" pitchFamily="18" charset="0"/>
              <a:cs typeface="Times New Roman" panose="02020603050405020304" pitchFamily="18" charset="0"/>
            </a:rPr>
            <a:t>thơ trung đại Việt Nam</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dgm:t>
    </dgm:pt>
    <dgm:pt modelId="{B876F444-0E2F-46B5-AD5E-B8A7BB78F8F1}" type="parTrans" cxnId="{301654FC-6B32-4C0C-A994-985F51BDBDC0}">
      <dgm:prSet/>
      <dgm:spPr/>
      <dgm:t>
        <a:bodyPr/>
        <a:lstStyle/>
        <a:p>
          <a:endParaRPr lang="en-US"/>
        </a:p>
      </dgm:t>
    </dgm:pt>
    <dgm:pt modelId="{C31C2890-3BA4-4AB9-869F-B03A63F0A6E2}" type="sibTrans" cxnId="{301654FC-6B32-4C0C-A994-985F51BDBDC0}">
      <dgm:prSet/>
      <dgm:spPr/>
      <dgm:t>
        <a:bodyPr/>
        <a:lstStyle/>
        <a:p>
          <a:endParaRPr lang="en-US"/>
        </a:p>
      </dgm:t>
    </dgm:pt>
    <dgm:pt modelId="{4EC18056-5656-4434-8356-9D0E3779D23A}" type="pres">
      <dgm:prSet presAssocID="{A9FD554B-E6B0-4CA7-B30D-9312716710AC}" presName="linear" presStyleCnt="0">
        <dgm:presLayoutVars>
          <dgm:dir/>
          <dgm:animLvl val="lvl"/>
          <dgm:resizeHandles val="exact"/>
        </dgm:presLayoutVars>
      </dgm:prSet>
      <dgm:spPr/>
      <dgm:t>
        <a:bodyPr/>
        <a:lstStyle/>
        <a:p>
          <a:endParaRPr lang="en-US"/>
        </a:p>
      </dgm:t>
    </dgm:pt>
    <dgm:pt modelId="{9F7C4EFB-3CC0-4B30-A7EA-DDB8F5C3D184}" type="pres">
      <dgm:prSet presAssocID="{7C54FCD6-B67A-4DFC-BC12-96EF60F641A2}" presName="parentLin" presStyleCnt="0"/>
      <dgm:spPr/>
    </dgm:pt>
    <dgm:pt modelId="{74A5F18D-87B3-4D2D-B5C5-48F47516335D}" type="pres">
      <dgm:prSet presAssocID="{7C54FCD6-B67A-4DFC-BC12-96EF60F641A2}" presName="parentLeftMargin" presStyleLbl="node1" presStyleIdx="0" presStyleCnt="3"/>
      <dgm:spPr/>
      <dgm:t>
        <a:bodyPr/>
        <a:lstStyle/>
        <a:p>
          <a:endParaRPr lang="en-US"/>
        </a:p>
      </dgm:t>
    </dgm:pt>
    <dgm:pt modelId="{79E819BF-8C26-4699-9FBA-454F54D969F8}" type="pres">
      <dgm:prSet presAssocID="{7C54FCD6-B67A-4DFC-BC12-96EF60F641A2}" presName="parentText" presStyleLbl="node1" presStyleIdx="0" presStyleCnt="3" custScaleX="136211" custScaleY="279513" custLinFactX="-509" custLinFactNeighborX="-100000" custLinFactNeighborY="-81987">
        <dgm:presLayoutVars>
          <dgm:chMax val="0"/>
          <dgm:bulletEnabled val="1"/>
        </dgm:presLayoutVars>
      </dgm:prSet>
      <dgm:spPr/>
      <dgm:t>
        <a:bodyPr/>
        <a:lstStyle/>
        <a:p>
          <a:endParaRPr lang="en-US"/>
        </a:p>
      </dgm:t>
    </dgm:pt>
    <dgm:pt modelId="{A0A92C1A-BDC4-450E-B856-A874DEE5F88C}" type="pres">
      <dgm:prSet presAssocID="{7C54FCD6-B67A-4DFC-BC12-96EF60F641A2}" presName="negativeSpace" presStyleCnt="0"/>
      <dgm:spPr/>
    </dgm:pt>
    <dgm:pt modelId="{EE0F6332-66C2-4AEE-A621-291F1FA67982}" type="pres">
      <dgm:prSet presAssocID="{7C54FCD6-B67A-4DFC-BC12-96EF60F641A2}" presName="childText" presStyleLbl="conFgAcc1" presStyleIdx="0" presStyleCnt="3">
        <dgm:presLayoutVars>
          <dgm:bulletEnabled val="1"/>
        </dgm:presLayoutVars>
      </dgm:prSet>
      <dgm:spPr/>
    </dgm:pt>
    <dgm:pt modelId="{361BBF5A-5E08-4EA6-A16B-F8F557518790}" type="pres">
      <dgm:prSet presAssocID="{6A998E3E-69E7-48FE-B640-7A7880BB37C5}" presName="spaceBetweenRectangles" presStyleCnt="0"/>
      <dgm:spPr/>
    </dgm:pt>
    <dgm:pt modelId="{63F021DE-10D2-441C-B3EB-B19DF03D3021}" type="pres">
      <dgm:prSet presAssocID="{94F635EE-C1E9-4779-8CF3-75D39EBECB1B}" presName="parentLin" presStyleCnt="0"/>
      <dgm:spPr/>
    </dgm:pt>
    <dgm:pt modelId="{E1E587EC-6081-4C10-AFA1-59A7D954F236}" type="pres">
      <dgm:prSet presAssocID="{94F635EE-C1E9-4779-8CF3-75D39EBECB1B}" presName="parentLeftMargin" presStyleLbl="node1" presStyleIdx="0" presStyleCnt="3"/>
      <dgm:spPr/>
      <dgm:t>
        <a:bodyPr/>
        <a:lstStyle/>
        <a:p>
          <a:endParaRPr lang="en-US"/>
        </a:p>
      </dgm:t>
    </dgm:pt>
    <dgm:pt modelId="{71B360EB-5D6A-43D7-9973-AEBF1ED62087}" type="pres">
      <dgm:prSet presAssocID="{94F635EE-C1E9-4779-8CF3-75D39EBECB1B}" presName="parentText" presStyleLbl="node1" presStyleIdx="1" presStyleCnt="3" custScaleX="150037" custScaleY="258090" custLinFactX="-2506" custLinFactNeighborX="-100000" custLinFactNeighborY="8010">
        <dgm:presLayoutVars>
          <dgm:chMax val="0"/>
          <dgm:bulletEnabled val="1"/>
        </dgm:presLayoutVars>
      </dgm:prSet>
      <dgm:spPr/>
      <dgm:t>
        <a:bodyPr/>
        <a:lstStyle/>
        <a:p>
          <a:endParaRPr lang="en-US"/>
        </a:p>
      </dgm:t>
    </dgm:pt>
    <dgm:pt modelId="{079E29D8-28B1-4E37-A028-6BC420B3BDD1}" type="pres">
      <dgm:prSet presAssocID="{94F635EE-C1E9-4779-8CF3-75D39EBECB1B}" presName="negativeSpace" presStyleCnt="0"/>
      <dgm:spPr/>
    </dgm:pt>
    <dgm:pt modelId="{E87F6BAF-14E1-4A77-8ECC-56DC647523D6}" type="pres">
      <dgm:prSet presAssocID="{94F635EE-C1E9-4779-8CF3-75D39EBECB1B}" presName="childText" presStyleLbl="conFgAcc1" presStyleIdx="1" presStyleCnt="3">
        <dgm:presLayoutVars>
          <dgm:bulletEnabled val="1"/>
        </dgm:presLayoutVars>
      </dgm:prSet>
      <dgm:spPr/>
    </dgm:pt>
    <dgm:pt modelId="{D663D10B-DCB9-4966-9DCC-741E93BD9ED8}" type="pres">
      <dgm:prSet presAssocID="{74BE4688-DA81-4917-AD4F-56430ACF35C2}" presName="spaceBetweenRectangles" presStyleCnt="0"/>
      <dgm:spPr/>
    </dgm:pt>
    <dgm:pt modelId="{6501921F-AE59-4C1C-AFC2-DB53810E7BB5}" type="pres">
      <dgm:prSet presAssocID="{1A1CB818-8693-48ED-8598-5680D79A5BBB}" presName="parentLin" presStyleCnt="0"/>
      <dgm:spPr/>
    </dgm:pt>
    <dgm:pt modelId="{079C0E00-626E-4B62-ABC4-7CEDBEBE10E9}" type="pres">
      <dgm:prSet presAssocID="{1A1CB818-8693-48ED-8598-5680D79A5BBB}" presName="parentLeftMargin" presStyleLbl="node1" presStyleIdx="1" presStyleCnt="3"/>
      <dgm:spPr/>
      <dgm:t>
        <a:bodyPr/>
        <a:lstStyle/>
        <a:p>
          <a:endParaRPr lang="en-US"/>
        </a:p>
      </dgm:t>
    </dgm:pt>
    <dgm:pt modelId="{6D60798B-F32C-4F69-97AA-B734AC85D764}" type="pres">
      <dgm:prSet presAssocID="{1A1CB818-8693-48ED-8598-5680D79A5BBB}" presName="parentText" presStyleLbl="node1" presStyleIdx="2" presStyleCnt="3" custScaleX="136874" custScaleY="328630" custLinFactX="0" custLinFactNeighborX="-100000" custLinFactNeighborY="-21263">
        <dgm:presLayoutVars>
          <dgm:chMax val="0"/>
          <dgm:bulletEnabled val="1"/>
        </dgm:presLayoutVars>
      </dgm:prSet>
      <dgm:spPr/>
      <dgm:t>
        <a:bodyPr/>
        <a:lstStyle/>
        <a:p>
          <a:endParaRPr lang="en-US"/>
        </a:p>
      </dgm:t>
    </dgm:pt>
    <dgm:pt modelId="{3938B300-32BF-4B3C-81D8-F640BF65ED47}" type="pres">
      <dgm:prSet presAssocID="{1A1CB818-8693-48ED-8598-5680D79A5BBB}" presName="negativeSpace" presStyleCnt="0"/>
      <dgm:spPr/>
    </dgm:pt>
    <dgm:pt modelId="{0C82FDE4-E477-40F7-AA49-1D788FCD5672}" type="pres">
      <dgm:prSet presAssocID="{1A1CB818-8693-48ED-8598-5680D79A5BBB}" presName="childText" presStyleLbl="conFgAcc1" presStyleIdx="2" presStyleCnt="3">
        <dgm:presLayoutVars>
          <dgm:bulletEnabled val="1"/>
        </dgm:presLayoutVars>
      </dgm:prSet>
      <dgm:spPr/>
    </dgm:pt>
  </dgm:ptLst>
  <dgm:cxnLst>
    <dgm:cxn modelId="{301654FC-6B32-4C0C-A994-985F51BDBDC0}" srcId="{A9FD554B-E6B0-4CA7-B30D-9312716710AC}" destId="{1A1CB818-8693-48ED-8598-5680D79A5BBB}" srcOrd="2" destOrd="0" parTransId="{B876F444-0E2F-46B5-AD5E-B8A7BB78F8F1}" sibTransId="{C31C2890-3BA4-4AB9-869F-B03A63F0A6E2}"/>
    <dgm:cxn modelId="{255BF6D8-0D79-48E2-9B97-9FEC055989ED}" type="presOf" srcId="{1A1CB818-8693-48ED-8598-5680D79A5BBB}" destId="{079C0E00-626E-4B62-ABC4-7CEDBEBE10E9}" srcOrd="0" destOrd="0" presId="urn:microsoft.com/office/officeart/2005/8/layout/list1"/>
    <dgm:cxn modelId="{A4632A41-1EB1-4B77-8E30-D857D94A6B11}" type="presOf" srcId="{A9FD554B-E6B0-4CA7-B30D-9312716710AC}" destId="{4EC18056-5656-4434-8356-9D0E3779D23A}" srcOrd="0" destOrd="0" presId="urn:microsoft.com/office/officeart/2005/8/layout/list1"/>
    <dgm:cxn modelId="{7EABF997-FFE6-4005-80F0-267BCDF4BB1F}" srcId="{A9FD554B-E6B0-4CA7-B30D-9312716710AC}" destId="{7C54FCD6-B67A-4DFC-BC12-96EF60F641A2}" srcOrd="0" destOrd="0" parTransId="{D61A1A96-28DC-434D-A99D-1864588DF000}" sibTransId="{6A998E3E-69E7-48FE-B640-7A7880BB37C5}"/>
    <dgm:cxn modelId="{CC1A455F-8DD6-4CC0-9B6B-7C32C41B4FEB}" type="presOf" srcId="{7C54FCD6-B67A-4DFC-BC12-96EF60F641A2}" destId="{74A5F18D-87B3-4D2D-B5C5-48F47516335D}" srcOrd="0" destOrd="0" presId="urn:microsoft.com/office/officeart/2005/8/layout/list1"/>
    <dgm:cxn modelId="{ECECB24C-700D-40C5-9C09-BF0D69177767}" type="presOf" srcId="{1A1CB818-8693-48ED-8598-5680D79A5BBB}" destId="{6D60798B-F32C-4F69-97AA-B734AC85D764}" srcOrd="1" destOrd="0" presId="urn:microsoft.com/office/officeart/2005/8/layout/list1"/>
    <dgm:cxn modelId="{8C769921-CDB4-4D17-A7DD-F4125BA8D374}" srcId="{A9FD554B-E6B0-4CA7-B30D-9312716710AC}" destId="{94F635EE-C1E9-4779-8CF3-75D39EBECB1B}" srcOrd="1" destOrd="0" parTransId="{1EAE985E-A7F1-43FA-8866-82BC232A4211}" sibTransId="{74BE4688-DA81-4917-AD4F-56430ACF35C2}"/>
    <dgm:cxn modelId="{E07C4DBE-6BFE-441C-A38F-B455902D83BD}" type="presOf" srcId="{7C54FCD6-B67A-4DFC-BC12-96EF60F641A2}" destId="{79E819BF-8C26-4699-9FBA-454F54D969F8}" srcOrd="1" destOrd="0" presId="urn:microsoft.com/office/officeart/2005/8/layout/list1"/>
    <dgm:cxn modelId="{59F49D02-0A06-40D2-8F41-0C117154B395}" type="presOf" srcId="{94F635EE-C1E9-4779-8CF3-75D39EBECB1B}" destId="{E1E587EC-6081-4C10-AFA1-59A7D954F236}" srcOrd="0" destOrd="0" presId="urn:microsoft.com/office/officeart/2005/8/layout/list1"/>
    <dgm:cxn modelId="{42AC61F8-B958-461D-A85C-DD284883EE1A}" type="presOf" srcId="{94F635EE-C1E9-4779-8CF3-75D39EBECB1B}" destId="{71B360EB-5D6A-43D7-9973-AEBF1ED62087}" srcOrd="1" destOrd="0" presId="urn:microsoft.com/office/officeart/2005/8/layout/list1"/>
    <dgm:cxn modelId="{0E4A6308-312B-4E20-A456-E724C717AABB}" type="presParOf" srcId="{4EC18056-5656-4434-8356-9D0E3779D23A}" destId="{9F7C4EFB-3CC0-4B30-A7EA-DDB8F5C3D184}" srcOrd="0" destOrd="0" presId="urn:microsoft.com/office/officeart/2005/8/layout/list1"/>
    <dgm:cxn modelId="{4D4C0147-8925-40CC-A931-9F3D94412679}" type="presParOf" srcId="{9F7C4EFB-3CC0-4B30-A7EA-DDB8F5C3D184}" destId="{74A5F18D-87B3-4D2D-B5C5-48F47516335D}" srcOrd="0" destOrd="0" presId="urn:microsoft.com/office/officeart/2005/8/layout/list1"/>
    <dgm:cxn modelId="{C78741C7-DC03-496C-8BEB-E6F799A87EE4}" type="presParOf" srcId="{9F7C4EFB-3CC0-4B30-A7EA-DDB8F5C3D184}" destId="{79E819BF-8C26-4699-9FBA-454F54D969F8}" srcOrd="1" destOrd="0" presId="urn:microsoft.com/office/officeart/2005/8/layout/list1"/>
    <dgm:cxn modelId="{3FBFDEBE-41ED-4790-8E0C-0C71BBCBAD82}" type="presParOf" srcId="{4EC18056-5656-4434-8356-9D0E3779D23A}" destId="{A0A92C1A-BDC4-450E-B856-A874DEE5F88C}" srcOrd="1" destOrd="0" presId="urn:microsoft.com/office/officeart/2005/8/layout/list1"/>
    <dgm:cxn modelId="{D030F6A7-751C-4480-8F2B-C127E17DAC59}" type="presParOf" srcId="{4EC18056-5656-4434-8356-9D0E3779D23A}" destId="{EE0F6332-66C2-4AEE-A621-291F1FA67982}" srcOrd="2" destOrd="0" presId="urn:microsoft.com/office/officeart/2005/8/layout/list1"/>
    <dgm:cxn modelId="{D9671E56-585A-4483-AF8F-443537F6207D}" type="presParOf" srcId="{4EC18056-5656-4434-8356-9D0E3779D23A}" destId="{361BBF5A-5E08-4EA6-A16B-F8F557518790}" srcOrd="3" destOrd="0" presId="urn:microsoft.com/office/officeart/2005/8/layout/list1"/>
    <dgm:cxn modelId="{3376B174-0F49-4058-AE74-55F661BFA3E5}" type="presParOf" srcId="{4EC18056-5656-4434-8356-9D0E3779D23A}" destId="{63F021DE-10D2-441C-B3EB-B19DF03D3021}" srcOrd="4" destOrd="0" presId="urn:microsoft.com/office/officeart/2005/8/layout/list1"/>
    <dgm:cxn modelId="{6F2589D8-6234-411E-8BE6-9DAAE53C87D1}" type="presParOf" srcId="{63F021DE-10D2-441C-B3EB-B19DF03D3021}" destId="{E1E587EC-6081-4C10-AFA1-59A7D954F236}" srcOrd="0" destOrd="0" presId="urn:microsoft.com/office/officeart/2005/8/layout/list1"/>
    <dgm:cxn modelId="{EC80B3D9-D93B-4A2C-B6F2-7D9D8EB5EB3F}" type="presParOf" srcId="{63F021DE-10D2-441C-B3EB-B19DF03D3021}" destId="{71B360EB-5D6A-43D7-9973-AEBF1ED62087}" srcOrd="1" destOrd="0" presId="urn:microsoft.com/office/officeart/2005/8/layout/list1"/>
    <dgm:cxn modelId="{B8A1E6A6-34EE-4D6D-83CD-D5875190D879}" type="presParOf" srcId="{4EC18056-5656-4434-8356-9D0E3779D23A}" destId="{079E29D8-28B1-4E37-A028-6BC420B3BDD1}" srcOrd="5" destOrd="0" presId="urn:microsoft.com/office/officeart/2005/8/layout/list1"/>
    <dgm:cxn modelId="{333B9B79-6149-474E-BF57-7F59A2344832}" type="presParOf" srcId="{4EC18056-5656-4434-8356-9D0E3779D23A}" destId="{E87F6BAF-14E1-4A77-8ECC-56DC647523D6}" srcOrd="6" destOrd="0" presId="urn:microsoft.com/office/officeart/2005/8/layout/list1"/>
    <dgm:cxn modelId="{A76BB34C-DA17-49DB-BC57-F68CC2E3EF42}" type="presParOf" srcId="{4EC18056-5656-4434-8356-9D0E3779D23A}" destId="{D663D10B-DCB9-4966-9DCC-741E93BD9ED8}" srcOrd="7" destOrd="0" presId="urn:microsoft.com/office/officeart/2005/8/layout/list1"/>
    <dgm:cxn modelId="{475B19D8-4C0C-4807-80EE-C68BEFCB7C6E}" type="presParOf" srcId="{4EC18056-5656-4434-8356-9D0E3779D23A}" destId="{6501921F-AE59-4C1C-AFC2-DB53810E7BB5}" srcOrd="8" destOrd="0" presId="urn:microsoft.com/office/officeart/2005/8/layout/list1"/>
    <dgm:cxn modelId="{54796706-C6D2-4E62-B219-AF7C7370BC72}" type="presParOf" srcId="{6501921F-AE59-4C1C-AFC2-DB53810E7BB5}" destId="{079C0E00-626E-4B62-ABC4-7CEDBEBE10E9}" srcOrd="0" destOrd="0" presId="urn:microsoft.com/office/officeart/2005/8/layout/list1"/>
    <dgm:cxn modelId="{F9C0AE5D-0901-448A-BABC-75EB15C730D2}" type="presParOf" srcId="{6501921F-AE59-4C1C-AFC2-DB53810E7BB5}" destId="{6D60798B-F32C-4F69-97AA-B734AC85D764}" srcOrd="1" destOrd="0" presId="urn:microsoft.com/office/officeart/2005/8/layout/list1"/>
    <dgm:cxn modelId="{7CD82C18-F998-4261-BBA9-E1C97A5C5D70}" type="presParOf" srcId="{4EC18056-5656-4434-8356-9D0E3779D23A}" destId="{3938B300-32BF-4B3C-81D8-F640BF65ED47}" srcOrd="9" destOrd="0" presId="urn:microsoft.com/office/officeart/2005/8/layout/list1"/>
    <dgm:cxn modelId="{3BC04824-33DD-415A-BB73-FFAD9F27BE2A}" type="presParOf" srcId="{4EC18056-5656-4434-8356-9D0E3779D23A}" destId="{0C82FDE4-E477-40F7-AA49-1D788FCD567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D7DCA-1843-425D-AFF0-B1445CDB1A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C31249A-FEB9-40B2-A469-FE112418D819}">
      <dgm:prSet phldrT="[Text]"/>
      <dgm:spPr/>
      <dgm:t>
        <a:bodyPr/>
        <a:lstStyle/>
        <a:p>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dung</a:t>
          </a:r>
          <a:endParaRPr lang="en-US" dirty="0">
            <a:latin typeface="Times New Roman" panose="02020603050405020304" pitchFamily="18" charset="0"/>
            <a:cs typeface="Times New Roman" panose="02020603050405020304" pitchFamily="18" charset="0"/>
          </a:endParaRPr>
        </a:p>
      </dgm:t>
    </dgm:pt>
    <dgm:pt modelId="{AD9D299B-2A8C-46A6-AF95-BEC03591CF98}" type="parTrans" cxnId="{C4E30AFB-7B90-4A13-AA11-3A1D45A67C13}">
      <dgm:prSet/>
      <dgm:spPr/>
      <dgm:t>
        <a:bodyPr/>
        <a:lstStyle/>
        <a:p>
          <a:endParaRPr lang="en-US"/>
        </a:p>
      </dgm:t>
    </dgm:pt>
    <dgm:pt modelId="{3044FD79-2987-4275-AEAC-86FF6F0CEEBB}" type="sibTrans" cxnId="{C4E30AFB-7B90-4A13-AA11-3A1D45A67C13}">
      <dgm:prSet/>
      <dgm:spPr/>
      <dgm:t>
        <a:bodyPr/>
        <a:lstStyle/>
        <a:p>
          <a:endParaRPr lang="en-US"/>
        </a:p>
      </dgm:t>
    </dgm:pt>
    <dgm:pt modelId="{04AF5B13-6708-45A2-93AC-C02008906B83}">
      <dgm:prSet phldrT="[Text]"/>
      <dgm:spPr>
        <a:solidFill>
          <a:schemeClr val="accent3">
            <a:lumMod val="20000"/>
            <a:lumOff val="80000"/>
            <a:alpha val="90000"/>
          </a:schemeClr>
        </a:solidFill>
      </dgm:spPr>
      <dgm:t>
        <a:bodyPr/>
        <a:lstStyle/>
        <a:p>
          <a:pPr algn="l"/>
          <a:r>
            <a:rPr lang="vi-VN"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thơ thể hiện khung cảnh mùa xuân tươi mới, đẹp đẽ, tràn đầy sức sống</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dgm:t>
    </dgm:pt>
    <dgm:pt modelId="{A254D7EB-C49E-40DF-8745-A069BDBE7ED1}" type="parTrans" cxnId="{F209F7A2-8413-4DB3-BE32-89BFC8569CE5}">
      <dgm:prSet/>
      <dgm:spPr/>
      <dgm:t>
        <a:bodyPr/>
        <a:lstStyle/>
        <a:p>
          <a:endParaRPr lang="en-US"/>
        </a:p>
      </dgm:t>
    </dgm:pt>
    <dgm:pt modelId="{D5803755-816E-41E7-A131-EA3F5A0290A1}" type="sibTrans" cxnId="{F209F7A2-8413-4DB3-BE32-89BFC8569CE5}">
      <dgm:prSet/>
      <dgm:spPr/>
      <dgm:t>
        <a:bodyPr/>
        <a:lstStyle/>
        <a:p>
          <a:endParaRPr lang="en-US"/>
        </a:p>
      </dgm:t>
    </dgm:pt>
    <dgm:pt modelId="{C1D7B47E-5DB9-4D4F-85BC-96154444507D}">
      <dgm:prSet phldrT="[Text]"/>
      <dgm:spPr/>
      <dgm:t>
        <a:bodyPr/>
        <a:lstStyle/>
        <a:p>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thuật</a:t>
          </a:r>
          <a:endParaRPr lang="en-US" dirty="0">
            <a:latin typeface="Times New Roman" panose="02020603050405020304" pitchFamily="18" charset="0"/>
            <a:cs typeface="Times New Roman" panose="02020603050405020304" pitchFamily="18" charset="0"/>
          </a:endParaRPr>
        </a:p>
      </dgm:t>
    </dgm:pt>
    <dgm:pt modelId="{B31C1E89-ADDC-47D5-9086-22A0489ED283}" type="parTrans" cxnId="{074B4D10-AB54-4161-A921-9D03A08EAB4D}">
      <dgm:prSet/>
      <dgm:spPr/>
      <dgm:t>
        <a:bodyPr/>
        <a:lstStyle/>
        <a:p>
          <a:endParaRPr lang="en-US"/>
        </a:p>
      </dgm:t>
    </dgm:pt>
    <dgm:pt modelId="{AF3DB733-EAA3-48D5-8908-D4D3C1B5D013}" type="sibTrans" cxnId="{074B4D10-AB54-4161-A921-9D03A08EAB4D}">
      <dgm:prSet/>
      <dgm:spPr/>
      <dgm:t>
        <a:bodyPr/>
        <a:lstStyle/>
        <a:p>
          <a:endParaRPr lang="en-US"/>
        </a:p>
      </dgm:t>
    </dgm:pt>
    <dgm:pt modelId="{AF1C0F90-725C-45B6-AC8D-25C6DA874898}">
      <dgm:prSet phldrT="[Text]"/>
      <dgm:spPr>
        <a:solidFill>
          <a:schemeClr val="accent4">
            <a:lumMod val="20000"/>
            <a:lumOff val="80000"/>
            <a:alpha val="90000"/>
          </a:schemeClr>
        </a:solidFill>
      </dgm:spPr>
      <dgm:t>
        <a:bodyPr/>
        <a:lstStyle/>
        <a:p>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dgm:t>
    </dgm:pt>
    <dgm:pt modelId="{4EE4880D-C60E-4F16-BC6C-430CF495FC2D}" type="parTrans" cxnId="{AAA1DCB3-34B6-4F17-ADC0-FD9FEE4EFBDD}">
      <dgm:prSet/>
      <dgm:spPr/>
      <dgm:t>
        <a:bodyPr/>
        <a:lstStyle/>
        <a:p>
          <a:endParaRPr lang="en-US"/>
        </a:p>
      </dgm:t>
    </dgm:pt>
    <dgm:pt modelId="{F9832A33-DDB4-4C7F-8AFF-5F90B35D9C3D}" type="sibTrans" cxnId="{AAA1DCB3-34B6-4F17-ADC0-FD9FEE4EFBDD}">
      <dgm:prSet/>
      <dgm:spPr/>
      <dgm:t>
        <a:bodyPr/>
        <a:lstStyle/>
        <a:p>
          <a:endParaRPr lang="en-US"/>
        </a:p>
      </dgm:t>
    </dgm:pt>
    <dgm:pt modelId="{3590E903-F455-480B-9F3C-FCFEDB59B70C}">
      <dgm:prSet phldrT="[Text]"/>
      <dgm:spPr>
        <a:solidFill>
          <a:schemeClr val="accent4">
            <a:lumMod val="20000"/>
            <a:lumOff val="80000"/>
            <a:alpha val="90000"/>
          </a:schemeClr>
        </a:solidFill>
      </dgm:spPr>
      <dgm:t>
        <a:bodyPr/>
        <a:lstStyle/>
        <a:p>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 dị, mộc mạc, </a:t>
          </a:r>
          <a:endParaRPr lang="en-US" dirty="0"/>
        </a:p>
      </dgm:t>
    </dgm:pt>
    <dgm:pt modelId="{A9E9704E-AF45-41FC-95FE-56C1D880BD27}" type="parTrans" cxnId="{F1C2C0E9-86C2-42AB-8EF6-58C303532590}">
      <dgm:prSet/>
      <dgm:spPr/>
      <dgm:t>
        <a:bodyPr/>
        <a:lstStyle/>
        <a:p>
          <a:endParaRPr lang="en-US"/>
        </a:p>
      </dgm:t>
    </dgm:pt>
    <dgm:pt modelId="{FBBFCE85-DB16-4C17-B9B3-9BBD07FC5DB1}" type="sibTrans" cxnId="{F1C2C0E9-86C2-42AB-8EF6-58C303532590}">
      <dgm:prSet/>
      <dgm:spPr/>
      <dgm:t>
        <a:bodyPr/>
        <a:lstStyle/>
        <a:p>
          <a:endParaRPr lang="en-US"/>
        </a:p>
      </dgm:t>
    </dgm:pt>
    <dgm:pt modelId="{7BB57407-6254-4D76-9F4A-3A8824F1D058}">
      <dgm:prSet phldrT="[Text]"/>
      <dgm:spPr>
        <a:solidFill>
          <a:schemeClr val="accent4">
            <a:lumMod val="20000"/>
            <a:lumOff val="80000"/>
            <a:alpha val="90000"/>
          </a:schemeClr>
        </a:solidFill>
      </dgm:spPr>
      <dgm:t>
        <a:bodyPr/>
        <a:lstStyle/>
        <a:p>
          <a:r>
            <a:rPr lang="vi-VN"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Giọng thơ tự nhiên, thủ thỉ, tâm tìn</a:t>
          </a:r>
          <a:endParaRPr lang="en-US" dirty="0"/>
        </a:p>
      </dgm:t>
    </dgm:pt>
    <dgm:pt modelId="{77808704-962E-4E95-A3A8-DC0968B9C8C6}" type="parTrans" cxnId="{2621C3FF-CD2D-4630-948A-106940D0B8E2}">
      <dgm:prSet/>
      <dgm:spPr/>
      <dgm:t>
        <a:bodyPr/>
        <a:lstStyle/>
        <a:p>
          <a:endParaRPr lang="en-US"/>
        </a:p>
      </dgm:t>
    </dgm:pt>
    <dgm:pt modelId="{36399B0A-961D-495B-ADBF-14C4D1E2FBB9}" type="sibTrans" cxnId="{2621C3FF-CD2D-4630-948A-106940D0B8E2}">
      <dgm:prSet/>
      <dgm:spPr/>
      <dgm:t>
        <a:bodyPr/>
        <a:lstStyle/>
        <a:p>
          <a:endParaRPr lang="en-US"/>
        </a:p>
      </dgm:t>
    </dgm:pt>
    <dgm:pt modelId="{01FFD66D-9ADE-4B1C-9D45-0F88E1E6BA93}">
      <dgm:prSet phldrT="[Text]"/>
      <dgm:spPr>
        <a:solidFill>
          <a:schemeClr val="accent4">
            <a:lumMod val="20000"/>
            <a:lumOff val="80000"/>
            <a:alpha val="90000"/>
          </a:schemeClr>
        </a:solidFill>
      </dgm:spPr>
      <dgm:t>
        <a:bodyPr/>
        <a:lstStyle/>
        <a:p>
          <a:r>
            <a:rPr lang="vi-VN"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ảnh thơ gần gũi, thân thuộc</a:t>
          </a:r>
          <a:endParaRPr lang="en-US" dirty="0"/>
        </a:p>
      </dgm:t>
    </dgm:pt>
    <dgm:pt modelId="{B9021ED2-7575-4D7D-8AF5-9A8660C6FB7D}" type="parTrans" cxnId="{935BCE5F-4FE5-4C22-A68D-B0360BDF9FB0}">
      <dgm:prSet/>
      <dgm:spPr/>
      <dgm:t>
        <a:bodyPr/>
        <a:lstStyle/>
        <a:p>
          <a:endParaRPr lang="en-US"/>
        </a:p>
      </dgm:t>
    </dgm:pt>
    <dgm:pt modelId="{7E518BD0-DDC9-4003-95C8-D64323D4B618}" type="sibTrans" cxnId="{935BCE5F-4FE5-4C22-A68D-B0360BDF9FB0}">
      <dgm:prSet/>
      <dgm:spPr/>
      <dgm:t>
        <a:bodyPr/>
        <a:lstStyle/>
        <a:p>
          <a:endParaRPr lang="en-US"/>
        </a:p>
      </dgm:t>
    </dgm:pt>
    <dgm:pt modelId="{E6440E05-EFBF-4325-BCD0-46C5B04C3CBE}">
      <dgm:prSet phldrT="[Text]"/>
      <dgm:spPr>
        <a:solidFill>
          <a:schemeClr val="accent3">
            <a:lumMod val="20000"/>
            <a:lumOff val="80000"/>
            <a:alpha val="90000"/>
          </a:schemeClr>
        </a:solidFill>
      </dgm:spPr>
      <dgm:t>
        <a:bodyPr/>
        <a:lstStyle/>
        <a:p>
          <a:pPr algn="l"/>
          <a:r>
            <a:rPr lang="vi-VN"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hiện niềm yêu đời, yêu người, yêu cuộc sống của thi nhân, gửi gắm niềm yêu thương và hy vọng </a:t>
          </a:r>
          <a:endParaRPr lang="en-US" dirty="0"/>
        </a:p>
      </dgm:t>
    </dgm:pt>
    <dgm:pt modelId="{BF19BFF0-7DB6-46B4-B13B-1F89B490929C}" type="parTrans" cxnId="{A3A303BA-4D88-4810-967F-1CC3CEB0578A}">
      <dgm:prSet/>
      <dgm:spPr/>
      <dgm:t>
        <a:bodyPr/>
        <a:lstStyle/>
        <a:p>
          <a:endParaRPr lang="en-US"/>
        </a:p>
      </dgm:t>
    </dgm:pt>
    <dgm:pt modelId="{28B2321A-517F-4CA3-9283-58BFAF4F918A}" type="sibTrans" cxnId="{A3A303BA-4D88-4810-967F-1CC3CEB0578A}">
      <dgm:prSet/>
      <dgm:spPr/>
      <dgm:t>
        <a:bodyPr/>
        <a:lstStyle/>
        <a:p>
          <a:endParaRPr lang="en-US"/>
        </a:p>
      </dgm:t>
    </dgm:pt>
    <dgm:pt modelId="{15638614-B987-441F-B60E-722F14F0954A}" type="pres">
      <dgm:prSet presAssocID="{A1CD7DCA-1843-425D-AFF0-B1445CDB1A83}" presName="Name0" presStyleCnt="0">
        <dgm:presLayoutVars>
          <dgm:dir/>
          <dgm:animLvl val="lvl"/>
          <dgm:resizeHandles val="exact"/>
        </dgm:presLayoutVars>
      </dgm:prSet>
      <dgm:spPr/>
      <dgm:t>
        <a:bodyPr/>
        <a:lstStyle/>
        <a:p>
          <a:endParaRPr lang="en-US"/>
        </a:p>
      </dgm:t>
    </dgm:pt>
    <dgm:pt modelId="{4CE188E6-DEFF-456C-8EF9-0D799F96B716}" type="pres">
      <dgm:prSet presAssocID="{7C31249A-FEB9-40B2-A469-FE112418D819}" presName="composite" presStyleCnt="0"/>
      <dgm:spPr/>
    </dgm:pt>
    <dgm:pt modelId="{1DD19F54-073B-4D82-B91C-55F0ABFF54A7}" type="pres">
      <dgm:prSet presAssocID="{7C31249A-FEB9-40B2-A469-FE112418D819}" presName="parTx" presStyleLbl="alignNode1" presStyleIdx="0" presStyleCnt="2" custLinFactNeighborX="-9229" custLinFactNeighborY="6048">
        <dgm:presLayoutVars>
          <dgm:chMax val="0"/>
          <dgm:chPref val="0"/>
          <dgm:bulletEnabled val="1"/>
        </dgm:presLayoutVars>
      </dgm:prSet>
      <dgm:spPr/>
      <dgm:t>
        <a:bodyPr/>
        <a:lstStyle/>
        <a:p>
          <a:endParaRPr lang="en-US"/>
        </a:p>
      </dgm:t>
    </dgm:pt>
    <dgm:pt modelId="{D87ED2F9-3E29-4243-A4FF-525A0CAE8705}" type="pres">
      <dgm:prSet presAssocID="{7C31249A-FEB9-40B2-A469-FE112418D819}" presName="desTx" presStyleLbl="alignAccFollowNode1" presStyleIdx="0" presStyleCnt="2">
        <dgm:presLayoutVars>
          <dgm:bulletEnabled val="1"/>
        </dgm:presLayoutVars>
      </dgm:prSet>
      <dgm:spPr/>
      <dgm:t>
        <a:bodyPr/>
        <a:lstStyle/>
        <a:p>
          <a:endParaRPr lang="en-US"/>
        </a:p>
      </dgm:t>
    </dgm:pt>
    <dgm:pt modelId="{7B386E0B-0E29-4742-AAC2-6BBCA0D97DEF}" type="pres">
      <dgm:prSet presAssocID="{3044FD79-2987-4275-AEAC-86FF6F0CEEBB}" presName="space" presStyleCnt="0"/>
      <dgm:spPr/>
    </dgm:pt>
    <dgm:pt modelId="{E6C429BF-3C8E-4201-BD72-7317920480A0}" type="pres">
      <dgm:prSet presAssocID="{C1D7B47E-5DB9-4D4F-85BC-96154444507D}" presName="composite" presStyleCnt="0"/>
      <dgm:spPr/>
    </dgm:pt>
    <dgm:pt modelId="{07E33F0E-4A12-45B9-9EF4-5DEEECAEA833}" type="pres">
      <dgm:prSet presAssocID="{C1D7B47E-5DB9-4D4F-85BC-96154444507D}" presName="parTx" presStyleLbl="alignNode1" presStyleIdx="1" presStyleCnt="2">
        <dgm:presLayoutVars>
          <dgm:chMax val="0"/>
          <dgm:chPref val="0"/>
          <dgm:bulletEnabled val="1"/>
        </dgm:presLayoutVars>
      </dgm:prSet>
      <dgm:spPr/>
      <dgm:t>
        <a:bodyPr/>
        <a:lstStyle/>
        <a:p>
          <a:endParaRPr lang="en-US"/>
        </a:p>
      </dgm:t>
    </dgm:pt>
    <dgm:pt modelId="{319630E1-83CA-4597-96CD-55A30AB3C740}" type="pres">
      <dgm:prSet presAssocID="{C1D7B47E-5DB9-4D4F-85BC-96154444507D}" presName="desTx" presStyleLbl="alignAccFollowNode1" presStyleIdx="1" presStyleCnt="2">
        <dgm:presLayoutVars>
          <dgm:bulletEnabled val="1"/>
        </dgm:presLayoutVars>
      </dgm:prSet>
      <dgm:spPr/>
      <dgm:t>
        <a:bodyPr/>
        <a:lstStyle/>
        <a:p>
          <a:endParaRPr lang="en-US"/>
        </a:p>
      </dgm:t>
    </dgm:pt>
  </dgm:ptLst>
  <dgm:cxnLst>
    <dgm:cxn modelId="{77EB0312-ACB2-487E-875B-328E628C1971}" type="presOf" srcId="{E6440E05-EFBF-4325-BCD0-46C5B04C3CBE}" destId="{D87ED2F9-3E29-4243-A4FF-525A0CAE8705}" srcOrd="0" destOrd="1" presId="urn:microsoft.com/office/officeart/2005/8/layout/hList1"/>
    <dgm:cxn modelId="{C4E30AFB-7B90-4A13-AA11-3A1D45A67C13}" srcId="{A1CD7DCA-1843-425D-AFF0-B1445CDB1A83}" destId="{7C31249A-FEB9-40B2-A469-FE112418D819}" srcOrd="0" destOrd="0" parTransId="{AD9D299B-2A8C-46A6-AF95-BEC03591CF98}" sibTransId="{3044FD79-2987-4275-AEAC-86FF6F0CEEBB}"/>
    <dgm:cxn modelId="{A3A303BA-4D88-4810-967F-1CC3CEB0578A}" srcId="{7C31249A-FEB9-40B2-A469-FE112418D819}" destId="{E6440E05-EFBF-4325-BCD0-46C5B04C3CBE}" srcOrd="1" destOrd="0" parTransId="{BF19BFF0-7DB6-46B4-B13B-1F89B490929C}" sibTransId="{28B2321A-517F-4CA3-9283-58BFAF4F918A}"/>
    <dgm:cxn modelId="{F209F7A2-8413-4DB3-BE32-89BFC8569CE5}" srcId="{7C31249A-FEB9-40B2-A469-FE112418D819}" destId="{04AF5B13-6708-45A2-93AC-C02008906B83}" srcOrd="0" destOrd="0" parTransId="{A254D7EB-C49E-40DF-8745-A069BDBE7ED1}" sibTransId="{D5803755-816E-41E7-A131-EA3F5A0290A1}"/>
    <dgm:cxn modelId="{CC6C76ED-EE6E-4314-A0DA-E3A47B577EBB}" type="presOf" srcId="{3590E903-F455-480B-9F3C-FCFEDB59B70C}" destId="{319630E1-83CA-4597-96CD-55A30AB3C740}" srcOrd="0" destOrd="1" presId="urn:microsoft.com/office/officeart/2005/8/layout/hList1"/>
    <dgm:cxn modelId="{4422D012-BBCF-420E-901D-10E177DF337A}" type="presOf" srcId="{C1D7B47E-5DB9-4D4F-85BC-96154444507D}" destId="{07E33F0E-4A12-45B9-9EF4-5DEEECAEA833}" srcOrd="0" destOrd="0" presId="urn:microsoft.com/office/officeart/2005/8/layout/hList1"/>
    <dgm:cxn modelId="{AAA1DCB3-34B6-4F17-ADC0-FD9FEE4EFBDD}" srcId="{C1D7B47E-5DB9-4D4F-85BC-96154444507D}" destId="{AF1C0F90-725C-45B6-AC8D-25C6DA874898}" srcOrd="0" destOrd="0" parTransId="{4EE4880D-C60E-4F16-BC6C-430CF495FC2D}" sibTransId="{F9832A33-DDB4-4C7F-8AFF-5F90B35D9C3D}"/>
    <dgm:cxn modelId="{C5F61967-F297-4273-B6EC-0A45ED324FDD}" type="presOf" srcId="{A1CD7DCA-1843-425D-AFF0-B1445CDB1A83}" destId="{15638614-B987-441F-B60E-722F14F0954A}" srcOrd="0" destOrd="0" presId="urn:microsoft.com/office/officeart/2005/8/layout/hList1"/>
    <dgm:cxn modelId="{074B4D10-AB54-4161-A921-9D03A08EAB4D}" srcId="{A1CD7DCA-1843-425D-AFF0-B1445CDB1A83}" destId="{C1D7B47E-5DB9-4D4F-85BC-96154444507D}" srcOrd="1" destOrd="0" parTransId="{B31C1E89-ADDC-47D5-9086-22A0489ED283}" sibTransId="{AF3DB733-EAA3-48D5-8908-D4D3C1B5D013}"/>
    <dgm:cxn modelId="{92D7FFF4-8EF2-4857-83B2-07078DFB3B8E}" type="presOf" srcId="{04AF5B13-6708-45A2-93AC-C02008906B83}" destId="{D87ED2F9-3E29-4243-A4FF-525A0CAE8705}" srcOrd="0" destOrd="0" presId="urn:microsoft.com/office/officeart/2005/8/layout/hList1"/>
    <dgm:cxn modelId="{F1C2C0E9-86C2-42AB-8EF6-58C303532590}" srcId="{C1D7B47E-5DB9-4D4F-85BC-96154444507D}" destId="{3590E903-F455-480B-9F3C-FCFEDB59B70C}" srcOrd="1" destOrd="0" parTransId="{A9E9704E-AF45-41FC-95FE-56C1D880BD27}" sibTransId="{FBBFCE85-DB16-4C17-B9B3-9BBD07FC5DB1}"/>
    <dgm:cxn modelId="{AB5DAF01-8218-4AB8-B140-5E8A1DE0C7ED}" type="presOf" srcId="{7C31249A-FEB9-40B2-A469-FE112418D819}" destId="{1DD19F54-073B-4D82-B91C-55F0ABFF54A7}" srcOrd="0" destOrd="0" presId="urn:microsoft.com/office/officeart/2005/8/layout/hList1"/>
    <dgm:cxn modelId="{935BCE5F-4FE5-4C22-A68D-B0360BDF9FB0}" srcId="{C1D7B47E-5DB9-4D4F-85BC-96154444507D}" destId="{01FFD66D-9ADE-4B1C-9D45-0F88E1E6BA93}" srcOrd="2" destOrd="0" parTransId="{B9021ED2-7575-4D7D-8AF5-9A8660C6FB7D}" sibTransId="{7E518BD0-DDC9-4003-95C8-D64323D4B618}"/>
    <dgm:cxn modelId="{EDEC04B1-F812-4FA4-BFE2-F2078987AA12}" type="presOf" srcId="{AF1C0F90-725C-45B6-AC8D-25C6DA874898}" destId="{319630E1-83CA-4597-96CD-55A30AB3C740}" srcOrd="0" destOrd="0" presId="urn:microsoft.com/office/officeart/2005/8/layout/hList1"/>
    <dgm:cxn modelId="{2621C3FF-CD2D-4630-948A-106940D0B8E2}" srcId="{C1D7B47E-5DB9-4D4F-85BC-96154444507D}" destId="{7BB57407-6254-4D76-9F4A-3A8824F1D058}" srcOrd="3" destOrd="0" parTransId="{77808704-962E-4E95-A3A8-DC0968B9C8C6}" sibTransId="{36399B0A-961D-495B-ADBF-14C4D1E2FBB9}"/>
    <dgm:cxn modelId="{F280AB2A-4115-4A5E-A723-1FFB46C0446C}" type="presOf" srcId="{7BB57407-6254-4D76-9F4A-3A8824F1D058}" destId="{319630E1-83CA-4597-96CD-55A30AB3C740}" srcOrd="0" destOrd="3" presId="urn:microsoft.com/office/officeart/2005/8/layout/hList1"/>
    <dgm:cxn modelId="{010DB612-1797-47F9-B4F0-44634EE7FF61}" type="presOf" srcId="{01FFD66D-9ADE-4B1C-9D45-0F88E1E6BA93}" destId="{319630E1-83CA-4597-96CD-55A30AB3C740}" srcOrd="0" destOrd="2" presId="urn:microsoft.com/office/officeart/2005/8/layout/hList1"/>
    <dgm:cxn modelId="{BE4DCDDF-26BD-4144-B5B8-EE9E59251015}" type="presParOf" srcId="{15638614-B987-441F-B60E-722F14F0954A}" destId="{4CE188E6-DEFF-456C-8EF9-0D799F96B716}" srcOrd="0" destOrd="0" presId="urn:microsoft.com/office/officeart/2005/8/layout/hList1"/>
    <dgm:cxn modelId="{8DD6D001-01D7-4070-B24E-86E94694C449}" type="presParOf" srcId="{4CE188E6-DEFF-456C-8EF9-0D799F96B716}" destId="{1DD19F54-073B-4D82-B91C-55F0ABFF54A7}" srcOrd="0" destOrd="0" presId="urn:microsoft.com/office/officeart/2005/8/layout/hList1"/>
    <dgm:cxn modelId="{4B00BCBC-3A7C-4FD8-B9E2-4045D5DE5917}" type="presParOf" srcId="{4CE188E6-DEFF-456C-8EF9-0D799F96B716}" destId="{D87ED2F9-3E29-4243-A4FF-525A0CAE8705}" srcOrd="1" destOrd="0" presId="urn:microsoft.com/office/officeart/2005/8/layout/hList1"/>
    <dgm:cxn modelId="{9AF48B98-71F5-4F68-865D-1E1A785042C1}" type="presParOf" srcId="{15638614-B987-441F-B60E-722F14F0954A}" destId="{7B386E0B-0E29-4742-AAC2-6BBCA0D97DEF}" srcOrd="1" destOrd="0" presId="urn:microsoft.com/office/officeart/2005/8/layout/hList1"/>
    <dgm:cxn modelId="{45E1D414-69CD-427E-896A-9C41CF7F72D3}" type="presParOf" srcId="{15638614-B987-441F-B60E-722F14F0954A}" destId="{E6C429BF-3C8E-4201-BD72-7317920480A0}" srcOrd="2" destOrd="0" presId="urn:microsoft.com/office/officeart/2005/8/layout/hList1"/>
    <dgm:cxn modelId="{7829E4C8-DE9C-4594-BD25-7D0E9D321502}" type="presParOf" srcId="{E6C429BF-3C8E-4201-BD72-7317920480A0}" destId="{07E33F0E-4A12-45B9-9EF4-5DEEECAEA833}" srcOrd="0" destOrd="0" presId="urn:microsoft.com/office/officeart/2005/8/layout/hList1"/>
    <dgm:cxn modelId="{1034A291-C7D9-4569-8822-B0702FCF694E}" type="presParOf" srcId="{E6C429BF-3C8E-4201-BD72-7317920480A0}" destId="{319630E1-83CA-4597-96CD-55A30AB3C7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F6332-66C2-4AEE-A621-291F1FA67982}">
      <dsp:nvSpPr>
        <dsp:cNvPr id="0" name=""/>
        <dsp:cNvSpPr/>
      </dsp:nvSpPr>
      <dsp:spPr>
        <a:xfrm>
          <a:off x="0" y="1243711"/>
          <a:ext cx="10296144"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819BF-8C26-4699-9FBA-454F54D969F8}">
      <dsp:nvSpPr>
        <dsp:cNvPr id="0" name=""/>
        <dsp:cNvSpPr/>
      </dsp:nvSpPr>
      <dsp:spPr>
        <a:xfrm>
          <a:off x="0" y="0"/>
          <a:ext cx="9778788" cy="1402708"/>
        </a:xfrm>
        <a:prstGeom prst="roundRect">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419" tIns="0" rIns="272419"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Giai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đoạn</a:t>
          </a:r>
          <a:r>
            <a:rPr lang="vi-VN" sz="2800" kern="1200" dirty="0" smtClean="0">
              <a:solidFill>
                <a:schemeClr val="tx1"/>
              </a:solidFill>
              <a:latin typeface="Times New Roman" panose="02020603050405020304" pitchFamily="18" charset="0"/>
              <a:cs typeface="Times New Roman" panose="02020603050405020304" pitchFamily="18" charset="0"/>
            </a:rPr>
            <a:t> (1932 - 1945)</a:t>
          </a:r>
          <a:r>
            <a:rPr lang="en-US" sz="2800" kern="1200" dirty="0" smtClean="0">
              <a:solidFill>
                <a:schemeClr val="tx1"/>
              </a:solidFill>
              <a:latin typeface="Times New Roman" panose="02020603050405020304" pitchFamily="18" charset="0"/>
              <a:cs typeface="Times New Roman" panose="02020603050405020304" pitchFamily="18" charset="0"/>
            </a:rPr>
            <a:t>, t</a:t>
          </a:r>
          <a:r>
            <a:rPr lang="vi-VN" sz="2800" kern="1200" dirty="0" smtClean="0">
              <a:solidFill>
                <a:schemeClr val="tx1"/>
              </a:solidFill>
              <a:latin typeface="Times New Roman" panose="02020603050405020304" pitchFamily="18" charset="0"/>
              <a:cs typeface="Times New Roman" panose="02020603050405020304" pitchFamily="18" charset="0"/>
            </a:rPr>
            <a:t>hơ mới đ</a:t>
          </a:r>
          <a:r>
            <a:rPr lang="en-US" sz="2800" kern="1200" dirty="0" smtClean="0">
              <a:solidFill>
                <a:schemeClr val="tx1"/>
              </a:solidFill>
              <a:latin typeface="Times New Roman" panose="02020603050405020304" pitchFamily="18" charset="0"/>
              <a:cs typeface="Times New Roman" panose="02020603050405020304" pitchFamily="18" charset="0"/>
            </a:rPr>
            <a:t>á</a:t>
          </a:r>
          <a:r>
            <a:rPr lang="vi-VN" sz="2800" kern="1200" dirty="0" smtClean="0">
              <a:solidFill>
                <a:schemeClr val="tx1"/>
              </a:solidFill>
              <a:latin typeface="Times New Roman" panose="02020603050405020304" pitchFamily="18" charset="0"/>
              <a:cs typeface="Times New Roman" panose="02020603050405020304" pitchFamily="18" charset="0"/>
            </a:rPr>
            <a:t>nh dấu sự ch</a:t>
          </a:r>
          <a:r>
            <a:rPr lang="en-US" sz="2800" kern="1200" dirty="0" smtClean="0">
              <a:solidFill>
                <a:schemeClr val="tx1"/>
              </a:solidFill>
              <a:latin typeface="Times New Roman" panose="02020603050405020304" pitchFamily="18" charset="0"/>
              <a:cs typeface="Times New Roman" panose="02020603050405020304" pitchFamily="18" charset="0"/>
            </a:rPr>
            <a:t>ấ</a:t>
          </a:r>
          <a:r>
            <a:rPr lang="vi-VN" sz="2800" kern="1200" dirty="0" smtClean="0">
              <a:solidFill>
                <a:schemeClr val="tx1"/>
              </a:solidFill>
              <a:latin typeface="Times New Roman" panose="02020603050405020304" pitchFamily="18" charset="0"/>
              <a:cs typeface="Times New Roman" panose="02020603050405020304" pitchFamily="18" charset="0"/>
            </a:rPr>
            <a:t>m dứt mười th</a:t>
          </a:r>
          <a:r>
            <a:rPr lang="en-US" sz="2800" kern="1200" dirty="0" smtClean="0">
              <a:solidFill>
                <a:schemeClr val="tx1"/>
              </a:solidFill>
              <a:latin typeface="Times New Roman" panose="02020603050405020304" pitchFamily="18" charset="0"/>
              <a:cs typeface="Times New Roman" panose="02020603050405020304" pitchFamily="18" charset="0"/>
            </a:rPr>
            <a:t>ế</a:t>
          </a:r>
          <a:r>
            <a:rPr lang="vi-VN" sz="2800" kern="1200" dirty="0" smtClean="0">
              <a:solidFill>
                <a:schemeClr val="tx1"/>
              </a:solidFill>
              <a:latin typeface="Times New Roman" panose="02020603050405020304" pitchFamily="18" charset="0"/>
              <a:cs typeface="Times New Roman" panose="02020603050405020304" pitchFamily="18" charset="0"/>
            </a:rPr>
            <a:t> k</a:t>
          </a:r>
          <a:r>
            <a:rPr lang="en-US" sz="2800" kern="1200" dirty="0" smtClean="0">
              <a:solidFill>
                <a:schemeClr val="tx1"/>
              </a:solidFill>
              <a:latin typeface="Times New Roman" panose="02020603050405020304" pitchFamily="18" charset="0"/>
              <a:cs typeface="Times New Roman" panose="02020603050405020304" pitchFamily="18" charset="0"/>
            </a:rPr>
            <a:t>ỉ</a:t>
          </a:r>
          <a:r>
            <a:rPr lang="vi-VN" sz="2800" kern="1200" dirty="0" smtClean="0">
              <a:solidFill>
                <a:schemeClr val="tx1"/>
              </a:solidFill>
              <a:latin typeface="Times New Roman" panose="02020603050405020304" pitchFamily="18" charset="0"/>
              <a:cs typeface="Times New Roman" panose="02020603050405020304" pitchFamily="18" charset="0"/>
            </a:rPr>
            <a:t> thơ ca trung đ</a:t>
          </a:r>
          <a:r>
            <a:rPr lang="en-US" sz="2800" kern="1200" dirty="0" smtClean="0">
              <a:solidFill>
                <a:schemeClr val="tx1"/>
              </a:solidFill>
              <a:latin typeface="Times New Roman" panose="02020603050405020304" pitchFamily="18" charset="0"/>
              <a:cs typeface="Times New Roman" panose="02020603050405020304" pitchFamily="18" charset="0"/>
            </a:rPr>
            <a:t>ạ</a:t>
          </a:r>
          <a:r>
            <a:rPr lang="vi-VN" sz="2800" kern="1200" dirty="0" smtClean="0">
              <a:solidFill>
                <a:schemeClr val="tx1"/>
              </a:solidFill>
              <a:latin typeface="Times New Roman" panose="02020603050405020304" pitchFamily="18" charset="0"/>
              <a:cs typeface="Times New Roman" panose="02020603050405020304" pitchFamily="18" charset="0"/>
            </a:rPr>
            <a:t>i, đưa thơ Việt Nam vào quỹ đạo hiện đại. </a:t>
          </a:r>
          <a:endParaRPr lang="en-US" sz="2800" kern="1200" dirty="0" smtClean="0">
            <a:solidFill>
              <a:schemeClr val="tx1"/>
            </a:solidFill>
            <a:effectLst/>
            <a:latin typeface="Times New Roman" panose="02020603050405020304" pitchFamily="18" charset="0"/>
            <a:cs typeface="Times New Roman" panose="02020603050405020304" pitchFamily="18" charset="0"/>
          </a:endParaRPr>
        </a:p>
      </dsp:txBody>
      <dsp:txXfrm>
        <a:off x="68475" y="68475"/>
        <a:ext cx="9641838" cy="1265758"/>
      </dsp:txXfrm>
    </dsp:sp>
    <dsp:sp modelId="{E87F6BAF-14E1-4A77-8ECC-56DC647523D6}">
      <dsp:nvSpPr>
        <dsp:cNvPr id="0" name=""/>
        <dsp:cNvSpPr/>
      </dsp:nvSpPr>
      <dsp:spPr>
        <a:xfrm>
          <a:off x="0" y="2808190"/>
          <a:ext cx="10296144"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360EB-5D6A-43D7-9973-AEBF1ED62087}">
      <dsp:nvSpPr>
        <dsp:cNvPr id="0" name=""/>
        <dsp:cNvSpPr/>
      </dsp:nvSpPr>
      <dsp:spPr>
        <a:xfrm>
          <a:off x="0" y="1804108"/>
          <a:ext cx="9820961" cy="1295198"/>
        </a:xfrm>
        <a:prstGeom prst="roundRect">
          <a:avLst/>
        </a:prstGeom>
        <a:solidFill>
          <a:schemeClr val="accent3">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419" tIns="0" rIns="272419" bIns="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latin typeface="Times New Roman" panose="02020603050405020304" pitchFamily="18" charset="0"/>
              <a:cs typeface="Times New Roman" panose="02020603050405020304" pitchFamily="18" charset="0"/>
            </a:rPr>
            <a:t>N</a:t>
          </a:r>
          <a:r>
            <a:rPr lang="vi-VN" sz="2800" b="1" kern="1200" dirty="0" smtClean="0">
              <a:solidFill>
                <a:schemeClr val="tx1"/>
              </a:solidFill>
              <a:latin typeface="Times New Roman" panose="02020603050405020304" pitchFamily="18" charset="0"/>
              <a:cs typeface="Times New Roman" panose="02020603050405020304" pitchFamily="18" charset="0"/>
            </a:rPr>
            <a:t>ội dung</a:t>
          </a:r>
          <a:r>
            <a:rPr lang="en-US" sz="2800" b="1" kern="1200" dirty="0" smtClean="0">
              <a:solidFill>
                <a:schemeClr val="tx1"/>
              </a:solidFill>
              <a:latin typeface="Times New Roman" panose="02020603050405020304" pitchFamily="18" charset="0"/>
              <a:cs typeface="Times New Roman" panose="02020603050405020304" pitchFamily="18" charset="0"/>
            </a:rPr>
            <a:t>: </a:t>
          </a:r>
          <a:r>
            <a:rPr lang="vi-VN" sz="2800" kern="1200" dirty="0" smtClean="0">
              <a:solidFill>
                <a:schemeClr val="tx1"/>
              </a:solidFill>
              <a:latin typeface="Times New Roman" panose="02020603050405020304" pitchFamily="18" charset="0"/>
              <a:cs typeface="Times New Roman" panose="02020603050405020304" pitchFamily="18" charset="0"/>
            </a:rPr>
            <a:t>Thơ mới bộc lộ những t</a:t>
          </a:r>
          <a:r>
            <a:rPr lang="en-US" sz="2800" kern="1200" dirty="0" smtClean="0">
              <a:solidFill>
                <a:schemeClr val="tx1"/>
              </a:solidFill>
              <a:latin typeface="Times New Roman" panose="02020603050405020304" pitchFamily="18" charset="0"/>
              <a:cs typeface="Times New Roman" panose="02020603050405020304" pitchFamily="18" charset="0"/>
            </a:rPr>
            <a:t>ì</a:t>
          </a:r>
          <a:r>
            <a:rPr lang="vi-VN" sz="2800" kern="1200" dirty="0" smtClean="0">
              <a:solidFill>
                <a:schemeClr val="tx1"/>
              </a:solidFill>
              <a:latin typeface="Times New Roman" panose="02020603050405020304" pitchFamily="18" charset="0"/>
              <a:cs typeface="Times New Roman" panose="02020603050405020304" pitchFamily="18" charset="0"/>
            </a:rPr>
            <a:t>nh cảm </a:t>
          </a:r>
          <a:r>
            <a:rPr lang="en-US" sz="2800" kern="1200" dirty="0" smtClean="0">
              <a:solidFill>
                <a:schemeClr val="tx1"/>
              </a:solidFill>
              <a:latin typeface="Times New Roman" panose="02020603050405020304" pitchFamily="18" charset="0"/>
              <a:cs typeface="Times New Roman" panose="02020603050405020304" pitchFamily="18" charset="0"/>
            </a:rPr>
            <a:t>con </a:t>
          </a:r>
          <a:r>
            <a:rPr lang="vi-VN" sz="2800" kern="1200" dirty="0" smtClean="0">
              <a:solidFill>
                <a:schemeClr val="tx1"/>
              </a:solidFill>
              <a:latin typeface="Times New Roman" panose="02020603050405020304" pitchFamily="18" charset="0"/>
              <a:cs typeface="Times New Roman" panose="02020603050405020304" pitchFamily="18" charset="0"/>
            </a:rPr>
            <a:t>người với nhiều biểu hiện đa dạng, độc đáo.</a:t>
          </a:r>
          <a:endParaRPr lang="en-US" sz="2800" kern="1200" dirty="0" smtClean="0">
            <a:solidFill>
              <a:schemeClr val="tx1"/>
            </a:solidFill>
            <a:effectLst/>
            <a:latin typeface="Times New Roman" panose="02020603050405020304" pitchFamily="18" charset="0"/>
            <a:cs typeface="Times New Roman" panose="02020603050405020304" pitchFamily="18" charset="0"/>
          </a:endParaRPr>
        </a:p>
      </dsp:txBody>
      <dsp:txXfrm>
        <a:off x="63226" y="1867334"/>
        <a:ext cx="9694509" cy="1168746"/>
      </dsp:txXfrm>
    </dsp:sp>
    <dsp:sp modelId="{0C82FDE4-E477-40F7-AA49-1D788FCD5672}">
      <dsp:nvSpPr>
        <dsp:cNvPr id="0" name=""/>
        <dsp:cNvSpPr/>
      </dsp:nvSpPr>
      <dsp:spPr>
        <a:xfrm>
          <a:off x="0" y="4726666"/>
          <a:ext cx="10296144"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0798B-F32C-4F69-97AA-B734AC85D764}">
      <dsp:nvSpPr>
        <dsp:cNvPr id="0" name=""/>
        <dsp:cNvSpPr/>
      </dsp:nvSpPr>
      <dsp:spPr>
        <a:xfrm>
          <a:off x="0" y="3221683"/>
          <a:ext cx="9778217" cy="1649196"/>
        </a:xfrm>
        <a:prstGeom prst="roundRect">
          <a:avLst/>
        </a:prstGeom>
        <a:solidFill>
          <a:schemeClr val="accent4">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419" tIns="0" rIns="272419" bIns="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H</a:t>
          </a:r>
          <a:r>
            <a:rPr lang="vi-VN" sz="2800" kern="1200" dirty="0" smtClean="0">
              <a:solidFill>
                <a:schemeClr val="tx1"/>
              </a:solidFill>
              <a:latin typeface="Times New Roman" panose="02020603050405020304" pitchFamily="18" charset="0"/>
              <a:cs typeface="Times New Roman" panose="02020603050405020304" pitchFamily="18" charset="0"/>
            </a:rPr>
            <a:t>ình thức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vi-VN" sz="2800" kern="1200" dirty="0" smtClean="0">
              <a:solidFill>
                <a:schemeClr val="tx1"/>
              </a:solidFill>
              <a:latin typeface="Times New Roman" panose="02020603050405020304" pitchFamily="18" charset="0"/>
              <a:cs typeface="Times New Roman" panose="02020603050405020304" pitchFamily="18" charset="0"/>
            </a:rPr>
            <a:t>Thơ mới là sự đột ph</a:t>
          </a:r>
          <a:r>
            <a:rPr lang="en-US" sz="2800" kern="1200" dirty="0" smtClean="0">
              <a:solidFill>
                <a:schemeClr val="tx1"/>
              </a:solidFill>
              <a:latin typeface="Times New Roman" panose="02020603050405020304" pitchFamily="18" charset="0"/>
              <a:cs typeface="Times New Roman" panose="02020603050405020304" pitchFamily="18" charset="0"/>
            </a:rPr>
            <a:t>á</a:t>
          </a:r>
          <a:r>
            <a:rPr lang="vi-VN" sz="2800" kern="1200" dirty="0" smtClean="0">
              <a:solidFill>
                <a:schemeClr val="tx1"/>
              </a:solidFill>
              <a:latin typeface="Times New Roman" panose="02020603050405020304" pitchFamily="18" charset="0"/>
              <a:cs typeface="Times New Roman" panose="02020603050405020304" pitchFamily="18" charset="0"/>
            </a:rPr>
            <a:t> mạnh mẽ kh</a:t>
          </a:r>
          <a:r>
            <a:rPr lang="en-US" sz="2800" kern="1200" dirty="0" smtClean="0">
              <a:solidFill>
                <a:schemeClr val="tx1"/>
              </a:solidFill>
              <a:latin typeface="Times New Roman" panose="02020603050405020304" pitchFamily="18" charset="0"/>
              <a:cs typeface="Times New Roman" panose="02020603050405020304" pitchFamily="18" charset="0"/>
            </a:rPr>
            <a:t>ỏ</a:t>
          </a:r>
          <a:r>
            <a:rPr lang="vi-VN" sz="2800" kern="1200" dirty="0" smtClean="0">
              <a:solidFill>
                <a:schemeClr val="tx1"/>
              </a:solidFill>
              <a:latin typeface="Times New Roman" panose="02020603050405020304" pitchFamily="18" charset="0"/>
              <a:cs typeface="Times New Roman" panose="02020603050405020304" pitchFamily="18" charset="0"/>
            </a:rPr>
            <a:t>i những nguyên t</a:t>
          </a:r>
          <a:r>
            <a:rPr lang="en-US" sz="2800" kern="1200" dirty="0" smtClean="0">
              <a:solidFill>
                <a:schemeClr val="tx1"/>
              </a:solidFill>
              <a:latin typeface="Times New Roman" panose="02020603050405020304" pitchFamily="18" charset="0"/>
              <a:cs typeface="Times New Roman" panose="02020603050405020304" pitchFamily="18" charset="0"/>
            </a:rPr>
            <a:t>ắ</a:t>
          </a:r>
          <a:r>
            <a:rPr lang="vi-VN" sz="2800" kern="1200" dirty="0" smtClean="0">
              <a:solidFill>
                <a:schemeClr val="tx1"/>
              </a:solidFill>
              <a:latin typeface="Times New Roman" panose="02020603050405020304" pitchFamily="18" charset="0"/>
              <a:cs typeface="Times New Roman" panose="02020603050405020304" pitchFamily="18" charset="0"/>
            </a:rPr>
            <a:t>c thi pháp linh hoạt, tự do hơn. Hình ảnh thơ th</a:t>
          </a:r>
          <a:r>
            <a:rPr lang="en-US" sz="2800" kern="1200" dirty="0" smtClean="0">
              <a:solidFill>
                <a:schemeClr val="tx1"/>
              </a:solidFill>
              <a:latin typeface="Times New Roman" panose="02020603050405020304" pitchFamily="18" charset="0"/>
              <a:cs typeface="Times New Roman" panose="02020603050405020304" pitchFamily="18" charset="0"/>
            </a:rPr>
            <a:t>ể </a:t>
          </a:r>
          <a:r>
            <a:rPr lang="vi-VN" sz="2800" kern="1200" dirty="0" smtClean="0">
              <a:solidFill>
                <a:schemeClr val="tx1"/>
              </a:solidFill>
              <a:latin typeface="Times New Roman" panose="02020603050405020304" pitchFamily="18" charset="0"/>
              <a:cs typeface="Times New Roman" panose="02020603050405020304" pitchFamily="18" charset="0"/>
            </a:rPr>
            <a:t>hiện rõ nét dấu ấn chủ quan trong cách nh</a:t>
          </a:r>
          <a:r>
            <a:rPr lang="en-US" sz="2800" kern="1200" dirty="0" smtClean="0">
              <a:solidFill>
                <a:schemeClr val="tx1"/>
              </a:solidFill>
              <a:latin typeface="Times New Roman" panose="02020603050405020304" pitchFamily="18" charset="0"/>
              <a:cs typeface="Times New Roman" panose="02020603050405020304" pitchFamily="18" charset="0"/>
            </a:rPr>
            <a:t>à</a:t>
          </a:r>
          <a:r>
            <a:rPr lang="vi-VN" sz="2800" kern="1200" dirty="0" smtClean="0">
              <a:solidFill>
                <a:schemeClr val="tx1"/>
              </a:solidFill>
              <a:latin typeface="Times New Roman" panose="02020603050405020304" pitchFamily="18" charset="0"/>
              <a:cs typeface="Times New Roman" panose="02020603050405020304" pitchFamily="18" charset="0"/>
            </a:rPr>
            <a:t> chi phối mười th</a:t>
          </a:r>
          <a:r>
            <a:rPr lang="en-US" sz="2800" kern="1200" dirty="0" smtClean="0">
              <a:solidFill>
                <a:schemeClr val="tx1"/>
              </a:solidFill>
              <a:latin typeface="Times New Roman" panose="02020603050405020304" pitchFamily="18" charset="0"/>
              <a:cs typeface="Times New Roman" panose="02020603050405020304" pitchFamily="18" charset="0"/>
            </a:rPr>
            <a:t>ế</a:t>
          </a:r>
          <a:r>
            <a:rPr lang="vi-VN" sz="2800" kern="1200" dirty="0" smtClean="0">
              <a:solidFill>
                <a:schemeClr val="tx1"/>
              </a:solidFill>
              <a:latin typeface="Times New Roman" panose="02020603050405020304" pitchFamily="18" charset="0"/>
              <a:cs typeface="Times New Roman" panose="02020603050405020304" pitchFamily="18" charset="0"/>
            </a:rPr>
            <a:t> k</a:t>
          </a:r>
          <a:r>
            <a:rPr lang="en-US" sz="2800" kern="1200" dirty="0" smtClean="0">
              <a:solidFill>
                <a:schemeClr val="tx1"/>
              </a:solidFill>
              <a:latin typeface="Times New Roman" panose="02020603050405020304" pitchFamily="18" charset="0"/>
              <a:cs typeface="Times New Roman" panose="02020603050405020304" pitchFamily="18" charset="0"/>
            </a:rPr>
            <a:t>ỉ </a:t>
          </a:r>
          <a:r>
            <a:rPr lang="vi-VN" sz="2800" kern="1200" dirty="0" smtClean="0">
              <a:solidFill>
                <a:schemeClr val="tx1"/>
              </a:solidFill>
              <a:latin typeface="Times New Roman" panose="02020603050405020304" pitchFamily="18" charset="0"/>
              <a:cs typeface="Times New Roman" panose="02020603050405020304" pitchFamily="18" charset="0"/>
            </a:rPr>
            <a:t>thơ trung đại Việt Nam</a:t>
          </a:r>
          <a:r>
            <a:rPr lang="en-US" sz="2800" kern="1200" dirty="0" smtClean="0">
              <a:solidFill>
                <a:schemeClr val="tx1"/>
              </a:solidFill>
              <a:latin typeface="Times New Roman" panose="02020603050405020304" pitchFamily="18" charset="0"/>
              <a:cs typeface="Times New Roman" panose="02020603050405020304" pitchFamily="18" charset="0"/>
            </a:rPr>
            <a:t>.</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80507" y="3302190"/>
        <a:ext cx="9617203" cy="1488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19F54-073B-4D82-B91C-55F0ABFF54A7}">
      <dsp:nvSpPr>
        <dsp:cNvPr id="0" name=""/>
        <dsp:cNvSpPr/>
      </dsp:nvSpPr>
      <dsp:spPr>
        <a:xfrm>
          <a:off x="0" y="106138"/>
          <a:ext cx="4104654" cy="8640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Giá</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trị</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nội</a:t>
          </a:r>
          <a:r>
            <a:rPr lang="en-US" sz="3000" kern="1200" dirty="0" smtClean="0">
              <a:latin typeface="Times New Roman" panose="02020603050405020304" pitchFamily="18" charset="0"/>
              <a:cs typeface="Times New Roman" panose="02020603050405020304" pitchFamily="18" charset="0"/>
            </a:rPr>
            <a:t> dung</a:t>
          </a:r>
          <a:endParaRPr lang="en-US" sz="3000" kern="1200" dirty="0">
            <a:latin typeface="Times New Roman" panose="02020603050405020304" pitchFamily="18" charset="0"/>
            <a:cs typeface="Times New Roman" panose="02020603050405020304" pitchFamily="18" charset="0"/>
          </a:endParaRPr>
        </a:p>
      </dsp:txBody>
      <dsp:txXfrm>
        <a:off x="0" y="106138"/>
        <a:ext cx="4104654" cy="864000"/>
      </dsp:txXfrm>
    </dsp:sp>
    <dsp:sp modelId="{D87ED2F9-3E29-4243-A4FF-525A0CAE8705}">
      <dsp:nvSpPr>
        <dsp:cNvPr id="0" name=""/>
        <dsp:cNvSpPr/>
      </dsp:nvSpPr>
      <dsp:spPr>
        <a:xfrm>
          <a:off x="42" y="917883"/>
          <a:ext cx="4104654" cy="4446900"/>
        </a:xfrm>
        <a:prstGeom prst="rect">
          <a:avLst/>
        </a:prstGeom>
        <a:solidFill>
          <a:schemeClr val="accent3">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vi-VN"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thơ thể hiện khung cảnh mùa xuân tươi mới, đẹp đẽ, tràn đầy sức sống</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kern="1200" dirty="0"/>
        </a:p>
        <a:p>
          <a:pPr marL="285750" lvl="1" indent="-285750" algn="l" defTabSz="1333500">
            <a:lnSpc>
              <a:spcPct val="90000"/>
            </a:lnSpc>
            <a:spcBef>
              <a:spcPct val="0"/>
            </a:spcBef>
            <a:spcAft>
              <a:spcPct val="15000"/>
            </a:spcAft>
            <a:buChar char="••"/>
          </a:pPr>
          <a:r>
            <a:rPr lang="vi-VN"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hiện niềm yêu đời, yêu người, yêu cuộc sống của thi nhân, gửi gắm niềm yêu thương và hy vọng </a:t>
          </a:r>
          <a:endParaRPr lang="en-US" sz="3000" kern="1200" dirty="0"/>
        </a:p>
      </dsp:txBody>
      <dsp:txXfrm>
        <a:off x="42" y="917883"/>
        <a:ext cx="4104654" cy="4446900"/>
      </dsp:txXfrm>
    </dsp:sp>
    <dsp:sp modelId="{07E33F0E-4A12-45B9-9EF4-5DEEECAEA833}">
      <dsp:nvSpPr>
        <dsp:cNvPr id="0" name=""/>
        <dsp:cNvSpPr/>
      </dsp:nvSpPr>
      <dsp:spPr>
        <a:xfrm>
          <a:off x="4679348" y="53883"/>
          <a:ext cx="4104654" cy="8640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kern="1200" dirty="0" err="1" smtClean="0">
              <a:latin typeface="Times New Roman" panose="02020603050405020304" pitchFamily="18" charset="0"/>
              <a:cs typeface="Times New Roman" panose="02020603050405020304" pitchFamily="18" charset="0"/>
            </a:rPr>
            <a:t>Giá</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trị</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nghệ</a:t>
          </a:r>
          <a:r>
            <a:rPr lang="en-US" sz="3000" kern="1200" dirty="0" smtClean="0">
              <a:latin typeface="Times New Roman" panose="02020603050405020304" pitchFamily="18" charset="0"/>
              <a:cs typeface="Times New Roman" panose="02020603050405020304" pitchFamily="18" charset="0"/>
            </a:rPr>
            <a:t> </a:t>
          </a:r>
          <a:r>
            <a:rPr lang="en-US" sz="3000" kern="1200" dirty="0" err="1" smtClean="0">
              <a:latin typeface="Times New Roman" panose="02020603050405020304" pitchFamily="18" charset="0"/>
              <a:cs typeface="Times New Roman" panose="02020603050405020304" pitchFamily="18" charset="0"/>
            </a:rPr>
            <a:t>thuật</a:t>
          </a:r>
          <a:endParaRPr lang="en-US" sz="3000" kern="1200" dirty="0">
            <a:latin typeface="Times New Roman" panose="02020603050405020304" pitchFamily="18" charset="0"/>
            <a:cs typeface="Times New Roman" panose="02020603050405020304" pitchFamily="18" charset="0"/>
          </a:endParaRPr>
        </a:p>
      </dsp:txBody>
      <dsp:txXfrm>
        <a:off x="4679348" y="53883"/>
        <a:ext cx="4104654" cy="864000"/>
      </dsp:txXfrm>
    </dsp:sp>
    <dsp:sp modelId="{319630E1-83CA-4597-96CD-55A30AB3C740}">
      <dsp:nvSpPr>
        <dsp:cNvPr id="0" name=""/>
        <dsp:cNvSpPr/>
      </dsp:nvSpPr>
      <dsp:spPr>
        <a:xfrm>
          <a:off x="4679348" y="917883"/>
          <a:ext cx="4104654" cy="4446900"/>
        </a:xfrm>
        <a:prstGeom prst="rect">
          <a:avLst/>
        </a:prstGeom>
        <a:solidFill>
          <a:schemeClr val="accent4">
            <a:lumMod val="20000"/>
            <a:lumOff val="8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kern="1200" dirty="0"/>
        </a:p>
        <a:p>
          <a:pPr marL="285750" lvl="1" indent="-285750" algn="l" defTabSz="1333500">
            <a:lnSpc>
              <a:spcPct val="90000"/>
            </a:lnSpc>
            <a:spcBef>
              <a:spcPct val="0"/>
            </a:spcBef>
            <a:spcAft>
              <a:spcPct val="15000"/>
            </a:spcAft>
            <a:buChar char="••"/>
          </a:pP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kern="1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 dị, mộc mạc, </a:t>
          </a:r>
          <a:endParaRPr lang="en-US" sz="3000" kern="1200" dirty="0"/>
        </a:p>
        <a:p>
          <a:pPr marL="285750" lvl="1" indent="-285750" algn="l" defTabSz="1333500">
            <a:lnSpc>
              <a:spcPct val="90000"/>
            </a:lnSpc>
            <a:spcBef>
              <a:spcPct val="0"/>
            </a:spcBef>
            <a:spcAft>
              <a:spcPct val="15000"/>
            </a:spcAft>
            <a:buChar char="••"/>
          </a:pPr>
          <a:r>
            <a:rPr lang="vi-VN"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ảnh thơ gần gũi, thân thuộc</a:t>
          </a:r>
          <a:endParaRPr lang="en-US" sz="3000" kern="1200" dirty="0"/>
        </a:p>
        <a:p>
          <a:pPr marL="285750" lvl="1" indent="-285750" algn="l" defTabSz="1333500">
            <a:lnSpc>
              <a:spcPct val="90000"/>
            </a:lnSpc>
            <a:spcBef>
              <a:spcPct val="0"/>
            </a:spcBef>
            <a:spcAft>
              <a:spcPct val="15000"/>
            </a:spcAft>
            <a:buChar char="••"/>
          </a:pPr>
          <a:r>
            <a:rPr lang="vi-VN" sz="3000" b="1" i="1" kern="1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Giọng thơ tự nhiên, thủ thỉ, tâm tìn</a:t>
          </a:r>
          <a:endParaRPr lang="en-US" sz="3000" kern="1200" dirty="0"/>
        </a:p>
      </dsp:txBody>
      <dsp:txXfrm>
        <a:off x="4679348" y="917883"/>
        <a:ext cx="4104654" cy="44469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12.png"/><Relationship Id="rId1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6251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164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76988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919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8611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60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7580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08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0883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2821091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734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39427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36004CB-10B2-4D9C-BBB6-01C9678B12E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2425997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1532B7-A42F-49E0-A2B3-1B5C94D10C8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126BE9CD-B0AA-48BA-9588-4A19E096719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2362199"/>
            <a:ext cx="12192000" cy="4495801"/>
          </a:xfrm>
          <a:prstGeom prst="rect">
            <a:avLst/>
          </a:prstGeom>
        </p:spPr>
      </p:pic>
      <p:pic>
        <p:nvPicPr>
          <p:cNvPr id="10" name="图片 9">
            <a:extLst>
              <a:ext uri="{FF2B5EF4-FFF2-40B4-BE49-F238E27FC236}">
                <a16:creationId xmlns:a16="http://schemas.microsoft.com/office/drawing/2014/main" id="{4713F8FC-DE0B-4DE5-9DCC-7A555D0400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185400" y="0"/>
            <a:ext cx="2006600" cy="1346197"/>
          </a:xfrm>
          <a:prstGeom prst="rect">
            <a:avLst/>
          </a:prstGeom>
        </p:spPr>
      </p:pic>
      <p:pic>
        <p:nvPicPr>
          <p:cNvPr id="11" name="图片 10">
            <a:extLst>
              <a:ext uri="{FF2B5EF4-FFF2-40B4-BE49-F238E27FC236}">
                <a16:creationId xmlns:a16="http://schemas.microsoft.com/office/drawing/2014/main" id="{20AF7D38-DFCE-414F-BAA3-BF54BA12ECC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1" y="4606973"/>
            <a:ext cx="2362522" cy="2251027"/>
          </a:xfrm>
          <a:prstGeom prst="rect">
            <a:avLst/>
          </a:prstGeom>
        </p:spPr>
      </p:pic>
      <p:pic>
        <p:nvPicPr>
          <p:cNvPr id="12" name="图片 11">
            <a:extLst>
              <a:ext uri="{FF2B5EF4-FFF2-40B4-BE49-F238E27FC236}">
                <a16:creationId xmlns:a16="http://schemas.microsoft.com/office/drawing/2014/main" id="{730EA230-28D6-43DC-A4CB-F3A42E496D45}"/>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10496441" y="4595072"/>
            <a:ext cx="1695559" cy="2262928"/>
          </a:xfrm>
          <a:prstGeom prst="rect">
            <a:avLst/>
          </a:prstGeom>
        </p:spPr>
      </p:pic>
      <p:pic>
        <p:nvPicPr>
          <p:cNvPr id="14" name="图片 13">
            <a:extLst>
              <a:ext uri="{FF2B5EF4-FFF2-40B4-BE49-F238E27FC236}">
                <a16:creationId xmlns:a16="http://schemas.microsoft.com/office/drawing/2014/main" id="{E9ECBDCF-9210-413D-A15B-53BD5610C38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26124" y="521027"/>
            <a:ext cx="1289713" cy="1100254"/>
          </a:xfrm>
          <a:prstGeom prst="rect">
            <a:avLst/>
          </a:prstGeom>
        </p:spPr>
      </p:pic>
      <p:sp>
        <p:nvSpPr>
          <p:cNvPr id="16" name="矩形: 圆角 15">
            <a:extLst>
              <a:ext uri="{FF2B5EF4-FFF2-40B4-BE49-F238E27FC236}">
                <a16:creationId xmlns:a16="http://schemas.microsoft.com/office/drawing/2014/main" id="{76C84C0D-9BEB-40E3-995A-56CD6EECDBAD}"/>
              </a:ext>
            </a:extLst>
          </p:cNvPr>
          <p:cNvSpPr/>
          <p:nvPr userDrawn="1"/>
        </p:nvSpPr>
        <p:spPr>
          <a:xfrm>
            <a:off x="1484469" y="1223982"/>
            <a:ext cx="8943340" cy="4684347"/>
          </a:xfrm>
          <a:prstGeom prst="roundRect">
            <a:avLst>
              <a:gd name="adj" fmla="val 2907"/>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9B4B15BA-BEA8-4FE4-B97B-0822D416FB10}"/>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458521" y="148081"/>
            <a:ext cx="1726879" cy="1193800"/>
          </a:xfrm>
          <a:prstGeom prst="rect">
            <a:avLst/>
          </a:prstGeom>
        </p:spPr>
      </p:pic>
    </p:spTree>
    <p:extLst>
      <p:ext uri="{BB962C8B-B14F-4D97-AF65-F5344CB8AC3E}">
        <p14:creationId xmlns:p14="http://schemas.microsoft.com/office/powerpoint/2010/main" val="151767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1532B7-A42F-49E0-A2B3-1B5C94D10C8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126BE9CD-B0AA-48BA-9588-4A19E096719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2362199"/>
            <a:ext cx="12192000" cy="4495801"/>
          </a:xfrm>
          <a:prstGeom prst="rect">
            <a:avLst/>
          </a:prstGeom>
        </p:spPr>
      </p:pic>
      <p:pic>
        <p:nvPicPr>
          <p:cNvPr id="10" name="图片 9">
            <a:extLst>
              <a:ext uri="{FF2B5EF4-FFF2-40B4-BE49-F238E27FC236}">
                <a16:creationId xmlns:a16="http://schemas.microsoft.com/office/drawing/2014/main" id="{4713F8FC-DE0B-4DE5-9DCC-7A555D0400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185400" y="0"/>
            <a:ext cx="2006600" cy="1346197"/>
          </a:xfrm>
          <a:prstGeom prst="rect">
            <a:avLst/>
          </a:prstGeom>
        </p:spPr>
      </p:pic>
      <p:pic>
        <p:nvPicPr>
          <p:cNvPr id="11" name="图片 10">
            <a:extLst>
              <a:ext uri="{FF2B5EF4-FFF2-40B4-BE49-F238E27FC236}">
                <a16:creationId xmlns:a16="http://schemas.microsoft.com/office/drawing/2014/main" id="{20AF7D38-DFCE-414F-BAA3-BF54BA12ECC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1" y="4606973"/>
            <a:ext cx="2362522" cy="2251027"/>
          </a:xfrm>
          <a:prstGeom prst="rect">
            <a:avLst/>
          </a:prstGeom>
        </p:spPr>
      </p:pic>
      <p:pic>
        <p:nvPicPr>
          <p:cNvPr id="12" name="图片 11">
            <a:extLst>
              <a:ext uri="{FF2B5EF4-FFF2-40B4-BE49-F238E27FC236}">
                <a16:creationId xmlns:a16="http://schemas.microsoft.com/office/drawing/2014/main" id="{730EA230-28D6-43DC-A4CB-F3A42E496D45}"/>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10496441" y="4595072"/>
            <a:ext cx="1695559" cy="2262928"/>
          </a:xfrm>
          <a:prstGeom prst="rect">
            <a:avLst/>
          </a:prstGeom>
        </p:spPr>
      </p:pic>
      <p:sp>
        <p:nvSpPr>
          <p:cNvPr id="15" name="矩形: 圆角 14">
            <a:extLst>
              <a:ext uri="{FF2B5EF4-FFF2-40B4-BE49-F238E27FC236}">
                <a16:creationId xmlns:a16="http://schemas.microsoft.com/office/drawing/2014/main" id="{E8B9102E-C215-42C6-9C09-113EDA01FE2E}"/>
              </a:ext>
            </a:extLst>
          </p:cNvPr>
          <p:cNvSpPr/>
          <p:nvPr userDrawn="1"/>
        </p:nvSpPr>
        <p:spPr>
          <a:xfrm>
            <a:off x="401083" y="252070"/>
            <a:ext cx="11389834" cy="6353861"/>
          </a:xfrm>
          <a:prstGeom prst="roundRect">
            <a:avLst>
              <a:gd name="adj" fmla="val 136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8943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B08D9CD8-08E2-4008-B239-EFF1749BF04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30" name="图片 29">
            <a:extLst>
              <a:ext uri="{FF2B5EF4-FFF2-40B4-BE49-F238E27FC236}">
                <a16:creationId xmlns:a16="http://schemas.microsoft.com/office/drawing/2014/main" id="{B60AD46E-B0D9-4F8D-BDE5-647CE0C14D2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5531" y="612681"/>
            <a:ext cx="1471461" cy="1255303"/>
          </a:xfrm>
          <a:prstGeom prst="rect">
            <a:avLst/>
          </a:prstGeom>
        </p:spPr>
      </p:pic>
      <p:grpSp>
        <p:nvGrpSpPr>
          <p:cNvPr id="31" name="组合 30">
            <a:extLst>
              <a:ext uri="{FF2B5EF4-FFF2-40B4-BE49-F238E27FC236}">
                <a16:creationId xmlns:a16="http://schemas.microsoft.com/office/drawing/2014/main" id="{C2D25EE0-5E41-4FFA-8B25-27B2267B0D13}"/>
              </a:ext>
            </a:extLst>
          </p:cNvPr>
          <p:cNvGrpSpPr/>
          <p:nvPr userDrawn="1"/>
        </p:nvGrpSpPr>
        <p:grpSpPr>
          <a:xfrm>
            <a:off x="-2" y="856171"/>
            <a:ext cx="12192001" cy="2658585"/>
            <a:chOff x="-2" y="856171"/>
            <a:chExt cx="12192001" cy="2658585"/>
          </a:xfrm>
        </p:grpSpPr>
        <p:pic>
          <p:nvPicPr>
            <p:cNvPr id="32" name="图片 31">
              <a:extLst>
                <a:ext uri="{FF2B5EF4-FFF2-40B4-BE49-F238E27FC236}">
                  <a16:creationId xmlns:a16="http://schemas.microsoft.com/office/drawing/2014/main" id="{1AC5D38A-D34D-498A-A567-81585E57E5D2}"/>
                </a:ext>
              </a:extLst>
            </p:cNvPr>
            <p:cNvPicPr>
              <a:picLocks noChangeAspect="1"/>
            </p:cNvPicPr>
            <p:nvPr userDrawn="1"/>
          </p:nvPicPr>
          <p:blipFill rotWithShape="1">
            <a:blip r:embed="rId4" cstate="screen">
              <a:grayscl/>
              <a:extLst>
                <a:ext uri="{28A0092B-C50C-407E-A947-70E740481C1C}">
                  <a14:useLocalDpi xmlns:a14="http://schemas.microsoft.com/office/drawing/2010/main"/>
                </a:ext>
              </a:extLst>
            </a:blip>
            <a:srcRect/>
            <a:stretch/>
          </p:blipFill>
          <p:spPr>
            <a:xfrm>
              <a:off x="8813689" y="856171"/>
              <a:ext cx="3365500" cy="736600"/>
            </a:xfrm>
            <a:prstGeom prst="rect">
              <a:avLst/>
            </a:prstGeom>
          </p:spPr>
        </p:pic>
        <p:pic>
          <p:nvPicPr>
            <p:cNvPr id="33" name="图片 32">
              <a:extLst>
                <a:ext uri="{FF2B5EF4-FFF2-40B4-BE49-F238E27FC236}">
                  <a16:creationId xmlns:a16="http://schemas.microsoft.com/office/drawing/2014/main" id="{A4E801AB-3E70-429A-8D67-0CE16063D0BE}"/>
                </a:ext>
              </a:extLst>
            </p:cNvPr>
            <p:cNvPicPr>
              <a:picLocks noChangeAspect="1"/>
            </p:cNvPicPr>
            <p:nvPr userDrawn="1"/>
          </p:nvPicPr>
          <p:blipFill rotWithShape="1">
            <a:blip r:embed="rId5" cstate="screen">
              <a:grayscl/>
              <a:extLst>
                <a:ext uri="{28A0092B-C50C-407E-A947-70E740481C1C}">
                  <a14:useLocalDpi xmlns:a14="http://schemas.microsoft.com/office/drawing/2010/main"/>
                </a:ext>
              </a:extLst>
            </a:blip>
            <a:srcRect/>
            <a:stretch/>
          </p:blipFill>
          <p:spPr>
            <a:xfrm>
              <a:off x="2770769" y="984316"/>
              <a:ext cx="1981203" cy="1047673"/>
            </a:xfrm>
            <a:prstGeom prst="rect">
              <a:avLst/>
            </a:prstGeom>
          </p:spPr>
        </p:pic>
        <p:pic>
          <p:nvPicPr>
            <p:cNvPr id="34" name="图片 33">
              <a:extLst>
                <a:ext uri="{FF2B5EF4-FFF2-40B4-BE49-F238E27FC236}">
                  <a16:creationId xmlns:a16="http://schemas.microsoft.com/office/drawing/2014/main" id="{16727D35-1FF3-414F-92C0-6B389BD3C42E}"/>
                </a:ext>
              </a:extLst>
            </p:cNvPr>
            <p:cNvPicPr>
              <a:picLocks noChangeAspect="1"/>
            </p:cNvPicPr>
            <p:nvPr userDrawn="1"/>
          </p:nvPicPr>
          <p:blipFill rotWithShape="1">
            <a:blip r:embed="rId6" cstate="screen">
              <a:grayscl/>
              <a:extLst>
                <a:ext uri="{28A0092B-C50C-407E-A947-70E740481C1C}">
                  <a14:useLocalDpi xmlns:a14="http://schemas.microsoft.com/office/drawing/2010/main"/>
                </a:ext>
              </a:extLst>
            </a:blip>
            <a:srcRect/>
            <a:stretch/>
          </p:blipFill>
          <p:spPr>
            <a:xfrm>
              <a:off x="-2" y="1127448"/>
              <a:ext cx="1981202" cy="1123579"/>
            </a:xfrm>
            <a:prstGeom prst="rect">
              <a:avLst/>
            </a:prstGeom>
          </p:spPr>
        </p:pic>
        <p:pic>
          <p:nvPicPr>
            <p:cNvPr id="35" name="图片 34">
              <a:extLst>
                <a:ext uri="{FF2B5EF4-FFF2-40B4-BE49-F238E27FC236}">
                  <a16:creationId xmlns:a16="http://schemas.microsoft.com/office/drawing/2014/main" id="{3F1B322F-F4DB-41F3-91C6-03C3A5F20E5C}"/>
                </a:ext>
              </a:extLst>
            </p:cNvPr>
            <p:cNvPicPr>
              <a:picLocks noChangeAspect="1"/>
            </p:cNvPicPr>
            <p:nvPr userDrawn="1"/>
          </p:nvPicPr>
          <p:blipFill rotWithShape="1">
            <a:blip r:embed="rId7" cstate="screen">
              <a:grayscl/>
              <a:extLst>
                <a:ext uri="{28A0092B-C50C-407E-A947-70E740481C1C}">
                  <a14:useLocalDpi xmlns:a14="http://schemas.microsoft.com/office/drawing/2010/main"/>
                </a:ext>
              </a:extLst>
            </a:blip>
            <a:srcRect/>
            <a:stretch/>
          </p:blipFill>
          <p:spPr>
            <a:xfrm>
              <a:off x="10496440" y="2363213"/>
              <a:ext cx="1695559" cy="1058972"/>
            </a:xfrm>
            <a:prstGeom prst="rect">
              <a:avLst/>
            </a:prstGeom>
          </p:spPr>
        </p:pic>
        <p:pic>
          <p:nvPicPr>
            <p:cNvPr id="36" name="图片 35">
              <a:extLst>
                <a:ext uri="{FF2B5EF4-FFF2-40B4-BE49-F238E27FC236}">
                  <a16:creationId xmlns:a16="http://schemas.microsoft.com/office/drawing/2014/main" id="{0A323403-6564-4683-81F9-304B82333BB3}"/>
                </a:ext>
              </a:extLst>
            </p:cNvPr>
            <p:cNvPicPr>
              <a:picLocks noChangeAspect="1"/>
            </p:cNvPicPr>
            <p:nvPr userDrawn="1"/>
          </p:nvPicPr>
          <p:blipFill rotWithShape="1">
            <a:blip r:embed="rId8" cstate="screen">
              <a:grayscl/>
              <a:extLst>
                <a:ext uri="{28A0092B-C50C-407E-A947-70E740481C1C}">
                  <a14:useLocalDpi xmlns:a14="http://schemas.microsoft.com/office/drawing/2010/main"/>
                </a:ext>
              </a:extLst>
            </a:blip>
            <a:srcRect/>
            <a:stretch/>
          </p:blipFill>
          <p:spPr>
            <a:xfrm>
              <a:off x="2289700" y="2847551"/>
              <a:ext cx="1981203" cy="667205"/>
            </a:xfrm>
            <a:prstGeom prst="rect">
              <a:avLst/>
            </a:prstGeom>
          </p:spPr>
        </p:pic>
      </p:grpSp>
      <p:pic>
        <p:nvPicPr>
          <p:cNvPr id="28" name="图片 27">
            <a:extLst>
              <a:ext uri="{FF2B5EF4-FFF2-40B4-BE49-F238E27FC236}">
                <a16:creationId xmlns:a16="http://schemas.microsoft.com/office/drawing/2014/main" id="{C1B79817-DB91-4342-9915-EA2026372063}"/>
              </a:ext>
            </a:extLst>
          </p:cNvPr>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1" y="3584892"/>
            <a:ext cx="12192000" cy="3249287"/>
          </a:xfrm>
          <a:prstGeom prst="rect">
            <a:avLst/>
          </a:prstGeom>
        </p:spPr>
      </p:pic>
      <p:pic>
        <p:nvPicPr>
          <p:cNvPr id="11" name="图片 10">
            <a:extLst>
              <a:ext uri="{FF2B5EF4-FFF2-40B4-BE49-F238E27FC236}">
                <a16:creationId xmlns:a16="http://schemas.microsoft.com/office/drawing/2014/main" id="{2FD393D6-BC95-4567-A017-2A74673D0A6C}"/>
              </a:ext>
            </a:extLst>
          </p:cNvPr>
          <p:cNvPicPr>
            <a:picLocks noChangeAspect="1"/>
          </p:cNvPicPr>
          <p:nvPr userDrawn="1"/>
        </p:nvPicPr>
        <p:blipFill rotWithShape="1">
          <a:blip r:embed="rId10">
            <a:extLst>
              <a:ext uri="{28A0092B-C50C-407E-A947-70E740481C1C}">
                <a14:useLocalDpi xmlns:a14="http://schemas.microsoft.com/office/drawing/2010/main"/>
              </a:ext>
            </a:extLst>
          </a:blip>
          <a:srcRect/>
          <a:stretch/>
        </p:blipFill>
        <p:spPr>
          <a:xfrm>
            <a:off x="0" y="4335269"/>
            <a:ext cx="2647685" cy="2522732"/>
          </a:xfrm>
          <a:prstGeom prst="rect">
            <a:avLst/>
          </a:prstGeom>
        </p:spPr>
      </p:pic>
      <p:pic>
        <p:nvPicPr>
          <p:cNvPr id="16" name="图片 15">
            <a:extLst>
              <a:ext uri="{FF2B5EF4-FFF2-40B4-BE49-F238E27FC236}">
                <a16:creationId xmlns:a16="http://schemas.microsoft.com/office/drawing/2014/main" id="{FF2A4D22-CB5B-4DC9-B062-3F9B483C7DF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1589878" y="2166621"/>
            <a:ext cx="1726879" cy="1193800"/>
          </a:xfrm>
          <a:prstGeom prst="rect">
            <a:avLst/>
          </a:prstGeom>
        </p:spPr>
      </p:pic>
      <p:pic>
        <p:nvPicPr>
          <p:cNvPr id="18" name="图片 17">
            <a:extLst>
              <a:ext uri="{FF2B5EF4-FFF2-40B4-BE49-F238E27FC236}">
                <a16:creationId xmlns:a16="http://schemas.microsoft.com/office/drawing/2014/main" id="{03A3EE77-BFDC-477E-99B4-1412309DE92C}"/>
              </a:ext>
            </a:extLst>
          </p:cNvPr>
          <p:cNvPicPr>
            <a:picLocks noChangeAspect="1"/>
          </p:cNvPicPr>
          <p:nvPr userDrawn="1"/>
        </p:nvPicPr>
        <p:blipFill rotWithShape="1">
          <a:blip r:embed="rId12">
            <a:extLst>
              <a:ext uri="{28A0092B-C50C-407E-A947-70E740481C1C}">
                <a14:useLocalDpi xmlns:a14="http://schemas.microsoft.com/office/drawing/2010/main"/>
              </a:ext>
            </a:extLst>
          </a:blip>
          <a:srcRect/>
          <a:stretch/>
        </p:blipFill>
        <p:spPr>
          <a:xfrm>
            <a:off x="3929883" y="1539239"/>
            <a:ext cx="6979920" cy="3779521"/>
          </a:xfrm>
          <a:prstGeom prst="rect">
            <a:avLst/>
          </a:prstGeom>
        </p:spPr>
      </p:pic>
      <p:pic>
        <p:nvPicPr>
          <p:cNvPr id="20" name="图片 19">
            <a:extLst>
              <a:ext uri="{FF2B5EF4-FFF2-40B4-BE49-F238E27FC236}">
                <a16:creationId xmlns:a16="http://schemas.microsoft.com/office/drawing/2014/main" id="{786B45B7-4131-46B0-86E9-80BEBF54D7DC}"/>
              </a:ext>
            </a:extLst>
          </p:cNvPr>
          <p:cNvPicPr>
            <a:picLocks noChangeAspect="1"/>
          </p:cNvPicPr>
          <p:nvPr userDrawn="1"/>
        </p:nvPicPr>
        <p:blipFill rotWithShape="1">
          <a:blip r:embed="rId13">
            <a:extLst>
              <a:ext uri="{28A0092B-C50C-407E-A947-70E740481C1C}">
                <a14:useLocalDpi xmlns:a14="http://schemas.microsoft.com/office/drawing/2010/main"/>
              </a:ext>
            </a:extLst>
          </a:blip>
          <a:srcRect/>
          <a:stretch/>
        </p:blipFill>
        <p:spPr>
          <a:xfrm>
            <a:off x="9804301" y="1656669"/>
            <a:ext cx="2387699" cy="2879895"/>
          </a:xfrm>
          <a:prstGeom prst="rect">
            <a:avLst/>
          </a:prstGeom>
        </p:spPr>
      </p:pic>
      <p:pic>
        <p:nvPicPr>
          <p:cNvPr id="21" name="图片 20">
            <a:extLst>
              <a:ext uri="{FF2B5EF4-FFF2-40B4-BE49-F238E27FC236}">
                <a16:creationId xmlns:a16="http://schemas.microsoft.com/office/drawing/2014/main" id="{F919F2FE-8E51-4338-9417-FD740BBAC589}"/>
              </a:ext>
            </a:extLst>
          </p:cNvPr>
          <p:cNvPicPr>
            <a:picLocks noChangeAspect="1"/>
          </p:cNvPicPr>
          <p:nvPr userDrawn="1"/>
        </p:nvPicPr>
        <p:blipFill rotWithShape="1">
          <a:blip r:embed="rId14">
            <a:extLst>
              <a:ext uri="{28A0092B-C50C-407E-A947-70E740481C1C}">
                <a14:useLocalDpi xmlns:a14="http://schemas.microsoft.com/office/drawing/2010/main"/>
              </a:ext>
            </a:extLst>
          </a:blip>
          <a:srcRect/>
          <a:stretch/>
        </p:blipFill>
        <p:spPr>
          <a:xfrm>
            <a:off x="9723173" y="3545799"/>
            <a:ext cx="2481755" cy="3312201"/>
          </a:xfrm>
          <a:prstGeom prst="rect">
            <a:avLst/>
          </a:prstGeom>
        </p:spPr>
      </p:pic>
      <p:pic>
        <p:nvPicPr>
          <p:cNvPr id="27" name="图片 26">
            <a:extLst>
              <a:ext uri="{FF2B5EF4-FFF2-40B4-BE49-F238E27FC236}">
                <a16:creationId xmlns:a16="http://schemas.microsoft.com/office/drawing/2014/main" id="{3B34122F-D9E9-447C-BFD7-26F11D8CDA2B}"/>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9156700" y="-1"/>
            <a:ext cx="3048228" cy="1854201"/>
          </a:xfrm>
          <a:prstGeom prst="rect">
            <a:avLst/>
          </a:prstGeom>
        </p:spPr>
      </p:pic>
    </p:spTree>
    <p:extLst>
      <p:ext uri="{BB962C8B-B14F-4D97-AF65-F5344CB8AC3E}">
        <p14:creationId xmlns:p14="http://schemas.microsoft.com/office/powerpoint/2010/main" val="4006753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9820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89696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540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298104" y="6725159"/>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456989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4640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29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705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389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869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335787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541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9079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theme" Target="../theme/theme2.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680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10616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51" r:id="rId20"/>
    <p:sldLayoutId id="2147483656" r:id="rId21"/>
    <p:sldLayoutId id="2147483657" r:id="rId22"/>
    <p:sldLayoutId id="2147483658" r:id="rId23"/>
    <p:sldLayoutId id="2147483659" r:id="rId24"/>
    <p:sldLayoutId id="2147483660" r:id="rId2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E00C15-7F24-4774-A528-0BCD0021270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4606973"/>
            <a:ext cx="2362522" cy="2251027"/>
          </a:xfrm>
          <a:prstGeom prst="rect">
            <a:avLst/>
          </a:prstGeom>
        </p:spPr>
      </p:pic>
      <p:pic>
        <p:nvPicPr>
          <p:cNvPr id="6" name="图片 5">
            <a:extLst>
              <a:ext uri="{FF2B5EF4-FFF2-40B4-BE49-F238E27FC236}">
                <a16:creationId xmlns:a16="http://schemas.microsoft.com/office/drawing/2014/main" id="{B39A184B-24D6-47B1-ACA3-868D54CB074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496441" y="4595072"/>
            <a:ext cx="1695559" cy="2262928"/>
          </a:xfrm>
          <a:prstGeom prst="rect">
            <a:avLst/>
          </a:prstGeom>
        </p:spPr>
      </p:pic>
      <p:pic>
        <p:nvPicPr>
          <p:cNvPr id="7" name="图片 6">
            <a:extLst>
              <a:ext uri="{FF2B5EF4-FFF2-40B4-BE49-F238E27FC236}">
                <a16:creationId xmlns:a16="http://schemas.microsoft.com/office/drawing/2014/main" id="{62818AB7-725E-43E5-987C-9BC070009C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531" y="612681"/>
            <a:ext cx="1471461" cy="1255303"/>
          </a:xfrm>
          <a:prstGeom prst="rect">
            <a:avLst/>
          </a:prstGeom>
        </p:spPr>
      </p:pic>
      <p:pic>
        <p:nvPicPr>
          <p:cNvPr id="8" name="图片 7">
            <a:extLst>
              <a:ext uri="{FF2B5EF4-FFF2-40B4-BE49-F238E27FC236}">
                <a16:creationId xmlns:a16="http://schemas.microsoft.com/office/drawing/2014/main" id="{DB25CA8F-9F32-445D-9408-571A385A7F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85400" y="-142240"/>
            <a:ext cx="2006600" cy="1346197"/>
          </a:xfrm>
          <a:prstGeom prst="rect">
            <a:avLst/>
          </a:prstGeom>
        </p:spPr>
      </p:pic>
      <p:grpSp>
        <p:nvGrpSpPr>
          <p:cNvPr id="9" name="组合 8">
            <a:extLst>
              <a:ext uri="{FF2B5EF4-FFF2-40B4-BE49-F238E27FC236}">
                <a16:creationId xmlns:a16="http://schemas.microsoft.com/office/drawing/2014/main" id="{876AFF74-27A3-4E39-BFA9-2E1B6CFBAA50}"/>
              </a:ext>
            </a:extLst>
          </p:cNvPr>
          <p:cNvGrpSpPr/>
          <p:nvPr/>
        </p:nvGrpSpPr>
        <p:grpSpPr>
          <a:xfrm>
            <a:off x="-2" y="856171"/>
            <a:ext cx="12192001" cy="2658585"/>
            <a:chOff x="-2" y="856171"/>
            <a:chExt cx="12192001" cy="2658585"/>
          </a:xfrm>
        </p:grpSpPr>
        <p:pic>
          <p:nvPicPr>
            <p:cNvPr id="10" name="图片 9">
              <a:extLst>
                <a:ext uri="{FF2B5EF4-FFF2-40B4-BE49-F238E27FC236}">
                  <a16:creationId xmlns:a16="http://schemas.microsoft.com/office/drawing/2014/main" id="{CE541E30-559D-42D0-B329-99A3F029E80C}"/>
                </a:ext>
              </a:extLst>
            </p:cNvPr>
            <p:cNvPicPr>
              <a:picLocks noChangeAspect="1"/>
            </p:cNvPicPr>
            <p:nvPr userDrawn="1"/>
          </p:nvPicPr>
          <p:blipFill rotWithShape="1">
            <a:blip r:embed="rId6" cstate="screen">
              <a:grayscl/>
              <a:extLst>
                <a:ext uri="{28A0092B-C50C-407E-A947-70E740481C1C}">
                  <a14:useLocalDpi xmlns:a14="http://schemas.microsoft.com/office/drawing/2010/main"/>
                </a:ext>
              </a:extLst>
            </a:blip>
            <a:srcRect/>
            <a:stretch/>
          </p:blipFill>
          <p:spPr>
            <a:xfrm>
              <a:off x="8813689" y="856171"/>
              <a:ext cx="3365500" cy="736600"/>
            </a:xfrm>
            <a:prstGeom prst="rect">
              <a:avLst/>
            </a:prstGeom>
          </p:spPr>
        </p:pic>
        <p:pic>
          <p:nvPicPr>
            <p:cNvPr id="11" name="图片 10">
              <a:extLst>
                <a:ext uri="{FF2B5EF4-FFF2-40B4-BE49-F238E27FC236}">
                  <a16:creationId xmlns:a16="http://schemas.microsoft.com/office/drawing/2014/main" id="{3939F5EC-2899-4A97-B4F6-8FE621CDC36B}"/>
                </a:ext>
              </a:extLst>
            </p:cNvPr>
            <p:cNvPicPr>
              <a:picLocks noChangeAspect="1"/>
            </p:cNvPicPr>
            <p:nvPr userDrawn="1"/>
          </p:nvPicPr>
          <p:blipFill rotWithShape="1">
            <a:blip r:embed="rId7" cstate="screen">
              <a:grayscl/>
              <a:extLst>
                <a:ext uri="{28A0092B-C50C-407E-A947-70E740481C1C}">
                  <a14:useLocalDpi xmlns:a14="http://schemas.microsoft.com/office/drawing/2010/main"/>
                </a:ext>
              </a:extLst>
            </a:blip>
            <a:srcRect/>
            <a:stretch/>
          </p:blipFill>
          <p:spPr>
            <a:xfrm>
              <a:off x="2770769" y="984316"/>
              <a:ext cx="1981203" cy="1047673"/>
            </a:xfrm>
            <a:prstGeom prst="rect">
              <a:avLst/>
            </a:prstGeom>
          </p:spPr>
        </p:pic>
        <p:pic>
          <p:nvPicPr>
            <p:cNvPr id="12" name="图片 11">
              <a:extLst>
                <a:ext uri="{FF2B5EF4-FFF2-40B4-BE49-F238E27FC236}">
                  <a16:creationId xmlns:a16="http://schemas.microsoft.com/office/drawing/2014/main" id="{F133EC94-C896-4808-8476-EDB259E93C92}"/>
                </a:ext>
              </a:extLst>
            </p:cNvPr>
            <p:cNvPicPr>
              <a:picLocks noChangeAspect="1"/>
            </p:cNvPicPr>
            <p:nvPr userDrawn="1"/>
          </p:nvPicPr>
          <p:blipFill rotWithShape="1">
            <a:blip r:embed="rId8" cstate="screen">
              <a:grayscl/>
              <a:extLst>
                <a:ext uri="{28A0092B-C50C-407E-A947-70E740481C1C}">
                  <a14:useLocalDpi xmlns:a14="http://schemas.microsoft.com/office/drawing/2010/main"/>
                </a:ext>
              </a:extLst>
            </a:blip>
            <a:srcRect/>
            <a:stretch/>
          </p:blipFill>
          <p:spPr>
            <a:xfrm>
              <a:off x="-2" y="1127448"/>
              <a:ext cx="1981202" cy="1123579"/>
            </a:xfrm>
            <a:prstGeom prst="rect">
              <a:avLst/>
            </a:prstGeom>
          </p:spPr>
        </p:pic>
        <p:pic>
          <p:nvPicPr>
            <p:cNvPr id="13" name="图片 12">
              <a:extLst>
                <a:ext uri="{FF2B5EF4-FFF2-40B4-BE49-F238E27FC236}">
                  <a16:creationId xmlns:a16="http://schemas.microsoft.com/office/drawing/2014/main" id="{79A924FE-E474-4DBE-A50D-FE693CE14832}"/>
                </a:ext>
              </a:extLst>
            </p:cNvPr>
            <p:cNvPicPr>
              <a:picLocks noChangeAspect="1"/>
            </p:cNvPicPr>
            <p:nvPr userDrawn="1"/>
          </p:nvPicPr>
          <p:blipFill rotWithShape="1">
            <a:blip r:embed="rId9" cstate="screen">
              <a:grayscl/>
              <a:extLst>
                <a:ext uri="{28A0092B-C50C-407E-A947-70E740481C1C}">
                  <a14:useLocalDpi xmlns:a14="http://schemas.microsoft.com/office/drawing/2010/main"/>
                </a:ext>
              </a:extLst>
            </a:blip>
            <a:srcRect/>
            <a:stretch/>
          </p:blipFill>
          <p:spPr>
            <a:xfrm>
              <a:off x="10496440" y="2363213"/>
              <a:ext cx="1695559" cy="1058972"/>
            </a:xfrm>
            <a:prstGeom prst="rect">
              <a:avLst/>
            </a:prstGeom>
          </p:spPr>
        </p:pic>
        <p:pic>
          <p:nvPicPr>
            <p:cNvPr id="14" name="图片 13">
              <a:extLst>
                <a:ext uri="{FF2B5EF4-FFF2-40B4-BE49-F238E27FC236}">
                  <a16:creationId xmlns:a16="http://schemas.microsoft.com/office/drawing/2014/main" id="{2C27AC80-1BB9-42FA-AF8C-83B01E52482C}"/>
                </a:ext>
              </a:extLst>
            </p:cNvPr>
            <p:cNvPicPr>
              <a:picLocks noChangeAspect="1"/>
            </p:cNvPicPr>
            <p:nvPr userDrawn="1"/>
          </p:nvPicPr>
          <p:blipFill rotWithShape="1">
            <a:blip r:embed="rId10" cstate="screen">
              <a:grayscl/>
              <a:extLst>
                <a:ext uri="{28A0092B-C50C-407E-A947-70E740481C1C}">
                  <a14:useLocalDpi xmlns:a14="http://schemas.microsoft.com/office/drawing/2010/main"/>
                </a:ext>
              </a:extLst>
            </a:blip>
            <a:srcRect/>
            <a:stretch/>
          </p:blipFill>
          <p:spPr>
            <a:xfrm>
              <a:off x="2289700" y="2847551"/>
              <a:ext cx="1981203" cy="667205"/>
            </a:xfrm>
            <a:prstGeom prst="rect">
              <a:avLst/>
            </a:prstGeom>
          </p:spPr>
        </p:pic>
      </p:grpSp>
      <p:pic>
        <p:nvPicPr>
          <p:cNvPr id="16" name="图片 15">
            <a:extLst>
              <a:ext uri="{FF2B5EF4-FFF2-40B4-BE49-F238E27FC236}">
                <a16:creationId xmlns:a16="http://schemas.microsoft.com/office/drawing/2014/main" id="{5010E787-0869-45EA-B114-23A19331091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1004" y="1098709"/>
            <a:ext cx="4449961" cy="2841331"/>
          </a:xfrm>
          <a:prstGeom prst="rect">
            <a:avLst/>
          </a:prstGeom>
        </p:spPr>
      </p:pic>
      <p:pic>
        <p:nvPicPr>
          <p:cNvPr id="17" name="图片 16">
            <a:extLst>
              <a:ext uri="{FF2B5EF4-FFF2-40B4-BE49-F238E27FC236}">
                <a16:creationId xmlns:a16="http://schemas.microsoft.com/office/drawing/2014/main" id="{FF3A8D12-B81D-4CEA-8962-5EC33CA61E4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408609" y="1040785"/>
            <a:ext cx="698500" cy="685800"/>
          </a:xfrm>
          <a:prstGeom prst="rect">
            <a:avLst/>
          </a:prstGeom>
        </p:spPr>
      </p:pic>
      <p:sp>
        <p:nvSpPr>
          <p:cNvPr id="2" name="Hình chữ nhật 1">
            <a:extLst>
              <a:ext uri="{FF2B5EF4-FFF2-40B4-BE49-F238E27FC236}">
                <a16:creationId xmlns:a16="http://schemas.microsoft.com/office/drawing/2014/main" id="{8B974BCA-B4F4-FAEA-E517-80F64B099D54}"/>
              </a:ext>
            </a:extLst>
          </p:cNvPr>
          <p:cNvSpPr/>
          <p:nvPr/>
        </p:nvSpPr>
        <p:spPr>
          <a:xfrm>
            <a:off x="551842" y="1700882"/>
            <a:ext cx="11069056" cy="1446550"/>
          </a:xfrm>
          <a:prstGeom prst="rect">
            <a:avLst/>
          </a:prstGeom>
          <a:noFill/>
        </p:spPr>
        <p:txBody>
          <a:bodyPr wrap="none" lIns="91440" tIns="45720" rIns="91440" bIns="45720">
            <a:spAutoFit/>
          </a:bodyPr>
          <a:lstStyle/>
          <a:p>
            <a:pPr algn="ctr"/>
            <a:r>
              <a:rPr lang="en-US" sz="8800" b="0" cap="none" spc="0" dirty="0" smtClean="0">
                <a:ln w="0"/>
                <a:solidFill>
                  <a:srgbClr val="CB4E54"/>
                </a:solidFill>
                <a:latin typeface="#9Slide03 SFU Futura_05" panose="00000800000000000000" pitchFamily="2" charset="0"/>
              </a:rPr>
              <a:t>MÙA XUÂN CHÍN</a:t>
            </a:r>
            <a:endParaRPr lang="vi-VN" sz="8800" b="0" cap="none" spc="0" dirty="0">
              <a:ln w="0"/>
              <a:solidFill>
                <a:srgbClr val="CB4E54"/>
              </a:solidFill>
              <a:latin typeface="#9Slide03 SFU Futura_05" panose="00000800000000000000" pitchFamily="2" charset="0"/>
            </a:endParaRPr>
          </a:p>
        </p:txBody>
      </p:sp>
      <p:sp>
        <p:nvSpPr>
          <p:cNvPr id="18" name="Hình chữ nhật 17">
            <a:extLst>
              <a:ext uri="{FF2B5EF4-FFF2-40B4-BE49-F238E27FC236}">
                <a16:creationId xmlns:a16="http://schemas.microsoft.com/office/drawing/2014/main" id="{04BAD9E8-306A-6B57-8342-3F03645DD348}"/>
              </a:ext>
            </a:extLst>
          </p:cNvPr>
          <p:cNvSpPr/>
          <p:nvPr/>
        </p:nvSpPr>
        <p:spPr>
          <a:xfrm>
            <a:off x="6795264" y="3099406"/>
            <a:ext cx="4336445" cy="923330"/>
          </a:xfrm>
          <a:prstGeom prst="rect">
            <a:avLst/>
          </a:prstGeom>
          <a:noFill/>
        </p:spPr>
        <p:txBody>
          <a:bodyPr wrap="none" lIns="91440" tIns="45720" rIns="91440" bIns="45720">
            <a:spAutoFit/>
          </a:bodyPr>
          <a:lstStyle/>
          <a:p>
            <a:pPr algn="ctr"/>
            <a:r>
              <a:rPr lang="en-US" sz="5400" b="1" i="1" dirty="0">
                <a:ln w="0"/>
                <a:solidFill>
                  <a:srgbClr val="338C0F"/>
                </a:solidFill>
                <a:latin typeface="#9Slide05 Fourth" panose="00000500000000000000" pitchFamily="2" charset="0"/>
              </a:rPr>
              <a:t>Hàn Mặc Tử</a:t>
            </a:r>
            <a:endParaRPr lang="vi-VN" sz="5400" b="1" i="1" cap="none" spc="0" dirty="0">
              <a:ln w="0"/>
              <a:solidFill>
                <a:srgbClr val="338C0F"/>
              </a:solidFill>
              <a:latin typeface="#9Slide05 Fourth" panose="00000500000000000000" pitchFamily="2" charset="0"/>
            </a:endParaRPr>
          </a:p>
        </p:txBody>
      </p:sp>
    </p:spTree>
    <p:extLst>
      <p:ext uri="{BB962C8B-B14F-4D97-AF65-F5344CB8AC3E}">
        <p14:creationId xmlns:p14="http://schemas.microsoft.com/office/powerpoint/2010/main" val="3418883724"/>
      </p:ext>
    </p:extLst>
  </p:cSld>
  <p:clrMapOvr>
    <a:masterClrMapping/>
  </p:clrMapOvr>
  <p:transition spd="slow"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750" fill="hold"/>
                                        <p:tgtEl>
                                          <p:spTgt spid="2"/>
                                        </p:tgtEl>
                                        <p:attrNameLst>
                                          <p:attrName>ppt_x</p:attrName>
                                        </p:attrNameLst>
                                      </p:cBhvr>
                                      <p:tavLst>
                                        <p:tav tm="0">
                                          <p:val>
                                            <p:strVal val="#ppt_x"/>
                                          </p:val>
                                        </p:tav>
                                        <p:tav tm="100000">
                                          <p:val>
                                            <p:strVal val="#ppt_x"/>
                                          </p:val>
                                        </p:tav>
                                      </p:tavLst>
                                    </p:anim>
                                    <p:anim calcmode="lin" valueType="num">
                                      <p:cBhvr additive="base">
                                        <p:cTn id="39" dur="750" fill="hold"/>
                                        <p:tgtEl>
                                          <p:spTgt spid="2"/>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750" fill="hold"/>
                                        <p:tgtEl>
                                          <p:spTgt spid="18"/>
                                        </p:tgtEl>
                                        <p:attrNameLst>
                                          <p:attrName>ppt_x</p:attrName>
                                        </p:attrNameLst>
                                      </p:cBhvr>
                                      <p:tavLst>
                                        <p:tav tm="0">
                                          <p:val>
                                            <p:strVal val="#ppt_x"/>
                                          </p:val>
                                        </p:tav>
                                        <p:tav tm="100000">
                                          <p:val>
                                            <p:strVal val="#ppt_x"/>
                                          </p:val>
                                        </p:tav>
                                      </p:tavLst>
                                    </p:anim>
                                    <p:anim calcmode="lin" valueType="num">
                                      <p:cBhvr additive="base">
                                        <p:cTn id="43"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847172" y="1043718"/>
            <a:ext cx="2835110" cy="553998"/>
          </a:xfrm>
          <a:prstGeom prst="rect">
            <a:avLst/>
          </a:prstGeom>
          <a:noFill/>
        </p:spPr>
        <p:txBody>
          <a:bodyPr wrap="square">
            <a:spAutoFit/>
          </a:bodyPr>
          <a:lstStyle/>
          <a:p>
            <a:pPr algn="just">
              <a:lnSpc>
                <a:spcPct val="150000"/>
              </a:lnSpc>
              <a:spcAft>
                <a:spcPts val="800"/>
              </a:spcAft>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2</a:t>
            </a:r>
            <a:r>
              <a:rPr lang="en-US" sz="2000" b="1" dirty="0" smtClean="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Tác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phẩm</a:t>
            </a:r>
            <a:endParaRPr lang="en-US" sz="1600"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111966" cy="584252"/>
            <a:chOff x="2071451" y="2630867"/>
            <a:chExt cx="4298088"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274617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Tìm</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chung</a:t>
              </a:r>
              <a:endParaRPr lang="zh-CN" altLang="en-US" sz="2400" b="1" dirty="0">
                <a:solidFill>
                  <a:schemeClr val="bg1"/>
                </a:solidFill>
                <a:latin typeface="Cambria" panose="02040503050406030204" pitchFamily="18" charset="0"/>
                <a:cs typeface="+mn-ea"/>
                <a:sym typeface="+mn-lt"/>
              </a:endParaRPr>
            </a:p>
          </p:txBody>
        </p:sp>
      </p:grpSp>
      <p:pic>
        <p:nvPicPr>
          <p:cNvPr id="1026" name="Picture 2" descr="Bài thơ đặc sắc về mùa xuân | Báo Dân trí">
            <a:extLst>
              <a:ext uri="{FF2B5EF4-FFF2-40B4-BE49-F238E27FC236}">
                <a16:creationId xmlns:a16="http://schemas.microsoft.com/office/drawing/2014/main" id="{1F13DF54-AC7A-5D24-BED9-B43280C66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93" y="1976510"/>
            <a:ext cx="4502798" cy="3292046"/>
          </a:xfrm>
          <a:prstGeom prst="rect">
            <a:avLst/>
          </a:prstGeom>
          <a:noFill/>
          <a:effectLst>
            <a:outerShdw blurRad="50800" dist="381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11" name="Hộp Văn bản 10">
            <a:extLst>
              <a:ext uri="{FF2B5EF4-FFF2-40B4-BE49-F238E27FC236}">
                <a16:creationId xmlns:a16="http://schemas.microsoft.com/office/drawing/2014/main" id="{DFF512EB-ED90-3964-CBF9-C966E9F79B61}"/>
              </a:ext>
            </a:extLst>
          </p:cNvPr>
          <p:cNvSpPr txBox="1"/>
          <p:nvPr/>
        </p:nvSpPr>
        <p:spPr>
          <a:xfrm>
            <a:off x="5175291" y="982425"/>
            <a:ext cx="6595872" cy="3898503"/>
          </a:xfrm>
          <a:prstGeom prst="rect">
            <a:avLst/>
          </a:prstGeom>
          <a:noFill/>
        </p:spPr>
        <p:txBody>
          <a:bodyPr wrap="square">
            <a:spAutoFit/>
          </a:bodyPr>
          <a:lstStyle/>
          <a:p>
            <a:pPr algn="just">
              <a:lnSpc>
                <a:spcPct val="150000"/>
              </a:lnSpc>
              <a:spcAft>
                <a:spcPts val="800"/>
              </a:spcAft>
            </a:pPr>
            <a:r>
              <a:rPr lang="en-US" sz="3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3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Xuất</a:t>
            </a:r>
            <a:r>
              <a:rPr lang="en-US" sz="3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xứ</a:t>
            </a:r>
            <a:endParaRPr lang="en-US" sz="3000"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spcAft>
                <a:spcPts val="800"/>
              </a:spcAft>
            </a:pPr>
            <a:r>
              <a:rPr lang="en-US" sz="30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30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00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Rút</a:t>
            </a:r>
            <a:r>
              <a:rPr lang="en-US" sz="30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000" dirty="0" err="1"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trong</a:t>
            </a:r>
            <a:r>
              <a:rPr lang="en-US" sz="30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tập thơ </a:t>
            </a:r>
            <a:r>
              <a:rPr lang="en-US" sz="3000" b="1"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Đau thương</a:t>
            </a:r>
            <a:r>
              <a:rPr lang="en-US" sz="3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1938. </a:t>
            </a:r>
            <a:endParaRPr lang="en-US" sz="3000" dirty="0">
              <a:effectLst/>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30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Bài </a:t>
            </a:r>
            <a:r>
              <a:rPr lang="vi-VN" sz="3200" dirty="0">
                <a:latin typeface="Times New Roman" panose="02020603050405020304" pitchFamily="18" charset="0"/>
                <a:cs typeface="Times New Roman" panose="02020603050405020304" pitchFamily="18" charset="0"/>
              </a:rPr>
              <a:t>thơ được nhà thơ sáng tác trong thời gian đầu nhà thơ lâm </a:t>
            </a:r>
            <a:r>
              <a:rPr lang="vi-VN" sz="3200" dirty="0" smtClean="0">
                <a:latin typeface="Times New Roman" panose="02020603050405020304" pitchFamily="18" charset="0"/>
                <a:cs typeface="Times New Roman" panose="02020603050405020304" pitchFamily="18" charset="0"/>
              </a:rPr>
              <a:t>bệnh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nặng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Quy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Nhơn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26489952"/>
      </p:ext>
    </p:extLst>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800" decel="100000"/>
                                        <p:tgtEl>
                                          <p:spTgt spid="11"/>
                                        </p:tgtEl>
                                      </p:cBhvr>
                                    </p:animEffect>
                                    <p:anim calcmode="lin" valueType="num">
                                      <p:cBhvr>
                                        <p:cTn id="29" dur="800" decel="100000" fill="hold"/>
                                        <p:tgtEl>
                                          <p:spTgt spid="11"/>
                                        </p:tgtEl>
                                        <p:attrNameLst>
                                          <p:attrName>style.rotation</p:attrName>
                                        </p:attrNameLst>
                                      </p:cBhvr>
                                      <p:tavLst>
                                        <p:tav tm="0">
                                          <p:val>
                                            <p:fltVal val="-90"/>
                                          </p:val>
                                        </p:tav>
                                        <p:tav tm="100000">
                                          <p:val>
                                            <p:fltVal val="0"/>
                                          </p:val>
                                        </p:tav>
                                      </p:tavLst>
                                    </p:anim>
                                    <p:anim calcmode="lin" valueType="num">
                                      <p:cBhvr>
                                        <p:cTn id="30" dur="800" decel="100000" fill="hold"/>
                                        <p:tgtEl>
                                          <p:spTgt spid="11"/>
                                        </p:tgtEl>
                                        <p:attrNameLst>
                                          <p:attrName>ppt_x</p:attrName>
                                        </p:attrNameLst>
                                      </p:cBhvr>
                                      <p:tavLst>
                                        <p:tav tm="0">
                                          <p:val>
                                            <p:strVal val="#ppt_x+0.4"/>
                                          </p:val>
                                        </p:tav>
                                        <p:tav tm="100000">
                                          <p:val>
                                            <p:strVal val="#ppt_x-0.05"/>
                                          </p:val>
                                        </p:tav>
                                      </p:tavLst>
                                    </p:anim>
                                    <p:anim calcmode="lin" valueType="num">
                                      <p:cBhvr>
                                        <p:cTn id="31" dur="800" decel="100000" fill="hold"/>
                                        <p:tgtEl>
                                          <p:spTgt spid="11"/>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762176816"/>
              </p:ext>
            </p:extLst>
          </p:nvPr>
        </p:nvGraphicFramePr>
        <p:xfrm>
          <a:off x="1024128" y="1195805"/>
          <a:ext cx="10296144" cy="5246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Hộp Văn bản 12"/>
          <p:cNvSpPr txBox="1">
            <a:spLocks noChangeArrowheads="1"/>
          </p:cNvSpPr>
          <p:nvPr/>
        </p:nvSpPr>
        <p:spPr bwMode="auto">
          <a:xfrm>
            <a:off x="4131184" y="71705"/>
            <a:ext cx="577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spcAft>
                <a:spcPts val="600"/>
              </a:spcAft>
            </a:pPr>
            <a:r>
              <a:rPr lang="en-US" altLang="en-US" sz="3200" b="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b</a:t>
            </a:r>
            <a:r>
              <a:rPr lang="en-US" altLang="en-US" sz="3200" b="1" dirty="0" smtClean="0">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dirty="0" err="1" smtClean="0">
                <a:solidFill>
                  <a:srgbClr val="DC7176"/>
                </a:solidFill>
                <a:latin typeface="Times New Roman" panose="02020603050405020304" pitchFamily="18" charset="0"/>
                <a:ea typeface="Cambria" panose="02040503050406030204" pitchFamily="18" charset="0"/>
                <a:cs typeface="Times New Roman" panose="02020603050405020304" pitchFamily="18" charset="0"/>
              </a:rPr>
              <a:t>Phong</a:t>
            </a:r>
            <a:r>
              <a:rPr lang="en-US" altLang="en-US" sz="3200" b="1" dirty="0" smtClean="0">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dirty="0" err="1">
                <a:solidFill>
                  <a:srgbClr val="DC7176"/>
                </a:solidFill>
                <a:latin typeface="Times New Roman" panose="02020603050405020304" pitchFamily="18" charset="0"/>
                <a:ea typeface="Cambria" panose="02040503050406030204" pitchFamily="18" charset="0"/>
                <a:cs typeface="Times New Roman" panose="02020603050405020304" pitchFamily="18" charset="0"/>
              </a:rPr>
              <a:t>trào</a:t>
            </a:r>
            <a:r>
              <a:rPr lang="en-US" altLang="en-US" sz="3200" b="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dirty="0" err="1">
                <a:solidFill>
                  <a:srgbClr val="DC7176"/>
                </a:solidFill>
                <a:latin typeface="Times New Roman" panose="02020603050405020304" pitchFamily="18" charset="0"/>
                <a:ea typeface="Cambria" panose="02040503050406030204" pitchFamily="18" charset="0"/>
                <a:cs typeface="Times New Roman" panose="02020603050405020304" pitchFamily="18" charset="0"/>
              </a:rPr>
              <a:t>thơ</a:t>
            </a:r>
            <a:r>
              <a:rPr lang="en-US" altLang="en-US" sz="3200" b="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dirty="0" err="1">
                <a:solidFill>
                  <a:srgbClr val="DC7176"/>
                </a:solidFill>
                <a:latin typeface="Times New Roman" panose="02020603050405020304" pitchFamily="18" charset="0"/>
                <a:ea typeface="Cambria" panose="02040503050406030204" pitchFamily="18" charset="0"/>
                <a:cs typeface="Times New Roman" panose="02020603050405020304" pitchFamily="18" charset="0"/>
              </a:rPr>
              <a:t>mới</a:t>
            </a:r>
            <a:endParaRPr lang="en-US" altLang="en-US" sz="3200" b="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67048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462" y="1261564"/>
            <a:ext cx="10272984" cy="4653582"/>
          </a:xfrm>
          <a:prstGeom prst="rect">
            <a:avLst/>
          </a:prstGeom>
          <a:solidFill>
            <a:srgbClr val="BBEAA4"/>
          </a:solidFill>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Đọc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bản</a:t>
            </a:r>
            <a:endParaRPr lang="en-US" altLang="en-US" sz="3200" dirty="0">
              <a:latin typeface="Times New Roman" panose="02020603050405020304" pitchFamily="18" charset="0"/>
              <a:cs typeface="Times New Roman" panose="02020603050405020304" pitchFamily="18" charset="0"/>
            </a:endParaRPr>
          </a:p>
          <a:p>
            <a:pPr algn="just">
              <a:lnSpc>
                <a:spcPct val="135000"/>
              </a:lnSpc>
              <a:buFontTx/>
              <a:buChar char="-"/>
            </a:pP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t>
            </a:r>
            <a:r>
              <a:rPr lang="en-US" alt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ọc</a:t>
            </a:r>
            <a:r>
              <a:rPr lang="en-US" alt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alt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a:t>
            </a:r>
          </a:p>
          <a:p>
            <a:pPr algn="just">
              <a:lnSpc>
                <a:spcPct val="135000"/>
              </a:lnSpc>
            </a:pPr>
            <a:r>
              <a:rPr lang="en-US" altLang="en-US" sz="3200" b="1" dirty="0">
                <a:latin typeface="Times New Roman" panose="02020603050405020304" pitchFamily="18" charset="0"/>
                <a:cs typeface="Times New Roman" panose="02020603050405020304" pitchFamily="18" charset="0"/>
              </a:rPr>
              <a:t>2. </a:t>
            </a:r>
            <a:r>
              <a:rPr lang="en-US" altLang="en-US" sz="3200" b="1" dirty="0" err="1">
                <a:latin typeface="Times New Roman" panose="02020603050405020304" pitchFamily="18" charset="0"/>
                <a:cs typeface="Times New Roman" panose="02020603050405020304" pitchFamily="18" charset="0"/>
              </a:rPr>
              <a:t>Bố</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cục</a:t>
            </a:r>
            <a:r>
              <a:rPr lang="en-US" altLang="en-US" sz="3200" b="1" dirty="0">
                <a:latin typeface="Times New Roman" panose="02020603050405020304" pitchFamily="18" charset="0"/>
                <a:cs typeface="Times New Roman" panose="02020603050405020304" pitchFamily="18" charset="0"/>
              </a:rPr>
              <a:t>: </a:t>
            </a: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Phần</a:t>
            </a:r>
            <a:r>
              <a:rPr lang="en-US" altLang="en-US" sz="3200" dirty="0">
                <a:latin typeface="Times New Roman" panose="02020603050405020304" pitchFamily="18" charset="0"/>
                <a:cs typeface="Times New Roman" panose="02020603050405020304" pitchFamily="18" charset="0"/>
              </a:rPr>
              <a:t> 1: 2 </a:t>
            </a:r>
            <a:r>
              <a:rPr lang="en-US" altLang="en-US" sz="3200" dirty="0" err="1">
                <a:latin typeface="Times New Roman" panose="02020603050405020304" pitchFamily="18" charset="0"/>
                <a:cs typeface="Times New Roman" panose="02020603050405020304" pitchFamily="18" charset="0"/>
              </a:rPr>
              <a:t>khổ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khung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đầy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mùa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xuân</a:t>
            </a:r>
            <a:endParaRPr lang="en-US" altLang="en-US" sz="3200" dirty="0">
              <a:latin typeface="Times New Roman" panose="02020603050405020304" pitchFamily="18" charset="0"/>
              <a:cs typeface="Times New Roman" panose="02020603050405020304" pitchFamily="18" charset="0"/>
            </a:endParaRPr>
          </a:p>
          <a:p>
            <a:pPr algn="just"/>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Phần</a:t>
            </a:r>
            <a:r>
              <a:rPr lang="en-US" altLang="en-US" sz="3200" dirty="0">
                <a:latin typeface="Times New Roman" panose="02020603050405020304" pitchFamily="18" charset="0"/>
                <a:cs typeface="Times New Roman" panose="02020603050405020304" pitchFamily="18" charset="0"/>
              </a:rPr>
              <a:t> 2: 2 </a:t>
            </a:r>
            <a:r>
              <a:rPr lang="en-US" altLang="en-US" sz="3200" dirty="0" err="1">
                <a:latin typeface="Times New Roman" panose="02020603050405020304" pitchFamily="18" charset="0"/>
                <a:cs typeface="Times New Roman" panose="02020603050405020304" pitchFamily="18" charset="0"/>
              </a:rPr>
              <a:t>khổ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cuối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tâm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con </a:t>
            </a:r>
            <a:r>
              <a:rPr lang="en-US" altLang="en-US" sz="3200" dirty="0" err="1">
                <a:latin typeface="Times New Roman" panose="02020603050405020304" pitchFamily="18" charset="0"/>
                <a:cs typeface="Times New Roman" panose="02020603050405020304" pitchFamily="18" charset="0"/>
              </a:rPr>
              <a:t>gái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sắp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lấy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chồng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trữ</a:t>
            </a:r>
            <a:r>
              <a:rPr lang="en-US" altLang="en-US" sz="3200" dirty="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tình</a:t>
            </a:r>
            <a:endParaRPr lang="en-US" altLang="en-US" sz="3200" dirty="0" smtClean="0">
              <a:latin typeface="Times New Roman" panose="02020603050405020304" pitchFamily="18" charset="0"/>
              <a:cs typeface="Times New Roman" panose="02020603050405020304" pitchFamily="18" charset="0"/>
            </a:endParaRPr>
          </a:p>
          <a:p>
            <a:pPr algn="just"/>
            <a:r>
              <a:rPr lang="en-US" altLang="en-US" sz="3200" b="1" dirty="0" smtClean="0">
                <a:latin typeface="Times New Roman" panose="02020603050405020304" pitchFamily="18" charset="0"/>
                <a:cs typeface="Times New Roman" panose="02020603050405020304" pitchFamily="18" charset="0"/>
              </a:rPr>
              <a:t>3. </a:t>
            </a:r>
            <a:r>
              <a:rPr lang="en-US" altLang="en-US" sz="3200" b="1" dirty="0" err="1" smtClean="0">
                <a:latin typeface="Times New Roman" panose="02020603050405020304" pitchFamily="18" charset="0"/>
                <a:cs typeface="Times New Roman" panose="02020603050405020304" pitchFamily="18" charset="0"/>
              </a:rPr>
              <a:t>Thể</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thơ</a:t>
            </a:r>
            <a:r>
              <a:rPr lang="en-US" altLang="en-US" sz="3200" b="1" dirty="0" smtClean="0">
                <a:latin typeface="Times New Roman" panose="02020603050405020304" pitchFamily="18" charset="0"/>
                <a:cs typeface="Times New Roman" panose="02020603050405020304" pitchFamily="18" charset="0"/>
              </a:rPr>
              <a:t> : 7 </a:t>
            </a:r>
            <a:r>
              <a:rPr lang="en-US" altLang="en-US" sz="3200" b="1" dirty="0" err="1" smtClean="0">
                <a:latin typeface="Times New Roman" panose="02020603050405020304" pitchFamily="18" charset="0"/>
                <a:cs typeface="Times New Roman" panose="02020603050405020304" pitchFamily="18" charset="0"/>
              </a:rPr>
              <a:t>chữ</a:t>
            </a:r>
            <a:endParaRPr lang="en-US" altLang="en-US" sz="3200" b="1" dirty="0" smtClean="0">
              <a:latin typeface="Times New Roman" panose="02020603050405020304" pitchFamily="18" charset="0"/>
              <a:cs typeface="Times New Roman" panose="02020603050405020304" pitchFamily="18" charset="0"/>
            </a:endParaRPr>
          </a:p>
          <a:p>
            <a:pPr algn="just"/>
            <a:r>
              <a:rPr lang="en-US" altLang="en-US" dirty="0" smtClean="0">
                <a:latin typeface="Times New Roman" panose="02020603050405020304" pitchFamily="18" charset="0"/>
                <a:cs typeface="Times New Roman" panose="02020603050405020304" pitchFamily="18" charset="0"/>
              </a:rPr>
              <a:t> </a:t>
            </a:r>
            <a:endParaRPr lang="en-US" altLang="en-US" sz="1600" dirty="0">
              <a:latin typeface="Times New Roman" panose="02020603050405020304" pitchFamily="18" charset="0"/>
              <a:cs typeface="Times New Roman" panose="02020603050405020304" pitchFamily="18" charset="0"/>
            </a:endParaRPr>
          </a:p>
        </p:txBody>
      </p:sp>
      <p:grpSp>
        <p:nvGrpSpPr>
          <p:cNvPr id="3"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4"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5" name="文本框 14">
              <a:extLst>
                <a:ext uri="{FF2B5EF4-FFF2-40B4-BE49-F238E27FC236}">
                  <a16:creationId xmlns:a16="http://schemas.microsoft.com/office/drawing/2014/main" id="{C0B09656-6C6C-DD8D-9BEE-54C442E0D91E}"/>
                </a:ext>
              </a:extLst>
            </p:cNvPr>
            <p:cNvSpPr txBox="1"/>
            <p:nvPr/>
          </p:nvSpPr>
          <p:spPr>
            <a:xfrm>
              <a:off x="2252841" y="2692160"/>
              <a:ext cx="235429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II. </a:t>
              </a:r>
              <a:r>
                <a:rPr lang="en-US" altLang="zh-CN" sz="2400" b="1" dirty="0" err="1" smtClean="0">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smtClean="0">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spTree>
    <p:extLst>
      <p:ext uri="{BB962C8B-B14F-4D97-AF65-F5344CB8AC3E}">
        <p14:creationId xmlns:p14="http://schemas.microsoft.com/office/powerpoint/2010/main" val="29235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847172" y="983476"/>
            <a:ext cx="2835110" cy="577787"/>
          </a:xfrm>
          <a:prstGeom prst="rect">
            <a:avLst/>
          </a:prstGeom>
          <a:noFill/>
        </p:spPr>
        <p:txBody>
          <a:bodyPr wrap="square">
            <a:spAutoFit/>
          </a:bodyPr>
          <a:lstStyle/>
          <a:p>
            <a:pPr algn="just">
              <a:lnSpc>
                <a:spcPct val="150000"/>
              </a:lnSpc>
              <a:spcAft>
                <a:spcPts val="800"/>
              </a:spcAft>
            </a:pPr>
            <a:r>
              <a:rPr lang="en-US" sz="24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1. Nhan đề bài thơ</a:t>
            </a:r>
            <a:endParaRPr lang="en-US"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193752" cy="461665"/>
            </a:xfrm>
            <a:prstGeom prst="rect">
              <a:avLst/>
            </a:prstGeom>
            <a:noFill/>
          </p:spPr>
          <p:txBody>
            <a:bodyPr wrap="none" rtlCol="0">
              <a:spAutoFit/>
            </a:bodyPr>
            <a:lstStyle/>
            <a:p>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III. </a:t>
              </a:r>
              <a:r>
                <a:rPr lang="en-US" altLang="zh-CN" sz="2400" b="1" dirty="0">
                  <a:solidFill>
                    <a:schemeClr val="bg1"/>
                  </a:solidFill>
                  <a:latin typeface="Cambria" panose="02040503050406030204" pitchFamily="18" charset="0"/>
                  <a:ea typeface="Cambria" panose="02040503050406030204" pitchFamily="18" charset="0"/>
                  <a:cs typeface="+mn-ea"/>
                  <a:sym typeface="+mn-lt"/>
                </a:rPr>
                <a:t>Đọc hiểu văn bản</a:t>
              </a:r>
              <a:endParaRPr lang="zh-CN" altLang="en-US" sz="2400" b="1" dirty="0">
                <a:solidFill>
                  <a:schemeClr val="bg1"/>
                </a:solidFill>
                <a:latin typeface="Cambria" panose="02040503050406030204" pitchFamily="18" charset="0"/>
                <a:cs typeface="+mn-ea"/>
                <a:sym typeface="+mn-lt"/>
              </a:endParaRPr>
            </a:p>
          </p:txBody>
        </p:sp>
      </p:grpSp>
      <p:sp>
        <p:nvSpPr>
          <p:cNvPr id="2" name="Cloud 1"/>
          <p:cNvSpPr/>
          <p:nvPr/>
        </p:nvSpPr>
        <p:spPr>
          <a:xfrm>
            <a:off x="621719" y="1269669"/>
            <a:ext cx="10533962" cy="5283319"/>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chemeClr val="tx1"/>
                </a:solidFill>
                <a:latin typeface="Times New Roman" panose="02020603050405020304" pitchFamily="18" charset="0"/>
                <a:cs typeface="Times New Roman" panose="02020603050405020304" pitchFamily="18" charset="0"/>
              </a:rPr>
              <a:t>Nhan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đề</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bài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thơ</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được</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cấu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bởi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từ</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thuộc</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loại</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từ</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nào</a:t>
            </a:r>
            <a:r>
              <a:rPr lang="en-US" sz="3600" b="1" u="sng" dirty="0" smtClean="0">
                <a:solidFill>
                  <a:srgbClr val="FF0000"/>
                </a:solidFill>
                <a:latin typeface="Times New Roman" panose="02020603050405020304" pitchFamily="18" charset="0"/>
                <a:cs typeface="Times New Roman" panose="02020603050405020304" pitchFamily="18" charset="0"/>
              </a:rPr>
              <a:t> ?</a:t>
            </a:r>
          </a:p>
          <a:p>
            <a:endParaRPr lang="en-US" sz="3600" dirty="0" smtClean="0">
              <a:solidFill>
                <a:schemeClr val="tx1"/>
              </a:solidFill>
              <a:latin typeface="Times New Roman" panose="02020603050405020304" pitchFamily="18" charset="0"/>
              <a:cs typeface="Times New Roman" panose="02020603050405020304" pitchFamily="18" charset="0"/>
            </a:endParaRPr>
          </a:p>
          <a:p>
            <a:r>
              <a:rPr lang="en-US" sz="3600" dirty="0" err="1" smtClean="0">
                <a:solidFill>
                  <a:schemeClr val="tx1"/>
                </a:solidFill>
                <a:latin typeface="Times New Roman" panose="02020603050405020304" pitchFamily="18" charset="0"/>
                <a:cs typeface="Times New Roman" panose="02020603050405020304" pitchFamily="18" charset="0"/>
              </a:rPr>
              <a:t>Những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từ</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cấu</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tạo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nên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nhan</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đề</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gợi</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ra</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cho</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em</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dirty="0" err="1" smtClean="0">
                <a:solidFill>
                  <a:schemeClr val="tx1"/>
                </a:solidFill>
                <a:latin typeface="Times New Roman" panose="02020603050405020304" pitchFamily="18" charset="0"/>
                <a:cs typeface="Times New Roman" panose="02020603050405020304" pitchFamily="18" charset="0"/>
              </a:rPr>
              <a:t>những</a:t>
            </a:r>
            <a:r>
              <a:rPr lang="en-US" sz="3600" dirty="0" smtClean="0">
                <a:solidFill>
                  <a:schemeClr val="tx1"/>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liên</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tưởng</a:t>
            </a:r>
            <a:r>
              <a:rPr lang="en-US" sz="3600" b="1" u="sng" dirty="0" smtClean="0">
                <a:solidFill>
                  <a:srgbClr val="FF0000"/>
                </a:solidFill>
                <a:latin typeface="Times New Roman" panose="02020603050405020304" pitchFamily="18" charset="0"/>
                <a:cs typeface="Times New Roman" panose="02020603050405020304" pitchFamily="18" charset="0"/>
              </a:rPr>
              <a:t> </a:t>
            </a:r>
            <a:r>
              <a:rPr lang="en-US" sz="3600" b="1" u="sng" dirty="0" err="1" smtClean="0">
                <a:solidFill>
                  <a:srgbClr val="FF0000"/>
                </a:solidFill>
                <a:latin typeface="Times New Roman" panose="02020603050405020304" pitchFamily="18" charset="0"/>
                <a:cs typeface="Times New Roman" panose="02020603050405020304" pitchFamily="18" charset="0"/>
              </a:rPr>
              <a:t>gì</a:t>
            </a:r>
            <a:r>
              <a:rPr lang="en-US" sz="3600" b="1" u="sng" dirty="0" smtClean="0">
                <a:solidFill>
                  <a:srgbClr val="FF0000"/>
                </a:solidFill>
                <a:latin typeface="Times New Roman" panose="02020603050405020304" pitchFamily="18" charset="0"/>
                <a:cs typeface="Times New Roman" panose="02020603050405020304" pitchFamily="18" charset="0"/>
              </a:rPr>
              <a:t> ?</a:t>
            </a:r>
            <a:endParaRPr lang="en-US" sz="36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48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ageCurlDoubl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847172" y="983476"/>
            <a:ext cx="2835110" cy="577787"/>
          </a:xfrm>
          <a:prstGeom prst="rect">
            <a:avLst/>
          </a:prstGeom>
          <a:noFill/>
        </p:spPr>
        <p:txBody>
          <a:bodyPr wrap="square">
            <a:spAutoFit/>
          </a:bodyPr>
          <a:lstStyle/>
          <a:p>
            <a:pPr algn="just">
              <a:lnSpc>
                <a:spcPct val="150000"/>
              </a:lnSpc>
              <a:spcAft>
                <a:spcPts val="800"/>
              </a:spcAft>
            </a:pPr>
            <a:r>
              <a:rPr lang="en-US" sz="24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1. Nhan đề bài thơ</a:t>
            </a:r>
            <a:endParaRPr lang="en-US"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193752" cy="461665"/>
            </a:xfrm>
            <a:prstGeom prst="rect">
              <a:avLst/>
            </a:prstGeom>
            <a:noFill/>
          </p:spPr>
          <p:txBody>
            <a:bodyPr wrap="none" rtlCol="0">
              <a:spAutoFit/>
            </a:bodyPr>
            <a:lstStyle/>
            <a:p>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III</a:t>
              </a:r>
              <a:r>
                <a:rPr lang="en-US" altLang="zh-CN" sz="2400" b="1" dirty="0">
                  <a:solidFill>
                    <a:schemeClr val="bg1"/>
                  </a:solidFill>
                  <a:latin typeface="Cambria" panose="02040503050406030204" pitchFamily="18" charset="0"/>
                  <a:ea typeface="Cambria" panose="02040503050406030204" pitchFamily="18" charset="0"/>
                  <a:cs typeface="+mn-ea"/>
                  <a:sym typeface="+mn-lt"/>
                </a:rPr>
                <a:t>. Đọc hiểu văn bản</a:t>
              </a:r>
              <a:endParaRPr lang="zh-CN" altLang="en-US" sz="2400" b="1" dirty="0">
                <a:solidFill>
                  <a:schemeClr val="bg1"/>
                </a:solidFill>
                <a:latin typeface="Cambria" panose="02040503050406030204" pitchFamily="18" charset="0"/>
                <a:cs typeface="+mn-ea"/>
                <a:sym typeface="+mn-lt"/>
              </a:endParaRPr>
            </a:p>
          </p:txBody>
        </p:sp>
      </p:grpSp>
      <p:grpSp>
        <p:nvGrpSpPr>
          <p:cNvPr id="6" name="Nhóm 5">
            <a:extLst>
              <a:ext uri="{FF2B5EF4-FFF2-40B4-BE49-F238E27FC236}">
                <a16:creationId xmlns:a16="http://schemas.microsoft.com/office/drawing/2014/main" id="{E5DAA553-4F97-3A07-8C3E-D3AAB7B03B7D}"/>
              </a:ext>
            </a:extLst>
          </p:cNvPr>
          <p:cNvGrpSpPr/>
          <p:nvPr/>
        </p:nvGrpSpPr>
        <p:grpSpPr>
          <a:xfrm>
            <a:off x="4213668" y="1913517"/>
            <a:ext cx="4004057" cy="1290972"/>
            <a:chOff x="4213668" y="1913517"/>
            <a:chExt cx="4004057" cy="1290972"/>
          </a:xfrm>
        </p:grpSpPr>
        <p:sp>
          <p:nvSpPr>
            <p:cNvPr id="11" name="Hộp Văn bản 10">
              <a:extLst>
                <a:ext uri="{FF2B5EF4-FFF2-40B4-BE49-F238E27FC236}">
                  <a16:creationId xmlns:a16="http://schemas.microsoft.com/office/drawing/2014/main" id="{DFF512EB-ED90-3964-CBF9-C966E9F79B61}"/>
                </a:ext>
              </a:extLst>
            </p:cNvPr>
            <p:cNvSpPr txBox="1"/>
            <p:nvPr/>
          </p:nvSpPr>
          <p:spPr>
            <a:xfrm>
              <a:off x="4213668" y="1913517"/>
              <a:ext cx="3764664" cy="646331"/>
            </a:xfrm>
            <a:prstGeom prst="rect">
              <a:avLst/>
            </a:prstGeom>
            <a:noFill/>
          </p:spPr>
          <p:txBody>
            <a:bodyPr wrap="square">
              <a:spAutoFit/>
            </a:bodyPr>
            <a:lstStyle/>
            <a:p>
              <a:pPr algn="ctr">
                <a:spcAft>
                  <a:spcPts val="800"/>
                </a:spcAft>
              </a:pPr>
              <a:r>
                <a:rPr lang="en-US" sz="3600" b="1" dirty="0">
                  <a:solidFill>
                    <a:srgbClr val="E89426"/>
                  </a:solidFill>
                  <a:effectLst/>
                  <a:latin typeface="#9Slide05 Angelline" pitchFamily="2" charset="0"/>
                  <a:ea typeface="Cambria" panose="02040503050406030204" pitchFamily="18" charset="0"/>
                  <a:cs typeface="Times New Roman" panose="02020603050405020304" pitchFamily="18" charset="0"/>
                </a:rPr>
                <a:t>Mùa xuân chín</a:t>
              </a:r>
              <a:endParaRPr lang="en-US" sz="3600" b="1" dirty="0">
                <a:solidFill>
                  <a:srgbClr val="E89426"/>
                </a:solidFill>
                <a:latin typeface="#9Slide05 Angelline" pitchFamily="2" charset="0"/>
                <a:ea typeface="Cambria" panose="02040503050406030204" pitchFamily="18" charset="0"/>
              </a:endParaRPr>
            </a:p>
          </p:txBody>
        </p:sp>
        <p:sp>
          <p:nvSpPr>
            <p:cNvPr id="12" name="Hộp Văn bản 11">
              <a:extLst>
                <a:ext uri="{FF2B5EF4-FFF2-40B4-BE49-F238E27FC236}">
                  <a16:creationId xmlns:a16="http://schemas.microsoft.com/office/drawing/2014/main" id="{D04D928F-BCC5-92CE-7A0D-5A1BC0D6A235}"/>
                </a:ext>
              </a:extLst>
            </p:cNvPr>
            <p:cNvSpPr txBox="1"/>
            <p:nvPr/>
          </p:nvSpPr>
          <p:spPr>
            <a:xfrm>
              <a:off x="5045681" y="2595102"/>
              <a:ext cx="1668279" cy="584775"/>
            </a:xfrm>
            <a:prstGeom prst="rect">
              <a:avLst/>
            </a:prstGeom>
            <a:noFill/>
          </p:spPr>
          <p:txBody>
            <a:bodyPr wrap="square">
              <a:spAutoFit/>
            </a:bodyPr>
            <a:lstStyle/>
            <a:p>
              <a:pPr algn="ctr"/>
              <a:r>
                <a:rPr lang="en-US" sz="3200" b="1" dirty="0" smtClean="0">
                  <a:solidFill>
                    <a:srgbClr val="338C0F"/>
                  </a:solidFill>
                  <a:effectLst/>
                  <a:latin typeface="Cambria" panose="02040503050406030204" pitchFamily="18" charset="0"/>
                  <a:ea typeface="Cambria" panose="02040503050406030204" pitchFamily="18" charset="0"/>
                </a:rPr>
                <a:t>DT    </a:t>
              </a:r>
              <a:r>
                <a:rPr lang="en-US" sz="3200" b="1" dirty="0">
                  <a:solidFill>
                    <a:srgbClr val="338C0F"/>
                  </a:solidFill>
                  <a:effectLst/>
                  <a:latin typeface="Cambria" panose="02040503050406030204" pitchFamily="18" charset="0"/>
                  <a:ea typeface="Cambria" panose="02040503050406030204" pitchFamily="18" charset="0"/>
                </a:rPr>
                <a:t>+</a:t>
              </a:r>
              <a:endParaRPr lang="en-US" sz="3200" b="1" dirty="0">
                <a:solidFill>
                  <a:srgbClr val="338C0F"/>
                </a:solidFill>
                <a:latin typeface="Cambria" panose="02040503050406030204" pitchFamily="18" charset="0"/>
                <a:ea typeface="Cambria" panose="02040503050406030204" pitchFamily="18" charset="0"/>
              </a:endParaRPr>
            </a:p>
          </p:txBody>
        </p:sp>
        <p:sp>
          <p:nvSpPr>
            <p:cNvPr id="17" name="Hộp Văn bản 16">
              <a:extLst>
                <a:ext uri="{FF2B5EF4-FFF2-40B4-BE49-F238E27FC236}">
                  <a16:creationId xmlns:a16="http://schemas.microsoft.com/office/drawing/2014/main" id="{3DC71A57-211F-65CA-7B07-BA9CDADA5B5E}"/>
                </a:ext>
              </a:extLst>
            </p:cNvPr>
            <p:cNvSpPr txBox="1"/>
            <p:nvPr/>
          </p:nvSpPr>
          <p:spPr>
            <a:xfrm>
              <a:off x="6692041" y="2619714"/>
              <a:ext cx="1525684" cy="584775"/>
            </a:xfrm>
            <a:prstGeom prst="rect">
              <a:avLst/>
            </a:prstGeom>
            <a:noFill/>
          </p:spPr>
          <p:txBody>
            <a:bodyPr wrap="square">
              <a:spAutoFit/>
            </a:bodyPr>
            <a:lstStyle/>
            <a:p>
              <a:pPr algn="ctr"/>
              <a:r>
                <a:rPr lang="en-US" sz="3200" b="1" dirty="0" smtClean="0">
                  <a:solidFill>
                    <a:srgbClr val="338C0F"/>
                  </a:solidFill>
                  <a:latin typeface="Cambria" panose="02040503050406030204" pitchFamily="18" charset="0"/>
                  <a:ea typeface="Cambria" panose="02040503050406030204" pitchFamily="18" charset="0"/>
                </a:rPr>
                <a:t>ĐT/TT</a:t>
              </a:r>
              <a:endParaRPr lang="en-US" sz="3200" b="1" dirty="0">
                <a:solidFill>
                  <a:srgbClr val="338C0F"/>
                </a:solidFill>
                <a:latin typeface="Cambria" panose="02040503050406030204" pitchFamily="18" charset="0"/>
                <a:ea typeface="Cambria" panose="02040503050406030204" pitchFamily="18" charset="0"/>
              </a:endParaRPr>
            </a:p>
          </p:txBody>
        </p:sp>
        <p:cxnSp>
          <p:nvCxnSpPr>
            <p:cNvPr id="4" name="Đường nối Thẳng 3">
              <a:extLst>
                <a:ext uri="{FF2B5EF4-FFF2-40B4-BE49-F238E27FC236}">
                  <a16:creationId xmlns:a16="http://schemas.microsoft.com/office/drawing/2014/main" id="{8888416F-B141-7681-ED4F-9CA5543821EA}"/>
                </a:ext>
              </a:extLst>
            </p:cNvPr>
            <p:cNvCxnSpPr/>
            <p:nvPr/>
          </p:nvCxnSpPr>
          <p:spPr>
            <a:xfrm>
              <a:off x="4522667" y="2542751"/>
              <a:ext cx="2161309"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Đường nối Thẳng 17">
              <a:extLst>
                <a:ext uri="{FF2B5EF4-FFF2-40B4-BE49-F238E27FC236}">
                  <a16:creationId xmlns:a16="http://schemas.microsoft.com/office/drawing/2014/main" id="{E8482F21-CDBB-C59B-BE74-A9CD72D86EAC}"/>
                </a:ext>
              </a:extLst>
            </p:cNvPr>
            <p:cNvCxnSpPr>
              <a:cxnSpLocks/>
            </p:cNvCxnSpPr>
            <p:nvPr/>
          </p:nvCxnSpPr>
          <p:spPr>
            <a:xfrm>
              <a:off x="6897677" y="2542751"/>
              <a:ext cx="89253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7" name="Ngoặc móc Trái 6">
            <a:extLst>
              <a:ext uri="{FF2B5EF4-FFF2-40B4-BE49-F238E27FC236}">
                <a16:creationId xmlns:a16="http://schemas.microsoft.com/office/drawing/2014/main" id="{4D5BC053-71C4-CC91-3C86-DE02C05A4CDF}"/>
              </a:ext>
            </a:extLst>
          </p:cNvPr>
          <p:cNvSpPr/>
          <p:nvPr/>
        </p:nvSpPr>
        <p:spPr>
          <a:xfrm rot="5400000">
            <a:off x="6108580" y="743057"/>
            <a:ext cx="747848" cy="5489246"/>
          </a:xfrm>
          <a:prstGeom prst="leftBrace">
            <a:avLst>
              <a:gd name="adj1" fmla="val 60735"/>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Nhóm 8">
            <a:extLst>
              <a:ext uri="{FF2B5EF4-FFF2-40B4-BE49-F238E27FC236}">
                <a16:creationId xmlns:a16="http://schemas.microsoft.com/office/drawing/2014/main" id="{73D45DE5-B9E5-9C17-1061-F5F1390ECA33}"/>
              </a:ext>
            </a:extLst>
          </p:cNvPr>
          <p:cNvGrpSpPr/>
          <p:nvPr/>
        </p:nvGrpSpPr>
        <p:grpSpPr>
          <a:xfrm>
            <a:off x="1728004" y="3891843"/>
            <a:ext cx="3975958" cy="2112368"/>
            <a:chOff x="1276748" y="3891843"/>
            <a:chExt cx="3975958" cy="2112368"/>
          </a:xfrm>
        </p:grpSpPr>
        <p:sp>
          <p:nvSpPr>
            <p:cNvPr id="10" name="Hộp Văn bản 9">
              <a:extLst>
                <a:ext uri="{FF2B5EF4-FFF2-40B4-BE49-F238E27FC236}">
                  <a16:creationId xmlns:a16="http://schemas.microsoft.com/office/drawing/2014/main" id="{58466C9C-042E-B283-C48D-F3D2BAE13003}"/>
                </a:ext>
              </a:extLst>
            </p:cNvPr>
            <p:cNvSpPr txBox="1"/>
            <p:nvPr/>
          </p:nvSpPr>
          <p:spPr>
            <a:xfrm>
              <a:off x="1276748" y="4434551"/>
              <a:ext cx="3975958" cy="1569660"/>
            </a:xfrm>
            <a:prstGeom prst="rect">
              <a:avLst/>
            </a:prstGeom>
            <a:noFill/>
            <a:ln>
              <a:solidFill>
                <a:srgbClr val="C00000"/>
              </a:solidFill>
            </a:ln>
          </p:spPr>
          <p:txBody>
            <a:bodyPr wrap="square">
              <a:spAutoFit/>
            </a:bodyPr>
            <a:lstStyle/>
            <a:p>
              <a:pPr algn="ctr"/>
              <a:r>
                <a:rPr lang="en-US" sz="2400" dirty="0">
                  <a:effectLst/>
                  <a:latin typeface="Cambria" panose="02040503050406030204" pitchFamily="18" charset="0"/>
                  <a:ea typeface="Cambria" panose="02040503050406030204" pitchFamily="18" charset="0"/>
                </a:rPr>
                <a:t>Gợi cảm giác mùa xuân đang đi vào độ căng mọng và tươi đẹp nhất, và vẫn tiếp tục phát triển đẹp hơn nữa.</a:t>
              </a:r>
              <a:endParaRPr lang="en-US" sz="2400" dirty="0">
                <a:latin typeface="Cambria" panose="02040503050406030204" pitchFamily="18" charset="0"/>
                <a:ea typeface="Cambria" panose="02040503050406030204" pitchFamily="18" charset="0"/>
              </a:endParaRPr>
            </a:p>
          </p:txBody>
        </p:sp>
        <p:sp>
          <p:nvSpPr>
            <p:cNvPr id="22" name="Hộp Văn bản 21">
              <a:extLst>
                <a:ext uri="{FF2B5EF4-FFF2-40B4-BE49-F238E27FC236}">
                  <a16:creationId xmlns:a16="http://schemas.microsoft.com/office/drawing/2014/main" id="{BB7C8679-FA84-CAB7-38CB-1BD6C82BC5AB}"/>
                </a:ext>
              </a:extLst>
            </p:cNvPr>
            <p:cNvSpPr txBox="1"/>
            <p:nvPr/>
          </p:nvSpPr>
          <p:spPr>
            <a:xfrm>
              <a:off x="2464639" y="3891843"/>
              <a:ext cx="1539233" cy="578882"/>
            </a:xfrm>
            <a:prstGeom prst="roundRect">
              <a:avLst/>
            </a:prstGeom>
            <a:solidFill>
              <a:srgbClr val="DC7176"/>
            </a:solidFill>
          </p:spPr>
          <p:txBody>
            <a:bodyPr wrap="square">
              <a:spAutoFit/>
            </a:bodyPr>
            <a:lstStyle/>
            <a:p>
              <a:pPr algn="ctr"/>
              <a:r>
                <a:rPr lang="en-US" sz="2800" dirty="0">
                  <a:latin typeface="Cambria" panose="02040503050406030204" pitchFamily="18" charset="0"/>
                  <a:ea typeface="Cambria" panose="02040503050406030204" pitchFamily="18" charset="0"/>
                </a:rPr>
                <a:t>DT + ĐT</a:t>
              </a:r>
            </a:p>
          </p:txBody>
        </p:sp>
      </p:grpSp>
      <p:grpSp>
        <p:nvGrpSpPr>
          <p:cNvPr id="19" name="Nhóm 18">
            <a:extLst>
              <a:ext uri="{FF2B5EF4-FFF2-40B4-BE49-F238E27FC236}">
                <a16:creationId xmlns:a16="http://schemas.microsoft.com/office/drawing/2014/main" id="{A2DF6E29-BC2C-9B9E-61E2-4B4541D3A764}"/>
              </a:ext>
            </a:extLst>
          </p:cNvPr>
          <p:cNvGrpSpPr/>
          <p:nvPr/>
        </p:nvGrpSpPr>
        <p:grpSpPr>
          <a:xfrm>
            <a:off x="7477903" y="3891843"/>
            <a:ext cx="3525143" cy="1409879"/>
            <a:chOff x="7964788" y="3891843"/>
            <a:chExt cx="3525143" cy="1409879"/>
          </a:xfrm>
        </p:grpSpPr>
        <p:sp>
          <p:nvSpPr>
            <p:cNvPr id="21" name="Hộp Văn bản 20">
              <a:extLst>
                <a:ext uri="{FF2B5EF4-FFF2-40B4-BE49-F238E27FC236}">
                  <a16:creationId xmlns:a16="http://schemas.microsoft.com/office/drawing/2014/main" id="{FC7E5C0A-0846-CD86-84C7-D6A96E035227}"/>
                </a:ext>
              </a:extLst>
            </p:cNvPr>
            <p:cNvSpPr txBox="1"/>
            <p:nvPr/>
          </p:nvSpPr>
          <p:spPr>
            <a:xfrm>
              <a:off x="7964788" y="4470725"/>
              <a:ext cx="3525143" cy="830997"/>
            </a:xfrm>
            <a:prstGeom prst="rect">
              <a:avLst/>
            </a:prstGeom>
            <a:noFill/>
            <a:ln>
              <a:solidFill>
                <a:srgbClr val="C00000"/>
              </a:solidFill>
            </a:ln>
          </p:spPr>
          <p:txBody>
            <a:bodyPr wrap="square">
              <a:spAutoFit/>
            </a:bodyPr>
            <a:lstStyle/>
            <a:p>
              <a:pPr algn="ctr"/>
              <a:r>
                <a:rPr lang="en-US" sz="2400" dirty="0">
                  <a:latin typeface="Cambria" panose="02040503050406030204" pitchFamily="18" charset="0"/>
                  <a:ea typeface="Cambria" panose="02040503050406030204" pitchFamily="18" charset="0"/>
                </a:rPr>
                <a:t>Gợi cảm giác mùa xuân đã đến độ tròn đầy rồi.</a:t>
              </a:r>
            </a:p>
          </p:txBody>
        </p:sp>
        <p:sp>
          <p:nvSpPr>
            <p:cNvPr id="23" name="Hộp Văn bản 22">
              <a:extLst>
                <a:ext uri="{FF2B5EF4-FFF2-40B4-BE49-F238E27FC236}">
                  <a16:creationId xmlns:a16="http://schemas.microsoft.com/office/drawing/2014/main" id="{9A1296C9-35A4-2337-C424-9C834AFDCCFE}"/>
                </a:ext>
              </a:extLst>
            </p:cNvPr>
            <p:cNvSpPr txBox="1"/>
            <p:nvPr/>
          </p:nvSpPr>
          <p:spPr>
            <a:xfrm>
              <a:off x="8957744" y="3891843"/>
              <a:ext cx="1539233" cy="578882"/>
            </a:xfrm>
            <a:prstGeom prst="roundRect">
              <a:avLst/>
            </a:prstGeom>
            <a:solidFill>
              <a:srgbClr val="DC7176"/>
            </a:solidFill>
          </p:spPr>
          <p:txBody>
            <a:bodyPr wrap="square">
              <a:spAutoFit/>
            </a:bodyPr>
            <a:lstStyle/>
            <a:p>
              <a:pPr algn="ctr"/>
              <a:r>
                <a:rPr lang="en-US" sz="2800" dirty="0">
                  <a:latin typeface="Cambria" panose="02040503050406030204" pitchFamily="18" charset="0"/>
                  <a:ea typeface="Cambria" panose="02040503050406030204" pitchFamily="18" charset="0"/>
                </a:rPr>
                <a:t>DT + TT</a:t>
              </a:r>
            </a:p>
          </p:txBody>
        </p:sp>
      </p:grpSp>
    </p:spTree>
    <p:extLst>
      <p:ext uri="{BB962C8B-B14F-4D97-AF65-F5344CB8AC3E}">
        <p14:creationId xmlns:p14="http://schemas.microsoft.com/office/powerpoint/2010/main" val="2303229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ageCurlDouble"/>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579419" y="983476"/>
            <a:ext cx="10022774" cy="1302921"/>
          </a:xfrm>
          <a:prstGeom prst="rect">
            <a:avLst/>
          </a:prstGeom>
          <a:noFill/>
        </p:spPr>
        <p:txBody>
          <a:bodyPr wrap="square">
            <a:spAutoFit/>
          </a:bodyPr>
          <a:lstStyle/>
          <a:p>
            <a:pPr algn="just">
              <a:lnSpc>
                <a:spcPct val="150000"/>
              </a:lnSpc>
              <a:spcAft>
                <a:spcPts val="800"/>
              </a:spcAft>
            </a:pPr>
            <a:r>
              <a:rPr lang="en-US" sz="24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2.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Vẻ</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đẹp</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hình</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ảnh</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thơ</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spcAft>
                <a:spcPts val="800"/>
              </a:spcAft>
            </a:pP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a.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Bức</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tranh</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mùa</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xuân</a:t>
            </a:r>
            <a:endParaRPr lang="en-US" sz="2400" b="1" dirty="0">
              <a:solidFill>
                <a:srgbClr val="DC7176"/>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193752" cy="461665"/>
            </a:xfrm>
            <a:prstGeom prst="rect">
              <a:avLst/>
            </a:prstGeom>
            <a:noFill/>
          </p:spPr>
          <p:txBody>
            <a:bodyPr wrap="none" rtlCol="0">
              <a:spAutoFit/>
            </a:bodyPr>
            <a:lstStyle/>
            <a:p>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III</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sp>
        <p:nvSpPr>
          <p:cNvPr id="2" name="Rectangle 1"/>
          <p:cNvSpPr/>
          <p:nvPr/>
        </p:nvSpPr>
        <p:spPr>
          <a:xfrm>
            <a:off x="1050409" y="2405456"/>
            <a:ext cx="5289077" cy="2954655"/>
          </a:xfrm>
          <a:prstGeom prst="rect">
            <a:avLst/>
          </a:prstGeom>
          <a:solidFill>
            <a:srgbClr val="FFC000"/>
          </a:solidFill>
        </p:spPr>
        <p:txBody>
          <a:bodyPr wrap="square">
            <a:spAutoFit/>
          </a:bodyPr>
          <a:lstStyle/>
          <a:p>
            <a:pPr algn="ctr"/>
            <a:r>
              <a:rPr lang="en-US" sz="2800" b="1" dirty="0" smtClean="0">
                <a:latin typeface="Times New Roman" panose="02020603050405020304" pitchFamily="18" charset="0"/>
                <a:ea typeface="Cambria" panose="02040503050406030204" pitchFamily="18" charset="0"/>
                <a:cs typeface="Times New Roman" panose="02020603050405020304" pitchFamily="18" charset="0"/>
              </a:rPr>
              <a:t>THẢO LUẬN NHÓM 4 HS </a:t>
            </a:r>
          </a:p>
          <a:p>
            <a:pPr algn="just"/>
            <a:r>
              <a:rPr lang="en-US" sz="2800" b="1" dirty="0" err="1" smtClean="0">
                <a:latin typeface="Times New Roman" panose="02020603050405020304" pitchFamily="18" charset="0"/>
                <a:ea typeface="Cambria" panose="02040503050406030204" pitchFamily="18" charset="0"/>
                <a:cs typeface="Times New Roman" panose="02020603050405020304" pitchFamily="18" charset="0"/>
              </a:rPr>
              <a:t>Thời</a:t>
            </a:r>
            <a:r>
              <a:rPr lang="en-US" sz="28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latin typeface="Times New Roman" panose="02020603050405020304" pitchFamily="18" charset="0"/>
                <a:ea typeface="Cambria" panose="02040503050406030204" pitchFamily="18" charset="0"/>
                <a:cs typeface="Times New Roman" panose="02020603050405020304" pitchFamily="18" charset="0"/>
              </a:rPr>
              <a:t>gian</a:t>
            </a:r>
            <a:r>
              <a:rPr lang="en-US" sz="2800" b="1" dirty="0" smtClean="0">
                <a:latin typeface="Times New Roman" panose="02020603050405020304" pitchFamily="18" charset="0"/>
                <a:ea typeface="Cambria" panose="02040503050406030204" pitchFamily="18" charset="0"/>
                <a:cs typeface="Times New Roman" panose="02020603050405020304" pitchFamily="18" charset="0"/>
              </a:rPr>
              <a:t> : 10 </a:t>
            </a:r>
            <a:r>
              <a:rPr lang="en-US" sz="2800" b="1" dirty="0" err="1" smtClean="0">
                <a:latin typeface="Times New Roman" panose="02020603050405020304" pitchFamily="18" charset="0"/>
                <a:ea typeface="Cambria" panose="02040503050406030204" pitchFamily="18" charset="0"/>
                <a:cs typeface="Times New Roman" panose="02020603050405020304" pitchFamily="18" charset="0"/>
              </a:rPr>
              <a:t>phút</a:t>
            </a:r>
            <a:endParaRPr lang="en-US" sz="2800" b="1"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800" b="1" dirty="0" smtClean="0">
                <a:latin typeface="Times New Roman" panose="02020603050405020304" pitchFamily="18" charset="0"/>
                <a:ea typeface="Cambria" panose="02040503050406030204" pitchFamily="18" charset="0"/>
                <a:cs typeface="Times New Roman" panose="02020603050405020304" pitchFamily="18" charset="0"/>
              </a:rPr>
              <a:t>NHIỆM VỤ </a:t>
            </a:r>
          </a:p>
          <a:p>
            <a:pPr marL="285750" indent="-285750" algn="just">
              <a:buFontTx/>
              <a:buChar char="-"/>
            </a:pP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Các</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em</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phiếu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bài</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tập</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và</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hoàn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thiện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phiếu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tìm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hiểu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vẻ</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đẹp</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nội</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a:latin typeface="Times New Roman" panose="02020603050405020304" pitchFamily="18" charset="0"/>
                <a:ea typeface="Cambria" panose="02040503050406030204" pitchFamily="18" charset="0"/>
                <a:cs typeface="Times New Roman" panose="02020603050405020304" pitchFamily="18" charset="0"/>
              </a:rPr>
              <a:t>dung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và</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nghệ</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thuật</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thơ</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endParaRPr lang="en-US" sz="2800" dirty="0" smtClean="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buFontTx/>
              <a:buChar char="-"/>
            </a:pPr>
            <a:endParaRPr lang="en-US"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stretch>
            <a:fillRect/>
          </a:stretch>
        </p:blipFill>
        <p:spPr>
          <a:xfrm>
            <a:off x="6590806" y="1043719"/>
            <a:ext cx="5124450" cy="4728482"/>
          </a:xfrm>
          <a:prstGeom prst="rect">
            <a:avLst/>
          </a:prstGeom>
        </p:spPr>
      </p:pic>
    </p:spTree>
    <p:extLst>
      <p:ext uri="{BB962C8B-B14F-4D97-AF65-F5344CB8AC3E}">
        <p14:creationId xmlns:p14="http://schemas.microsoft.com/office/powerpoint/2010/main" val="2573776851"/>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09434586"/>
              </p:ext>
            </p:extLst>
          </p:nvPr>
        </p:nvGraphicFramePr>
        <p:xfrm>
          <a:off x="535575" y="325120"/>
          <a:ext cx="10750732" cy="6327647"/>
        </p:xfrm>
        <a:graphic>
          <a:graphicData uri="http://schemas.openxmlformats.org/drawingml/2006/table">
            <a:tbl>
              <a:tblPr firstRow="1" bandRow="1">
                <a:tableStyleId>{00A15C55-8517-42AA-B614-E9B94910E393}</a:tableStyleId>
              </a:tblPr>
              <a:tblGrid>
                <a:gridCol w="2687683">
                  <a:extLst>
                    <a:ext uri="{9D8B030D-6E8A-4147-A177-3AD203B41FA5}">
                      <a16:colId xmlns:a16="http://schemas.microsoft.com/office/drawing/2014/main" val="2103227097"/>
                    </a:ext>
                  </a:extLst>
                </a:gridCol>
                <a:gridCol w="2687683">
                  <a:extLst>
                    <a:ext uri="{9D8B030D-6E8A-4147-A177-3AD203B41FA5}">
                      <a16:colId xmlns:a16="http://schemas.microsoft.com/office/drawing/2014/main" val="2100300177"/>
                    </a:ext>
                  </a:extLst>
                </a:gridCol>
                <a:gridCol w="2687683">
                  <a:extLst>
                    <a:ext uri="{9D8B030D-6E8A-4147-A177-3AD203B41FA5}">
                      <a16:colId xmlns:a16="http://schemas.microsoft.com/office/drawing/2014/main" val="867277460"/>
                    </a:ext>
                  </a:extLst>
                </a:gridCol>
                <a:gridCol w="2687683">
                  <a:extLst>
                    <a:ext uri="{9D8B030D-6E8A-4147-A177-3AD203B41FA5}">
                      <a16:colId xmlns:a16="http://schemas.microsoft.com/office/drawing/2014/main" val="3204176727"/>
                    </a:ext>
                  </a:extLst>
                </a:gridCol>
              </a:tblGrid>
              <a:tr h="1029036">
                <a:tc gridSpan="4">
                  <a: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PHIẾU</a:t>
                      </a:r>
                      <a:r>
                        <a:rPr lang="en-US" baseline="0" dirty="0" smtClean="0">
                          <a:solidFill>
                            <a:srgbClr val="FF0000"/>
                          </a:solidFill>
                          <a:latin typeface="Times New Roman" panose="02020603050405020304" pitchFamily="18" charset="0"/>
                          <a:cs typeface="Times New Roman" panose="02020603050405020304" pitchFamily="18" charset="0"/>
                        </a:rPr>
                        <a:t> HỌC TẬP : </a:t>
                      </a:r>
                      <a:r>
                        <a:rPr lang="en-US" baseline="0" dirty="0" err="1" smtClean="0">
                          <a:solidFill>
                            <a:srgbClr val="FF0000"/>
                          </a:solidFill>
                          <a:latin typeface="Times New Roman" panose="02020603050405020304" pitchFamily="18" charset="0"/>
                          <a:cs typeface="Times New Roman" panose="02020603050405020304" pitchFamily="18" charset="0"/>
                        </a:rPr>
                        <a:t>Tìm</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hiểu</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vẻ</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đẹp</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từ</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ngữ</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hình</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ảnh</a:t>
                      </a:r>
                      <a:r>
                        <a:rPr lang="en-US" baseline="0" dirty="0" smtClean="0">
                          <a:solidFill>
                            <a:srgbClr val="FF0000"/>
                          </a:solidFill>
                          <a:latin typeface="Times New Roman" panose="02020603050405020304" pitchFamily="18" charset="0"/>
                          <a:cs typeface="Times New Roman" panose="02020603050405020304" pitchFamily="18" charset="0"/>
                        </a:rPr>
                        <a:t> </a:t>
                      </a:r>
                      <a:r>
                        <a:rPr lang="en-US" baseline="0" dirty="0" err="1" smtClean="0">
                          <a:solidFill>
                            <a:srgbClr val="FF0000"/>
                          </a:solidFill>
                          <a:latin typeface="Times New Roman" panose="02020603050405020304" pitchFamily="18" charset="0"/>
                          <a:cs typeface="Times New Roman" panose="02020603050405020304" pitchFamily="18" charset="0"/>
                        </a:rPr>
                        <a:t>thơ</a:t>
                      </a:r>
                      <a:endParaRPr lang="en-US" dirty="0">
                        <a:solidFill>
                          <a:srgbClr val="FF0000"/>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45627494"/>
                  </a:ext>
                </a:extLst>
              </a:tr>
              <a:tr h="1376665">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b="1" dirty="0" err="1" smtClean="0">
                          <a:latin typeface="Times New Roman" panose="02020603050405020304" pitchFamily="18" charset="0"/>
                          <a:cs typeface="Times New Roman" panose="02020603050405020304" pitchFamily="18" charset="0"/>
                        </a:rPr>
                        <a:t>Từ</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ngữ</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h</a:t>
                      </a:r>
                      <a:r>
                        <a:rPr lang="en-US" b="1" dirty="0" err="1" smtClean="0">
                          <a:latin typeface="Times New Roman" panose="02020603050405020304" pitchFamily="18" charset="0"/>
                          <a:cs typeface="Times New Roman" panose="02020603050405020304" pitchFamily="18" charset="0"/>
                        </a:rPr>
                        <a:t>ình</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ảnh</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thơ</a:t>
                      </a:r>
                      <a:r>
                        <a:rPr lang="en-US" b="1" baseline="0"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b="1" dirty="0" err="1" smtClean="0">
                          <a:latin typeface="Times New Roman" panose="02020603050405020304" pitchFamily="18" charset="0"/>
                          <a:cs typeface="Times New Roman" panose="02020603050405020304" pitchFamily="18" charset="0"/>
                        </a:rPr>
                        <a:t>Nội</a:t>
                      </a:r>
                      <a:r>
                        <a:rPr lang="en-US" b="1" dirty="0" smtClean="0">
                          <a:latin typeface="Times New Roman" panose="02020603050405020304" pitchFamily="18" charset="0"/>
                          <a:cs typeface="Times New Roman" panose="02020603050405020304" pitchFamily="18" charset="0"/>
                        </a:rPr>
                        <a:t> dung </a:t>
                      </a:r>
                      <a:r>
                        <a:rPr lang="en-US" b="1" dirty="0" err="1" smtClean="0">
                          <a:latin typeface="Times New Roman" panose="02020603050405020304" pitchFamily="18" charset="0"/>
                          <a:cs typeface="Times New Roman" panose="02020603050405020304" pitchFamily="18" charset="0"/>
                        </a:rPr>
                        <a:t>cụ</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thể</a:t>
                      </a:r>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b="1" dirty="0" err="1" smtClean="0">
                          <a:latin typeface="Times New Roman" panose="02020603050405020304" pitchFamily="18" charset="0"/>
                          <a:cs typeface="Times New Roman" panose="02020603050405020304" pitchFamily="18" charset="0"/>
                        </a:rPr>
                        <a:t>Nhận</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xét</a:t>
                      </a:r>
                      <a:endParaRPr lang="en-US" b="1" baseline="0" dirty="0" smtClean="0">
                        <a:latin typeface="Times New Roman" panose="02020603050405020304" pitchFamily="18" charset="0"/>
                        <a:cs typeface="Times New Roman" panose="02020603050405020304" pitchFamily="18" charset="0"/>
                      </a:endParaRPr>
                    </a:p>
                    <a:p>
                      <a:pPr algn="ctr"/>
                      <a:r>
                        <a:rPr lang="en-US" b="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Vẻ</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đẹp</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của</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bức</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tranh</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mùa</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xuân</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tâm</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trạng</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cảm</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xúc</a:t>
                      </a:r>
                      <a:r>
                        <a:rPr lang="en-US" b="0" i="1" baseline="0" dirty="0" smtClean="0">
                          <a:latin typeface="Times New Roman" panose="02020603050405020304" pitchFamily="18" charset="0"/>
                          <a:cs typeface="Times New Roman" panose="02020603050405020304" pitchFamily="18" charset="0"/>
                        </a:rPr>
                        <a:t> </a:t>
                      </a:r>
                      <a:r>
                        <a:rPr lang="en-US" b="0" i="1" baseline="0" dirty="0" err="1" smtClean="0">
                          <a:latin typeface="Times New Roman" panose="02020603050405020304" pitchFamily="18" charset="0"/>
                          <a:cs typeface="Times New Roman" panose="02020603050405020304" pitchFamily="18" charset="0"/>
                        </a:rPr>
                        <a:t>của</a:t>
                      </a:r>
                      <a:r>
                        <a:rPr lang="en-US" b="0" i="1" baseline="0" dirty="0" smtClean="0">
                          <a:latin typeface="Times New Roman" panose="02020603050405020304" pitchFamily="18" charset="0"/>
                          <a:cs typeface="Times New Roman" panose="02020603050405020304" pitchFamily="18" charset="0"/>
                        </a:rPr>
                        <a:t> con </a:t>
                      </a:r>
                      <a:r>
                        <a:rPr lang="en-US" b="0" i="1" baseline="0" dirty="0" err="1" smtClean="0">
                          <a:latin typeface="Times New Roman" panose="02020603050405020304" pitchFamily="18" charset="0"/>
                          <a:cs typeface="Times New Roman" panose="02020603050405020304" pitchFamily="18" charset="0"/>
                        </a:rPr>
                        <a:t>người</a:t>
                      </a:r>
                      <a:r>
                        <a:rPr lang="en-US" b="0" i="1" baseline="0" dirty="0" smtClean="0">
                          <a:latin typeface="Times New Roman" panose="02020603050405020304" pitchFamily="18" charset="0"/>
                          <a:cs typeface="Times New Roman" panose="02020603050405020304" pitchFamily="18" charset="0"/>
                        </a:rPr>
                        <a:t>)</a:t>
                      </a:r>
                    </a:p>
                  </a:txBody>
                  <a:tcPr>
                    <a:solidFill>
                      <a:schemeClr val="accent1">
                        <a:lumMod val="20000"/>
                        <a:lumOff val="80000"/>
                      </a:schemeClr>
                    </a:solidFill>
                  </a:tcPr>
                </a:tc>
                <a:extLst>
                  <a:ext uri="{0D108BD9-81ED-4DB2-BD59-A6C34878D82A}">
                    <a16:rowId xmlns:a16="http://schemas.microsoft.com/office/drawing/2014/main" val="87439847"/>
                  </a:ext>
                </a:extLst>
              </a:tr>
              <a:tr h="1966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Times New Roman" panose="02020603050405020304" pitchFamily="18" charset="0"/>
                          <a:cs typeface="Times New Roman" panose="02020603050405020304" pitchFamily="18" charset="0"/>
                        </a:rPr>
                        <a:t>Hình</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ảnh</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mùa</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xuân</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chín</a:t>
                      </a:r>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247797978"/>
                  </a:ext>
                </a:extLst>
              </a:tr>
              <a:tr h="1955282">
                <a:tc>
                  <a:txBody>
                    <a:bodyPr/>
                    <a:lstStyle/>
                    <a:p>
                      <a:r>
                        <a:rPr lang="en-US" b="1" dirty="0" err="1" smtClean="0">
                          <a:latin typeface="Times New Roman" panose="02020603050405020304" pitchFamily="18" charset="0"/>
                          <a:cs typeface="Times New Roman" panose="02020603050405020304" pitchFamily="18" charset="0"/>
                        </a:rPr>
                        <a:t>Hình</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ảnh</a:t>
                      </a:r>
                      <a:r>
                        <a:rPr lang="en-US" b="1" baseline="0" dirty="0" smtClean="0">
                          <a:latin typeface="Times New Roman" panose="02020603050405020304" pitchFamily="18" charset="0"/>
                          <a:cs typeface="Times New Roman" panose="02020603050405020304" pitchFamily="18" charset="0"/>
                        </a:rPr>
                        <a:t> con </a:t>
                      </a:r>
                      <a:r>
                        <a:rPr lang="en-US" b="1" baseline="0" dirty="0" err="1" smtClean="0">
                          <a:latin typeface="Times New Roman" panose="02020603050405020304" pitchFamily="18" charset="0"/>
                          <a:cs typeface="Times New Roman" panose="02020603050405020304" pitchFamily="18" charset="0"/>
                        </a:rPr>
                        <a:t>người</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trong</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mùa</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xuân</a:t>
                      </a:r>
                      <a:r>
                        <a:rPr lang="en-US" b="1" baseline="0"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endParaRPr lang="en-US"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100892666"/>
                  </a:ext>
                </a:extLst>
              </a:tr>
            </a:tbl>
          </a:graphicData>
        </a:graphic>
      </p:graphicFrame>
    </p:spTree>
    <p:extLst>
      <p:ext uri="{BB962C8B-B14F-4D97-AF65-F5344CB8AC3E}">
        <p14:creationId xmlns:p14="http://schemas.microsoft.com/office/powerpoint/2010/main" val="3064749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579419" y="983476"/>
            <a:ext cx="10022774" cy="1302921"/>
          </a:xfrm>
          <a:prstGeom prst="rect">
            <a:avLst/>
          </a:prstGeom>
          <a:noFill/>
        </p:spPr>
        <p:txBody>
          <a:bodyPr wrap="square">
            <a:spAutoFit/>
          </a:bodyPr>
          <a:lstStyle/>
          <a:p>
            <a:pPr algn="just">
              <a:lnSpc>
                <a:spcPct val="150000"/>
              </a:lnSpc>
              <a:spcAft>
                <a:spcPts val="800"/>
              </a:spcAft>
            </a:pPr>
            <a:r>
              <a:rPr lang="en-US" sz="24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2.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Vẻ</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đẹp</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hình</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ảnh</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thơ</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p>
          <a:p>
            <a:pPr algn="just">
              <a:lnSpc>
                <a:spcPct val="150000"/>
              </a:lnSpc>
              <a:spcAft>
                <a:spcPts val="800"/>
              </a:spcAft>
            </a:pP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a.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Bức</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tranh</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mùa</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xuân</a:t>
            </a:r>
            <a:endParaRPr lang="en-US" sz="2400" b="1" dirty="0">
              <a:solidFill>
                <a:srgbClr val="DC7176"/>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081490"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grpSp>
        <p:nvGrpSpPr>
          <p:cNvPr id="3" name="Nhóm 2">
            <a:extLst>
              <a:ext uri="{FF2B5EF4-FFF2-40B4-BE49-F238E27FC236}">
                <a16:creationId xmlns:a16="http://schemas.microsoft.com/office/drawing/2014/main" id="{1353126B-8671-72AC-0DBF-B528818AC9B0}"/>
              </a:ext>
            </a:extLst>
          </p:cNvPr>
          <p:cNvGrpSpPr/>
          <p:nvPr/>
        </p:nvGrpSpPr>
        <p:grpSpPr>
          <a:xfrm>
            <a:off x="460575" y="2348504"/>
            <a:ext cx="11375010" cy="1656583"/>
            <a:chOff x="460575" y="2348504"/>
            <a:chExt cx="11375010" cy="1656583"/>
          </a:xfrm>
        </p:grpSpPr>
        <p:sp>
          <p:nvSpPr>
            <p:cNvPr id="9" name="Hình chữ nhật 8">
              <a:extLst>
                <a:ext uri="{FF2B5EF4-FFF2-40B4-BE49-F238E27FC236}">
                  <a16:creationId xmlns:a16="http://schemas.microsoft.com/office/drawing/2014/main" id="{64EAB3BC-9B72-B723-19DF-B68CD36B3FA9}"/>
                </a:ext>
              </a:extLst>
            </p:cNvPr>
            <p:cNvSpPr/>
            <p:nvPr/>
          </p:nvSpPr>
          <p:spPr>
            <a:xfrm>
              <a:off x="460575" y="2348504"/>
              <a:ext cx="11375010" cy="1656583"/>
            </a:xfrm>
            <a:prstGeom prst="rect">
              <a:avLst/>
            </a:prstGeom>
            <a:solidFill>
              <a:srgbClr val="FAF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2E3BC830-8231-F6BD-B33A-E1604C106974}"/>
                </a:ext>
              </a:extLst>
            </p:cNvPr>
            <p:cNvSpPr txBox="1"/>
            <p:nvPr/>
          </p:nvSpPr>
          <p:spPr>
            <a:xfrm>
              <a:off x="742909" y="2576630"/>
              <a:ext cx="10810341" cy="1200329"/>
            </a:xfrm>
            <a:prstGeom prst="rect">
              <a:avLst/>
            </a:prstGeom>
            <a:noFill/>
            <a:ln w="38100">
              <a:solidFill>
                <a:srgbClr val="FFC000"/>
              </a:solidFill>
            </a:ln>
          </p:spPr>
          <p:txBody>
            <a:bodyPr wrap="square">
              <a:spAutoFit/>
            </a:bodyPr>
            <a:lstStyle/>
            <a:p>
              <a:pPr algn="just">
                <a:spcAft>
                  <a:spcPts val="80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Trạng thái “chín” của mùa xuân trong bài thơ được thể hiện bằng những từ ngữ: </a:t>
              </a:r>
              <a:r>
                <a:rPr lang="en-US" sz="2400" i="1" dirty="0">
                  <a:effectLst/>
                  <a:latin typeface="Cambria" panose="02040503050406030204" pitchFamily="18" charset="0"/>
                  <a:ea typeface="Cambria" panose="02040503050406030204" pitchFamily="18" charset="0"/>
                  <a:cs typeface="Times New Roman" panose="02020603050405020304" pitchFamily="18" charset="0"/>
                </a:rPr>
                <a:t>làn nắng ửng, khói mơ tan, lấm tấm vàng, bóng xuân sang, sóng cỏ xanh tươi, mùa xuân chin</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12" name="Hộp Văn bản 11">
            <a:extLst>
              <a:ext uri="{FF2B5EF4-FFF2-40B4-BE49-F238E27FC236}">
                <a16:creationId xmlns:a16="http://schemas.microsoft.com/office/drawing/2014/main" id="{F03C0228-D316-68F2-DF78-FE4EDF223CE5}"/>
              </a:ext>
            </a:extLst>
          </p:cNvPr>
          <p:cNvSpPr txBox="1"/>
          <p:nvPr/>
        </p:nvSpPr>
        <p:spPr>
          <a:xfrm>
            <a:off x="690828" y="4074490"/>
            <a:ext cx="10810341" cy="830997"/>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Làn nắng ửng – Khói </a:t>
            </a:r>
            <a:r>
              <a:rPr lang="en-US" sz="2400" b="1" dirty="0" err="1">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mơ</a:t>
            </a:r>
            <a:r>
              <a:rPr lang="en-US" sz="2400" b="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smtClean="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tan: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nắng</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a:effectLst/>
                <a:latin typeface="Times New Roman" panose="02020603050405020304" pitchFamily="18" charset="0"/>
                <a:ea typeface="Cambria" panose="02040503050406030204" pitchFamily="18" charset="0"/>
                <a:cs typeface="Times New Roman" panose="02020603050405020304" pitchFamily="18" charset="0"/>
              </a:rPr>
              <a:t>như mỏng tang, </a:t>
            </a:r>
            <a:r>
              <a:rPr lang="en-US" sz="2400" b="1" i="1" dirty="0" err="1">
                <a:effectLst/>
                <a:latin typeface="Times New Roman" panose="02020603050405020304" pitchFamily="18" charset="0"/>
                <a:ea typeface="Cambria" panose="02040503050406030204" pitchFamily="18" charset="0"/>
                <a:cs typeface="Times New Roman" panose="02020603050405020304" pitchFamily="18" charset="0"/>
              </a:rPr>
              <a:t>mềm</a:t>
            </a:r>
            <a:r>
              <a:rPr lang="en-US" sz="2400" b="1" i="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mại</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tinh</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khôi</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a:effectLst/>
                <a:latin typeface="Times New Roman" panose="02020603050405020304" pitchFamily="18" charset="0"/>
                <a:ea typeface="Cambria" panose="02040503050406030204" pitchFamily="18" charset="0"/>
                <a:cs typeface="Times New Roman" panose="02020603050405020304" pitchFamily="18" charset="0"/>
              </a:rPr>
              <a:t>trải</a:t>
            </a:r>
            <a:r>
              <a:rPr lang="en-US" sz="2400" b="1" i="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đều</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khắp</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bức</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tranh</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xuân</a:t>
            </a:r>
            <a:r>
              <a:rPr lang="en-US" sz="2400" b="1" i="1" dirty="0">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smtClean="0">
                <a:effectLst/>
                <a:latin typeface="Times New Roman" panose="02020603050405020304" pitchFamily="18" charset="0"/>
                <a:ea typeface="Cambria" panose="02040503050406030204" pitchFamily="18" charset="0"/>
                <a:cs typeface="Times New Roman" panose="02020603050405020304" pitchFamily="18" charset="0"/>
              </a:rPr>
              <a:t>huyền</a:t>
            </a:r>
            <a:r>
              <a:rPr lang="en-US" sz="2400" b="1" i="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a:effectLst/>
                <a:latin typeface="Times New Roman" panose="02020603050405020304" pitchFamily="18" charset="0"/>
                <a:ea typeface="Cambria" panose="02040503050406030204" pitchFamily="18" charset="0"/>
                <a:cs typeface="Times New Roman" panose="02020603050405020304" pitchFamily="18" charset="0"/>
              </a:rPr>
              <a:t>diệu.</a:t>
            </a:r>
          </a:p>
        </p:txBody>
      </p:sp>
      <p:sp>
        <p:nvSpPr>
          <p:cNvPr id="17" name="Hộp Văn bản 16">
            <a:extLst>
              <a:ext uri="{FF2B5EF4-FFF2-40B4-BE49-F238E27FC236}">
                <a16:creationId xmlns:a16="http://schemas.microsoft.com/office/drawing/2014/main" id="{07E28C5A-D5E2-BFE4-4530-4838C4CF9FA1}"/>
              </a:ext>
            </a:extLst>
          </p:cNvPr>
          <p:cNvSpPr txBox="1"/>
          <p:nvPr/>
        </p:nvSpPr>
        <p:spPr>
          <a:xfrm>
            <a:off x="794991" y="5074483"/>
            <a:ext cx="10706178" cy="1138773"/>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Lấm </a:t>
            </a:r>
            <a:r>
              <a:rPr lang="en-US" sz="24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tấm</a:t>
            </a:r>
            <a:r>
              <a:rPr lang="en-US" sz="24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vàng</a:t>
            </a:r>
            <a:r>
              <a:rPr lang="en-US" sz="24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Màu</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sắc</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đẹp</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dịu</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dàng</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tươi</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tắn</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hình</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ảnh</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mái</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nhà</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tranh</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quen</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thuộc</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yên</a:t>
            </a:r>
            <a:r>
              <a:rPr lang="en-US" sz="2400" b="1" i="1" dirty="0" smtClean="0">
                <a:latin typeface="Cambria" panose="02040503050406030204" pitchFamily="18" charset="0"/>
                <a:ea typeface="Cambria" panose="02040503050406030204" pitchFamily="18" charset="0"/>
                <a:cs typeface="Times New Roman" panose="02020603050405020304" pitchFamily="18" charset="0"/>
              </a:rPr>
              <a:t> </a:t>
            </a:r>
            <a:r>
              <a:rPr lang="en-US" sz="2400" b="1" i="1" dirty="0" err="1" smtClean="0">
                <a:latin typeface="Cambria" panose="02040503050406030204" pitchFamily="18" charset="0"/>
                <a:ea typeface="Cambria" panose="02040503050406030204" pitchFamily="18" charset="0"/>
                <a:cs typeface="Times New Roman" panose="02020603050405020304" pitchFamily="18" charset="0"/>
              </a:rPr>
              <a:t>bình</a:t>
            </a:r>
            <a:endParaRPr lang="en-US" sz="2400" b="1" i="1" dirty="0">
              <a:latin typeface="Cambria" panose="02040503050406030204" pitchFamily="18" charset="0"/>
              <a:ea typeface="Cambria" panose="02040503050406030204" pitchFamily="18" charset="0"/>
              <a:cs typeface="Times New Roman" panose="02020603050405020304" pitchFamily="18" charset="0"/>
            </a:endParaRPr>
          </a:p>
          <a:p>
            <a:pPr algn="just"/>
            <a:r>
              <a:rPr lang="en-US" sz="2000" i="1" dirty="0">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359271128"/>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081490"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grpSp>
        <p:nvGrpSpPr>
          <p:cNvPr id="3" name="Nhóm 2">
            <a:extLst>
              <a:ext uri="{FF2B5EF4-FFF2-40B4-BE49-F238E27FC236}">
                <a16:creationId xmlns:a16="http://schemas.microsoft.com/office/drawing/2014/main" id="{1353126B-8671-72AC-0DBF-B528818AC9B0}"/>
              </a:ext>
            </a:extLst>
          </p:cNvPr>
          <p:cNvGrpSpPr/>
          <p:nvPr/>
        </p:nvGrpSpPr>
        <p:grpSpPr>
          <a:xfrm>
            <a:off x="427181" y="1561263"/>
            <a:ext cx="11375010" cy="1656583"/>
            <a:chOff x="427181" y="1561263"/>
            <a:chExt cx="11375010" cy="1656583"/>
          </a:xfrm>
        </p:grpSpPr>
        <p:sp>
          <p:nvSpPr>
            <p:cNvPr id="9" name="Hình chữ nhật 8">
              <a:extLst>
                <a:ext uri="{FF2B5EF4-FFF2-40B4-BE49-F238E27FC236}">
                  <a16:creationId xmlns:a16="http://schemas.microsoft.com/office/drawing/2014/main" id="{64EAB3BC-9B72-B723-19DF-B68CD36B3FA9}"/>
                </a:ext>
              </a:extLst>
            </p:cNvPr>
            <p:cNvSpPr/>
            <p:nvPr/>
          </p:nvSpPr>
          <p:spPr>
            <a:xfrm>
              <a:off x="427181" y="1561263"/>
              <a:ext cx="11375010" cy="1656583"/>
            </a:xfrm>
            <a:prstGeom prst="rect">
              <a:avLst/>
            </a:prstGeom>
            <a:solidFill>
              <a:srgbClr val="FAF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id="{2E3BC830-8231-F6BD-B33A-E1604C106974}"/>
                </a:ext>
              </a:extLst>
            </p:cNvPr>
            <p:cNvSpPr txBox="1"/>
            <p:nvPr/>
          </p:nvSpPr>
          <p:spPr>
            <a:xfrm>
              <a:off x="690829" y="1789390"/>
              <a:ext cx="10810341" cy="1200329"/>
            </a:xfrm>
            <a:prstGeom prst="rect">
              <a:avLst/>
            </a:prstGeom>
            <a:noFill/>
            <a:ln w="38100">
              <a:solidFill>
                <a:srgbClr val="FFC000"/>
              </a:solidFill>
            </a:ln>
          </p:spPr>
          <p:txBody>
            <a:bodyPr wrap="square">
              <a:spAutoFit/>
            </a:bodyPr>
            <a:lstStyle/>
            <a:p>
              <a:pPr algn="just">
                <a:spcAft>
                  <a:spcPts val="800"/>
                </a:spcAft>
              </a:pPr>
              <a:r>
                <a:rPr lang="en-US" sz="2400" dirty="0">
                  <a:effectLst/>
                  <a:latin typeface="Cambria" panose="02040503050406030204" pitchFamily="18" charset="0"/>
                  <a:ea typeface="Cambria" panose="02040503050406030204" pitchFamily="18" charset="0"/>
                  <a:cs typeface="Times New Roman" panose="02020603050405020304" pitchFamily="18" charset="0"/>
                </a:rPr>
                <a:t>Trạng thái “chín” của mùa xuân trong bài thơ được thể hiện bằng những từ ngữ: </a:t>
              </a:r>
              <a:r>
                <a:rPr lang="en-US" sz="2400" i="1" dirty="0">
                  <a:effectLst/>
                  <a:latin typeface="Cambria" panose="02040503050406030204" pitchFamily="18" charset="0"/>
                  <a:ea typeface="Cambria" panose="02040503050406030204" pitchFamily="18" charset="0"/>
                  <a:cs typeface="Times New Roman" panose="02020603050405020304" pitchFamily="18" charset="0"/>
                </a:rPr>
                <a:t>làn nắng ửng, khói mơ tan, lấm tấm vàng, bóng xuân sang, sóng cỏ xanh tươi, mùa xuân chin</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18" name="Hộp Văn bản 17">
            <a:extLst>
              <a:ext uri="{FF2B5EF4-FFF2-40B4-BE49-F238E27FC236}">
                <a16:creationId xmlns:a16="http://schemas.microsoft.com/office/drawing/2014/main" id="{FFA33F8C-7B87-BAB0-A21F-E3775D599FFF}"/>
              </a:ext>
            </a:extLst>
          </p:cNvPr>
          <p:cNvSpPr txBox="1"/>
          <p:nvPr/>
        </p:nvSpPr>
        <p:spPr>
          <a:xfrm>
            <a:off x="690828" y="3224916"/>
            <a:ext cx="10922052" cy="1384995"/>
          </a:xfrm>
          <a:prstGeom prst="rect">
            <a:avLst/>
          </a:prstGeom>
          <a:noFill/>
        </p:spPr>
        <p:txBody>
          <a:bodyPr wrap="square">
            <a:spAutoFit/>
          </a:bodyPr>
          <a:lstStyle/>
          <a:p>
            <a:pPr marL="342900" indent="-342900">
              <a:buFont typeface="Arial" panose="020B0604020202020204" pitchFamily="34" charset="0"/>
              <a:buChar cha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Bóng xuân sang: </a:t>
            </a:r>
            <a:r>
              <a:rPr lang="en-US" sz="2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Bên</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giàn</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thiên</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lí</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mùa</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xuân</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đã</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a:latin typeface="Times New Roman" panose="02020603050405020304" pitchFamily="18" charset="0"/>
                <a:ea typeface="Cambria" panose="02040503050406030204" pitchFamily="18" charset="0"/>
                <a:cs typeface="Times New Roman" panose="02020603050405020304" pitchFamily="18" charset="0"/>
              </a:rPr>
              <a:t>sang. Mùa xuân nhẹ nhàng bước... như có thể cầm được,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có</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thể</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a:latin typeface="Times New Roman" panose="02020603050405020304" pitchFamily="18" charset="0"/>
                <a:ea typeface="Cambria" panose="02040503050406030204" pitchFamily="18" charset="0"/>
                <a:cs typeface="Times New Roman" panose="02020603050405020304" pitchFamily="18" charset="0"/>
              </a:rPr>
              <a:t>ngắm được ngay trước mắt mỗi chúng ta.</a:t>
            </a:r>
          </a:p>
        </p:txBody>
      </p:sp>
      <p:sp>
        <p:nvSpPr>
          <p:cNvPr id="19" name="Hộp Văn bản 18">
            <a:extLst>
              <a:ext uri="{FF2B5EF4-FFF2-40B4-BE49-F238E27FC236}">
                <a16:creationId xmlns:a16="http://schemas.microsoft.com/office/drawing/2014/main" id="{B6153EF9-FA7D-8976-724B-ABE62792B001}"/>
              </a:ext>
            </a:extLst>
          </p:cNvPr>
          <p:cNvSpPr txBox="1"/>
          <p:nvPr/>
        </p:nvSpPr>
        <p:spPr>
          <a:xfrm>
            <a:off x="774168" y="4616981"/>
            <a:ext cx="10681036" cy="1815882"/>
          </a:xfrm>
          <a:prstGeom prst="rect">
            <a:avLst/>
          </a:prstGeom>
          <a:noFill/>
        </p:spPr>
        <p:txBody>
          <a:bodyPr wrap="square">
            <a:spAutoFit/>
          </a:bodyPr>
          <a:lstStyle/>
          <a:p>
            <a:pPr marL="342900" indent="-342900">
              <a:buFont typeface="Arial" panose="020B0604020202020204" pitchFamily="34" charset="0"/>
              <a:buChar char="•"/>
            </a:pP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Sóng cỏ </a:t>
            </a:r>
            <a:r>
              <a:rPr lang="en-US" sz="28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xanh</a:t>
            </a:r>
            <a:r>
              <a:rPr lang="en-US" sz="28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tươi</a:t>
            </a:r>
            <a:r>
              <a:rPr lang="en-US" sz="28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latin typeface="Cambria" panose="02040503050406030204" pitchFamily="18" charset="0"/>
                <a:ea typeface="Cambria" panose="02040503050406030204" pitchFamily="18" charset="0"/>
                <a:cs typeface="Times New Roman" panose="02020603050405020304" pitchFamily="18" charset="0"/>
              </a:rPr>
              <a:t>Cỏ</a:t>
            </a:r>
            <a:r>
              <a:rPr lang="en-US" sz="2800" dirty="0" smtClean="0">
                <a:latin typeface="Cambria" panose="02040503050406030204" pitchFamily="18" charset="0"/>
                <a:ea typeface="Cambria" panose="02040503050406030204" pitchFamily="18" charset="0"/>
                <a:cs typeface="Times New Roman" panose="02020603050405020304" pitchFamily="18" charset="0"/>
              </a:rPr>
              <a:t> </a:t>
            </a:r>
            <a:r>
              <a:rPr lang="en-US" sz="2800" dirty="0">
                <a:latin typeface="Cambria" panose="02040503050406030204" pitchFamily="18" charset="0"/>
                <a:ea typeface="Cambria" panose="02040503050406030204" pitchFamily="18" charset="0"/>
                <a:cs typeface="Times New Roman" panose="02020603050405020304" pitchFamily="18" charset="0"/>
              </a:rPr>
              <a:t>như xanh mãi, </a:t>
            </a:r>
            <a:r>
              <a:rPr lang="en-US" sz="2800" dirty="0" err="1">
                <a:latin typeface="Cambria" panose="02040503050406030204" pitchFamily="18" charset="0"/>
                <a:ea typeface="Cambria" panose="02040503050406030204" pitchFamily="18" charset="0"/>
                <a:cs typeface="Times New Roman" panose="02020603050405020304" pitchFamily="18" charset="0"/>
              </a:rPr>
              <a:t>tươi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latin typeface="Cambria" panose="02040503050406030204" pitchFamily="18" charset="0"/>
                <a:ea typeface="Cambria" panose="02040503050406030204" pitchFamily="18" charset="0"/>
                <a:cs typeface="Times New Roman" panose="02020603050405020304" pitchFamily="18" charset="0"/>
              </a:rPr>
              <a:t>mãi</a:t>
            </a:r>
            <a:r>
              <a:rPr lang="en-US" sz="2800" dirty="0" smtClean="0">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latin typeface="Cambria" panose="02040503050406030204" pitchFamily="18" charset="0"/>
                <a:ea typeface="Cambria" panose="02040503050406030204" pitchFamily="18" charset="0"/>
                <a:cs typeface="Times New Roman" panose="02020603050405020304" pitchFamily="18" charset="0"/>
              </a:rPr>
              <a:t>mềm</a:t>
            </a:r>
            <a:r>
              <a:rPr lang="en-US" sz="2800" dirty="0" smtClean="0">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latin typeface="Cambria" panose="02040503050406030204" pitchFamily="18" charset="0"/>
                <a:ea typeface="Cambria" panose="02040503050406030204" pitchFamily="18" charset="0"/>
                <a:cs typeface="Times New Roman" panose="02020603050405020304" pitchFamily="18" charset="0"/>
              </a:rPr>
              <a:t>mại</a:t>
            </a:r>
            <a:r>
              <a:rPr lang="en-US" sz="2800" dirty="0" smtClean="0">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sz="2800" dirty="0" smtClean="0">
                <a:latin typeface="Cambria" panose="02040503050406030204" pitchFamily="18" charset="0"/>
                <a:ea typeface="Cambria" panose="02040503050406030204" pitchFamily="18" charset="0"/>
                <a:cs typeface="Times New Roman" panose="02020603050405020304" pitchFamily="18" charset="0"/>
              </a:rPr>
              <a:t> </a:t>
            </a:r>
            <a:r>
              <a:rPr lang="en-US" sz="2800" dirty="0">
                <a:latin typeface="Cambria" panose="02040503050406030204" pitchFamily="18" charset="0"/>
                <a:ea typeface="Cambria" panose="02040503050406030204" pitchFamily="18" charset="0"/>
                <a:cs typeface="Times New Roman" panose="02020603050405020304" pitchFamily="18" charset="0"/>
              </a:rPr>
              <a:t>không gian mênh mông, bao la. Hình ảnh ẩn dụ "sóng cỏ" và ba chữ "gợn tới trời" gợi tả làn </a:t>
            </a:r>
            <a:r>
              <a:rPr lang="en-US" sz="2800" b="1" i="1" dirty="0">
                <a:latin typeface="Cambria" panose="02040503050406030204" pitchFamily="18" charset="0"/>
                <a:ea typeface="Cambria" panose="02040503050406030204" pitchFamily="18" charset="0"/>
                <a:cs typeface="Times New Roman" panose="02020603050405020304" pitchFamily="18" charset="0"/>
              </a:rPr>
              <a:t>cỏ xanh dập </a:t>
            </a:r>
            <a:r>
              <a:rPr lang="en-US" sz="2800" b="1" i="1" dirty="0" err="1">
                <a:latin typeface="Cambria" panose="02040503050406030204" pitchFamily="18" charset="0"/>
                <a:ea typeface="Cambria" panose="02040503050406030204" pitchFamily="18" charset="0"/>
                <a:cs typeface="Times New Roman" panose="02020603050405020304" pitchFamily="18" charset="0"/>
              </a:rPr>
              <a:t>dờn</a:t>
            </a:r>
            <a:r>
              <a:rPr lang="en-US" sz="2800" b="1" i="1" dirty="0">
                <a:latin typeface="Cambria" panose="02040503050406030204" pitchFamily="18" charset="0"/>
                <a:ea typeface="Cambria" panose="02040503050406030204" pitchFamily="18" charset="0"/>
                <a:cs typeface="Times New Roman" panose="02020603050405020304" pitchFamily="18" charset="0"/>
              </a:rPr>
              <a:t> trong làn gió xuân nhè nhẹ thổi.</a:t>
            </a:r>
          </a:p>
        </p:txBody>
      </p:sp>
    </p:spTree>
    <p:extLst>
      <p:ext uri="{BB962C8B-B14F-4D97-AF65-F5344CB8AC3E}">
        <p14:creationId xmlns:p14="http://schemas.microsoft.com/office/powerpoint/2010/main" val="3577603052"/>
      </p:ext>
    </p:extLst>
  </p:cSld>
  <p:clrMapOvr>
    <a:masterClrMapping/>
  </p:clrMapOvr>
  <p:transition spd="slow" advTm="6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579419" y="983476"/>
            <a:ext cx="10022774" cy="461665"/>
          </a:xfrm>
          <a:prstGeom prst="rect">
            <a:avLst/>
          </a:prstGeom>
          <a:noFill/>
        </p:spPr>
        <p:txBody>
          <a:bodyPr wrap="square">
            <a:spAutoFit/>
          </a:bodyPr>
          <a:lstStyle/>
          <a:p>
            <a:pPr algn="just">
              <a:spcAft>
                <a:spcPts val="800"/>
              </a:spcAft>
            </a:pP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Tiểu</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kết</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Bức</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tranh</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mùa</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xuân</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endParaRPr lang="en-US" sz="2400" b="1" dirty="0">
              <a:solidFill>
                <a:srgbClr val="DC7176"/>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081490"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pic>
        <p:nvPicPr>
          <p:cNvPr id="18" name="图片 1">
            <a:extLst>
              <a:ext uri="{FF2B5EF4-FFF2-40B4-BE49-F238E27FC236}">
                <a16:creationId xmlns:a16="http://schemas.microsoft.com/office/drawing/2014/main" id="{2B738CCD-432F-90AD-ACE0-16E45F058D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22590" y="1440384"/>
            <a:ext cx="4263009" cy="5126341"/>
          </a:xfrm>
          <a:prstGeom prst="rect">
            <a:avLst/>
          </a:prstGeom>
        </p:spPr>
      </p:pic>
      <p:sp>
        <p:nvSpPr>
          <p:cNvPr id="19" name="Hộp Văn bản 18">
            <a:extLst>
              <a:ext uri="{FF2B5EF4-FFF2-40B4-BE49-F238E27FC236}">
                <a16:creationId xmlns:a16="http://schemas.microsoft.com/office/drawing/2014/main" id="{1D6DFA86-FE0A-A460-E476-CF94A3C8FE22}"/>
              </a:ext>
            </a:extLst>
          </p:cNvPr>
          <p:cNvSpPr txBox="1"/>
          <p:nvPr/>
        </p:nvSpPr>
        <p:spPr>
          <a:xfrm>
            <a:off x="479433" y="2180423"/>
            <a:ext cx="6356303" cy="2287806"/>
          </a:xfrm>
          <a:prstGeom prst="rect">
            <a:avLst/>
          </a:prstGeom>
          <a:noFill/>
          <a:ln w="28575">
            <a:solidFill>
              <a:srgbClr val="FFC000"/>
            </a:solidFill>
          </a:ln>
        </p:spPr>
        <p:txBody>
          <a:bodyPr wrap="square">
            <a:spAutoFit/>
          </a:bodyPr>
          <a:lstStyle/>
          <a:p>
            <a:pPr lvl="0" algn="just">
              <a:spcAft>
                <a:spcPts val="800"/>
              </a:spcAft>
            </a:pPr>
            <a:r>
              <a:rPr lang="en-US" sz="2400" i="1" dirty="0" err="1" smtClean="0">
                <a:latin typeface="Times New Roman" panose="02020603050405020304" pitchFamily="18" charset="0"/>
                <a:cs typeface="Times New Roman" panose="02020603050405020304" pitchFamily="18" charset="0"/>
              </a:rPr>
              <a:t>Bức</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đằm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thắm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đầy</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căng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tràn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sức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sống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gắn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gũi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Việt</a:t>
            </a:r>
            <a:r>
              <a:rPr lang="en-US" sz="2400" i="1" dirty="0">
                <a:latin typeface="Times New Roman" panose="02020603050405020304" pitchFamily="18" charset="0"/>
                <a:cs typeface="Times New Roman" panose="02020603050405020304" pitchFamily="18" charset="0"/>
              </a:rPr>
              <a:t> Nam.</a:t>
            </a:r>
            <a:endParaRPr lang="en-US" sz="2400" dirty="0">
              <a:latin typeface="Times New Roman" panose="02020603050405020304" pitchFamily="18" charset="0"/>
              <a:cs typeface="Times New Roman" panose="02020603050405020304" pitchFamily="18" charset="0"/>
            </a:endParaRPr>
          </a:p>
          <a:p>
            <a:pPr algn="just">
              <a:spcAft>
                <a:spcPts val="800"/>
              </a:spcAf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827" y="248194"/>
            <a:ext cx="5218810" cy="6318531"/>
          </a:xfrm>
          <a:prstGeom prst="rect">
            <a:avLst/>
          </a:prstGeom>
        </p:spPr>
      </p:pic>
    </p:spTree>
    <p:extLst>
      <p:ext uri="{BB962C8B-B14F-4D97-AF65-F5344CB8AC3E}">
        <p14:creationId xmlns:p14="http://schemas.microsoft.com/office/powerpoint/2010/main" val="2598936216"/>
      </p:ext>
    </p:extLst>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3501CFF-70D2-4FA3-9F0E-DAAF4DAB519E}"/>
              </a:ext>
            </a:extLst>
          </p:cNvPr>
          <p:cNvSpPr txBox="1"/>
          <p:nvPr/>
        </p:nvSpPr>
        <p:spPr>
          <a:xfrm>
            <a:off x="5242122" y="1637515"/>
            <a:ext cx="1258678" cy="1446550"/>
          </a:xfrm>
          <a:prstGeom prst="rect">
            <a:avLst/>
          </a:prstGeom>
          <a:noFill/>
        </p:spPr>
        <p:txBody>
          <a:bodyPr wrap="none" rtlCol="0">
            <a:spAutoFit/>
          </a:bodyPr>
          <a:lstStyle/>
          <a:p>
            <a:r>
              <a:rPr lang="en-US" altLang="zh-CN" sz="8800" b="1" dirty="0">
                <a:solidFill>
                  <a:srgbClr val="DC7176"/>
                </a:solidFill>
                <a:cs typeface="+mn-ea"/>
                <a:sym typeface="+mn-lt"/>
              </a:rPr>
              <a:t>0I</a:t>
            </a:r>
            <a:endParaRPr lang="zh-CN" altLang="en-US" sz="8800" b="1" dirty="0">
              <a:solidFill>
                <a:srgbClr val="DC7176"/>
              </a:solidFill>
              <a:cs typeface="+mn-ea"/>
              <a:sym typeface="+mn-lt"/>
            </a:endParaRPr>
          </a:p>
        </p:txBody>
      </p:sp>
      <p:sp>
        <p:nvSpPr>
          <p:cNvPr id="2" name="Title 1"/>
          <p:cNvSpPr>
            <a:spLocks noGrp="1"/>
          </p:cNvSpPr>
          <p:nvPr>
            <p:ph type="title"/>
          </p:nvPr>
        </p:nvSpPr>
        <p:spPr>
          <a:xfrm>
            <a:off x="1809158" y="1637515"/>
            <a:ext cx="8094134" cy="3022600"/>
          </a:xfr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KHỞI ĐỘNG</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987228"/>
      </p:ext>
    </p:extLst>
  </p:cSld>
  <p:clrMapOvr>
    <a:masterClrMapping/>
  </p:clrMapOvr>
  <p:transition spd="slow"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579419" y="1049465"/>
            <a:ext cx="10022774" cy="400110"/>
          </a:xfrm>
          <a:prstGeom prst="rect">
            <a:avLst/>
          </a:prstGeom>
          <a:noFill/>
        </p:spPr>
        <p:txBody>
          <a:bodyPr wrap="square">
            <a:spAutoFit/>
          </a:bodyPr>
          <a:lstStyle/>
          <a:p>
            <a:pPr algn="just">
              <a:spcAft>
                <a:spcPts val="800"/>
              </a:spcAft>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b</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Hình ảnh con </a:t>
            </a:r>
            <a:r>
              <a:rPr lang="en-US" sz="2000" b="1" dirty="0" err="1">
                <a:solidFill>
                  <a:srgbClr val="DC7176"/>
                </a:solidFill>
                <a:latin typeface="Cambria" panose="02040503050406030204" pitchFamily="18" charset="0"/>
                <a:ea typeface="Cambria" panose="02040503050406030204" pitchFamily="18" charset="0"/>
                <a:cs typeface="Times New Roman" panose="02020603050405020304" pitchFamily="18" charset="0"/>
              </a:rPr>
              <a:t>người</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cảm</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xúc</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nhân</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vật trữ tình </a:t>
            </a: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081490"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sp>
        <p:nvSpPr>
          <p:cNvPr id="8" name="Hộp Văn bản 7">
            <a:extLst>
              <a:ext uri="{FF2B5EF4-FFF2-40B4-BE49-F238E27FC236}">
                <a16:creationId xmlns:a16="http://schemas.microsoft.com/office/drawing/2014/main" id="{479F658B-BA8A-3244-79C3-8957F209BE7A}"/>
              </a:ext>
            </a:extLst>
          </p:cNvPr>
          <p:cNvSpPr txBox="1"/>
          <p:nvPr/>
        </p:nvSpPr>
        <p:spPr>
          <a:xfrm>
            <a:off x="3901524" y="2083209"/>
            <a:ext cx="4876716" cy="1220847"/>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US" sz="2000" i="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Bao cô </a:t>
            </a:r>
            <a:r>
              <a:rPr lang="en-US" sz="2000" b="1" i="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thôn nữ hát trên đồi</a:t>
            </a:r>
          </a:p>
          <a:p>
            <a:pPr algn="just">
              <a:spcAft>
                <a:spcPts val="800"/>
              </a:spcAft>
            </a:pPr>
            <a:r>
              <a:rPr lang="en-US" sz="2000" i="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Ngày mai </a:t>
            </a:r>
            <a:r>
              <a:rPr lang="en-US" sz="2000" b="1" i="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trong đám xuân xanh ấy</a:t>
            </a:r>
          </a:p>
          <a:p>
            <a:pPr algn="just">
              <a:spcAft>
                <a:spcPts val="800"/>
              </a:spcAft>
            </a:pPr>
            <a:r>
              <a:rPr lang="en-US" sz="2000" i="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Có kẻ theo chồng bỏ cuộc chơi.</a:t>
            </a:r>
          </a:p>
        </p:txBody>
      </p:sp>
      <p:sp>
        <p:nvSpPr>
          <p:cNvPr id="9" name="Hộp Văn bản 8">
            <a:extLst>
              <a:ext uri="{FF2B5EF4-FFF2-40B4-BE49-F238E27FC236}">
                <a16:creationId xmlns:a16="http://schemas.microsoft.com/office/drawing/2014/main" id="{5082DC3C-9175-3188-BF05-D5F7CA0CBE44}"/>
              </a:ext>
            </a:extLst>
          </p:cNvPr>
          <p:cNvSpPr txBox="1"/>
          <p:nvPr/>
        </p:nvSpPr>
        <p:spPr>
          <a:xfrm>
            <a:off x="3901524" y="3771206"/>
            <a:ext cx="5425356" cy="1682512"/>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US" sz="2000" b="1" i="1" dirty="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Tiếng ca vắt vẻo </a:t>
            </a:r>
            <a:r>
              <a:rPr lang="en-US" sz="2000" i="1" dirty="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lưng </a:t>
            </a:r>
            <a:r>
              <a:rPr lang="en-US" sz="2000" i="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chừng</a:t>
            </a:r>
            <a:r>
              <a:rPr lang="en-US" sz="2000" i="1" dirty="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 núi.</a:t>
            </a:r>
          </a:p>
          <a:p>
            <a:pPr algn="just">
              <a:lnSpc>
                <a:spcPct val="150000"/>
              </a:lnSpc>
              <a:spcAft>
                <a:spcPts val="800"/>
              </a:spcAft>
            </a:pPr>
            <a:r>
              <a:rPr lang="en-US" sz="2000" b="1" i="1" dirty="0" smtClean="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i="1" dirty="0" err="1" smtClean="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Khách</a:t>
            </a:r>
            <a:r>
              <a:rPr lang="en-US" sz="2000" b="1" i="1" dirty="0" smtClean="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i="1" dirty="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xa, </a:t>
            </a:r>
            <a:r>
              <a:rPr lang="en-US" sz="2000" i="1" dirty="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gặp lúc </a:t>
            </a:r>
            <a:r>
              <a:rPr lang="en-US" sz="2000" b="1" i="1" dirty="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mùa xuân chín</a:t>
            </a:r>
          </a:p>
          <a:p>
            <a:pPr algn="just">
              <a:lnSpc>
                <a:spcPct val="150000"/>
              </a:lnSpc>
              <a:spcAft>
                <a:spcPts val="800"/>
              </a:spcAft>
            </a:pPr>
            <a:r>
              <a:rPr lang="en-US" sz="2000" i="1" dirty="0">
                <a:solidFill>
                  <a:srgbClr val="338C0F"/>
                </a:solidFill>
                <a:latin typeface="Cambria" panose="02040503050406030204" pitchFamily="18" charset="0"/>
                <a:ea typeface="Cambria" panose="02040503050406030204" pitchFamily="18" charset="0"/>
                <a:cs typeface="Times New Roman" panose="02020603050405020304" pitchFamily="18" charset="0"/>
              </a:rPr>
              <a:t>     </a:t>
            </a:r>
            <a:r>
              <a:rPr lang="en-US" sz="2000" b="1" i="1" dirty="0">
                <a:solidFill>
                  <a:srgbClr val="338C0F"/>
                </a:solidFill>
                <a:effectLst/>
                <a:latin typeface="Cambria" panose="02040503050406030204" pitchFamily="18" charset="0"/>
                <a:ea typeface="Cambria" panose="02040503050406030204" pitchFamily="18" charset="0"/>
                <a:cs typeface="Times New Roman" panose="02020603050405020304" pitchFamily="18" charset="0"/>
              </a:rPr>
              <a:t>Chị ấy, năm nay còn gánh thóc.</a:t>
            </a:r>
          </a:p>
        </p:txBody>
      </p:sp>
    </p:spTree>
    <p:extLst>
      <p:ext uri="{BB962C8B-B14F-4D97-AF65-F5344CB8AC3E}">
        <p14:creationId xmlns:p14="http://schemas.microsoft.com/office/powerpoint/2010/main" val="629648825"/>
      </p:ext>
    </p:extLst>
  </p:cSld>
  <p:clrMapOvr>
    <a:masterClrMapping/>
  </p:clrMapOvr>
  <mc:AlternateContent xmlns:mc="http://schemas.openxmlformats.org/markup-compatibility/2006" xmlns:p14="http://schemas.microsoft.com/office/powerpoint/2010/main">
    <mc:Choice Requires="p14">
      <p:transition spd="slow" p14:dur="1600" advTm="6000">
        <p:blinds dir="vert"/>
      </p:transition>
    </mc:Choice>
    <mc:Fallback xmlns="">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ChangeArrowheads="1"/>
          </p:cNvSpPr>
          <p:nvPr/>
        </p:nvSpPr>
        <p:spPr bwMode="auto">
          <a:xfrm>
            <a:off x="570821" y="1858311"/>
            <a:ext cx="2781300" cy="446276"/>
          </a:xfrm>
          <a:prstGeom prst="rect">
            <a:avLst/>
          </a:prstGeom>
          <a:solidFill>
            <a:schemeClr val="accent2"/>
          </a:solid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15000"/>
              </a:lnSpc>
            </a:pPr>
            <a:r>
              <a:rPr lang="vi-VN" altLang="en-US" sz="2000" dirty="0">
                <a:solidFill>
                  <a:schemeClr val="bg1"/>
                </a:solidFill>
                <a:latin typeface="Times New Roman" panose="02020603050405020304" pitchFamily="18" charset="0"/>
                <a:cs typeface="Times New Roman" panose="02020603050405020304" pitchFamily="18" charset="0"/>
              </a:rPr>
              <a:t>* Hình ảnh con người</a:t>
            </a:r>
            <a:endParaRPr lang="en-US" altLang="en-US" sz="2000" dirty="0">
              <a:solidFill>
                <a:schemeClr val="bg1"/>
              </a:solidFill>
              <a:latin typeface="Times New Roman" panose="02020603050405020304" pitchFamily="18" charset="0"/>
              <a:cs typeface="Times New Roman" panose="02020603050405020304" pitchFamily="18" charset="0"/>
            </a:endParaRPr>
          </a:p>
        </p:txBody>
      </p:sp>
      <p:sp>
        <p:nvSpPr>
          <p:cNvPr id="5" name="Hộp Văn bản 12">
            <a:extLst>
              <a:ext uri="{FF2B5EF4-FFF2-40B4-BE49-F238E27FC236}">
                <a16:creationId xmlns:a16="http://schemas.microsoft.com/office/drawing/2014/main" id="{CF871663-2356-7622-9946-BD05CD759934}"/>
              </a:ext>
            </a:extLst>
          </p:cNvPr>
          <p:cNvSpPr txBox="1"/>
          <p:nvPr/>
        </p:nvSpPr>
        <p:spPr>
          <a:xfrm>
            <a:off x="5793582" y="1412914"/>
            <a:ext cx="4705350" cy="553998"/>
          </a:xfrm>
          <a:prstGeom prst="rect">
            <a:avLst/>
          </a:prstGeom>
          <a:noFill/>
        </p:spPr>
        <p:txBody>
          <a:bodyPr>
            <a:spAutoFit/>
          </a:bodyPr>
          <a:lstStyle/>
          <a:p>
            <a:pPr algn="just">
              <a:lnSpc>
                <a:spcPct val="150000"/>
              </a:lnSpc>
              <a:spcAft>
                <a:spcPts val="600"/>
              </a:spcAf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e ấp, dịu dàng, phơi phới, yêu đời</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Hộp Văn bản 12"/>
          <p:cNvSpPr txBox="1">
            <a:spLocks noChangeArrowheads="1"/>
          </p:cNvSpPr>
          <p:nvPr/>
        </p:nvSpPr>
        <p:spPr bwMode="auto">
          <a:xfrm>
            <a:off x="3433764" y="1446213"/>
            <a:ext cx="29606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spcAft>
                <a:spcPts val="600"/>
              </a:spcAft>
            </a:pPr>
            <a:r>
              <a:rPr lang="vi-VN" altLang="en-US" sz="2000" b="1" i="1">
                <a:solidFill>
                  <a:srgbClr val="DC7176"/>
                </a:solidFill>
                <a:latin typeface="Times New Roman" panose="02020603050405020304" pitchFamily="18" charset="0"/>
                <a:ea typeface="Cambria" panose="02040503050406030204" pitchFamily="18" charset="0"/>
                <a:cs typeface="Times New Roman" panose="02020603050405020304" pitchFamily="18" charset="0"/>
              </a:rPr>
              <a:t>Bao cô thôn nữ “hát”: </a:t>
            </a:r>
            <a:r>
              <a:rPr lang="vi-VN" altLang="en-US" sz="2000" b="1">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000">
              <a:solidFill>
                <a:srgbClr val="DC7176"/>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8DFB76D0-7482-B785-14A4-1BE9B5E339CE}"/>
              </a:ext>
            </a:extLst>
          </p:cNvPr>
          <p:cNvCxnSpPr/>
          <p:nvPr/>
        </p:nvCxnSpPr>
        <p:spPr>
          <a:xfrm flipV="1">
            <a:off x="3200400" y="1841500"/>
            <a:ext cx="323850" cy="23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Hộp Văn bản 12"/>
          <p:cNvSpPr txBox="1">
            <a:spLocks noChangeArrowheads="1"/>
          </p:cNvSpPr>
          <p:nvPr/>
        </p:nvSpPr>
        <p:spPr bwMode="auto">
          <a:xfrm>
            <a:off x="3514725" y="2039938"/>
            <a:ext cx="26495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spcAft>
                <a:spcPts val="600"/>
              </a:spcAft>
            </a:pPr>
            <a:r>
              <a:rPr lang="vi-VN" altLang="en-US" sz="2000" b="1" i="1">
                <a:solidFill>
                  <a:srgbClr val="DC7176"/>
                </a:solidFill>
                <a:latin typeface="Times New Roman" panose="02020603050405020304" pitchFamily="18" charset="0"/>
                <a:ea typeface="Cambria" panose="02040503050406030204" pitchFamily="18" charset="0"/>
                <a:cs typeface="Times New Roman" panose="02020603050405020304" pitchFamily="18" charset="0"/>
              </a:rPr>
              <a:t>Đám xuân xanh: </a:t>
            </a:r>
            <a:r>
              <a:rPr lang="vi-VN" altLang="en-US" sz="2000" b="1">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000">
              <a:solidFill>
                <a:srgbClr val="DC717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Hộp Văn bản 12">
            <a:extLst>
              <a:ext uri="{FF2B5EF4-FFF2-40B4-BE49-F238E27FC236}">
                <a16:creationId xmlns:a16="http://schemas.microsoft.com/office/drawing/2014/main" id="{05B84B86-7CAA-F4BA-039B-529180B3D0D9}"/>
              </a:ext>
            </a:extLst>
          </p:cNvPr>
          <p:cNvSpPr txBox="1"/>
          <p:nvPr/>
        </p:nvSpPr>
        <p:spPr>
          <a:xfrm>
            <a:off x="5180013" y="2058988"/>
            <a:ext cx="4703762" cy="553998"/>
          </a:xfrm>
          <a:prstGeom prst="rect">
            <a:avLst/>
          </a:prstGeom>
          <a:noFill/>
        </p:spPr>
        <p:txBody>
          <a:bodyPr>
            <a:spAutoFit/>
          </a:bodyPr>
          <a:lstStyle/>
          <a:p>
            <a:pPr algn="just">
              <a:lnSpc>
                <a:spcPct val="150000"/>
              </a:lnSpc>
              <a:spcAft>
                <a:spcPts val="600"/>
              </a:spcAf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chỉ các cô gái trẻ trung</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29B48862-B7A1-2CDA-5F7A-0720E725053E}"/>
              </a:ext>
            </a:extLst>
          </p:cNvPr>
          <p:cNvCxnSpPr/>
          <p:nvPr/>
        </p:nvCxnSpPr>
        <p:spPr>
          <a:xfrm>
            <a:off x="3262313" y="2089152"/>
            <a:ext cx="323850" cy="26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Hộp Văn bản 12">
            <a:extLst>
              <a:ext uri="{FF2B5EF4-FFF2-40B4-BE49-F238E27FC236}">
                <a16:creationId xmlns:a16="http://schemas.microsoft.com/office/drawing/2014/main" id="{436BF1C8-69B0-4597-27D6-9EADA7BAC31A}"/>
              </a:ext>
            </a:extLst>
          </p:cNvPr>
          <p:cNvSpPr txBox="1"/>
          <p:nvPr/>
        </p:nvSpPr>
        <p:spPr>
          <a:xfrm>
            <a:off x="7554913" y="2074863"/>
            <a:ext cx="4703762" cy="553998"/>
          </a:xfrm>
          <a:prstGeom prst="rect">
            <a:avLst/>
          </a:prstGeom>
          <a:noFill/>
        </p:spPr>
        <p:txBody>
          <a:bodyPr>
            <a:spAutoFit/>
          </a:bodyPr>
          <a:lstStyle/>
          <a:p>
            <a:pPr algn="just">
              <a:lnSpc>
                <a:spcPct val="150000"/>
              </a:lnSpc>
              <a:spcAft>
                <a:spcPts val="600"/>
              </a:spcAf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-&gt;theo chồng </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Hộp Văn bản 12">
            <a:extLst>
              <a:ext uri="{FF2B5EF4-FFF2-40B4-BE49-F238E27FC236}">
                <a16:creationId xmlns:a16="http://schemas.microsoft.com/office/drawing/2014/main" id="{1F5F45D4-B14D-0C13-B4AE-F6297EB8CE36}"/>
              </a:ext>
            </a:extLst>
          </p:cNvPr>
          <p:cNvSpPr txBox="1"/>
          <p:nvPr/>
        </p:nvSpPr>
        <p:spPr>
          <a:xfrm>
            <a:off x="8147051" y="2381250"/>
            <a:ext cx="4703763" cy="553998"/>
          </a:xfrm>
          <a:prstGeom prst="rect">
            <a:avLst/>
          </a:prstGeom>
          <a:noFill/>
        </p:spPr>
        <p:txBody>
          <a:bodyPr>
            <a:spAutoFit/>
          </a:bodyPr>
          <a:lstStyle/>
          <a:p>
            <a:pPr algn="just">
              <a:lnSpc>
                <a:spcPct val="150000"/>
              </a:lnSpc>
              <a:spcAft>
                <a:spcPts val="600"/>
              </a:spcAf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-&gt; buồn, nuối tiếc </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AAA7A9A9-DF03-CF8A-46C8-6985A1A9B031}"/>
              </a:ext>
            </a:extLst>
          </p:cNvPr>
          <p:cNvCxnSpPr>
            <a:cxnSpLocks/>
          </p:cNvCxnSpPr>
          <p:nvPr/>
        </p:nvCxnSpPr>
        <p:spPr>
          <a:xfrm>
            <a:off x="3200401" y="2074864"/>
            <a:ext cx="447675" cy="1322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Hộp Văn bản 12"/>
          <p:cNvSpPr txBox="1">
            <a:spLocks noChangeArrowheads="1"/>
          </p:cNvSpPr>
          <p:nvPr/>
        </p:nvSpPr>
        <p:spPr bwMode="auto">
          <a:xfrm>
            <a:off x="3543300" y="3165476"/>
            <a:ext cx="26495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spcAft>
                <a:spcPts val="600"/>
              </a:spcAft>
            </a:pPr>
            <a:r>
              <a:rPr lang="vi-VN" altLang="en-US" sz="2000" b="1" i="1">
                <a:solidFill>
                  <a:srgbClr val="DC7176"/>
                </a:solidFill>
                <a:latin typeface="Times New Roman" panose="02020603050405020304" pitchFamily="18" charset="0"/>
                <a:ea typeface="Cambria" panose="02040503050406030204" pitchFamily="18" charset="0"/>
                <a:cs typeface="Times New Roman" panose="02020603050405020304" pitchFamily="18" charset="0"/>
              </a:rPr>
              <a:t>Tiếng ca “vắt vẻo: </a:t>
            </a:r>
            <a:r>
              <a:rPr lang="vi-VN" altLang="en-US" sz="2000" b="1">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000">
              <a:solidFill>
                <a:srgbClr val="DC717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Hộp Văn bản 12">
            <a:extLst>
              <a:ext uri="{FF2B5EF4-FFF2-40B4-BE49-F238E27FC236}">
                <a16:creationId xmlns:a16="http://schemas.microsoft.com/office/drawing/2014/main" id="{74E4E1B0-3FE1-2C29-42DF-133EFD7E3934}"/>
              </a:ext>
            </a:extLst>
          </p:cNvPr>
          <p:cNvSpPr txBox="1"/>
          <p:nvPr/>
        </p:nvSpPr>
        <p:spPr>
          <a:xfrm>
            <a:off x="4586288" y="2408238"/>
            <a:ext cx="4705350" cy="553998"/>
          </a:xfrm>
          <a:prstGeom prst="rect">
            <a:avLst/>
          </a:prstGeom>
          <a:noFill/>
        </p:spPr>
        <p:txBody>
          <a:bodyPr>
            <a:spAutoFit/>
          </a:bodyPr>
          <a:lstStyle/>
          <a:p>
            <a:pPr algn="just">
              <a:lnSpc>
                <a:spcPct val="150000"/>
              </a:lnSpc>
              <a:spcAft>
                <a:spcPts val="600"/>
              </a:spcAft>
              <a:defRPr/>
            </a:pPr>
            <a:r>
              <a:rPr lang="vi-VN" sz="2000" b="1" dirty="0" smtClean="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chảy trôi của thời gian, tuổi trẻ </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Hộp Văn bản 12">
            <a:extLst>
              <a:ext uri="{FF2B5EF4-FFF2-40B4-BE49-F238E27FC236}">
                <a16:creationId xmlns:a16="http://schemas.microsoft.com/office/drawing/2014/main" id="{29C209F9-1AD2-00F4-FFCE-007ECD211BED}"/>
              </a:ext>
            </a:extLst>
          </p:cNvPr>
          <p:cNvSpPr txBox="1"/>
          <p:nvPr/>
        </p:nvSpPr>
        <p:spPr>
          <a:xfrm>
            <a:off x="6223000" y="3117851"/>
            <a:ext cx="4705350" cy="707886"/>
          </a:xfrm>
          <a:prstGeom prst="rect">
            <a:avLst/>
          </a:prstGeom>
          <a:noFill/>
        </p:spPr>
        <p:txBody>
          <a:bodyPr>
            <a:spAutoFit/>
          </a:bodyPr>
          <a:lstStyle/>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thánh thót, du dương, rộn ràng,</a:t>
            </a:r>
          </a:p>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yêu thương </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D24550D8-08D0-43F8-685D-5D14513FC1B3}"/>
              </a:ext>
            </a:extLst>
          </p:cNvPr>
          <p:cNvCxnSpPr>
            <a:cxnSpLocks/>
          </p:cNvCxnSpPr>
          <p:nvPr/>
        </p:nvCxnSpPr>
        <p:spPr>
          <a:xfrm flipV="1">
            <a:off x="5691188" y="3359151"/>
            <a:ext cx="654050" cy="125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3965A75-913E-95C3-955D-25C6CE7A7760}"/>
              </a:ext>
            </a:extLst>
          </p:cNvPr>
          <p:cNvCxnSpPr>
            <a:cxnSpLocks/>
          </p:cNvCxnSpPr>
          <p:nvPr/>
        </p:nvCxnSpPr>
        <p:spPr>
          <a:xfrm>
            <a:off x="5691188" y="3498850"/>
            <a:ext cx="590550" cy="730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Hộp Văn bản 12">
            <a:extLst>
              <a:ext uri="{FF2B5EF4-FFF2-40B4-BE49-F238E27FC236}">
                <a16:creationId xmlns:a16="http://schemas.microsoft.com/office/drawing/2014/main" id="{1DE04C43-4D5F-BE83-4AE3-7754482C27A4}"/>
              </a:ext>
            </a:extLst>
          </p:cNvPr>
          <p:cNvSpPr txBox="1"/>
          <p:nvPr/>
        </p:nvSpPr>
        <p:spPr>
          <a:xfrm>
            <a:off x="6164263" y="3911601"/>
            <a:ext cx="4703762" cy="707886"/>
          </a:xfrm>
          <a:prstGeom prst="rect">
            <a:avLst/>
          </a:prstGeom>
          <a:noFill/>
        </p:spPr>
        <p:txBody>
          <a:bodyPr>
            <a:spAutoFit/>
          </a:bodyPr>
          <a:lstStyle/>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gợi không khí lễ hội mùa xuân, </a:t>
            </a:r>
          </a:p>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câu hát giao duyên tình tứ</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id="{CF8A0E88-B6A7-7E69-00E1-E98F0C43D8D2}"/>
              </a:ext>
            </a:extLst>
          </p:cNvPr>
          <p:cNvCxnSpPr>
            <a:cxnSpLocks/>
          </p:cNvCxnSpPr>
          <p:nvPr/>
        </p:nvCxnSpPr>
        <p:spPr>
          <a:xfrm>
            <a:off x="5691188" y="3498851"/>
            <a:ext cx="654050" cy="1400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Hộp Văn bản 12">
            <a:extLst>
              <a:ext uri="{FF2B5EF4-FFF2-40B4-BE49-F238E27FC236}">
                <a16:creationId xmlns:a16="http://schemas.microsoft.com/office/drawing/2014/main" id="{52847371-74BB-69F7-E5BC-C466FE49760B}"/>
              </a:ext>
            </a:extLst>
          </p:cNvPr>
          <p:cNvSpPr txBox="1"/>
          <p:nvPr/>
        </p:nvSpPr>
        <p:spPr>
          <a:xfrm>
            <a:off x="6253163" y="4638675"/>
            <a:ext cx="4703762" cy="400110"/>
          </a:xfrm>
          <a:prstGeom prst="rect">
            <a:avLst/>
          </a:prstGeom>
          <a:noFill/>
        </p:spPr>
        <p:txBody>
          <a:bodyPr>
            <a:spAutoFit/>
          </a:bodyPr>
          <a:lstStyle/>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endParaRPr lang="en-US" sz="2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2" name="Hộp Văn bản 12"/>
          <p:cNvSpPr txBox="1">
            <a:spLocks noChangeArrowheads="1"/>
          </p:cNvSpPr>
          <p:nvPr/>
        </p:nvSpPr>
        <p:spPr bwMode="auto">
          <a:xfrm>
            <a:off x="6223000" y="4535488"/>
            <a:ext cx="2960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spcAft>
                <a:spcPts val="600"/>
              </a:spcAft>
            </a:pPr>
            <a:r>
              <a:rPr lang="vi-VN" altLang="en-US" sz="2000" b="1" i="1">
                <a:solidFill>
                  <a:srgbClr val="DC7176"/>
                </a:solidFill>
                <a:latin typeface="Times New Roman" panose="02020603050405020304" pitchFamily="18" charset="0"/>
                <a:ea typeface="Cambria" panose="02040503050406030204" pitchFamily="18" charset="0"/>
                <a:cs typeface="Times New Roman" panose="02020603050405020304" pitchFamily="18" charset="0"/>
              </a:rPr>
              <a:t>“hổn hển”: </a:t>
            </a:r>
            <a:r>
              <a:rPr lang="vi-VN" altLang="en-US" sz="2000" b="1">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000">
              <a:solidFill>
                <a:srgbClr val="DC717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Hộp Văn bản 12">
            <a:extLst>
              <a:ext uri="{FF2B5EF4-FFF2-40B4-BE49-F238E27FC236}">
                <a16:creationId xmlns:a16="http://schemas.microsoft.com/office/drawing/2014/main" id="{9A9F25B1-AE7F-BCB6-6F94-86B5036A0B0C}"/>
              </a:ext>
            </a:extLst>
          </p:cNvPr>
          <p:cNvSpPr txBox="1"/>
          <p:nvPr/>
        </p:nvSpPr>
        <p:spPr>
          <a:xfrm>
            <a:off x="7620001" y="5080000"/>
            <a:ext cx="4703763" cy="400110"/>
          </a:xfrm>
          <a:prstGeom prst="rect">
            <a:avLst/>
          </a:prstGeom>
          <a:noFill/>
        </p:spPr>
        <p:txBody>
          <a:bodyPr>
            <a:spAutoFit/>
          </a:bodyPr>
          <a:lstStyle/>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-&gt; lời tâm sự yêu thương </a:t>
            </a:r>
          </a:p>
        </p:txBody>
      </p:sp>
      <p:sp>
        <p:nvSpPr>
          <p:cNvPr id="45" name="Hộp Văn bản 12">
            <a:extLst>
              <a:ext uri="{FF2B5EF4-FFF2-40B4-BE49-F238E27FC236}">
                <a16:creationId xmlns:a16="http://schemas.microsoft.com/office/drawing/2014/main" id="{37C0ECCC-1E48-014D-E367-4A3A0EA63A51}"/>
              </a:ext>
            </a:extLst>
          </p:cNvPr>
          <p:cNvSpPr txBox="1"/>
          <p:nvPr/>
        </p:nvSpPr>
        <p:spPr>
          <a:xfrm>
            <a:off x="7459663" y="4664075"/>
            <a:ext cx="4703762" cy="400110"/>
          </a:xfrm>
          <a:prstGeom prst="rect">
            <a:avLst/>
          </a:prstGeom>
          <a:noFill/>
        </p:spPr>
        <p:txBody>
          <a:bodyPr>
            <a:spAutoFit/>
          </a:bodyPr>
          <a:lstStyle/>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-&gt; so sánh</a:t>
            </a:r>
          </a:p>
        </p:txBody>
      </p:sp>
      <p:sp>
        <p:nvSpPr>
          <p:cNvPr id="46" name="Hộp Văn bản 12">
            <a:extLst>
              <a:ext uri="{FF2B5EF4-FFF2-40B4-BE49-F238E27FC236}">
                <a16:creationId xmlns:a16="http://schemas.microsoft.com/office/drawing/2014/main" id="{F7C15C2D-C094-5DCD-D464-CB93058631A7}"/>
              </a:ext>
            </a:extLst>
          </p:cNvPr>
          <p:cNvSpPr txBox="1"/>
          <p:nvPr/>
        </p:nvSpPr>
        <p:spPr>
          <a:xfrm>
            <a:off x="8545513" y="4668838"/>
            <a:ext cx="4703762" cy="400110"/>
          </a:xfrm>
          <a:prstGeom prst="rect">
            <a:avLst/>
          </a:prstGeom>
          <a:noFill/>
        </p:spPr>
        <p:txBody>
          <a:bodyPr>
            <a:spAutoFit/>
          </a:bodyPr>
          <a:lstStyle/>
          <a:p>
            <a:pPr algn="just">
              <a:defRPr/>
            </a:pPr>
            <a:r>
              <a:rPr lang="vi-VN" sz="20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-&gt; gấp gáp, vội vàng</a:t>
            </a:r>
          </a:p>
        </p:txBody>
      </p:sp>
      <p:sp>
        <p:nvSpPr>
          <p:cNvPr id="47" name="Hộp Văn bản 12"/>
          <p:cNvSpPr txBox="1">
            <a:spLocks noChangeArrowheads="1"/>
          </p:cNvSpPr>
          <p:nvPr/>
        </p:nvSpPr>
        <p:spPr bwMode="auto">
          <a:xfrm>
            <a:off x="6259514" y="4949826"/>
            <a:ext cx="29606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lnSpc>
                <a:spcPct val="150000"/>
              </a:lnSpc>
              <a:spcAft>
                <a:spcPts val="600"/>
              </a:spcAft>
            </a:pPr>
            <a:r>
              <a:rPr lang="vi-VN" altLang="en-US" sz="2000" b="1" i="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“thầm th</a:t>
            </a:r>
            <a:r>
              <a:rPr lang="en-US" altLang="en-US" sz="2000" b="1" i="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ĩ</a:t>
            </a:r>
            <a:r>
              <a:rPr lang="vi-VN" altLang="en-US" sz="2000" b="1" i="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000" b="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000" dirty="0">
              <a:solidFill>
                <a:srgbClr val="DC7176"/>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8" name="Straight Arrow Connector 47">
            <a:extLst>
              <a:ext uri="{FF2B5EF4-FFF2-40B4-BE49-F238E27FC236}">
                <a16:creationId xmlns:a16="http://schemas.microsoft.com/office/drawing/2014/main" id="{C9F6BCDC-0344-9CFE-D8F4-C2105F3B3DC3}"/>
              </a:ext>
            </a:extLst>
          </p:cNvPr>
          <p:cNvCxnSpPr>
            <a:cxnSpLocks/>
          </p:cNvCxnSpPr>
          <p:nvPr/>
        </p:nvCxnSpPr>
        <p:spPr>
          <a:xfrm>
            <a:off x="5659439" y="3540126"/>
            <a:ext cx="668337" cy="1731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84664" y="5634038"/>
            <a:ext cx="10045336" cy="707886"/>
          </a:xfrm>
          <a:prstGeom prst="rect">
            <a:avLst/>
          </a:prstGeom>
          <a:solidFill>
            <a:srgbClr val="92D050"/>
          </a:solidFill>
        </p:spPr>
        <p:txBody>
          <a:bodyPr wrap="square">
            <a:spAutoFit/>
          </a:bodyPr>
          <a:lstStyle/>
          <a:p>
            <a:pPr>
              <a:defRPr/>
            </a:pPr>
            <a:r>
              <a:rPr lang="vi-VN" sz="2000" b="1" dirty="0">
                <a:latin typeface="Times New Roman" panose="02020603050405020304" pitchFamily="18" charset="0"/>
                <a:cs typeface="Times New Roman" panose="02020603050405020304" pitchFamily="18" charset="0"/>
              </a:rPr>
              <a:t>Sắc xuân, tình xuân đã thấm sâu vào hồn người đến nhẹ nhàng lắng dịu, chan chứa thương yêu.</a:t>
            </a:r>
            <a:endParaRPr lang="en-US" sz="2000" b="1" dirty="0">
              <a:latin typeface="Times New Roman" panose="02020603050405020304" pitchFamily="18" charset="0"/>
              <a:cs typeface="Times New Roman" panose="02020603050405020304" pitchFamily="18" charset="0"/>
            </a:endParaRPr>
          </a:p>
        </p:txBody>
      </p:sp>
      <p:sp>
        <p:nvSpPr>
          <p:cNvPr id="29" name="Hộp Văn bản 12">
            <a:extLst>
              <a:ext uri="{FF2B5EF4-FFF2-40B4-BE49-F238E27FC236}">
                <a16:creationId xmlns:a16="http://schemas.microsoft.com/office/drawing/2014/main" id="{AA5F65C6-B3A2-142F-D0C4-10647E2D1168}"/>
              </a:ext>
            </a:extLst>
          </p:cNvPr>
          <p:cNvSpPr txBox="1"/>
          <p:nvPr/>
        </p:nvSpPr>
        <p:spPr>
          <a:xfrm>
            <a:off x="782195" y="788115"/>
            <a:ext cx="10022774" cy="400110"/>
          </a:xfrm>
          <a:prstGeom prst="rect">
            <a:avLst/>
          </a:prstGeom>
          <a:noFill/>
        </p:spPr>
        <p:txBody>
          <a:bodyPr wrap="square">
            <a:spAutoFit/>
          </a:bodyPr>
          <a:lstStyle/>
          <a:p>
            <a:pPr algn="just">
              <a:spcAft>
                <a:spcPts val="800"/>
              </a:spcAft>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b</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Hình ảnh con </a:t>
            </a:r>
            <a:r>
              <a:rPr lang="en-US" sz="2000" b="1" dirty="0" err="1">
                <a:solidFill>
                  <a:srgbClr val="DC7176"/>
                </a:solidFill>
                <a:latin typeface="Cambria" panose="02040503050406030204" pitchFamily="18" charset="0"/>
                <a:ea typeface="Cambria" panose="02040503050406030204" pitchFamily="18" charset="0"/>
                <a:cs typeface="Times New Roman" panose="02020603050405020304" pitchFamily="18" charset="0"/>
              </a:rPr>
              <a:t>người</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cảm</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xúc</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nhân</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vật trữ tình </a:t>
            </a:r>
          </a:p>
        </p:txBody>
      </p:sp>
    </p:spTree>
    <p:extLst>
      <p:ext uri="{BB962C8B-B14F-4D97-AF65-F5344CB8AC3E}">
        <p14:creationId xmlns:p14="http://schemas.microsoft.com/office/powerpoint/2010/main" val="1855359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2" presetClass="entr" presetSubtype="0"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1000"/>
                                        <p:tgtEl>
                                          <p:spTgt spid="30"/>
                                        </p:tgtEl>
                                      </p:cBhvr>
                                    </p:animEffect>
                                    <p:anim calcmode="lin" valueType="num">
                                      <p:cBhvr>
                                        <p:cTn id="86" dur="1000" fill="hold"/>
                                        <p:tgtEl>
                                          <p:spTgt spid="30"/>
                                        </p:tgtEl>
                                        <p:attrNameLst>
                                          <p:attrName>ppt_x</p:attrName>
                                        </p:attrNameLst>
                                      </p:cBhvr>
                                      <p:tavLst>
                                        <p:tav tm="0">
                                          <p:val>
                                            <p:strVal val="#ppt_x"/>
                                          </p:val>
                                        </p:tav>
                                        <p:tav tm="100000">
                                          <p:val>
                                            <p:strVal val="#ppt_x"/>
                                          </p:val>
                                        </p:tav>
                                      </p:tavLst>
                                    </p:anim>
                                    <p:anim calcmode="lin" valueType="num">
                                      <p:cBhvr>
                                        <p:cTn id="87" dur="1000" fill="hold"/>
                                        <p:tgtEl>
                                          <p:spTgt spid="3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000"/>
                                        <p:tgtEl>
                                          <p:spTgt spid="31"/>
                                        </p:tgtEl>
                                      </p:cBhvr>
                                    </p:animEffect>
                                    <p:anim calcmode="lin" valueType="num">
                                      <p:cBhvr>
                                        <p:cTn id="91" dur="1000" fill="hold"/>
                                        <p:tgtEl>
                                          <p:spTgt spid="31"/>
                                        </p:tgtEl>
                                        <p:attrNameLst>
                                          <p:attrName>ppt_x</p:attrName>
                                        </p:attrNameLst>
                                      </p:cBhvr>
                                      <p:tavLst>
                                        <p:tav tm="0">
                                          <p:val>
                                            <p:strVal val="#ppt_x"/>
                                          </p:val>
                                        </p:tav>
                                        <p:tav tm="100000">
                                          <p:val>
                                            <p:strVal val="#ppt_x"/>
                                          </p:val>
                                        </p:tav>
                                      </p:tavLst>
                                    </p:anim>
                                    <p:anim calcmode="lin" valueType="num">
                                      <p:cBhvr>
                                        <p:cTn id="9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2" presetClass="entr" presetSubtype="0" fill="hold"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1000"/>
                                        <p:tgtEl>
                                          <p:spTgt spid="37"/>
                                        </p:tgtEl>
                                      </p:cBhvr>
                                    </p:animEffect>
                                    <p:anim calcmode="lin" valueType="num">
                                      <p:cBhvr>
                                        <p:cTn id="98" dur="1000" fill="hold"/>
                                        <p:tgtEl>
                                          <p:spTgt spid="37"/>
                                        </p:tgtEl>
                                        <p:attrNameLst>
                                          <p:attrName>ppt_x</p:attrName>
                                        </p:attrNameLst>
                                      </p:cBhvr>
                                      <p:tavLst>
                                        <p:tav tm="0">
                                          <p:val>
                                            <p:strVal val="#ppt_x"/>
                                          </p:val>
                                        </p:tav>
                                        <p:tav tm="100000">
                                          <p:val>
                                            <p:strVal val="#ppt_x"/>
                                          </p:val>
                                        </p:tav>
                                      </p:tavLst>
                                    </p:anim>
                                    <p:anim calcmode="lin" valueType="num">
                                      <p:cBhvr>
                                        <p:cTn id="99" dur="1000" fill="hold"/>
                                        <p:tgtEl>
                                          <p:spTgt spid="37"/>
                                        </p:tgtEl>
                                        <p:attrNameLst>
                                          <p:attrName>ppt_y</p:attrName>
                                        </p:attrNameLst>
                                      </p:cBhvr>
                                      <p:tavLst>
                                        <p:tav tm="0">
                                          <p:val>
                                            <p:strVal val="#ppt_y+.1"/>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additive="base">
                                        <p:cTn id="102" dur="500" fill="hold"/>
                                        <p:tgtEl>
                                          <p:spTgt spid="48"/>
                                        </p:tgtEl>
                                        <p:attrNameLst>
                                          <p:attrName>ppt_x</p:attrName>
                                        </p:attrNameLst>
                                      </p:cBhvr>
                                      <p:tavLst>
                                        <p:tav tm="0">
                                          <p:val>
                                            <p:strVal val="#ppt_x"/>
                                          </p:val>
                                        </p:tav>
                                        <p:tav tm="100000">
                                          <p:val>
                                            <p:strVal val="#ppt_x"/>
                                          </p:val>
                                        </p:tav>
                                      </p:tavLst>
                                    </p:anim>
                                    <p:anim calcmode="lin" valueType="num">
                                      <p:cBhvr additive="base">
                                        <p:cTn id="103" dur="500" fill="hold"/>
                                        <p:tgtEl>
                                          <p:spTgt spid="48"/>
                                        </p:tgtEl>
                                        <p:attrNameLst>
                                          <p:attrName>ppt_y</p:attrName>
                                        </p:attrNameLst>
                                      </p:cBhvr>
                                      <p:tavLst>
                                        <p:tav tm="0">
                                          <p:val>
                                            <p:strVal val="1+#ppt_h/2"/>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fade">
                                      <p:cBhvr>
                                        <p:cTn id="106" dur="1000"/>
                                        <p:tgtEl>
                                          <p:spTgt spid="42"/>
                                        </p:tgtEl>
                                      </p:cBhvr>
                                    </p:animEffect>
                                    <p:anim calcmode="lin" valueType="num">
                                      <p:cBhvr>
                                        <p:cTn id="107" dur="1000" fill="hold"/>
                                        <p:tgtEl>
                                          <p:spTgt spid="42"/>
                                        </p:tgtEl>
                                        <p:attrNameLst>
                                          <p:attrName>ppt_x</p:attrName>
                                        </p:attrNameLst>
                                      </p:cBhvr>
                                      <p:tavLst>
                                        <p:tav tm="0">
                                          <p:val>
                                            <p:strVal val="#ppt_x"/>
                                          </p:val>
                                        </p:tav>
                                        <p:tav tm="100000">
                                          <p:val>
                                            <p:strVal val="#ppt_x"/>
                                          </p:val>
                                        </p:tav>
                                      </p:tavLst>
                                    </p:anim>
                                    <p:anim calcmode="lin" valueType="num">
                                      <p:cBhvr>
                                        <p:cTn id="10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1000"/>
                                        <p:tgtEl>
                                          <p:spTgt spid="46"/>
                                        </p:tgtEl>
                                      </p:cBhvr>
                                    </p:animEffect>
                                    <p:anim calcmode="lin" valueType="num">
                                      <p:cBhvr>
                                        <p:cTn id="121" dur="1000" fill="hold"/>
                                        <p:tgtEl>
                                          <p:spTgt spid="46"/>
                                        </p:tgtEl>
                                        <p:attrNameLst>
                                          <p:attrName>ppt_x</p:attrName>
                                        </p:attrNameLst>
                                      </p:cBhvr>
                                      <p:tavLst>
                                        <p:tav tm="0">
                                          <p:val>
                                            <p:strVal val="#ppt_x"/>
                                          </p:val>
                                        </p:tav>
                                        <p:tav tm="100000">
                                          <p:val>
                                            <p:strVal val="#ppt_x"/>
                                          </p:val>
                                        </p:tav>
                                      </p:tavLst>
                                    </p:anim>
                                    <p:anim calcmode="lin" valueType="num">
                                      <p:cBhvr>
                                        <p:cTn id="12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1000"/>
                                        <p:tgtEl>
                                          <p:spTgt spid="47"/>
                                        </p:tgtEl>
                                      </p:cBhvr>
                                    </p:animEffect>
                                    <p:anim calcmode="lin" valueType="num">
                                      <p:cBhvr>
                                        <p:cTn id="128" dur="1000" fill="hold"/>
                                        <p:tgtEl>
                                          <p:spTgt spid="47"/>
                                        </p:tgtEl>
                                        <p:attrNameLst>
                                          <p:attrName>ppt_x</p:attrName>
                                        </p:attrNameLst>
                                      </p:cBhvr>
                                      <p:tavLst>
                                        <p:tav tm="0">
                                          <p:val>
                                            <p:strVal val="#ppt_x"/>
                                          </p:val>
                                        </p:tav>
                                        <p:tav tm="100000">
                                          <p:val>
                                            <p:strVal val="#ppt_x"/>
                                          </p:val>
                                        </p:tav>
                                      </p:tavLst>
                                    </p:anim>
                                    <p:anim calcmode="lin" valueType="num">
                                      <p:cBhvr>
                                        <p:cTn id="12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par>
                                <p:cTn id="137" presetID="22" presetClass="entr" presetSubtype="8" fill="hold" grpId="0" nodeType="with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left)">
                                      <p:cBhvr>
                                        <p:cTn id="1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3" grpId="0"/>
      <p:bldP spid="14" grpId="0"/>
      <p:bldP spid="17" grpId="0"/>
      <p:bldP spid="19" grpId="0"/>
      <p:bldP spid="20" grpId="0"/>
      <p:bldP spid="31" grpId="0"/>
      <p:bldP spid="42" grpId="0"/>
      <p:bldP spid="43" grpId="0"/>
      <p:bldP spid="45" grpId="0"/>
      <p:bldP spid="46" grpId="0"/>
      <p:bldP spid="47"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081490"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sp>
        <p:nvSpPr>
          <p:cNvPr id="12" name="Hộp Văn bản 11">
            <a:extLst>
              <a:ext uri="{FF2B5EF4-FFF2-40B4-BE49-F238E27FC236}">
                <a16:creationId xmlns:a16="http://schemas.microsoft.com/office/drawing/2014/main" id="{5963F00B-09EA-CA66-5642-FE75A3CB5448}"/>
              </a:ext>
            </a:extLst>
          </p:cNvPr>
          <p:cNvSpPr txBox="1"/>
          <p:nvPr/>
        </p:nvSpPr>
        <p:spPr>
          <a:xfrm>
            <a:off x="4519141" y="1749494"/>
            <a:ext cx="6970971" cy="3067506"/>
          </a:xfrm>
          <a:prstGeom prst="rect">
            <a:avLst/>
          </a:prstGeom>
          <a:solidFill>
            <a:srgbClr val="FAFBAA"/>
          </a:solidFill>
        </p:spPr>
        <p:txBody>
          <a:bodyPr wrap="square">
            <a:spAutoFit/>
          </a:bodyPr>
          <a:lstStyle/>
          <a:p>
            <a:pPr marL="342900" indent="-342900">
              <a:lnSpc>
                <a:spcPct val="150000"/>
              </a:lnSpc>
              <a:spcAft>
                <a:spcPts val="800"/>
              </a:spcAft>
              <a:buFontTx/>
              <a:buChar char="-"/>
            </a:pPr>
            <a:r>
              <a:rPr lang="en-US" sz="2000" b="1" u="sng" dirty="0" err="1"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000" b="1" u="sng"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xa</a:t>
            </a:r>
            <a:r>
              <a:rPr lang="en-US" sz="2000" b="1" u="sng"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Hình</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ảnh</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lữ</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khách</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ở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xa</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đến</a:t>
            </a:r>
            <a:endPar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spcAft>
                <a:spcPts val="800"/>
              </a:spcAft>
            </a:pPr>
            <a:r>
              <a:rPr lang="en-US" sz="2000" b="1" u="sng"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Gặp</a:t>
            </a:r>
            <a:r>
              <a:rPr lang="en-US" sz="2000" b="1" u="sng"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mùa</a:t>
            </a:r>
            <a:r>
              <a:rPr lang="en-US" sz="2000" b="1" u="sng"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xuân</a:t>
            </a:r>
            <a:r>
              <a:rPr lang="en-US" sz="2000" b="1" u="sng"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chín</a:t>
            </a:r>
            <a:r>
              <a:rPr lang="en-US" sz="2000" b="1" u="sng" dirty="0" smtClean="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Mùa</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đang</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ở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độ</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tươi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đẹp</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nhất</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căng</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tràn</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nhất</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nhưng</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cũng</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nghĩa</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mùa</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xuân</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đang</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đi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qua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không</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tồn</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tại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vĩnh</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viễn</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a:t>
            </a:r>
          </a:p>
          <a:p>
            <a:pPr>
              <a:lnSpc>
                <a:spcPct val="150000"/>
              </a:lnSpc>
              <a:spcAft>
                <a:spcPts val="800"/>
              </a:spcAft>
            </a:pPr>
            <a:r>
              <a:rPr lang="en-US" sz="2000" b="1" u="sng"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Lòng</a:t>
            </a:r>
            <a:r>
              <a:rPr lang="en-US" sz="2000" b="1" u="sng"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Trí</a:t>
            </a:r>
            <a:r>
              <a:rPr lang="en-US" sz="2000" b="1" u="sng"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bâng</a:t>
            </a:r>
            <a:r>
              <a:rPr lang="en-US" sz="2000" b="1" u="sng"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u="sng"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khuâng</a:t>
            </a:r>
            <a:r>
              <a:rPr lang="en-US" sz="2000" b="1" u="sng"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suy</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tư</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bang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khuâng</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trắc</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ẩn</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khao</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khát</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níu</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giữ</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kí</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ức</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tươi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đẹp</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endParaRPr lang="en-US" sz="2000" b="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8" name="Picture 2" descr="Bài thơ đặc sắc về mùa xuân | Báo Dân trí">
            <a:extLst>
              <a:ext uri="{FF2B5EF4-FFF2-40B4-BE49-F238E27FC236}">
                <a16:creationId xmlns:a16="http://schemas.microsoft.com/office/drawing/2014/main" id="{9434F69F-C155-2272-06C7-B1E93D000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81" y="2280740"/>
            <a:ext cx="3905417" cy="2855294"/>
          </a:xfrm>
          <a:prstGeom prst="rect">
            <a:avLst/>
          </a:prstGeom>
          <a:noFill/>
          <a:effectLst>
            <a:outerShdw blurRad="50800" dist="381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9" name="Hộp Văn bản 12">
            <a:extLst>
              <a:ext uri="{FF2B5EF4-FFF2-40B4-BE49-F238E27FC236}">
                <a16:creationId xmlns:a16="http://schemas.microsoft.com/office/drawing/2014/main" id="{AA5F65C6-B3A2-142F-D0C4-10647E2D1168}"/>
              </a:ext>
            </a:extLst>
          </p:cNvPr>
          <p:cNvSpPr txBox="1"/>
          <p:nvPr/>
        </p:nvSpPr>
        <p:spPr>
          <a:xfrm>
            <a:off x="427181" y="1118552"/>
            <a:ext cx="10022774" cy="400110"/>
          </a:xfrm>
          <a:prstGeom prst="rect">
            <a:avLst/>
          </a:prstGeom>
          <a:noFill/>
        </p:spPr>
        <p:txBody>
          <a:bodyPr wrap="square">
            <a:spAutoFit/>
          </a:bodyPr>
          <a:lstStyle/>
          <a:p>
            <a:pPr algn="just">
              <a:spcAft>
                <a:spcPts val="800"/>
              </a:spcAft>
            </a:pP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Cảm</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xúc</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nhân</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vật trữ tình </a:t>
            </a:r>
          </a:p>
        </p:txBody>
      </p:sp>
      <p:sp>
        <p:nvSpPr>
          <p:cNvPr id="10" name="Hộp Văn bản 12">
            <a:extLst>
              <a:ext uri="{FF2B5EF4-FFF2-40B4-BE49-F238E27FC236}">
                <a16:creationId xmlns:a16="http://schemas.microsoft.com/office/drawing/2014/main" id="{D58D82BE-6B6C-CCE8-D7DB-06DDF45CF249}"/>
              </a:ext>
            </a:extLst>
          </p:cNvPr>
          <p:cNvSpPr txBox="1"/>
          <p:nvPr/>
        </p:nvSpPr>
        <p:spPr>
          <a:xfrm>
            <a:off x="4098381" y="5136034"/>
            <a:ext cx="7569200" cy="923925"/>
          </a:xfrm>
          <a:prstGeom prst="rect">
            <a:avLst/>
          </a:prstGeom>
          <a:noFill/>
        </p:spPr>
        <p:txBody>
          <a:bodyPr>
            <a:spAutoFit/>
          </a:bodyPr>
          <a:lstStyle/>
          <a:p>
            <a:pPr algn="just">
              <a:lnSpc>
                <a:spcPct val="150000"/>
              </a:lnSpc>
              <a:spcAft>
                <a:spcPts val="600"/>
              </a:spcAft>
              <a:defRPr/>
            </a:pPr>
            <a:r>
              <a:rPr lang="vi-VN"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  =&gt; buồn, cô đơn, trống vắng, nuối tiếc; tâm hồn khát khao giao cảm mãnh liệt.  </a:t>
            </a:r>
            <a:endParaRPr lang="en-US"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91579276"/>
      </p:ext>
    </p:extLst>
  </p:cSld>
  <p:clrMapOvr>
    <a:masterClrMapping/>
  </p:clrMapOvr>
  <mc:AlternateContent xmlns:mc="http://schemas.openxmlformats.org/markup-compatibility/2006" xmlns:p14="http://schemas.microsoft.com/office/powerpoint/2010/main">
    <mc:Choice Requires="p14">
      <p:transition spd="slow" p14:dur="4400" advTm="6000">
        <p14:honeycomb/>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500"/>
                            </p:stCondLst>
                            <p:childTnLst>
                              <p:par>
                                <p:cTn id="20" presetID="15"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081490"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sp>
        <p:nvSpPr>
          <p:cNvPr id="12" name="Hộp Văn bản 11">
            <a:extLst>
              <a:ext uri="{FF2B5EF4-FFF2-40B4-BE49-F238E27FC236}">
                <a16:creationId xmlns:a16="http://schemas.microsoft.com/office/drawing/2014/main" id="{5963F00B-09EA-CA66-5642-FE75A3CB5448}"/>
              </a:ext>
            </a:extLst>
          </p:cNvPr>
          <p:cNvSpPr txBox="1"/>
          <p:nvPr/>
        </p:nvSpPr>
        <p:spPr>
          <a:xfrm>
            <a:off x="4519141" y="1749494"/>
            <a:ext cx="6970971" cy="2964914"/>
          </a:xfrm>
          <a:prstGeom prst="rect">
            <a:avLst/>
          </a:prstGeom>
          <a:solidFill>
            <a:srgbClr val="FAFBAA"/>
          </a:solidFill>
        </p:spPr>
        <p:txBody>
          <a:bodyPr wrap="square">
            <a:spAutoFit/>
          </a:bodyPr>
          <a:lstStyle/>
          <a:p>
            <a:pPr algn="ctr">
              <a:lnSpc>
                <a:spcPct val="150000"/>
              </a:lnSpc>
              <a:spcAft>
                <a:spcPts val="800"/>
              </a:spcAft>
            </a:pPr>
            <a:r>
              <a:rPr lang="en-US" sz="2000" b="1" dirty="0" err="1" smtClean="0">
                <a:effectLst/>
                <a:latin typeface="Times New Roman" panose="02020603050405020304" pitchFamily="18" charset="0"/>
                <a:ea typeface="Cambria" panose="02040503050406030204" pitchFamily="18" charset="0"/>
                <a:cs typeface="Times New Roman" panose="02020603050405020304" pitchFamily="18" charset="0"/>
              </a:rPr>
              <a:t>Cảm</a:t>
            </a:r>
            <a:r>
              <a:rPr lang="en-US" sz="20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effectLst/>
                <a:latin typeface="Times New Roman" panose="02020603050405020304" pitchFamily="18" charset="0"/>
                <a:ea typeface="Cambria" panose="02040503050406030204" pitchFamily="18" charset="0"/>
                <a:cs typeface="Times New Roman" panose="02020603050405020304" pitchFamily="18" charset="0"/>
              </a:rPr>
              <a:t>nhận</a:t>
            </a:r>
            <a:r>
              <a:rPr lang="en-US" sz="20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effectLst/>
                <a:latin typeface="Times New Roman" panose="02020603050405020304" pitchFamily="18" charset="0"/>
                <a:ea typeface="Cambria" panose="02040503050406030204" pitchFamily="18" charset="0"/>
                <a:cs typeface="Times New Roman" panose="02020603050405020304" pitchFamily="18" charset="0"/>
              </a:rPr>
              <a:t>nhân</a:t>
            </a:r>
            <a:r>
              <a:rPr lang="en-US" sz="20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effectLst/>
                <a:latin typeface="Times New Roman" panose="02020603050405020304" pitchFamily="18" charset="0"/>
                <a:ea typeface="Cambria" panose="02040503050406030204" pitchFamily="18" charset="0"/>
                <a:cs typeface="Times New Roman" panose="02020603050405020304" pitchFamily="18" charset="0"/>
              </a:rPr>
              <a:t>vật</a:t>
            </a:r>
            <a:r>
              <a:rPr lang="en-US" sz="20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effectLst/>
                <a:latin typeface="Times New Roman" panose="02020603050405020304" pitchFamily="18" charset="0"/>
                <a:ea typeface="Cambria" panose="02040503050406030204" pitchFamily="18" charset="0"/>
                <a:cs typeface="Times New Roman" panose="02020603050405020304" pitchFamily="18" charset="0"/>
              </a:rPr>
              <a:t>trữ</a:t>
            </a:r>
            <a:r>
              <a:rPr lang="en-US" sz="20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effectLst/>
                <a:latin typeface="Times New Roman" panose="02020603050405020304" pitchFamily="18" charset="0"/>
                <a:ea typeface="Cambria" panose="02040503050406030204" pitchFamily="18" charset="0"/>
                <a:cs typeface="Times New Roman" panose="02020603050405020304" pitchFamily="18" charset="0"/>
              </a:rPr>
              <a:t>tình</a:t>
            </a:r>
            <a:endParaRPr lang="en-US" sz="20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spcAft>
                <a:spcPts val="800"/>
              </a:spcAft>
            </a:pPr>
            <a:r>
              <a:rPr lang="en-US" sz="20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Nhân</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vật</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trữ</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tình</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là</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tâm</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hồn</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nhạy</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cảm</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với</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sự</a:t>
            </a:r>
            <a:r>
              <a:rPr lang="en-US" sz="2000" b="1" dirty="0"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rPr>
              <a:t>sống</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giao</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cảm</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với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cuộc</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đời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Yêu</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cuộc</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đời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tha</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2000" b="1" dirty="0">
                <a:solidFill>
                  <a:srgbClr val="338C0F"/>
                </a:solidFill>
                <a:latin typeface="Times New Roman" panose="02020603050405020304" pitchFamily="18" charset="0"/>
                <a:ea typeface="Cambria" panose="02040503050406030204" pitchFamily="18" charset="0"/>
                <a:cs typeface="Times New Roman" panose="02020603050405020304" pitchFamily="18" charset="0"/>
              </a:rPr>
              <a:t>,</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nuối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tiếc</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ngay</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cả</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khi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mùa</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xuân</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ở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độ</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căng</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tròn</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nhất</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đẹp</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nhất</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Đó</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là</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sự</a:t>
            </a:r>
            <a:r>
              <a:rPr lang="en-US" sz="2000" b="1" dirty="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bâng</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khuâng</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,u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hoài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,lo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lắng</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trước</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sự</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trôi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chảy</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thời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gian</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mùa</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xuân</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tuổi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trẻ</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 qua </a:t>
            </a:r>
            <a:r>
              <a:rPr lang="en-US" sz="2000" b="1" dirty="0" err="1"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đi</a:t>
            </a:r>
            <a:r>
              <a:rPr lang="en-US" sz="2000" b="1" dirty="0" smtClean="0">
                <a:solidFill>
                  <a:srgbClr val="338C0F"/>
                </a:solidFill>
                <a:latin typeface="Times New Roman" panose="02020603050405020304" pitchFamily="18" charset="0"/>
                <a:ea typeface="Cambria" panose="02040503050406030204" pitchFamily="18" charset="0"/>
                <a:cs typeface="Times New Roman" panose="02020603050405020304" pitchFamily="18" charset="0"/>
              </a:rPr>
              <a:t>.</a:t>
            </a:r>
            <a:endParaRPr lang="en-US" sz="2000" b="1" dirty="0">
              <a:solidFill>
                <a:srgbClr val="338C0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8" name="Picture 2" descr="Bài thơ đặc sắc về mùa xuân | Báo Dân trí">
            <a:extLst>
              <a:ext uri="{FF2B5EF4-FFF2-40B4-BE49-F238E27FC236}">
                <a16:creationId xmlns:a16="http://schemas.microsoft.com/office/drawing/2014/main" id="{9434F69F-C155-2272-06C7-B1E93D000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81" y="2280740"/>
            <a:ext cx="3905417" cy="2855294"/>
          </a:xfrm>
          <a:prstGeom prst="rect">
            <a:avLst/>
          </a:prstGeom>
          <a:noFill/>
          <a:effectLst>
            <a:outerShdw blurRad="50800" dist="381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9" name="Hộp Văn bản 12">
            <a:extLst>
              <a:ext uri="{FF2B5EF4-FFF2-40B4-BE49-F238E27FC236}">
                <a16:creationId xmlns:a16="http://schemas.microsoft.com/office/drawing/2014/main" id="{AA5F65C6-B3A2-142F-D0C4-10647E2D1168}"/>
              </a:ext>
            </a:extLst>
          </p:cNvPr>
          <p:cNvSpPr txBox="1"/>
          <p:nvPr/>
        </p:nvSpPr>
        <p:spPr>
          <a:xfrm>
            <a:off x="427181" y="1118552"/>
            <a:ext cx="10022774" cy="400110"/>
          </a:xfrm>
          <a:prstGeom prst="rect">
            <a:avLst/>
          </a:prstGeom>
          <a:noFill/>
        </p:spPr>
        <p:txBody>
          <a:bodyPr wrap="square">
            <a:spAutoFit/>
          </a:bodyPr>
          <a:lstStyle/>
          <a:p>
            <a:pPr algn="just">
              <a:spcAft>
                <a:spcPts val="800"/>
              </a:spcAft>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b</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Hình ảnh con </a:t>
            </a:r>
            <a:r>
              <a:rPr lang="en-US" sz="2000" b="1" dirty="0" err="1">
                <a:solidFill>
                  <a:srgbClr val="DC7176"/>
                </a:solidFill>
                <a:latin typeface="Cambria" panose="02040503050406030204" pitchFamily="18" charset="0"/>
                <a:ea typeface="Cambria" panose="02040503050406030204" pitchFamily="18" charset="0"/>
                <a:cs typeface="Times New Roman" panose="02020603050405020304" pitchFamily="18" charset="0"/>
              </a:rPr>
              <a:t>người</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cảm</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xúc</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nhân</a:t>
            </a:r>
            <a:r>
              <a:rPr lang="en-US" sz="20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vật trữ tình </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5354967"/>
      </p:ext>
    </p:extLst>
  </p:cSld>
  <p:clrMapOvr>
    <a:masterClrMapping/>
  </p:clrMapOvr>
  <mc:AlternateContent xmlns:mc="http://schemas.openxmlformats.org/markup-compatibility/2006" xmlns:p14="http://schemas.microsoft.com/office/powerpoint/2010/main">
    <mc:Choice Requires="p14">
      <p:transition spd="slow" p14:dur="4400" advTm="6000">
        <p14:honeycomb/>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par>
                          <p:cTn id="19" fill="hold">
                            <p:stCondLst>
                              <p:cond delay="500"/>
                            </p:stCondLst>
                            <p:childTnLst>
                              <p:par>
                                <p:cTn id="20" presetID="15"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4530721-5F99-4B1B-842C-3FA0A5ECB406}"/>
              </a:ext>
            </a:extLst>
          </p:cNvPr>
          <p:cNvSpPr/>
          <p:nvPr/>
        </p:nvSpPr>
        <p:spPr>
          <a:xfrm>
            <a:off x="1624552" y="1547829"/>
            <a:ext cx="8604362" cy="3441700"/>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a16="http://schemas.microsoft.com/office/drawing/2014/main" id="{D52B81C2-560B-45D1-A364-44B40F1B09F5}"/>
              </a:ext>
            </a:extLst>
          </p:cNvPr>
          <p:cNvGrpSpPr/>
          <p:nvPr/>
        </p:nvGrpSpPr>
        <p:grpSpPr>
          <a:xfrm>
            <a:off x="1657238" y="1030048"/>
            <a:ext cx="3053442" cy="584252"/>
            <a:chOff x="2071451" y="2630867"/>
            <a:chExt cx="3053442" cy="584252"/>
          </a:xfrm>
        </p:grpSpPr>
        <p:sp>
          <p:nvSpPr>
            <p:cNvPr id="20" name="矩形: 圆角 19">
              <a:extLst>
                <a:ext uri="{FF2B5EF4-FFF2-40B4-BE49-F238E27FC236}">
                  <a16:creationId xmlns:a16="http://schemas.microsoft.com/office/drawing/2014/main"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4C6DD18E-B317-4FD0-9F85-050F0749C4B7}"/>
                </a:ext>
              </a:extLst>
            </p:cNvPr>
            <p:cNvSpPr txBox="1"/>
            <p:nvPr/>
          </p:nvSpPr>
          <p:spPr>
            <a:xfrm>
              <a:off x="2434231" y="2692160"/>
              <a:ext cx="1632178"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dirty="0">
                <a:solidFill>
                  <a:schemeClr val="bg1"/>
                </a:solidFill>
                <a:latin typeface="Cambria" panose="02040503050406030204" pitchFamily="18" charset="0"/>
                <a:cs typeface="+mn-ea"/>
                <a:sym typeface="+mn-lt"/>
              </a:endParaRPr>
            </a:p>
          </p:txBody>
        </p:sp>
      </p:grpSp>
      <p:pic>
        <p:nvPicPr>
          <p:cNvPr id="19" name="图片 18">
            <a:extLst>
              <a:ext uri="{FF2B5EF4-FFF2-40B4-BE49-F238E27FC236}">
                <a16:creationId xmlns:a16="http://schemas.microsoft.com/office/drawing/2014/main" id="{6707C631-A181-495F-B0BA-74C1146A46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558" y="5061914"/>
            <a:ext cx="1260680" cy="1505851"/>
          </a:xfrm>
          <a:prstGeom prst="rect">
            <a:avLst/>
          </a:prstGeom>
        </p:spPr>
      </p:pic>
      <p:sp>
        <p:nvSpPr>
          <p:cNvPr id="2" name="Rectangle 1"/>
          <p:cNvSpPr/>
          <p:nvPr/>
        </p:nvSpPr>
        <p:spPr>
          <a:xfrm>
            <a:off x="1371600" y="1614299"/>
            <a:ext cx="10003536" cy="3785652"/>
          </a:xfrm>
          <a:prstGeom prst="rect">
            <a:avLst/>
          </a:prstGeom>
          <a:solidFill>
            <a:schemeClr val="accent5">
              <a:lumMod val="20000"/>
              <a:lumOff val="80000"/>
            </a:schemeClr>
          </a:solidFill>
        </p:spPr>
        <p:txBody>
          <a:bodyPr wrap="square">
            <a:spAutoFit/>
          </a:bodyPr>
          <a:lstStyle/>
          <a:p>
            <a:pPr algn="ct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Thảo</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luận</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nhóm</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cặp</a:t>
            </a:r>
            <a:r>
              <a:rPr lang="en-US" sz="24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atin typeface="Times New Roman" panose="02020603050405020304" pitchFamily="18" charset="0"/>
                <a:ea typeface="Cambria" panose="02040503050406030204" pitchFamily="18" charset="0"/>
                <a:cs typeface="Times New Roman" panose="02020603050405020304" pitchFamily="18" charset="0"/>
              </a:rPr>
              <a:t>đôi</a:t>
            </a:r>
            <a:r>
              <a:rPr lang="en-US" sz="2400" b="1" dirty="0">
                <a:latin typeface="Times New Roman" panose="02020603050405020304" pitchFamily="18" charset="0"/>
                <a:ea typeface="Cambria" panose="02040503050406030204" pitchFamily="18" charset="0"/>
                <a:cs typeface="Times New Roman" panose="02020603050405020304" pitchFamily="18" charset="0"/>
              </a:rPr>
              <a:t>. </a:t>
            </a:r>
          </a:p>
          <a:p>
            <a:pPr algn="just"/>
            <a:r>
              <a:rPr lang="en-US" sz="3600" dirty="0" err="1">
                <a:latin typeface="Times New Roman" panose="02020603050405020304" pitchFamily="18" charset="0"/>
                <a:ea typeface="Cambria" panose="02040503050406030204" pitchFamily="18" charset="0"/>
                <a:cs typeface="Times New Roman" panose="02020603050405020304" pitchFamily="18" charset="0"/>
              </a:rPr>
              <a:t>Thời</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gian</a:t>
            </a:r>
            <a:r>
              <a:rPr lang="en-US" sz="3600" dirty="0">
                <a:latin typeface="Times New Roman" panose="02020603050405020304" pitchFamily="18" charset="0"/>
                <a:ea typeface="Cambria" panose="02040503050406030204" pitchFamily="18" charset="0"/>
                <a:cs typeface="Times New Roman" panose="02020603050405020304" pitchFamily="18" charset="0"/>
              </a:rPr>
              <a:t>; 5 </a:t>
            </a:r>
            <a:r>
              <a:rPr lang="en-US" sz="3600" dirty="0" err="1">
                <a:latin typeface="Times New Roman" panose="02020603050405020304" pitchFamily="18" charset="0"/>
                <a:ea typeface="Cambria" panose="02040503050406030204" pitchFamily="18" charset="0"/>
                <a:cs typeface="Times New Roman" panose="02020603050405020304" pitchFamily="18" charset="0"/>
              </a:rPr>
              <a:t>phút</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p>
          <a:p>
            <a:pPr lvl="0" algn="just"/>
            <a:r>
              <a:rPr lang="en-US" sz="3600" dirty="0" err="1">
                <a:latin typeface="Times New Roman" panose="02020603050405020304" pitchFamily="18" charset="0"/>
                <a:ea typeface="Cambria" panose="02040503050406030204" pitchFamily="18" charset="0"/>
                <a:cs typeface="Times New Roman" panose="02020603050405020304" pitchFamily="18" charset="0"/>
              </a:rPr>
              <a:t>Nhiệm</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vụ</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smtClean="0">
                <a:latin typeface="Times New Roman" panose="02020603050405020304" pitchFamily="18" charset="0"/>
                <a:ea typeface="Cambria" panose="02040503050406030204" pitchFamily="18" charset="0"/>
                <a:cs typeface="Times New Roman" panose="02020603050405020304" pitchFamily="18" charset="0"/>
              </a:rPr>
              <a:t>:</a:t>
            </a:r>
          </a:p>
          <a:p>
            <a:pPr algn="just"/>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Bài</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thơ</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sự</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lựa</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chọn</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và</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kết</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hợp</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ngôn</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ngữ</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nào</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khiến</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đặc</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biệt</a:t>
            </a:r>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3600" b="1" dirty="0">
                <a:latin typeface="Times New Roman" panose="02020603050405020304" pitchFamily="18" charset="0"/>
                <a:ea typeface="Cambria" panose="02040503050406030204" pitchFamily="18" charset="0"/>
                <a:cs typeface="Times New Roman" panose="02020603050405020304" pitchFamily="18" charset="0"/>
              </a:rPr>
              <a:t> ý ?</a:t>
            </a:r>
          </a:p>
          <a:p>
            <a:pPr lvl="0" algn="just"/>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Chỉ</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ra</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một</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số</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biện</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pháp</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nghệ</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thuật</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được</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sử</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dụng</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bài</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latin typeface="Times New Roman" panose="02020603050405020304" pitchFamily="18" charset="0"/>
                <a:ea typeface="Cambria" panose="02040503050406030204" pitchFamily="18" charset="0"/>
                <a:cs typeface="Times New Roman" panose="02020603050405020304" pitchFamily="18" charset="0"/>
              </a:rPr>
              <a:t>thơ</a:t>
            </a:r>
            <a:r>
              <a:rPr lang="en-US" sz="3600" b="1" dirty="0" smtClean="0">
                <a:latin typeface="Times New Roman" panose="02020603050405020304" pitchFamily="18" charset="0"/>
                <a:ea typeface="Cambria" panose="02040503050406030204" pitchFamily="18" charset="0"/>
                <a:cs typeface="Times New Roman" panose="02020603050405020304" pitchFamily="18" charset="0"/>
              </a:rPr>
              <a:t> ?</a:t>
            </a:r>
            <a:endParaRPr lang="en-US" sz="36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Hộp Văn bản 12">
            <a:extLst>
              <a:ext uri="{FF2B5EF4-FFF2-40B4-BE49-F238E27FC236}">
                <a16:creationId xmlns:a16="http://schemas.microsoft.com/office/drawing/2014/main" id="{AA5F65C6-B3A2-142F-D0C4-10647E2D1168}"/>
              </a:ext>
            </a:extLst>
          </p:cNvPr>
          <p:cNvSpPr txBox="1"/>
          <p:nvPr/>
        </p:nvSpPr>
        <p:spPr>
          <a:xfrm>
            <a:off x="396558" y="401432"/>
            <a:ext cx="1002277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2400" b="1" noProof="0" dirty="0">
                <a:solidFill>
                  <a:srgbClr val="DC7176"/>
                </a:solidFill>
                <a:latin typeface="Cambria" panose="02040503050406030204" pitchFamily="18" charset="0"/>
                <a:ea typeface="Cambria" panose="02040503050406030204" pitchFamily="18" charset="0"/>
                <a:cs typeface="Times New Roman" panose="02020603050405020304" pitchFamily="18" charset="0"/>
              </a:rPr>
              <a:t>3</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Vẻ</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ngôn</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yếu</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tố</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bài </a:t>
            </a:r>
            <a:r>
              <a:rPr kumimoji="0" lang="en-US" sz="2400" b="1" i="0" u="none" strike="noStrike" kern="1200" cap="none" spc="0" normalizeH="0" baseline="0" noProof="0" dirty="0" err="1">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581279763"/>
      </p:ext>
    </p:extLst>
  </p:cSld>
  <p:clrMapOvr>
    <a:masterClrMapping/>
  </p:clrMapOvr>
  <p:transition spd="slow"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834836" y="1098856"/>
            <a:ext cx="1002277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a. </a:t>
            </a:r>
            <a:r>
              <a:rPr lang="en-US" sz="2400" b="1"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Vẻ</a:t>
            </a:r>
            <a:r>
              <a:rPr lang="en-US" sz="2400" b="1"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ngôn</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từ</a:t>
            </a:r>
            <a:endParaRPr kumimoji="0" lang="en-US" sz="24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1937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mn-ea"/>
                  <a:sym typeface="+mn-lt"/>
                </a:rPr>
                <a:t>III</a:t>
              </a: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a:t>
              </a:r>
              <a:r>
                <a:rPr kumimoji="0" lang="en-US" altLang="zh-CN"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Đọc</a:t>
              </a: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hiểu </a:t>
              </a:r>
              <a:r>
                <a:rPr kumimoji="0" lang="en-US" altLang="zh-CN"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văn</a:t>
              </a: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a:t>
              </a:r>
              <a:r>
                <a:rPr kumimoji="0" lang="en-US" altLang="zh-CN"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bản</a:t>
              </a: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cs typeface="+mn-ea"/>
                <a:sym typeface="+mn-lt"/>
              </a:endParaRPr>
            </a:p>
          </p:txBody>
        </p:sp>
      </p:grpSp>
      <p:pic>
        <p:nvPicPr>
          <p:cNvPr id="12" name="图片 2">
            <a:extLst>
              <a:ext uri="{FF2B5EF4-FFF2-40B4-BE49-F238E27FC236}">
                <a16:creationId xmlns:a16="http://schemas.microsoft.com/office/drawing/2014/main" id="{DD10F8F9-5827-C785-1A1F-503EE3979D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574888"/>
            <a:ext cx="3048786" cy="3210854"/>
          </a:xfrm>
          <a:prstGeom prst="rect">
            <a:avLst/>
          </a:prstGeom>
        </p:spPr>
      </p:pic>
      <p:sp>
        <p:nvSpPr>
          <p:cNvPr id="21" name="Hộp Văn bản 20">
            <a:extLst>
              <a:ext uri="{FF2B5EF4-FFF2-40B4-BE49-F238E27FC236}">
                <a16:creationId xmlns:a16="http://schemas.microsoft.com/office/drawing/2014/main" id="{128C5428-D01D-31DC-99E4-C06E55BDE4C6}"/>
              </a:ext>
            </a:extLst>
          </p:cNvPr>
          <p:cNvSpPr txBox="1"/>
          <p:nvPr/>
        </p:nvSpPr>
        <p:spPr>
          <a:xfrm>
            <a:off x="1524393" y="1857757"/>
            <a:ext cx="8387703" cy="1200329"/>
          </a:xfrm>
          <a:prstGeom prst="rect">
            <a:avLst/>
          </a:prstGeom>
          <a:solidFill>
            <a:schemeClr val="accent4">
              <a:lumMod val="20000"/>
              <a:lumOff val="80000"/>
            </a:schemeClr>
          </a:solid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Đó là sự lựa chọn và kết hợp sử dụng độc đáo các từ láy kết hợp với tính từ, danh từ: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lấm tấm vàng, sột soạt gió, nắng chang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chang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1EA8BB2A-29AE-66FF-2916-5BD10B3CFB36}"/>
              </a:ext>
            </a:extLst>
          </p:cNvPr>
          <p:cNvSpPr txBox="1"/>
          <p:nvPr/>
        </p:nvSpPr>
        <p:spPr>
          <a:xfrm>
            <a:off x="2668848" y="3355322"/>
            <a:ext cx="8962320" cy="2677656"/>
          </a:xfrm>
          <a:prstGeom prst="rect">
            <a:avLst/>
          </a:prstGeom>
          <a:solidFill>
            <a:schemeClr val="accent4">
              <a:lumMod val="20000"/>
              <a:lumOff val="80000"/>
            </a:schemeClr>
          </a:solid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ừ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láy “lấm tấm” ta như cảm nhận được sự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rơi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rớt</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rắc</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từ</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từ</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 ánh nắng, tạo nên sắc thái động cho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cảnh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vật</a:t>
            </a:r>
            <a:r>
              <a:rPr kumimoji="0" lang="en-US" sz="2400" b="1" i="1"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endParaRPr lang="en-US" sz="24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Sử</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láy</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thanh</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sột</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soạt</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hình</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lấm</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tấm</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chang</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chang</a:t>
            </a:r>
            <a:r>
              <a:rPr lang="en-US" sz="24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78302121"/>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75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p:tgtEl>
                                          <p:spTgt spid="12"/>
                                        </p:tgtEl>
                                        <p:attrNameLst>
                                          <p:attrName>ppt_y</p:attrName>
                                        </p:attrNameLst>
                                      </p:cBhvr>
                                      <p:tavLst>
                                        <p:tav tm="0">
                                          <p:val>
                                            <p:strVal val="#ppt_y-#ppt_h*1.125000"/>
                                          </p:val>
                                        </p:tav>
                                        <p:tav tm="100000">
                                          <p:val>
                                            <p:strVal val="#ppt_y"/>
                                          </p:val>
                                        </p:tav>
                                      </p:tavLst>
                                    </p:anim>
                                    <p:animEffect transition="in" filter="wipe(down)">
                                      <p:cBhvr>
                                        <p:cTn id="30" dur="750"/>
                                        <p:tgtEl>
                                          <p:spTgt spid="12"/>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750"/>
                                        <p:tgtEl>
                                          <p:spTgt spid="21"/>
                                        </p:tgtEl>
                                        <p:attrNameLst>
                                          <p:attrName>ppt_y</p:attrName>
                                        </p:attrNameLst>
                                      </p:cBhvr>
                                      <p:tavLst>
                                        <p:tav tm="0">
                                          <p:val>
                                            <p:strVal val="#ppt_y-#ppt_h*1.125000"/>
                                          </p:val>
                                        </p:tav>
                                        <p:tav tm="100000">
                                          <p:val>
                                            <p:strVal val="#ppt_y"/>
                                          </p:val>
                                        </p:tav>
                                      </p:tavLst>
                                    </p:anim>
                                    <p:animEffect transition="in" filter="wipe(down)">
                                      <p:cBhvr>
                                        <p:cTn id="34" dur="750"/>
                                        <p:tgtEl>
                                          <p:spTgt spid="21"/>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750"/>
                                        <p:tgtEl>
                                          <p:spTgt spid="22"/>
                                        </p:tgtEl>
                                        <p:attrNameLst>
                                          <p:attrName>ppt_y</p:attrName>
                                        </p:attrNameLst>
                                      </p:cBhvr>
                                      <p:tavLst>
                                        <p:tav tm="0">
                                          <p:val>
                                            <p:strVal val="#ppt_y-#ppt_h*1.125000"/>
                                          </p:val>
                                        </p:tav>
                                        <p:tav tm="100000">
                                          <p:val>
                                            <p:strVal val="#ppt_y"/>
                                          </p:val>
                                        </p:tav>
                                      </p:tavLst>
                                    </p:anim>
                                    <p:animEffect transition="in" filter="wipe(down)">
                                      <p:cBhvr>
                                        <p:cTn id="38"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834836" y="1098856"/>
            <a:ext cx="1002277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2400" b="1" noProof="0" dirty="0"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b. </a:t>
            </a:r>
            <a:r>
              <a:rPr lang="en-US" sz="2400" b="1" noProof="0" dirty="0" err="1" smtClean="0">
                <a:solidFill>
                  <a:srgbClr val="DC7176"/>
                </a:solidFill>
                <a:latin typeface="Cambria" panose="02040503050406030204" pitchFamily="18" charset="0"/>
                <a:ea typeface="Cambria" panose="02040503050406030204" pitchFamily="18" charset="0"/>
                <a:cs typeface="Times New Roman" panose="02020603050405020304" pitchFamily="18" charset="0"/>
              </a:rPr>
              <a:t>C</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ác</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yếu</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tố</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bài </a:t>
            </a:r>
            <a:r>
              <a:rPr kumimoji="0" lang="en-US" sz="2400" b="1" i="0" u="none" strike="noStrike" kern="1200" cap="none" spc="0" normalizeH="0" baseline="0" noProof="0" dirty="0" err="1">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19375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mn-ea"/>
                  <a:sym typeface="+mn-lt"/>
                </a:rPr>
                <a:t>III</a:t>
              </a: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a:t>
              </a:r>
              <a:r>
                <a:rPr kumimoji="0" lang="en-US" altLang="zh-CN"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Đọc</a:t>
              </a: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hiểu </a:t>
              </a:r>
              <a:r>
                <a:rPr kumimoji="0" lang="en-US" altLang="zh-CN"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văn</a:t>
              </a:r>
              <a:r>
                <a:rPr kumimoji="0" lang="en-US" altLang="zh-C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 </a:t>
              </a:r>
              <a:r>
                <a:rPr kumimoji="0" lang="en-US" altLang="zh-CN"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bản</a:t>
              </a:r>
              <a:endParaRPr kumimoji="0" lang="zh-CN" altLang="en-US" sz="2400" b="1" i="0" u="none" strike="noStrike" kern="1200" cap="none" spc="0" normalizeH="0" baseline="0" noProof="0" dirty="0">
                <a:ln>
                  <a:noFill/>
                </a:ln>
                <a:solidFill>
                  <a:prstClr val="white"/>
                </a:solidFill>
                <a:effectLst/>
                <a:uLnTx/>
                <a:uFillTx/>
                <a:latin typeface="Cambria" panose="02040503050406030204" pitchFamily="18" charset="0"/>
                <a:cs typeface="+mn-ea"/>
                <a:sym typeface="+mn-lt"/>
              </a:endParaRPr>
            </a:p>
          </p:txBody>
        </p:sp>
      </p:grpSp>
      <p:pic>
        <p:nvPicPr>
          <p:cNvPr id="12" name="图片 2">
            <a:extLst>
              <a:ext uri="{FF2B5EF4-FFF2-40B4-BE49-F238E27FC236}">
                <a16:creationId xmlns:a16="http://schemas.microsoft.com/office/drawing/2014/main" id="{DD10F8F9-5827-C785-1A1F-503EE3979D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574888"/>
            <a:ext cx="3048786" cy="3210854"/>
          </a:xfrm>
          <a:prstGeom prst="rect">
            <a:avLst/>
          </a:prstGeom>
        </p:spPr>
      </p:pic>
      <p:sp>
        <p:nvSpPr>
          <p:cNvPr id="22" name="Hộp Văn bản 21">
            <a:extLst>
              <a:ext uri="{FF2B5EF4-FFF2-40B4-BE49-F238E27FC236}">
                <a16:creationId xmlns:a16="http://schemas.microsoft.com/office/drawing/2014/main" id="{1EA8BB2A-29AE-66FF-2916-5BD10B3CFB36}"/>
              </a:ext>
            </a:extLst>
          </p:cNvPr>
          <p:cNvSpPr txBox="1"/>
          <p:nvPr/>
        </p:nvSpPr>
        <p:spPr>
          <a:xfrm>
            <a:off x="834836" y="1716557"/>
            <a:ext cx="10588752" cy="4524315"/>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Biện</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pháp</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tu</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từ</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a:p>
            <a:pPr marR="0" lvl="0" algn="just" defTabSz="914400" rtl="0" eaLnBrk="1" fontAlgn="auto" latinLnBrk="0" hangingPunct="1">
              <a:lnSpc>
                <a:spcPct val="100000"/>
              </a:lnSpc>
              <a:spcBef>
                <a:spcPts val="0"/>
              </a:spcBef>
              <a:spcAft>
                <a:spcPts val="0"/>
              </a:spcAft>
              <a:buClrTx/>
              <a:buSzTx/>
              <a:tabLst/>
              <a:defRPr/>
            </a:pPr>
            <a:r>
              <a:rPr lang="en-US" sz="3200" b="1" baseline="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Nhân</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hóa</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3200" b="0" i="1"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Gió</a:t>
            </a:r>
            <a:r>
              <a:rPr kumimoji="0" lang="en-US" sz="3200" b="0" i="1"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i="1"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trêu</a:t>
            </a:r>
            <a:r>
              <a:rPr kumimoji="0" lang="en-US" sz="3200" b="0" i="1"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3200" b="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Gió</a:t>
            </a:r>
            <a:r>
              <a:rPr kumimoji="0" lang="en-US" sz="3200" b="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được</a:t>
            </a:r>
            <a:r>
              <a:rPr kumimoji="0" lang="en-US" sz="3200" b="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nhân</a:t>
            </a:r>
            <a:r>
              <a:rPr kumimoji="0" lang="en-US" sz="3200" b="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hóa</a:t>
            </a:r>
            <a:r>
              <a:rPr kumimoji="0" lang="en-US" sz="3200" b="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như</a:t>
            </a:r>
            <a:r>
              <a:rPr kumimoji="0" lang="en-US" sz="3200" b="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một</a:t>
            </a:r>
            <a:r>
              <a:rPr kumimoji="0" lang="en-US" sz="3200" b="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con </a:t>
            </a:r>
            <a:r>
              <a:rPr kumimoji="0" lang="en-US" sz="3200" b="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thể</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như</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trêu</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đùa</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của</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tràng</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trai</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endParaRPr kumimoji="0" lang="en-US" sz="3200" b="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Ẩn</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dụ</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3200" i="1"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ca </a:t>
            </a:r>
            <a:r>
              <a:rPr lang="en-US" sz="3200" i="1"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vắt</a:t>
            </a:r>
            <a:r>
              <a:rPr lang="en-US" sz="3200" i="1"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vẻo</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âm</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thanh</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gợi</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tả</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qua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thái</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vắt</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vẻo</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trên</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cao</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đung</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đưa</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mềm</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mại</a:t>
            </a:r>
            <a:r>
              <a:rPr lang="en-US" sz="3200"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So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sánh</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3200" i="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3200" i="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ca </a:t>
            </a:r>
            <a:r>
              <a:rPr lang="en-US" sz="3200" i="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hổn</a:t>
            </a:r>
            <a:r>
              <a:rPr lang="en-US" sz="3200" i="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hển</a:t>
            </a:r>
            <a:r>
              <a:rPr lang="en-US" sz="3200" i="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như</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lời</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của</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nước</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mây</a:t>
            </a:r>
            <a:r>
              <a:rPr lang="en-US" sz="32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i="1"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Ẩn</a:t>
            </a:r>
            <a:r>
              <a:rPr lang="en-US" sz="3200" b="1" i="1"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i="1"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dụ</a:t>
            </a:r>
            <a:r>
              <a:rPr lang="en-US" sz="3200" b="1" i="1"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3200" b="1" i="1"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Xuân</a:t>
            </a:r>
            <a:r>
              <a:rPr lang="en-US" sz="3200" b="1" i="1"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i="1" noProof="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xanh</a:t>
            </a:r>
            <a:endParaRPr lang="en-US" sz="3200" b="1" i="1" noProof="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1" u="none" strike="noStrike" kern="1200" cap="none" spc="0" normalizeH="0" baseline="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Hoán</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dụ</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Tà</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áo</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biếc</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hình</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ảnh</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con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có</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thể</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liên</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tưởng</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màu</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áo</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thiếu</a:t>
            </a:r>
            <a:r>
              <a:rPr kumimoji="0" lang="en-US" sz="3200" b="1" i="1" u="none" strike="noStrike" kern="1200" cap="none" spc="0" normalizeH="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200" b="1" i="1" u="none" strike="noStrike" kern="1200" cap="none" spc="0" normalizeH="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nữ</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9633067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75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p:tgtEl>
                                          <p:spTgt spid="12"/>
                                        </p:tgtEl>
                                        <p:attrNameLst>
                                          <p:attrName>ppt_y</p:attrName>
                                        </p:attrNameLst>
                                      </p:cBhvr>
                                      <p:tavLst>
                                        <p:tav tm="0">
                                          <p:val>
                                            <p:strVal val="#ppt_y-#ppt_h*1.125000"/>
                                          </p:val>
                                        </p:tav>
                                        <p:tav tm="100000">
                                          <p:val>
                                            <p:strVal val="#ppt_y"/>
                                          </p:val>
                                        </p:tav>
                                      </p:tavLst>
                                    </p:anim>
                                    <p:animEffect transition="in" filter="wipe(down)">
                                      <p:cBhvr>
                                        <p:cTn id="30" dur="750"/>
                                        <p:tgtEl>
                                          <p:spTgt spid="12"/>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750"/>
                                        <p:tgtEl>
                                          <p:spTgt spid="22"/>
                                        </p:tgtEl>
                                        <p:attrNameLst>
                                          <p:attrName>ppt_y</p:attrName>
                                        </p:attrNameLst>
                                      </p:cBhvr>
                                      <p:tavLst>
                                        <p:tav tm="0">
                                          <p:val>
                                            <p:strVal val="#ppt_y-#ppt_h*1.125000"/>
                                          </p:val>
                                        </p:tav>
                                        <p:tav tm="100000">
                                          <p:val>
                                            <p:strVal val="#ppt_y"/>
                                          </p:val>
                                        </p:tav>
                                      </p:tavLst>
                                    </p:anim>
                                    <p:animEffect transition="in" filter="wipe(down)">
                                      <p:cBhvr>
                                        <p:cTn id="3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660470" cy="584252"/>
            <a:chOff x="2071451" y="2630867"/>
            <a:chExt cx="4871419"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3193752" cy="461665"/>
            </a:xfrm>
            <a:prstGeom prst="rect">
              <a:avLst/>
            </a:prstGeom>
            <a:noFill/>
          </p:spPr>
          <p:txBody>
            <a:bodyPr wrap="none" rtlCol="0">
              <a:spAutoFit/>
            </a:bodyPr>
            <a:lstStyle/>
            <a:p>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III</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Đọc</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văn</a:t>
              </a:r>
              <a:r>
                <a:rPr lang="en-US" altLang="zh-CN" sz="2400" b="1" dirty="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bản</a:t>
              </a:r>
              <a:endParaRPr lang="zh-CN" altLang="en-US" sz="2400" b="1" dirty="0">
                <a:solidFill>
                  <a:schemeClr val="bg1"/>
                </a:solidFill>
                <a:latin typeface="Cambria" panose="02040503050406030204" pitchFamily="18" charset="0"/>
                <a:cs typeface="+mn-ea"/>
                <a:sym typeface="+mn-lt"/>
              </a:endParaRPr>
            </a:p>
          </p:txBody>
        </p:sp>
      </p:grpSp>
      <p:grpSp>
        <p:nvGrpSpPr>
          <p:cNvPr id="47" name="Nhóm 46">
            <a:extLst>
              <a:ext uri="{FF2B5EF4-FFF2-40B4-BE49-F238E27FC236}">
                <a16:creationId xmlns:a16="http://schemas.microsoft.com/office/drawing/2014/main" id="{0790B4C2-31CC-13B8-5BF9-BDD1A3BDFBD5}"/>
              </a:ext>
            </a:extLst>
          </p:cNvPr>
          <p:cNvGrpSpPr/>
          <p:nvPr/>
        </p:nvGrpSpPr>
        <p:grpSpPr>
          <a:xfrm>
            <a:off x="826357" y="1759935"/>
            <a:ext cx="10539285" cy="4846872"/>
            <a:chOff x="826357" y="1759935"/>
            <a:chExt cx="10539285" cy="4846872"/>
          </a:xfrm>
        </p:grpSpPr>
        <p:grpSp>
          <p:nvGrpSpPr>
            <p:cNvPr id="39" name="Nhóm 38">
              <a:extLst>
                <a:ext uri="{FF2B5EF4-FFF2-40B4-BE49-F238E27FC236}">
                  <a16:creationId xmlns:a16="http://schemas.microsoft.com/office/drawing/2014/main" id="{E0D85924-23CB-D17C-60D9-E54D8829CFA8}"/>
                </a:ext>
              </a:extLst>
            </p:cNvPr>
            <p:cNvGrpSpPr/>
            <p:nvPr/>
          </p:nvGrpSpPr>
          <p:grpSpPr>
            <a:xfrm>
              <a:off x="826357" y="1759935"/>
              <a:ext cx="10539285" cy="3441157"/>
              <a:chOff x="722662" y="1807138"/>
              <a:chExt cx="10539285" cy="3441157"/>
            </a:xfrm>
          </p:grpSpPr>
          <p:grpSp>
            <p:nvGrpSpPr>
              <p:cNvPr id="2" name="Nhóm 1">
                <a:extLst>
                  <a:ext uri="{FF2B5EF4-FFF2-40B4-BE49-F238E27FC236}">
                    <a16:creationId xmlns:a16="http://schemas.microsoft.com/office/drawing/2014/main" id="{0D412DD5-7C00-735D-7CA6-DE0E9361F98C}"/>
                  </a:ext>
                </a:extLst>
              </p:cNvPr>
              <p:cNvGrpSpPr/>
              <p:nvPr/>
            </p:nvGrpSpPr>
            <p:grpSpPr>
              <a:xfrm>
                <a:off x="722662" y="2939423"/>
                <a:ext cx="1901950" cy="1901950"/>
                <a:chOff x="1050409" y="4259340"/>
                <a:chExt cx="1901950" cy="1901950"/>
              </a:xfrm>
            </p:grpSpPr>
            <p:pic>
              <p:nvPicPr>
                <p:cNvPr id="12" name="图片 22">
                  <a:extLst>
                    <a:ext uri="{FF2B5EF4-FFF2-40B4-BE49-F238E27FC236}">
                      <a16:creationId xmlns:a16="http://schemas.microsoft.com/office/drawing/2014/main" id="{77177B52-273B-4175-86AB-F81460B281F9}"/>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1050409" y="4259340"/>
                  <a:ext cx="1901950" cy="1901950"/>
                </a:xfrm>
                <a:custGeom>
                  <a:avLst/>
                  <a:gdLst>
                    <a:gd name="connsiteX0" fmla="*/ 950975 w 1901950"/>
                    <a:gd name="connsiteY0" fmla="*/ 0 h 1901950"/>
                    <a:gd name="connsiteX1" fmla="*/ 1901950 w 1901950"/>
                    <a:gd name="connsiteY1" fmla="*/ 950975 h 1901950"/>
                    <a:gd name="connsiteX2" fmla="*/ 950975 w 1901950"/>
                    <a:gd name="connsiteY2" fmla="*/ 1901950 h 1901950"/>
                    <a:gd name="connsiteX3" fmla="*/ 0 w 1901950"/>
                    <a:gd name="connsiteY3" fmla="*/ 950975 h 1901950"/>
                    <a:gd name="connsiteX4" fmla="*/ 950975 w 1901950"/>
                    <a:gd name="connsiteY4" fmla="*/ 0 h 190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950" h="1901950">
                      <a:moveTo>
                        <a:pt x="950975" y="0"/>
                      </a:moveTo>
                      <a:cubicBezTo>
                        <a:pt x="1476184" y="0"/>
                        <a:pt x="1901950" y="425766"/>
                        <a:pt x="1901950" y="950975"/>
                      </a:cubicBezTo>
                      <a:cubicBezTo>
                        <a:pt x="1901950" y="1476184"/>
                        <a:pt x="1476184" y="1901950"/>
                        <a:pt x="950975" y="1901950"/>
                      </a:cubicBezTo>
                      <a:cubicBezTo>
                        <a:pt x="425766" y="1901950"/>
                        <a:pt x="0" y="1476184"/>
                        <a:pt x="0" y="950975"/>
                      </a:cubicBezTo>
                      <a:cubicBezTo>
                        <a:pt x="0" y="425766"/>
                        <a:pt x="425766" y="0"/>
                        <a:pt x="950975" y="0"/>
                      </a:cubicBezTo>
                      <a:close/>
                    </a:path>
                  </a:pathLst>
                </a:custGeom>
              </p:spPr>
            </p:pic>
            <p:sp>
              <p:nvSpPr>
                <p:cNvPr id="17" name="Hộp Văn bản 16">
                  <a:extLst>
                    <a:ext uri="{FF2B5EF4-FFF2-40B4-BE49-F238E27FC236}">
                      <a16:creationId xmlns:a16="http://schemas.microsoft.com/office/drawing/2014/main" id="{52A6D25B-D4FD-B014-FADD-26994043ECB0}"/>
                    </a:ext>
                  </a:extLst>
                </p:cNvPr>
                <p:cNvSpPr txBox="1"/>
                <p:nvPr/>
              </p:nvSpPr>
              <p:spPr>
                <a:xfrm>
                  <a:off x="1112158" y="4493388"/>
                  <a:ext cx="1778451" cy="1464231"/>
                </a:xfrm>
                <a:prstGeom prst="roundRect">
                  <a:avLst/>
                </a:prstGeom>
                <a:noFill/>
              </p:spPr>
              <p:txBody>
                <a:bodyPr wrap="square">
                  <a:spAutoFit/>
                </a:bodyPr>
                <a:lstStyle/>
                <a:p>
                  <a:pPr algn="ctr">
                    <a:spcAft>
                      <a:spcPts val="800"/>
                    </a:spcAft>
                  </a:pPr>
                  <a:r>
                    <a:rPr lang="en-US" sz="2000" b="1" dirty="0">
                      <a:solidFill>
                        <a:srgbClr val="C00000"/>
                      </a:solidFill>
                      <a:effectLst/>
                      <a:latin typeface="Times New Roman" panose="02020603050405020304" pitchFamily="18" charset="0"/>
                      <a:ea typeface="Times New Roman" panose="02020603050405020304" pitchFamily="18" charset="0"/>
                    </a:rPr>
                    <a:t>Mô tả </a:t>
                  </a:r>
                  <a:r>
                    <a:rPr lang="en-US" sz="2000" b="1" dirty="0" err="1">
                      <a:solidFill>
                        <a:srgbClr val="C00000"/>
                      </a:solidFill>
                      <a:effectLst/>
                      <a:latin typeface="Times New Roman" panose="02020603050405020304" pitchFamily="18" charset="0"/>
                      <a:ea typeface="Times New Roman" panose="02020603050405020304" pitchFamily="18" charset="0"/>
                    </a:rPr>
                    <a:t>cách</a:t>
                  </a:r>
                  <a:r>
                    <a:rPr lang="en-US" sz="2000" b="1" dirty="0">
                      <a:solidFill>
                        <a:srgbClr val="C00000"/>
                      </a:solidFill>
                      <a:effectLst/>
                      <a:latin typeface="Times New Roman" panose="02020603050405020304" pitchFamily="18" charset="0"/>
                      <a:ea typeface="Times New Roman" panose="02020603050405020304" pitchFamily="18" charset="0"/>
                    </a:rPr>
                    <a:t> </a:t>
                  </a:r>
                  <a:r>
                    <a:rPr lang="en-US" sz="2000" b="1" dirty="0" err="1" smtClean="0">
                      <a:solidFill>
                        <a:srgbClr val="C00000"/>
                      </a:solidFill>
                      <a:effectLst/>
                      <a:latin typeface="Times New Roman" panose="02020603050405020304" pitchFamily="18" charset="0"/>
                      <a:ea typeface="Times New Roman" panose="02020603050405020304" pitchFamily="18" charset="0"/>
                    </a:rPr>
                    <a:t>ngắt</a:t>
                  </a:r>
                  <a:r>
                    <a:rPr lang="en-US" sz="2000" b="1" dirty="0" smtClean="0">
                      <a:solidFill>
                        <a:srgbClr val="C00000"/>
                      </a:solidFill>
                      <a:effectLst/>
                      <a:latin typeface="Times New Roman" panose="02020603050405020304" pitchFamily="18" charset="0"/>
                      <a:ea typeface="Times New Roman" panose="02020603050405020304" pitchFamily="18" charset="0"/>
                    </a:rPr>
                    <a:t> </a:t>
                  </a:r>
                  <a:r>
                    <a:rPr lang="en-US" sz="2000" b="1" dirty="0">
                      <a:solidFill>
                        <a:srgbClr val="C00000"/>
                      </a:solidFill>
                      <a:effectLst/>
                      <a:latin typeface="Times New Roman" panose="02020603050405020304" pitchFamily="18" charset="0"/>
                      <a:ea typeface="Times New Roman" panose="02020603050405020304" pitchFamily="18" charset="0"/>
                    </a:rPr>
                    <a:t>nhịp và gieo vần trong bài thơ</a:t>
                  </a:r>
                  <a:endParaRPr lang="en-US" sz="20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4" name="Hình chữ nhật: Góc Tròn 3">
                <a:extLst>
                  <a:ext uri="{FF2B5EF4-FFF2-40B4-BE49-F238E27FC236}">
                    <a16:creationId xmlns:a16="http://schemas.microsoft.com/office/drawing/2014/main" id="{FD7CDC47-729B-93E2-FF93-B72B15543EBF}"/>
                  </a:ext>
                </a:extLst>
              </p:cNvPr>
              <p:cNvSpPr/>
              <p:nvPr/>
            </p:nvSpPr>
            <p:spPr>
              <a:xfrm>
                <a:off x="3308809" y="2689784"/>
                <a:ext cx="2045616" cy="499620"/>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mbria" panose="02040503050406030204" pitchFamily="18" charset="0"/>
                    <a:ea typeface="Cambria" panose="02040503050406030204" pitchFamily="18" charset="0"/>
                  </a:rPr>
                  <a:t>Cách ngắt nhịp</a:t>
                </a:r>
              </a:p>
            </p:txBody>
          </p:sp>
          <p:sp>
            <p:nvSpPr>
              <p:cNvPr id="23" name="Hình chữ nhật: Góc Tròn 22">
                <a:extLst>
                  <a:ext uri="{FF2B5EF4-FFF2-40B4-BE49-F238E27FC236}">
                    <a16:creationId xmlns:a16="http://schemas.microsoft.com/office/drawing/2014/main" id="{70FFC652-29B5-5836-B3A4-79161AACE670}"/>
                  </a:ext>
                </a:extLst>
              </p:cNvPr>
              <p:cNvSpPr/>
              <p:nvPr/>
            </p:nvSpPr>
            <p:spPr>
              <a:xfrm>
                <a:off x="3308809" y="4760894"/>
                <a:ext cx="2045616" cy="487401"/>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mbria" panose="02040503050406030204" pitchFamily="18" charset="0"/>
                    <a:ea typeface="Cambria" panose="02040503050406030204" pitchFamily="18" charset="0"/>
                  </a:rPr>
                  <a:t>Cách gieo vần</a:t>
                </a:r>
              </a:p>
            </p:txBody>
          </p:sp>
          <p:sp>
            <p:nvSpPr>
              <p:cNvPr id="26" name="Hình chữ nhật: Góc Tròn 25">
                <a:extLst>
                  <a:ext uri="{FF2B5EF4-FFF2-40B4-BE49-F238E27FC236}">
                    <a16:creationId xmlns:a16="http://schemas.microsoft.com/office/drawing/2014/main" id="{03D7D1A8-EF9F-8B9C-C726-F769FB295F0E}"/>
                  </a:ext>
                </a:extLst>
              </p:cNvPr>
              <p:cNvSpPr/>
              <p:nvPr/>
            </p:nvSpPr>
            <p:spPr>
              <a:xfrm>
                <a:off x="5855617" y="1807138"/>
                <a:ext cx="1901950" cy="499620"/>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Đoạn 1: 4/3</a:t>
                </a:r>
              </a:p>
            </p:txBody>
          </p:sp>
          <p:sp>
            <p:nvSpPr>
              <p:cNvPr id="27" name="Hình chữ nhật: Góc Tròn 26">
                <a:extLst>
                  <a:ext uri="{FF2B5EF4-FFF2-40B4-BE49-F238E27FC236}">
                    <a16:creationId xmlns:a16="http://schemas.microsoft.com/office/drawing/2014/main" id="{FDC52407-4AE2-C259-14B7-1349FB36A8AB}"/>
                  </a:ext>
                </a:extLst>
              </p:cNvPr>
              <p:cNvSpPr/>
              <p:nvPr/>
            </p:nvSpPr>
            <p:spPr>
              <a:xfrm>
                <a:off x="5855617" y="2391182"/>
                <a:ext cx="1901950" cy="499620"/>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Đoạn 2: 2/2/3</a:t>
                </a:r>
              </a:p>
            </p:txBody>
          </p:sp>
          <p:sp>
            <p:nvSpPr>
              <p:cNvPr id="28" name="Hình chữ nhật: Góc Tròn 27">
                <a:extLst>
                  <a:ext uri="{FF2B5EF4-FFF2-40B4-BE49-F238E27FC236}">
                    <a16:creationId xmlns:a16="http://schemas.microsoft.com/office/drawing/2014/main" id="{E10039EF-CB31-C93F-62FB-A46D772103D0}"/>
                  </a:ext>
                </a:extLst>
              </p:cNvPr>
              <p:cNvSpPr/>
              <p:nvPr/>
            </p:nvSpPr>
            <p:spPr>
              <a:xfrm>
                <a:off x="5855617" y="2981903"/>
                <a:ext cx="1901950" cy="499620"/>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Đoạn 3: 4/3</a:t>
                </a:r>
              </a:p>
            </p:txBody>
          </p:sp>
          <p:sp>
            <p:nvSpPr>
              <p:cNvPr id="29" name="Hình chữ nhật: Góc Tròn 28">
                <a:extLst>
                  <a:ext uri="{FF2B5EF4-FFF2-40B4-BE49-F238E27FC236}">
                    <a16:creationId xmlns:a16="http://schemas.microsoft.com/office/drawing/2014/main" id="{98311441-69FE-0163-039B-167B0CE10BA9}"/>
                  </a:ext>
                </a:extLst>
              </p:cNvPr>
              <p:cNvSpPr/>
              <p:nvPr/>
            </p:nvSpPr>
            <p:spPr>
              <a:xfrm>
                <a:off x="5855617" y="3567237"/>
                <a:ext cx="1901950" cy="499620"/>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Đoạn 4: 2/2/3</a:t>
                </a:r>
              </a:p>
            </p:txBody>
          </p:sp>
          <p:sp>
            <p:nvSpPr>
              <p:cNvPr id="30" name="Hình chữ nhật: Góc Tròn 29">
                <a:extLst>
                  <a:ext uri="{FF2B5EF4-FFF2-40B4-BE49-F238E27FC236}">
                    <a16:creationId xmlns:a16="http://schemas.microsoft.com/office/drawing/2014/main" id="{198EAEFB-663D-132C-8701-29AF2BC10643}"/>
                  </a:ext>
                </a:extLst>
              </p:cNvPr>
              <p:cNvSpPr/>
              <p:nvPr/>
            </p:nvSpPr>
            <p:spPr>
              <a:xfrm>
                <a:off x="5855616" y="4748675"/>
                <a:ext cx="5406331" cy="499620"/>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Gieo vần chân ở câu thơ 2,4; 5,8; 10,12; 14;16.</a:t>
                </a:r>
              </a:p>
            </p:txBody>
          </p:sp>
          <p:cxnSp>
            <p:nvCxnSpPr>
              <p:cNvPr id="6" name="Đường kết nối Mũi tên Thẳng 5">
                <a:extLst>
                  <a:ext uri="{FF2B5EF4-FFF2-40B4-BE49-F238E27FC236}">
                    <a16:creationId xmlns:a16="http://schemas.microsoft.com/office/drawing/2014/main" id="{0560A326-B2E7-4CE2-5B5A-41C995B67271}"/>
                  </a:ext>
                </a:extLst>
              </p:cNvPr>
              <p:cNvCxnSpPr>
                <a:stCxn id="12" idx="1"/>
                <a:endCxn id="4" idx="1"/>
              </p:cNvCxnSpPr>
              <p:nvPr/>
            </p:nvCxnSpPr>
            <p:spPr>
              <a:xfrm flipV="1">
                <a:off x="2624612" y="2939594"/>
                <a:ext cx="684197" cy="950804"/>
              </a:xfrm>
              <a:prstGeom prst="straightConnector1">
                <a:avLst/>
              </a:prstGeom>
              <a:ln w="28575">
                <a:solidFill>
                  <a:srgbClr val="CB4E54"/>
                </a:solidFill>
                <a:tailEnd type="triangle"/>
              </a:ln>
            </p:spPr>
            <p:style>
              <a:lnRef idx="1">
                <a:schemeClr val="accent1"/>
              </a:lnRef>
              <a:fillRef idx="0">
                <a:schemeClr val="accent1"/>
              </a:fillRef>
              <a:effectRef idx="0">
                <a:schemeClr val="accent1"/>
              </a:effectRef>
              <a:fontRef idx="minor">
                <a:schemeClr val="tx1"/>
              </a:fontRef>
            </p:style>
          </p:cxnSp>
          <p:cxnSp>
            <p:nvCxnSpPr>
              <p:cNvPr id="8" name="Đường kết nối Mũi tên Thẳng 7">
                <a:extLst>
                  <a:ext uri="{FF2B5EF4-FFF2-40B4-BE49-F238E27FC236}">
                    <a16:creationId xmlns:a16="http://schemas.microsoft.com/office/drawing/2014/main" id="{4253A85B-9F8B-01B2-4E56-F6698BEEEAB9}"/>
                  </a:ext>
                </a:extLst>
              </p:cNvPr>
              <p:cNvCxnSpPr>
                <a:cxnSpLocks/>
                <a:stCxn id="12" idx="1"/>
                <a:endCxn id="23" idx="1"/>
              </p:cNvCxnSpPr>
              <p:nvPr/>
            </p:nvCxnSpPr>
            <p:spPr>
              <a:xfrm>
                <a:off x="2624612" y="3890398"/>
                <a:ext cx="684197" cy="1114197"/>
              </a:xfrm>
              <a:prstGeom prst="straightConnector1">
                <a:avLst/>
              </a:prstGeom>
              <a:ln w="28575">
                <a:solidFill>
                  <a:srgbClr val="CB4E5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Đường kết nối Mũi tên Thẳng 9">
                <a:extLst>
                  <a:ext uri="{FF2B5EF4-FFF2-40B4-BE49-F238E27FC236}">
                    <a16:creationId xmlns:a16="http://schemas.microsoft.com/office/drawing/2014/main" id="{C886F54E-64E4-6902-494D-F272BB3DAF16}"/>
                  </a:ext>
                </a:extLst>
              </p:cNvPr>
              <p:cNvCxnSpPr>
                <a:stCxn id="4" idx="3"/>
                <a:endCxn id="26" idx="1"/>
              </p:cNvCxnSpPr>
              <p:nvPr/>
            </p:nvCxnSpPr>
            <p:spPr>
              <a:xfrm flipV="1">
                <a:off x="5354425" y="2056948"/>
                <a:ext cx="501192" cy="882646"/>
              </a:xfrm>
              <a:prstGeom prst="straightConnector1">
                <a:avLst/>
              </a:prstGeom>
              <a:ln w="28575">
                <a:solidFill>
                  <a:srgbClr val="CB4E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Đường kết nối Mũi tên Thẳng 30">
                <a:extLst>
                  <a:ext uri="{FF2B5EF4-FFF2-40B4-BE49-F238E27FC236}">
                    <a16:creationId xmlns:a16="http://schemas.microsoft.com/office/drawing/2014/main" id="{2DEDEB83-6161-78A0-E412-B7EF412EEA9B}"/>
                  </a:ext>
                </a:extLst>
              </p:cNvPr>
              <p:cNvCxnSpPr>
                <a:stCxn id="4" idx="3"/>
                <a:endCxn id="27" idx="1"/>
              </p:cNvCxnSpPr>
              <p:nvPr/>
            </p:nvCxnSpPr>
            <p:spPr>
              <a:xfrm flipV="1">
                <a:off x="5354425" y="2640992"/>
                <a:ext cx="501192" cy="298602"/>
              </a:xfrm>
              <a:prstGeom prst="straightConnector1">
                <a:avLst/>
              </a:prstGeom>
              <a:ln w="28575">
                <a:solidFill>
                  <a:srgbClr val="CB4E5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Đường kết nối Mũi tên Thẳng 32">
                <a:extLst>
                  <a:ext uri="{FF2B5EF4-FFF2-40B4-BE49-F238E27FC236}">
                    <a16:creationId xmlns:a16="http://schemas.microsoft.com/office/drawing/2014/main" id="{3F5E5CB4-EF5B-3EBF-556E-E7F9B879060C}"/>
                  </a:ext>
                </a:extLst>
              </p:cNvPr>
              <p:cNvCxnSpPr>
                <a:stCxn id="4" idx="3"/>
                <a:endCxn id="28" idx="1"/>
              </p:cNvCxnSpPr>
              <p:nvPr/>
            </p:nvCxnSpPr>
            <p:spPr>
              <a:xfrm>
                <a:off x="5354425" y="2939594"/>
                <a:ext cx="501192" cy="292119"/>
              </a:xfrm>
              <a:prstGeom prst="straightConnector1">
                <a:avLst/>
              </a:prstGeom>
              <a:ln w="28575">
                <a:solidFill>
                  <a:srgbClr val="CB4E5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Đường kết nối Mũi tên Thẳng 34">
                <a:extLst>
                  <a:ext uri="{FF2B5EF4-FFF2-40B4-BE49-F238E27FC236}">
                    <a16:creationId xmlns:a16="http://schemas.microsoft.com/office/drawing/2014/main" id="{49CFD1E1-6051-E1AD-AF6E-0DA234D08D15}"/>
                  </a:ext>
                </a:extLst>
              </p:cNvPr>
              <p:cNvCxnSpPr>
                <a:stCxn id="4" idx="3"/>
                <a:endCxn id="29" idx="1"/>
              </p:cNvCxnSpPr>
              <p:nvPr/>
            </p:nvCxnSpPr>
            <p:spPr>
              <a:xfrm>
                <a:off x="5354425" y="2939594"/>
                <a:ext cx="501192" cy="877453"/>
              </a:xfrm>
              <a:prstGeom prst="straightConnector1">
                <a:avLst/>
              </a:prstGeom>
              <a:ln w="28575">
                <a:solidFill>
                  <a:srgbClr val="CB4E5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Đường kết nối Mũi tên Thẳng 36">
                <a:extLst>
                  <a:ext uri="{FF2B5EF4-FFF2-40B4-BE49-F238E27FC236}">
                    <a16:creationId xmlns:a16="http://schemas.microsoft.com/office/drawing/2014/main" id="{B2F31861-EB6F-1670-1E38-F47C5706201C}"/>
                  </a:ext>
                </a:extLst>
              </p:cNvPr>
              <p:cNvCxnSpPr>
                <a:cxnSpLocks/>
                <a:stCxn id="23" idx="3"/>
                <a:endCxn id="30" idx="1"/>
              </p:cNvCxnSpPr>
              <p:nvPr/>
            </p:nvCxnSpPr>
            <p:spPr>
              <a:xfrm flipV="1">
                <a:off x="5354425" y="4998485"/>
                <a:ext cx="501191" cy="6110"/>
              </a:xfrm>
              <a:prstGeom prst="straightConnector1">
                <a:avLst/>
              </a:prstGeom>
              <a:ln w="28575">
                <a:solidFill>
                  <a:srgbClr val="CB4E5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Nhóm 42">
              <a:extLst>
                <a:ext uri="{FF2B5EF4-FFF2-40B4-BE49-F238E27FC236}">
                  <a16:creationId xmlns:a16="http://schemas.microsoft.com/office/drawing/2014/main" id="{491033D5-A1C1-7101-42C0-3FDCD54537DA}"/>
                </a:ext>
              </a:extLst>
            </p:cNvPr>
            <p:cNvGrpSpPr/>
            <p:nvPr/>
          </p:nvGrpSpPr>
          <p:grpSpPr>
            <a:xfrm>
              <a:off x="5959312" y="5271088"/>
              <a:ext cx="5202024" cy="1335719"/>
              <a:chOff x="5959312" y="5025821"/>
              <a:chExt cx="5202024" cy="1335719"/>
            </a:xfrm>
          </p:grpSpPr>
          <p:sp>
            <p:nvSpPr>
              <p:cNvPr id="41" name="Hộp Văn bản 40">
                <a:extLst>
                  <a:ext uri="{FF2B5EF4-FFF2-40B4-BE49-F238E27FC236}">
                    <a16:creationId xmlns:a16="http://schemas.microsoft.com/office/drawing/2014/main" id="{F208CDAD-42F9-CF5C-83C9-F4DAF080E39B}"/>
                  </a:ext>
                </a:extLst>
              </p:cNvPr>
              <p:cNvSpPr txBox="1"/>
              <p:nvPr/>
            </p:nvSpPr>
            <p:spPr>
              <a:xfrm>
                <a:off x="5959312" y="5345877"/>
                <a:ext cx="5202024" cy="1015663"/>
              </a:xfrm>
              <a:prstGeom prst="rect">
                <a:avLst/>
              </a:prstGeom>
              <a:noFill/>
            </p:spPr>
            <p:txBody>
              <a:bodyPr wrap="square">
                <a:spAutoFit/>
              </a:bodyPr>
              <a:lstStyle/>
              <a:p>
                <a:pPr algn="just"/>
                <a:r>
                  <a:rPr lang="en-US" sz="2000" dirty="0">
                    <a:latin typeface="Cambria" panose="02040503050406030204" pitchFamily="18" charset="0"/>
                    <a:ea typeface="Cambria" panose="02040503050406030204" pitchFamily="18" charset="0"/>
                  </a:rPr>
                  <a:t>V</a:t>
                </a:r>
                <a:r>
                  <a:rPr lang="en-US" sz="2000" dirty="0">
                    <a:effectLst/>
                    <a:latin typeface="Cambria" panose="02040503050406030204" pitchFamily="18" charset="0"/>
                    <a:ea typeface="Cambria" panose="02040503050406030204" pitchFamily="18" charset="0"/>
                  </a:rPr>
                  <a:t>ị trí gieo vần, cách gieo vấn ở mỗi khổ thơ có sự khác nhau cũng tạo nên sự đặc sắc cho cả bài thơ.</a:t>
                </a:r>
                <a:endParaRPr lang="en-US" sz="2000" dirty="0">
                  <a:latin typeface="Cambria" panose="02040503050406030204" pitchFamily="18" charset="0"/>
                  <a:ea typeface="Cambria" panose="02040503050406030204" pitchFamily="18" charset="0"/>
                </a:endParaRPr>
              </a:p>
            </p:txBody>
          </p:sp>
          <p:sp>
            <p:nvSpPr>
              <p:cNvPr id="42" name="Mũi tên: Phải 41">
                <a:extLst>
                  <a:ext uri="{FF2B5EF4-FFF2-40B4-BE49-F238E27FC236}">
                    <a16:creationId xmlns:a16="http://schemas.microsoft.com/office/drawing/2014/main" id="{2A71C468-33E0-5B32-14C6-0E192BF5B745}"/>
                  </a:ext>
                </a:extLst>
              </p:cNvPr>
              <p:cNvSpPr/>
              <p:nvPr/>
            </p:nvSpPr>
            <p:spPr>
              <a:xfrm rot="5400000">
                <a:off x="8343507" y="5023112"/>
                <a:ext cx="433633" cy="439051"/>
              </a:xfrm>
              <a:prstGeom prst="rightArrow">
                <a:avLst/>
              </a:prstGeom>
              <a:solidFill>
                <a:srgbClr val="E89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Hộp Văn bản 44">
              <a:extLst>
                <a:ext uri="{FF2B5EF4-FFF2-40B4-BE49-F238E27FC236}">
                  <a16:creationId xmlns:a16="http://schemas.microsoft.com/office/drawing/2014/main" id="{6057902C-A2DB-DED2-D212-8E100576B796}"/>
                </a:ext>
              </a:extLst>
            </p:cNvPr>
            <p:cNvSpPr txBox="1"/>
            <p:nvPr/>
          </p:nvSpPr>
          <p:spPr>
            <a:xfrm>
              <a:off x="8518669" y="1807927"/>
              <a:ext cx="2808741"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pPr>
              <a:r>
                <a:rPr lang="en-US" sz="2400" dirty="0">
                  <a:latin typeface="Cambria" panose="02040503050406030204" pitchFamily="18" charset="0"/>
                  <a:ea typeface="Cambria" panose="02040503050406030204" pitchFamily="18" charset="0"/>
                  <a:cs typeface="Times New Roman" panose="02020603050405020304" pitchFamily="18" charset="0"/>
                </a:rPr>
                <a:t>Cách</a:t>
              </a:r>
              <a:r>
                <a:rPr lang="en-US" sz="2400" dirty="0">
                  <a:effectLst/>
                  <a:latin typeface="Cambria" panose="02040503050406030204" pitchFamily="18" charset="0"/>
                  <a:ea typeface="Cambria" panose="02040503050406030204" pitchFamily="18" charset="0"/>
                  <a:cs typeface="Times New Roman" panose="02020603050405020304" pitchFamily="18" charset="0"/>
                </a:rPr>
                <a:t> ngắt nhịp có sự biến hóa khiến giai điệu của bài thơ, lúc thì vui tươi hóm hỉnh, lúc trầm lắng suy tư.</a:t>
              </a:r>
            </a:p>
          </p:txBody>
        </p:sp>
        <p:sp>
          <p:nvSpPr>
            <p:cNvPr id="46" name="Ngoặc móc Phải 45">
              <a:extLst>
                <a:ext uri="{FF2B5EF4-FFF2-40B4-BE49-F238E27FC236}">
                  <a16:creationId xmlns:a16="http://schemas.microsoft.com/office/drawing/2014/main" id="{49A00ADF-9284-0B9E-2EE6-6761C13564AA}"/>
                </a:ext>
              </a:extLst>
            </p:cNvPr>
            <p:cNvSpPr/>
            <p:nvPr/>
          </p:nvSpPr>
          <p:spPr>
            <a:xfrm>
              <a:off x="8004928" y="1759935"/>
              <a:ext cx="501192" cy="2259719"/>
            </a:xfrm>
            <a:prstGeom prst="rightBrace">
              <a:avLst>
                <a:gd name="adj1" fmla="val 47627"/>
                <a:gd name="adj2" fmla="val 50000"/>
              </a:avLst>
            </a:prstGeom>
            <a:ln w="28575">
              <a:solidFill>
                <a:srgbClr val="CB4E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Hộp Văn bản 12">
            <a:extLst>
              <a:ext uri="{FF2B5EF4-FFF2-40B4-BE49-F238E27FC236}">
                <a16:creationId xmlns:a16="http://schemas.microsoft.com/office/drawing/2014/main" id="{AA5F65C6-B3A2-142F-D0C4-10647E2D1168}"/>
              </a:ext>
            </a:extLst>
          </p:cNvPr>
          <p:cNvSpPr txBox="1"/>
          <p:nvPr/>
        </p:nvSpPr>
        <p:spPr>
          <a:xfrm>
            <a:off x="834836" y="1098856"/>
            <a:ext cx="1002277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2400" b="1" noProof="0" dirty="0">
                <a:solidFill>
                  <a:srgbClr val="DC7176"/>
                </a:solidFill>
                <a:latin typeface="Cambria" panose="02040503050406030204" pitchFamily="18" charset="0"/>
                <a:ea typeface="Cambria" panose="02040503050406030204" pitchFamily="18" charset="0"/>
                <a:cs typeface="Times New Roman" panose="02020603050405020304" pitchFamily="18" charset="0"/>
              </a:rPr>
              <a:t>3</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Vẻ</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ngôn</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yếu</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tố</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nghệ</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thuật</a:t>
            </a:r>
            <a:r>
              <a:rPr kumimoji="0" lang="en-US" sz="2400" b="1" i="0" u="none" strike="noStrike" kern="1200" cap="none" spc="0" normalizeH="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2400" b="1" i="0" u="none" strike="noStrike" kern="1200" cap="none" spc="0" normalizeH="0" baseline="0" noProof="0" dirty="0" smtClean="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bài </a:t>
            </a:r>
            <a:r>
              <a:rPr kumimoji="0" lang="en-US" sz="2400" b="1" i="0" u="none" strike="noStrike" kern="1200" cap="none" spc="0" normalizeH="0" baseline="0" noProof="0" dirty="0" err="1">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DC7176"/>
                </a:solidFill>
                <a:effectLst/>
                <a:uLnTx/>
                <a:uFillTx/>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61697392"/>
      </p:ext>
    </p:extLst>
  </p:cSld>
  <p:clrMapOvr>
    <a:masterClrMapping/>
  </p:clrMapOvr>
  <mc:AlternateContent xmlns:mc="http://schemas.openxmlformats.org/markup-compatibility/2006" xmlns:p14="http://schemas.microsoft.com/office/powerpoint/2010/main">
    <mc:Choice Requires="p14">
      <p:transition spd="slow" p14:dur="3400" advTm="6000">
        <p14:revea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1000" fill="hold"/>
                                        <p:tgtEl>
                                          <p:spTgt spid="47"/>
                                        </p:tgtEl>
                                        <p:attrNameLst>
                                          <p:attrName>ppt_w</p:attrName>
                                        </p:attrNameLst>
                                      </p:cBhvr>
                                      <p:tavLst>
                                        <p:tav tm="0">
                                          <p:val>
                                            <p:strVal val="#ppt_w+.3"/>
                                          </p:val>
                                        </p:tav>
                                        <p:tav tm="100000">
                                          <p:val>
                                            <p:strVal val="#ppt_w"/>
                                          </p:val>
                                        </p:tav>
                                      </p:tavLst>
                                    </p:anim>
                                    <p:anim calcmode="lin" valueType="num">
                                      <p:cBhvr>
                                        <p:cTn id="19" dur="1000" fill="hold"/>
                                        <p:tgtEl>
                                          <p:spTgt spid="47"/>
                                        </p:tgtEl>
                                        <p:attrNameLst>
                                          <p:attrName>ppt_h</p:attrName>
                                        </p:attrNameLst>
                                      </p:cBhvr>
                                      <p:tavLst>
                                        <p:tav tm="0">
                                          <p:val>
                                            <p:strVal val="#ppt_h"/>
                                          </p:val>
                                        </p:tav>
                                        <p:tav tm="100000">
                                          <p:val>
                                            <p:strVal val="#ppt_h"/>
                                          </p:val>
                                        </p:tav>
                                      </p:tavLst>
                                    </p:anim>
                                    <p:animEffect transition="in" filter="fade">
                                      <p:cBhvr>
                                        <p:cTn id="20" dur="10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0597611"/>
              </p:ext>
            </p:extLst>
          </p:nvPr>
        </p:nvGraphicFramePr>
        <p:xfrm>
          <a:off x="2032000" y="719666"/>
          <a:ext cx="87840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组合 20">
            <a:extLst>
              <a:ext uri="{FF2B5EF4-FFF2-40B4-BE49-F238E27FC236}">
                <a16:creationId xmlns:a16="http://schemas.microsoft.com/office/drawing/2014/main" id="{5A5F1180-986D-2702-0669-420E6E07BBFB}"/>
              </a:ext>
            </a:extLst>
          </p:cNvPr>
          <p:cNvGrpSpPr/>
          <p:nvPr/>
        </p:nvGrpSpPr>
        <p:grpSpPr>
          <a:xfrm>
            <a:off x="158345" y="135414"/>
            <a:ext cx="4660470" cy="584252"/>
            <a:chOff x="2071451" y="2630867"/>
            <a:chExt cx="4871419" cy="584252"/>
          </a:xfrm>
        </p:grpSpPr>
        <p:sp>
          <p:nvSpPr>
            <p:cNvPr id="4" name="矩形: 圆角 19">
              <a:extLst>
                <a:ext uri="{FF2B5EF4-FFF2-40B4-BE49-F238E27FC236}">
                  <a16:creationId xmlns:a16="http://schemas.microsoft.com/office/drawing/2014/main" id="{46421E16-4FA7-FABB-85A2-84B374A2A001}"/>
                </a:ext>
              </a:extLst>
            </p:cNvPr>
            <p:cNvSpPr/>
            <p:nvPr/>
          </p:nvSpPr>
          <p:spPr>
            <a:xfrm>
              <a:off x="2071451" y="2630867"/>
              <a:ext cx="4871419"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5" name="文本框 14">
              <a:extLst>
                <a:ext uri="{FF2B5EF4-FFF2-40B4-BE49-F238E27FC236}">
                  <a16:creationId xmlns:a16="http://schemas.microsoft.com/office/drawing/2014/main" id="{C0B09656-6C6C-DD8D-9BEE-54C442E0D91E}"/>
                </a:ext>
              </a:extLst>
            </p:cNvPr>
            <p:cNvSpPr txBox="1"/>
            <p:nvPr/>
          </p:nvSpPr>
          <p:spPr>
            <a:xfrm>
              <a:off x="2252841" y="2692160"/>
              <a:ext cx="2261806" cy="461665"/>
            </a:xfrm>
            <a:prstGeom prst="rect">
              <a:avLst/>
            </a:prstGeom>
            <a:noFill/>
          </p:spPr>
          <p:txBody>
            <a:bodyPr wrap="none" rtlCol="0">
              <a:spAutoFit/>
            </a:bodyPr>
            <a:lstStyle/>
            <a:p>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IV: TỔNG KẾT </a:t>
              </a:r>
              <a:endParaRPr lang="zh-CN" altLang="en-US" sz="2400" b="1" dirty="0">
                <a:solidFill>
                  <a:schemeClr val="bg1"/>
                </a:solidFill>
                <a:latin typeface="Cambria" panose="02040503050406030204" pitchFamily="18" charset="0"/>
                <a:cs typeface="+mn-ea"/>
                <a:sym typeface="+mn-lt"/>
              </a:endParaRPr>
            </a:p>
          </p:txBody>
        </p:sp>
      </p:grpSp>
    </p:spTree>
    <p:extLst>
      <p:ext uri="{BB962C8B-B14F-4D97-AF65-F5344CB8AC3E}">
        <p14:creationId xmlns:p14="http://schemas.microsoft.com/office/powerpoint/2010/main" val="14466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5" descr="Blue sky_6_3.jpg"/>
          <p:cNvPicPr>
            <a:picLocks noChangeAspect="1"/>
          </p:cNvPicPr>
          <p:nvPr/>
        </p:nvPicPr>
        <p:blipFill>
          <a:blip r:embed="rId2"/>
          <a:stretch>
            <a:fillRect/>
          </a:stretch>
        </p:blipFill>
        <p:spPr>
          <a:xfrm>
            <a:off x="390417" y="46548"/>
            <a:ext cx="12207240" cy="7937732"/>
          </a:xfrm>
          <a:prstGeom prst="rect">
            <a:avLst/>
          </a:prstGeom>
          <a:noFill/>
          <a:ln w="9525">
            <a:noFill/>
          </a:ln>
        </p:spPr>
      </p:pic>
      <p:pic>
        <p:nvPicPr>
          <p:cNvPr id="4" name="Picture 3"/>
          <p:cNvPicPr>
            <a:picLocks noChangeAspect="1"/>
          </p:cNvPicPr>
          <p:nvPr/>
        </p:nvPicPr>
        <p:blipFill>
          <a:blip r:embed="rId3"/>
          <a:srcRect t="19765" b="12784"/>
          <a:stretch>
            <a:fillRect/>
          </a:stretch>
        </p:blipFill>
        <p:spPr>
          <a:xfrm>
            <a:off x="1922672" y="2204649"/>
            <a:ext cx="1281430" cy="5609590"/>
          </a:xfrm>
          <a:prstGeom prst="rect">
            <a:avLst/>
          </a:prstGeom>
          <a:noFill/>
          <a:ln w="9525">
            <a:noFill/>
          </a:ln>
        </p:spPr>
      </p:pic>
      <p:pic>
        <p:nvPicPr>
          <p:cNvPr id="5" name="Picture 4"/>
          <p:cNvPicPr>
            <a:picLocks noChangeAspect="1"/>
          </p:cNvPicPr>
          <p:nvPr/>
        </p:nvPicPr>
        <p:blipFill>
          <a:blip r:embed="rId4"/>
          <a:stretch>
            <a:fillRect/>
          </a:stretch>
        </p:blipFill>
        <p:spPr>
          <a:xfrm>
            <a:off x="459225" y="1666563"/>
            <a:ext cx="11406883" cy="1322070"/>
          </a:xfrm>
          <a:prstGeom prst="rect">
            <a:avLst/>
          </a:prstGeom>
          <a:noFill/>
          <a:ln w="9525">
            <a:noFill/>
          </a:ln>
        </p:spPr>
      </p:pic>
      <p:pic>
        <p:nvPicPr>
          <p:cNvPr id="7" name="Picture 6"/>
          <p:cNvPicPr>
            <a:picLocks noChangeAspect="1"/>
          </p:cNvPicPr>
          <p:nvPr/>
        </p:nvPicPr>
        <p:blipFill>
          <a:blip r:embed="rId5"/>
          <a:stretch>
            <a:fillRect/>
          </a:stretch>
        </p:blipFill>
        <p:spPr>
          <a:xfrm>
            <a:off x="285107" y="4364123"/>
            <a:ext cx="11891010" cy="1196340"/>
          </a:xfrm>
          <a:prstGeom prst="rect">
            <a:avLst/>
          </a:prstGeom>
          <a:noFill/>
          <a:ln w="9525">
            <a:noFill/>
          </a:ln>
        </p:spPr>
      </p:pic>
      <p:sp>
        <p:nvSpPr>
          <p:cNvPr id="8" name="TextBox 7"/>
          <p:cNvSpPr txBox="1"/>
          <p:nvPr/>
        </p:nvSpPr>
        <p:spPr>
          <a:xfrm>
            <a:off x="3288720" y="2146289"/>
            <a:ext cx="4052740" cy="584775"/>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MẠCH</a:t>
            </a:r>
            <a:r>
              <a:rPr kumimoji="0" lang="en-US" altLang="vi-VN"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THƠ  </a:t>
            </a:r>
            <a:endParaRPr kumimoji="0" lang="en-US" altLang="vi-VN"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85107" y="5659562"/>
            <a:ext cx="11755120" cy="1151890"/>
          </a:xfrm>
          <a:prstGeom prst="rect">
            <a:avLst/>
          </a:prstGeom>
          <a:noFill/>
          <a:ln w="9525">
            <a:noFill/>
          </a:ln>
        </p:spPr>
      </p:pic>
      <p:sp>
        <p:nvSpPr>
          <p:cNvPr id="16" name="TextBox 12"/>
          <p:cNvSpPr txBox="1"/>
          <p:nvPr/>
        </p:nvSpPr>
        <p:spPr>
          <a:xfrm>
            <a:off x="3922302" y="4726234"/>
            <a:ext cx="683831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prstClr val="white"/>
                </a:solidFill>
                <a:effectLst>
                  <a:outerShdw blurRad="38100" dist="38100" dir="2700000">
                    <a:srgbClr val="C0C0C0"/>
                  </a:outerShdw>
                </a:effectLst>
                <a:uLnTx/>
                <a:uFillTx/>
                <a:latin typeface="Times New Roman" panose="02020603050405020304" pitchFamily="18" charset="0"/>
                <a:cs typeface="Times New Roman" panose="02020603050405020304" pitchFamily="18" charset="0"/>
              </a:rPr>
              <a:t> </a:t>
            </a:r>
            <a:r>
              <a:rPr lang="en-US" sz="3200" b="1" noProof="1">
                <a:solidFill>
                  <a:prstClr val="white"/>
                </a:solidFill>
                <a:effectLst>
                  <a:outerShdw blurRad="38100" dist="38100" dir="2700000">
                    <a:srgbClr val="C0C0C0"/>
                  </a:outerShdw>
                </a:effectLst>
                <a:latin typeface="Times New Roman" panose="02020603050405020304" pitchFamily="18" charset="0"/>
                <a:cs typeface="Times New Roman" panose="02020603050405020304" pitchFamily="18" charset="0"/>
              </a:rPr>
              <a:t>NHÂN VẬT TRỮ TÌNH </a:t>
            </a:r>
            <a:endParaRPr kumimoji="0" lang="vi-VN" sz="3200" b="1" i="0" u="none" strike="noStrike" kern="1200" cap="none" spc="0" normalizeH="0" baseline="0" noProof="1">
              <a:ln>
                <a:noFill/>
              </a:ln>
              <a:solidFill>
                <a:prstClr val="white"/>
              </a:solidFill>
              <a:effectLst>
                <a:outerShdw blurRad="38100" dist="38100" dir="2700000">
                  <a:srgbClr val="C0C0C0"/>
                </a:outerShdw>
              </a:effectLst>
              <a:uLnTx/>
              <a:uFillTx/>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6"/>
          <a:stretch>
            <a:fillRect/>
          </a:stretch>
        </p:blipFill>
        <p:spPr>
          <a:xfrm>
            <a:off x="375812" y="2999669"/>
            <a:ext cx="11882755" cy="1454150"/>
          </a:xfrm>
          <a:prstGeom prst="rect">
            <a:avLst/>
          </a:prstGeom>
          <a:noFill/>
          <a:ln w="9525">
            <a:noFill/>
          </a:ln>
        </p:spPr>
      </p:pic>
      <p:sp>
        <p:nvSpPr>
          <p:cNvPr id="18" name="TextBox 8"/>
          <p:cNvSpPr txBox="1"/>
          <p:nvPr/>
        </p:nvSpPr>
        <p:spPr>
          <a:xfrm>
            <a:off x="3913397" y="3450519"/>
            <a:ext cx="62128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prstClr val="white"/>
                </a:solidFill>
                <a:effectLst>
                  <a:outerShdw blurRad="38100" dist="38100" dir="2700000">
                    <a:srgbClr val="C0C0C0"/>
                  </a:outerShdw>
                </a:effectLst>
                <a:uLnTx/>
                <a:uFillTx/>
                <a:latin typeface="Times New Roman" panose="02020603050405020304" pitchFamily="18" charset="0"/>
                <a:cs typeface="Times New Roman" panose="02020603050405020304" pitchFamily="18" charset="0"/>
              </a:rPr>
              <a:t> </a:t>
            </a:r>
            <a:r>
              <a:rPr lang="en-US" sz="3200" b="1" noProof="1">
                <a:solidFill>
                  <a:prstClr val="white"/>
                </a:solidFill>
                <a:effectLst>
                  <a:outerShdw blurRad="38100" dist="38100" dir="2700000">
                    <a:srgbClr val="C0C0C0"/>
                  </a:outerShdw>
                </a:effectLst>
                <a:latin typeface="Times New Roman" panose="02020603050405020304" pitchFamily="18" charset="0"/>
                <a:cs typeface="Times New Roman" panose="02020603050405020304" pitchFamily="18" charset="0"/>
              </a:rPr>
              <a:t>HÌNH ẢNH THƠ  </a:t>
            </a:r>
            <a:endParaRPr kumimoji="0" lang="vi-VN" sz="3200" b="1" i="0" u="none" strike="noStrike" kern="1200" cap="none" spc="0" normalizeH="0" baseline="0" noProof="1">
              <a:ln>
                <a:noFill/>
              </a:ln>
              <a:solidFill>
                <a:prstClr val="white"/>
              </a:solidFill>
              <a:effectLst>
                <a:outerShdw blurRad="38100" dist="38100" dir="2700000">
                  <a:srgbClr val="C0C0C0"/>
                </a:outerShdw>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2286612" y="904713"/>
            <a:ext cx="75533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01</a:t>
            </a:r>
            <a:endParaRPr kumimoji="0" lang="en-US" altLang="vi-VN" sz="4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mn-cs"/>
            </a:endParaRPr>
          </a:p>
        </p:txBody>
      </p:sp>
      <p:sp>
        <p:nvSpPr>
          <p:cNvPr id="2" name="TextBox 1">
            <a:extLst>
              <a:ext uri="{FF2B5EF4-FFF2-40B4-BE49-F238E27FC236}">
                <a16:creationId xmlns:a16="http://schemas.microsoft.com/office/drawing/2014/main" id="{08603D32-C1FC-730C-622C-5F074EFAACA8}"/>
              </a:ext>
            </a:extLst>
          </p:cNvPr>
          <p:cNvSpPr txBox="1"/>
          <p:nvPr/>
        </p:nvSpPr>
        <p:spPr>
          <a:xfrm>
            <a:off x="2969784" y="6152513"/>
            <a:ext cx="6694810" cy="584775"/>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noProof="0" dirty="0">
                <a:solidFill>
                  <a:prstClr val="white"/>
                </a:solidFill>
                <a:latin typeface="Times New Roman" panose="02020603050405020304" pitchFamily="18" charset="0"/>
                <a:cs typeface="Times New Roman" panose="02020603050405020304" pitchFamily="18" charset="0"/>
              </a:rPr>
              <a:t>Ý NGHĨA TƯ TƯỞNG </a:t>
            </a:r>
            <a:endParaRPr kumimoji="0" lang="vi-VN" alt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5" name="组合 20">
            <a:extLst>
              <a:ext uri="{FF2B5EF4-FFF2-40B4-BE49-F238E27FC236}">
                <a16:creationId xmlns:a16="http://schemas.microsoft.com/office/drawing/2014/main" id="{E2D89BFC-595E-BAC8-B8EF-E4BBC38E8AC2}"/>
              </a:ext>
            </a:extLst>
          </p:cNvPr>
          <p:cNvGrpSpPr/>
          <p:nvPr/>
        </p:nvGrpSpPr>
        <p:grpSpPr>
          <a:xfrm>
            <a:off x="3387902" y="819357"/>
            <a:ext cx="7263829" cy="682792"/>
            <a:chOff x="5251893" y="2245037"/>
            <a:chExt cx="6038510" cy="682792"/>
          </a:xfrm>
        </p:grpSpPr>
        <p:sp>
          <p:nvSpPr>
            <p:cNvPr id="20" name="矩形: 圆角 19">
              <a:extLst>
                <a:ext uri="{FF2B5EF4-FFF2-40B4-BE49-F238E27FC236}">
                  <a16:creationId xmlns:a16="http://schemas.microsoft.com/office/drawing/2014/main" id="{B556E4C9-11F9-A4C1-3E6B-FA3AF62C2B49}"/>
                </a:ext>
              </a:extLst>
            </p:cNvPr>
            <p:cNvSpPr/>
            <p:nvPr/>
          </p:nvSpPr>
          <p:spPr>
            <a:xfrm>
              <a:off x="5251893" y="224503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1" name="文本框 14">
              <a:extLst>
                <a:ext uri="{FF2B5EF4-FFF2-40B4-BE49-F238E27FC236}">
                  <a16:creationId xmlns:a16="http://schemas.microsoft.com/office/drawing/2014/main" id="{3DDCF2EA-2D92-79C5-618A-F0EB2DB8C076}"/>
                </a:ext>
              </a:extLst>
            </p:cNvPr>
            <p:cNvSpPr txBox="1"/>
            <p:nvPr/>
          </p:nvSpPr>
          <p:spPr>
            <a:xfrm>
              <a:off x="5506818" y="2312276"/>
              <a:ext cx="5783585" cy="615553"/>
            </a:xfrm>
            <a:prstGeom prst="rect">
              <a:avLst/>
            </a:prstGeom>
            <a:noFill/>
          </p:spPr>
          <p:txBody>
            <a:bodyPr wrap="square" rtlCol="0">
              <a:spAutoFit/>
            </a:bodyPr>
            <a:lstStyle/>
            <a:p>
              <a:r>
                <a:rPr lang="en-US" altLang="zh-CN" sz="3400" b="1" dirty="0">
                  <a:solidFill>
                    <a:schemeClr val="bg1"/>
                  </a:solidFill>
                  <a:latin typeface="Cambria" panose="02040503050406030204" pitchFamily="18" charset="0"/>
                  <a:ea typeface="Cambria" panose="02040503050406030204" pitchFamily="18" charset="0"/>
                  <a:cs typeface="+mn-ea"/>
                  <a:sym typeface="+mn-lt"/>
                </a:rPr>
                <a:t>VẺ ĐẸP VỀ NỘI DUNG </a:t>
              </a:r>
              <a:endParaRPr lang="zh-CN" altLang="en-US" sz="3400" b="1" dirty="0">
                <a:solidFill>
                  <a:schemeClr val="bg1"/>
                </a:solidFill>
                <a:latin typeface="Cambria" panose="02040503050406030204" pitchFamily="18" charset="0"/>
                <a:cs typeface="+mn-ea"/>
                <a:sym typeface="+mn-lt"/>
              </a:endParaRPr>
            </a:p>
          </p:txBody>
        </p:sp>
      </p:grpSp>
      <p:sp>
        <p:nvSpPr>
          <p:cNvPr id="22" name="Oval 21">
            <a:extLst>
              <a:ext uri="{FF2B5EF4-FFF2-40B4-BE49-F238E27FC236}">
                <a16:creationId xmlns:a16="http://schemas.microsoft.com/office/drawing/2014/main" id="{6A7E9D33-DF29-079A-AF83-B48A31E7223A}"/>
              </a:ext>
            </a:extLst>
          </p:cNvPr>
          <p:cNvSpPr/>
          <p:nvPr/>
        </p:nvSpPr>
        <p:spPr>
          <a:xfrm>
            <a:off x="459225" y="46548"/>
            <a:ext cx="1903831" cy="1773363"/>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TÁC PHẨM THƠ </a:t>
            </a:r>
          </a:p>
        </p:txBody>
      </p:sp>
    </p:spTree>
    <p:extLst>
      <p:ext uri="{BB962C8B-B14F-4D97-AF65-F5344CB8AC3E}">
        <p14:creationId xmlns:p14="http://schemas.microsoft.com/office/powerpoint/2010/main" val="4610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52B81C2-560B-45D1-A364-44B40F1B09F5}"/>
              </a:ext>
            </a:extLst>
          </p:cNvPr>
          <p:cNvGrpSpPr/>
          <p:nvPr/>
        </p:nvGrpSpPr>
        <p:grpSpPr>
          <a:xfrm>
            <a:off x="1657238" y="678818"/>
            <a:ext cx="3053442" cy="584252"/>
            <a:chOff x="2071451" y="2630867"/>
            <a:chExt cx="3053442" cy="584252"/>
          </a:xfrm>
        </p:grpSpPr>
        <p:sp>
          <p:nvSpPr>
            <p:cNvPr id="20" name="矩形: 圆角 19">
              <a:extLst>
                <a:ext uri="{FF2B5EF4-FFF2-40B4-BE49-F238E27FC236}">
                  <a16:creationId xmlns:a16="http://schemas.microsoft.com/office/drawing/2014/main"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4C6DD18E-B317-4FD0-9F85-050F0749C4B7}"/>
                </a:ext>
              </a:extLst>
            </p:cNvPr>
            <p:cNvSpPr txBox="1"/>
            <p:nvPr/>
          </p:nvSpPr>
          <p:spPr>
            <a:xfrm>
              <a:off x="2434231" y="2692160"/>
              <a:ext cx="2247731" cy="461665"/>
            </a:xfrm>
            <a:prstGeom prst="rect">
              <a:avLst/>
            </a:prstGeom>
            <a:noFill/>
          </p:spPr>
          <p:txBody>
            <a:bodyPr wrap="none" rtlCol="0">
              <a:spAutoFit/>
            </a:bodyPr>
            <a:lstStyle/>
            <a:p>
              <a:r>
                <a:rPr lang="en-US" altLang="zh-CN" sz="2400" b="1" spc="600"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spc="600" dirty="0">
                <a:solidFill>
                  <a:schemeClr val="bg1"/>
                </a:solidFill>
                <a:latin typeface="Cambria" panose="02040503050406030204" pitchFamily="18" charset="0"/>
                <a:cs typeface="+mn-ea"/>
                <a:sym typeface="+mn-lt"/>
              </a:endParaRPr>
            </a:p>
          </p:txBody>
        </p:sp>
      </p:grpSp>
      <p:pic>
        <p:nvPicPr>
          <p:cNvPr id="19" name="图片 18">
            <a:extLst>
              <a:ext uri="{FF2B5EF4-FFF2-40B4-BE49-F238E27FC236}">
                <a16:creationId xmlns:a16="http://schemas.microsoft.com/office/drawing/2014/main" id="{6707C631-A181-495F-B0BA-74C1146A46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558" y="5061914"/>
            <a:ext cx="1260680" cy="1505851"/>
          </a:xfrm>
          <a:prstGeom prst="rect">
            <a:avLst/>
          </a:prstGeom>
        </p:spPr>
      </p:pic>
      <p:sp>
        <p:nvSpPr>
          <p:cNvPr id="2" name="Rectangle 1"/>
          <p:cNvSpPr/>
          <p:nvPr/>
        </p:nvSpPr>
        <p:spPr>
          <a:xfrm>
            <a:off x="713232" y="1880998"/>
            <a:ext cx="1113739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algn="just">
              <a:buFontTx/>
              <a:buChar char="-"/>
            </a:pPr>
            <a:r>
              <a:rPr lang="en-US" altLang="en-US" sz="3600" i="1" dirty="0" err="1" smtClean="0">
                <a:latin typeface="Times New Roman" panose="02020603050405020304" pitchFamily="18" charset="0"/>
                <a:cs typeface="Times New Roman" panose="02020603050405020304" pitchFamily="18" charset="0"/>
              </a:rPr>
              <a:t>Những</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lời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bài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hát</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trên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đã</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khơi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gợi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cho</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em</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đến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khung</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cảnh</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mùa</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xuân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như</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nào</a:t>
            </a:r>
            <a:r>
              <a:rPr lang="en-US" altLang="en-US" sz="3600" i="1" dirty="0" smtClean="0">
                <a:latin typeface="Times New Roman" panose="02020603050405020304" pitchFamily="18" charset="0"/>
                <a:cs typeface="Times New Roman" panose="02020603050405020304" pitchFamily="18" charset="0"/>
              </a:rPr>
              <a:t>?</a:t>
            </a:r>
          </a:p>
          <a:p>
            <a:pPr algn="just"/>
            <a:endParaRPr lang="en-US" altLang="en-US" sz="3600" i="1" dirty="0">
              <a:latin typeface="Times New Roman" panose="02020603050405020304" pitchFamily="18" charset="0"/>
              <a:cs typeface="Times New Roman" panose="02020603050405020304" pitchFamily="18" charset="0"/>
            </a:endParaRPr>
          </a:p>
          <a:p>
            <a:pPr algn="just"/>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Điều</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gì</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khiến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em</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có</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ấn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tượng</a:t>
            </a:r>
            <a:r>
              <a:rPr lang="en-US" altLang="en-US" sz="3600" i="1" dirty="0">
                <a:latin typeface="Times New Roman" panose="02020603050405020304" pitchFamily="18" charset="0"/>
                <a:cs typeface="Times New Roman" panose="02020603050405020304" pitchFamily="18" charset="0"/>
              </a:rPr>
              <a:t> hay </a:t>
            </a:r>
            <a:r>
              <a:rPr lang="en-US" altLang="en-US" sz="3600" i="1" dirty="0" err="1">
                <a:latin typeface="Times New Roman" panose="02020603050405020304" pitchFamily="18" charset="0"/>
                <a:cs typeface="Times New Roman" panose="02020603050405020304" pitchFamily="18" charset="0"/>
              </a:rPr>
              <a:t>thích</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thú</a:t>
            </a:r>
            <a:r>
              <a:rPr lang="en-US" altLang="en-US" sz="3600" i="1" dirty="0">
                <a:latin typeface="Times New Roman" panose="02020603050405020304" pitchFamily="18" charset="0"/>
                <a:cs typeface="Times New Roman" panose="02020603050405020304" pitchFamily="18" charset="0"/>
              </a:rPr>
              <a:t> ở </a:t>
            </a:r>
            <a:r>
              <a:rPr lang="en-US" altLang="en-US" sz="3600" i="1" dirty="0" err="1">
                <a:latin typeface="Times New Roman" panose="02020603050405020304" pitchFamily="18" charset="0"/>
                <a:cs typeface="Times New Roman" panose="02020603050405020304" pitchFamily="18" charset="0"/>
              </a:rPr>
              <a:t>mùa</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xuân</a:t>
            </a:r>
            <a:r>
              <a:rPr lang="en-US" altLang="en-US" sz="3600" i="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081614"/>
      </p:ext>
    </p:extLst>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5" descr="Blue sky_6_3.jpg"/>
          <p:cNvPicPr>
            <a:picLocks noChangeAspect="1"/>
          </p:cNvPicPr>
          <p:nvPr/>
        </p:nvPicPr>
        <p:blipFill>
          <a:blip r:embed="rId2"/>
          <a:stretch>
            <a:fillRect/>
          </a:stretch>
        </p:blipFill>
        <p:spPr>
          <a:xfrm>
            <a:off x="105310" y="38519"/>
            <a:ext cx="12207240" cy="8027954"/>
          </a:xfrm>
          <a:prstGeom prst="rect">
            <a:avLst/>
          </a:prstGeom>
          <a:noFill/>
          <a:ln w="9525">
            <a:noFill/>
          </a:ln>
        </p:spPr>
      </p:pic>
      <p:pic>
        <p:nvPicPr>
          <p:cNvPr id="4" name="Picture 3"/>
          <p:cNvPicPr>
            <a:picLocks noChangeAspect="1"/>
          </p:cNvPicPr>
          <p:nvPr/>
        </p:nvPicPr>
        <p:blipFill>
          <a:blip r:embed="rId3"/>
          <a:srcRect t="19765" b="12784"/>
          <a:stretch>
            <a:fillRect/>
          </a:stretch>
        </p:blipFill>
        <p:spPr>
          <a:xfrm>
            <a:off x="1637565" y="2286842"/>
            <a:ext cx="1281430" cy="5609590"/>
          </a:xfrm>
          <a:prstGeom prst="rect">
            <a:avLst/>
          </a:prstGeom>
          <a:noFill/>
          <a:ln w="9525">
            <a:noFill/>
          </a:ln>
        </p:spPr>
      </p:pic>
      <p:pic>
        <p:nvPicPr>
          <p:cNvPr id="5" name="Picture 4"/>
          <p:cNvPicPr>
            <a:picLocks noChangeAspect="1"/>
          </p:cNvPicPr>
          <p:nvPr/>
        </p:nvPicPr>
        <p:blipFill>
          <a:blip r:embed="rId4"/>
          <a:stretch>
            <a:fillRect/>
          </a:stretch>
        </p:blipFill>
        <p:spPr>
          <a:xfrm>
            <a:off x="174118" y="1748756"/>
            <a:ext cx="11406883" cy="1322070"/>
          </a:xfrm>
          <a:prstGeom prst="rect">
            <a:avLst/>
          </a:prstGeom>
          <a:noFill/>
          <a:ln w="9525">
            <a:noFill/>
          </a:ln>
        </p:spPr>
      </p:pic>
      <p:pic>
        <p:nvPicPr>
          <p:cNvPr id="7" name="Picture 6"/>
          <p:cNvPicPr>
            <a:picLocks noChangeAspect="1"/>
          </p:cNvPicPr>
          <p:nvPr/>
        </p:nvPicPr>
        <p:blipFill>
          <a:blip r:embed="rId5"/>
          <a:stretch>
            <a:fillRect/>
          </a:stretch>
        </p:blipFill>
        <p:spPr>
          <a:xfrm>
            <a:off x="0" y="4446316"/>
            <a:ext cx="11891010" cy="1196340"/>
          </a:xfrm>
          <a:prstGeom prst="rect">
            <a:avLst/>
          </a:prstGeom>
          <a:noFill/>
          <a:ln w="9525">
            <a:noFill/>
          </a:ln>
        </p:spPr>
      </p:pic>
      <p:sp>
        <p:nvSpPr>
          <p:cNvPr id="8" name="TextBox 7"/>
          <p:cNvSpPr txBox="1"/>
          <p:nvPr/>
        </p:nvSpPr>
        <p:spPr>
          <a:xfrm>
            <a:off x="3003613" y="2228482"/>
            <a:ext cx="4052740" cy="584775"/>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vi-VN" sz="32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THỂ THƠ </a:t>
            </a:r>
            <a:r>
              <a:rPr kumimoji="0" lang="en-US" altLang="vi-VN" sz="3200" b="1" i="0" u="none" strike="noStrike" kern="1200" cap="none" spc="0" normalizeH="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altLang="vi-VN" sz="32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0" y="5741755"/>
            <a:ext cx="11755120" cy="1151890"/>
          </a:xfrm>
          <a:prstGeom prst="rect">
            <a:avLst/>
          </a:prstGeom>
          <a:noFill/>
          <a:ln w="9525">
            <a:noFill/>
          </a:ln>
        </p:spPr>
      </p:pic>
      <p:sp>
        <p:nvSpPr>
          <p:cNvPr id="16" name="TextBox 12"/>
          <p:cNvSpPr txBox="1"/>
          <p:nvPr/>
        </p:nvSpPr>
        <p:spPr>
          <a:xfrm>
            <a:off x="3637195" y="4808427"/>
            <a:ext cx="683831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1">
                <a:solidFill>
                  <a:prstClr val="white"/>
                </a:solidFill>
                <a:effectLst>
                  <a:outerShdw blurRad="38100" dist="38100" dir="2700000">
                    <a:srgbClr val="C0C0C0"/>
                  </a:outerShdw>
                </a:effectLst>
                <a:latin typeface="Times New Roman" panose="02020603050405020304" pitchFamily="18" charset="0"/>
                <a:cs typeface="Times New Roman" panose="02020603050405020304" pitchFamily="18" charset="0"/>
              </a:rPr>
              <a:t>NHỊP THƠ, VẦN THƠ  </a:t>
            </a:r>
            <a:endParaRPr kumimoji="0" lang="vi-VN" sz="3200" b="1" i="0" u="none" strike="noStrike" kern="1200" cap="none" spc="0" normalizeH="0" baseline="0" noProof="1">
              <a:ln>
                <a:noFill/>
              </a:ln>
              <a:solidFill>
                <a:prstClr val="white"/>
              </a:solidFill>
              <a:effectLst>
                <a:outerShdw blurRad="38100" dist="38100" dir="2700000">
                  <a:srgbClr val="C0C0C0"/>
                </a:outerShdw>
              </a:effectLst>
              <a:uLnTx/>
              <a:uFillTx/>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6"/>
          <a:stretch>
            <a:fillRect/>
          </a:stretch>
        </p:blipFill>
        <p:spPr>
          <a:xfrm>
            <a:off x="90705" y="3081862"/>
            <a:ext cx="11882755" cy="1454150"/>
          </a:xfrm>
          <a:prstGeom prst="rect">
            <a:avLst/>
          </a:prstGeom>
          <a:noFill/>
          <a:ln w="9525">
            <a:noFill/>
          </a:ln>
        </p:spPr>
      </p:pic>
      <p:sp>
        <p:nvSpPr>
          <p:cNvPr id="18" name="TextBox 8"/>
          <p:cNvSpPr txBox="1"/>
          <p:nvPr/>
        </p:nvSpPr>
        <p:spPr>
          <a:xfrm>
            <a:off x="3628290" y="3532712"/>
            <a:ext cx="62128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prstClr val="white"/>
                </a:solidFill>
                <a:effectLst>
                  <a:outerShdw blurRad="38100" dist="38100" dir="2700000">
                    <a:srgbClr val="C0C0C0"/>
                  </a:outerShdw>
                </a:effectLst>
                <a:uLnTx/>
                <a:uFillTx/>
                <a:latin typeface="Times New Roman" panose="02020603050405020304" pitchFamily="18" charset="0"/>
                <a:cs typeface="Times New Roman" panose="02020603050405020304" pitchFamily="18" charset="0"/>
              </a:rPr>
              <a:t> </a:t>
            </a:r>
            <a:r>
              <a:rPr lang="en-US" sz="3200" b="1" noProof="1">
                <a:solidFill>
                  <a:prstClr val="white"/>
                </a:solidFill>
                <a:effectLst>
                  <a:outerShdw blurRad="38100" dist="38100" dir="2700000">
                    <a:srgbClr val="C0C0C0"/>
                  </a:outerShdw>
                </a:effectLst>
                <a:latin typeface="Times New Roman" panose="02020603050405020304" pitchFamily="18" charset="0"/>
                <a:cs typeface="Times New Roman" panose="02020603050405020304" pitchFamily="18" charset="0"/>
              </a:rPr>
              <a:t>NGÔN NGỮ   </a:t>
            </a:r>
            <a:endParaRPr kumimoji="0" lang="vi-VN" sz="3200" b="1" i="0" u="none" strike="noStrike" kern="1200" cap="none" spc="0" normalizeH="0" baseline="0" noProof="1">
              <a:ln>
                <a:noFill/>
              </a:ln>
              <a:solidFill>
                <a:prstClr val="white"/>
              </a:solidFill>
              <a:effectLst>
                <a:outerShdw blurRad="38100" dist="38100" dir="2700000">
                  <a:srgbClr val="C0C0C0"/>
                </a:outerShdw>
              </a:effectLst>
              <a:uLnTx/>
              <a:uFillTx/>
              <a:latin typeface="Times New Roman" panose="02020603050405020304" pitchFamily="18" charset="0"/>
              <a:cs typeface="Times New Roman" panose="02020603050405020304" pitchFamily="18" charset="0"/>
            </a:endParaRPr>
          </a:p>
        </p:txBody>
      </p:sp>
      <p:sp>
        <p:nvSpPr>
          <p:cNvPr id="6" name="TextBox 5"/>
          <p:cNvSpPr txBox="1"/>
          <p:nvPr/>
        </p:nvSpPr>
        <p:spPr>
          <a:xfrm>
            <a:off x="2001505" y="986906"/>
            <a:ext cx="75533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01</a:t>
            </a:r>
            <a:endParaRPr kumimoji="0" lang="en-US" altLang="vi-VN" sz="4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mn-cs"/>
            </a:endParaRPr>
          </a:p>
        </p:txBody>
      </p:sp>
      <p:sp>
        <p:nvSpPr>
          <p:cNvPr id="2" name="TextBox 1">
            <a:extLst>
              <a:ext uri="{FF2B5EF4-FFF2-40B4-BE49-F238E27FC236}">
                <a16:creationId xmlns:a16="http://schemas.microsoft.com/office/drawing/2014/main" id="{08603D32-C1FC-730C-622C-5F074EFAACA8}"/>
              </a:ext>
            </a:extLst>
          </p:cNvPr>
          <p:cNvSpPr txBox="1"/>
          <p:nvPr/>
        </p:nvSpPr>
        <p:spPr>
          <a:xfrm>
            <a:off x="2684677" y="6234706"/>
            <a:ext cx="6694810" cy="584775"/>
          </a:xfrm>
          <a:prstGeom prst="rect">
            <a:avLst/>
          </a:prstGeom>
          <a:noFill/>
          <a:ln w="9525">
            <a:noFill/>
          </a:ln>
        </p:spPr>
        <p:txBody>
          <a:bodyPr wrap="square"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noProof="0" dirty="0">
                <a:solidFill>
                  <a:prstClr val="white"/>
                </a:solidFill>
                <a:latin typeface="Times New Roman" panose="02020603050405020304" pitchFamily="18" charset="0"/>
                <a:cs typeface="Times New Roman" panose="02020603050405020304" pitchFamily="18" charset="0"/>
              </a:rPr>
              <a:t>BIỆN PHÁP TU TỪ  </a:t>
            </a:r>
            <a:endParaRPr kumimoji="0" lang="vi-VN" alt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5" name="组合 20">
            <a:extLst>
              <a:ext uri="{FF2B5EF4-FFF2-40B4-BE49-F238E27FC236}">
                <a16:creationId xmlns:a16="http://schemas.microsoft.com/office/drawing/2014/main" id="{E2D89BFC-595E-BAC8-B8EF-E4BBC38E8AC2}"/>
              </a:ext>
            </a:extLst>
          </p:cNvPr>
          <p:cNvGrpSpPr/>
          <p:nvPr/>
        </p:nvGrpSpPr>
        <p:grpSpPr>
          <a:xfrm>
            <a:off x="3102795" y="901550"/>
            <a:ext cx="7263829" cy="682792"/>
            <a:chOff x="5251893" y="2245037"/>
            <a:chExt cx="6038510" cy="682792"/>
          </a:xfrm>
        </p:grpSpPr>
        <p:sp>
          <p:nvSpPr>
            <p:cNvPr id="20" name="矩形: 圆角 19">
              <a:extLst>
                <a:ext uri="{FF2B5EF4-FFF2-40B4-BE49-F238E27FC236}">
                  <a16:creationId xmlns:a16="http://schemas.microsoft.com/office/drawing/2014/main" id="{B556E4C9-11F9-A4C1-3E6B-FA3AF62C2B49}"/>
                </a:ext>
              </a:extLst>
            </p:cNvPr>
            <p:cNvSpPr/>
            <p:nvPr/>
          </p:nvSpPr>
          <p:spPr>
            <a:xfrm>
              <a:off x="5251893" y="224503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1" name="文本框 14">
              <a:extLst>
                <a:ext uri="{FF2B5EF4-FFF2-40B4-BE49-F238E27FC236}">
                  <a16:creationId xmlns:a16="http://schemas.microsoft.com/office/drawing/2014/main" id="{3DDCF2EA-2D92-79C5-618A-F0EB2DB8C076}"/>
                </a:ext>
              </a:extLst>
            </p:cNvPr>
            <p:cNvSpPr txBox="1"/>
            <p:nvPr/>
          </p:nvSpPr>
          <p:spPr>
            <a:xfrm>
              <a:off x="5506818" y="2312276"/>
              <a:ext cx="5783585" cy="615553"/>
            </a:xfrm>
            <a:prstGeom prst="rect">
              <a:avLst/>
            </a:prstGeom>
            <a:noFill/>
          </p:spPr>
          <p:txBody>
            <a:bodyPr wrap="square" rtlCol="0">
              <a:spAutoFit/>
            </a:bodyPr>
            <a:lstStyle/>
            <a:p>
              <a:r>
                <a:rPr lang="en-US" altLang="zh-CN" sz="3400" b="1" dirty="0">
                  <a:solidFill>
                    <a:schemeClr val="bg1"/>
                  </a:solidFill>
                  <a:latin typeface="Cambria" panose="02040503050406030204" pitchFamily="18" charset="0"/>
                  <a:ea typeface="Cambria" panose="02040503050406030204" pitchFamily="18" charset="0"/>
                  <a:cs typeface="+mn-ea"/>
                  <a:sym typeface="+mn-lt"/>
                </a:rPr>
                <a:t>VẺ ĐẸP VỀ NGHỆ THUẬT  </a:t>
              </a:r>
              <a:endParaRPr lang="zh-CN" altLang="en-US" sz="3400" b="1" dirty="0">
                <a:solidFill>
                  <a:schemeClr val="bg1"/>
                </a:solidFill>
                <a:latin typeface="Cambria" panose="02040503050406030204" pitchFamily="18" charset="0"/>
                <a:cs typeface="+mn-ea"/>
                <a:sym typeface="+mn-lt"/>
              </a:endParaRPr>
            </a:p>
          </p:txBody>
        </p:sp>
      </p:grpSp>
      <p:sp>
        <p:nvSpPr>
          <p:cNvPr id="9" name="Oval 8">
            <a:extLst>
              <a:ext uri="{FF2B5EF4-FFF2-40B4-BE49-F238E27FC236}">
                <a16:creationId xmlns:a16="http://schemas.microsoft.com/office/drawing/2014/main" id="{46666FFB-F674-C949-A9E8-6E164E12E87B}"/>
              </a:ext>
            </a:extLst>
          </p:cNvPr>
          <p:cNvSpPr/>
          <p:nvPr/>
        </p:nvSpPr>
        <p:spPr>
          <a:xfrm>
            <a:off x="101492" y="100224"/>
            <a:ext cx="1903831" cy="1773363"/>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TÁC PHẨM THƠ </a:t>
            </a:r>
          </a:p>
        </p:txBody>
      </p:sp>
    </p:spTree>
    <p:extLst>
      <p:ext uri="{BB962C8B-B14F-4D97-AF65-F5344CB8AC3E}">
        <p14:creationId xmlns:p14="http://schemas.microsoft.com/office/powerpoint/2010/main" val="402571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8"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3501CFF-70D2-4FA3-9F0E-DAAF4DAB519E}"/>
              </a:ext>
            </a:extLst>
          </p:cNvPr>
          <p:cNvSpPr txBox="1"/>
          <p:nvPr/>
        </p:nvSpPr>
        <p:spPr>
          <a:xfrm>
            <a:off x="5083425" y="1637515"/>
            <a:ext cx="1576072" cy="1446550"/>
          </a:xfrm>
          <a:prstGeom prst="rect">
            <a:avLst/>
          </a:prstGeom>
          <a:noFill/>
        </p:spPr>
        <p:txBody>
          <a:bodyPr wrap="none" rtlCol="0">
            <a:spAutoFit/>
          </a:bodyPr>
          <a:lstStyle/>
          <a:p>
            <a:r>
              <a:rPr lang="en-US" altLang="zh-CN" sz="8800" b="1" dirty="0">
                <a:solidFill>
                  <a:srgbClr val="DC7176"/>
                </a:solidFill>
                <a:cs typeface="+mn-ea"/>
                <a:sym typeface="+mn-lt"/>
              </a:rPr>
              <a:t>03</a:t>
            </a:r>
            <a:endParaRPr lang="zh-CN" altLang="en-US" sz="8800" b="1" dirty="0">
              <a:solidFill>
                <a:srgbClr val="DC7176"/>
              </a:solidFill>
              <a:cs typeface="+mn-ea"/>
              <a:sym typeface="+mn-lt"/>
            </a:endParaRPr>
          </a:p>
        </p:txBody>
      </p:sp>
      <p:sp>
        <p:nvSpPr>
          <p:cNvPr id="33" name="文本框 5">
            <a:extLst>
              <a:ext uri="{FF2B5EF4-FFF2-40B4-BE49-F238E27FC236}">
                <a16:creationId xmlns:a16="http://schemas.microsoft.com/office/drawing/2014/main" id="{BA507B06-7FD3-7160-3FA9-7331A69166EB}"/>
              </a:ext>
            </a:extLst>
          </p:cNvPr>
          <p:cNvSpPr txBox="1"/>
          <p:nvPr/>
        </p:nvSpPr>
        <p:spPr>
          <a:xfrm>
            <a:off x="2988300" y="3297917"/>
            <a:ext cx="5766322" cy="1569660"/>
          </a:xfrm>
          <a:prstGeom prst="rect">
            <a:avLst/>
          </a:prstGeom>
          <a:noFill/>
        </p:spPr>
        <p:txBody>
          <a:bodyPr wrap="none" rtlCol="0">
            <a:spAutoFit/>
          </a:bodyPr>
          <a:lstStyle/>
          <a:p>
            <a:r>
              <a:rPr lang="en-US" altLang="zh-CN" sz="9600" b="1" dirty="0">
                <a:solidFill>
                  <a:srgbClr val="338C0F"/>
                </a:solidFill>
                <a:latin typeface="Cambria" panose="02040503050406030204" pitchFamily="18" charset="0"/>
                <a:ea typeface="Cambria" panose="02040503050406030204" pitchFamily="18" charset="0"/>
                <a:cs typeface="+mn-ea"/>
                <a:sym typeface="+mn-lt"/>
              </a:rPr>
              <a:t>Luyện tập</a:t>
            </a:r>
            <a:endParaRPr lang="zh-CN" altLang="en-US" sz="9600" b="1" dirty="0">
              <a:solidFill>
                <a:srgbClr val="338C0F"/>
              </a:solidFill>
              <a:latin typeface="Cambria" panose="02040503050406030204" pitchFamily="18" charset="0"/>
              <a:cs typeface="+mn-ea"/>
              <a:sym typeface="+mn-lt"/>
            </a:endParaRPr>
          </a:p>
        </p:txBody>
      </p:sp>
    </p:spTree>
    <p:extLst>
      <p:ext uri="{BB962C8B-B14F-4D97-AF65-F5344CB8AC3E}">
        <p14:creationId xmlns:p14="http://schemas.microsoft.com/office/powerpoint/2010/main" val="3342917948"/>
      </p:ext>
    </p:extLst>
  </p:cSld>
  <p:clrMapOvr>
    <a:masterClrMapping/>
  </p:clrMapOvr>
  <mc:AlternateContent xmlns:mc="http://schemas.openxmlformats.org/markup-compatibility/2006" xmlns:p14="http://schemas.microsoft.com/office/powerpoint/2010/main">
    <mc:Choice Requires="p14">
      <p:transition spd="slow" p14:dur="900" advTm="6000">
        <p14:warp dir="in"/>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4530721-5F99-4B1B-842C-3FA0A5ECB406}"/>
              </a:ext>
            </a:extLst>
          </p:cNvPr>
          <p:cNvSpPr/>
          <p:nvPr/>
        </p:nvSpPr>
        <p:spPr>
          <a:xfrm>
            <a:off x="1624552" y="1547829"/>
            <a:ext cx="8604362" cy="3441700"/>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07FDA812-EDDA-432F-AB26-119A7337EBA6}"/>
              </a:ext>
            </a:extLst>
          </p:cNvPr>
          <p:cNvSpPr/>
          <p:nvPr/>
        </p:nvSpPr>
        <p:spPr>
          <a:xfrm>
            <a:off x="1963086" y="2299183"/>
            <a:ext cx="5719759" cy="1938992"/>
          </a:xfrm>
          <a:prstGeom prst="rect">
            <a:avLst/>
          </a:prstGeom>
        </p:spPr>
        <p:txBody>
          <a:bodyPr vert="horz" wrap="square">
            <a:spAutoFit/>
          </a:bodyPr>
          <a:lstStyle/>
          <a:p>
            <a:pPr algn="just"/>
            <a:r>
              <a:rPr lang="en-US" sz="2400" dirty="0">
                <a:latin typeface="Cambria" panose="02040503050406030204" pitchFamily="18" charset="0"/>
                <a:ea typeface="Cambria" panose="02040503050406030204" pitchFamily="18" charset="0"/>
              </a:rPr>
              <a:t>Dựa vào nội dung tìm hiểu tác phẩm viết kết nối đọc về một câu thơ hay một hình ảnh gợi cho bạn nhiều ấn tượng và cảm xúc trong bài thơ Mùa xuân chín của Hàn Mặc Tử.</a:t>
            </a:r>
          </a:p>
        </p:txBody>
      </p:sp>
      <p:grpSp>
        <p:nvGrpSpPr>
          <p:cNvPr id="21" name="组合 20">
            <a:extLst>
              <a:ext uri="{FF2B5EF4-FFF2-40B4-BE49-F238E27FC236}">
                <a16:creationId xmlns:a16="http://schemas.microsoft.com/office/drawing/2014/main" id="{D52B81C2-560B-45D1-A364-44B40F1B09F5}"/>
              </a:ext>
            </a:extLst>
          </p:cNvPr>
          <p:cNvGrpSpPr/>
          <p:nvPr/>
        </p:nvGrpSpPr>
        <p:grpSpPr>
          <a:xfrm>
            <a:off x="1657238" y="678818"/>
            <a:ext cx="3053442" cy="584252"/>
            <a:chOff x="2071451" y="2630867"/>
            <a:chExt cx="3053442" cy="584252"/>
          </a:xfrm>
        </p:grpSpPr>
        <p:sp>
          <p:nvSpPr>
            <p:cNvPr id="20" name="矩形: 圆角 19">
              <a:extLst>
                <a:ext uri="{FF2B5EF4-FFF2-40B4-BE49-F238E27FC236}">
                  <a16:creationId xmlns:a16="http://schemas.microsoft.com/office/drawing/2014/main"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4C6DD18E-B317-4FD0-9F85-050F0749C4B7}"/>
                </a:ext>
              </a:extLst>
            </p:cNvPr>
            <p:cNvSpPr txBox="1"/>
            <p:nvPr/>
          </p:nvSpPr>
          <p:spPr>
            <a:xfrm>
              <a:off x="2434231" y="2692160"/>
              <a:ext cx="1632178"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dirty="0">
                <a:solidFill>
                  <a:schemeClr val="bg1"/>
                </a:solidFill>
                <a:latin typeface="Cambria" panose="02040503050406030204" pitchFamily="18" charset="0"/>
                <a:cs typeface="+mn-ea"/>
                <a:sym typeface="+mn-lt"/>
              </a:endParaRPr>
            </a:p>
          </p:txBody>
        </p:sp>
      </p:grpSp>
      <p:pic>
        <p:nvPicPr>
          <p:cNvPr id="19" name="图片 18">
            <a:extLst>
              <a:ext uri="{FF2B5EF4-FFF2-40B4-BE49-F238E27FC236}">
                <a16:creationId xmlns:a16="http://schemas.microsoft.com/office/drawing/2014/main" id="{6707C631-A181-495F-B0BA-74C1146A46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558" y="5061914"/>
            <a:ext cx="1260680" cy="1505851"/>
          </a:xfrm>
          <a:prstGeom prst="rect">
            <a:avLst/>
          </a:prstGeom>
        </p:spPr>
      </p:pic>
      <p:pic>
        <p:nvPicPr>
          <p:cNvPr id="3" name="Hình ảnh 2" descr="Ảnh có chứa văn bản, đồ họa véc-tơ, đồ chơi, búp bê&#10;&#10;Mô tả được tạo tự động">
            <a:extLst>
              <a:ext uri="{FF2B5EF4-FFF2-40B4-BE49-F238E27FC236}">
                <a16:creationId xmlns:a16="http://schemas.microsoft.com/office/drawing/2014/main" id="{1BE8EDE9-394E-3A2B-D7C1-307A817558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6659" y="961534"/>
            <a:ext cx="4273099" cy="4011327"/>
          </a:xfrm>
          <a:prstGeom prst="rect">
            <a:avLst/>
          </a:prstGeom>
        </p:spPr>
      </p:pic>
    </p:spTree>
    <p:extLst>
      <p:ext uri="{BB962C8B-B14F-4D97-AF65-F5344CB8AC3E}">
        <p14:creationId xmlns:p14="http://schemas.microsoft.com/office/powerpoint/2010/main" val="2300411223"/>
      </p:ext>
    </p:extLst>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ảng 2">
            <a:extLst>
              <a:ext uri="{FF2B5EF4-FFF2-40B4-BE49-F238E27FC236}">
                <a16:creationId xmlns:a16="http://schemas.microsoft.com/office/drawing/2014/main" id="{FFB56CF5-1825-D922-6C3D-066FE1013DD9}"/>
              </a:ext>
            </a:extLst>
          </p:cNvPr>
          <p:cNvGraphicFramePr>
            <a:graphicFrameLocks noGrp="1"/>
          </p:cNvGraphicFramePr>
          <p:nvPr>
            <p:extLst>
              <p:ext uri="{D42A27DB-BD31-4B8C-83A1-F6EECF244321}">
                <p14:modId xmlns:p14="http://schemas.microsoft.com/office/powerpoint/2010/main" val="3299577976"/>
              </p:ext>
            </p:extLst>
          </p:nvPr>
        </p:nvGraphicFramePr>
        <p:xfrm>
          <a:off x="405352" y="282804"/>
          <a:ext cx="11387578" cy="6325387"/>
        </p:xfrm>
        <a:graphic>
          <a:graphicData uri="http://schemas.openxmlformats.org/drawingml/2006/table">
            <a:tbl>
              <a:tblPr firstRow="1" firstCol="1" bandRow="1">
                <a:tableStyleId>{21E4AEA4-8DFA-4A89-87EB-49C32662AFE0}</a:tableStyleId>
              </a:tblPr>
              <a:tblGrid>
                <a:gridCol w="2121032">
                  <a:extLst>
                    <a:ext uri="{9D8B030D-6E8A-4147-A177-3AD203B41FA5}">
                      <a16:colId xmlns:a16="http://schemas.microsoft.com/office/drawing/2014/main" val="463287259"/>
                    </a:ext>
                  </a:extLst>
                </a:gridCol>
                <a:gridCol w="2648931">
                  <a:extLst>
                    <a:ext uri="{9D8B030D-6E8A-4147-A177-3AD203B41FA5}">
                      <a16:colId xmlns:a16="http://schemas.microsoft.com/office/drawing/2014/main" val="2106554197"/>
                    </a:ext>
                  </a:extLst>
                </a:gridCol>
                <a:gridCol w="2925785">
                  <a:extLst>
                    <a:ext uri="{9D8B030D-6E8A-4147-A177-3AD203B41FA5}">
                      <a16:colId xmlns:a16="http://schemas.microsoft.com/office/drawing/2014/main" val="2639381783"/>
                    </a:ext>
                  </a:extLst>
                </a:gridCol>
                <a:gridCol w="3691830">
                  <a:extLst>
                    <a:ext uri="{9D8B030D-6E8A-4147-A177-3AD203B41FA5}">
                      <a16:colId xmlns:a16="http://schemas.microsoft.com/office/drawing/2014/main" val="469350005"/>
                    </a:ext>
                  </a:extLst>
                </a:gridCol>
              </a:tblGrid>
              <a:tr h="1120586">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TIÊU CHÍ</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CẦN CỐ GẮNG</a:t>
                      </a:r>
                      <a:endParaRPr lang="en-US" sz="1800">
                        <a:effectLst/>
                        <a:latin typeface="Cambria" panose="02040503050406030204" pitchFamily="18" charset="0"/>
                        <a:ea typeface="Cambria" panose="02040503050406030204" pitchFamily="18" charset="0"/>
                      </a:endParaRPr>
                    </a:p>
                    <a:p>
                      <a:pPr algn="ctr">
                        <a:lnSpc>
                          <a:spcPct val="100000"/>
                        </a:lnSpc>
                        <a:spcAft>
                          <a:spcPts val="800"/>
                        </a:spcAft>
                      </a:pPr>
                      <a:r>
                        <a:rPr lang="en-US" sz="2000">
                          <a:effectLst/>
                          <a:latin typeface="Cambria" panose="02040503050406030204" pitchFamily="18" charset="0"/>
                          <a:ea typeface="Cambria" panose="02040503050406030204" pitchFamily="18" charset="0"/>
                        </a:rPr>
                        <a:t>(0 – 4 điểm)</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ĐÃ LÀM TỐT</a:t>
                      </a:r>
                      <a:endParaRPr lang="en-US" sz="1800">
                        <a:effectLst/>
                        <a:latin typeface="Cambria" panose="02040503050406030204" pitchFamily="18" charset="0"/>
                        <a:ea typeface="Cambria" panose="02040503050406030204" pitchFamily="18" charset="0"/>
                      </a:endParaRPr>
                    </a:p>
                    <a:p>
                      <a:pPr algn="ctr">
                        <a:lnSpc>
                          <a:spcPct val="100000"/>
                        </a:lnSpc>
                        <a:spcAft>
                          <a:spcPts val="800"/>
                        </a:spcAft>
                      </a:pPr>
                      <a:r>
                        <a:rPr lang="en-US" sz="2000">
                          <a:effectLst/>
                          <a:latin typeface="Cambria" panose="02040503050406030204" pitchFamily="18" charset="0"/>
                          <a:ea typeface="Cambria" panose="02040503050406030204" pitchFamily="18" charset="0"/>
                        </a:rPr>
                        <a:t>(5 – 7 điểm)</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ctr">
                        <a:lnSpc>
                          <a:spcPct val="100000"/>
                        </a:lnSpc>
                        <a:spcAft>
                          <a:spcPts val="800"/>
                        </a:spcAft>
                      </a:pPr>
                      <a:r>
                        <a:rPr lang="en-US" sz="2000" dirty="0">
                          <a:effectLst/>
                          <a:latin typeface="Cambria" panose="02040503050406030204" pitchFamily="18" charset="0"/>
                          <a:ea typeface="Cambria" panose="02040503050406030204" pitchFamily="18" charset="0"/>
                        </a:rPr>
                        <a:t>RẤT XUẤT SẮC</a:t>
                      </a:r>
                      <a:endParaRPr lang="en-US" sz="1800" dirty="0">
                        <a:effectLst/>
                        <a:latin typeface="Cambria" panose="02040503050406030204" pitchFamily="18" charset="0"/>
                        <a:ea typeface="Cambria" panose="02040503050406030204" pitchFamily="18" charset="0"/>
                      </a:endParaRPr>
                    </a:p>
                    <a:p>
                      <a:pPr algn="ctr">
                        <a:lnSpc>
                          <a:spcPct val="100000"/>
                        </a:lnSpc>
                        <a:spcAft>
                          <a:spcPts val="800"/>
                        </a:spcAft>
                      </a:pPr>
                      <a:r>
                        <a:rPr lang="en-US" sz="2000" dirty="0">
                          <a:effectLst/>
                          <a:latin typeface="Cambria" panose="02040503050406030204" pitchFamily="18" charset="0"/>
                          <a:ea typeface="Cambria" panose="02040503050406030204" pitchFamily="18" charset="0"/>
                        </a:rPr>
                        <a:t>(8 – 10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extLst>
                  <a:ext uri="{0D108BD9-81ED-4DB2-BD59-A6C34878D82A}">
                    <a16:rowId xmlns:a16="http://schemas.microsoft.com/office/drawing/2014/main" val="2902368053"/>
                  </a:ext>
                </a:extLst>
              </a:tr>
              <a:tr h="2665456">
                <a:tc>
                  <a:txBody>
                    <a:bodyPr/>
                    <a:lstStyle/>
                    <a:p>
                      <a:pPr algn="ctr">
                        <a:lnSpc>
                          <a:spcPct val="100000"/>
                        </a:lnSpc>
                        <a:spcAft>
                          <a:spcPts val="800"/>
                        </a:spcAft>
                      </a:pPr>
                      <a:r>
                        <a:rPr lang="en-US" sz="2000" dirty="0">
                          <a:effectLst/>
                          <a:latin typeface="Cambria" panose="02040503050406030204" pitchFamily="18" charset="0"/>
                          <a:ea typeface="Cambria" panose="02040503050406030204" pitchFamily="18" charset="0"/>
                        </a:rPr>
                        <a:t>Hình thức</a:t>
                      </a:r>
                      <a:endParaRPr lang="en-US" sz="1800" dirty="0">
                        <a:effectLst/>
                        <a:latin typeface="Cambria" panose="02040503050406030204" pitchFamily="18" charset="0"/>
                        <a:ea typeface="Cambria" panose="02040503050406030204" pitchFamily="18" charset="0"/>
                      </a:endParaRPr>
                    </a:p>
                    <a:p>
                      <a:pPr algn="ctr">
                        <a:lnSpc>
                          <a:spcPct val="100000"/>
                        </a:lnSpc>
                        <a:spcAft>
                          <a:spcPts val="800"/>
                        </a:spcAft>
                      </a:pPr>
                      <a:r>
                        <a:rPr lang="en-US" sz="2000" dirty="0">
                          <a:effectLst/>
                          <a:latin typeface="Cambria" panose="02040503050406030204" pitchFamily="18" charset="0"/>
                          <a:ea typeface="Cambria" panose="02040503050406030204" pitchFamily="18" charset="0"/>
                        </a:rPr>
                        <a:t>(3 điểm)</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nchor="ctr"/>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1 điểm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Bài làm còn sơ sài, trình bày cẩu thả</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Sai lỗi chính tả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Sai kết cấu đoạn</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dirty="0">
                          <a:effectLst/>
                          <a:latin typeface="Cambria" panose="02040503050406030204" pitchFamily="18" charset="0"/>
                          <a:ea typeface="Cambria" panose="02040503050406030204" pitchFamily="18" charset="0"/>
                        </a:rPr>
                        <a:t>2 điểm</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Bài làm tương đối đẩy đủ, chỉn chu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Trình bày cẩn thận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Chuẩn kết câu đoạn</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Không có lỗi chính tả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dirty="0">
                          <a:effectLst/>
                          <a:latin typeface="Cambria" panose="02040503050406030204" pitchFamily="18" charset="0"/>
                          <a:ea typeface="Cambria" panose="02040503050406030204" pitchFamily="18" charset="0"/>
                        </a:rPr>
                        <a:t>3 điểm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Bài làm tương đối đẩy đủ, chỉn chu </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Trình bày cẩn thận Chuẩn kết câu đoạn</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Không có lỗi chính tả</a:t>
                      </a:r>
                      <a:endParaRPr lang="en-US" sz="1800" dirty="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dirty="0">
                          <a:effectLst/>
                          <a:latin typeface="Cambria" panose="02040503050406030204" pitchFamily="18" charset="0"/>
                          <a:ea typeface="Cambria" panose="02040503050406030204" pitchFamily="18" charset="0"/>
                        </a:rPr>
                        <a:t>Có sự sáng tạo</a:t>
                      </a:r>
                      <a:endParaRPr lang="en-US" sz="1800" dirty="0">
                        <a:effectLst/>
                        <a:latin typeface="Cambria" panose="02040503050406030204" pitchFamily="18" charset="0"/>
                        <a:ea typeface="Cambria" panose="02040503050406030204" pitchFamily="18" charset="0"/>
                      </a:endParaRPr>
                    </a:p>
                  </a:txBody>
                  <a:tcPr marL="40959" marR="40959" marT="0" marB="0"/>
                </a:tc>
                <a:extLst>
                  <a:ext uri="{0D108BD9-81ED-4DB2-BD59-A6C34878D82A}">
                    <a16:rowId xmlns:a16="http://schemas.microsoft.com/office/drawing/2014/main" val="1753419868"/>
                  </a:ext>
                </a:extLst>
              </a:tr>
              <a:tr h="1914421">
                <a:tc>
                  <a:txBody>
                    <a:bodyPr/>
                    <a:lstStyle/>
                    <a:p>
                      <a:pPr algn="ctr">
                        <a:lnSpc>
                          <a:spcPct val="100000"/>
                        </a:lnSpc>
                        <a:spcAft>
                          <a:spcPts val="800"/>
                        </a:spcAft>
                      </a:pPr>
                      <a:r>
                        <a:rPr lang="en-US" sz="2000">
                          <a:effectLst/>
                          <a:latin typeface="Cambria" panose="02040503050406030204" pitchFamily="18" charset="0"/>
                          <a:ea typeface="Cambria" panose="02040503050406030204" pitchFamily="18" charset="0"/>
                        </a:rPr>
                        <a:t>Nội dung</a:t>
                      </a:r>
                      <a:endParaRPr lang="en-US" sz="1800">
                        <a:effectLst/>
                        <a:latin typeface="Cambria" panose="02040503050406030204" pitchFamily="18" charset="0"/>
                        <a:ea typeface="Cambria" panose="02040503050406030204" pitchFamily="18" charset="0"/>
                      </a:endParaRPr>
                    </a:p>
                    <a:p>
                      <a:pPr algn="ctr">
                        <a:lnSpc>
                          <a:spcPct val="100000"/>
                        </a:lnSpc>
                        <a:spcAft>
                          <a:spcPts val="800"/>
                        </a:spcAft>
                      </a:pPr>
                      <a:r>
                        <a:rPr lang="en-US" sz="2000">
                          <a:effectLst/>
                          <a:latin typeface="Cambria" panose="02040503050406030204" pitchFamily="18" charset="0"/>
                          <a:ea typeface="Cambria" panose="02040503050406030204" pitchFamily="18" charset="0"/>
                        </a:rPr>
                        <a:t>(7 điểm)</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nchor="ctr"/>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1 – 4 điểm</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Nội dung sơ sài mới dừng lại ở mức độ biết và nhận diện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5 – 6 điểm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Nội dung đúng, đủ và trọng tâm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Có ít nhất 1 – 2 ý mở rộng nâng cao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7 điểm</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Nội dung đúng, đủ và trọng tâm </a:t>
                      </a:r>
                      <a:endParaRPr lang="en-US" sz="1800">
                        <a:effectLst/>
                        <a:latin typeface="Cambria" panose="02040503050406030204" pitchFamily="18" charset="0"/>
                        <a:ea typeface="Cambria" panose="02040503050406030204" pitchFamily="18" charset="0"/>
                      </a:endParaRPr>
                    </a:p>
                    <a:p>
                      <a:pPr algn="just">
                        <a:lnSpc>
                          <a:spcPct val="100000"/>
                        </a:lnSpc>
                        <a:spcAft>
                          <a:spcPts val="800"/>
                        </a:spcAft>
                      </a:pPr>
                      <a:r>
                        <a:rPr lang="en-US" sz="2000">
                          <a:effectLst/>
                          <a:latin typeface="Cambria" panose="02040503050406030204" pitchFamily="18" charset="0"/>
                          <a:ea typeface="Cambria" panose="02040503050406030204" pitchFamily="18" charset="0"/>
                        </a:rPr>
                        <a:t>Có ít nhất 1 – 2 ý mở rộng nâng cao Có sự sáng tạo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extLst>
                  <a:ext uri="{0D108BD9-81ED-4DB2-BD59-A6C34878D82A}">
                    <a16:rowId xmlns:a16="http://schemas.microsoft.com/office/drawing/2014/main" val="3644621597"/>
                  </a:ext>
                </a:extLst>
              </a:tr>
              <a:tr h="312462">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Điểm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extLst>
                  <a:ext uri="{0D108BD9-81ED-4DB2-BD59-A6C34878D82A}">
                    <a16:rowId xmlns:a16="http://schemas.microsoft.com/office/drawing/2014/main" val="1263918974"/>
                  </a:ext>
                </a:extLst>
              </a:tr>
              <a:tr h="312462">
                <a:tc>
                  <a:txBody>
                    <a:bodyPr/>
                    <a:lstStyle/>
                    <a:p>
                      <a:pPr algn="just">
                        <a:lnSpc>
                          <a:spcPct val="100000"/>
                        </a:lnSpc>
                        <a:spcAft>
                          <a:spcPts val="800"/>
                        </a:spcAft>
                      </a:pPr>
                      <a:r>
                        <a:rPr lang="en-US" sz="2000">
                          <a:effectLst/>
                          <a:latin typeface="Cambria" panose="02040503050406030204" pitchFamily="18" charset="0"/>
                          <a:ea typeface="Cambria" panose="02040503050406030204" pitchFamily="18" charset="0"/>
                        </a:rPr>
                        <a:t>TỔNG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gridSpan="3">
                  <a:txBody>
                    <a:bodyPr/>
                    <a:lstStyle/>
                    <a:p>
                      <a:pPr algn="just">
                        <a:lnSpc>
                          <a:spcPct val="100000"/>
                        </a:lnSpc>
                        <a:spcAft>
                          <a:spcPts val="800"/>
                        </a:spcAft>
                      </a:pPr>
                      <a:r>
                        <a:rPr lang="en-US" sz="2000" dirty="0">
                          <a:effectLst/>
                          <a:latin typeface="Cambria" panose="02040503050406030204" pitchFamily="18" charset="0"/>
                          <a:ea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txBody>
                  <a:tcPr marL="40959" marR="4095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5810377"/>
                  </a:ext>
                </a:extLst>
              </a:tr>
            </a:tbl>
          </a:graphicData>
        </a:graphic>
      </p:graphicFrame>
    </p:spTree>
    <p:extLst>
      <p:ext uri="{BB962C8B-B14F-4D97-AF65-F5344CB8AC3E}">
        <p14:creationId xmlns:p14="http://schemas.microsoft.com/office/powerpoint/2010/main" val="660872274"/>
      </p:ext>
    </p:extLst>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p:transition spd="slow" advTm="6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52B81C2-560B-45D1-A364-44B40F1B09F5}"/>
              </a:ext>
            </a:extLst>
          </p:cNvPr>
          <p:cNvGrpSpPr/>
          <p:nvPr/>
        </p:nvGrpSpPr>
        <p:grpSpPr>
          <a:xfrm>
            <a:off x="997361" y="546843"/>
            <a:ext cx="3053442" cy="584252"/>
            <a:chOff x="2071451" y="2630867"/>
            <a:chExt cx="3053442" cy="584252"/>
          </a:xfrm>
        </p:grpSpPr>
        <p:sp>
          <p:nvSpPr>
            <p:cNvPr id="20" name="矩形: 圆角 19">
              <a:extLst>
                <a:ext uri="{FF2B5EF4-FFF2-40B4-BE49-F238E27FC236}">
                  <a16:creationId xmlns:a16="http://schemas.microsoft.com/office/drawing/2014/main"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4C6DD18E-B317-4FD0-9F85-050F0749C4B7}"/>
                </a:ext>
              </a:extLst>
            </p:cNvPr>
            <p:cNvSpPr txBox="1"/>
            <p:nvPr/>
          </p:nvSpPr>
          <p:spPr>
            <a:xfrm>
              <a:off x="2359392" y="2687555"/>
              <a:ext cx="2194640" cy="461665"/>
            </a:xfrm>
            <a:prstGeom prst="rect">
              <a:avLst/>
            </a:prstGeom>
            <a:noFill/>
          </p:spPr>
          <p:txBody>
            <a:bodyPr wrap="none" rtlCol="0">
              <a:spAutoFit/>
            </a:bodyPr>
            <a:lstStyle/>
            <a:p>
              <a:r>
                <a:rPr lang="en-US" altLang="zh-CN" sz="2400" b="1" dirty="0" err="1" smtClean="0">
                  <a:solidFill>
                    <a:schemeClr val="bg1"/>
                  </a:solidFill>
                  <a:latin typeface="Cambria" panose="02040503050406030204" pitchFamily="18" charset="0"/>
                  <a:ea typeface="Cambria" panose="02040503050406030204" pitchFamily="18" charset="0"/>
                  <a:cs typeface="+mn-ea"/>
                  <a:sym typeface="+mn-lt"/>
                </a:rPr>
                <a:t>Đoạn</a:t>
              </a:r>
              <a:r>
                <a:rPr lang="en-US" altLang="zh-CN" sz="2400" b="1" dirty="0" smtClean="0">
                  <a:solidFill>
                    <a:schemeClr val="bg1"/>
                  </a:solidFill>
                  <a:latin typeface="Cambria" panose="02040503050406030204" pitchFamily="18" charset="0"/>
                  <a:ea typeface="Cambria" panose="02040503050406030204" pitchFamily="18" charset="0"/>
                  <a:cs typeface="+mn-ea"/>
                  <a:sym typeface="+mn-lt"/>
                </a:rPr>
                <a:t> </a:t>
              </a:r>
              <a:r>
                <a:rPr lang="en-US" altLang="zh-CN" sz="2400" b="1" dirty="0">
                  <a:solidFill>
                    <a:schemeClr val="bg1"/>
                  </a:solidFill>
                  <a:latin typeface="Cambria" panose="02040503050406030204" pitchFamily="18" charset="0"/>
                  <a:ea typeface="Cambria" panose="02040503050406030204" pitchFamily="18" charset="0"/>
                  <a:cs typeface="+mn-ea"/>
                  <a:sym typeface="+mn-lt"/>
                </a:rPr>
                <a:t>văn mẫu</a:t>
              </a:r>
              <a:endParaRPr lang="zh-CN" altLang="en-US" sz="2400" b="1" dirty="0">
                <a:solidFill>
                  <a:schemeClr val="bg1"/>
                </a:solidFill>
                <a:latin typeface="Cambria" panose="02040503050406030204" pitchFamily="18" charset="0"/>
                <a:cs typeface="+mn-ea"/>
                <a:sym typeface="+mn-lt"/>
              </a:endParaRPr>
            </a:p>
          </p:txBody>
        </p:sp>
      </p:grpSp>
      <p:sp>
        <p:nvSpPr>
          <p:cNvPr id="10" name="Hộp Văn bản 9">
            <a:extLst>
              <a:ext uri="{FF2B5EF4-FFF2-40B4-BE49-F238E27FC236}">
                <a16:creationId xmlns:a16="http://schemas.microsoft.com/office/drawing/2014/main" id="{8F80A74F-3229-3A9A-A929-78133C2CD788}"/>
              </a:ext>
            </a:extLst>
          </p:cNvPr>
          <p:cNvSpPr txBox="1"/>
          <p:nvPr/>
        </p:nvSpPr>
        <p:spPr>
          <a:xfrm>
            <a:off x="633167" y="1377868"/>
            <a:ext cx="10925666" cy="4801314"/>
          </a:xfrm>
          <a:prstGeom prst="rect">
            <a:avLst/>
          </a:prstGeom>
          <a:noFill/>
        </p:spPr>
        <p:txBody>
          <a:bodyPr wrap="square">
            <a:spAutoFit/>
          </a:bodyPr>
          <a:lstStyle/>
          <a:p>
            <a:pPr algn="just"/>
            <a:r>
              <a:rPr lang="en-US" dirty="0">
                <a:effectLst/>
                <a:latin typeface="Cambria" panose="02040503050406030204" pitchFamily="18" charset="0"/>
                <a:ea typeface="Cambria" panose="02040503050406030204" pitchFamily="18" charset="0"/>
                <a:cs typeface="Times New Roman" panose="02020603050405020304" pitchFamily="18" charset="0"/>
              </a:rPr>
              <a:t>Hàn Mặc Tử là một thi sĩ có phong cách thơ rất riêng biệt, độc đáo. Ông để lại cho đời nhiều tập thơ nổi tiếng như Gái Quê, Thơ Điên hay Chơi Giữa Mùa Trăng. Bài thơ "Mùa xuân chín" là một bài thơ tiêu biểu, góp phần làm nên tên tuổi của nhà </a:t>
            </a:r>
            <a:r>
              <a:rPr lang="en-US" dirty="0" err="1">
                <a:effectLst/>
                <a:latin typeface="Cambria" panose="02040503050406030204" pitchFamily="18" charset="0"/>
                <a:ea typeface="Cambria" panose="02040503050406030204" pitchFamily="18" charset="0"/>
                <a:cs typeface="Times New Roman" panose="02020603050405020304" pitchFamily="18" charset="0"/>
              </a:rPr>
              <a:t>thơ.Tựa</a:t>
            </a:r>
            <a:r>
              <a:rPr lang="en-US" dirty="0">
                <a:effectLst/>
                <a:latin typeface="Cambria" panose="02040503050406030204" pitchFamily="18" charset="0"/>
                <a:ea typeface="Cambria" panose="02040503050406030204" pitchFamily="18" charset="0"/>
                <a:cs typeface="Times New Roman" panose="02020603050405020304" pitchFamily="18" charset="0"/>
              </a:rPr>
              <a:t> đề bài thơ đầy ấn tượng" Mùa xuân chín", ta nghe như có sự mềm mại, hương thoang thoảng của vị xuân rạo rực mà không kém phần đằm thắm, ý tứ chất chồng những tầng sâu ý nghĩa khiến ta tò mò muốn khám phá, thôi thúc ta đi sâu vào nội dung tác phẩm để khám phá nét "chín" của mùa xuân trong thơ Hàn Mặc Tử ra sao.</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p>
            <a:pPr algn="ctr"/>
            <a:r>
              <a:rPr lang="en-US"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rPr>
              <a:t>"</a:t>
            </a:r>
            <a:r>
              <a:rPr lang="en-US" b="1" i="1"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rPr>
              <a:t>Trong làn nắng ửng khói mơ tan</a:t>
            </a:r>
            <a:endParaRPr lang="en-US" sz="1400"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endParaRPr>
          </a:p>
          <a:p>
            <a:pPr algn="ctr"/>
            <a:r>
              <a:rPr lang="en-US" b="1" i="1"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rPr>
              <a:t>Đôi mái nhà tranh lấm tấm vàng</a:t>
            </a:r>
            <a:endParaRPr lang="en-US" sz="1400"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endParaRPr>
          </a:p>
          <a:p>
            <a:pPr algn="ctr"/>
            <a:r>
              <a:rPr lang="en-US" b="1" i="1"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rPr>
              <a:t>Sột soạt gió trêu tà áo biếc</a:t>
            </a:r>
            <a:endParaRPr lang="en-US" sz="1400"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endParaRPr>
          </a:p>
          <a:p>
            <a:pPr algn="ctr"/>
            <a:r>
              <a:rPr lang="en-US" b="1" i="1"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rPr>
              <a:t>Trên giàn thiên lý bóng xuân sang</a:t>
            </a:r>
            <a:r>
              <a:rPr lang="en-US"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1400" dirty="0">
              <a:solidFill>
                <a:srgbClr val="CB4E54"/>
              </a:solidFill>
              <a:effectLst/>
              <a:latin typeface="Cambria" panose="02040503050406030204" pitchFamily="18" charset="0"/>
              <a:ea typeface="Cambria" panose="02040503050406030204" pitchFamily="18" charset="0"/>
              <a:cs typeface="Times New Roman" panose="02020603050405020304" pitchFamily="18" charset="0"/>
            </a:endParaRPr>
          </a:p>
          <a:p>
            <a:r>
              <a:rPr lang="en-US" dirty="0">
                <a:effectLst/>
                <a:latin typeface="Cambria" panose="02040503050406030204" pitchFamily="18" charset="0"/>
                <a:ea typeface="Cambria" panose="02040503050406030204" pitchFamily="18" charset="0"/>
              </a:rPr>
              <a:t>Bức tranh mùa xuân chốn thôn quê thật thanh bình, duyên dáng mà đằm thắm yêu thương. Trong làn nắng nhẹ của </a:t>
            </a:r>
            <a:r>
              <a:rPr lang="en-US" dirty="0" err="1">
                <a:effectLst/>
                <a:latin typeface="Cambria" panose="02040503050406030204" pitchFamily="18" charset="0"/>
                <a:ea typeface="Cambria" panose="02040503050406030204" pitchFamily="18" charset="0"/>
              </a:rPr>
              <a:t>của</a:t>
            </a:r>
            <a:r>
              <a:rPr lang="en-US" dirty="0">
                <a:effectLst/>
                <a:latin typeface="Cambria" panose="02040503050406030204" pitchFamily="18" charset="0"/>
                <a:ea typeface="Cambria" panose="02040503050406030204" pitchFamily="18" charset="0"/>
              </a:rPr>
              <a:t> bầu trời, làn khói xa như tan đi, tạo nên vẻ đẹp như mơ như thực, không quá chi tiết, chỉ đôi nét chấm phá nhưng khiến ta không khỏi xuyến xao trước khung trời đầy yên bình lúc này. Trên những mái nhà tranh nơi quê nghèo lấm tấm màu hoa thiên lý điểm tô, cơn gió nhẹ đung đưa những chiếc lá xanh biếc tạo nên thứ âm thanh lạ lùng" sột soạt", tất cả đều quá đỗi nhẹ nhàng mà thân thương. Mùa xuân đang len lỏi vào cảnh vật, trên giàn thiên lý báo xuân về, mùa xuân đến, cây cỏ, thiên nhiên, đất trời, và lòng người như hoà quyện lấy nhau</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58609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Tm="6000">
        <p159:morph option="byObject"/>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3501CFF-70D2-4FA3-9F0E-DAAF4DAB519E}"/>
              </a:ext>
            </a:extLst>
          </p:cNvPr>
          <p:cNvSpPr txBox="1"/>
          <p:nvPr/>
        </p:nvSpPr>
        <p:spPr>
          <a:xfrm>
            <a:off x="5083425" y="1637515"/>
            <a:ext cx="1576072" cy="1446550"/>
          </a:xfrm>
          <a:prstGeom prst="rect">
            <a:avLst/>
          </a:prstGeom>
          <a:noFill/>
        </p:spPr>
        <p:txBody>
          <a:bodyPr wrap="none" rtlCol="0">
            <a:spAutoFit/>
          </a:bodyPr>
          <a:lstStyle/>
          <a:p>
            <a:r>
              <a:rPr lang="en-US" altLang="zh-CN" sz="8800" b="1" dirty="0">
                <a:solidFill>
                  <a:srgbClr val="DC7176"/>
                </a:solidFill>
                <a:cs typeface="+mn-ea"/>
                <a:sym typeface="+mn-lt"/>
              </a:rPr>
              <a:t>04</a:t>
            </a:r>
            <a:endParaRPr lang="zh-CN" altLang="en-US" sz="8800" b="1" dirty="0">
              <a:solidFill>
                <a:srgbClr val="DC7176"/>
              </a:solidFill>
              <a:cs typeface="+mn-ea"/>
              <a:sym typeface="+mn-lt"/>
            </a:endParaRPr>
          </a:p>
        </p:txBody>
      </p:sp>
      <p:sp>
        <p:nvSpPr>
          <p:cNvPr id="33" name="文本框 5">
            <a:extLst>
              <a:ext uri="{FF2B5EF4-FFF2-40B4-BE49-F238E27FC236}">
                <a16:creationId xmlns:a16="http://schemas.microsoft.com/office/drawing/2014/main" id="{BA507B06-7FD3-7160-3FA9-7331A69166EB}"/>
              </a:ext>
            </a:extLst>
          </p:cNvPr>
          <p:cNvSpPr txBox="1"/>
          <p:nvPr/>
        </p:nvSpPr>
        <p:spPr>
          <a:xfrm>
            <a:off x="2988300" y="3297917"/>
            <a:ext cx="5493812" cy="1569660"/>
          </a:xfrm>
          <a:prstGeom prst="rect">
            <a:avLst/>
          </a:prstGeom>
          <a:noFill/>
        </p:spPr>
        <p:txBody>
          <a:bodyPr wrap="none" rtlCol="0">
            <a:spAutoFit/>
          </a:bodyPr>
          <a:lstStyle/>
          <a:p>
            <a:r>
              <a:rPr lang="en-US" altLang="zh-CN" sz="9600" b="1" dirty="0">
                <a:solidFill>
                  <a:srgbClr val="338C0F"/>
                </a:solidFill>
                <a:latin typeface="Cambria" panose="02040503050406030204" pitchFamily="18" charset="0"/>
                <a:ea typeface="Cambria" panose="02040503050406030204" pitchFamily="18" charset="0"/>
                <a:cs typeface="+mn-ea"/>
                <a:sym typeface="+mn-lt"/>
              </a:rPr>
              <a:t>Vận dụng</a:t>
            </a:r>
            <a:endParaRPr lang="zh-CN" altLang="en-US" sz="9600" b="1" dirty="0">
              <a:solidFill>
                <a:srgbClr val="338C0F"/>
              </a:solidFill>
              <a:latin typeface="Cambria" panose="02040503050406030204" pitchFamily="18" charset="0"/>
              <a:cs typeface="+mn-ea"/>
              <a:sym typeface="+mn-lt"/>
            </a:endParaRPr>
          </a:p>
        </p:txBody>
      </p:sp>
    </p:spTree>
    <p:extLst>
      <p:ext uri="{BB962C8B-B14F-4D97-AF65-F5344CB8AC3E}">
        <p14:creationId xmlns:p14="http://schemas.microsoft.com/office/powerpoint/2010/main" val="2830635"/>
      </p:ext>
    </p:extLst>
  </p:cSld>
  <p:clrMapOvr>
    <a:masterClrMapping/>
  </p:clrMapOvr>
  <mc:AlternateContent xmlns:mc="http://schemas.openxmlformats.org/markup-compatibility/2006" xmlns:p14="http://schemas.microsoft.com/office/powerpoint/2010/main">
    <mc:Choice Requires="p14">
      <p:transition spd="slow" p14:dur="2000" advTm="6000">
        <p14:ferris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4530721-5F99-4B1B-842C-3FA0A5ECB406}"/>
              </a:ext>
            </a:extLst>
          </p:cNvPr>
          <p:cNvSpPr/>
          <p:nvPr/>
        </p:nvSpPr>
        <p:spPr>
          <a:xfrm>
            <a:off x="1624552" y="1547829"/>
            <a:ext cx="8604362" cy="3441700"/>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id="{07FDA812-EDDA-432F-AB26-119A7337EBA6}"/>
              </a:ext>
            </a:extLst>
          </p:cNvPr>
          <p:cNvSpPr/>
          <p:nvPr/>
        </p:nvSpPr>
        <p:spPr>
          <a:xfrm>
            <a:off x="1736844" y="1699018"/>
            <a:ext cx="6351355" cy="3139321"/>
          </a:xfrm>
          <a:prstGeom prst="rect">
            <a:avLst/>
          </a:prstGeom>
        </p:spPr>
        <p:txBody>
          <a:bodyPr vert="horz" wrap="square">
            <a:spAutoFit/>
          </a:bodyPr>
          <a:lstStyle/>
          <a:p>
            <a:pPr algn="just"/>
            <a:r>
              <a:rPr lang="en-US" dirty="0">
                <a:latin typeface="Cambria" panose="02040503050406030204" pitchFamily="18" charset="0"/>
                <a:ea typeface="Cambria" panose="02040503050406030204" pitchFamily="18" charset="0"/>
              </a:rPr>
              <a:t>Hàn Mặc Tử phải sống trong cảnh tuyệt vọng vì bệnh tật trong nhà thương Tuy Hòa tuy nhiên ông vẫn sáng tác, vẫn làm thơ và vẫn giao cảm mãnh liệt với cuộc đời. </a:t>
            </a:r>
            <a:r>
              <a:rPr lang="en-US" b="1" dirty="0">
                <a:latin typeface="Cambria" panose="02040503050406030204" pitchFamily="18" charset="0"/>
                <a:ea typeface="Cambria" panose="02040503050406030204" pitchFamily="18" charset="0"/>
              </a:rPr>
              <a:t>Trình bày suy nghĩ của con về câu nói sau </a:t>
            </a:r>
            <a:r>
              <a:rPr lang="en-US" dirty="0">
                <a:latin typeface="Cambria" panose="02040503050406030204" pitchFamily="18" charset="0"/>
                <a:ea typeface="Cambria" panose="02040503050406030204" pitchFamily="18" charset="0"/>
              </a:rPr>
              <a:t>của Hàn Mặc Tử, liên hệ với những trường hợp trong xã hội ngày nay khi các bạn trẻ không trân trọng sự sống, coi sự sống thật sự rất mong manh để rồi ra đi từ khi còn quá trẻ. </a:t>
            </a:r>
          </a:p>
          <a:p>
            <a:pPr algn="just"/>
            <a:r>
              <a:rPr lang="en-US" b="1" i="1" dirty="0">
                <a:latin typeface="Cambria" panose="02040503050406030204" pitchFamily="18" charset="0"/>
                <a:ea typeface="Cambria" panose="02040503050406030204" pitchFamily="18" charset="0"/>
              </a:rPr>
              <a:t>Tôi đã sống mãnh liệt và đầy đủ - sống bằng tim, bằng phổi, bằng máu, bằng lệ, bằng hồn. Tôi đã phát triển hết cả cảm giác của tình yêu. Tôi đã vui buồn hờn giận đến gần đứt sự sống</a:t>
            </a:r>
            <a:endParaRPr lang="en-US" dirty="0">
              <a:latin typeface="Cambria" panose="02040503050406030204" pitchFamily="18" charset="0"/>
              <a:ea typeface="Cambria" panose="02040503050406030204" pitchFamily="18" charset="0"/>
            </a:endParaRPr>
          </a:p>
        </p:txBody>
      </p:sp>
      <p:grpSp>
        <p:nvGrpSpPr>
          <p:cNvPr id="21" name="组合 20">
            <a:extLst>
              <a:ext uri="{FF2B5EF4-FFF2-40B4-BE49-F238E27FC236}">
                <a16:creationId xmlns:a16="http://schemas.microsoft.com/office/drawing/2014/main" id="{D52B81C2-560B-45D1-A364-44B40F1B09F5}"/>
              </a:ext>
            </a:extLst>
          </p:cNvPr>
          <p:cNvGrpSpPr/>
          <p:nvPr/>
        </p:nvGrpSpPr>
        <p:grpSpPr>
          <a:xfrm>
            <a:off x="1657238" y="678818"/>
            <a:ext cx="3053442" cy="584252"/>
            <a:chOff x="2071451" y="2630867"/>
            <a:chExt cx="3053442" cy="584252"/>
          </a:xfrm>
        </p:grpSpPr>
        <p:sp>
          <p:nvSpPr>
            <p:cNvPr id="20" name="矩形: 圆角 19">
              <a:extLst>
                <a:ext uri="{FF2B5EF4-FFF2-40B4-BE49-F238E27FC236}">
                  <a16:creationId xmlns:a16="http://schemas.microsoft.com/office/drawing/2014/main"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4C6DD18E-B317-4FD0-9F85-050F0749C4B7}"/>
                </a:ext>
              </a:extLst>
            </p:cNvPr>
            <p:cNvSpPr txBox="1"/>
            <p:nvPr/>
          </p:nvSpPr>
          <p:spPr>
            <a:xfrm>
              <a:off x="2434231" y="2692160"/>
              <a:ext cx="1632178"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dirty="0">
                <a:solidFill>
                  <a:schemeClr val="bg1"/>
                </a:solidFill>
                <a:latin typeface="Cambria" panose="02040503050406030204" pitchFamily="18" charset="0"/>
                <a:cs typeface="+mn-ea"/>
                <a:sym typeface="+mn-lt"/>
              </a:endParaRPr>
            </a:p>
          </p:txBody>
        </p:sp>
      </p:grpSp>
      <p:pic>
        <p:nvPicPr>
          <p:cNvPr id="19" name="图片 18">
            <a:extLst>
              <a:ext uri="{FF2B5EF4-FFF2-40B4-BE49-F238E27FC236}">
                <a16:creationId xmlns:a16="http://schemas.microsoft.com/office/drawing/2014/main" id="{6707C631-A181-495F-B0BA-74C1146A46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558" y="5061914"/>
            <a:ext cx="1260680" cy="1505851"/>
          </a:xfrm>
          <a:prstGeom prst="rect">
            <a:avLst/>
          </a:prstGeom>
        </p:spPr>
      </p:pic>
      <p:pic>
        <p:nvPicPr>
          <p:cNvPr id="9" name="Hình ảnh 8">
            <a:extLst>
              <a:ext uri="{FF2B5EF4-FFF2-40B4-BE49-F238E27FC236}">
                <a16:creationId xmlns:a16="http://schemas.microsoft.com/office/drawing/2014/main" id="{AC979FA9-A9CB-C606-74CD-394500AC252B}"/>
              </a:ext>
            </a:extLst>
          </p:cNvPr>
          <p:cNvPicPr>
            <a:picLocks noChangeAspect="1"/>
          </p:cNvPicPr>
          <p:nvPr/>
        </p:nvPicPr>
        <p:blipFill>
          <a:blip r:embed="rId3"/>
          <a:stretch>
            <a:fillRect/>
          </a:stretch>
        </p:blipFill>
        <p:spPr>
          <a:xfrm>
            <a:off x="8476592" y="2270943"/>
            <a:ext cx="2888667" cy="3512735"/>
          </a:xfrm>
          <a:prstGeom prst="rect">
            <a:avLst/>
          </a:prstGeom>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2460904035"/>
      </p:ext>
    </p:extLst>
  </p:cSld>
  <p:clrMapOvr>
    <a:masterClrMapping/>
  </p:clrMapOvr>
  <mc:AlternateContent xmlns:mc="http://schemas.openxmlformats.org/markup-compatibility/2006" xmlns:p14="http://schemas.microsoft.com/office/powerpoint/2010/main">
    <mc:Choice Requires="p14">
      <p:transition spd="slow" p14:dur="1600" advTm="6000">
        <p14:conveyor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Nhóm 34">
            <a:extLst>
              <a:ext uri="{FF2B5EF4-FFF2-40B4-BE49-F238E27FC236}">
                <a16:creationId xmlns:a16="http://schemas.microsoft.com/office/drawing/2014/main" id="{21B93058-B033-1622-CBA8-7B581A4BAE87}"/>
              </a:ext>
            </a:extLst>
          </p:cNvPr>
          <p:cNvGrpSpPr/>
          <p:nvPr/>
        </p:nvGrpSpPr>
        <p:grpSpPr>
          <a:xfrm>
            <a:off x="396558" y="692103"/>
            <a:ext cx="10857143" cy="5875662"/>
            <a:chOff x="396558" y="692103"/>
            <a:chExt cx="10857143" cy="5875662"/>
          </a:xfrm>
        </p:grpSpPr>
        <p:cxnSp>
          <p:nvCxnSpPr>
            <p:cNvPr id="4" name="Đường nối Thẳng 3">
              <a:extLst>
                <a:ext uri="{FF2B5EF4-FFF2-40B4-BE49-F238E27FC236}">
                  <a16:creationId xmlns:a16="http://schemas.microsoft.com/office/drawing/2014/main" id="{DDE70B35-AFAF-E85D-25BA-ACB7FD497640}"/>
                </a:ext>
              </a:extLst>
            </p:cNvPr>
            <p:cNvCxnSpPr>
              <a:cxnSpLocks/>
              <a:stCxn id="15" idx="2"/>
              <a:endCxn id="9" idx="0"/>
            </p:cNvCxnSpPr>
            <p:nvPr/>
          </p:nvCxnSpPr>
          <p:spPr>
            <a:xfrm>
              <a:off x="1582401" y="1215061"/>
              <a:ext cx="192360" cy="999910"/>
            </a:xfrm>
            <a:prstGeom prst="line">
              <a:avLst/>
            </a:prstGeom>
            <a:ln w="28575">
              <a:solidFill>
                <a:srgbClr val="CB4E54"/>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D52B81C2-560B-45D1-A364-44B40F1B09F5}"/>
                </a:ext>
              </a:extLst>
            </p:cNvPr>
            <p:cNvGrpSpPr/>
            <p:nvPr/>
          </p:nvGrpSpPr>
          <p:grpSpPr>
            <a:xfrm>
              <a:off x="854708" y="692103"/>
              <a:ext cx="1840106" cy="584252"/>
              <a:chOff x="2071451" y="2630867"/>
              <a:chExt cx="1840106" cy="584252"/>
            </a:xfrm>
          </p:grpSpPr>
          <p:sp>
            <p:nvSpPr>
              <p:cNvPr id="20" name="矩形: 圆角 19">
                <a:extLst>
                  <a:ext uri="{FF2B5EF4-FFF2-40B4-BE49-F238E27FC236}">
                    <a16:creationId xmlns:a16="http://schemas.microsoft.com/office/drawing/2014/main" id="{3F2F8FAC-A3E4-4FCE-B930-7BEBD9825163}"/>
                  </a:ext>
                </a:extLst>
              </p:cNvPr>
              <p:cNvSpPr/>
              <p:nvPr/>
            </p:nvSpPr>
            <p:spPr>
              <a:xfrm>
                <a:off x="2071451" y="2630867"/>
                <a:ext cx="1840106"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id="{4C6DD18E-B317-4FD0-9F85-050F0749C4B7}"/>
                  </a:ext>
                </a:extLst>
              </p:cNvPr>
              <p:cNvSpPr txBox="1"/>
              <p:nvPr/>
            </p:nvSpPr>
            <p:spPr>
              <a:xfrm>
                <a:off x="2305258" y="2692160"/>
                <a:ext cx="987771"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GỢI Ý</a:t>
                </a:r>
                <a:endParaRPr lang="zh-CN" altLang="en-US" sz="2400" b="1" dirty="0">
                  <a:solidFill>
                    <a:schemeClr val="bg1"/>
                  </a:solidFill>
                  <a:latin typeface="Cambria" panose="02040503050406030204" pitchFamily="18" charset="0"/>
                  <a:cs typeface="+mn-ea"/>
                  <a:sym typeface="+mn-lt"/>
                </a:endParaRPr>
              </a:p>
            </p:txBody>
          </p:sp>
        </p:grpSp>
        <p:pic>
          <p:nvPicPr>
            <p:cNvPr id="19" name="图片 18">
              <a:extLst>
                <a:ext uri="{FF2B5EF4-FFF2-40B4-BE49-F238E27FC236}">
                  <a16:creationId xmlns:a16="http://schemas.microsoft.com/office/drawing/2014/main" id="{6707C631-A181-495F-B0BA-74C1146A46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558" y="5061914"/>
              <a:ext cx="1260680" cy="1505851"/>
            </a:xfrm>
            <a:prstGeom prst="rect">
              <a:avLst/>
            </a:prstGeom>
          </p:spPr>
        </p:pic>
        <p:pic>
          <p:nvPicPr>
            <p:cNvPr id="9" name="Hình ảnh 8">
              <a:extLst>
                <a:ext uri="{FF2B5EF4-FFF2-40B4-BE49-F238E27FC236}">
                  <a16:creationId xmlns:a16="http://schemas.microsoft.com/office/drawing/2014/main" id="{AC979FA9-A9CB-C606-74CD-394500AC252B}"/>
                </a:ext>
              </a:extLst>
            </p:cNvPr>
            <p:cNvPicPr>
              <a:picLocks noChangeAspect="1"/>
            </p:cNvPicPr>
            <p:nvPr/>
          </p:nvPicPr>
          <p:blipFill>
            <a:blip r:embed="rId3"/>
            <a:stretch>
              <a:fillRect/>
            </a:stretch>
          </p:blipFill>
          <p:spPr>
            <a:xfrm>
              <a:off x="658308" y="2214971"/>
              <a:ext cx="2232905" cy="2715302"/>
            </a:xfrm>
            <a:prstGeom prst="rect">
              <a:avLst/>
            </a:prstGeom>
            <a:effectLst>
              <a:outerShdw blurRad="50800" dist="38100" dir="2700000" algn="tl" rotWithShape="0">
                <a:prstClr val="black">
                  <a:alpha val="40000"/>
                </a:prstClr>
              </a:outerShdw>
              <a:softEdge rad="127000"/>
            </a:effectLst>
          </p:spPr>
        </p:pic>
        <p:sp>
          <p:nvSpPr>
            <p:cNvPr id="10" name="Hộp Văn bản 9">
              <a:extLst>
                <a:ext uri="{FF2B5EF4-FFF2-40B4-BE49-F238E27FC236}">
                  <a16:creationId xmlns:a16="http://schemas.microsoft.com/office/drawing/2014/main" id="{D626C4DF-38A2-FB60-1845-4D707FA755B1}"/>
                </a:ext>
              </a:extLst>
            </p:cNvPr>
            <p:cNvSpPr txBox="1"/>
            <p:nvPr/>
          </p:nvSpPr>
          <p:spPr>
            <a:xfrm>
              <a:off x="3567739" y="1276355"/>
              <a:ext cx="7660841" cy="646331"/>
            </a:xfrm>
            <a:prstGeom prst="rect">
              <a:avLst/>
            </a:prstGeom>
            <a:noFill/>
            <a:ln w="28575">
              <a:solidFill>
                <a:srgbClr val="338C0F"/>
              </a:solidFill>
              <a:prstDash val="sysDot"/>
            </a:ln>
          </p:spPr>
          <p:txBody>
            <a:bodyPr wrap="square">
              <a:spAutoFit/>
            </a:bodyPr>
            <a:lstStyle/>
            <a:p>
              <a:pPr marL="342900" lvl="0" indent="-342900" algn="just">
                <a:buFont typeface="Symbol" panose="05050102010706020507" pitchFamily="18" charset="2"/>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Chính vì càng trong hoàn cảnh ngặt nghèo, khổ đau con người càng khao khát sống, khao khát có được một cuộc sống hạnh phúc, bình thường.</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id="{E890EC0F-0710-EE09-68A2-E2D0C1666107}"/>
                </a:ext>
              </a:extLst>
            </p:cNvPr>
            <p:cNvSpPr txBox="1"/>
            <p:nvPr/>
          </p:nvSpPr>
          <p:spPr>
            <a:xfrm>
              <a:off x="3592859" y="2209321"/>
              <a:ext cx="7660841" cy="1200329"/>
            </a:xfrm>
            <a:prstGeom prst="rect">
              <a:avLst/>
            </a:prstGeom>
            <a:noFill/>
            <a:ln w="28575">
              <a:solidFill>
                <a:srgbClr val="338C0F"/>
              </a:solidFill>
              <a:prstDash val="sysDot"/>
            </a:ln>
          </p:spPr>
          <p:txBody>
            <a:bodyPr wrap="square">
              <a:spAutoFit/>
            </a:bodyPr>
            <a:lstStyle/>
            <a:p>
              <a:pPr marL="342900" lvl="0" indent="-342900" algn="just">
                <a:buFont typeface="Symbol" panose="05050102010706020507" pitchFamily="18" charset="2"/>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Hàn Mặc Tử đang ở độ “chín” nghề nhất, khao khát được yêu thương, khao khát được sống hòa mình vào cuộc sống bình thường. Chính vì vậy, dù chỉ còn một chút hơi thở cuối cùng, thi sĩ họ Hàn vẫn luôn sống hết mình, yêu đời khát sống trọn vẹn.</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BE8381F0-636D-5FDC-1067-EEA2B2BFC1FA}"/>
                </a:ext>
              </a:extLst>
            </p:cNvPr>
            <p:cNvSpPr txBox="1"/>
            <p:nvPr/>
          </p:nvSpPr>
          <p:spPr>
            <a:xfrm>
              <a:off x="3567738" y="3635617"/>
              <a:ext cx="7660841" cy="1200329"/>
            </a:xfrm>
            <a:prstGeom prst="rect">
              <a:avLst/>
            </a:prstGeom>
            <a:noFill/>
            <a:ln w="28575">
              <a:solidFill>
                <a:srgbClr val="338C0F"/>
              </a:solidFill>
              <a:prstDash val="sysDot"/>
            </a:ln>
          </p:spPr>
          <p:txBody>
            <a:bodyPr wrap="square">
              <a:spAutoFit/>
            </a:bodyPr>
            <a:lstStyle/>
            <a:p>
              <a:pPr marL="342900" lvl="0" indent="-342900" algn="just">
                <a:spcAft>
                  <a:spcPts val="800"/>
                </a:spcAft>
                <a:buFont typeface="Symbol" panose="05050102010706020507" pitchFamily="18" charset="2"/>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Xã hội ngày nay, nhiều bạn trẻ vẫn coi nhẹ sự sống, coi thường chính sinh mạng để rồi ra đi khi còn quá trẻ. Các bạn cần được giáo dục rằng sự sống là trân quý và chỉ khi nào ta sống hết mình, lạc quan và hòa mình vào cuộc sống ta mới hiểu được giá trị trọn vẹn của việc sống và được sống.</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551AB633-5A3F-A511-5BD8-563E232D5DEF}"/>
                </a:ext>
              </a:extLst>
            </p:cNvPr>
            <p:cNvSpPr txBox="1"/>
            <p:nvPr/>
          </p:nvSpPr>
          <p:spPr>
            <a:xfrm>
              <a:off x="3592860" y="5061914"/>
              <a:ext cx="7660841" cy="923330"/>
            </a:xfrm>
            <a:prstGeom prst="rect">
              <a:avLst/>
            </a:prstGeom>
            <a:noFill/>
            <a:ln w="28575">
              <a:solidFill>
                <a:srgbClr val="338C0F"/>
              </a:solidFill>
              <a:prstDash val="sysDot"/>
            </a:ln>
          </p:spPr>
          <p:txBody>
            <a:bodyPr wrap="square">
              <a:spAutoFit/>
            </a:bodyPr>
            <a:lstStyle/>
            <a:p>
              <a:pPr marL="285750" indent="-285750" algn="just">
                <a:buFont typeface="Arial" panose="020B0604020202020204" pitchFamily="34" charset="0"/>
                <a:buChar char="•"/>
              </a:pPr>
              <a:r>
                <a:rPr lang="en-US" sz="1800" dirty="0">
                  <a:effectLst/>
                  <a:latin typeface="Cambria" panose="02040503050406030204" pitchFamily="18" charset="0"/>
                  <a:ea typeface="Cambria" panose="02040503050406030204" pitchFamily="18" charset="0"/>
                </a:rPr>
                <a:t>Tuy nhiên, cũng cần có những biện pháp trị liệu tâm lí dành cho những trường hợp có suy nghĩ tiêu cực, trầm cảm để những người còn đang u uất sớm lấy lại tinh thần và tận hưởng cuộc sống trọn vẹn hơn. </a:t>
              </a:r>
              <a:endParaRPr lang="en-US" dirty="0">
                <a:latin typeface="Cambria" panose="02040503050406030204" pitchFamily="18" charset="0"/>
                <a:ea typeface="Cambria" panose="02040503050406030204" pitchFamily="18" charset="0"/>
              </a:endParaRPr>
            </a:p>
          </p:txBody>
        </p:sp>
        <p:cxnSp>
          <p:nvCxnSpPr>
            <p:cNvPr id="8" name="Đường kết nối: Mũi tên Gấp khúc 7">
              <a:extLst>
                <a:ext uri="{FF2B5EF4-FFF2-40B4-BE49-F238E27FC236}">
                  <a16:creationId xmlns:a16="http://schemas.microsoft.com/office/drawing/2014/main" id="{F47A7022-520C-DAD1-2E72-2F4FCFF8257C}"/>
                </a:ext>
              </a:extLst>
            </p:cNvPr>
            <p:cNvCxnSpPr>
              <a:stCxn id="9" idx="3"/>
              <a:endCxn id="10" idx="1"/>
            </p:cNvCxnSpPr>
            <p:nvPr/>
          </p:nvCxnSpPr>
          <p:spPr>
            <a:xfrm flipV="1">
              <a:off x="2891213" y="1599521"/>
              <a:ext cx="676526" cy="1973101"/>
            </a:xfrm>
            <a:prstGeom prst="bentConnector3">
              <a:avLst>
                <a:gd name="adj1" fmla="val 40246"/>
              </a:avLst>
            </a:prstGeom>
            <a:ln w="28575">
              <a:solidFill>
                <a:srgbClr val="CB4E54"/>
              </a:solidFill>
            </a:ln>
          </p:spPr>
          <p:style>
            <a:lnRef idx="1">
              <a:schemeClr val="accent1"/>
            </a:lnRef>
            <a:fillRef idx="0">
              <a:schemeClr val="accent1"/>
            </a:fillRef>
            <a:effectRef idx="0">
              <a:schemeClr val="accent1"/>
            </a:effectRef>
            <a:fontRef idx="minor">
              <a:schemeClr val="tx1"/>
            </a:fontRef>
          </p:style>
        </p:cxnSp>
        <p:cxnSp>
          <p:nvCxnSpPr>
            <p:cNvPr id="22" name="Đường kết nối: Mũi tên Gấp khúc 21">
              <a:extLst>
                <a:ext uri="{FF2B5EF4-FFF2-40B4-BE49-F238E27FC236}">
                  <a16:creationId xmlns:a16="http://schemas.microsoft.com/office/drawing/2014/main" id="{EA2D0249-2017-B368-1504-F4810E73F86B}"/>
                </a:ext>
              </a:extLst>
            </p:cNvPr>
            <p:cNvCxnSpPr>
              <a:stCxn id="9" idx="3"/>
              <a:endCxn id="11" idx="1"/>
            </p:cNvCxnSpPr>
            <p:nvPr/>
          </p:nvCxnSpPr>
          <p:spPr>
            <a:xfrm flipV="1">
              <a:off x="2891213" y="2809486"/>
              <a:ext cx="701646" cy="763136"/>
            </a:xfrm>
            <a:prstGeom prst="bentConnector3">
              <a:avLst>
                <a:gd name="adj1" fmla="val 39252"/>
              </a:avLst>
            </a:prstGeom>
            <a:ln w="28575">
              <a:solidFill>
                <a:srgbClr val="CB4E54"/>
              </a:solidFill>
            </a:ln>
          </p:spPr>
          <p:style>
            <a:lnRef idx="1">
              <a:schemeClr val="accent1"/>
            </a:lnRef>
            <a:fillRef idx="0">
              <a:schemeClr val="accent1"/>
            </a:fillRef>
            <a:effectRef idx="0">
              <a:schemeClr val="accent1"/>
            </a:effectRef>
            <a:fontRef idx="minor">
              <a:schemeClr val="tx1"/>
            </a:fontRef>
          </p:style>
        </p:cxnSp>
        <p:cxnSp>
          <p:nvCxnSpPr>
            <p:cNvPr id="25" name="Đường kết nối: Mũi tên Gấp khúc 24">
              <a:extLst>
                <a:ext uri="{FF2B5EF4-FFF2-40B4-BE49-F238E27FC236}">
                  <a16:creationId xmlns:a16="http://schemas.microsoft.com/office/drawing/2014/main" id="{A0B542C5-53AC-8A0E-CC51-E2E02C293B19}"/>
                </a:ext>
              </a:extLst>
            </p:cNvPr>
            <p:cNvCxnSpPr>
              <a:stCxn id="9" idx="3"/>
              <a:endCxn id="14" idx="1"/>
            </p:cNvCxnSpPr>
            <p:nvPr/>
          </p:nvCxnSpPr>
          <p:spPr>
            <a:xfrm>
              <a:off x="2891213" y="3572622"/>
              <a:ext cx="676525" cy="663160"/>
            </a:xfrm>
            <a:prstGeom prst="bentConnector3">
              <a:avLst>
                <a:gd name="adj1" fmla="val 40889"/>
              </a:avLst>
            </a:prstGeom>
            <a:ln w="28575">
              <a:solidFill>
                <a:srgbClr val="CB4E54"/>
              </a:solidFill>
            </a:ln>
          </p:spPr>
          <p:style>
            <a:lnRef idx="1">
              <a:schemeClr val="accent1"/>
            </a:lnRef>
            <a:fillRef idx="0">
              <a:schemeClr val="accent1"/>
            </a:fillRef>
            <a:effectRef idx="0">
              <a:schemeClr val="accent1"/>
            </a:effectRef>
            <a:fontRef idx="minor">
              <a:schemeClr val="tx1"/>
            </a:fontRef>
          </p:style>
        </p:cxnSp>
        <p:cxnSp>
          <p:nvCxnSpPr>
            <p:cNvPr id="28" name="Đường kết nối: Mũi tên Gấp khúc 27">
              <a:extLst>
                <a:ext uri="{FF2B5EF4-FFF2-40B4-BE49-F238E27FC236}">
                  <a16:creationId xmlns:a16="http://schemas.microsoft.com/office/drawing/2014/main" id="{64C20B1C-CA7A-0DBD-5915-3416B41A3922}"/>
                </a:ext>
              </a:extLst>
            </p:cNvPr>
            <p:cNvCxnSpPr>
              <a:stCxn id="9" idx="3"/>
              <a:endCxn id="16" idx="1"/>
            </p:cNvCxnSpPr>
            <p:nvPr/>
          </p:nvCxnSpPr>
          <p:spPr>
            <a:xfrm>
              <a:off x="2891213" y="3572622"/>
              <a:ext cx="701647" cy="1950957"/>
            </a:xfrm>
            <a:prstGeom prst="bentConnector3">
              <a:avLst>
                <a:gd name="adj1" fmla="val 39252"/>
              </a:avLst>
            </a:prstGeom>
            <a:ln w="28575">
              <a:solidFill>
                <a:srgbClr val="CB4E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1543973"/>
      </p:ext>
    </p:extLst>
  </p:cSld>
  <p:clrMapOvr>
    <a:masterClrMapping/>
  </p:clrMapOvr>
  <p:transition spd="slow" advTm="6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3501CFF-70D2-4FA3-9F0E-DAAF4DAB519E}"/>
              </a:ext>
            </a:extLst>
          </p:cNvPr>
          <p:cNvSpPr txBox="1"/>
          <p:nvPr/>
        </p:nvSpPr>
        <p:spPr>
          <a:xfrm>
            <a:off x="5083424" y="1549025"/>
            <a:ext cx="1576072" cy="1446550"/>
          </a:xfrm>
          <a:prstGeom prst="rect">
            <a:avLst/>
          </a:prstGeom>
          <a:noFill/>
        </p:spPr>
        <p:txBody>
          <a:bodyPr wrap="none" rtlCol="0">
            <a:spAutoFit/>
          </a:bodyPr>
          <a:lstStyle/>
          <a:p>
            <a:r>
              <a:rPr lang="en-US" altLang="zh-CN" sz="8800" b="1" dirty="0">
                <a:solidFill>
                  <a:srgbClr val="DC7176"/>
                </a:solidFill>
                <a:cs typeface="+mn-ea"/>
                <a:sym typeface="+mn-lt"/>
              </a:rPr>
              <a:t>02</a:t>
            </a:r>
            <a:endParaRPr lang="zh-CN" altLang="en-US" sz="8800" b="1" dirty="0">
              <a:solidFill>
                <a:srgbClr val="DC7176"/>
              </a:solidFill>
              <a:cs typeface="+mn-ea"/>
              <a:sym typeface="+mn-lt"/>
            </a:endParaRPr>
          </a:p>
        </p:txBody>
      </p:sp>
      <p:sp>
        <p:nvSpPr>
          <p:cNvPr id="33" name="文本框 5">
            <a:extLst>
              <a:ext uri="{FF2B5EF4-FFF2-40B4-BE49-F238E27FC236}">
                <a16:creationId xmlns:a16="http://schemas.microsoft.com/office/drawing/2014/main" id="{BA507B06-7FD3-7160-3FA9-7331A69166EB}"/>
              </a:ext>
            </a:extLst>
          </p:cNvPr>
          <p:cNvSpPr txBox="1"/>
          <p:nvPr/>
        </p:nvSpPr>
        <p:spPr>
          <a:xfrm>
            <a:off x="2287602" y="2877588"/>
            <a:ext cx="7167715" cy="2554545"/>
          </a:xfrm>
          <a:prstGeom prst="rect">
            <a:avLst/>
          </a:prstGeom>
          <a:noFill/>
        </p:spPr>
        <p:txBody>
          <a:bodyPr wrap="square" rtlCol="0">
            <a:spAutoFit/>
          </a:bodyPr>
          <a:lstStyle/>
          <a:p>
            <a:pPr algn="ctr"/>
            <a:r>
              <a:rPr lang="en-US" altLang="zh-CN" sz="8000" b="1" dirty="0">
                <a:solidFill>
                  <a:srgbClr val="338C0F"/>
                </a:solidFill>
                <a:latin typeface="Cambria" panose="02040503050406030204" pitchFamily="18" charset="0"/>
                <a:ea typeface="Cambria" panose="02040503050406030204" pitchFamily="18" charset="0"/>
                <a:cs typeface="+mn-ea"/>
                <a:sym typeface="+mn-lt"/>
              </a:rPr>
              <a:t>Hình thành kiến thức mới</a:t>
            </a:r>
            <a:endParaRPr lang="zh-CN" altLang="en-US" sz="8000" b="1" dirty="0">
              <a:solidFill>
                <a:srgbClr val="338C0F"/>
              </a:solidFill>
              <a:latin typeface="Cambria" panose="02040503050406030204" pitchFamily="18" charset="0"/>
              <a:cs typeface="+mn-ea"/>
              <a:sym typeface="+mn-lt"/>
            </a:endParaRPr>
          </a:p>
        </p:txBody>
      </p:sp>
    </p:spTree>
    <p:extLst>
      <p:ext uri="{BB962C8B-B14F-4D97-AF65-F5344CB8AC3E}">
        <p14:creationId xmlns:p14="http://schemas.microsoft.com/office/powerpoint/2010/main" val="41463474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Tm="6000">
        <p159:morph option="byObject"/>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Mục</a:t>
            </a:r>
            <a:r>
              <a:rPr lang="en-US" b="1" dirty="0" smtClean="0"/>
              <a:t> </a:t>
            </a:r>
            <a:r>
              <a:rPr lang="en-US" b="1" dirty="0" err="1" smtClean="0"/>
              <a:t>tiêu</a:t>
            </a:r>
            <a:r>
              <a:rPr lang="en-US" b="1" dirty="0" smtClean="0"/>
              <a:t> </a:t>
            </a:r>
            <a:r>
              <a:rPr lang="en-US" b="1" dirty="0" err="1" smtClean="0"/>
              <a:t>bài</a:t>
            </a:r>
            <a:r>
              <a:rPr lang="en-US" b="1" dirty="0" smtClean="0"/>
              <a:t> </a:t>
            </a:r>
            <a:r>
              <a:rPr lang="en-US" b="1" dirty="0" err="1" smtClean="0"/>
              <a:t>học</a:t>
            </a:r>
            <a:endParaRPr lang="en-US" b="1" dirty="0"/>
          </a:p>
        </p:txBody>
      </p:sp>
      <p:sp>
        <p:nvSpPr>
          <p:cNvPr id="3" name="Content Placeholder 2"/>
          <p:cNvSpPr>
            <a:spLocks noGrp="1"/>
          </p:cNvSpPr>
          <p:nvPr>
            <p:ph idx="1"/>
          </p:nvPr>
        </p:nvSpPr>
        <p:spPr>
          <a:xfrm>
            <a:off x="1018904" y="1507446"/>
            <a:ext cx="8530045" cy="4383903"/>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400" b="1" dirty="0" err="1" smtClean="0">
                <a:solidFill>
                  <a:srgbClr val="FF0000"/>
                </a:solidFill>
              </a:rPr>
              <a:t>Khám</a:t>
            </a:r>
            <a:r>
              <a:rPr lang="en-US" sz="2400" b="1" dirty="0" smtClean="0">
                <a:solidFill>
                  <a:srgbClr val="FF0000"/>
                </a:solidFill>
              </a:rPr>
              <a:t> </a:t>
            </a:r>
            <a:r>
              <a:rPr lang="en-US" sz="2400" b="1" dirty="0" err="1" smtClean="0">
                <a:solidFill>
                  <a:srgbClr val="FF0000"/>
                </a:solidFill>
              </a:rPr>
              <a:t>những</a:t>
            </a:r>
            <a:r>
              <a:rPr lang="en-US" sz="2400" b="1" dirty="0" smtClean="0">
                <a:solidFill>
                  <a:srgbClr val="FF0000"/>
                </a:solidFill>
              </a:rPr>
              <a:t> </a:t>
            </a:r>
            <a:r>
              <a:rPr lang="en-US" sz="2400" b="1" dirty="0" err="1" smtClean="0">
                <a:solidFill>
                  <a:srgbClr val="FF0000"/>
                </a:solidFill>
              </a:rPr>
              <a:t>nét</a:t>
            </a:r>
            <a:r>
              <a:rPr lang="en-US" sz="2400" b="1" dirty="0" smtClean="0">
                <a:solidFill>
                  <a:srgbClr val="FF0000"/>
                </a:solidFill>
              </a:rPr>
              <a:t> </a:t>
            </a:r>
            <a:r>
              <a:rPr lang="en-US" sz="2400" b="1" dirty="0" err="1" smtClean="0">
                <a:solidFill>
                  <a:srgbClr val="FF0000"/>
                </a:solidFill>
              </a:rPr>
              <a:t>đặc</a:t>
            </a:r>
            <a:r>
              <a:rPr lang="en-US" sz="2400" b="1" dirty="0" smtClean="0">
                <a:solidFill>
                  <a:srgbClr val="FF0000"/>
                </a:solidFill>
              </a:rPr>
              <a:t> </a:t>
            </a:r>
            <a:r>
              <a:rPr lang="en-US" sz="2400" b="1" dirty="0" err="1" smtClean="0">
                <a:solidFill>
                  <a:srgbClr val="FF0000"/>
                </a:solidFill>
              </a:rPr>
              <a:t>sắc</a:t>
            </a:r>
            <a:r>
              <a:rPr lang="en-US" sz="2400" b="1" dirty="0" smtClean="0">
                <a:solidFill>
                  <a:srgbClr val="FF0000"/>
                </a:solidFill>
              </a:rPr>
              <a:t> </a:t>
            </a:r>
            <a:r>
              <a:rPr lang="en-US" sz="2400" b="1" dirty="0" err="1" smtClean="0">
                <a:solidFill>
                  <a:srgbClr val="FF0000"/>
                </a:solidFill>
              </a:rPr>
              <a:t>nội</a:t>
            </a:r>
            <a:r>
              <a:rPr lang="en-US" sz="2400" b="1" dirty="0" smtClean="0">
                <a:solidFill>
                  <a:srgbClr val="FF0000"/>
                </a:solidFill>
              </a:rPr>
              <a:t> dung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thơ</a:t>
            </a:r>
            <a:r>
              <a:rPr lang="en-US" sz="2400" b="1" dirty="0" smtClean="0">
                <a:solidFill>
                  <a:srgbClr val="FF0000"/>
                </a:solidFill>
              </a:rPr>
              <a:t> </a:t>
            </a:r>
            <a:r>
              <a:rPr lang="en-US" sz="2400" b="1" dirty="0" err="1" smtClean="0">
                <a:solidFill>
                  <a:srgbClr val="FF0000"/>
                </a:solidFill>
              </a:rPr>
              <a:t>hiện</a:t>
            </a:r>
            <a:r>
              <a:rPr lang="en-US" sz="2400" b="1" dirty="0" smtClean="0">
                <a:solidFill>
                  <a:srgbClr val="FF0000"/>
                </a:solidFill>
              </a:rPr>
              <a:t> </a:t>
            </a:r>
            <a:r>
              <a:rPr lang="en-US" sz="2400" b="1" dirty="0" err="1" smtClean="0">
                <a:solidFill>
                  <a:srgbClr val="FF0000"/>
                </a:solidFill>
              </a:rPr>
              <a:t>đại</a:t>
            </a:r>
            <a:r>
              <a:rPr lang="en-US" sz="2400" b="1" dirty="0" smtClean="0">
                <a:solidFill>
                  <a:srgbClr val="FF0000"/>
                </a:solidFill>
              </a:rPr>
              <a:t>: </a:t>
            </a:r>
          </a:p>
          <a:p>
            <a:pPr marL="0" indent="0">
              <a:buNone/>
            </a:pPr>
            <a:r>
              <a:rPr lang="en-US" sz="2400" b="1" dirty="0" smtClean="0">
                <a:solidFill>
                  <a:srgbClr val="FF0000"/>
                </a:solidFill>
              </a:rPr>
              <a:t>+ Ý </a:t>
            </a:r>
            <a:r>
              <a:rPr lang="en-US" sz="2400" b="1" dirty="0" err="1" smtClean="0">
                <a:solidFill>
                  <a:srgbClr val="FF0000"/>
                </a:solidFill>
              </a:rPr>
              <a:t>nghĩa</a:t>
            </a:r>
            <a:r>
              <a:rPr lang="en-US" sz="2400" b="1" dirty="0" smtClean="0">
                <a:solidFill>
                  <a:srgbClr val="FF0000"/>
                </a:solidFill>
              </a:rPr>
              <a:t> </a:t>
            </a:r>
            <a:r>
              <a:rPr lang="en-US" sz="2400" b="1" dirty="0" err="1" smtClean="0">
                <a:solidFill>
                  <a:srgbClr val="FF0000"/>
                </a:solidFill>
              </a:rPr>
              <a:t>nhan</a:t>
            </a:r>
            <a:r>
              <a:rPr lang="en-US" sz="2400" b="1" dirty="0" smtClean="0">
                <a:solidFill>
                  <a:srgbClr val="FF0000"/>
                </a:solidFill>
              </a:rPr>
              <a:t> </a:t>
            </a:r>
            <a:r>
              <a:rPr lang="en-US" sz="2400" b="1" dirty="0" err="1" smtClean="0">
                <a:solidFill>
                  <a:srgbClr val="FF0000"/>
                </a:solidFill>
              </a:rPr>
              <a:t>đề</a:t>
            </a:r>
            <a:endParaRPr lang="en-US" sz="2400" b="1" dirty="0" smtClean="0">
              <a:solidFill>
                <a:srgbClr val="FF0000"/>
              </a:solidFill>
            </a:endParaRPr>
          </a:p>
          <a:p>
            <a:pPr marL="0" indent="0">
              <a:buNone/>
            </a:pPr>
            <a:r>
              <a:rPr lang="en-US" sz="2400" b="1" dirty="0" smtClean="0">
                <a:solidFill>
                  <a:srgbClr val="FF0000"/>
                </a:solidFill>
              </a:rPr>
              <a:t>+  </a:t>
            </a:r>
            <a:r>
              <a:rPr lang="en-US" sz="2400" b="1" dirty="0" err="1" smtClean="0">
                <a:solidFill>
                  <a:srgbClr val="FF0000"/>
                </a:solidFill>
              </a:rPr>
              <a:t>Đặc</a:t>
            </a:r>
            <a:r>
              <a:rPr lang="en-US" sz="2400" b="1" dirty="0" smtClean="0">
                <a:solidFill>
                  <a:srgbClr val="FF0000"/>
                </a:solidFill>
              </a:rPr>
              <a:t> </a:t>
            </a:r>
            <a:r>
              <a:rPr lang="en-US" sz="2400" b="1" dirty="0" err="1" smtClean="0">
                <a:solidFill>
                  <a:srgbClr val="FF0000"/>
                </a:solidFill>
              </a:rPr>
              <a:t>sắc</a:t>
            </a:r>
            <a:r>
              <a:rPr lang="en-US" sz="2400" b="1" dirty="0" smtClean="0">
                <a:solidFill>
                  <a:srgbClr val="FF0000"/>
                </a:solidFill>
              </a:rPr>
              <a:t> </a:t>
            </a:r>
            <a:r>
              <a:rPr lang="en-US" sz="2400" b="1" dirty="0" err="1" smtClean="0">
                <a:solidFill>
                  <a:srgbClr val="FF0000"/>
                </a:solidFill>
              </a:rPr>
              <a:t>hình</a:t>
            </a:r>
            <a:r>
              <a:rPr lang="en-US" sz="2400" b="1" dirty="0" smtClean="0">
                <a:solidFill>
                  <a:srgbClr val="FF0000"/>
                </a:solidFill>
              </a:rPr>
              <a:t> </a:t>
            </a:r>
            <a:r>
              <a:rPr lang="en-US" sz="2400" b="1" dirty="0" err="1" smtClean="0">
                <a:solidFill>
                  <a:srgbClr val="FF0000"/>
                </a:solidFill>
              </a:rPr>
              <a:t>ảnh</a:t>
            </a:r>
            <a:r>
              <a:rPr lang="en-US" sz="2400" b="1" dirty="0" smtClean="0">
                <a:solidFill>
                  <a:srgbClr val="FF0000"/>
                </a:solidFill>
              </a:rPr>
              <a:t> </a:t>
            </a:r>
            <a:r>
              <a:rPr lang="en-US" sz="2400" b="1" dirty="0" err="1" smtClean="0">
                <a:solidFill>
                  <a:srgbClr val="FF0000"/>
                </a:solidFill>
              </a:rPr>
              <a:t>thơ</a:t>
            </a:r>
            <a:endParaRPr lang="en-US" sz="2400" b="1" dirty="0" smtClean="0">
              <a:solidFill>
                <a:srgbClr val="FF0000"/>
              </a:solidFill>
            </a:endParaRPr>
          </a:p>
          <a:p>
            <a:pPr marL="0" indent="0">
              <a:buNone/>
            </a:pPr>
            <a:r>
              <a:rPr lang="en-US" sz="2400" b="1" dirty="0" smtClean="0">
                <a:solidFill>
                  <a:srgbClr val="FF0000"/>
                </a:solidFill>
              </a:rPr>
              <a:t>+ </a:t>
            </a:r>
            <a:r>
              <a:rPr lang="en-US" sz="2400" b="1" dirty="0" err="1" smtClean="0">
                <a:solidFill>
                  <a:srgbClr val="FF0000"/>
                </a:solidFill>
              </a:rPr>
              <a:t>Nhân</a:t>
            </a:r>
            <a:r>
              <a:rPr lang="en-US" sz="2400" b="1" dirty="0" smtClean="0">
                <a:solidFill>
                  <a:srgbClr val="FF0000"/>
                </a:solidFill>
              </a:rPr>
              <a:t> </a:t>
            </a:r>
            <a:r>
              <a:rPr lang="en-US" sz="2400" b="1" dirty="0" err="1" smtClean="0">
                <a:solidFill>
                  <a:srgbClr val="FF0000"/>
                </a:solidFill>
              </a:rPr>
              <a:t>vật</a:t>
            </a:r>
            <a:r>
              <a:rPr lang="en-US" sz="2400" b="1" dirty="0" smtClean="0">
                <a:solidFill>
                  <a:srgbClr val="FF0000"/>
                </a:solidFill>
              </a:rPr>
              <a:t> </a:t>
            </a:r>
            <a:r>
              <a:rPr lang="en-US" sz="2400" b="1" dirty="0" err="1" smtClean="0">
                <a:solidFill>
                  <a:srgbClr val="FF0000"/>
                </a:solidFill>
              </a:rPr>
              <a:t>trữ</a:t>
            </a:r>
            <a:r>
              <a:rPr lang="en-US" sz="2400" b="1" dirty="0" smtClean="0">
                <a:solidFill>
                  <a:srgbClr val="FF0000"/>
                </a:solidFill>
              </a:rPr>
              <a:t> </a:t>
            </a:r>
            <a:r>
              <a:rPr lang="en-US" sz="2400" b="1" dirty="0" err="1" smtClean="0">
                <a:solidFill>
                  <a:srgbClr val="FF0000"/>
                </a:solidFill>
              </a:rPr>
              <a:t>tình</a:t>
            </a:r>
            <a:endParaRPr lang="en-US" sz="2400" b="1" dirty="0" smtClean="0">
              <a:solidFill>
                <a:srgbClr val="FF0000"/>
              </a:solidFill>
            </a:endParaRPr>
          </a:p>
          <a:p>
            <a:r>
              <a:rPr lang="en-US" sz="2400" b="1" dirty="0" err="1" smtClean="0">
                <a:solidFill>
                  <a:srgbClr val="FF0000"/>
                </a:solidFill>
              </a:rPr>
              <a:t>Đánh</a:t>
            </a:r>
            <a:r>
              <a:rPr lang="en-US" sz="2400" b="1" dirty="0" smtClean="0">
                <a:solidFill>
                  <a:srgbClr val="FF0000"/>
                </a:solidFill>
              </a:rPr>
              <a:t> </a:t>
            </a:r>
            <a:r>
              <a:rPr lang="en-US" sz="2400" b="1" dirty="0" err="1" smtClean="0">
                <a:solidFill>
                  <a:srgbClr val="FF0000"/>
                </a:solidFill>
              </a:rPr>
              <a:t>giá</a:t>
            </a:r>
            <a:r>
              <a:rPr lang="en-US" sz="2400" b="1" dirty="0" smtClean="0">
                <a:solidFill>
                  <a:srgbClr val="FF0000"/>
                </a:solidFill>
              </a:rPr>
              <a:t> </a:t>
            </a:r>
            <a:r>
              <a:rPr lang="en-US" sz="2400" b="1" dirty="0" err="1" smtClean="0">
                <a:solidFill>
                  <a:srgbClr val="FF0000"/>
                </a:solidFill>
              </a:rPr>
              <a:t>giá</a:t>
            </a:r>
            <a:r>
              <a:rPr lang="en-US" sz="2400" b="1" dirty="0" smtClean="0">
                <a:solidFill>
                  <a:srgbClr val="FF0000"/>
                </a:solidFill>
              </a:rPr>
              <a:t> </a:t>
            </a:r>
            <a:r>
              <a:rPr lang="en-US" sz="2400" b="1" dirty="0" err="1" smtClean="0">
                <a:solidFill>
                  <a:srgbClr val="FF0000"/>
                </a:solidFill>
              </a:rPr>
              <a:t>trị</a:t>
            </a:r>
            <a:r>
              <a:rPr lang="en-US" sz="2400" b="1" dirty="0" smtClean="0">
                <a:solidFill>
                  <a:srgbClr val="FF0000"/>
                </a:solidFill>
              </a:rPr>
              <a:t> </a:t>
            </a:r>
            <a:r>
              <a:rPr lang="en-US" sz="2400" b="1" dirty="0" err="1" smtClean="0">
                <a:solidFill>
                  <a:srgbClr val="FF0000"/>
                </a:solidFill>
              </a:rPr>
              <a:t>nội</a:t>
            </a:r>
            <a:r>
              <a:rPr lang="en-US" sz="2400" b="1" dirty="0" smtClean="0">
                <a:solidFill>
                  <a:srgbClr val="FF0000"/>
                </a:solidFill>
              </a:rPr>
              <a:t> dung</a:t>
            </a:r>
          </a:p>
          <a:p>
            <a:r>
              <a:rPr lang="en-US" sz="2400" b="1" dirty="0" err="1" smtClean="0">
                <a:solidFill>
                  <a:srgbClr val="FF0000"/>
                </a:solidFill>
              </a:rPr>
              <a:t>Khám</a:t>
            </a:r>
            <a:r>
              <a:rPr lang="en-US" sz="2400" b="1" dirty="0" smtClean="0">
                <a:solidFill>
                  <a:srgbClr val="FF0000"/>
                </a:solidFill>
              </a:rPr>
              <a:t> </a:t>
            </a:r>
            <a:r>
              <a:rPr lang="en-US" sz="2400" b="1" dirty="0" err="1" smtClean="0">
                <a:solidFill>
                  <a:srgbClr val="FF0000"/>
                </a:solidFill>
              </a:rPr>
              <a:t>phá</a:t>
            </a:r>
            <a:r>
              <a:rPr lang="en-US" sz="2400" b="1" dirty="0" smtClean="0">
                <a:solidFill>
                  <a:srgbClr val="FF0000"/>
                </a:solidFill>
              </a:rPr>
              <a:t> </a:t>
            </a:r>
            <a:r>
              <a:rPr lang="en-US" sz="2400" b="1" dirty="0" err="1" smtClean="0">
                <a:solidFill>
                  <a:srgbClr val="FF0000"/>
                </a:solidFill>
              </a:rPr>
              <a:t>vẻ</a:t>
            </a:r>
            <a:r>
              <a:rPr lang="en-US" sz="2400" b="1" dirty="0" smtClean="0">
                <a:solidFill>
                  <a:srgbClr val="FF0000"/>
                </a:solidFill>
              </a:rPr>
              <a:t> </a:t>
            </a:r>
            <a:r>
              <a:rPr lang="en-US" sz="2400" b="1" dirty="0" err="1" smtClean="0">
                <a:solidFill>
                  <a:srgbClr val="FF0000"/>
                </a:solidFill>
              </a:rPr>
              <a:t>đẹp</a:t>
            </a:r>
            <a:r>
              <a:rPr lang="en-US" sz="2400" b="1" dirty="0" smtClean="0">
                <a:solidFill>
                  <a:srgbClr val="FF0000"/>
                </a:solidFill>
              </a:rPr>
              <a:t>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số</a:t>
            </a:r>
            <a:r>
              <a:rPr lang="en-US" sz="2400" b="1" dirty="0" smtClean="0">
                <a:solidFill>
                  <a:srgbClr val="FF0000"/>
                </a:solidFill>
              </a:rPr>
              <a:t> </a:t>
            </a:r>
            <a:r>
              <a:rPr lang="en-US" sz="2400" b="1" dirty="0" err="1" smtClean="0">
                <a:solidFill>
                  <a:srgbClr val="FF0000"/>
                </a:solidFill>
              </a:rPr>
              <a:t>yếu</a:t>
            </a:r>
            <a:r>
              <a:rPr lang="en-US" sz="2400" b="1" dirty="0" smtClean="0">
                <a:solidFill>
                  <a:srgbClr val="FF0000"/>
                </a:solidFill>
              </a:rPr>
              <a:t> </a:t>
            </a:r>
            <a:r>
              <a:rPr lang="en-US" sz="2400" b="1" dirty="0" err="1" smtClean="0">
                <a:solidFill>
                  <a:srgbClr val="FF0000"/>
                </a:solidFill>
              </a:rPr>
              <a:t>tố</a:t>
            </a:r>
            <a:r>
              <a:rPr lang="en-US" sz="2400" b="1" dirty="0" smtClean="0">
                <a:solidFill>
                  <a:srgbClr val="FF0000"/>
                </a:solidFill>
              </a:rPr>
              <a:t> </a:t>
            </a:r>
            <a:r>
              <a:rPr lang="en-US" sz="2400" b="1" dirty="0" err="1" smtClean="0">
                <a:solidFill>
                  <a:srgbClr val="FF0000"/>
                </a:solidFill>
              </a:rPr>
              <a:t>nghệ</a:t>
            </a:r>
            <a:r>
              <a:rPr lang="en-US" sz="2400" b="1" dirty="0" smtClean="0">
                <a:solidFill>
                  <a:srgbClr val="FF0000"/>
                </a:solidFill>
              </a:rPr>
              <a:t> </a:t>
            </a:r>
            <a:r>
              <a:rPr lang="en-US" sz="2400" b="1" dirty="0" err="1" smtClean="0">
                <a:solidFill>
                  <a:srgbClr val="FF0000"/>
                </a:solidFill>
              </a:rPr>
              <a:t>thuật</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thơ</a:t>
            </a:r>
            <a:endParaRPr lang="en-US" sz="2400" b="1" dirty="0" smtClean="0">
              <a:solidFill>
                <a:srgbClr val="FF0000"/>
              </a:solidFill>
            </a:endParaRPr>
          </a:p>
          <a:p>
            <a:pPr marL="0" indent="0">
              <a:buNone/>
            </a:pPr>
            <a:r>
              <a:rPr lang="en-US" sz="2400" b="1" dirty="0" smtClean="0">
                <a:solidFill>
                  <a:srgbClr val="FF0000"/>
                </a:solidFill>
              </a:rPr>
              <a:t>+ </a:t>
            </a:r>
            <a:r>
              <a:rPr lang="en-US" sz="2400" b="1" dirty="0" err="1" smtClean="0">
                <a:solidFill>
                  <a:srgbClr val="FF0000"/>
                </a:solidFill>
              </a:rPr>
              <a:t>Ngôn</a:t>
            </a:r>
            <a:r>
              <a:rPr lang="en-US" sz="2400" b="1" dirty="0" smtClean="0">
                <a:solidFill>
                  <a:srgbClr val="FF0000"/>
                </a:solidFill>
              </a:rPr>
              <a:t> </a:t>
            </a:r>
            <a:r>
              <a:rPr lang="en-US" sz="2400" b="1" dirty="0" err="1" smtClean="0">
                <a:solidFill>
                  <a:srgbClr val="FF0000"/>
                </a:solidFill>
              </a:rPr>
              <a:t>từ</a:t>
            </a:r>
            <a:endParaRPr lang="en-US" sz="2400" b="1" dirty="0" smtClean="0">
              <a:solidFill>
                <a:srgbClr val="FF0000"/>
              </a:solidFill>
            </a:endParaRPr>
          </a:p>
          <a:p>
            <a:pPr marL="0" indent="0">
              <a:buNone/>
            </a:pPr>
            <a:r>
              <a:rPr lang="en-US" sz="2400" b="1" dirty="0" smtClean="0">
                <a:solidFill>
                  <a:srgbClr val="FF0000"/>
                </a:solidFill>
              </a:rPr>
              <a:t>+ </a:t>
            </a:r>
            <a:r>
              <a:rPr lang="en-US" sz="2400" b="1" dirty="0" err="1" smtClean="0">
                <a:solidFill>
                  <a:srgbClr val="FF0000"/>
                </a:solidFill>
              </a:rPr>
              <a:t>Biện</a:t>
            </a:r>
            <a:r>
              <a:rPr lang="en-US" sz="2400" b="1" dirty="0" smtClean="0">
                <a:solidFill>
                  <a:srgbClr val="FF0000"/>
                </a:solidFill>
              </a:rPr>
              <a:t> </a:t>
            </a:r>
            <a:r>
              <a:rPr lang="en-US" sz="2400" b="1" dirty="0" err="1" smtClean="0">
                <a:solidFill>
                  <a:srgbClr val="FF0000"/>
                </a:solidFill>
              </a:rPr>
              <a:t>pháp</a:t>
            </a:r>
            <a:r>
              <a:rPr lang="en-US" sz="2400" b="1" dirty="0" smtClean="0">
                <a:solidFill>
                  <a:srgbClr val="FF0000"/>
                </a:solidFill>
              </a:rPr>
              <a:t> </a:t>
            </a:r>
            <a:r>
              <a:rPr lang="en-US" sz="2400" b="1" dirty="0" err="1" smtClean="0">
                <a:solidFill>
                  <a:srgbClr val="FF0000"/>
                </a:solidFill>
              </a:rPr>
              <a:t>tu</a:t>
            </a:r>
            <a:r>
              <a:rPr lang="en-US" sz="2400" b="1" dirty="0" smtClean="0">
                <a:solidFill>
                  <a:srgbClr val="FF0000"/>
                </a:solidFill>
              </a:rPr>
              <a:t> </a:t>
            </a:r>
            <a:r>
              <a:rPr lang="en-US" sz="2400" b="1" dirty="0" err="1" smtClean="0">
                <a:solidFill>
                  <a:srgbClr val="FF0000"/>
                </a:solidFill>
              </a:rPr>
              <a:t>từ</a:t>
            </a:r>
            <a:endParaRPr lang="en-US" sz="2400" b="1" dirty="0" smtClean="0">
              <a:solidFill>
                <a:srgbClr val="FF0000"/>
              </a:solidFill>
            </a:endParaRPr>
          </a:p>
          <a:p>
            <a:pPr marL="0" indent="0">
              <a:buNone/>
            </a:pPr>
            <a:r>
              <a:rPr lang="en-US" sz="2400" b="1" dirty="0" smtClean="0">
                <a:solidFill>
                  <a:srgbClr val="FF0000"/>
                </a:solidFill>
              </a:rPr>
              <a:t>+ </a:t>
            </a:r>
            <a:r>
              <a:rPr lang="en-US" sz="2400" b="1" dirty="0" err="1" smtClean="0">
                <a:solidFill>
                  <a:srgbClr val="FF0000"/>
                </a:solidFill>
              </a:rPr>
              <a:t>Nhịp</a:t>
            </a:r>
            <a:r>
              <a:rPr lang="en-US" sz="2400" b="1" dirty="0" smtClean="0">
                <a:solidFill>
                  <a:srgbClr val="FF0000"/>
                </a:solidFill>
              </a:rPr>
              <a:t> </a:t>
            </a:r>
            <a:r>
              <a:rPr lang="en-US" sz="2400" b="1" dirty="0" err="1" smtClean="0">
                <a:solidFill>
                  <a:srgbClr val="FF0000"/>
                </a:solidFill>
              </a:rPr>
              <a:t>điệu</a:t>
            </a:r>
            <a:r>
              <a:rPr lang="en-US" sz="2400" b="1" dirty="0" smtClean="0">
                <a:solidFill>
                  <a:srgbClr val="FF0000"/>
                </a:solidFill>
              </a:rPr>
              <a:t>, </a:t>
            </a:r>
            <a:r>
              <a:rPr lang="en-US" sz="2400" b="1" dirty="0" err="1" smtClean="0">
                <a:solidFill>
                  <a:srgbClr val="FF0000"/>
                </a:solidFill>
              </a:rPr>
              <a:t>gieo</a:t>
            </a:r>
            <a:r>
              <a:rPr lang="en-US" sz="2400" b="1" dirty="0" smtClean="0">
                <a:solidFill>
                  <a:srgbClr val="FF0000"/>
                </a:solidFill>
              </a:rPr>
              <a:t> </a:t>
            </a:r>
            <a:r>
              <a:rPr lang="en-US" sz="2400" b="1" dirty="0" err="1" smtClean="0">
                <a:solidFill>
                  <a:srgbClr val="FF0000"/>
                </a:solidFill>
              </a:rPr>
              <a:t>vần</a:t>
            </a:r>
            <a:r>
              <a:rPr lang="en-US" sz="2400" b="1" dirty="0" smtClean="0">
                <a:solidFill>
                  <a:srgbClr val="FF0000"/>
                </a:solidFill>
              </a:rPr>
              <a:t> </a:t>
            </a:r>
          </a:p>
          <a:p>
            <a:endParaRPr lang="en-US" dirty="0"/>
          </a:p>
        </p:txBody>
      </p:sp>
    </p:spTree>
    <p:extLst>
      <p:ext uri="{BB962C8B-B14F-4D97-AF65-F5344CB8AC3E}">
        <p14:creationId xmlns:p14="http://schemas.microsoft.com/office/powerpoint/2010/main" val="32809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07FDA812-EDDA-432F-AB26-119A7337EBA6}"/>
              </a:ext>
            </a:extLst>
          </p:cNvPr>
          <p:cNvSpPr/>
          <p:nvPr/>
        </p:nvSpPr>
        <p:spPr>
          <a:xfrm>
            <a:off x="396558" y="1520745"/>
            <a:ext cx="6187121" cy="4524315"/>
          </a:xfrm>
          <a:prstGeom prst="rect">
            <a:avLst/>
          </a:prstGeom>
        </p:spPr>
        <p:style>
          <a:lnRef idx="2">
            <a:schemeClr val="accent1"/>
          </a:lnRef>
          <a:fillRef idx="1">
            <a:schemeClr val="lt1"/>
          </a:fillRef>
          <a:effectRef idx="0">
            <a:schemeClr val="accent1"/>
          </a:effectRef>
          <a:fontRef idx="minor">
            <a:schemeClr val="dk1"/>
          </a:fontRef>
        </p:style>
        <p:txBody>
          <a:bodyPr vert="horz"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Em</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hãy</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trình</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bày</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phần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chuẩn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bị</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ở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nhà</a:t>
            </a:r>
            <a:r>
              <a:rPr 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hiểu</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về</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phần</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tìm</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hiểu</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chung</a:t>
            </a:r>
            <a:r>
              <a:rPr lang="en-US" sz="3600" b="1"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rPr>
              <a:t>Tác</a:t>
            </a:r>
            <a:r>
              <a:rPr kumimoji="0" lang="en-US" sz="3600" b="0" i="0" u="none" strike="noStrike" kern="120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rPr>
              <a:t>giả</a:t>
            </a:r>
            <a:endParaRPr lang="en-US" sz="3600" dirty="0">
              <a:solidFill>
                <a:srgbClr val="FF0000"/>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baseline="0" dirty="0" err="1" smtClean="0">
                <a:solidFill>
                  <a:srgbClr val="FF0000"/>
                </a:solidFill>
                <a:latin typeface="Cambria" panose="02040503050406030204" pitchFamily="18" charset="0"/>
                <a:ea typeface="Cambria" panose="02040503050406030204" pitchFamily="18" charset="0"/>
              </a:rPr>
              <a:t>Tác</a:t>
            </a:r>
            <a:r>
              <a:rPr lang="en-US" sz="3600" dirty="0" smtClean="0">
                <a:solidFill>
                  <a:srgbClr val="FF0000"/>
                </a:solidFill>
                <a:latin typeface="Cambria" panose="02040503050406030204" pitchFamily="18" charset="0"/>
                <a:ea typeface="Cambria" panose="02040503050406030204" pitchFamily="18" charset="0"/>
              </a:rPr>
              <a:t> </a:t>
            </a:r>
            <a:r>
              <a:rPr lang="en-US" sz="3600" dirty="0" err="1" smtClean="0">
                <a:solidFill>
                  <a:srgbClr val="FF0000"/>
                </a:solidFill>
                <a:latin typeface="Cambria" panose="02040503050406030204" pitchFamily="18" charset="0"/>
                <a:ea typeface="Cambria" panose="02040503050406030204" pitchFamily="18" charset="0"/>
              </a:rPr>
              <a:t>phẩm</a:t>
            </a:r>
            <a:endParaRPr lang="en-US" sz="3600" dirty="0">
              <a:solidFill>
                <a:srgbClr val="FF0000"/>
              </a:solidFill>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rPr>
              <a:t>Phong</a:t>
            </a:r>
            <a:r>
              <a:rPr kumimoji="0" lang="en-US" sz="3600" b="0" i="0" u="none" strike="noStrike" kern="120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rPr>
              <a:t>trào</a:t>
            </a:r>
            <a:r>
              <a:rPr kumimoji="0" lang="en-US" sz="3600" b="0" i="0" u="none" strike="noStrike" kern="120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rPr>
              <a:t>thơ</a:t>
            </a:r>
            <a:r>
              <a:rPr kumimoji="0" lang="en-US" sz="3600" b="0" i="0" u="none" strike="noStrike" kern="120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rPr>
              <a:t>mới</a:t>
            </a:r>
            <a:r>
              <a:rPr kumimoji="0" lang="en-US" sz="3600" b="0" i="0" u="none" strike="noStrike" kern="120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Chia sẻ: </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 phút </a:t>
            </a:r>
          </a:p>
        </p:txBody>
      </p:sp>
      <p:grpSp>
        <p:nvGrpSpPr>
          <p:cNvPr id="21" name="组合 20">
            <a:extLst>
              <a:ext uri="{FF2B5EF4-FFF2-40B4-BE49-F238E27FC236}">
                <a16:creationId xmlns:a16="http://schemas.microsoft.com/office/drawing/2014/main" id="{D52B81C2-560B-45D1-A364-44B40F1B09F5}"/>
              </a:ext>
            </a:extLst>
          </p:cNvPr>
          <p:cNvGrpSpPr/>
          <p:nvPr/>
        </p:nvGrpSpPr>
        <p:grpSpPr>
          <a:xfrm>
            <a:off x="1657238" y="678818"/>
            <a:ext cx="3053442" cy="584252"/>
            <a:chOff x="2071451" y="2630867"/>
            <a:chExt cx="3053442" cy="584252"/>
          </a:xfrm>
        </p:grpSpPr>
        <p:sp>
          <p:nvSpPr>
            <p:cNvPr id="20" name="矩形: 圆角 19">
              <a:extLst>
                <a:ext uri="{FF2B5EF4-FFF2-40B4-BE49-F238E27FC236}">
                  <a16:creationId xmlns:a16="http://schemas.microsoft.com/office/drawing/2014/main"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15" name="文本框 14">
              <a:extLst>
                <a:ext uri="{FF2B5EF4-FFF2-40B4-BE49-F238E27FC236}">
                  <a16:creationId xmlns:a16="http://schemas.microsoft.com/office/drawing/2014/main" id="{4C6DD18E-B317-4FD0-9F85-050F0749C4B7}"/>
                </a:ext>
              </a:extLst>
            </p:cNvPr>
            <p:cNvSpPr txBox="1"/>
            <p:nvPr/>
          </p:nvSpPr>
          <p:spPr>
            <a:xfrm>
              <a:off x="2434231" y="2692160"/>
              <a:ext cx="2247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60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NHIỆM VỤ</a:t>
              </a:r>
              <a:endParaRPr kumimoji="0" lang="zh-CN" altLang="en-US" sz="2400" b="1" i="0" u="none" strike="noStrike" kern="1200" cap="none" spc="600" normalizeH="0" baseline="0" noProof="0" dirty="0">
                <a:ln>
                  <a:noFill/>
                </a:ln>
                <a:solidFill>
                  <a:prstClr val="white"/>
                </a:solidFill>
                <a:effectLst/>
                <a:uLnTx/>
                <a:uFillTx/>
                <a:latin typeface="Cambria" panose="02040503050406030204" pitchFamily="18" charset="0"/>
                <a:cs typeface="+mn-ea"/>
                <a:sym typeface="+mn-lt"/>
              </a:endParaRPr>
            </a:p>
          </p:txBody>
        </p:sp>
      </p:grpSp>
      <p:pic>
        <p:nvPicPr>
          <p:cNvPr id="10" name="Picture 4">
            <a:extLst>
              <a:ext uri="{FF2B5EF4-FFF2-40B4-BE49-F238E27FC236}">
                <a16:creationId xmlns:a16="http://schemas.microsoft.com/office/drawing/2014/main" id="{170DBB01-29CD-F159-7B12-2720F1B174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3679" y="-41174"/>
            <a:ext cx="3131204" cy="4522730"/>
          </a:xfrm>
          <a:prstGeom prst="rect">
            <a:avLst/>
          </a:prstGeom>
          <a:effectLst>
            <a:outerShdw blurRad="50800" dist="38100" dir="2700000" algn="tl" rotWithShape="0">
              <a:prstClr val="black">
                <a:alpha val="40000"/>
              </a:prstClr>
            </a:outerShdw>
          </a:effectLst>
        </p:spPr>
      </p:pic>
      <p:pic>
        <p:nvPicPr>
          <p:cNvPr id="14" name="Picture 5">
            <a:extLst>
              <a:ext uri="{FF2B5EF4-FFF2-40B4-BE49-F238E27FC236}">
                <a16:creationId xmlns:a16="http://schemas.microsoft.com/office/drawing/2014/main" id="{DA4231E0-3C84-5C2C-D3F9-459B002729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82492" y="2144325"/>
            <a:ext cx="3210676" cy="4637809"/>
          </a:xfrm>
          <a:prstGeom prst="rect">
            <a:avLst/>
          </a:prstGeom>
          <a:effectLst>
            <a:outerShdw blurRad="50800" dist="38100" dir="2700000" algn="tl" rotWithShape="0">
              <a:prstClr val="black">
                <a:alpha val="40000"/>
              </a:prstClr>
            </a:outerShdw>
          </a:effectLst>
        </p:spPr>
      </p:pic>
      <p:sp>
        <p:nvSpPr>
          <p:cNvPr id="9" name="矩形: 圆角 19">
            <a:extLst>
              <a:ext uri="{FF2B5EF4-FFF2-40B4-BE49-F238E27FC236}">
                <a16:creationId xmlns:a16="http://schemas.microsoft.com/office/drawing/2014/main" id="{46421E16-4FA7-FABB-85A2-84B374A2A001}"/>
              </a:ext>
            </a:extLst>
          </p:cNvPr>
          <p:cNvSpPr/>
          <p:nvPr/>
        </p:nvSpPr>
        <p:spPr>
          <a:xfrm>
            <a:off x="300445" y="33272"/>
            <a:ext cx="4111966"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 name="文本框 14">
            <a:extLst>
              <a:ext uri="{FF2B5EF4-FFF2-40B4-BE49-F238E27FC236}">
                <a16:creationId xmlns:a16="http://schemas.microsoft.com/office/drawing/2014/main" id="{C0B09656-6C6C-DD8D-9BEE-54C442E0D91E}"/>
              </a:ext>
            </a:extLst>
          </p:cNvPr>
          <p:cNvSpPr txBox="1"/>
          <p:nvPr/>
        </p:nvSpPr>
        <p:spPr>
          <a:xfrm>
            <a:off x="396558" y="57668"/>
            <a:ext cx="2627258"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Tìm hiểu chung</a:t>
            </a:r>
            <a:endParaRPr lang="zh-CN" altLang="en-US" sz="2400" b="1" dirty="0">
              <a:solidFill>
                <a:schemeClr val="bg1"/>
              </a:solidFill>
              <a:latin typeface="Cambria" panose="02040503050406030204" pitchFamily="18" charset="0"/>
              <a:cs typeface="+mn-ea"/>
              <a:sym typeface="+mn-lt"/>
            </a:endParaRPr>
          </a:p>
        </p:txBody>
      </p:sp>
    </p:spTree>
    <p:extLst>
      <p:ext uri="{BB962C8B-B14F-4D97-AF65-F5344CB8AC3E}">
        <p14:creationId xmlns:p14="http://schemas.microsoft.com/office/powerpoint/2010/main" val="3008380589"/>
      </p:ext>
    </p:extLst>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5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Effect transition="in" filter="fade">
                                      <p:cBhvr>
                                        <p:cTn id="17" dur="750"/>
                                        <p:tgtEl>
                                          <p:spTgt spid="10"/>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50" fill="hold"/>
                                        <p:tgtEl>
                                          <p:spTgt spid="14"/>
                                        </p:tgtEl>
                                        <p:attrNameLst>
                                          <p:attrName>ppt_w</p:attrName>
                                        </p:attrNameLst>
                                      </p:cBhvr>
                                      <p:tavLst>
                                        <p:tav tm="0">
                                          <p:val>
                                            <p:fltVal val="0"/>
                                          </p:val>
                                        </p:tav>
                                        <p:tav tm="100000">
                                          <p:val>
                                            <p:strVal val="#ppt_w"/>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Effect transition="in" filter="fade">
                                      <p:cBhvr>
                                        <p:cTn id="22" dur="7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847172" y="1043718"/>
            <a:ext cx="2835110" cy="553998"/>
          </a:xfrm>
          <a:prstGeom prst="rect">
            <a:avLst/>
          </a:prstGeom>
          <a:noFill/>
        </p:spPr>
        <p:txBody>
          <a:bodyPr wrap="square">
            <a:spAutoFit/>
          </a:bodyPr>
          <a:lstStyle/>
          <a:p>
            <a:pPr algn="just">
              <a:lnSpc>
                <a:spcPct val="150000"/>
              </a:lnSpc>
              <a:spcAft>
                <a:spcPts val="800"/>
              </a:spcAft>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1</a:t>
            </a:r>
            <a:r>
              <a:rPr lang="en-US" sz="2000" b="1" dirty="0" smtClean="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Tác giả</a:t>
            </a:r>
            <a:endParaRPr lang="en-US" sz="1600"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111966" cy="584252"/>
            <a:chOff x="2071451" y="2630867"/>
            <a:chExt cx="4298088"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274617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Tìm hiểu chung</a:t>
              </a:r>
              <a:endParaRPr lang="zh-CN" altLang="en-US" sz="2400" b="1" dirty="0">
                <a:solidFill>
                  <a:schemeClr val="bg1"/>
                </a:solidFill>
                <a:latin typeface="Cambria" panose="02040503050406030204" pitchFamily="18" charset="0"/>
                <a:cs typeface="+mn-ea"/>
                <a:sym typeface="+mn-lt"/>
              </a:endParaRPr>
            </a:p>
          </p:txBody>
        </p:sp>
      </p:grpSp>
      <p:grpSp>
        <p:nvGrpSpPr>
          <p:cNvPr id="6" name="Nhóm 5">
            <a:extLst>
              <a:ext uri="{FF2B5EF4-FFF2-40B4-BE49-F238E27FC236}">
                <a16:creationId xmlns:a16="http://schemas.microsoft.com/office/drawing/2014/main" id="{0EE17284-1A60-8715-46AA-20C1278F4BF4}"/>
              </a:ext>
            </a:extLst>
          </p:cNvPr>
          <p:cNvGrpSpPr/>
          <p:nvPr/>
        </p:nvGrpSpPr>
        <p:grpSpPr>
          <a:xfrm>
            <a:off x="4261130" y="1292183"/>
            <a:ext cx="7303324" cy="2107100"/>
            <a:chOff x="4296756" y="1346639"/>
            <a:chExt cx="7303324" cy="2107100"/>
          </a:xfrm>
        </p:grpSpPr>
        <p:sp>
          <p:nvSpPr>
            <p:cNvPr id="18" name="Hộp Văn bản 17">
              <a:extLst>
                <a:ext uri="{FF2B5EF4-FFF2-40B4-BE49-F238E27FC236}">
                  <a16:creationId xmlns:a16="http://schemas.microsoft.com/office/drawing/2014/main" id="{6D873037-526C-ECEE-CE74-50DBE5D203C8}"/>
                </a:ext>
              </a:extLst>
            </p:cNvPr>
            <p:cNvSpPr txBox="1"/>
            <p:nvPr/>
          </p:nvSpPr>
          <p:spPr>
            <a:xfrm>
              <a:off x="4308631" y="1925115"/>
              <a:ext cx="7291449" cy="1528624"/>
            </a:xfrm>
            <a:prstGeom prst="rect">
              <a:avLst/>
            </a:prstGeom>
            <a:noFill/>
            <a:ln w="28575">
              <a:solidFill>
                <a:srgbClr val="46C115"/>
              </a:solidFill>
            </a:ln>
          </p:spPr>
          <p:txBody>
            <a:bodyPr wrap="square">
              <a:spAutoFit/>
            </a:bodyPr>
            <a:lstStyle/>
            <a:p>
              <a:pPr algn="just">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Quê quán: Đồng </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Hới</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Quảng Bình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Gia đình: Trong một gia đình công giáo nghèo, có 5 anh chị em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US" sz="2000" dirty="0" smtClean="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 đời: Nhiều chông gai, khó </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khăn,đầy</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bi thương, nhất là trong chuyện tình cảm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D27F6472-A32A-C0CE-58E0-6ECB0D86795A}"/>
                </a:ext>
              </a:extLst>
            </p:cNvPr>
            <p:cNvSpPr txBox="1"/>
            <p:nvPr/>
          </p:nvSpPr>
          <p:spPr>
            <a:xfrm>
              <a:off x="4296756" y="1346639"/>
              <a:ext cx="1501456" cy="577787"/>
            </a:xfrm>
            <a:prstGeom prst="rect">
              <a:avLst/>
            </a:prstGeom>
            <a:solidFill>
              <a:srgbClr val="338C0F"/>
            </a:solidFill>
          </p:spPr>
          <p:txBody>
            <a:bodyPr wrap="square">
              <a:spAutoFit/>
            </a:bodyPr>
            <a:lstStyle/>
            <a:p>
              <a:pPr algn="ctr">
                <a:lnSpc>
                  <a:spcPct val="150000"/>
                </a:lnSpc>
                <a:spcAft>
                  <a:spcPts val="800"/>
                </a:spcAft>
              </a:pPr>
              <a:r>
                <a:rPr lang="en-US" sz="2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TIỂU SỬ</a:t>
              </a:r>
              <a:endParaRPr lang="en-US"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2" name="Nhóm 21">
            <a:extLst>
              <a:ext uri="{FF2B5EF4-FFF2-40B4-BE49-F238E27FC236}">
                <a16:creationId xmlns:a16="http://schemas.microsoft.com/office/drawing/2014/main" id="{4CB4D59A-92AF-FAFF-4AD0-97E8650C1E9D}"/>
              </a:ext>
            </a:extLst>
          </p:cNvPr>
          <p:cNvGrpSpPr/>
          <p:nvPr/>
        </p:nvGrpSpPr>
        <p:grpSpPr>
          <a:xfrm>
            <a:off x="4261130" y="4371574"/>
            <a:ext cx="7303325" cy="1286362"/>
            <a:chOff x="4296755" y="1346639"/>
            <a:chExt cx="7303325" cy="1286362"/>
          </a:xfrm>
        </p:grpSpPr>
        <p:sp>
          <p:nvSpPr>
            <p:cNvPr id="23" name="Hộp Văn bản 22">
              <a:extLst>
                <a:ext uri="{FF2B5EF4-FFF2-40B4-BE49-F238E27FC236}">
                  <a16:creationId xmlns:a16="http://schemas.microsoft.com/office/drawing/2014/main" id="{0D9E58CF-3FB5-5210-A5BA-6374753F83D0}"/>
                </a:ext>
              </a:extLst>
            </p:cNvPr>
            <p:cNvSpPr txBox="1"/>
            <p:nvPr/>
          </p:nvSpPr>
          <p:spPr>
            <a:xfrm>
              <a:off x="4308631" y="1925115"/>
              <a:ext cx="7291449" cy="707886"/>
            </a:xfrm>
            <a:prstGeom prst="rect">
              <a:avLst/>
            </a:prstGeom>
            <a:noFill/>
            <a:ln w="28575">
              <a:solidFill>
                <a:srgbClr val="46C115"/>
              </a:solidFill>
            </a:ln>
          </p:spPr>
          <p:txBody>
            <a:bodyPr wrap="square">
              <a:spAutoFit/>
            </a:bodyPr>
            <a:lstStyle/>
            <a:p>
              <a:pPr algn="just">
                <a:spcAft>
                  <a:spcPts val="800"/>
                </a:spcAft>
              </a:pPr>
              <a:r>
                <a:rPr lang="en-US" sz="2000" dirty="0" smtClean="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Con người trực giác nhạy bén, nhạy cảm🡪 Gặp bi kịch trong chuyện tình cảm </a:t>
              </a:r>
            </a:p>
          </p:txBody>
        </p:sp>
        <p:sp>
          <p:nvSpPr>
            <p:cNvPr id="28" name="Hộp Văn bản 27">
              <a:extLst>
                <a:ext uri="{FF2B5EF4-FFF2-40B4-BE49-F238E27FC236}">
                  <a16:creationId xmlns:a16="http://schemas.microsoft.com/office/drawing/2014/main" id="{404CDD74-9CEA-72B6-11B6-5DB00CD64137}"/>
                </a:ext>
              </a:extLst>
            </p:cNvPr>
            <p:cNvSpPr txBox="1"/>
            <p:nvPr/>
          </p:nvSpPr>
          <p:spPr>
            <a:xfrm>
              <a:off x="4296755" y="1346639"/>
              <a:ext cx="1937789" cy="577787"/>
            </a:xfrm>
            <a:prstGeom prst="rect">
              <a:avLst/>
            </a:prstGeom>
            <a:solidFill>
              <a:srgbClr val="338C0F"/>
            </a:solidFill>
          </p:spPr>
          <p:txBody>
            <a:bodyPr wrap="square">
              <a:spAutoFit/>
            </a:bodyPr>
            <a:lstStyle/>
            <a:p>
              <a:pPr algn="ctr">
                <a:lnSpc>
                  <a:spcPct val="150000"/>
                </a:lnSpc>
                <a:spcAft>
                  <a:spcPts val="800"/>
                </a:spcAft>
              </a:pPr>
              <a:r>
                <a:rPr lang="en-US" sz="2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CON NGƯỜI</a:t>
              </a:r>
              <a:endParaRPr lang="en-US"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9" name="Hình ảnh 28">
            <a:extLst>
              <a:ext uri="{FF2B5EF4-FFF2-40B4-BE49-F238E27FC236}">
                <a16:creationId xmlns:a16="http://schemas.microsoft.com/office/drawing/2014/main" id="{3A019854-C304-B425-8DD1-50639C419C16}"/>
              </a:ext>
            </a:extLst>
          </p:cNvPr>
          <p:cNvPicPr>
            <a:picLocks noChangeAspect="1"/>
          </p:cNvPicPr>
          <p:nvPr/>
        </p:nvPicPr>
        <p:blipFill>
          <a:blip r:embed="rId3"/>
          <a:stretch>
            <a:fillRect/>
          </a:stretch>
        </p:blipFill>
        <p:spPr>
          <a:xfrm>
            <a:off x="747035" y="1869970"/>
            <a:ext cx="3130942" cy="3807352"/>
          </a:xfrm>
          <a:prstGeom prst="rect">
            <a:avLst/>
          </a:prstGeom>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804622808"/>
      </p:ext>
    </p:extLst>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75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par>
                          <p:cTn id="31" fill="hold">
                            <p:stCondLst>
                              <p:cond delay="1000"/>
                            </p:stCondLst>
                            <p:childTnLst>
                              <p:par>
                                <p:cTn id="32" presetID="5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Scale>
                                      <p:cBhvr>
                                        <p:cTn id="3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2"/>
                                        </p:tgtEl>
                                        <p:attrNameLst>
                                          <p:attrName>ppt_x</p:attrName>
                                          <p:attrName>ppt_y</p:attrName>
                                        </p:attrNameLst>
                                      </p:cBhvr>
                                    </p:animMotion>
                                    <p:animEffect transition="in" filter="fade">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847172" y="1043718"/>
            <a:ext cx="3182028" cy="830997"/>
          </a:xfrm>
          <a:prstGeom prst="rect">
            <a:avLst/>
          </a:prstGeom>
          <a:noFill/>
        </p:spPr>
        <p:txBody>
          <a:bodyPr wrap="square">
            <a:spAutoFit/>
          </a:bodyPr>
          <a:lstStyle/>
          <a:p>
            <a:pPr algn="just">
              <a:lnSpc>
                <a:spcPct val="150000"/>
              </a:lnSpc>
              <a:spcAft>
                <a:spcPts val="800"/>
              </a:spcAft>
            </a:pPr>
            <a:r>
              <a:rPr lang="en-US" sz="3200" b="1" dirty="0">
                <a:solidFill>
                  <a:srgbClr val="DC7176"/>
                </a:solidFill>
                <a:effectLst/>
                <a:latin typeface="Times New Roman" panose="02020603050405020304" pitchFamily="18" charset="0"/>
                <a:ea typeface="Cambria" panose="02040503050406030204" pitchFamily="18" charset="0"/>
                <a:cs typeface="Times New Roman" panose="02020603050405020304" pitchFamily="18" charset="0"/>
              </a:rPr>
              <a:t>2. Tác giả</a:t>
            </a:r>
            <a:endParaRPr lang="en-US" sz="3200" dirty="0">
              <a:solidFill>
                <a:srgbClr val="DC7176"/>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111966" cy="584252"/>
            <a:chOff x="2071451" y="2630867"/>
            <a:chExt cx="4298088"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274617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Tìm</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chung</a:t>
              </a:r>
              <a:endParaRPr lang="zh-CN" altLang="en-US" sz="2400" b="1" dirty="0">
                <a:solidFill>
                  <a:schemeClr val="bg1"/>
                </a:solidFill>
                <a:latin typeface="Cambria" panose="02040503050406030204" pitchFamily="18" charset="0"/>
                <a:cs typeface="+mn-ea"/>
                <a:sym typeface="+mn-lt"/>
              </a:endParaRPr>
            </a:p>
          </p:txBody>
        </p:sp>
      </p:grpSp>
      <p:grpSp>
        <p:nvGrpSpPr>
          <p:cNvPr id="6" name="Nhóm 5">
            <a:extLst>
              <a:ext uri="{FF2B5EF4-FFF2-40B4-BE49-F238E27FC236}">
                <a16:creationId xmlns:a16="http://schemas.microsoft.com/office/drawing/2014/main" id="{0EE17284-1A60-8715-46AA-20C1278F4BF4}"/>
              </a:ext>
            </a:extLst>
          </p:cNvPr>
          <p:cNvGrpSpPr/>
          <p:nvPr/>
        </p:nvGrpSpPr>
        <p:grpSpPr>
          <a:xfrm>
            <a:off x="4089731" y="962862"/>
            <a:ext cx="8102269" cy="5889894"/>
            <a:chOff x="4244846" y="893715"/>
            <a:chExt cx="8102269" cy="6083317"/>
          </a:xfrm>
        </p:grpSpPr>
        <p:sp>
          <p:nvSpPr>
            <p:cNvPr id="18" name="Hộp Văn bản 17">
              <a:extLst>
                <a:ext uri="{FF2B5EF4-FFF2-40B4-BE49-F238E27FC236}">
                  <a16:creationId xmlns:a16="http://schemas.microsoft.com/office/drawing/2014/main" id="{6D873037-526C-ECEE-CE74-50DBE5D203C8}"/>
                </a:ext>
              </a:extLst>
            </p:cNvPr>
            <p:cNvSpPr txBox="1"/>
            <p:nvPr/>
          </p:nvSpPr>
          <p:spPr>
            <a:xfrm>
              <a:off x="4244846" y="1800823"/>
              <a:ext cx="8102269" cy="517620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spcAft>
                  <a:spcPts val="800"/>
                </a:spcAft>
                <a:buFontTx/>
                <a:buChar char="-"/>
              </a:pPr>
              <a:r>
                <a:rPr lang="en-US" sz="3600" b="1" dirty="0" err="1" smtClean="0">
                  <a:solidFill>
                    <a:srgbClr val="DC7176"/>
                  </a:solidFill>
                  <a:latin typeface="Times New Roman" panose="02020603050405020304" pitchFamily="18" charset="0"/>
                  <a:ea typeface="Cambria" panose="02040503050406030204" pitchFamily="18" charset="0"/>
                  <a:cs typeface="Times New Roman" panose="02020603050405020304" pitchFamily="18" charset="0"/>
                </a:rPr>
                <a:t>Đặc</a:t>
              </a:r>
              <a:r>
                <a:rPr lang="en-US" sz="3600" b="1" dirty="0" smtClean="0">
                  <a:solidFill>
                    <a:srgbClr val="DC7176"/>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a:solidFill>
                    <a:srgbClr val="DC7176"/>
                  </a:solidFill>
                  <a:latin typeface="Times New Roman" panose="02020603050405020304" pitchFamily="18" charset="0"/>
                  <a:ea typeface="Cambria" panose="02040503050406030204" pitchFamily="18" charset="0"/>
                  <a:cs typeface="Times New Roman" panose="02020603050405020304" pitchFamily="18" charset="0"/>
                </a:rPr>
                <a:t>điểm thơ Hàn Mặc Tử:</a:t>
              </a:r>
            </a:p>
            <a:p>
              <a:r>
                <a:rPr lang="en-US" altLang="en-US" sz="3600"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Là</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đại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diện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độc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đáo</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của</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phong</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trào</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thơ</a:t>
              </a:r>
              <a:r>
                <a:rPr lang="en-US" altLang="en-US" sz="3600" i="1" dirty="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mới</a:t>
              </a:r>
              <a:endParaRPr lang="en-US" altLang="en-US" sz="3600" dirty="0">
                <a:latin typeface="Times New Roman" panose="02020603050405020304" pitchFamily="18" charset="0"/>
                <a:cs typeface="Times New Roman" panose="02020603050405020304" pitchFamily="18" charset="0"/>
              </a:endParaRPr>
            </a:p>
            <a:p>
              <a:r>
                <a:rPr lang="en-US" altLang="en-US" sz="3600" i="1" dirty="0" smtClean="0">
                  <a:latin typeface="Times New Roman" panose="02020603050405020304" pitchFamily="18" charset="0"/>
                  <a:cs typeface="Times New Roman" panose="02020603050405020304" pitchFamily="18" charset="0"/>
                </a:rPr>
                <a:t>+</a:t>
              </a:r>
              <a:r>
                <a:rPr lang="en-US" altLang="en-US" sz="3600" i="1" dirty="0" err="1" smtClean="0">
                  <a:latin typeface="Times New Roman" panose="02020603050405020304" pitchFamily="18" charset="0"/>
                  <a:cs typeface="Times New Roman" panose="02020603050405020304" pitchFamily="18" charset="0"/>
                </a:rPr>
                <a:t>B</a:t>
              </a:r>
              <a:r>
                <a:rPr lang="en-US" altLang="en-US" sz="3600" b="1" i="1" dirty="0" err="1" smtClean="0">
                  <a:latin typeface="Times New Roman" panose="02020603050405020304" pitchFamily="18" charset="0"/>
                  <a:cs typeface="Times New Roman" panose="02020603050405020304" pitchFamily="18" charset="0"/>
                </a:rPr>
                <a:t>ộc</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lộ</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một</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thế</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giới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nội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tâm</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mãnh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liệt</a:t>
              </a:r>
              <a:r>
                <a:rPr lang="en-US" altLang="en-US" sz="3600" b="1"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với</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những</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cung</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bậc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cảm</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xúc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được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đẩy</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đến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tột</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cùng</a:t>
              </a:r>
              <a:r>
                <a:rPr lang="en-US" altLang="en-US" sz="3600" i="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a:p>
              <a:r>
                <a:rPr lang="en-US" altLang="en-US" sz="3600"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Ngôn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ngữ</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thơ</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giàu</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cảm</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giác</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smtClean="0">
                  <a:latin typeface="Times New Roman" panose="02020603050405020304" pitchFamily="18" charset="0"/>
                  <a:cs typeface="Times New Roman" panose="02020603050405020304" pitchFamily="18" charset="0"/>
                </a:rPr>
                <a:t>mạnh</a:t>
              </a:r>
              <a:r>
                <a:rPr lang="en-US" altLang="en-US" sz="3600" b="1" i="1" dirty="0" smtClean="0">
                  <a:latin typeface="Times New Roman" panose="02020603050405020304" pitchFamily="18" charset="0"/>
                  <a:cs typeface="Times New Roman" panose="02020603050405020304" pitchFamily="18" charset="0"/>
                </a:rPr>
                <a:t>, </a:t>
              </a:r>
              <a:r>
                <a:rPr lang="en-US" altLang="en-US" sz="3600" i="1" dirty="0" err="1" smtClean="0">
                  <a:latin typeface="Times New Roman" panose="02020603050405020304" pitchFamily="18" charset="0"/>
                  <a:cs typeface="Times New Roman" panose="02020603050405020304" pitchFamily="18" charset="0"/>
                </a:rPr>
                <a:t>hình</a:t>
              </a:r>
              <a:r>
                <a:rPr lang="en-US" altLang="en-US" sz="3600" i="1" dirty="0" smtClean="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ảnh</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độc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đáo</a:t>
              </a:r>
              <a:r>
                <a:rPr lang="en-US" altLang="en-US" sz="3600" i="1" dirty="0" smtClean="0">
                  <a:latin typeface="Times New Roman" panose="02020603050405020304" pitchFamily="18" charset="0"/>
                  <a:cs typeface="Times New Roman" panose="02020603050405020304" pitchFamily="18" charset="0"/>
                </a:rPr>
                <a:t>.</a:t>
              </a:r>
            </a:p>
            <a:p>
              <a:endParaRPr lang="en-US" altLang="en-US" sz="25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D27F6472-A32A-C0CE-58E0-6ECB0D86795A}"/>
                </a:ext>
              </a:extLst>
            </p:cNvPr>
            <p:cNvSpPr txBox="1"/>
            <p:nvPr/>
          </p:nvSpPr>
          <p:spPr>
            <a:xfrm>
              <a:off x="6527891" y="893715"/>
              <a:ext cx="3493457" cy="577787"/>
            </a:xfrm>
            <a:prstGeom prst="rect">
              <a:avLst/>
            </a:prstGeom>
            <a:solidFill>
              <a:srgbClr val="338C0F"/>
            </a:solidFill>
          </p:spPr>
          <p:txBody>
            <a:bodyPr wrap="square">
              <a:spAutoFit/>
            </a:bodyPr>
            <a:lstStyle/>
            <a:p>
              <a:pPr algn="ctr">
                <a:lnSpc>
                  <a:spcPct val="150000"/>
                </a:lnSpc>
                <a:spcAft>
                  <a:spcPts val="800"/>
                </a:spcAft>
              </a:pPr>
              <a:r>
                <a:rPr lang="en-US" sz="2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SỰ NGHIỆP SÁNG TÁC</a:t>
              </a:r>
              <a:endParaRPr lang="en-US"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7" name="Hình ảnh 16">
            <a:extLst>
              <a:ext uri="{FF2B5EF4-FFF2-40B4-BE49-F238E27FC236}">
                <a16:creationId xmlns:a16="http://schemas.microsoft.com/office/drawing/2014/main" id="{1E0BC613-AD19-4C3C-3325-5A2CC164728A}"/>
              </a:ext>
            </a:extLst>
          </p:cNvPr>
          <p:cNvPicPr>
            <a:picLocks noChangeAspect="1"/>
          </p:cNvPicPr>
          <p:nvPr/>
        </p:nvPicPr>
        <p:blipFill>
          <a:blip r:embed="rId3"/>
          <a:stretch>
            <a:fillRect/>
          </a:stretch>
        </p:blipFill>
        <p:spPr>
          <a:xfrm>
            <a:off x="747035" y="1869970"/>
            <a:ext cx="3130942" cy="3807352"/>
          </a:xfrm>
          <a:prstGeom prst="rect">
            <a:avLst/>
          </a:prstGeom>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1560262428"/>
      </p:ext>
    </p:extLst>
  </p:cSld>
  <p:clrMapOvr>
    <a:masterClrMapping/>
  </p:clrMapOvr>
  <mc:AlternateContent xmlns:mc="http://schemas.openxmlformats.org/markup-compatibility/2006" xmlns:p14="http://schemas.microsoft.com/office/powerpoint/2010/main">
    <mc:Choice Requires="p14">
      <p:transition spd="slow" p14:dur="2000" advTm="6000">
        <p14:prism isContent="1"/>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63F0BC5-12A8-4456-8729-FB18B4EAF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id="{AA5F65C6-B3A2-142F-D0C4-10647E2D1168}"/>
              </a:ext>
            </a:extLst>
          </p:cNvPr>
          <p:cNvSpPr txBox="1"/>
          <p:nvPr/>
        </p:nvSpPr>
        <p:spPr>
          <a:xfrm>
            <a:off x="1847172" y="1043718"/>
            <a:ext cx="2835110" cy="553998"/>
          </a:xfrm>
          <a:prstGeom prst="rect">
            <a:avLst/>
          </a:prstGeom>
          <a:noFill/>
        </p:spPr>
        <p:txBody>
          <a:bodyPr wrap="square">
            <a:spAutoFit/>
          </a:bodyPr>
          <a:lstStyle/>
          <a:p>
            <a:pPr algn="just">
              <a:lnSpc>
                <a:spcPct val="150000"/>
              </a:lnSpc>
              <a:spcAft>
                <a:spcPts val="800"/>
              </a:spcAft>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1</a:t>
            </a:r>
            <a:r>
              <a:rPr lang="en-US" sz="2000" b="1" dirty="0" smtClean="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 </a:t>
            </a:r>
            <a:r>
              <a:rPr lang="en-US" sz="2000" b="1"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Tác giả</a:t>
            </a:r>
            <a:endParaRPr lang="en-US" sz="1600"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id="{5A5F1180-986D-2702-0669-420E6E07BBFB}"/>
              </a:ext>
            </a:extLst>
          </p:cNvPr>
          <p:cNvGrpSpPr/>
          <p:nvPr/>
        </p:nvGrpSpPr>
        <p:grpSpPr>
          <a:xfrm>
            <a:off x="1673637" y="459467"/>
            <a:ext cx="4111966" cy="584252"/>
            <a:chOff x="2071451" y="2630867"/>
            <a:chExt cx="4298088" cy="584252"/>
          </a:xfrm>
        </p:grpSpPr>
        <p:sp>
          <p:nvSpPr>
            <p:cNvPr id="15" name="矩形: 圆角 19">
              <a:extLst>
                <a:ext uri="{FF2B5EF4-FFF2-40B4-BE49-F238E27FC236}">
                  <a16:creationId xmlns:a16="http://schemas.microsoft.com/office/drawing/2014/main" id="{46421E16-4FA7-FABB-85A2-84B374A2A001}"/>
                </a:ext>
              </a:extLst>
            </p:cNvPr>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4">
              <a:extLst>
                <a:ext uri="{FF2B5EF4-FFF2-40B4-BE49-F238E27FC236}">
                  <a16:creationId xmlns:a16="http://schemas.microsoft.com/office/drawing/2014/main" id="{C0B09656-6C6C-DD8D-9BEE-54C442E0D91E}"/>
                </a:ext>
              </a:extLst>
            </p:cNvPr>
            <p:cNvSpPr txBox="1"/>
            <p:nvPr/>
          </p:nvSpPr>
          <p:spPr>
            <a:xfrm>
              <a:off x="2252841" y="2692160"/>
              <a:ext cx="274617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Tìm</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chung</a:t>
              </a:r>
              <a:endParaRPr lang="zh-CN" altLang="en-US" sz="2400" b="1" dirty="0">
                <a:solidFill>
                  <a:schemeClr val="bg1"/>
                </a:solidFill>
                <a:latin typeface="Cambria" panose="02040503050406030204" pitchFamily="18" charset="0"/>
                <a:cs typeface="+mn-ea"/>
                <a:sym typeface="+mn-lt"/>
              </a:endParaRPr>
            </a:p>
          </p:txBody>
        </p:sp>
      </p:grpSp>
      <p:pic>
        <p:nvPicPr>
          <p:cNvPr id="2" name="Hình ảnh 1">
            <a:extLst>
              <a:ext uri="{FF2B5EF4-FFF2-40B4-BE49-F238E27FC236}">
                <a16:creationId xmlns:a16="http://schemas.microsoft.com/office/drawing/2014/main" id="{FE63BBB5-9D44-7D91-D456-83A897A87364}"/>
              </a:ext>
            </a:extLst>
          </p:cNvPr>
          <p:cNvPicPr>
            <a:picLocks noChangeAspect="1"/>
          </p:cNvPicPr>
          <p:nvPr/>
        </p:nvPicPr>
        <p:blipFill>
          <a:blip r:embed="rId3"/>
          <a:stretch>
            <a:fillRect/>
          </a:stretch>
        </p:blipFill>
        <p:spPr>
          <a:xfrm>
            <a:off x="133785" y="1869970"/>
            <a:ext cx="3130942" cy="3807352"/>
          </a:xfrm>
          <a:prstGeom prst="rect">
            <a:avLst/>
          </a:prstGeom>
          <a:effectLst>
            <a:outerShdw blurRad="50800" dist="38100" dir="2700000" algn="tl" rotWithShape="0">
              <a:prstClr val="black">
                <a:alpha val="40000"/>
              </a:prstClr>
            </a:outerShdw>
            <a:softEdge rad="127000"/>
          </a:effectLst>
        </p:spPr>
      </p:pic>
      <p:pic>
        <p:nvPicPr>
          <p:cNvPr id="4" name="Hình ảnh 3">
            <a:extLst>
              <a:ext uri="{FF2B5EF4-FFF2-40B4-BE49-F238E27FC236}">
                <a16:creationId xmlns:a16="http://schemas.microsoft.com/office/drawing/2014/main" id="{7A1DD113-5A9D-EAC2-E232-218EBBDBB926}"/>
              </a:ext>
            </a:extLst>
          </p:cNvPr>
          <p:cNvPicPr>
            <a:picLocks noChangeAspect="1"/>
          </p:cNvPicPr>
          <p:nvPr/>
        </p:nvPicPr>
        <p:blipFill>
          <a:blip r:embed="rId4"/>
          <a:stretch>
            <a:fillRect/>
          </a:stretch>
        </p:blipFill>
        <p:spPr>
          <a:xfrm>
            <a:off x="3409406" y="1778586"/>
            <a:ext cx="7014753" cy="389873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18978230"/>
      </p:ext>
    </p:extLst>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1696</TotalTime>
  <Words>2908</Words>
  <Application>Microsoft Office PowerPoint</Application>
  <PresentationFormat>Widescreen</PresentationFormat>
  <Paragraphs>258</Paragraphs>
  <Slides>37</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37</vt:i4>
      </vt:variant>
    </vt:vector>
  </HeadingPairs>
  <TitlesOfParts>
    <vt:vector size="54" baseType="lpstr">
      <vt:lpstr>微软雅黑</vt:lpstr>
      <vt:lpstr>宋体</vt:lpstr>
      <vt:lpstr>#9Slide03 SFU Futura_05</vt:lpstr>
      <vt:lpstr>#9Slide05 Angelline</vt:lpstr>
      <vt:lpstr>#9Slide05 Fourth</vt:lpstr>
      <vt:lpstr>Arial</vt:lpstr>
      <vt:lpstr>Calibri</vt:lpstr>
      <vt:lpstr>Cambria</vt:lpstr>
      <vt:lpstr>方正姚体</vt:lpstr>
      <vt:lpstr>华文新魏</vt:lpstr>
      <vt:lpstr>Symbol</vt:lpstr>
      <vt:lpstr>Tahoma</vt:lpstr>
      <vt:lpstr>Times New Roman</vt:lpstr>
      <vt:lpstr>Trebuchet MS</vt:lpstr>
      <vt:lpstr>Wingdings 3</vt:lpstr>
      <vt:lpstr>自定义设计方案</vt:lpstr>
      <vt:lpstr>Facet</vt:lpstr>
      <vt:lpstr>PowerPoint Presentation</vt:lpstr>
      <vt:lpstr>KHỞI ĐỘNG</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芒种</dc:title>
  <dc:creator>第一PPT</dc:creator>
  <cp:keywords>www.1ppt.com</cp:keywords>
  <dc:description>www.1ppt.com</dc:description>
  <cp:lastModifiedBy>Admin</cp:lastModifiedBy>
  <cp:revision>104</cp:revision>
  <dcterms:created xsi:type="dcterms:W3CDTF">2021-05-16T04:01:46Z</dcterms:created>
  <dcterms:modified xsi:type="dcterms:W3CDTF">2024-10-08T01:17:02Z</dcterms:modified>
</cp:coreProperties>
</file>