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742" r:id="rId2"/>
  </p:sldMasterIdLst>
  <p:notesMasterIdLst>
    <p:notesMasterId r:id="rId41"/>
  </p:notesMasterIdLst>
  <p:sldIdLst>
    <p:sldId id="305" r:id="rId3"/>
    <p:sldId id="315" r:id="rId4"/>
    <p:sldId id="743" r:id="rId5"/>
    <p:sldId id="308" r:id="rId6"/>
    <p:sldId id="313" r:id="rId7"/>
    <p:sldId id="381" r:id="rId8"/>
    <p:sldId id="382" r:id="rId9"/>
    <p:sldId id="311" r:id="rId10"/>
    <p:sldId id="321" r:id="rId11"/>
    <p:sldId id="317" r:id="rId12"/>
    <p:sldId id="373" r:id="rId13"/>
    <p:sldId id="751" r:id="rId14"/>
    <p:sldId id="744" r:id="rId15"/>
    <p:sldId id="369" r:id="rId16"/>
    <p:sldId id="746" r:id="rId17"/>
    <p:sldId id="752" r:id="rId18"/>
    <p:sldId id="745" r:id="rId19"/>
    <p:sldId id="749" r:id="rId20"/>
    <p:sldId id="750" r:id="rId21"/>
    <p:sldId id="366" r:id="rId22"/>
    <p:sldId id="363" r:id="rId23"/>
    <p:sldId id="364" r:id="rId24"/>
    <p:sldId id="759" r:id="rId25"/>
    <p:sldId id="271" r:id="rId26"/>
    <p:sldId id="737" r:id="rId27"/>
    <p:sldId id="713" r:id="rId28"/>
    <p:sldId id="738" r:id="rId29"/>
    <p:sldId id="739" r:id="rId30"/>
    <p:sldId id="740" r:id="rId31"/>
    <p:sldId id="456" r:id="rId32"/>
    <p:sldId id="741" r:id="rId33"/>
    <p:sldId id="742" r:id="rId34"/>
    <p:sldId id="368" r:id="rId35"/>
    <p:sldId id="753" r:id="rId36"/>
    <p:sldId id="754" r:id="rId37"/>
    <p:sldId id="755" r:id="rId38"/>
    <p:sldId id="756" r:id="rId39"/>
    <p:sldId id="757" r:id="rId40"/>
  </p:sldIdLst>
  <p:sldSz cx="12192000" cy="6858000"/>
  <p:notesSz cx="6735763"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9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56" autoAdjust="0"/>
    <p:restoredTop sz="94640" autoAdjust="0"/>
  </p:normalViewPr>
  <p:slideViewPr>
    <p:cSldViewPr snapToGrid="0">
      <p:cViewPr varScale="1">
        <p:scale>
          <a:sx n="60" d="100"/>
          <a:sy n="60" d="100"/>
        </p:scale>
        <p:origin x="58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4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474"/>
          </a:xfrm>
          <a:prstGeom prst="rect">
            <a:avLst/>
          </a:prstGeom>
        </p:spPr>
        <p:txBody>
          <a:bodyPr vert="horz" lIns="91440" tIns="45720" rIns="91440" bIns="45720" rtlCol="0"/>
          <a:lstStyle>
            <a:lvl1pPr algn="r">
              <a:defRPr sz="1200"/>
            </a:lvl1pPr>
          </a:lstStyle>
          <a:p>
            <a:fld id="{6E304DA6-0CC5-438D-B8FF-BE94BA82122A}" type="datetimeFigureOut">
              <a:rPr lang="en-US" smtClean="0"/>
              <a:pPr/>
              <a:t>10/28/2024</a:t>
            </a:fld>
            <a:endParaRPr lang="en-US"/>
          </a:p>
        </p:txBody>
      </p:sp>
      <p:sp>
        <p:nvSpPr>
          <p:cNvPr id="4" name="Slide Image Placeholder 3"/>
          <p:cNvSpPr>
            <a:spLocks noGrp="1" noRot="1" noChangeAspect="1"/>
          </p:cNvSpPr>
          <p:nvPr>
            <p:ph type="sldImg" idx="2"/>
          </p:nvPr>
        </p:nvSpPr>
        <p:spPr>
          <a:xfrm>
            <a:off x="77788" y="739775"/>
            <a:ext cx="6580187"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8007"/>
            <a:ext cx="5388610" cy="44412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4301"/>
            <a:ext cx="2918831" cy="4934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4301"/>
            <a:ext cx="2918831" cy="493474"/>
          </a:xfrm>
          <a:prstGeom prst="rect">
            <a:avLst/>
          </a:prstGeom>
        </p:spPr>
        <p:txBody>
          <a:bodyPr vert="horz" lIns="91440" tIns="45720" rIns="91440" bIns="45720" rtlCol="0" anchor="b"/>
          <a:lstStyle>
            <a:lvl1pPr algn="r">
              <a:defRPr sz="1200"/>
            </a:lvl1pPr>
          </a:lstStyle>
          <a:p>
            <a:fld id="{1A863506-DDF5-4362-A1F7-803BE54731B1}" type="slidenum">
              <a:rPr lang="en-US" smtClean="0"/>
              <a:pPr/>
              <a:t>‹#›</a:t>
            </a:fld>
            <a:endParaRPr lang="en-US"/>
          </a:p>
        </p:txBody>
      </p:sp>
    </p:spTree>
    <p:extLst>
      <p:ext uri="{BB962C8B-B14F-4D97-AF65-F5344CB8AC3E}">
        <p14:creationId xmlns:p14="http://schemas.microsoft.com/office/powerpoint/2010/main" val="3275091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A863506-DDF5-4362-A1F7-803BE54731B1}" type="slidenum">
              <a:rPr lang="en-US" smtClean="0"/>
              <a:pPr/>
              <a:t>8</a:t>
            </a:fld>
            <a:endParaRPr lang="en-US"/>
          </a:p>
        </p:txBody>
      </p:sp>
    </p:spTree>
    <p:extLst>
      <p:ext uri="{BB962C8B-B14F-4D97-AF65-F5344CB8AC3E}">
        <p14:creationId xmlns:p14="http://schemas.microsoft.com/office/powerpoint/2010/main" val="1655402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15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90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594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702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545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Đừng ấn chữ tiếp tục ấn ra ngoài sẽ sang slide tiếp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1CC3A-EBFA-42A7-A0D2-9B9CD7C0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251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997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957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pPr/>
              <a:t>‹#›</a:t>
            </a:fld>
            <a:endParaRPr lang="vi-VN"/>
          </a:p>
        </p:txBody>
      </p:sp>
    </p:spTree>
    <p:extLst>
      <p:ext uri="{BB962C8B-B14F-4D97-AF65-F5344CB8AC3E}">
        <p14:creationId xmlns:p14="http://schemas.microsoft.com/office/powerpoint/2010/main" val="1039656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pPr/>
              <a:t>‹#›</a:t>
            </a:fld>
            <a:endParaRPr lang="vi-VN"/>
          </a:p>
        </p:txBody>
      </p:sp>
    </p:spTree>
    <p:extLst>
      <p:ext uri="{BB962C8B-B14F-4D97-AF65-F5344CB8AC3E}">
        <p14:creationId xmlns:p14="http://schemas.microsoft.com/office/powerpoint/2010/main" val="4102625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pPr/>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68233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pPr/>
              <a:t>‹#›</a:t>
            </a:fld>
            <a:endParaRPr lang="vi-VN"/>
          </a:p>
        </p:txBody>
      </p:sp>
    </p:spTree>
    <p:extLst>
      <p:ext uri="{BB962C8B-B14F-4D97-AF65-F5344CB8AC3E}">
        <p14:creationId xmlns:p14="http://schemas.microsoft.com/office/powerpoint/2010/main" val="293545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pPr/>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8097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pPr/>
              <a:t>‹#›</a:t>
            </a:fld>
            <a:endParaRPr lang="vi-VN"/>
          </a:p>
        </p:txBody>
      </p:sp>
    </p:spTree>
    <p:extLst>
      <p:ext uri="{BB962C8B-B14F-4D97-AF65-F5344CB8AC3E}">
        <p14:creationId xmlns:p14="http://schemas.microsoft.com/office/powerpoint/2010/main" val="1657373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pPr/>
              <a:t>‹#›</a:t>
            </a:fld>
            <a:endParaRPr lang="vi-VN"/>
          </a:p>
        </p:txBody>
      </p:sp>
    </p:spTree>
    <p:extLst>
      <p:ext uri="{BB962C8B-B14F-4D97-AF65-F5344CB8AC3E}">
        <p14:creationId xmlns:p14="http://schemas.microsoft.com/office/powerpoint/2010/main" val="1167982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pPr/>
              <a:t>‹#›</a:t>
            </a:fld>
            <a:endParaRPr lang="vi-VN"/>
          </a:p>
        </p:txBody>
      </p:sp>
    </p:spTree>
    <p:extLst>
      <p:ext uri="{BB962C8B-B14F-4D97-AF65-F5344CB8AC3E}">
        <p14:creationId xmlns:p14="http://schemas.microsoft.com/office/powerpoint/2010/main" val="1789153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fld id="{E3E335C2-1F42-4A2B-9679-A84064AED5A1}" type="datetimeFigureOut">
              <a:rPr lang="en-US" smtClean="0"/>
              <a:t>10/28/2024</a:t>
            </a:fld>
            <a:endParaRPr lang="en-US"/>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1250539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fld id="{E3E335C2-1F42-4A2B-9679-A84064AED5A1}" type="datetimeFigureOut">
              <a:rPr lang="en-US" smtClean="0"/>
              <a:t>10/28/2024</a:t>
            </a:fld>
            <a:endParaRPr lang="en-US"/>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1683670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fld id="{E3E335C2-1F42-4A2B-9679-A84064AED5A1}" type="datetimeFigureOut">
              <a:rPr lang="en-US" smtClean="0"/>
              <a:t>10/28/2024</a:t>
            </a:fld>
            <a:endParaRPr lang="en-US"/>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1423656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pPr/>
              <a:t>‹#›</a:t>
            </a:fld>
            <a:endParaRPr lang="vi-VN"/>
          </a:p>
        </p:txBody>
      </p:sp>
    </p:spTree>
    <p:extLst>
      <p:ext uri="{BB962C8B-B14F-4D97-AF65-F5344CB8AC3E}">
        <p14:creationId xmlns:p14="http://schemas.microsoft.com/office/powerpoint/2010/main" val="2137247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fld id="{E3E335C2-1F42-4A2B-9679-A84064AED5A1}" type="datetimeFigureOut">
              <a:rPr lang="en-US" smtClean="0"/>
              <a:t>10/28/2024</a:t>
            </a:fld>
            <a:endParaRPr lang="en-US"/>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3983931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fld id="{E3E335C2-1F42-4A2B-9679-A84064AED5A1}" type="datetimeFigureOut">
              <a:rPr lang="en-US" smtClean="0"/>
              <a:t>10/28/2024</a:t>
            </a:fld>
            <a:endParaRPr lang="en-US"/>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148431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fld id="{E3E335C2-1F42-4A2B-9679-A84064AED5A1}" type="datetimeFigureOut">
              <a:rPr lang="en-US" smtClean="0"/>
              <a:t>10/28/2024</a:t>
            </a:fld>
            <a:endParaRPr lang="en-US"/>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3218852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fld id="{E3E335C2-1F42-4A2B-9679-A84064AED5A1}" type="datetimeFigureOut">
              <a:rPr lang="en-US" smtClean="0"/>
              <a:t>10/28/2024</a:t>
            </a:fld>
            <a:endParaRPr lang="en-US"/>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1432573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fld id="{E3E335C2-1F42-4A2B-9679-A84064AED5A1}" type="datetimeFigureOut">
              <a:rPr lang="en-US" smtClean="0"/>
              <a:t>10/28/2024</a:t>
            </a:fld>
            <a:endParaRPr lang="en-US"/>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3992266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fld id="{E3E335C2-1F42-4A2B-9679-A84064AED5A1}" type="datetimeFigureOut">
              <a:rPr lang="en-US" smtClean="0"/>
              <a:t>10/28/2024</a:t>
            </a:fld>
            <a:endParaRPr lang="en-US"/>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2382550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fld id="{E3E335C2-1F42-4A2B-9679-A84064AED5A1}" type="datetimeFigureOut">
              <a:rPr lang="en-US" smtClean="0"/>
              <a:t>10/28/2024</a:t>
            </a:fld>
            <a:endParaRPr lang="en-US"/>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2858711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fld id="{E3E335C2-1F42-4A2B-9679-A84064AED5A1}" type="datetimeFigureOut">
              <a:rPr lang="en-US" smtClean="0"/>
              <a:t>10/28/2024</a:t>
            </a:fld>
            <a:endParaRPr lang="en-US"/>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2678251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pPr/>
              <a:t>‹#›</a:t>
            </a:fld>
            <a:endParaRPr lang="vi-VN"/>
          </a:p>
        </p:txBody>
      </p:sp>
    </p:spTree>
    <p:extLst>
      <p:ext uri="{BB962C8B-B14F-4D97-AF65-F5344CB8AC3E}">
        <p14:creationId xmlns:p14="http://schemas.microsoft.com/office/powerpoint/2010/main" val="119294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EC5F3E3-E183-48D7-9C87-1964C11BE256}" type="slidenum">
              <a:rPr lang="vi-VN" smtClean="0"/>
              <a:pPr/>
              <a:t>‹#›</a:t>
            </a:fld>
            <a:endParaRPr lang="vi-VN"/>
          </a:p>
        </p:txBody>
      </p:sp>
    </p:spTree>
    <p:extLst>
      <p:ext uri="{BB962C8B-B14F-4D97-AF65-F5344CB8AC3E}">
        <p14:creationId xmlns:p14="http://schemas.microsoft.com/office/powerpoint/2010/main" val="117634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EC5F3E3-E183-48D7-9C87-1964C11BE256}" type="slidenum">
              <a:rPr lang="vi-VN" smtClean="0"/>
              <a:pPr/>
              <a:t>‹#›</a:t>
            </a:fld>
            <a:endParaRPr lang="vi-VN"/>
          </a:p>
        </p:txBody>
      </p:sp>
    </p:spTree>
    <p:extLst>
      <p:ext uri="{BB962C8B-B14F-4D97-AF65-F5344CB8AC3E}">
        <p14:creationId xmlns:p14="http://schemas.microsoft.com/office/powerpoint/2010/main" val="1048342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EC5F3E3-E183-48D7-9C87-1964C11BE256}" type="slidenum">
              <a:rPr lang="vi-VN" smtClean="0"/>
              <a:pPr/>
              <a:t>‹#›</a:t>
            </a:fld>
            <a:endParaRPr lang="vi-VN"/>
          </a:p>
        </p:txBody>
      </p:sp>
    </p:spTree>
    <p:extLst>
      <p:ext uri="{BB962C8B-B14F-4D97-AF65-F5344CB8AC3E}">
        <p14:creationId xmlns:p14="http://schemas.microsoft.com/office/powerpoint/2010/main" val="225896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EC5F3E3-E183-48D7-9C87-1964C11BE256}" type="slidenum">
              <a:rPr lang="vi-VN" smtClean="0"/>
              <a:pPr/>
              <a:t>‹#›</a:t>
            </a:fld>
            <a:endParaRPr lang="vi-VN"/>
          </a:p>
        </p:txBody>
      </p:sp>
    </p:spTree>
    <p:extLst>
      <p:ext uri="{BB962C8B-B14F-4D97-AF65-F5344CB8AC3E}">
        <p14:creationId xmlns:p14="http://schemas.microsoft.com/office/powerpoint/2010/main" val="2840256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977F6F-5990-44E6-9884-B8FEC5C0DA05}" type="datetimeFigureOut">
              <a:rPr lang="vi-VN" smtClean="0"/>
              <a:pPr/>
              <a:t>28/10/2024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EC5F3E3-E183-48D7-9C87-1964C11BE256}" type="slidenum">
              <a:rPr lang="vi-VN" smtClean="0"/>
              <a:pPr/>
              <a:t>‹#›</a:t>
            </a:fld>
            <a:endParaRPr lang="vi-VN"/>
          </a:p>
        </p:txBody>
      </p:sp>
    </p:spTree>
    <p:extLst>
      <p:ext uri="{BB962C8B-B14F-4D97-AF65-F5344CB8AC3E}">
        <p14:creationId xmlns:p14="http://schemas.microsoft.com/office/powerpoint/2010/main" val="3555745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EC5F3E3-E183-48D7-9C87-1964C11BE256}" type="slidenum">
              <a:rPr lang="vi-VN" smtClean="0"/>
              <a:pPr/>
              <a:t>‹#›</a:t>
            </a:fld>
            <a:endParaRPr lang="vi-VN"/>
          </a:p>
        </p:txBody>
      </p:sp>
      <p:sp>
        <p:nvSpPr>
          <p:cNvPr id="5" name="Date Placeholder 4"/>
          <p:cNvSpPr>
            <a:spLocks noGrp="1"/>
          </p:cNvSpPr>
          <p:nvPr>
            <p:ph type="dt" sz="half" idx="10"/>
          </p:nvPr>
        </p:nvSpPr>
        <p:spPr/>
        <p:txBody>
          <a:bodyPr/>
          <a:lstStyle/>
          <a:p>
            <a:fld id="{62977F6F-5990-44E6-9884-B8FEC5C0DA05}" type="datetimeFigureOut">
              <a:rPr lang="vi-VN" smtClean="0"/>
              <a:pPr/>
              <a:t>28/10/2024</a:t>
            </a:fld>
            <a:endParaRPr lang="vi-VN"/>
          </a:p>
        </p:txBody>
      </p:sp>
    </p:spTree>
    <p:extLst>
      <p:ext uri="{BB962C8B-B14F-4D97-AF65-F5344CB8AC3E}">
        <p14:creationId xmlns:p14="http://schemas.microsoft.com/office/powerpoint/2010/main" val="1894831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977F6F-5990-44E6-9884-B8FEC5C0DA05}" type="datetimeFigureOut">
              <a:rPr lang="vi-VN" smtClean="0"/>
              <a:pPr/>
              <a:t>28/10/2024</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EC5F3E3-E183-48D7-9C87-1964C11BE256}" type="slidenum">
              <a:rPr lang="vi-VN" smtClean="0"/>
              <a:pPr/>
              <a:t>‹#›</a:t>
            </a:fld>
            <a:endParaRPr lang="vi-VN"/>
          </a:p>
        </p:txBody>
      </p:sp>
    </p:spTree>
    <p:extLst>
      <p:ext uri="{BB962C8B-B14F-4D97-AF65-F5344CB8AC3E}">
        <p14:creationId xmlns:p14="http://schemas.microsoft.com/office/powerpoint/2010/main" val="227339988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335C2-1F42-4A2B-9679-A84064AED5A1}" type="datetimeFigureOut">
              <a:rPr lang="en-US" smtClean="0"/>
              <a:t>10/28/2024</a:t>
            </a:fld>
            <a:endParaRPr lang="en-US"/>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8AE38-4D19-4FAC-8D7A-CE27D3E423E0}" type="slidenum">
              <a:rPr lang="en-US" smtClean="0"/>
              <a:t>‹#›</a:t>
            </a:fld>
            <a:endParaRPr lang="en-US"/>
          </a:p>
        </p:txBody>
      </p:sp>
    </p:spTree>
    <p:extLst>
      <p:ext uri="{BB962C8B-B14F-4D97-AF65-F5344CB8AC3E}">
        <p14:creationId xmlns:p14="http://schemas.microsoft.com/office/powerpoint/2010/main" val="116523056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B&#224;i%2011%20KV%20&#272;NA-%20Ti&#7871;t%201%20&#272;KTN%20(&#272;&#7883;a%20h&#236;nh,%20kh&#237;%20h&#7853;u,%20s&#244;ng%20h&#7891;).mp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26.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chart" Target="../charts/chart1.xml"/><Relationship Id="rId17" Type="http://schemas.openxmlformats.org/officeDocument/2006/relationships/image" Target="../media/image31.png"/><Relationship Id="rId2" Type="http://schemas.openxmlformats.org/officeDocument/2006/relationships/video" Target="../media/media3.mp4"/><Relationship Id="rId16" Type="http://schemas.openxmlformats.org/officeDocument/2006/relationships/image" Target="../media/image30.png"/><Relationship Id="rId1" Type="http://schemas.microsoft.com/office/2007/relationships/media" Target="../media/media3.mp4"/><Relationship Id="rId6" Type="http://schemas.openxmlformats.org/officeDocument/2006/relationships/notesSlide" Target="../notesSlides/notesSlide2.xml"/><Relationship Id="rId11" Type="http://schemas.openxmlformats.org/officeDocument/2006/relationships/image" Target="../media/image27.jpeg"/><Relationship Id="rId5" Type="http://schemas.openxmlformats.org/officeDocument/2006/relationships/slideLayout" Target="../slideLayouts/slideLayout22.xml"/><Relationship Id="rId15" Type="http://schemas.openxmlformats.org/officeDocument/2006/relationships/image" Target="../media/image29.png"/><Relationship Id="rId10" Type="http://schemas.openxmlformats.org/officeDocument/2006/relationships/audio" Target="../media/audio4.wav"/><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26.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chart" Target="../charts/chart2.xml"/><Relationship Id="rId17" Type="http://schemas.openxmlformats.org/officeDocument/2006/relationships/image" Target="../media/image31.png"/><Relationship Id="rId2" Type="http://schemas.openxmlformats.org/officeDocument/2006/relationships/video" Target="../media/media3.mp4"/><Relationship Id="rId16" Type="http://schemas.openxmlformats.org/officeDocument/2006/relationships/image" Target="../media/image30.png"/><Relationship Id="rId1" Type="http://schemas.microsoft.com/office/2007/relationships/media" Target="../media/media3.mp4"/><Relationship Id="rId6" Type="http://schemas.openxmlformats.org/officeDocument/2006/relationships/notesSlide" Target="../notesSlides/notesSlide3.xml"/><Relationship Id="rId11" Type="http://schemas.openxmlformats.org/officeDocument/2006/relationships/image" Target="../media/image27.jpeg"/><Relationship Id="rId5" Type="http://schemas.openxmlformats.org/officeDocument/2006/relationships/slideLayout" Target="../slideLayouts/slideLayout22.xml"/><Relationship Id="rId15" Type="http://schemas.openxmlformats.org/officeDocument/2006/relationships/image" Target="../media/image29.png"/><Relationship Id="rId10" Type="http://schemas.openxmlformats.org/officeDocument/2006/relationships/audio" Target="../media/audio4.wav"/><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26.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chart" Target="../charts/chart3.xml"/><Relationship Id="rId17" Type="http://schemas.openxmlformats.org/officeDocument/2006/relationships/image" Target="../media/image31.png"/><Relationship Id="rId2" Type="http://schemas.openxmlformats.org/officeDocument/2006/relationships/video" Target="../media/media3.mp4"/><Relationship Id="rId16" Type="http://schemas.openxmlformats.org/officeDocument/2006/relationships/image" Target="../media/image30.png"/><Relationship Id="rId1" Type="http://schemas.microsoft.com/office/2007/relationships/media" Target="../media/media3.mp4"/><Relationship Id="rId6" Type="http://schemas.openxmlformats.org/officeDocument/2006/relationships/notesSlide" Target="../notesSlides/notesSlide4.xml"/><Relationship Id="rId11" Type="http://schemas.openxmlformats.org/officeDocument/2006/relationships/image" Target="../media/image27.jpeg"/><Relationship Id="rId5" Type="http://schemas.openxmlformats.org/officeDocument/2006/relationships/slideLayout" Target="../slideLayouts/slideLayout22.xml"/><Relationship Id="rId15" Type="http://schemas.openxmlformats.org/officeDocument/2006/relationships/image" Target="../media/image29.png"/><Relationship Id="rId10" Type="http://schemas.openxmlformats.org/officeDocument/2006/relationships/audio" Target="../media/audio4.wav"/><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26.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chart" Target="../charts/chart4.xml"/><Relationship Id="rId17" Type="http://schemas.openxmlformats.org/officeDocument/2006/relationships/image" Target="../media/image31.png"/><Relationship Id="rId2" Type="http://schemas.openxmlformats.org/officeDocument/2006/relationships/video" Target="../media/media3.mp4"/><Relationship Id="rId16" Type="http://schemas.openxmlformats.org/officeDocument/2006/relationships/image" Target="../media/image30.png"/><Relationship Id="rId1" Type="http://schemas.microsoft.com/office/2007/relationships/media" Target="../media/media3.mp4"/><Relationship Id="rId6" Type="http://schemas.openxmlformats.org/officeDocument/2006/relationships/notesSlide" Target="../notesSlides/notesSlide5.xml"/><Relationship Id="rId11" Type="http://schemas.openxmlformats.org/officeDocument/2006/relationships/image" Target="../media/image27.jpeg"/><Relationship Id="rId5" Type="http://schemas.openxmlformats.org/officeDocument/2006/relationships/slideLayout" Target="../slideLayouts/slideLayout22.xml"/><Relationship Id="rId15" Type="http://schemas.openxmlformats.org/officeDocument/2006/relationships/image" Target="../media/image29.png"/><Relationship Id="rId10" Type="http://schemas.openxmlformats.org/officeDocument/2006/relationships/audio" Target="../media/audio4.wav"/><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26.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chart" Target="../charts/chart5.xml"/><Relationship Id="rId17" Type="http://schemas.openxmlformats.org/officeDocument/2006/relationships/image" Target="../media/image31.png"/><Relationship Id="rId2" Type="http://schemas.openxmlformats.org/officeDocument/2006/relationships/video" Target="../media/media3.mp4"/><Relationship Id="rId16" Type="http://schemas.openxmlformats.org/officeDocument/2006/relationships/image" Target="../media/image30.png"/><Relationship Id="rId1" Type="http://schemas.microsoft.com/office/2007/relationships/media" Target="../media/media3.mp4"/><Relationship Id="rId6" Type="http://schemas.openxmlformats.org/officeDocument/2006/relationships/notesSlide" Target="../notesSlides/notesSlide6.xml"/><Relationship Id="rId11" Type="http://schemas.openxmlformats.org/officeDocument/2006/relationships/image" Target="../media/image27.jpeg"/><Relationship Id="rId5" Type="http://schemas.openxmlformats.org/officeDocument/2006/relationships/slideLayout" Target="../slideLayouts/slideLayout22.xml"/><Relationship Id="rId15" Type="http://schemas.openxmlformats.org/officeDocument/2006/relationships/image" Target="../media/image29.png"/><Relationship Id="rId10" Type="http://schemas.openxmlformats.org/officeDocument/2006/relationships/audio" Target="../media/audio4.wav"/><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6.wav"/><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jpg"/><Relationship Id="rId9" Type="http://schemas.openxmlformats.org/officeDocument/2006/relationships/image" Target="../media/image33.svg"/></Relationships>
</file>

<file path=ppt/slides/_rels/slide3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chart" Target="../charts/chart6.xml"/><Relationship Id="rId18" Type="http://schemas.openxmlformats.org/officeDocument/2006/relationships/image" Target="../media/image31.png"/><Relationship Id="rId3" Type="http://schemas.microsoft.com/office/2007/relationships/media" Target="../media/media4.mp3"/><Relationship Id="rId21" Type="http://schemas.openxmlformats.org/officeDocument/2006/relationships/image" Target="../media/image33.svg"/><Relationship Id="rId7" Type="http://schemas.openxmlformats.org/officeDocument/2006/relationships/audio" Target="../media/audio1.wav"/><Relationship Id="rId12" Type="http://schemas.openxmlformats.org/officeDocument/2006/relationships/image" Target="../media/image27.jpe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9.png"/><Relationship Id="rId20" Type="http://schemas.openxmlformats.org/officeDocument/2006/relationships/image" Target="../media/image32.png"/><Relationship Id="rId1" Type="http://schemas.microsoft.com/office/2007/relationships/media" Target="../media/media3.mp4"/><Relationship Id="rId6" Type="http://schemas.openxmlformats.org/officeDocument/2006/relationships/notesSlide" Target="../notesSlides/notesSlide8.xml"/><Relationship Id="rId11" Type="http://schemas.openxmlformats.org/officeDocument/2006/relationships/audio" Target="../media/audio4.wav"/><Relationship Id="rId5" Type="http://schemas.openxmlformats.org/officeDocument/2006/relationships/slideLayout" Target="../slideLayouts/slideLayout22.xml"/><Relationship Id="rId15" Type="http://schemas.openxmlformats.org/officeDocument/2006/relationships/image" Target="../media/image28.png"/><Relationship Id="rId10" Type="http://schemas.openxmlformats.org/officeDocument/2006/relationships/audio" Target="../media/audio3.wav"/><Relationship Id="rId19" Type="http://schemas.openxmlformats.org/officeDocument/2006/relationships/image" Target="../media/image26.png"/><Relationship Id="rId4" Type="http://schemas.openxmlformats.org/officeDocument/2006/relationships/audio" Target="../media/media4.mp3"/><Relationship Id="rId9" Type="http://schemas.openxmlformats.org/officeDocument/2006/relationships/audio" Target="../media/audio7.wav"/><Relationship Id="rId14" Type="http://schemas.openxmlformats.org/officeDocument/2006/relationships/audio" Target="../media/audio5.wav"/></Relationships>
</file>

<file path=ppt/slides/_rels/slide3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chart" Target="../charts/chart7.xml"/><Relationship Id="rId18" Type="http://schemas.openxmlformats.org/officeDocument/2006/relationships/image" Target="../media/image31.png"/><Relationship Id="rId3" Type="http://schemas.microsoft.com/office/2007/relationships/media" Target="../media/media4.mp3"/><Relationship Id="rId21" Type="http://schemas.openxmlformats.org/officeDocument/2006/relationships/image" Target="../media/image33.svg"/><Relationship Id="rId7" Type="http://schemas.openxmlformats.org/officeDocument/2006/relationships/audio" Target="../media/audio1.wav"/><Relationship Id="rId12" Type="http://schemas.openxmlformats.org/officeDocument/2006/relationships/image" Target="../media/image27.jpe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9.png"/><Relationship Id="rId20" Type="http://schemas.openxmlformats.org/officeDocument/2006/relationships/image" Target="../media/image32.png"/><Relationship Id="rId1" Type="http://schemas.microsoft.com/office/2007/relationships/media" Target="../media/media3.mp4"/><Relationship Id="rId6" Type="http://schemas.openxmlformats.org/officeDocument/2006/relationships/notesSlide" Target="../notesSlides/notesSlide9.xml"/><Relationship Id="rId11" Type="http://schemas.openxmlformats.org/officeDocument/2006/relationships/audio" Target="../media/audio4.wav"/><Relationship Id="rId5" Type="http://schemas.openxmlformats.org/officeDocument/2006/relationships/slideLayout" Target="../slideLayouts/slideLayout22.xml"/><Relationship Id="rId15" Type="http://schemas.openxmlformats.org/officeDocument/2006/relationships/image" Target="../media/image28.png"/><Relationship Id="rId10" Type="http://schemas.openxmlformats.org/officeDocument/2006/relationships/audio" Target="../media/audio3.wav"/><Relationship Id="rId19" Type="http://schemas.openxmlformats.org/officeDocument/2006/relationships/image" Target="../media/image26.png"/><Relationship Id="rId4" Type="http://schemas.openxmlformats.org/officeDocument/2006/relationships/audio" Target="../media/media4.mp3"/><Relationship Id="rId9" Type="http://schemas.openxmlformats.org/officeDocument/2006/relationships/audio" Target="../media/audio7.wav"/><Relationship Id="rId14" Type="http://schemas.openxmlformats.org/officeDocument/2006/relationships/audio" Target="../media/audio5.wav"/></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550px-Association_of_Southeast_Asian_Nations_(orthographic_proj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139" y="-400931"/>
            <a:ext cx="8189167" cy="792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40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EC0FD-1E97-8E99-CA43-B1AB54907AD1}"/>
              </a:ext>
            </a:extLst>
          </p:cNvPr>
          <p:cNvPicPr>
            <a:picLocks noChangeAspect="1"/>
          </p:cNvPicPr>
          <p:nvPr/>
        </p:nvPicPr>
        <p:blipFill>
          <a:blip r:embed="rId2"/>
          <a:stretch>
            <a:fillRect/>
          </a:stretch>
        </p:blipFill>
        <p:spPr>
          <a:xfrm>
            <a:off x="181639" y="105771"/>
            <a:ext cx="2514600" cy="3179688"/>
          </a:xfrm>
          <a:prstGeom prst="rect">
            <a:avLst/>
          </a:prstGeom>
        </p:spPr>
      </p:pic>
      <p:pic>
        <p:nvPicPr>
          <p:cNvPr id="3" name="Picture 2">
            <a:extLst>
              <a:ext uri="{FF2B5EF4-FFF2-40B4-BE49-F238E27FC236}">
                <a16:creationId xmlns:a16="http://schemas.microsoft.com/office/drawing/2014/main" id="{76CC1629-95A2-DB5D-44CD-F0082A60E417}"/>
              </a:ext>
            </a:extLst>
          </p:cNvPr>
          <p:cNvPicPr>
            <a:picLocks noChangeAspect="1"/>
          </p:cNvPicPr>
          <p:nvPr/>
        </p:nvPicPr>
        <p:blipFill>
          <a:blip r:embed="rId3"/>
          <a:stretch>
            <a:fillRect/>
          </a:stretch>
        </p:blipFill>
        <p:spPr>
          <a:xfrm>
            <a:off x="2790713" y="105771"/>
            <a:ext cx="3002259" cy="3179688"/>
          </a:xfrm>
          <a:prstGeom prst="rect">
            <a:avLst/>
          </a:prstGeom>
        </p:spPr>
      </p:pic>
      <p:pic>
        <p:nvPicPr>
          <p:cNvPr id="4" name="Picture 3">
            <a:extLst>
              <a:ext uri="{FF2B5EF4-FFF2-40B4-BE49-F238E27FC236}">
                <a16:creationId xmlns:a16="http://schemas.microsoft.com/office/drawing/2014/main" id="{FF325C53-1B9A-9F81-17F6-A6EAEC11CC52}"/>
              </a:ext>
            </a:extLst>
          </p:cNvPr>
          <p:cNvPicPr>
            <a:picLocks noChangeAspect="1"/>
          </p:cNvPicPr>
          <p:nvPr/>
        </p:nvPicPr>
        <p:blipFill>
          <a:blip r:embed="rId4"/>
          <a:stretch>
            <a:fillRect/>
          </a:stretch>
        </p:blipFill>
        <p:spPr>
          <a:xfrm>
            <a:off x="181639" y="3285457"/>
            <a:ext cx="5611333" cy="3466769"/>
          </a:xfrm>
          <a:prstGeom prst="rect">
            <a:avLst/>
          </a:prstGeom>
        </p:spPr>
      </p:pic>
      <p:sp>
        <p:nvSpPr>
          <p:cNvPr id="6" name="TextBox 5">
            <a:extLst>
              <a:ext uri="{FF2B5EF4-FFF2-40B4-BE49-F238E27FC236}">
                <a16:creationId xmlns:a16="http://schemas.microsoft.com/office/drawing/2014/main" id="{7B511AC7-0902-CDA1-9F95-AA3D68A61102}"/>
              </a:ext>
            </a:extLst>
          </p:cNvPr>
          <p:cNvSpPr txBox="1"/>
          <p:nvPr/>
        </p:nvSpPr>
        <p:spPr>
          <a:xfrm>
            <a:off x="5954232" y="0"/>
            <a:ext cx="6237768" cy="3046988"/>
          </a:xfrm>
          <a:prstGeom prst="rect">
            <a:avLst/>
          </a:prstGeom>
          <a:solidFill>
            <a:schemeClr val="bg1"/>
          </a:solidFill>
        </p:spPr>
        <p:txBody>
          <a:bodyPr wrap="square" rtlCol="0">
            <a:spAutoFit/>
          </a:bodyPr>
          <a:lstStyle/>
          <a:p>
            <a:r>
              <a:rPr lang="en-US" sz="2400">
                <a:latin typeface="Times New Roman" panose="02020603050405020304" pitchFamily="18" charset="0"/>
                <a:cs typeface="Times New Roman" panose="02020603050405020304" pitchFamily="18" charset="0"/>
              </a:rPr>
              <a:t>- Động đất song thần năm 2004 cường độ 9,3 độ richte tại Ấn Độ Dương, tạo ra các cơn song thần dọc bờ biển Ấn Độ Dương cao đến 20 hoặc 40m, ảnh hưởng đến 14 quốc gia. Thiệt hại nặng nền về người 225 nghìn người chết và mất tích, rất nhiều người bị thương. Các công trình SX, nhà cửa bị phá hỏng…Là một trong những trận động đất sóng thần thiệt hại nặng nề nhất trong LS.</a:t>
            </a:r>
          </a:p>
        </p:txBody>
      </p:sp>
      <p:sp>
        <p:nvSpPr>
          <p:cNvPr id="8" name="TextBox 7">
            <a:extLst>
              <a:ext uri="{FF2B5EF4-FFF2-40B4-BE49-F238E27FC236}">
                <a16:creationId xmlns:a16="http://schemas.microsoft.com/office/drawing/2014/main" id="{ABE46521-5ED5-DA6A-FFCA-3C00C3BC0DF6}"/>
              </a:ext>
            </a:extLst>
          </p:cNvPr>
          <p:cNvSpPr txBox="1"/>
          <p:nvPr/>
        </p:nvSpPr>
        <p:spPr>
          <a:xfrm>
            <a:off x="5792972" y="3895458"/>
            <a:ext cx="6560288" cy="2246769"/>
          </a:xfrm>
          <a:prstGeom prst="rect">
            <a:avLst/>
          </a:prstGeom>
          <a:solidFill>
            <a:schemeClr val="bg1"/>
          </a:solidFill>
        </p:spPr>
        <p:txBody>
          <a:bodyPr wrap="square" rtlCol="0">
            <a:spAutoFit/>
          </a:bodyPr>
          <a:lstStyle/>
          <a:p>
            <a:r>
              <a:rPr lang="en-US" sz="2800">
                <a:latin typeface="Times New Roman" panose="02020603050405020304" pitchFamily="18" charset="0"/>
                <a:cs typeface="Times New Roman" panose="02020603050405020304" pitchFamily="18" charset="0"/>
              </a:rPr>
              <a:t>Động đất, song thần khép năm 2018 tại </a:t>
            </a:r>
            <a:r>
              <a:rPr lang="en-US" sz="2800">
                <a:solidFill>
                  <a:srgbClr val="222222"/>
                </a:solidFill>
                <a:latin typeface="Times New Roman" panose="02020603050405020304" pitchFamily="18" charset="0"/>
                <a:cs typeface="Times New Roman" panose="02020603050405020304" pitchFamily="18" charset="0"/>
              </a:rPr>
              <a:t>Indonesia hứng chịu 2 trận động đất mạnh  trên 7 độ Richter tạo ra sóng thần cao tới &gt;3 mét.</a:t>
            </a:r>
            <a:r>
              <a:rPr lang="vi-VN" sz="2800" b="0" i="0">
                <a:solidFill>
                  <a:srgbClr val="222222"/>
                </a:solidFill>
                <a:effectLst/>
                <a:latin typeface="Times New Roman" panose="02020603050405020304" pitchFamily="18" charset="0"/>
                <a:cs typeface="Times New Roman" panose="02020603050405020304" pitchFamily="18" charset="0"/>
              </a:rPr>
              <a:t> </a:t>
            </a:r>
            <a:r>
              <a:rPr lang="en-US" sz="2800" b="0" i="0">
                <a:solidFill>
                  <a:srgbClr val="222222"/>
                </a:solidFill>
                <a:effectLst/>
                <a:latin typeface="Times New Roman" panose="02020603050405020304" pitchFamily="18" charset="0"/>
                <a:cs typeface="Times New Roman" panose="02020603050405020304" pitchFamily="18" charset="0"/>
              </a:rPr>
              <a:t>8</a:t>
            </a:r>
            <a:r>
              <a:rPr lang="vi-VN" sz="2800" b="0" i="0">
                <a:solidFill>
                  <a:srgbClr val="222222"/>
                </a:solidFill>
                <a:effectLst/>
                <a:latin typeface="Times New Roman" panose="02020603050405020304" pitchFamily="18" charset="0"/>
                <a:cs typeface="Times New Roman" panose="02020603050405020304" pitchFamily="18" charset="0"/>
              </a:rPr>
              <a:t>84 người thiệt mạng, </a:t>
            </a:r>
            <a:r>
              <a:rPr lang="en-US" sz="2800" b="0" i="0">
                <a:solidFill>
                  <a:srgbClr val="222222"/>
                </a:solidFill>
                <a:effectLst/>
                <a:latin typeface="Times New Roman" panose="02020603050405020304" pitchFamily="18" charset="0"/>
                <a:cs typeface="Times New Roman" panose="02020603050405020304" pitchFamily="18" charset="0"/>
              </a:rPr>
              <a:t>nhiều</a:t>
            </a:r>
            <a:r>
              <a:rPr lang="vi-VN" sz="2800" b="0" i="0">
                <a:solidFill>
                  <a:srgbClr val="222222"/>
                </a:solidFill>
                <a:effectLst/>
                <a:latin typeface="Times New Roman" panose="02020603050405020304" pitchFamily="18" charset="0"/>
                <a:cs typeface="Times New Roman" panose="02020603050405020304" pitchFamily="18" charset="0"/>
              </a:rPr>
              <a:t> người mất tích và 540 người bị thương</a:t>
            </a:r>
            <a:r>
              <a:rPr lang="en-US" sz="2800" b="0" i="0">
                <a:solidFill>
                  <a:srgbClr val="222222"/>
                </a:solidFill>
                <a:effectLst/>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8225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EAF8E-C2F1-064A-62B9-C912812C53AE}"/>
            </a:ext>
          </a:extLst>
        </p:cNvPr>
        <p:cNvGrpSpPr/>
        <p:nvPr/>
      </p:nvGrpSpPr>
      <p:grpSpPr>
        <a:xfrm>
          <a:off x="0" y="0"/>
          <a:ext cx="0" cy="0"/>
          <a:chOff x="0" y="0"/>
          <a:chExt cx="0" cy="0"/>
        </a:xfrm>
      </p:grpSpPr>
      <p:pic>
        <p:nvPicPr>
          <p:cNvPr id="2050" name="Picture 3" descr="550px-Association_of_Southeast_Asian_Nations_(orthographic_projection)">
            <a:extLst>
              <a:ext uri="{FF2B5EF4-FFF2-40B4-BE49-F238E27FC236}">
                <a16:creationId xmlns:a16="http://schemas.microsoft.com/office/drawing/2014/main" id="{B8AB473B-F371-FC21-C2F3-E4890837B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139" y="-400931"/>
            <a:ext cx="8189167" cy="792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22C2638-7198-CE9B-FB4A-2F00391070EB}"/>
              </a:ext>
            </a:extLst>
          </p:cNvPr>
          <p:cNvSpPr/>
          <p:nvPr/>
        </p:nvSpPr>
        <p:spPr>
          <a:xfrm>
            <a:off x="2029055" y="0"/>
            <a:ext cx="8059251" cy="938714"/>
          </a:xfrm>
          <a:prstGeom prst="rect">
            <a:avLst/>
          </a:prstGeom>
          <a:solidFill>
            <a:schemeClr val="bg1"/>
          </a:solidFill>
          <a:ln>
            <a:solidFill>
              <a:schemeClr val="bg1"/>
            </a:solidFill>
          </a:ln>
        </p:spPr>
        <p:txBody>
          <a:bodyPr wrap="none" lIns="121917" tIns="60958" rIns="121917" bIns="6095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00" b="1" i="0" u="none" strike="noStrike" kern="1200" cap="all" spc="0" normalizeH="0" baseline="0" noProof="0" dirty="0" err="1">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Khu</a:t>
            </a:r>
            <a:r>
              <a:rPr kumimoji="0" lang="en-US" sz="5300" b="1" i="0" u="none" strike="noStrike" kern="120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a:t>
            </a:r>
            <a:r>
              <a:rPr kumimoji="0" lang="en-US" sz="5300" b="1" i="0" u="none" strike="noStrike" kern="1200" cap="all" spc="0" normalizeH="0" baseline="0" noProof="0" dirty="0" err="1">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vực</a:t>
            </a:r>
            <a:r>
              <a:rPr kumimoji="0" lang="en-US" sz="5300" b="1" i="0" u="none" strike="noStrike" kern="120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a:t>
            </a:r>
            <a:r>
              <a:rPr kumimoji="0" lang="en-US" sz="5300" b="1" i="0" u="none" strike="noStrike" kern="1200" cap="all" spc="0" normalizeH="0" baseline="0" noProof="0" dirty="0" err="1">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đông</a:t>
            </a:r>
            <a:r>
              <a:rPr kumimoji="0" lang="en-US" sz="5300" b="1" i="0" u="none" strike="noStrike" kern="120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a:t>
            </a:r>
            <a:r>
              <a:rPr kumimoji="0" lang="en-US" sz="5300" b="1" i="0" u="none" strike="noStrike" kern="1200" cap="all" spc="0" normalizeH="0" baseline="0" noProof="0" dirty="0" err="1">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nam</a:t>
            </a:r>
            <a:r>
              <a:rPr kumimoji="0" lang="en-US" sz="5300" b="1" i="0" u="none" strike="noStrike" kern="120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á</a:t>
            </a:r>
          </a:p>
        </p:txBody>
      </p:sp>
      <p:sp>
        <p:nvSpPr>
          <p:cNvPr id="4" name="Title 3">
            <a:extLst>
              <a:ext uri="{FF2B5EF4-FFF2-40B4-BE49-F238E27FC236}">
                <a16:creationId xmlns:a16="http://schemas.microsoft.com/office/drawing/2014/main" id="{F18F9428-934E-3B1D-3991-F1F173E21B3B}"/>
              </a:ext>
            </a:extLst>
          </p:cNvPr>
          <p:cNvSpPr>
            <a:spLocks noGrp="1"/>
          </p:cNvSpPr>
          <p:nvPr>
            <p:ph type="ctrTitle"/>
          </p:nvPr>
        </p:nvSpPr>
        <p:spPr>
          <a:xfrm>
            <a:off x="323558" y="4444410"/>
            <a:ext cx="11868442" cy="1254642"/>
          </a:xfrm>
          <a:solidFill>
            <a:schemeClr val="bg1"/>
          </a:solidFill>
          <a:ln>
            <a:solidFill>
              <a:schemeClr val="tx1"/>
            </a:solidFill>
          </a:ln>
        </p:spPr>
        <p:txBody>
          <a:bodyPr/>
          <a:lstStyle/>
          <a:p>
            <a:pPr algn="ctr"/>
            <a:r>
              <a:rPr lang="en-US" sz="3400" b="1">
                <a:solidFill>
                  <a:srgbClr val="0070C0"/>
                </a:solidFill>
                <a:latin typeface="Times New Roman" panose="02020603050405020304" pitchFamily="18" charset="0"/>
                <a:cs typeface="Times New Roman" panose="02020603050405020304" pitchFamily="18" charset="0"/>
              </a:rPr>
              <a:t>TIẾT 19- </a:t>
            </a:r>
            <a:r>
              <a:rPr lang="vi-VN" sz="3400" b="1">
                <a:solidFill>
                  <a:srgbClr val="0070C0"/>
                </a:solidFill>
                <a:latin typeface="Times New Roman" panose="02020603050405020304" pitchFamily="18" charset="0"/>
                <a:cs typeface="Times New Roman" panose="02020603050405020304" pitchFamily="18" charset="0"/>
              </a:rPr>
              <a:t>BÀI </a:t>
            </a:r>
            <a:r>
              <a:rPr lang="vi-VN" sz="3400" b="1" dirty="0">
                <a:solidFill>
                  <a:srgbClr val="0070C0"/>
                </a:solidFill>
                <a:latin typeface="Times New Roman" panose="02020603050405020304" pitchFamily="18" charset="0"/>
                <a:cs typeface="Times New Roman" panose="02020603050405020304" pitchFamily="18" charset="0"/>
              </a:rPr>
              <a:t>11: VỊ TRÍ </a:t>
            </a:r>
            <a:r>
              <a:rPr lang="vi-VN" sz="3400" b="1">
                <a:solidFill>
                  <a:srgbClr val="0070C0"/>
                </a:solidFill>
                <a:latin typeface="Times New Roman" panose="02020603050405020304" pitchFamily="18" charset="0"/>
                <a:cs typeface="Times New Roman" panose="02020603050405020304" pitchFamily="18" charset="0"/>
              </a:rPr>
              <a:t>ĐỊA LÍ</a:t>
            </a:r>
            <a:r>
              <a:rPr lang="en-US" sz="3400" b="1">
                <a:solidFill>
                  <a:srgbClr val="0070C0"/>
                </a:solidFill>
                <a:latin typeface="Times New Roman" panose="02020603050405020304" pitchFamily="18" charset="0"/>
                <a:cs typeface="Times New Roman" panose="02020603050405020304" pitchFamily="18" charset="0"/>
              </a:rPr>
              <a:t> VÀ</a:t>
            </a:r>
            <a:r>
              <a:rPr lang="vi-VN" sz="3400" b="1">
                <a:solidFill>
                  <a:srgbClr val="0070C0"/>
                </a:solidFill>
                <a:latin typeface="Times New Roman" panose="02020603050405020304" pitchFamily="18" charset="0"/>
                <a:cs typeface="Times New Roman" panose="02020603050405020304" pitchFamily="18" charset="0"/>
              </a:rPr>
              <a:t> </a:t>
            </a:r>
            <a:r>
              <a:rPr lang="vi-VN" sz="3400" b="1" dirty="0">
                <a:solidFill>
                  <a:srgbClr val="0070C0"/>
                </a:solidFill>
                <a:latin typeface="Times New Roman" panose="02020603050405020304" pitchFamily="18" charset="0"/>
                <a:cs typeface="Times New Roman" panose="02020603050405020304" pitchFamily="18" charset="0"/>
              </a:rPr>
              <a:t>ĐIỀU KIỆN </a:t>
            </a:r>
            <a:r>
              <a:rPr lang="vi-VN" sz="3400" b="1">
                <a:solidFill>
                  <a:srgbClr val="0070C0"/>
                </a:solidFill>
                <a:latin typeface="Times New Roman" panose="02020603050405020304" pitchFamily="18" charset="0"/>
                <a:cs typeface="Times New Roman" panose="02020603050405020304" pitchFamily="18" charset="0"/>
              </a:rPr>
              <a:t>TỰ NHIÊN</a:t>
            </a:r>
            <a:r>
              <a:rPr lang="en-US" sz="3400" b="1">
                <a:solidFill>
                  <a:srgbClr val="0070C0"/>
                </a:solidFill>
                <a:latin typeface="Times New Roman" panose="02020603050405020304" pitchFamily="18" charset="0"/>
                <a:cs typeface="Times New Roman" panose="02020603050405020304" pitchFamily="18" charset="0"/>
              </a:rPr>
              <a:t>.</a:t>
            </a:r>
            <a:r>
              <a:rPr lang="vi-VN" sz="3400" b="1">
                <a:solidFill>
                  <a:srgbClr val="0070C0"/>
                </a:solidFill>
                <a:latin typeface="Times New Roman" panose="02020603050405020304" pitchFamily="18" charset="0"/>
                <a:cs typeface="Times New Roman" panose="02020603050405020304" pitchFamily="18" charset="0"/>
              </a:rPr>
              <a:t> DÂN CƯ</a:t>
            </a:r>
            <a:r>
              <a:rPr lang="en-US" sz="3400" b="1">
                <a:solidFill>
                  <a:srgbClr val="0070C0"/>
                </a:solidFill>
                <a:latin typeface="Times New Roman" panose="02020603050405020304" pitchFamily="18" charset="0"/>
                <a:cs typeface="Times New Roman" panose="02020603050405020304" pitchFamily="18" charset="0"/>
              </a:rPr>
              <a:t>, </a:t>
            </a:r>
            <a:r>
              <a:rPr lang="vi-VN" sz="3400" b="1">
                <a:solidFill>
                  <a:srgbClr val="0070C0"/>
                </a:solidFill>
                <a:latin typeface="Times New Roman" panose="02020603050405020304" pitchFamily="18" charset="0"/>
                <a:cs typeface="Times New Roman" panose="02020603050405020304" pitchFamily="18" charset="0"/>
              </a:rPr>
              <a:t>XÃ HỘI</a:t>
            </a:r>
            <a:r>
              <a:rPr lang="en-US" sz="3400" b="1">
                <a:solidFill>
                  <a:srgbClr val="0070C0"/>
                </a:solidFill>
                <a:latin typeface="Times New Roman" panose="02020603050405020304" pitchFamily="18" charset="0"/>
                <a:cs typeface="Times New Roman" panose="02020603050405020304" pitchFamily="18" charset="0"/>
              </a:rPr>
              <a:t> VÀ KINH TẾ KHU VỰC</a:t>
            </a:r>
            <a:r>
              <a:rPr lang="vi-VN" sz="3400" b="1">
                <a:solidFill>
                  <a:srgbClr val="0070C0"/>
                </a:solidFill>
                <a:latin typeface="Times New Roman" panose="02020603050405020304" pitchFamily="18" charset="0"/>
                <a:cs typeface="Times New Roman" panose="02020603050405020304" pitchFamily="18" charset="0"/>
              </a:rPr>
              <a:t>  </a:t>
            </a:r>
            <a:r>
              <a:rPr lang="vi-VN" sz="3400" b="1" dirty="0">
                <a:solidFill>
                  <a:srgbClr val="0070C0"/>
                </a:solidFill>
                <a:latin typeface="Times New Roman" panose="02020603050405020304" pitchFamily="18" charset="0"/>
                <a:cs typeface="Times New Roman" panose="02020603050405020304" pitchFamily="18" charset="0"/>
              </a:rPr>
              <a:t>ĐÔNG NAM Á</a:t>
            </a:r>
          </a:p>
        </p:txBody>
      </p:sp>
    </p:spTree>
    <p:extLst>
      <p:ext uri="{BB962C8B-B14F-4D97-AF65-F5344CB8AC3E}">
        <p14:creationId xmlns:p14="http://schemas.microsoft.com/office/powerpoint/2010/main" val="13641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EF7571A-F99A-B0D1-3EA2-90E2457031EC}"/>
              </a:ext>
            </a:extLst>
          </p:cNvPr>
          <p:cNvGraphicFramePr>
            <a:graphicFrameLocks noGrp="1"/>
          </p:cNvGraphicFramePr>
          <p:nvPr>
            <p:extLst>
              <p:ext uri="{D42A27DB-BD31-4B8C-83A1-F6EECF244321}">
                <p14:modId xmlns:p14="http://schemas.microsoft.com/office/powerpoint/2010/main" val="1271990016"/>
              </p:ext>
            </p:extLst>
          </p:nvPr>
        </p:nvGraphicFramePr>
        <p:xfrm>
          <a:off x="616689" y="1041992"/>
          <a:ext cx="9845749" cy="5714669"/>
        </p:xfrm>
        <a:graphic>
          <a:graphicData uri="http://schemas.openxmlformats.org/drawingml/2006/table">
            <a:tbl>
              <a:tblPr firstRow="1" bandRow="1"/>
              <a:tblGrid>
                <a:gridCol w="2527848">
                  <a:extLst>
                    <a:ext uri="{9D8B030D-6E8A-4147-A177-3AD203B41FA5}">
                      <a16:colId xmlns:a16="http://schemas.microsoft.com/office/drawing/2014/main" val="2011800324"/>
                    </a:ext>
                  </a:extLst>
                </a:gridCol>
                <a:gridCol w="2527848">
                  <a:extLst>
                    <a:ext uri="{9D8B030D-6E8A-4147-A177-3AD203B41FA5}">
                      <a16:colId xmlns:a16="http://schemas.microsoft.com/office/drawing/2014/main" val="3763318414"/>
                    </a:ext>
                  </a:extLst>
                </a:gridCol>
                <a:gridCol w="2527848">
                  <a:extLst>
                    <a:ext uri="{9D8B030D-6E8A-4147-A177-3AD203B41FA5}">
                      <a16:colId xmlns:a16="http://schemas.microsoft.com/office/drawing/2014/main" val="4124135516"/>
                    </a:ext>
                  </a:extLst>
                </a:gridCol>
                <a:gridCol w="2262205">
                  <a:extLst>
                    <a:ext uri="{9D8B030D-6E8A-4147-A177-3AD203B41FA5}">
                      <a16:colId xmlns:a16="http://schemas.microsoft.com/office/drawing/2014/main" val="173627941"/>
                    </a:ext>
                  </a:extLst>
                </a:gridCol>
              </a:tblGrid>
              <a:tr h="471420">
                <a:tc rowSpan="2">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động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978937035"/>
                  </a:ext>
                </a:extLst>
              </a:tr>
              <a:tr h="510853">
                <a:tc vMerge="1">
                  <a:txBody>
                    <a:bodyPr/>
                    <a:lstStyle/>
                    <a:p>
                      <a:endParaRPr lang="en-US"/>
                    </a:p>
                  </a:txBody>
                  <a:tcPr/>
                </a:tc>
                <a:tc vMerge="1">
                  <a:txBody>
                    <a:bodyPr/>
                    <a:lstStyle/>
                    <a:p>
                      <a:endParaRPr lang="en-US"/>
                    </a:p>
                  </a:txBody>
                  <a:tcPr/>
                </a:tc>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 lợi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 khăn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8921143"/>
                  </a:ext>
                </a:extLst>
              </a:tr>
              <a:tr h="981880">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 hình, đất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51799261"/>
                  </a:ext>
                </a:extLst>
              </a:tr>
              <a:tr h="981880">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 hậu</a:t>
                      </a: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7014010"/>
                  </a:ext>
                </a:extLst>
              </a:tr>
              <a:tr h="683432">
                <a:tc>
                  <a:txBody>
                    <a:bodyPr/>
                    <a:lstStyle/>
                    <a:p>
                      <a:pPr algn="ctr">
                        <a:lnSpc>
                          <a:spcPct val="107000"/>
                        </a:lnSpc>
                        <a:spcAft>
                          <a:spcPts val="80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 hồ</a:t>
                      </a: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5867772"/>
                  </a:ext>
                </a:extLst>
              </a:tr>
              <a:tr h="981880">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5537682"/>
                  </a:ext>
                </a:extLst>
              </a:tr>
              <a:tr h="567395">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 vật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0494521"/>
                  </a:ext>
                </a:extLst>
              </a:tr>
              <a:tr h="535929">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Khoáng sản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3479377"/>
                  </a:ext>
                </a:extLst>
              </a:tr>
            </a:tbl>
          </a:graphicData>
        </a:graphic>
      </p:graphicFrame>
      <p:sp>
        <p:nvSpPr>
          <p:cNvPr id="6" name="Rectangle 5">
            <a:extLst>
              <a:ext uri="{FF2B5EF4-FFF2-40B4-BE49-F238E27FC236}">
                <a16:creationId xmlns:a16="http://schemas.microsoft.com/office/drawing/2014/main" id="{512DC8A5-D5FD-5B13-AB57-5D593278F477}"/>
              </a:ext>
            </a:extLst>
          </p:cNvPr>
          <p:cNvSpPr/>
          <p:nvPr/>
        </p:nvSpPr>
        <p:spPr>
          <a:xfrm>
            <a:off x="616689" y="101339"/>
            <a:ext cx="8452599" cy="584775"/>
          </a:xfrm>
          <a:prstGeom prst="rect">
            <a:avLst/>
          </a:prstGeom>
          <a:solidFill>
            <a:schemeClr val="bg1"/>
          </a:solidFill>
          <a:ln>
            <a:solidFill>
              <a:schemeClr val="tx1"/>
            </a:solidFill>
          </a:ln>
        </p:spPr>
        <p:txBody>
          <a:bodyPr wrap="square">
            <a:spAutoFit/>
          </a:bodyPr>
          <a:lstStyle/>
          <a:p>
            <a:r>
              <a:rPr lang="en-US" sz="3200" b="1" dirty="0">
                <a:latin typeface="Times New Roman" panose="02020603050405020304" pitchFamily="18" charset="0"/>
                <a:cs typeface="Times New Roman" panose="02020603050405020304" pitchFamily="18" charset="0"/>
              </a:rPr>
              <a:t>II</a:t>
            </a:r>
            <a:r>
              <a:rPr lang="vi-VN" sz="3200" b="1" dirty="0">
                <a:latin typeface="Times New Roman" panose="02020603050405020304" pitchFamily="18" charset="0"/>
                <a:cs typeface="Times New Roman" panose="02020603050405020304" pitchFamily="18" charset="0"/>
              </a:rPr>
              <a:t>. Điều kiện tự nhiên và tài nguyên thiên nhiên</a:t>
            </a:r>
          </a:p>
        </p:txBody>
      </p:sp>
    </p:spTree>
    <p:extLst>
      <p:ext uri="{BB962C8B-B14F-4D97-AF65-F5344CB8AC3E}">
        <p14:creationId xmlns:p14="http://schemas.microsoft.com/office/powerpoint/2010/main" val="25833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28748-928D-C2FE-27FC-B1BC7620F35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FDD79A6-B150-EAB5-A8C2-E3EA15C3E23C}"/>
              </a:ext>
            </a:extLst>
          </p:cNvPr>
          <p:cNvSpPr/>
          <p:nvPr/>
        </p:nvSpPr>
        <p:spPr>
          <a:xfrm>
            <a:off x="220718" y="26911"/>
            <a:ext cx="8452599" cy="584775"/>
          </a:xfrm>
          <a:prstGeom prst="rect">
            <a:avLst/>
          </a:prstGeom>
          <a:solidFill>
            <a:schemeClr val="bg1"/>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Điều kiện tự nhiên và tài nguyên thiên nhiên</a:t>
            </a:r>
          </a:p>
        </p:txBody>
      </p:sp>
      <p:sp>
        <p:nvSpPr>
          <p:cNvPr id="2" name="TextBox 1">
            <a:extLst>
              <a:ext uri="{FF2B5EF4-FFF2-40B4-BE49-F238E27FC236}">
                <a16:creationId xmlns:a16="http://schemas.microsoft.com/office/drawing/2014/main" id="{253666AE-DE60-C315-B40E-B8D66057EDA6}"/>
              </a:ext>
            </a:extLst>
          </p:cNvPr>
          <p:cNvSpPr txBox="1"/>
          <p:nvPr/>
        </p:nvSpPr>
        <p:spPr>
          <a:xfrm>
            <a:off x="1158948" y="5422605"/>
            <a:ext cx="9664995"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Thảo luận nội dung thực hiện lớp học đảo ngược. Câu hỏi</a:t>
            </a:r>
          </a:p>
          <a:p>
            <a:r>
              <a:rPr lang="en-US" sz="2800">
                <a:latin typeface="Times New Roman" panose="02020603050405020304" pitchFamily="18" charset="0"/>
                <a:cs typeface="Times New Roman" panose="02020603050405020304" pitchFamily="18" charset="0"/>
              </a:rPr>
              <a:t>Kiểm tra trên QuiZii</a:t>
            </a:r>
          </a:p>
        </p:txBody>
      </p:sp>
      <p:graphicFrame>
        <p:nvGraphicFramePr>
          <p:cNvPr id="5" name="Table 4">
            <a:extLst>
              <a:ext uri="{FF2B5EF4-FFF2-40B4-BE49-F238E27FC236}">
                <a16:creationId xmlns:a16="http://schemas.microsoft.com/office/drawing/2014/main" id="{8A431302-56D5-416A-3999-3DCD816E0D5C}"/>
              </a:ext>
            </a:extLst>
          </p:cNvPr>
          <p:cNvGraphicFramePr>
            <a:graphicFrameLocks noGrp="1"/>
          </p:cNvGraphicFramePr>
          <p:nvPr>
            <p:extLst>
              <p:ext uri="{D42A27DB-BD31-4B8C-83A1-F6EECF244321}">
                <p14:modId xmlns:p14="http://schemas.microsoft.com/office/powerpoint/2010/main" val="549358677"/>
              </p:ext>
            </p:extLst>
          </p:nvPr>
        </p:nvGraphicFramePr>
        <p:xfrm>
          <a:off x="616689" y="1041992"/>
          <a:ext cx="9845749" cy="3629465"/>
        </p:xfrm>
        <a:graphic>
          <a:graphicData uri="http://schemas.openxmlformats.org/drawingml/2006/table">
            <a:tbl>
              <a:tblPr firstRow="1" bandRow="1"/>
              <a:tblGrid>
                <a:gridCol w="2527848">
                  <a:extLst>
                    <a:ext uri="{9D8B030D-6E8A-4147-A177-3AD203B41FA5}">
                      <a16:colId xmlns:a16="http://schemas.microsoft.com/office/drawing/2014/main" val="2011800324"/>
                    </a:ext>
                  </a:extLst>
                </a:gridCol>
                <a:gridCol w="2527848">
                  <a:extLst>
                    <a:ext uri="{9D8B030D-6E8A-4147-A177-3AD203B41FA5}">
                      <a16:colId xmlns:a16="http://schemas.microsoft.com/office/drawing/2014/main" val="3763318414"/>
                    </a:ext>
                  </a:extLst>
                </a:gridCol>
                <a:gridCol w="2527848">
                  <a:extLst>
                    <a:ext uri="{9D8B030D-6E8A-4147-A177-3AD203B41FA5}">
                      <a16:colId xmlns:a16="http://schemas.microsoft.com/office/drawing/2014/main" val="4124135516"/>
                    </a:ext>
                  </a:extLst>
                </a:gridCol>
                <a:gridCol w="2262205">
                  <a:extLst>
                    <a:ext uri="{9D8B030D-6E8A-4147-A177-3AD203B41FA5}">
                      <a16:colId xmlns:a16="http://schemas.microsoft.com/office/drawing/2014/main" val="173627941"/>
                    </a:ext>
                  </a:extLst>
                </a:gridCol>
              </a:tblGrid>
              <a:tr h="471420">
                <a:tc rowSpan="2">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động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978937035"/>
                  </a:ext>
                </a:extLst>
              </a:tr>
              <a:tr h="510853">
                <a:tc vMerge="1">
                  <a:txBody>
                    <a:bodyPr/>
                    <a:lstStyle/>
                    <a:p>
                      <a:endParaRPr lang="en-US"/>
                    </a:p>
                  </a:txBody>
                  <a:tcPr/>
                </a:tc>
                <a:tc vMerge="1">
                  <a:txBody>
                    <a:bodyPr/>
                    <a:lstStyle/>
                    <a:p>
                      <a:endParaRPr lang="en-US"/>
                    </a:p>
                  </a:txBody>
                  <a:tcPr/>
                </a:tc>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 lợi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 khăn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8921143"/>
                  </a:ext>
                </a:extLst>
              </a:tr>
              <a:tr h="981880">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 hình, đất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51799261"/>
                  </a:ext>
                </a:extLst>
              </a:tr>
              <a:tr h="981880">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 hậu</a:t>
                      </a: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7014010"/>
                  </a:ext>
                </a:extLst>
              </a:tr>
              <a:tr h="683432">
                <a:tc>
                  <a:txBody>
                    <a:bodyPr/>
                    <a:lstStyle/>
                    <a:p>
                      <a:pPr algn="ctr">
                        <a:lnSpc>
                          <a:spcPct val="107000"/>
                        </a:lnSpc>
                        <a:spcAft>
                          <a:spcPts val="80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 hồ</a:t>
                      </a: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5867772"/>
                  </a:ext>
                </a:extLst>
              </a:tr>
            </a:tbl>
          </a:graphicData>
        </a:graphic>
      </p:graphicFrame>
      <p:sp>
        <p:nvSpPr>
          <p:cNvPr id="6" name="TextBox 5">
            <a:extLst>
              <a:ext uri="{FF2B5EF4-FFF2-40B4-BE49-F238E27FC236}">
                <a16:creationId xmlns:a16="http://schemas.microsoft.com/office/drawing/2014/main" id="{48AE3F00-B874-EFBB-E644-DABA731B647D}"/>
              </a:ext>
            </a:extLst>
          </p:cNvPr>
          <p:cNvSpPr txBox="1"/>
          <p:nvPr/>
        </p:nvSpPr>
        <p:spPr>
          <a:xfrm>
            <a:off x="9909544" y="4908067"/>
            <a:ext cx="2009554" cy="1815882"/>
          </a:xfrm>
          <a:prstGeom prst="rect">
            <a:avLst/>
          </a:prstGeom>
          <a:solidFill>
            <a:srgbClr val="FFFF00"/>
          </a:solidFill>
        </p:spPr>
        <p:txBody>
          <a:bodyPr wrap="square" rtlCol="0">
            <a:spAutoFit/>
          </a:bodyPr>
          <a:lstStyle/>
          <a:p>
            <a:r>
              <a:rPr lang="en-US" sz="2800">
                <a:latin typeface="Times New Roman" panose="02020603050405020304" pitchFamily="18" charset="0"/>
                <a:cs typeface="Times New Roman" panose="02020603050405020304" pitchFamily="18" charset="0"/>
              </a:rPr>
              <a:t>Video bài giảng </a:t>
            </a:r>
            <a:r>
              <a:rPr lang="en-US" sz="2800">
                <a:latin typeface="Times New Roman" panose="02020603050405020304" pitchFamily="18" charset="0"/>
                <a:cs typeface="Times New Roman" panose="02020603050405020304" pitchFamily="18" charset="0"/>
                <a:hlinkClick r:id="rId2" action="ppaction://hlinkfile"/>
              </a:rPr>
              <a:t>hs</a:t>
            </a:r>
            <a:r>
              <a:rPr lang="en-US" sz="2800">
                <a:latin typeface="Times New Roman" panose="02020603050405020304" pitchFamily="18" charset="0"/>
                <a:cs typeface="Times New Roman" panose="02020603050405020304" pitchFamily="18" charset="0"/>
              </a:rPr>
              <a:t> tự học, nghiên cứu ở nhà</a:t>
            </a:r>
          </a:p>
        </p:txBody>
      </p:sp>
    </p:spTree>
    <p:extLst>
      <p:ext uri="{BB962C8B-B14F-4D97-AF65-F5344CB8AC3E}">
        <p14:creationId xmlns:p14="http://schemas.microsoft.com/office/powerpoint/2010/main" val="1780615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04130"/>
            <a:ext cx="12192000" cy="5753870"/>
          </a:xfrm>
          <a:prstGeom prst="rect">
            <a:avLst/>
          </a:prstGeom>
        </p:spPr>
      </p:pic>
      <p:sp>
        <p:nvSpPr>
          <p:cNvPr id="5" name="Rectangle 4">
            <a:extLst>
              <a:ext uri="{FF2B5EF4-FFF2-40B4-BE49-F238E27FC236}">
                <a16:creationId xmlns:a16="http://schemas.microsoft.com/office/drawing/2014/main" id="{20C5B58E-20C0-423B-A36C-BD48648B8C8E}"/>
              </a:ext>
            </a:extLst>
          </p:cNvPr>
          <p:cNvSpPr/>
          <p:nvPr/>
        </p:nvSpPr>
        <p:spPr>
          <a:xfrm>
            <a:off x="220718" y="26911"/>
            <a:ext cx="8452599" cy="584775"/>
          </a:xfrm>
          <a:prstGeom prst="rect">
            <a:avLst/>
          </a:prstGeom>
          <a:solidFill>
            <a:schemeClr val="bg1"/>
          </a:solidFill>
          <a:ln>
            <a:solidFill>
              <a:schemeClr val="tx1"/>
            </a:solidFill>
          </a:ln>
        </p:spPr>
        <p:txBody>
          <a:bodyPr wrap="square">
            <a:spAutoFit/>
          </a:bodyPr>
          <a:lstStyle/>
          <a:p>
            <a:r>
              <a:rPr lang="en-US" sz="3200" b="1">
                <a:latin typeface="Times New Roman" panose="02020603050405020304" pitchFamily="18" charset="0"/>
                <a:cs typeface="Times New Roman" panose="02020603050405020304" pitchFamily="18" charset="0"/>
              </a:rPr>
              <a:t>2</a:t>
            </a:r>
            <a:r>
              <a:rPr lang="vi-VN" sz="3200" b="1">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Điều kiện tự nhiên và tài nguyên </a:t>
            </a:r>
            <a:r>
              <a:rPr lang="vi-VN" sz="3200" b="1">
                <a:latin typeface="Times New Roman" panose="02020603050405020304" pitchFamily="18" charset="0"/>
                <a:cs typeface="Times New Roman" panose="02020603050405020304" pitchFamily="18" charset="0"/>
              </a:rPr>
              <a:t>thiên nhiê</a:t>
            </a:r>
            <a:r>
              <a:rPr lang="en-US" sz="3200" b="1">
                <a:latin typeface="Times New Roman" panose="02020603050405020304" pitchFamily="18" charset="0"/>
                <a:cs typeface="Times New Roman" panose="02020603050405020304" pitchFamily="18" charset="0"/>
              </a:rPr>
              <a:t>n</a:t>
            </a:r>
          </a:p>
        </p:txBody>
      </p:sp>
    </p:spTree>
    <p:custDataLst>
      <p:tags r:id="rId1"/>
    </p:custDataLst>
    <p:extLst>
      <p:ext uri="{BB962C8B-B14F-4D97-AF65-F5344CB8AC3E}">
        <p14:creationId xmlns:p14="http://schemas.microsoft.com/office/powerpoint/2010/main" val="1890383608"/>
      </p:ext>
    </p:extLst>
  </p:cSld>
  <p:clrMapOvr>
    <a:masterClrMapping/>
  </p:clrMapOvr>
  <mc:AlternateContent xmlns:mc="http://schemas.openxmlformats.org/markup-compatibility/2006" xmlns:p14="http://schemas.microsoft.com/office/powerpoint/2010/main">
    <mc:Choice Requires="p14">
      <p:transition spd="slow" p14:dur="2000" advTm="141270"/>
    </mc:Choice>
    <mc:Fallback xmlns="">
      <p:transition spd="slow" advTm="1412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A779E-9E39-67D0-BF40-3C2E84C8A59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12A7F99-D386-4BBB-354C-DC96ACFAFADD}"/>
              </a:ext>
            </a:extLst>
          </p:cNvPr>
          <p:cNvSpPr/>
          <p:nvPr/>
        </p:nvSpPr>
        <p:spPr>
          <a:xfrm>
            <a:off x="220718" y="26911"/>
            <a:ext cx="8452599" cy="584775"/>
          </a:xfrm>
          <a:prstGeom prst="rect">
            <a:avLst/>
          </a:prstGeom>
          <a:solidFill>
            <a:schemeClr val="bg1"/>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Điều kiện tự nhiên và tài nguyên thiên nhiên</a:t>
            </a:r>
          </a:p>
        </p:txBody>
      </p:sp>
      <p:pic>
        <p:nvPicPr>
          <p:cNvPr id="6" name="Picture 5">
            <a:extLst>
              <a:ext uri="{FF2B5EF4-FFF2-40B4-BE49-F238E27FC236}">
                <a16:creationId xmlns:a16="http://schemas.microsoft.com/office/drawing/2014/main" id="{E734EF5C-F71C-4E01-3B53-93AB11A17AE9}"/>
              </a:ext>
            </a:extLst>
          </p:cNvPr>
          <p:cNvPicPr>
            <a:picLocks noChangeAspect="1"/>
          </p:cNvPicPr>
          <p:nvPr/>
        </p:nvPicPr>
        <p:blipFill>
          <a:blip r:embed="rId2"/>
          <a:stretch>
            <a:fillRect/>
          </a:stretch>
        </p:blipFill>
        <p:spPr>
          <a:xfrm>
            <a:off x="220718" y="746936"/>
            <a:ext cx="5999329" cy="5962207"/>
          </a:xfrm>
          <a:prstGeom prst="rect">
            <a:avLst/>
          </a:prstGeom>
        </p:spPr>
      </p:pic>
      <p:pic>
        <p:nvPicPr>
          <p:cNvPr id="7" name="Picture 6">
            <a:extLst>
              <a:ext uri="{FF2B5EF4-FFF2-40B4-BE49-F238E27FC236}">
                <a16:creationId xmlns:a16="http://schemas.microsoft.com/office/drawing/2014/main" id="{877EBCEB-7A3A-6604-EBDB-97BD3B309210}"/>
              </a:ext>
            </a:extLst>
          </p:cNvPr>
          <p:cNvPicPr>
            <a:picLocks noChangeAspect="1"/>
          </p:cNvPicPr>
          <p:nvPr/>
        </p:nvPicPr>
        <p:blipFill>
          <a:blip r:embed="rId3"/>
          <a:stretch>
            <a:fillRect/>
          </a:stretch>
        </p:blipFill>
        <p:spPr>
          <a:xfrm>
            <a:off x="6337006" y="804766"/>
            <a:ext cx="5709682" cy="5245160"/>
          </a:xfrm>
          <a:prstGeom prst="rect">
            <a:avLst/>
          </a:prstGeom>
        </p:spPr>
      </p:pic>
    </p:spTree>
    <p:extLst>
      <p:ext uri="{BB962C8B-B14F-4D97-AF65-F5344CB8AC3E}">
        <p14:creationId xmlns:p14="http://schemas.microsoft.com/office/powerpoint/2010/main" val="3466742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CA1C8-B4F8-B2EC-DDF6-51D0EF044DB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179DADB-4404-1A29-F3D8-13C5F9329A70}"/>
              </a:ext>
            </a:extLst>
          </p:cNvPr>
          <p:cNvSpPr/>
          <p:nvPr/>
        </p:nvSpPr>
        <p:spPr>
          <a:xfrm>
            <a:off x="220718" y="26911"/>
            <a:ext cx="8452599" cy="584775"/>
          </a:xfrm>
          <a:prstGeom prst="rect">
            <a:avLst/>
          </a:prstGeom>
          <a:solidFill>
            <a:schemeClr val="bg1"/>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Điều kiện tự nhiên và tài nguyên thiên nhiên</a:t>
            </a:r>
          </a:p>
        </p:txBody>
      </p:sp>
      <p:sp>
        <p:nvSpPr>
          <p:cNvPr id="2" name="TextBox 1">
            <a:extLst>
              <a:ext uri="{FF2B5EF4-FFF2-40B4-BE49-F238E27FC236}">
                <a16:creationId xmlns:a16="http://schemas.microsoft.com/office/drawing/2014/main" id="{9E080D7B-3E98-62F9-20E8-9D3D69E14F9F}"/>
              </a:ext>
            </a:extLst>
          </p:cNvPr>
          <p:cNvSpPr txBox="1"/>
          <p:nvPr/>
        </p:nvSpPr>
        <p:spPr>
          <a:xfrm>
            <a:off x="1158948" y="5422605"/>
            <a:ext cx="966499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nội dung thực hiện lớp học đảo ngược. Câu hỏi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Kiểm tra trên QuiZii</a:t>
            </a:r>
          </a:p>
        </p:txBody>
      </p:sp>
      <p:graphicFrame>
        <p:nvGraphicFramePr>
          <p:cNvPr id="5" name="Table 4">
            <a:extLst>
              <a:ext uri="{FF2B5EF4-FFF2-40B4-BE49-F238E27FC236}">
                <a16:creationId xmlns:a16="http://schemas.microsoft.com/office/drawing/2014/main" id="{7069D24A-1FDD-0DE8-2DCE-B436DE056BC3}"/>
              </a:ext>
            </a:extLst>
          </p:cNvPr>
          <p:cNvGraphicFramePr>
            <a:graphicFrameLocks noGrp="1"/>
          </p:cNvGraphicFramePr>
          <p:nvPr>
            <p:extLst>
              <p:ext uri="{D42A27DB-BD31-4B8C-83A1-F6EECF244321}">
                <p14:modId xmlns:p14="http://schemas.microsoft.com/office/powerpoint/2010/main" val="2299761698"/>
              </p:ext>
            </p:extLst>
          </p:nvPr>
        </p:nvGraphicFramePr>
        <p:xfrm>
          <a:off x="616689" y="1041992"/>
          <a:ext cx="9845749" cy="3629465"/>
        </p:xfrm>
        <a:graphic>
          <a:graphicData uri="http://schemas.openxmlformats.org/drawingml/2006/table">
            <a:tbl>
              <a:tblPr firstRow="1" bandRow="1"/>
              <a:tblGrid>
                <a:gridCol w="2527848">
                  <a:extLst>
                    <a:ext uri="{9D8B030D-6E8A-4147-A177-3AD203B41FA5}">
                      <a16:colId xmlns:a16="http://schemas.microsoft.com/office/drawing/2014/main" val="2011800324"/>
                    </a:ext>
                  </a:extLst>
                </a:gridCol>
                <a:gridCol w="2527848">
                  <a:extLst>
                    <a:ext uri="{9D8B030D-6E8A-4147-A177-3AD203B41FA5}">
                      <a16:colId xmlns:a16="http://schemas.microsoft.com/office/drawing/2014/main" val="3763318414"/>
                    </a:ext>
                  </a:extLst>
                </a:gridCol>
                <a:gridCol w="2527848">
                  <a:extLst>
                    <a:ext uri="{9D8B030D-6E8A-4147-A177-3AD203B41FA5}">
                      <a16:colId xmlns:a16="http://schemas.microsoft.com/office/drawing/2014/main" val="4124135516"/>
                    </a:ext>
                  </a:extLst>
                </a:gridCol>
                <a:gridCol w="2262205">
                  <a:extLst>
                    <a:ext uri="{9D8B030D-6E8A-4147-A177-3AD203B41FA5}">
                      <a16:colId xmlns:a16="http://schemas.microsoft.com/office/drawing/2014/main" val="173627941"/>
                    </a:ext>
                  </a:extLst>
                </a:gridCol>
              </a:tblGrid>
              <a:tr h="471420">
                <a:tc rowSpan="2">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động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978937035"/>
                  </a:ext>
                </a:extLst>
              </a:tr>
              <a:tr h="510853">
                <a:tc vMerge="1">
                  <a:txBody>
                    <a:bodyPr/>
                    <a:lstStyle/>
                    <a:p>
                      <a:endParaRPr lang="en-US"/>
                    </a:p>
                  </a:txBody>
                  <a:tcPr/>
                </a:tc>
                <a:tc vMerge="1">
                  <a:txBody>
                    <a:bodyPr/>
                    <a:lstStyle/>
                    <a:p>
                      <a:endParaRPr lang="en-US"/>
                    </a:p>
                  </a:txBody>
                  <a:tcPr/>
                </a:tc>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 lợi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 khăn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8921143"/>
                  </a:ext>
                </a:extLst>
              </a:tr>
              <a:tr h="981880">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 hình, đất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51799261"/>
                  </a:ext>
                </a:extLst>
              </a:tr>
              <a:tr h="981880">
                <a:tc>
                  <a:txBody>
                    <a:bodyPr/>
                    <a:lstStyle/>
                    <a:p>
                      <a:pPr algn="ctr">
                        <a:lnSpc>
                          <a:spcPct val="107000"/>
                        </a:lnSpc>
                        <a:spcAft>
                          <a:spcPts val="800"/>
                        </a:spcAft>
                      </a:pP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 hậu</a:t>
                      </a: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7014010"/>
                  </a:ext>
                </a:extLst>
              </a:tr>
              <a:tr h="683432">
                <a:tc>
                  <a:txBody>
                    <a:bodyPr/>
                    <a:lstStyle/>
                    <a:p>
                      <a:pPr algn="ctr">
                        <a:lnSpc>
                          <a:spcPct val="107000"/>
                        </a:lnSpc>
                        <a:spcAft>
                          <a:spcPts val="800"/>
                        </a:spcAft>
                      </a:pP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 hồ</a:t>
                      </a:r>
                      <a:r>
                        <a:rPr lang="en-US" sz="20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0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5867772"/>
                  </a:ext>
                </a:extLst>
              </a:tr>
            </a:tbl>
          </a:graphicData>
        </a:graphic>
      </p:graphicFrame>
    </p:spTree>
    <p:extLst>
      <p:ext uri="{BB962C8B-B14F-4D97-AF65-F5344CB8AC3E}">
        <p14:creationId xmlns:p14="http://schemas.microsoft.com/office/powerpoint/2010/main" val="16192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D7FB7-93FF-F0A0-F537-D4AB335BE8E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A7AC8C9-BF70-4457-64D7-2D96272E42D7}"/>
              </a:ext>
            </a:extLst>
          </p:cNvPr>
          <p:cNvSpPr/>
          <p:nvPr/>
        </p:nvSpPr>
        <p:spPr>
          <a:xfrm>
            <a:off x="220718" y="26911"/>
            <a:ext cx="8452599" cy="584775"/>
          </a:xfrm>
          <a:prstGeom prst="rect">
            <a:avLst/>
          </a:prstGeom>
          <a:solidFill>
            <a:schemeClr val="bg1"/>
          </a:solidFill>
          <a:ln>
            <a:solidFill>
              <a:schemeClr val="tx1"/>
            </a:solidFill>
          </a:ln>
        </p:spPr>
        <p:txBody>
          <a:bodyPr wrap="square">
            <a:spAutoFit/>
          </a:bodyPr>
          <a:lstStyle/>
          <a:p>
            <a:r>
              <a:rPr lang="en-US" sz="3200" b="1" dirty="0">
                <a:latin typeface="Times New Roman" panose="02020603050405020304" pitchFamily="18" charset="0"/>
                <a:cs typeface="Times New Roman" panose="02020603050405020304" pitchFamily="18" charset="0"/>
              </a:rPr>
              <a:t>II</a:t>
            </a:r>
            <a:r>
              <a:rPr lang="vi-VN" sz="3200" b="1" dirty="0">
                <a:latin typeface="Times New Roman" panose="02020603050405020304" pitchFamily="18" charset="0"/>
                <a:cs typeface="Times New Roman" panose="02020603050405020304" pitchFamily="18" charset="0"/>
              </a:rPr>
              <a:t>. Điều kiện tự nhiên và tài nguyên thiên nhiên</a:t>
            </a:r>
          </a:p>
        </p:txBody>
      </p:sp>
      <p:sp>
        <p:nvSpPr>
          <p:cNvPr id="2" name="TextBox 1">
            <a:extLst>
              <a:ext uri="{FF2B5EF4-FFF2-40B4-BE49-F238E27FC236}">
                <a16:creationId xmlns:a16="http://schemas.microsoft.com/office/drawing/2014/main" id="{49CE4D9F-18E2-C1AC-6B93-99C5390BB360}"/>
              </a:ext>
            </a:extLst>
          </p:cNvPr>
          <p:cNvSpPr txBox="1"/>
          <p:nvPr/>
        </p:nvSpPr>
        <p:spPr>
          <a:xfrm>
            <a:off x="134678" y="4465673"/>
            <a:ext cx="11667461" cy="1815882"/>
          </a:xfrm>
          <a:prstGeom prst="rect">
            <a:avLst/>
          </a:prstGeom>
          <a:solidFill>
            <a:schemeClr val="bg1"/>
          </a:solid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Học tập dự án</a:t>
            </a:r>
          </a:p>
          <a:p>
            <a:pPr marL="457200" indent="-457200">
              <a:buFontTx/>
              <a:buChar char="-"/>
            </a:pPr>
            <a:r>
              <a:rPr lang="en-US" sz="2800">
                <a:latin typeface="Times New Roman" panose="02020603050405020304" pitchFamily="18" charset="0"/>
                <a:cs typeface="Times New Roman" panose="02020603050405020304" pitchFamily="18" charset="0"/>
              </a:rPr>
              <a:t>HS nghiên cứu nội dung hoàn thiện phiếu học tập và sản phẩm báo cáo nhóm</a:t>
            </a:r>
          </a:p>
          <a:p>
            <a:pPr marL="457200" indent="-457200">
              <a:buFontTx/>
              <a:buChar char="-"/>
            </a:pPr>
            <a:r>
              <a:rPr lang="en-US" sz="2800">
                <a:latin typeface="Times New Roman" panose="02020603050405020304" pitchFamily="18" charset="0"/>
                <a:cs typeface="Times New Roman" panose="02020603050405020304" pitchFamily="18" charset="0"/>
              </a:rPr>
              <a:t>2 nhóm báo cáo chia sẻ.</a:t>
            </a:r>
          </a:p>
          <a:p>
            <a:pPr marL="457200" indent="-457200">
              <a:buFontTx/>
              <a:buChar char="-"/>
            </a:pPr>
            <a:r>
              <a:rPr lang="en-US" sz="2800">
                <a:latin typeface="Times New Roman" panose="02020603050405020304" pitchFamily="18" charset="0"/>
                <a:cs typeface="Times New Roman" panose="02020603050405020304" pitchFamily="18" charset="0"/>
              </a:rPr>
              <a:t>Nhóm khác góp ý bổ sung, đặt câu hỏi. </a:t>
            </a:r>
          </a:p>
        </p:txBody>
      </p:sp>
      <p:graphicFrame>
        <p:nvGraphicFramePr>
          <p:cNvPr id="5" name="Table 4">
            <a:extLst>
              <a:ext uri="{FF2B5EF4-FFF2-40B4-BE49-F238E27FC236}">
                <a16:creationId xmlns:a16="http://schemas.microsoft.com/office/drawing/2014/main" id="{F6A7E844-C801-9070-DFB9-516782DDF1A7}"/>
              </a:ext>
            </a:extLst>
          </p:cNvPr>
          <p:cNvGraphicFramePr>
            <a:graphicFrameLocks noGrp="1"/>
          </p:cNvGraphicFramePr>
          <p:nvPr>
            <p:extLst>
              <p:ext uri="{D42A27DB-BD31-4B8C-83A1-F6EECF244321}">
                <p14:modId xmlns:p14="http://schemas.microsoft.com/office/powerpoint/2010/main" val="84924677"/>
              </p:ext>
            </p:extLst>
          </p:nvPr>
        </p:nvGraphicFramePr>
        <p:xfrm>
          <a:off x="134678" y="900737"/>
          <a:ext cx="11135834" cy="3264194"/>
        </p:xfrm>
        <a:graphic>
          <a:graphicData uri="http://schemas.openxmlformats.org/drawingml/2006/table">
            <a:tbl>
              <a:tblPr firstRow="1" bandRow="1"/>
              <a:tblGrid>
                <a:gridCol w="2859071">
                  <a:extLst>
                    <a:ext uri="{9D8B030D-6E8A-4147-A177-3AD203B41FA5}">
                      <a16:colId xmlns:a16="http://schemas.microsoft.com/office/drawing/2014/main" val="2011800324"/>
                    </a:ext>
                  </a:extLst>
                </a:gridCol>
                <a:gridCol w="2859071">
                  <a:extLst>
                    <a:ext uri="{9D8B030D-6E8A-4147-A177-3AD203B41FA5}">
                      <a16:colId xmlns:a16="http://schemas.microsoft.com/office/drawing/2014/main" val="3763318414"/>
                    </a:ext>
                  </a:extLst>
                </a:gridCol>
                <a:gridCol w="2859071">
                  <a:extLst>
                    <a:ext uri="{9D8B030D-6E8A-4147-A177-3AD203B41FA5}">
                      <a16:colId xmlns:a16="http://schemas.microsoft.com/office/drawing/2014/main" val="4124135516"/>
                    </a:ext>
                  </a:extLst>
                </a:gridCol>
                <a:gridCol w="2558621">
                  <a:extLst>
                    <a:ext uri="{9D8B030D-6E8A-4147-A177-3AD203B41FA5}">
                      <a16:colId xmlns:a16="http://schemas.microsoft.com/office/drawing/2014/main" val="173627941"/>
                    </a:ext>
                  </a:extLst>
                </a:gridCol>
              </a:tblGrid>
              <a:tr h="501652">
                <a:tc rowSpan="2">
                  <a:txBody>
                    <a:bodyPr/>
                    <a:lstStyle/>
                    <a:p>
                      <a:pPr algn="ctr">
                        <a:lnSpc>
                          <a:spcPct val="107000"/>
                        </a:lnSpc>
                        <a:spcAft>
                          <a:spcPts val="800"/>
                        </a:spcAft>
                      </a:pPr>
                      <a:r>
                        <a:rPr lang="en-US" sz="24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07000"/>
                        </a:lnSpc>
                        <a:spcAft>
                          <a:spcPts val="800"/>
                        </a:spcAft>
                      </a:pPr>
                      <a:r>
                        <a:rPr lang="en-US" sz="24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en-US" sz="24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động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978937035"/>
                  </a:ext>
                </a:extLst>
              </a:tr>
              <a:tr h="543614">
                <a:tc vMerge="1">
                  <a:txBody>
                    <a:bodyPr/>
                    <a:lstStyle/>
                    <a:p>
                      <a:endParaRPr lang="en-US"/>
                    </a:p>
                  </a:txBody>
                  <a:tcPr/>
                </a:tc>
                <a:tc vMerge="1">
                  <a:txBody>
                    <a:bodyPr/>
                    <a:lstStyle/>
                    <a:p>
                      <a:endParaRPr lang="en-US"/>
                    </a:p>
                  </a:txBody>
                  <a:tcPr/>
                </a:tc>
                <a:tc>
                  <a:txBody>
                    <a:bodyPr/>
                    <a:lstStyle/>
                    <a:p>
                      <a:pPr algn="ctr">
                        <a:lnSpc>
                          <a:spcPct val="107000"/>
                        </a:lnSpc>
                        <a:spcAft>
                          <a:spcPts val="800"/>
                        </a:spcAft>
                      </a:pPr>
                      <a:r>
                        <a:rPr lang="en-US" sz="24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 lợi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4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 khăn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8921143"/>
                  </a:ext>
                </a:extLst>
              </a:tr>
              <a:tr h="1044848">
                <a:tc>
                  <a:txBody>
                    <a:bodyPr/>
                    <a:lstStyle/>
                    <a:p>
                      <a:pPr algn="ctr">
                        <a:lnSpc>
                          <a:spcPct val="107000"/>
                        </a:lnSpc>
                        <a:spcAft>
                          <a:spcPts val="800"/>
                        </a:spcAft>
                      </a:pPr>
                      <a:r>
                        <a:rPr lang="en-US" sz="24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5537682"/>
                  </a:ext>
                </a:extLst>
              </a:tr>
              <a:tr h="603782">
                <a:tc>
                  <a:txBody>
                    <a:bodyPr/>
                    <a:lstStyle/>
                    <a:p>
                      <a:pPr algn="ctr">
                        <a:lnSpc>
                          <a:spcPct val="107000"/>
                        </a:lnSpc>
                        <a:spcAft>
                          <a:spcPts val="800"/>
                        </a:spcAft>
                      </a:pPr>
                      <a:r>
                        <a:rPr lang="en-US" sz="24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 vật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0494521"/>
                  </a:ext>
                </a:extLst>
              </a:tr>
              <a:tr h="570298">
                <a:tc>
                  <a:txBody>
                    <a:bodyPr/>
                    <a:lstStyle/>
                    <a:p>
                      <a:pPr algn="ctr">
                        <a:lnSpc>
                          <a:spcPct val="107000"/>
                        </a:lnSpc>
                        <a:spcAft>
                          <a:spcPts val="800"/>
                        </a:spcAft>
                      </a:pPr>
                      <a:r>
                        <a:rPr lang="en-US" sz="24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Khoáng sản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3479377"/>
                  </a:ext>
                </a:extLst>
              </a:tr>
            </a:tbl>
          </a:graphicData>
        </a:graphic>
      </p:graphicFrame>
    </p:spTree>
    <p:extLst>
      <p:ext uri="{BB962C8B-B14F-4D97-AF65-F5344CB8AC3E}">
        <p14:creationId xmlns:p14="http://schemas.microsoft.com/office/powerpoint/2010/main" val="78769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989F0-68A6-AB24-2E21-4E2D6A2EAE24}"/>
              </a:ext>
            </a:extLst>
          </p:cNvPr>
          <p:cNvPicPr>
            <a:picLocks noChangeAspect="1"/>
          </p:cNvPicPr>
          <p:nvPr/>
        </p:nvPicPr>
        <p:blipFill>
          <a:blip r:embed="rId2"/>
          <a:stretch>
            <a:fillRect/>
          </a:stretch>
        </p:blipFill>
        <p:spPr>
          <a:xfrm>
            <a:off x="893135" y="0"/>
            <a:ext cx="8856922" cy="6858000"/>
          </a:xfrm>
          <a:prstGeom prst="rect">
            <a:avLst/>
          </a:prstGeom>
          <a:solidFill>
            <a:schemeClr val="bg1"/>
          </a:solidFill>
        </p:spPr>
      </p:pic>
    </p:spTree>
    <p:extLst>
      <p:ext uri="{BB962C8B-B14F-4D97-AF65-F5344CB8AC3E}">
        <p14:creationId xmlns:p14="http://schemas.microsoft.com/office/powerpoint/2010/main" val="2337226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52F2559-9C1B-3E41-FD4D-6CA795F8FE3E}"/>
              </a:ext>
            </a:extLst>
          </p:cNvPr>
          <p:cNvGraphicFramePr>
            <a:graphicFrameLocks noGrp="1"/>
          </p:cNvGraphicFramePr>
          <p:nvPr>
            <p:extLst>
              <p:ext uri="{D42A27DB-BD31-4B8C-83A1-F6EECF244321}">
                <p14:modId xmlns:p14="http://schemas.microsoft.com/office/powerpoint/2010/main" val="488141362"/>
              </p:ext>
            </p:extLst>
          </p:nvPr>
        </p:nvGraphicFramePr>
        <p:xfrm>
          <a:off x="0" y="760286"/>
          <a:ext cx="12191997" cy="6076449"/>
        </p:xfrm>
        <a:graphic>
          <a:graphicData uri="http://schemas.openxmlformats.org/drawingml/2006/table">
            <a:tbl>
              <a:tblPr firstRow="1" bandRow="1"/>
              <a:tblGrid>
                <a:gridCol w="1924692">
                  <a:extLst>
                    <a:ext uri="{9D8B030D-6E8A-4147-A177-3AD203B41FA5}">
                      <a16:colId xmlns:a16="http://schemas.microsoft.com/office/drawing/2014/main" val="40978353"/>
                    </a:ext>
                  </a:extLst>
                </a:gridCol>
                <a:gridCol w="5050266">
                  <a:extLst>
                    <a:ext uri="{9D8B030D-6E8A-4147-A177-3AD203B41FA5}">
                      <a16:colId xmlns:a16="http://schemas.microsoft.com/office/drawing/2014/main" val="3955532326"/>
                    </a:ext>
                  </a:extLst>
                </a:gridCol>
                <a:gridCol w="3152917">
                  <a:extLst>
                    <a:ext uri="{9D8B030D-6E8A-4147-A177-3AD203B41FA5}">
                      <a16:colId xmlns:a16="http://schemas.microsoft.com/office/drawing/2014/main" val="724516669"/>
                    </a:ext>
                  </a:extLst>
                </a:gridCol>
                <a:gridCol w="2064122">
                  <a:extLst>
                    <a:ext uri="{9D8B030D-6E8A-4147-A177-3AD203B41FA5}">
                      <a16:colId xmlns:a16="http://schemas.microsoft.com/office/drawing/2014/main" val="465391104"/>
                    </a:ext>
                  </a:extLst>
                </a:gridCol>
              </a:tblGrid>
              <a:tr h="1714856">
                <a:tc>
                  <a:txBody>
                    <a:bodyPr/>
                    <a:lstStyle/>
                    <a:p>
                      <a:pPr algn="l">
                        <a:lnSpc>
                          <a:spcPct val="107000"/>
                        </a:lnSpc>
                        <a:spcAft>
                          <a:spcPts val="800"/>
                        </a:spcAft>
                      </a:pPr>
                      <a:r>
                        <a:rPr lang="en-US" sz="1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 vật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626" marR="52626" marT="26313" marB="26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r>
                        <a:rPr lang="en-US" sz="1800" kern="1200">
                          <a:solidFill>
                            <a:srgbClr val="000000"/>
                          </a:solidFill>
                          <a:effectLst/>
                          <a:latin typeface="Times New Roman" panose="02020603050405020304" pitchFamily="18" charset="0"/>
                          <a:ea typeface="+mn-ea"/>
                          <a:cs typeface="Times New Roman" panose="02020603050405020304" pitchFamily="18" charset="0"/>
                        </a:rPr>
                        <a:t>- T</a:t>
                      </a:r>
                      <a:r>
                        <a:rPr lang="vi-VN" sz="1800" kern="1200">
                          <a:solidFill>
                            <a:srgbClr val="000000"/>
                          </a:solidFill>
                          <a:effectLst/>
                          <a:latin typeface="Times New Roman" panose="02020603050405020304" pitchFamily="18" charset="0"/>
                          <a:ea typeface="+mn-ea"/>
                          <a:cs typeface="Times New Roman" panose="02020603050405020304" pitchFamily="18" charset="0"/>
                        </a:rPr>
                        <a:t>ài nguyên sinh vật rất phong phú và đa dạng.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7000"/>
                        </a:lnSpc>
                      </a:pPr>
                      <a:r>
                        <a:rPr lang="en-US" sz="1800" kern="1200">
                          <a:solidFill>
                            <a:srgbClr val="000000"/>
                          </a:solidFill>
                          <a:effectLst/>
                          <a:latin typeface="Times New Roman" panose="02020603050405020304" pitchFamily="18" charset="0"/>
                          <a:ea typeface="+mn-ea"/>
                          <a:cs typeface="Times New Roman" panose="02020603050405020304" pitchFamily="18" charset="0"/>
                        </a:rPr>
                        <a:t>- Có </a:t>
                      </a:r>
                      <a:r>
                        <a:rPr lang="vi-VN" sz="1800" kern="1200">
                          <a:solidFill>
                            <a:srgbClr val="000000"/>
                          </a:solidFill>
                          <a:effectLst/>
                          <a:latin typeface="Times New Roman" panose="02020603050405020304" pitchFamily="18" charset="0"/>
                          <a:ea typeface="+mn-ea"/>
                          <a:cs typeface="Times New Roman" panose="02020603050405020304" pitchFamily="18" charset="0"/>
                        </a:rPr>
                        <a:t>diện tích rừng lớn, chủ yếu ở: In-đô-nê-xi-a, Ma-lai-xi-a, Mi-an-ma,.. Rừng ở Đông Nam Á chủ yếu là rừng mưa nhiệt đới và rừng nhiệt đới ẩm</a:t>
                      </a:r>
                      <a:r>
                        <a:rPr lang="en-US" sz="1800" kern="1200">
                          <a:solidFill>
                            <a:srgbClr val="000000"/>
                          </a:solidFill>
                          <a:effectLst/>
                          <a:latin typeface="Times New Roman" panose="02020603050405020304" pitchFamily="18" charset="0"/>
                          <a:ea typeface="+mn-ea"/>
                          <a:cs typeface="Times New Roman" panose="02020603050405020304" pitchFamily="18" charset="0"/>
                        </a:rPr>
                        <a:t>, </a:t>
                      </a:r>
                      <a:r>
                        <a:rPr lang="vi-VN" sz="1800" kern="1200">
                          <a:solidFill>
                            <a:srgbClr val="000000"/>
                          </a:solidFill>
                          <a:effectLst/>
                          <a:latin typeface="Times New Roman" panose="02020603050405020304" pitchFamily="18" charset="0"/>
                          <a:ea typeface="+mn-ea"/>
                          <a:cs typeface="Times New Roman" panose="02020603050405020304" pitchFamily="18" charset="0"/>
                        </a:rPr>
                        <a:t>tính đa dạng sinh học cao, thành phần loài đa dạng.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626" marR="52626" marT="26313" marB="26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pPr>
                      <a:r>
                        <a:rPr lang="en-US" sz="1800" kern="1200">
                          <a:solidFill>
                            <a:srgbClr val="000000"/>
                          </a:solidFill>
                          <a:effectLst/>
                          <a:latin typeface="Times New Roman" panose="02020603050405020304" pitchFamily="18" charset="0"/>
                          <a:ea typeface="+mn-ea"/>
                          <a:cs typeface="Times New Roman" panose="02020603050405020304" pitchFamily="18" charset="0"/>
                        </a:rPr>
                        <a:t>- T</a:t>
                      </a:r>
                      <a:r>
                        <a:rPr lang="vi-VN" sz="1800" kern="1200">
                          <a:solidFill>
                            <a:srgbClr val="000000"/>
                          </a:solidFill>
                          <a:effectLst/>
                          <a:latin typeface="Times New Roman" panose="02020603050405020304" pitchFamily="18" charset="0"/>
                          <a:ea typeface="+mn-ea"/>
                          <a:cs typeface="Times New Roman" panose="02020603050405020304" pitchFamily="18" charset="0"/>
                        </a:rPr>
                        <a:t>huận lợi cho khai thác và chế biến lâm sản, du lịch</a:t>
                      </a:r>
                      <a:r>
                        <a:rPr lang="en-US" sz="1800" kern="1200">
                          <a:solidFill>
                            <a:srgbClr val="000000"/>
                          </a:solidFill>
                          <a:effectLst/>
                          <a:latin typeface="Times New Roman" panose="02020603050405020304" pitchFamily="18" charset="0"/>
                          <a:ea typeface="+mn-ea"/>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r>
                        <a:rPr lang="en-US" sz="1800" kern="1200">
                          <a:solidFill>
                            <a:srgbClr val="000000"/>
                          </a:solidFill>
                          <a:effectLst/>
                          <a:latin typeface="Times New Roman" panose="02020603050405020304" pitchFamily="18" charset="0"/>
                          <a:ea typeface="+mn-ea"/>
                          <a:cs typeface="Times New Roman" panose="02020603050405020304" pitchFamily="18" charset="0"/>
                        </a:rPr>
                        <a:t>- R</a:t>
                      </a:r>
                      <a:r>
                        <a:rPr lang="vi-VN" sz="1800" kern="1200">
                          <a:solidFill>
                            <a:srgbClr val="000000"/>
                          </a:solidFill>
                          <a:effectLst/>
                          <a:latin typeface="Times New Roman" panose="02020603050405020304" pitchFamily="18" charset="0"/>
                          <a:ea typeface="+mn-ea"/>
                          <a:cs typeface="Times New Roman" panose="02020603050405020304" pitchFamily="18" charset="0"/>
                        </a:rPr>
                        <a:t>ừng ngập mặn ven biển thuận lợi </a:t>
                      </a:r>
                      <a:r>
                        <a:rPr lang="en-US" sz="1800" kern="1200">
                          <a:solidFill>
                            <a:srgbClr val="000000"/>
                          </a:solidFill>
                          <a:effectLst/>
                          <a:latin typeface="Times New Roman" panose="02020603050405020304" pitchFamily="18" charset="0"/>
                          <a:ea typeface="+mn-ea"/>
                          <a:cs typeface="Times New Roman" panose="02020603050405020304" pitchFamily="18" charset="0"/>
                        </a:rPr>
                        <a:t>để </a:t>
                      </a:r>
                      <a:r>
                        <a:rPr lang="vi-VN" sz="1800" kern="1200">
                          <a:solidFill>
                            <a:srgbClr val="000000"/>
                          </a:solidFill>
                          <a:effectLst/>
                          <a:latin typeface="Times New Roman" panose="02020603050405020304" pitchFamily="18" charset="0"/>
                          <a:ea typeface="+mn-ea"/>
                          <a:cs typeface="Times New Roman" panose="02020603050405020304" pitchFamily="18" charset="0"/>
                        </a:rPr>
                        <a:t>nuôi trồng thuỷ sản.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626" marR="52626" marT="26313" marB="26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pPr>
                      <a:r>
                        <a:rPr lang="en-US" sz="1800" kern="1200">
                          <a:solidFill>
                            <a:srgbClr val="000000"/>
                          </a:solidFill>
                          <a:effectLst/>
                          <a:latin typeface="Times New Roman" panose="02020603050405020304" pitchFamily="18" charset="0"/>
                          <a:ea typeface="+mn-ea"/>
                          <a:cs typeface="Times New Roman" panose="02020603050405020304" pitchFamily="18" charset="0"/>
                        </a:rPr>
                        <a:t>C</a:t>
                      </a:r>
                      <a:r>
                        <a:rPr lang="vi-VN" sz="1800" kern="1200">
                          <a:solidFill>
                            <a:srgbClr val="000000"/>
                          </a:solidFill>
                          <a:effectLst/>
                          <a:latin typeface="Times New Roman" panose="02020603050405020304" pitchFamily="18" charset="0"/>
                          <a:ea typeface="+mn-ea"/>
                          <a:cs typeface="Times New Roman" panose="02020603050405020304" pitchFamily="18" charset="0"/>
                        </a:rPr>
                        <a:t>ần phải chú ý tới bảo vệ môi trường và đảm bảo đa dạng sinh học.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2626" marR="52626" marT="26313" marB="26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35460578"/>
                  </a:ext>
                </a:extLst>
              </a:tr>
              <a:tr h="1425365">
                <a:tc>
                  <a:txBody>
                    <a:bodyPr/>
                    <a:lstStyle/>
                    <a:p>
                      <a:pPr algn="l">
                        <a:lnSpc>
                          <a:spcPct val="107000"/>
                        </a:lnSpc>
                        <a:spcAft>
                          <a:spcPts val="800"/>
                        </a:spcAft>
                      </a:pPr>
                      <a:r>
                        <a:rPr lang="en-US" sz="1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Khoáng sản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626" marR="52626" marT="26313" marB="26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r>
                        <a:rPr lang="en-US" sz="1800" kern="1200">
                          <a:solidFill>
                            <a:srgbClr val="000000"/>
                          </a:solidFill>
                          <a:effectLst/>
                          <a:latin typeface="Times New Roman" panose="02020603050405020304" pitchFamily="18" charset="0"/>
                          <a:ea typeface="+mn-ea"/>
                          <a:cs typeface="Times New Roman" panose="02020603050405020304" pitchFamily="18" charset="0"/>
                        </a:rPr>
                        <a:t>C</a:t>
                      </a:r>
                      <a:r>
                        <a:rPr lang="vi-VN" sz="1800" kern="1200">
                          <a:solidFill>
                            <a:srgbClr val="000000"/>
                          </a:solidFill>
                          <a:effectLst/>
                          <a:latin typeface="Times New Roman" panose="02020603050405020304" pitchFamily="18" charset="0"/>
                          <a:ea typeface="+mn-ea"/>
                          <a:cs typeface="Times New Roman" panose="02020603050405020304" pitchFamily="18" charset="0"/>
                        </a:rPr>
                        <a:t>ó khoáng sản đa dạng, nhiều loại có giá trị lớn. Thiếc</a:t>
                      </a:r>
                      <a:r>
                        <a:rPr lang="en-US" sz="1800" kern="1200">
                          <a:solidFill>
                            <a:srgbClr val="000000"/>
                          </a:solidFill>
                          <a:effectLst/>
                          <a:latin typeface="Times New Roman" panose="02020603050405020304" pitchFamily="18" charset="0"/>
                          <a:ea typeface="+mn-ea"/>
                          <a:cs typeface="Times New Roman" panose="02020603050405020304" pitchFamily="18" charset="0"/>
                        </a:rPr>
                        <a:t> chiếm 70% thế giới</a:t>
                      </a:r>
                      <a:r>
                        <a:rPr lang="vi-VN" sz="1800" kern="1200">
                          <a:solidFill>
                            <a:srgbClr val="000000"/>
                          </a:solidFill>
                          <a:effectLst/>
                          <a:latin typeface="Times New Roman" panose="02020603050405020304" pitchFamily="18" charset="0"/>
                          <a:ea typeface="+mn-ea"/>
                          <a:cs typeface="Times New Roman" panose="02020603050405020304" pitchFamily="18" charset="0"/>
                        </a:rPr>
                        <a:t> (In-đô-nê-xi-a, Thái Lan, Việt Nam). Đồng (Phi-lip-pin, In-đô-nê-xi-a), </a:t>
                      </a:r>
                      <a:r>
                        <a:rPr lang="en-US" sz="1800" kern="1200">
                          <a:solidFill>
                            <a:srgbClr val="000000"/>
                          </a:solidFill>
                          <a:effectLst/>
                          <a:latin typeface="Times New Roman" panose="02020603050405020304" pitchFamily="18" charset="0"/>
                          <a:ea typeface="+mn-ea"/>
                          <a:cs typeface="Times New Roman" panose="02020603050405020304" pitchFamily="18" charset="0"/>
                        </a:rPr>
                        <a:t>…</a:t>
                      </a:r>
                      <a:r>
                        <a:rPr lang="vi-VN" sz="1800" kern="1200">
                          <a:solidFill>
                            <a:srgbClr val="000000"/>
                          </a:solidFill>
                          <a:effectLst/>
                          <a:latin typeface="Times New Roman" panose="02020603050405020304" pitchFamily="18" charset="0"/>
                          <a:ea typeface="+mn-ea"/>
                          <a:cs typeface="Times New Roman" panose="02020603050405020304" pitchFamily="18" charset="0"/>
                        </a:rPr>
                        <a:t> Dầu mỏ, khí tự nhiên và than (In-đô-nê-xi-a, Mi-an-ma, Bru-nây, Việt Nam),... sắt, ni-ken, chì,...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626" marR="52626" marT="26313" marB="26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pPr>
                      <a:r>
                        <a:rPr lang="en-US" sz="1800" kern="1200">
                          <a:solidFill>
                            <a:srgbClr val="000000"/>
                          </a:solidFill>
                          <a:effectLst/>
                          <a:latin typeface="Times New Roman" panose="02020603050405020304" pitchFamily="18" charset="0"/>
                          <a:ea typeface="+mn-ea"/>
                          <a:cs typeface="Times New Roman" panose="02020603050405020304" pitchFamily="18" charset="0"/>
                        </a:rPr>
                        <a:t>- T</a:t>
                      </a:r>
                      <a:r>
                        <a:rPr lang="vi-VN" sz="1800" kern="1200">
                          <a:solidFill>
                            <a:srgbClr val="000000"/>
                          </a:solidFill>
                          <a:effectLst/>
                          <a:latin typeface="Times New Roman" panose="02020603050405020304" pitchFamily="18" charset="0"/>
                          <a:ea typeface="+mn-ea"/>
                          <a:cs typeface="Times New Roman" panose="02020603050405020304" pitchFamily="18" charset="0"/>
                        </a:rPr>
                        <a:t>húc đẩy sự phát triển các ngành công nghiệp</a:t>
                      </a:r>
                      <a:r>
                        <a:rPr lang="en-US" sz="1800" kern="1200">
                          <a:solidFill>
                            <a:srgbClr val="000000"/>
                          </a:solidFill>
                          <a:effectLst/>
                          <a:latin typeface="Times New Roman" panose="02020603050405020304" pitchFamily="18" charset="0"/>
                          <a:ea typeface="+mn-ea"/>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r>
                        <a:rPr lang="en-US" sz="1800" kern="1200">
                          <a:solidFill>
                            <a:srgbClr val="000000"/>
                          </a:solidFill>
                          <a:effectLst/>
                          <a:latin typeface="Times New Roman" panose="02020603050405020304" pitchFamily="18" charset="0"/>
                          <a:ea typeface="+mn-ea"/>
                          <a:cs typeface="Times New Roman" panose="02020603050405020304" pitchFamily="18" charset="0"/>
                        </a:rPr>
                        <a:t>- Là </a:t>
                      </a:r>
                      <a:r>
                        <a:rPr lang="vi-VN" sz="1800" kern="1200">
                          <a:solidFill>
                            <a:srgbClr val="000000"/>
                          </a:solidFill>
                          <a:effectLst/>
                          <a:latin typeface="Times New Roman" panose="02020603050405020304" pitchFamily="18" charset="0"/>
                          <a:ea typeface="+mn-ea"/>
                          <a:cs typeface="Times New Roman" panose="02020603050405020304" pitchFamily="18" charset="0"/>
                        </a:rPr>
                        <a:t>mặt hàng xuất khẩu của nhiều nước.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7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626" marR="52626" marT="26313" marB="26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pPr>
                      <a:r>
                        <a:rPr lang="en-US" sz="1800" kern="1200">
                          <a:solidFill>
                            <a:srgbClr val="000000"/>
                          </a:solidFill>
                          <a:effectLst/>
                          <a:latin typeface="Times New Roman" panose="02020603050405020304" pitchFamily="18" charset="0"/>
                          <a:ea typeface="+mn-ea"/>
                          <a:cs typeface="Times New Roman" panose="02020603050405020304" pitchFamily="18" charset="0"/>
                        </a:rPr>
                        <a:t>C</a:t>
                      </a:r>
                      <a:r>
                        <a:rPr lang="vi-VN" sz="1800" kern="1200">
                          <a:solidFill>
                            <a:srgbClr val="000000"/>
                          </a:solidFill>
                          <a:effectLst/>
                          <a:latin typeface="Times New Roman" panose="02020603050405020304" pitchFamily="18" charset="0"/>
                          <a:ea typeface="+mn-ea"/>
                          <a:cs typeface="Times New Roman" panose="02020603050405020304" pitchFamily="18" charset="0"/>
                        </a:rPr>
                        <a:t>ần phải chú ý tới bảo vệ môi trường và sự suy giảm tài nguyên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2626" marR="52626" marT="26313" marB="26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45740747"/>
                  </a:ext>
                </a:extLst>
              </a:tr>
              <a:tr h="2861230">
                <a:tc>
                  <a:txBody>
                    <a:bodyPr/>
                    <a:lstStyle/>
                    <a:p>
                      <a:pPr algn="l">
                        <a:lnSpc>
                          <a:spcPct val="107000"/>
                        </a:lnSpc>
                        <a:spcAft>
                          <a:spcPts val="800"/>
                        </a:spcAft>
                      </a:pPr>
                      <a:r>
                        <a:rPr lang="en-US" sz="1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626" marR="52626" marT="26313" marB="26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r>
                        <a:rPr lang="vi-VN" sz="1800" kern="1200">
                          <a:solidFill>
                            <a:srgbClr val="000000"/>
                          </a:solidFill>
                          <a:effectLst/>
                          <a:latin typeface="Times New Roman" panose="02020603050405020304" pitchFamily="18" charset="0"/>
                          <a:ea typeface="+mn-ea"/>
                          <a:cs typeface="Times New Roman" panose="02020603050405020304" pitchFamily="18" charset="0"/>
                        </a:rPr>
                        <a:t>- Đông Nam Á có vùng biển rộng, nhiều ngư trường lớn.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7000"/>
                        </a:lnSpc>
                      </a:pPr>
                      <a:r>
                        <a:rPr lang="vi-VN" sz="1800" kern="1200">
                          <a:solidFill>
                            <a:srgbClr val="000000"/>
                          </a:solidFill>
                          <a:effectLst/>
                          <a:latin typeface="Times New Roman" panose="02020603050405020304" pitchFamily="18" charset="0"/>
                          <a:ea typeface="+mn-ea"/>
                          <a:cs typeface="Times New Roman" panose="02020603050405020304" pitchFamily="18" charset="0"/>
                        </a:rPr>
                        <a:t>- Có nhiều bãi biển đẹp.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7000"/>
                        </a:lnSpc>
                      </a:pPr>
                      <a:r>
                        <a:rPr lang="vi-VN" sz="1800" kern="1200">
                          <a:solidFill>
                            <a:srgbClr val="000000"/>
                          </a:solidFill>
                          <a:effectLst/>
                          <a:latin typeface="Times New Roman" panose="02020603050405020304" pitchFamily="18" charset="0"/>
                          <a:ea typeface="+mn-ea"/>
                          <a:cs typeface="Times New Roman" panose="02020603050405020304" pitchFamily="18" charset="0"/>
                        </a:rPr>
                        <a:t>- Có nguồn khoáng sản và sinh vật biển phong phú,...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7000"/>
                        </a:lnSpc>
                        <a:spcAft>
                          <a:spcPts val="8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626" marR="52626" marT="26313" marB="26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pPr>
                      <a:r>
                        <a:rPr lang="vi-VN" sz="1800" kern="1200">
                          <a:solidFill>
                            <a:srgbClr val="000000"/>
                          </a:solidFill>
                          <a:effectLst/>
                          <a:latin typeface="Times New Roman" panose="02020603050405020304" pitchFamily="18" charset="0"/>
                          <a:ea typeface="+mn-ea"/>
                          <a:cs typeface="Times New Roman" panose="02020603050405020304" pitchFamily="18" charset="0"/>
                        </a:rPr>
                        <a:t>- Đẩy mạnh phát triển giao thông đường biển, xây dựng hải cảng.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r>
                        <a:rPr lang="vi-VN" sz="1800" kern="1200">
                          <a:solidFill>
                            <a:srgbClr val="000000"/>
                          </a:solidFill>
                          <a:effectLst/>
                          <a:latin typeface="Times New Roman" panose="02020603050405020304" pitchFamily="18" charset="0"/>
                          <a:ea typeface="+mn-ea"/>
                          <a:cs typeface="Times New Roman" panose="02020603050405020304" pitchFamily="18" charset="0"/>
                        </a:rPr>
                        <a:t>- Phát triển các trung tâm du lịch,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r>
                        <a:rPr lang="vi-VN" sz="1800" kern="1200">
                          <a:solidFill>
                            <a:srgbClr val="000000"/>
                          </a:solidFill>
                          <a:effectLst/>
                          <a:latin typeface="Times New Roman" panose="02020603050405020304" pitchFamily="18" charset="0"/>
                          <a:ea typeface="+mn-ea"/>
                          <a:cs typeface="Times New Roman" panose="02020603050405020304" pitchFamily="18" charset="0"/>
                        </a:rPr>
                        <a:t>- Đánh bắt và nuôi trồng thuỷ sản, khai thác muối,...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1800" kern="1200">
                          <a:solidFill>
                            <a:srgbClr val="000000"/>
                          </a:solidFill>
                          <a:effectLst/>
                          <a:latin typeface="Times New Roman" panose="02020603050405020304" pitchFamily="18" charset="0"/>
                          <a:ea typeface="+mn-ea"/>
                          <a:cs typeface="Times New Roman" panose="02020603050405020304" pitchFamily="18" charset="0"/>
                        </a:rPr>
                        <a:t>- Cung cấp nguồn năng lượng rất lớn từ thuỷ triều, sức gió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626" marR="52626" marT="26313" marB="26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pPr>
                      <a:r>
                        <a:rPr lang="vi-VN" sz="1800" kern="1200">
                          <a:solidFill>
                            <a:srgbClr val="000000"/>
                          </a:solidFill>
                          <a:effectLst/>
                          <a:latin typeface="Times New Roman" panose="02020603050405020304" pitchFamily="18" charset="0"/>
                          <a:ea typeface="+mn-ea"/>
                          <a:cs typeface="Times New Roman" panose="02020603050405020304" pitchFamily="18" charset="0"/>
                        </a:rPr>
                        <a:t>- Cần quan tâm tới vấn đề</a:t>
                      </a:r>
                      <a:r>
                        <a:rPr lang="en-US" sz="1800" kern="1200">
                          <a:solidFill>
                            <a:srgbClr val="000000"/>
                          </a:solidFill>
                          <a:effectLst/>
                          <a:latin typeface="Times New Roman" panose="02020603050405020304" pitchFamily="18" charset="0"/>
                          <a:ea typeface="+mn-ea"/>
                          <a:cs typeface="Times New Roman" panose="02020603050405020304" pitchFamily="18" charset="0"/>
                        </a:rPr>
                        <a:t> khai thác tổng hợp kinh tế biển để bảo vệ</a:t>
                      </a:r>
                      <a:r>
                        <a:rPr lang="vi-VN" sz="1800" kern="1200">
                          <a:solidFill>
                            <a:srgbClr val="000000"/>
                          </a:solidFill>
                          <a:effectLst/>
                          <a:latin typeface="Times New Roman" panose="02020603050405020304" pitchFamily="18" charset="0"/>
                          <a:ea typeface="+mn-ea"/>
                          <a:cs typeface="Times New Roman" panose="02020603050405020304" pitchFamily="18" charset="0"/>
                        </a:rPr>
                        <a:t> môi trường.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r>
                        <a:rPr lang="vi-VN" sz="1800" kern="1200">
                          <a:solidFill>
                            <a:srgbClr val="000000"/>
                          </a:solidFill>
                          <a:effectLst/>
                          <a:latin typeface="Times New Roman" panose="02020603050405020304" pitchFamily="18" charset="0"/>
                          <a:ea typeface="+mn-ea"/>
                          <a:cs typeface="Times New Roman" panose="02020603050405020304" pitchFamily="18" charset="0"/>
                        </a:rPr>
                        <a:t>- Tranh chấp chủ quyền biển đảo</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7000"/>
                        </a:lnSpc>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626" marR="52626" marT="26313" marB="26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64107075"/>
                  </a:ext>
                </a:extLst>
              </a:tr>
            </a:tbl>
          </a:graphicData>
        </a:graphic>
      </p:graphicFrame>
      <p:graphicFrame>
        <p:nvGraphicFramePr>
          <p:cNvPr id="5" name="Table 4">
            <a:extLst>
              <a:ext uri="{FF2B5EF4-FFF2-40B4-BE49-F238E27FC236}">
                <a16:creationId xmlns:a16="http://schemas.microsoft.com/office/drawing/2014/main" id="{165E0625-9B82-4547-7222-FC6419784805}"/>
              </a:ext>
            </a:extLst>
          </p:cNvPr>
          <p:cNvGraphicFramePr>
            <a:graphicFrameLocks noGrp="1"/>
          </p:cNvGraphicFramePr>
          <p:nvPr>
            <p:extLst>
              <p:ext uri="{D42A27DB-BD31-4B8C-83A1-F6EECF244321}">
                <p14:modId xmlns:p14="http://schemas.microsoft.com/office/powerpoint/2010/main" val="1554688001"/>
              </p:ext>
            </p:extLst>
          </p:nvPr>
        </p:nvGraphicFramePr>
        <p:xfrm>
          <a:off x="2" y="0"/>
          <a:ext cx="12195542" cy="760286"/>
        </p:xfrm>
        <a:graphic>
          <a:graphicData uri="http://schemas.openxmlformats.org/drawingml/2006/table">
            <a:tbl>
              <a:tblPr firstRow="1" bandRow="1"/>
              <a:tblGrid>
                <a:gridCol w="1935124">
                  <a:extLst>
                    <a:ext uri="{9D8B030D-6E8A-4147-A177-3AD203B41FA5}">
                      <a16:colId xmlns:a16="http://schemas.microsoft.com/office/drawing/2014/main" val="4223104023"/>
                    </a:ext>
                  </a:extLst>
                </a:gridCol>
                <a:gridCol w="5050465">
                  <a:extLst>
                    <a:ext uri="{9D8B030D-6E8A-4147-A177-3AD203B41FA5}">
                      <a16:colId xmlns:a16="http://schemas.microsoft.com/office/drawing/2014/main" val="3424201872"/>
                    </a:ext>
                  </a:extLst>
                </a:gridCol>
                <a:gridCol w="3147237">
                  <a:extLst>
                    <a:ext uri="{9D8B030D-6E8A-4147-A177-3AD203B41FA5}">
                      <a16:colId xmlns:a16="http://schemas.microsoft.com/office/drawing/2014/main" val="670349773"/>
                    </a:ext>
                  </a:extLst>
                </a:gridCol>
                <a:gridCol w="2062716">
                  <a:extLst>
                    <a:ext uri="{9D8B030D-6E8A-4147-A177-3AD203B41FA5}">
                      <a16:colId xmlns:a16="http://schemas.microsoft.com/office/drawing/2014/main" val="1437166166"/>
                    </a:ext>
                  </a:extLst>
                </a:gridCol>
              </a:tblGrid>
              <a:tr h="210820">
                <a:tc rowSpan="2">
                  <a:txBody>
                    <a:bodyPr/>
                    <a:lstStyle/>
                    <a:p>
                      <a:pPr algn="ctr">
                        <a:lnSpc>
                          <a:spcPct val="107000"/>
                        </a:lnSpc>
                        <a:spcAft>
                          <a:spcPts val="800"/>
                        </a:spcAft>
                      </a:pPr>
                      <a:r>
                        <a:rPr lang="en-US" sz="1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07000"/>
                        </a:lnSpc>
                        <a:spcAft>
                          <a:spcPts val="800"/>
                        </a:spcAft>
                      </a:pPr>
                      <a:r>
                        <a:rPr lang="en-US" sz="1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1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en-US" sz="1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động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3403796570"/>
                  </a:ext>
                </a:extLst>
              </a:tr>
              <a:tr h="255270">
                <a:tc vMerge="1">
                  <a:txBody>
                    <a:bodyPr/>
                    <a:lstStyle/>
                    <a:p>
                      <a:endParaRPr lang="en-US"/>
                    </a:p>
                  </a:txBody>
                  <a:tcPr/>
                </a:tc>
                <a:tc vMerge="1">
                  <a:txBody>
                    <a:bodyPr/>
                    <a:lstStyle/>
                    <a:p>
                      <a:endParaRPr lang="en-US"/>
                    </a:p>
                  </a:txBody>
                  <a:tcPr/>
                </a:tc>
                <a:tc>
                  <a:txBody>
                    <a:bodyPr/>
                    <a:lstStyle/>
                    <a:p>
                      <a:pPr algn="ctr">
                        <a:lnSpc>
                          <a:spcPct val="107000"/>
                        </a:lnSpc>
                        <a:spcAft>
                          <a:spcPts val="800"/>
                        </a:spcAft>
                      </a:pPr>
                      <a:r>
                        <a:rPr lang="en-US" sz="1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 lợi</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 khăn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5269865"/>
                  </a:ext>
                </a:extLst>
              </a:tr>
            </a:tbl>
          </a:graphicData>
        </a:graphic>
      </p:graphicFrame>
    </p:spTree>
    <p:extLst>
      <p:ext uri="{BB962C8B-B14F-4D97-AF65-F5344CB8AC3E}">
        <p14:creationId xmlns:p14="http://schemas.microsoft.com/office/powerpoint/2010/main" val="2598687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FF80E-683D-4A2B-81E8-C31D86CF4B43}"/>
              </a:ext>
            </a:extLst>
          </p:cNvPr>
          <p:cNvSpPr>
            <a:spLocks noGrp="1"/>
          </p:cNvSpPr>
          <p:nvPr>
            <p:ph type="title"/>
          </p:nvPr>
        </p:nvSpPr>
        <p:spPr/>
        <p:txBody>
          <a:bodyPr/>
          <a:lstStyle/>
          <a:p>
            <a:endParaRPr lang="vi-VN"/>
          </a:p>
        </p:txBody>
      </p:sp>
      <p:pic>
        <p:nvPicPr>
          <p:cNvPr id="4" name="Giới thiệu KHU VỰC ĐÔNG NAM Á">
            <a:hlinkClick r:id="" action="ppaction://media"/>
            <a:extLst>
              <a:ext uri="{FF2B5EF4-FFF2-40B4-BE49-F238E27FC236}">
                <a16:creationId xmlns:a16="http://schemas.microsoft.com/office/drawing/2014/main" id="{99509750-BD8B-44E8-B699-F9F37B2ACF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7721"/>
            <a:ext cx="12192000" cy="6857474"/>
          </a:xfrm>
        </p:spPr>
      </p:pic>
    </p:spTree>
    <p:extLst>
      <p:ext uri="{BB962C8B-B14F-4D97-AF65-F5344CB8AC3E}">
        <p14:creationId xmlns:p14="http://schemas.microsoft.com/office/powerpoint/2010/main" val="316983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77766"/>
          </a:xfrm>
        </p:spPr>
        <p:txBody>
          <a:bodyPr>
            <a:normAutofit/>
          </a:bodyPr>
          <a:lstStyle/>
          <a:p>
            <a:r>
              <a:rPr lang="en-US" sz="3200" dirty="0" err="1">
                <a:solidFill>
                  <a:schemeClr val="tx1"/>
                </a:solidFill>
                <a:latin typeface="Times New Roman" pitchFamily="18" charset="0"/>
                <a:cs typeface="Times New Roman" pitchFamily="18" charset="0"/>
              </a:rPr>
              <a:t>Tính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dạng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sinh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học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đang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bị</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suy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giảm</a:t>
            </a:r>
            <a:endParaRPr lang="en-US" sz="3200" dirty="0">
              <a:solidFill>
                <a:schemeClr val="tx1"/>
              </a:solidFill>
              <a:latin typeface="Times New Roman" pitchFamily="18" charset="0"/>
              <a:cs typeface="Times New Roman" pitchFamily="18" charset="0"/>
            </a:endParaRPr>
          </a:p>
        </p:txBody>
      </p:sp>
      <p:pic>
        <p:nvPicPr>
          <p:cNvPr id="76802" name="Picture 2" descr="D:\BÌNH GA\SOẠN MẪU\san-b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902" y="0"/>
            <a:ext cx="10310648" cy="6878675"/>
          </a:xfrm>
          <a:prstGeom prst="rect">
            <a:avLst/>
          </a:prstGeom>
          <a:noFill/>
          <a:extLst>
            <a:ext uri="{909E8E84-426E-40DD-AFC4-6F175D3DCCD1}">
              <a14:hiddenFill xmlns:a14="http://schemas.microsoft.com/office/drawing/2010/main">
                <a:solidFill>
                  <a:srgbClr val="FFFFFF"/>
                </a:solidFill>
              </a14:hiddenFill>
            </a:ext>
          </a:extLst>
        </p:spPr>
      </p:pic>
      <p:pic>
        <p:nvPicPr>
          <p:cNvPr id="76803" name="Picture 3" descr="D:\BÌNH GA\SOẠN MẪU\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4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6802"/>
                                        </p:tgtEl>
                                        <p:attrNameLst>
                                          <p:attrName>style.visibility</p:attrName>
                                        </p:attrNameLst>
                                      </p:cBhvr>
                                      <p:to>
                                        <p:strVal val="visible"/>
                                      </p:to>
                                    </p:set>
                                    <p:animEffect transition="in" filter="wheel(1)">
                                      <p:cBhvr>
                                        <p:cTn id="13" dur="2000"/>
                                        <p:tgtEl>
                                          <p:spTgt spid="7680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6803"/>
                                        </p:tgtEl>
                                        <p:attrNameLst>
                                          <p:attrName>style.visibility</p:attrName>
                                        </p:attrNameLst>
                                      </p:cBhvr>
                                      <p:to>
                                        <p:strVal val="visible"/>
                                      </p:to>
                                    </p:set>
                                    <p:animEffect transition="in" filter="barn(inVertical)">
                                      <p:cBhvr>
                                        <p:cTn id="18" dur="500"/>
                                        <p:tgtEl>
                                          <p:spTgt spid="7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0469"/>
          </a:xfrm>
        </p:spPr>
        <p:txBody>
          <a:bodyPr>
            <a:normAutofit/>
          </a:bodyPr>
          <a:lstStyle/>
          <a:p>
            <a:r>
              <a:rPr lang="en-US" sz="3200" dirty="0">
                <a:solidFill>
                  <a:schemeClr val="tx1"/>
                </a:solidFill>
                <a:latin typeface="Times New Roman" pitchFamily="18" charset="0"/>
                <a:cs typeface="Times New Roman" pitchFamily="18" charset="0"/>
              </a:rPr>
              <a:t>Ô </a:t>
            </a:r>
            <a:r>
              <a:rPr lang="en-US" sz="3200" dirty="0" err="1">
                <a:solidFill>
                  <a:schemeClr val="tx1"/>
                </a:solidFill>
                <a:latin typeface="Times New Roman" pitchFamily="18" charset="0"/>
                <a:cs typeface="Times New Roman" pitchFamily="18" charset="0"/>
              </a:rPr>
              <a:t>nhiễm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môi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trường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biển</a:t>
            </a:r>
            <a:endParaRPr lang="en-US" sz="3200"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a:p>
        </p:txBody>
      </p:sp>
      <p:pic>
        <p:nvPicPr>
          <p:cNvPr id="72706" name="Picture 2" descr="D:\BÌNH GA\SOẠN MẪU\5-1-UR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2707" name="Picture 3" descr="D:\BÌNH GA\SOẠN MẪU\anh-huong-cua-tran-dau-den-moi-truong-bi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91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2706"/>
                                        </p:tgtEl>
                                        <p:attrNameLst>
                                          <p:attrName>style.visibility</p:attrName>
                                        </p:attrNameLst>
                                      </p:cBhvr>
                                      <p:to>
                                        <p:strVal val="visible"/>
                                      </p:to>
                                    </p:set>
                                    <p:animEffect transition="in" filter="fade">
                                      <p:cBhvr>
                                        <p:cTn id="13" dur="1000"/>
                                        <p:tgtEl>
                                          <p:spTgt spid="72706"/>
                                        </p:tgtEl>
                                      </p:cBhvr>
                                    </p:animEffect>
                                    <p:anim calcmode="lin" valueType="num">
                                      <p:cBhvr>
                                        <p:cTn id="14" dur="1000" fill="hold"/>
                                        <p:tgtEl>
                                          <p:spTgt spid="72706"/>
                                        </p:tgtEl>
                                        <p:attrNameLst>
                                          <p:attrName>ppt_x</p:attrName>
                                        </p:attrNameLst>
                                      </p:cBhvr>
                                      <p:tavLst>
                                        <p:tav tm="0">
                                          <p:val>
                                            <p:strVal val="#ppt_x"/>
                                          </p:val>
                                        </p:tav>
                                        <p:tav tm="100000">
                                          <p:val>
                                            <p:strVal val="#ppt_x"/>
                                          </p:val>
                                        </p:tav>
                                      </p:tavLst>
                                    </p:anim>
                                    <p:anim calcmode="lin" valueType="num">
                                      <p:cBhvr>
                                        <p:cTn id="15" dur="1000" fill="hold"/>
                                        <p:tgtEl>
                                          <p:spTgt spid="7270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2707"/>
                                        </p:tgtEl>
                                        <p:attrNameLst>
                                          <p:attrName>style.visibility</p:attrName>
                                        </p:attrNameLst>
                                      </p:cBhvr>
                                      <p:to>
                                        <p:strVal val="visible"/>
                                      </p:to>
                                    </p:set>
                                    <p:animEffect transition="in" filter="circle(in)">
                                      <p:cBhvr>
                                        <p:cTn id="20" dur="20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0469"/>
          </a:xfrm>
        </p:spPr>
        <p:txBody>
          <a:bodyPr>
            <a:normAutofit/>
          </a:bodyPr>
          <a:lstStyle/>
          <a:p>
            <a:r>
              <a:rPr lang="en-US" sz="3200" dirty="0" err="1">
                <a:solidFill>
                  <a:schemeClr val="tx1"/>
                </a:solidFill>
                <a:latin typeface="Times New Roman" pitchFamily="18" charset="0"/>
                <a:cs typeface="Times New Roman" pitchFamily="18" charset="0"/>
              </a:rPr>
              <a:t>Tranh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chấp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chủ</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quyền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trên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biển</a:t>
            </a:r>
            <a:endParaRPr lang="en-US" sz="3200" dirty="0">
              <a:solidFill>
                <a:schemeClr val="tx1"/>
              </a:solidFill>
              <a:latin typeface="Times New Roman" pitchFamily="18" charset="0"/>
              <a:cs typeface="Times New Roman" pitchFamily="18" charset="0"/>
            </a:endParaRPr>
          </a:p>
        </p:txBody>
      </p:sp>
      <p:pic>
        <p:nvPicPr>
          <p:cNvPr id="73730" name="Picture 2" descr="D:\BÌNH GA\SOẠN MẪU\420px-SCS_DisputedClai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45" y="-1"/>
            <a:ext cx="66294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3731" name="Picture 3" descr="D:\BÌNH GA\SOẠN MẪU\thumb_469.77778_b01c84fb-4145-46b9-9122-74e01ca404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46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3730"/>
                                        </p:tgtEl>
                                        <p:attrNameLst>
                                          <p:attrName>style.visibility</p:attrName>
                                        </p:attrNameLst>
                                      </p:cBhvr>
                                      <p:to>
                                        <p:strVal val="visible"/>
                                      </p:to>
                                    </p:set>
                                    <p:animEffect transition="in" filter="fade">
                                      <p:cBhvr>
                                        <p:cTn id="14" dur="1000"/>
                                        <p:tgtEl>
                                          <p:spTgt spid="73730"/>
                                        </p:tgtEl>
                                      </p:cBhvr>
                                    </p:animEffect>
                                    <p:anim calcmode="lin" valueType="num">
                                      <p:cBhvr>
                                        <p:cTn id="15" dur="1000" fill="hold"/>
                                        <p:tgtEl>
                                          <p:spTgt spid="73730"/>
                                        </p:tgtEl>
                                        <p:attrNameLst>
                                          <p:attrName>ppt_x</p:attrName>
                                        </p:attrNameLst>
                                      </p:cBhvr>
                                      <p:tavLst>
                                        <p:tav tm="0">
                                          <p:val>
                                            <p:strVal val="#ppt_x"/>
                                          </p:val>
                                        </p:tav>
                                        <p:tav tm="100000">
                                          <p:val>
                                            <p:strVal val="#ppt_x"/>
                                          </p:val>
                                        </p:tav>
                                      </p:tavLst>
                                    </p:anim>
                                    <p:anim calcmode="lin" valueType="num">
                                      <p:cBhvr>
                                        <p:cTn id="16" dur="1000" fill="hold"/>
                                        <p:tgtEl>
                                          <p:spTgt spid="737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3731"/>
                                        </p:tgtEl>
                                        <p:attrNameLst>
                                          <p:attrName>style.visibility</p:attrName>
                                        </p:attrNameLst>
                                      </p:cBhvr>
                                      <p:to>
                                        <p:strVal val="visible"/>
                                      </p:to>
                                    </p:set>
                                    <p:anim calcmode="lin" valueType="num">
                                      <p:cBhvr additive="base">
                                        <p:cTn id="21" dur="500" fill="hold"/>
                                        <p:tgtEl>
                                          <p:spTgt spid="73731"/>
                                        </p:tgtEl>
                                        <p:attrNameLst>
                                          <p:attrName>ppt_x</p:attrName>
                                        </p:attrNameLst>
                                      </p:cBhvr>
                                      <p:tavLst>
                                        <p:tav tm="0">
                                          <p:val>
                                            <p:strVal val="#ppt_x"/>
                                          </p:val>
                                        </p:tav>
                                        <p:tav tm="100000">
                                          <p:val>
                                            <p:strVal val="#ppt_x"/>
                                          </p:val>
                                        </p:tav>
                                      </p:tavLst>
                                    </p:anim>
                                    <p:anim calcmode="lin" valueType="num">
                                      <p:cBhvr additive="base">
                                        <p:cTn id="22" dur="500" fill="hold"/>
                                        <p:tgtEl>
                                          <p:spTgt spid="737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AE668C-2996-762A-3432-C59BA7BE26D4}"/>
              </a:ext>
            </a:extLst>
          </p:cNvPr>
          <p:cNvPicPr>
            <a:picLocks noChangeAspect="1"/>
          </p:cNvPicPr>
          <p:nvPr/>
        </p:nvPicPr>
        <p:blipFill>
          <a:blip r:embed="rId2"/>
          <a:stretch>
            <a:fillRect/>
          </a:stretch>
        </p:blipFill>
        <p:spPr>
          <a:xfrm>
            <a:off x="54170" y="0"/>
            <a:ext cx="12083659" cy="6858000"/>
          </a:xfrm>
          <a:prstGeom prst="rect">
            <a:avLst/>
          </a:prstGeom>
        </p:spPr>
      </p:pic>
    </p:spTree>
    <p:extLst>
      <p:ext uri="{BB962C8B-B14F-4D97-AF65-F5344CB8AC3E}">
        <p14:creationId xmlns:p14="http://schemas.microsoft.com/office/powerpoint/2010/main" val="465170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6195">
              <a:srgbClr val="6E34A2"/>
            </a:gs>
            <a:gs pos="41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5"/>
          <a:srcRect l="4021" t="2522" r="4267" b="4368"/>
          <a:stretch>
            <a:fillRect/>
          </a:stretch>
        </p:blipFill>
        <p:spPr>
          <a:xfrm>
            <a:off x="3836814" y="1076205"/>
            <a:ext cx="4449958" cy="4449958"/>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4" name="Star: 32 Points 3">
            <a:extLst>
              <a:ext uri="{FF2B5EF4-FFF2-40B4-BE49-F238E27FC236}">
                <a16:creationId xmlns:a16="http://schemas.microsoft.com/office/drawing/2014/main" id="{6CDA40C8-F676-4BD6-B35D-92037163B130}"/>
              </a:ext>
            </a:extLst>
          </p:cNvPr>
          <p:cNvSpPr>
            <a:spLocks noChangeAspect="1"/>
          </p:cNvSpPr>
          <p:nvPr/>
        </p:nvSpPr>
        <p:spPr>
          <a:xfrm>
            <a:off x="4445684" y="1644463"/>
            <a:ext cx="3320439" cy="3320439"/>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Star: 32 Points 42">
            <a:extLst>
              <a:ext uri="{FF2B5EF4-FFF2-40B4-BE49-F238E27FC236}">
                <a16:creationId xmlns:a16="http://schemas.microsoft.com/office/drawing/2014/main" id="{71E0B8DA-8869-4F7A-A553-35EB2AF3448F}"/>
              </a:ext>
            </a:extLst>
          </p:cNvPr>
          <p:cNvSpPr>
            <a:spLocks noChangeAspect="1"/>
          </p:cNvSpPr>
          <p:nvPr/>
        </p:nvSpPr>
        <p:spPr>
          <a:xfrm>
            <a:off x="4496692" y="1644463"/>
            <a:ext cx="3113817" cy="3113817"/>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DE0DC2E-1378-9E4A-95DA-214D973183CE}"/>
              </a:ext>
            </a:extLst>
          </p:cNvPr>
          <p:cNvPicPr>
            <a:picLocks noChangeAspect="1"/>
          </p:cNvPicPr>
          <p:nvPr/>
        </p:nvPicPr>
        <p:blipFill>
          <a:blip r:embed="rId6"/>
          <a:stretch>
            <a:fillRect/>
          </a:stretch>
        </p:blipFill>
        <p:spPr>
          <a:xfrm>
            <a:off x="545725" y="198141"/>
            <a:ext cx="1182549" cy="779025"/>
          </a:xfrm>
          <a:prstGeom prst="rect">
            <a:avLst/>
          </a:prstGeom>
        </p:spPr>
      </p:pic>
      <p:pic>
        <p:nvPicPr>
          <p:cNvPr id="7" name="Kbc (2)(0)">
            <a:hlinkClick r:id="" action="ppaction://media"/>
            <a:extLst>
              <a:ext uri="{FF2B5EF4-FFF2-40B4-BE49-F238E27FC236}">
                <a16:creationId xmlns:a16="http://schemas.microsoft.com/office/drawing/2014/main"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87288" y="6986827"/>
            <a:ext cx="209424" cy="209424"/>
          </a:xfrm>
          <a:prstGeom prst="rect">
            <a:avLst/>
          </a:prstGeom>
        </p:spPr>
      </p:pic>
    </p:spTree>
    <p:extLst>
      <p:ext uri="{BB962C8B-B14F-4D97-AF65-F5344CB8AC3E}">
        <p14:creationId xmlns:p14="http://schemas.microsoft.com/office/powerpoint/2010/main" val="16744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par>
                                <p:cTn id="7" presetID="8" presetClass="emph" presetSubtype="0" repeatCount="3000" fill="hold" grpId="0" nodeType="withEffect">
                                  <p:stCondLst>
                                    <p:cond delay="500"/>
                                  </p:stCondLst>
                                  <p:childTnLst>
                                    <p:animRot by="21600000">
                                      <p:cBhvr>
                                        <p:cTn id="8" dur="7867" fill="hold"/>
                                        <p:tgtEl>
                                          <p:spTgt spid="4"/>
                                        </p:tgtEl>
                                        <p:attrNameLst>
                                          <p:attrName>r</p:attrName>
                                        </p:attrNameLst>
                                      </p:cBhvr>
                                    </p:animRot>
                                  </p:childTnLst>
                                </p:cTn>
                              </p:par>
                              <p:par>
                                <p:cTn id="9" presetID="8" presetClass="emph" presetSubtype="0" fill="hold" grpId="0" nodeType="withEffect">
                                  <p:stCondLst>
                                    <p:cond delay="500"/>
                                  </p:stCondLst>
                                  <p:childTnLst>
                                    <p:animRot by="-21600000">
                                      <p:cBhvr>
                                        <p:cTn id="10"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3939">
                <p:cTn id="11" fill="hold" display="0">
                  <p:stCondLst>
                    <p:cond delay="indefinite"/>
                  </p:stCondLst>
                  <p:endCondLst>
                    <p:cond evt="onStopAudio" delay="0">
                      <p:tgtEl>
                        <p:sldTgt/>
                      </p:tgtEl>
                    </p:cond>
                  </p:endCondLst>
                </p:cTn>
                <p:tgtEl>
                  <p:spTgt spid="7"/>
                </p:tgtEl>
              </p:cMediaNode>
            </p:audio>
          </p:childTnLst>
        </p:cTn>
      </p:par>
    </p:tnLst>
    <p:bldLst>
      <p:bldP spid="4" grpId="0" animBg="1"/>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0083" y="368903"/>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508802"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Câu hỏi 1</a:t>
            </a:r>
            <a:r>
              <a:rPr lang="en-US">
                <a:solidFill>
                  <a:srgbClr val="FFFFFF"/>
                </a:solidFill>
                <a:latin typeface="Calibri" panose="020F0502020204030204" pitchFamily="34" charset="0"/>
              </a:rPr>
              <a:t> Địa hình chiếm diện tích lớn ở ĐNA là:</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a:solidFill>
                  <a:srgbClr val="FFFFFF"/>
                </a:solidFill>
                <a:latin typeface="Calibri" panose="020F0502020204030204" pitchFamily="34" charset="0"/>
              </a:rPr>
              <a:t>Địa hình bờ biển</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a:solidFill>
                  <a:srgbClr val="FFFFFF"/>
                </a:solidFill>
                <a:latin typeface="Calibri" panose="020F0502020204030204" pitchFamily="34" charset="0"/>
              </a:rPr>
              <a:t>Địa hình trũng thấp</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4" name="AnswerB"/>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a:solidFill>
                  <a:srgbClr val="FFFFFF"/>
                </a:solidFill>
                <a:latin typeface="Calibri" panose="020F0502020204030204" pitchFamily="34" charset="0"/>
              </a:rPr>
              <a:t>Đồi núi </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a:solidFill>
                  <a:srgbClr val="FFFFFF"/>
                </a:solidFill>
                <a:latin typeface="Calibri" panose="020F0502020204030204" pitchFamily="34" charset="0"/>
              </a:rPr>
              <a:t>Đồng bằng </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40274538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1" grpId="0" animBg="1"/>
      <p:bldP spid="77862" grpId="0" animBg="1"/>
      <p:bldP spid="77861" grpId="0" animBg="1"/>
      <p:bldP spid="77864" grpId="0" animBg="1"/>
      <p:bldP spid="7786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Câu hỏi 2: Đông Nam Á có khí hậu chủ yếu là:</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480545" y="5107667"/>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Cận nhiệt, ôn đới</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1" name="AnswerC"/>
          <p:cNvSpPr>
            <a:spLocks noChangeArrowheads="1"/>
          </p:cNvSpPr>
          <p:nvPr/>
        </p:nvSpPr>
        <p:spPr bwMode="auto">
          <a:xfrm>
            <a:off x="893252" y="5129737"/>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Nhiệt đới nóng khô, xích đạo</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4" name="AnswerB"/>
          <p:cNvSpPr>
            <a:spLocks noChangeArrowheads="1"/>
          </p:cNvSpPr>
          <p:nvPr/>
        </p:nvSpPr>
        <p:spPr bwMode="auto">
          <a:xfrm>
            <a:off x="675998" y="4375820"/>
            <a:ext cx="4795895"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Nhiệt đới gió mùa, xích đạo, cận xích đạo</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3" name="AnswerA"/>
          <p:cNvSpPr>
            <a:spLocks noChangeArrowheads="1"/>
          </p:cNvSpPr>
          <p:nvPr/>
        </p:nvSpPr>
        <p:spPr bwMode="auto">
          <a:xfrm>
            <a:off x="5474086" y="4343569"/>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Xích đạo, cận nhiệt, ôn đới</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A  </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86746066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2"/>
                                        </p:tgtEl>
                                        <p:attrNameLst>
                                          <p:attrName>style.color</p:attrName>
                                        </p:attrNameLst>
                                      </p:cBhvr>
                                      <p:to>
                                        <a:srgbClr val="FFC000"/>
                                      </p:to>
                                    </p:animClr>
                                    <p:animClr clrSpc="rgb" dir="cw">
                                      <p:cBhvr>
                                        <p:cTn id="9" dur="500" fill="hold"/>
                                        <p:tgtEl>
                                          <p:spTgt spid="77882"/>
                                        </p:tgtEl>
                                        <p:attrNameLst>
                                          <p:attrName>fillcolor</p:attrName>
                                        </p:attrNameLst>
                                      </p:cBhvr>
                                      <p:to>
                                        <a:srgbClr val="FFC000"/>
                                      </p:to>
                                    </p:animClr>
                                    <p:set>
                                      <p:cBhvr>
                                        <p:cTn id="10" dur="500" fill="hold"/>
                                        <p:tgtEl>
                                          <p:spTgt spid="77882"/>
                                        </p:tgtEl>
                                        <p:attrNameLst>
                                          <p:attrName>fill.type</p:attrName>
                                        </p:attrNameLst>
                                      </p:cBhvr>
                                      <p:to>
                                        <p:strVal val="solid"/>
                                      </p:to>
                                    </p:set>
                                    <p:set>
                                      <p:cBhvr>
                                        <p:cTn id="11" dur="500" fill="hold"/>
                                        <p:tgtEl>
                                          <p:spTgt spid="7788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2" grpId="0" animBg="1"/>
      <p:bldP spid="77862" grpId="0" animBg="1"/>
      <p:bldP spid="77861" grpId="0" animBg="1"/>
      <p:bldP spid="77864" grpId="0" animBg="1"/>
      <p:bldP spid="7786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Câu hỏi 3</a:t>
            </a:r>
            <a:r>
              <a:rPr lang="en-US">
                <a:solidFill>
                  <a:srgbClr val="FFFFFF"/>
                </a:solidFill>
                <a:latin typeface="Calibri" panose="020F0502020204030204" pitchFamily="34" charset="0"/>
              </a:rPr>
              <a:t>: Sông dài nhất khu vực ĐNA là</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Sông Mã</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Sông Mê Nam</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4" name="AnswerB"/>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Sông Mê Công</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Sông Hồng</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97929734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3"/>
                                        </p:tgtEl>
                                        <p:attrNameLst>
                                          <p:attrName>style.color</p:attrName>
                                        </p:attrNameLst>
                                      </p:cBhvr>
                                      <p:to>
                                        <a:srgbClr val="FFC000"/>
                                      </p:to>
                                    </p:animClr>
                                    <p:animClr clrSpc="rgb" dir="cw">
                                      <p:cBhvr>
                                        <p:cTn id="9" dur="500" fill="hold"/>
                                        <p:tgtEl>
                                          <p:spTgt spid="77883"/>
                                        </p:tgtEl>
                                        <p:attrNameLst>
                                          <p:attrName>fillcolor</p:attrName>
                                        </p:attrNameLst>
                                      </p:cBhvr>
                                      <p:to>
                                        <a:srgbClr val="FFC000"/>
                                      </p:to>
                                    </p:animClr>
                                    <p:set>
                                      <p:cBhvr>
                                        <p:cTn id="10" dur="500" fill="hold"/>
                                        <p:tgtEl>
                                          <p:spTgt spid="77883"/>
                                        </p:tgtEl>
                                        <p:attrNameLst>
                                          <p:attrName>fill.type</p:attrName>
                                        </p:attrNameLst>
                                      </p:cBhvr>
                                      <p:to>
                                        <p:strVal val="solid"/>
                                      </p:to>
                                    </p:set>
                                    <p:set>
                                      <p:cBhvr>
                                        <p:cTn id="11" dur="500" fill="hold"/>
                                        <p:tgtEl>
                                          <p:spTgt spid="778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3" grpId="0" animBg="1"/>
      <p:bldP spid="77862" grpId="0" animBg="1"/>
      <p:bldP spid="77861" grpId="0" animBg="1"/>
      <p:bldP spid="77864" grpId="0" animBg="1"/>
      <p:bldP spid="7786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Câu hỏi 4: Khi khai thác kinh tế biển cần quan tâm tới</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Khai thác hải sản vùng đặc quyền</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1" name="AnswerC"/>
          <p:cNvSpPr>
            <a:spLocks noChangeArrowheads="1"/>
          </p:cNvSpPr>
          <p:nvPr/>
        </p:nvSpPr>
        <p:spPr bwMode="auto">
          <a:xfrm>
            <a:off x="5241135"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a:solidFill>
                  <a:srgbClr val="FFFFFF"/>
                </a:solidFill>
                <a:latin typeface="Calibri" panose="020F0502020204030204" pitchFamily="34" charset="0"/>
              </a:rPr>
              <a:t>Khai thắc quặng titan, cát thuỷ tinh</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4" name="AnswerB"/>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Khai thác tổng hợp, bảo vệ môi trường</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Khai thác dầu khí thềm lục địa</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467811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4"/>
                                        </p:tgtEl>
                                        <p:attrNameLst>
                                          <p:attrName>style.color</p:attrName>
                                        </p:attrNameLst>
                                      </p:cBhvr>
                                      <p:to>
                                        <a:srgbClr val="FFC000"/>
                                      </p:to>
                                    </p:animClr>
                                    <p:animClr clrSpc="rgb" dir="cw">
                                      <p:cBhvr>
                                        <p:cTn id="9" dur="500" fill="hold"/>
                                        <p:tgtEl>
                                          <p:spTgt spid="77884"/>
                                        </p:tgtEl>
                                        <p:attrNameLst>
                                          <p:attrName>fillcolor</p:attrName>
                                        </p:attrNameLst>
                                      </p:cBhvr>
                                      <p:to>
                                        <a:srgbClr val="FFC000"/>
                                      </p:to>
                                    </p:animClr>
                                    <p:set>
                                      <p:cBhvr>
                                        <p:cTn id="10" dur="500" fill="hold"/>
                                        <p:tgtEl>
                                          <p:spTgt spid="77884"/>
                                        </p:tgtEl>
                                        <p:attrNameLst>
                                          <p:attrName>fill.type</p:attrName>
                                        </p:attrNameLst>
                                      </p:cBhvr>
                                      <p:to>
                                        <p:strVal val="solid"/>
                                      </p:to>
                                    </p:set>
                                    <p:set>
                                      <p:cBhvr>
                                        <p:cTn id="11" dur="500" fill="hold"/>
                                        <p:tgtEl>
                                          <p:spTgt spid="778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4" grpId="0" animBg="1"/>
      <p:bldP spid="77862" grpId="0" animBg="1"/>
      <p:bldP spid="77861" grpId="0" animBg="1"/>
      <p:bldP spid="77864" grpId="0" animBg="1"/>
      <p:bldP spid="778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Câu hỏi 5</a:t>
            </a:r>
            <a:r>
              <a:rPr lang="en-US">
                <a:solidFill>
                  <a:srgbClr val="FFFFFF"/>
                </a:solidFill>
                <a:latin typeface="Calibri" panose="020F0502020204030204" pitchFamily="34" charset="0"/>
              </a:rPr>
              <a:t>: Rừng ở Đông Nam Á chủ yếu là</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Rừng thưa rụng lá, rừng nhiệt đới ẩm</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1" name="AnswerC"/>
          <p:cNvSpPr>
            <a:spLocks noChangeArrowheads="1"/>
          </p:cNvSpPr>
          <p:nvPr/>
        </p:nvSpPr>
        <p:spPr bwMode="auto">
          <a:xfrm>
            <a:off x="5241135"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Rừng cận nhiệt đới, rừng ôn đới</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4" name="AnswerB"/>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Rừng mưa nhiệt đới, rừng nhiệt đới ẩm</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Rừng mưa nhiệt đới, rừng khô rụng lá</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133659241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5"/>
                                        </p:tgtEl>
                                        <p:attrNameLst>
                                          <p:attrName>style.color</p:attrName>
                                        </p:attrNameLst>
                                      </p:cBhvr>
                                      <p:to>
                                        <a:srgbClr val="FFC000"/>
                                      </p:to>
                                    </p:animClr>
                                    <p:animClr clrSpc="rgb" dir="cw">
                                      <p:cBhvr>
                                        <p:cTn id="9" dur="500" fill="hold"/>
                                        <p:tgtEl>
                                          <p:spTgt spid="77885"/>
                                        </p:tgtEl>
                                        <p:attrNameLst>
                                          <p:attrName>fillcolor</p:attrName>
                                        </p:attrNameLst>
                                      </p:cBhvr>
                                      <p:to>
                                        <a:srgbClr val="FFC000"/>
                                      </p:to>
                                    </p:animClr>
                                    <p:set>
                                      <p:cBhvr>
                                        <p:cTn id="10" dur="500" fill="hold"/>
                                        <p:tgtEl>
                                          <p:spTgt spid="77885"/>
                                        </p:tgtEl>
                                        <p:attrNameLst>
                                          <p:attrName>fill.type</p:attrName>
                                        </p:attrNameLst>
                                      </p:cBhvr>
                                      <p:to>
                                        <p:strVal val="solid"/>
                                      </p:to>
                                    </p:set>
                                    <p:set>
                                      <p:cBhvr>
                                        <p:cTn id="11" dur="500" fill="hold"/>
                                        <p:tgtEl>
                                          <p:spTgt spid="7788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5" grpId="0" animBg="1"/>
      <p:bldP spid="77862" grpId="0" animBg="1"/>
      <p:bldP spid="77861" grpId="0" animBg="1"/>
      <p:bldP spid="77864" grpId="0" animBg="1"/>
      <p:bldP spid="778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E501A-8D68-3BE2-F41F-AB035CA33330}"/>
            </a:ext>
          </a:extLst>
        </p:cNvPr>
        <p:cNvGrpSpPr/>
        <p:nvPr/>
      </p:nvGrpSpPr>
      <p:grpSpPr>
        <a:xfrm>
          <a:off x="0" y="0"/>
          <a:ext cx="0" cy="0"/>
          <a:chOff x="0" y="0"/>
          <a:chExt cx="0" cy="0"/>
        </a:xfrm>
      </p:grpSpPr>
      <p:pic>
        <p:nvPicPr>
          <p:cNvPr id="2050" name="Picture 3" descr="550px-Association_of_Southeast_Asian_Nations_(orthographic_projection)">
            <a:extLst>
              <a:ext uri="{FF2B5EF4-FFF2-40B4-BE49-F238E27FC236}">
                <a16:creationId xmlns:a16="http://schemas.microsoft.com/office/drawing/2014/main" id="{6F38DF63-D079-9DA7-3DED-082A0B454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139" y="-400931"/>
            <a:ext cx="8189167" cy="792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84789AE-83B6-B6E8-382A-168769E7592E}"/>
              </a:ext>
            </a:extLst>
          </p:cNvPr>
          <p:cNvSpPr/>
          <p:nvPr/>
        </p:nvSpPr>
        <p:spPr>
          <a:xfrm>
            <a:off x="2029055" y="0"/>
            <a:ext cx="8059251" cy="938714"/>
          </a:xfrm>
          <a:prstGeom prst="rect">
            <a:avLst/>
          </a:prstGeom>
          <a:solidFill>
            <a:schemeClr val="bg1"/>
          </a:solidFill>
          <a:ln>
            <a:solidFill>
              <a:schemeClr val="bg1"/>
            </a:solidFill>
          </a:ln>
        </p:spPr>
        <p:txBody>
          <a:bodyPr wrap="none" lIns="121917" tIns="60958" rIns="121917" bIns="6095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00" b="1" i="0" u="none" strike="noStrike" kern="1200" cap="all" spc="0" normalizeH="0" baseline="0" noProof="0" dirty="0" err="1">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Khu</a:t>
            </a:r>
            <a:r>
              <a:rPr kumimoji="0" lang="en-US" sz="5300" b="1" i="0" u="none" strike="noStrike" kern="120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a:t>
            </a:r>
            <a:r>
              <a:rPr kumimoji="0" lang="en-US" sz="5300" b="1" i="0" u="none" strike="noStrike" kern="1200" cap="all" spc="0" normalizeH="0" baseline="0" noProof="0" dirty="0" err="1">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vực</a:t>
            </a:r>
            <a:r>
              <a:rPr kumimoji="0" lang="en-US" sz="5300" b="1" i="0" u="none" strike="noStrike" kern="120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a:t>
            </a:r>
            <a:r>
              <a:rPr kumimoji="0" lang="en-US" sz="5300" b="1" i="0" u="none" strike="noStrike" kern="1200" cap="all" spc="0" normalizeH="0" baseline="0" noProof="0" dirty="0" err="1">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đông</a:t>
            </a:r>
            <a:r>
              <a:rPr kumimoji="0" lang="en-US" sz="5300" b="1" i="0" u="none" strike="noStrike" kern="120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a:t>
            </a:r>
            <a:r>
              <a:rPr kumimoji="0" lang="en-US" sz="5300" b="1" i="0" u="none" strike="noStrike" kern="1200" cap="all" spc="0" normalizeH="0" baseline="0" noProof="0" dirty="0" err="1">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nam</a:t>
            </a:r>
            <a:r>
              <a:rPr kumimoji="0" lang="en-US" sz="5300" b="1" i="0" u="none" strike="noStrike" kern="120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á</a:t>
            </a:r>
          </a:p>
        </p:txBody>
      </p:sp>
      <p:sp>
        <p:nvSpPr>
          <p:cNvPr id="4" name="Title 3">
            <a:extLst>
              <a:ext uri="{FF2B5EF4-FFF2-40B4-BE49-F238E27FC236}">
                <a16:creationId xmlns:a16="http://schemas.microsoft.com/office/drawing/2014/main" id="{4111F838-4602-04EE-F50F-69F338632D77}"/>
              </a:ext>
            </a:extLst>
          </p:cNvPr>
          <p:cNvSpPr>
            <a:spLocks noGrp="1"/>
          </p:cNvSpPr>
          <p:nvPr>
            <p:ph type="ctrTitle"/>
          </p:nvPr>
        </p:nvSpPr>
        <p:spPr>
          <a:xfrm>
            <a:off x="124459" y="4550735"/>
            <a:ext cx="11868442" cy="1254642"/>
          </a:xfrm>
          <a:solidFill>
            <a:schemeClr val="bg1"/>
          </a:solidFill>
          <a:ln>
            <a:solidFill>
              <a:schemeClr val="tx1"/>
            </a:solidFill>
          </a:ln>
        </p:spPr>
        <p:txBody>
          <a:bodyPr/>
          <a:lstStyle/>
          <a:p>
            <a:pPr algn="ctr"/>
            <a:r>
              <a:rPr lang="en-US" sz="3400" b="1">
                <a:solidFill>
                  <a:srgbClr val="0070C0"/>
                </a:solidFill>
                <a:latin typeface="Times New Roman" panose="02020603050405020304" pitchFamily="18" charset="0"/>
                <a:cs typeface="Times New Roman" panose="02020603050405020304" pitchFamily="18" charset="0"/>
              </a:rPr>
              <a:t>TIẾT 19- </a:t>
            </a:r>
            <a:r>
              <a:rPr lang="vi-VN" sz="3400" b="1">
                <a:solidFill>
                  <a:srgbClr val="0070C0"/>
                </a:solidFill>
                <a:latin typeface="Times New Roman" panose="02020603050405020304" pitchFamily="18" charset="0"/>
                <a:cs typeface="Times New Roman" panose="02020603050405020304" pitchFamily="18" charset="0"/>
              </a:rPr>
              <a:t>BÀI </a:t>
            </a:r>
            <a:r>
              <a:rPr lang="vi-VN" sz="3400" b="1" dirty="0">
                <a:solidFill>
                  <a:srgbClr val="0070C0"/>
                </a:solidFill>
                <a:latin typeface="Times New Roman" panose="02020603050405020304" pitchFamily="18" charset="0"/>
                <a:cs typeface="Times New Roman" panose="02020603050405020304" pitchFamily="18" charset="0"/>
              </a:rPr>
              <a:t>11: VỊ TRÍ </a:t>
            </a:r>
            <a:r>
              <a:rPr lang="vi-VN" sz="3400" b="1">
                <a:solidFill>
                  <a:srgbClr val="0070C0"/>
                </a:solidFill>
                <a:latin typeface="Times New Roman" panose="02020603050405020304" pitchFamily="18" charset="0"/>
                <a:cs typeface="Times New Roman" panose="02020603050405020304" pitchFamily="18" charset="0"/>
              </a:rPr>
              <a:t>ĐỊA LÍ</a:t>
            </a:r>
            <a:r>
              <a:rPr lang="en-US" sz="3400" b="1">
                <a:solidFill>
                  <a:srgbClr val="0070C0"/>
                </a:solidFill>
                <a:latin typeface="Times New Roman" panose="02020603050405020304" pitchFamily="18" charset="0"/>
                <a:cs typeface="Times New Roman" panose="02020603050405020304" pitchFamily="18" charset="0"/>
              </a:rPr>
              <a:t> VÀ</a:t>
            </a:r>
            <a:r>
              <a:rPr lang="vi-VN" sz="3400" b="1">
                <a:solidFill>
                  <a:srgbClr val="0070C0"/>
                </a:solidFill>
                <a:latin typeface="Times New Roman" panose="02020603050405020304" pitchFamily="18" charset="0"/>
                <a:cs typeface="Times New Roman" panose="02020603050405020304" pitchFamily="18" charset="0"/>
              </a:rPr>
              <a:t> </a:t>
            </a:r>
            <a:r>
              <a:rPr lang="vi-VN" sz="3400" b="1" dirty="0">
                <a:solidFill>
                  <a:srgbClr val="0070C0"/>
                </a:solidFill>
                <a:latin typeface="Times New Roman" panose="02020603050405020304" pitchFamily="18" charset="0"/>
                <a:cs typeface="Times New Roman" panose="02020603050405020304" pitchFamily="18" charset="0"/>
              </a:rPr>
              <a:t>ĐIỀU KIỆN </a:t>
            </a:r>
            <a:r>
              <a:rPr lang="vi-VN" sz="3400" b="1">
                <a:solidFill>
                  <a:srgbClr val="0070C0"/>
                </a:solidFill>
                <a:latin typeface="Times New Roman" panose="02020603050405020304" pitchFamily="18" charset="0"/>
                <a:cs typeface="Times New Roman" panose="02020603050405020304" pitchFamily="18" charset="0"/>
              </a:rPr>
              <a:t>TỰ NHIÊN</a:t>
            </a:r>
            <a:r>
              <a:rPr lang="en-US" sz="3400" b="1">
                <a:solidFill>
                  <a:srgbClr val="0070C0"/>
                </a:solidFill>
                <a:latin typeface="Times New Roman" panose="02020603050405020304" pitchFamily="18" charset="0"/>
                <a:cs typeface="Times New Roman" panose="02020603050405020304" pitchFamily="18" charset="0"/>
              </a:rPr>
              <a:t>.</a:t>
            </a:r>
            <a:r>
              <a:rPr lang="vi-VN" sz="3400" b="1">
                <a:solidFill>
                  <a:srgbClr val="0070C0"/>
                </a:solidFill>
                <a:latin typeface="Times New Roman" panose="02020603050405020304" pitchFamily="18" charset="0"/>
                <a:cs typeface="Times New Roman" panose="02020603050405020304" pitchFamily="18" charset="0"/>
              </a:rPr>
              <a:t> DÂN CƯ</a:t>
            </a:r>
            <a:r>
              <a:rPr lang="en-US" sz="3400" b="1">
                <a:solidFill>
                  <a:srgbClr val="0070C0"/>
                </a:solidFill>
                <a:latin typeface="Times New Roman" panose="02020603050405020304" pitchFamily="18" charset="0"/>
                <a:cs typeface="Times New Roman" panose="02020603050405020304" pitchFamily="18" charset="0"/>
              </a:rPr>
              <a:t>, </a:t>
            </a:r>
            <a:r>
              <a:rPr lang="vi-VN" sz="3400" b="1">
                <a:solidFill>
                  <a:srgbClr val="0070C0"/>
                </a:solidFill>
                <a:latin typeface="Times New Roman" panose="02020603050405020304" pitchFamily="18" charset="0"/>
                <a:cs typeface="Times New Roman" panose="02020603050405020304" pitchFamily="18" charset="0"/>
              </a:rPr>
              <a:t>XÃ HỘI</a:t>
            </a:r>
            <a:r>
              <a:rPr lang="en-US" sz="3400" b="1">
                <a:solidFill>
                  <a:srgbClr val="0070C0"/>
                </a:solidFill>
                <a:latin typeface="Times New Roman" panose="02020603050405020304" pitchFamily="18" charset="0"/>
                <a:cs typeface="Times New Roman" panose="02020603050405020304" pitchFamily="18" charset="0"/>
              </a:rPr>
              <a:t> VÀ KINH TẾ KHU VỰC</a:t>
            </a:r>
            <a:r>
              <a:rPr lang="vi-VN" sz="3400" b="1">
                <a:solidFill>
                  <a:srgbClr val="0070C0"/>
                </a:solidFill>
                <a:latin typeface="Times New Roman" panose="02020603050405020304" pitchFamily="18" charset="0"/>
                <a:cs typeface="Times New Roman" panose="02020603050405020304" pitchFamily="18" charset="0"/>
              </a:rPr>
              <a:t>  </a:t>
            </a:r>
            <a:r>
              <a:rPr lang="vi-VN" sz="3400" b="1" dirty="0">
                <a:solidFill>
                  <a:srgbClr val="0070C0"/>
                </a:solidFill>
                <a:latin typeface="Times New Roman" panose="02020603050405020304" pitchFamily="18" charset="0"/>
                <a:cs typeface="Times New Roman" panose="02020603050405020304" pitchFamily="18" charset="0"/>
              </a:rPr>
              <a:t>ĐÔNG NAM Á</a:t>
            </a:r>
          </a:p>
        </p:txBody>
      </p:sp>
    </p:spTree>
    <p:extLst>
      <p:ext uri="{BB962C8B-B14F-4D97-AF65-F5344CB8AC3E}">
        <p14:creationId xmlns:p14="http://schemas.microsoft.com/office/powerpoint/2010/main" val="13599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5" t="42000" r="-85" b="2560"/>
          <a:stretch/>
        </p:blipFill>
        <p:spPr>
          <a:xfrm>
            <a:off x="0" y="1047890"/>
            <a:ext cx="12192000" cy="3802095"/>
          </a:xfrm>
          <a:prstGeom prst="rect">
            <a:avLst/>
          </a:prstGeom>
          <a:ln w="22225">
            <a:gradFill flip="none" rotWithShape="1">
              <a:gsLst>
                <a:gs pos="0">
                  <a:srgbClr val="3366FF"/>
                </a:gs>
                <a:gs pos="50000">
                  <a:srgbClr val="00B0F0"/>
                </a:gs>
                <a:gs pos="100000">
                  <a:srgbClr val="3366FF"/>
                </a:gs>
              </a:gsLst>
              <a:lin ang="0" scaled="1"/>
              <a:tileRect/>
            </a:gradFill>
          </a:ln>
        </p:spPr>
      </p:pic>
      <p:sp>
        <p:nvSpPr>
          <p:cNvPr id="15" name="Rectangle 14"/>
          <p:cNvSpPr/>
          <p:nvPr/>
        </p:nvSpPr>
        <p:spPr>
          <a:xfrm>
            <a:off x="0" y="1047890"/>
            <a:ext cx="12192000" cy="1497795"/>
          </a:xfrm>
          <a:prstGeom prst="rect">
            <a:avLst/>
          </a:prstGeom>
          <a:gradFill>
            <a:gsLst>
              <a:gs pos="0">
                <a:srgbClr val="3366FF">
                  <a:alpha val="50000"/>
                </a:srgbClr>
              </a:gs>
              <a:gs pos="100000">
                <a:schemeClr val="tx1">
                  <a:alpha val="35000"/>
                </a:schemeClr>
              </a:gs>
            </a:gsLst>
            <a:lin ang="5400000" scaled="0"/>
          </a:gradFill>
          <a:ln w="22225">
            <a:gradFill flip="none" rotWithShape="1">
              <a:gsLst>
                <a:gs pos="0">
                  <a:srgbClr val="3366FF"/>
                </a:gs>
                <a:gs pos="48000">
                  <a:schemeClr val="accent1">
                    <a:lumMod val="75000"/>
                  </a:schemeClr>
                </a:gs>
                <a:gs pos="100000">
                  <a:srgbClr val="3366FF"/>
                </a:gs>
              </a:gsLst>
              <a:lin ang="0" scaled="0"/>
              <a:tileRect/>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57705" y="1037043"/>
            <a:ext cx="106765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KỂ TỪ CÂU HỎI SỐ 5 TRỞ  ĐI BẠN CÓ THÊM 2 SỰ TRỢ GIÚP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50/50 VÀ HỎI Ý KIẾN THẦY CÔ DỰ GIỜ</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21" name="Group 20"/>
          <p:cNvGrpSpPr/>
          <p:nvPr/>
        </p:nvGrpSpPr>
        <p:grpSpPr>
          <a:xfrm>
            <a:off x="4353807" y="5947142"/>
            <a:ext cx="3484386" cy="549230"/>
            <a:chOff x="920627" y="206375"/>
            <a:chExt cx="8983609" cy="1416050"/>
          </a:xfrm>
        </p:grpSpPr>
        <p:sp>
          <p:nvSpPr>
            <p:cNvPr id="22" name="AutoShape 78">
              <a:hlinkClick r:id="" action="ppaction://hlinkshowjump?jump=nextslide"/>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rgbClr val="DAEDEF">
                      <a:lumMod val="50000"/>
                    </a:srgbClr>
                  </a:gs>
                  <a:gs pos="100000">
                    <a:srgbClr val="333399"/>
                  </a:gs>
                  <a:gs pos="0">
                    <a:srgbClr val="333399"/>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Calibri" panose="020F0502020204030204" pitchFamily="34" charset="0"/>
                  <a:ea typeface="+mn-ea"/>
                  <a:cs typeface="+mn-cs"/>
                </a:rPr>
                <a:t>TIẾP TỤC</a:t>
              </a:r>
              <a:endParaRPr kumimoji="0" lang="en-US" sz="4400" b="1"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3" name="AutoShape 80"/>
            <p:cNvSpPr>
              <a:spLocks noChangeAspect="1" noChangeArrowheads="1"/>
            </p:cNvSpPr>
            <p:nvPr/>
          </p:nvSpPr>
          <p:spPr bwMode="auto">
            <a:xfrm>
              <a:off x="1205614" y="811067"/>
              <a:ext cx="243460" cy="235913"/>
            </a:xfrm>
            <a:prstGeom prst="diamond">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 name="AutoShape 81"/>
            <p:cNvSpPr>
              <a:spLocks noChangeAspect="1" noChangeArrowheads="1"/>
            </p:cNvSpPr>
            <p:nvPr/>
          </p:nvSpPr>
          <p:spPr bwMode="auto">
            <a:xfrm>
              <a:off x="9375788" y="811067"/>
              <a:ext cx="243460" cy="235913"/>
            </a:xfrm>
            <a:prstGeom prst="diamond">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 name="FiftyFifty" hidden="1"/>
          <p:cNvGrpSpPr/>
          <p:nvPr/>
        </p:nvGrpSpPr>
        <p:grpSpPr>
          <a:xfrm>
            <a:off x="2290367" y="4465935"/>
            <a:ext cx="1575210" cy="786985"/>
            <a:chOff x="-1855955" y="3274526"/>
            <a:chExt cx="1575210" cy="786985"/>
          </a:xfrm>
        </p:grpSpPr>
        <p:sp>
          <p:nvSpPr>
            <p:cNvPr id="57" name="Lifeline" hidden="1"/>
            <p:cNvSpPr/>
            <p:nvPr/>
          </p:nvSpPr>
          <p:spPr>
            <a:xfrm>
              <a:off x="-1855955" y="3274526"/>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Fifty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Fifty</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1" name="Picture 50" hidden="1"/>
            <p:cNvPicPr>
              <a:picLocks noChangeAspect="1"/>
            </p:cNvPicPr>
            <p:nvPr/>
          </p:nvPicPr>
          <p:blipFill rotWithShape="1">
            <a:blip r:embed="rId5">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66" name="AskAudience" hidden="1"/>
          <p:cNvGrpSpPr/>
          <p:nvPr/>
        </p:nvGrpSpPr>
        <p:grpSpPr>
          <a:xfrm>
            <a:off x="5345334" y="4465935"/>
            <a:ext cx="1575210" cy="786985"/>
            <a:chOff x="-1855955" y="260905"/>
            <a:chExt cx="1575210" cy="786985"/>
          </a:xfrm>
        </p:grpSpPr>
        <p:sp>
          <p:nvSpPr>
            <p:cNvPr id="38" name="Lifeline" hidden="1"/>
            <p:cNvSpPr/>
            <p:nvPr/>
          </p:nvSpPr>
          <p:spPr>
            <a:xfrm>
              <a:off x="-1855955" y="260905"/>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Ask the Audience</a:t>
              </a:r>
            </a:p>
          </p:txBody>
        </p:sp>
        <p:pic>
          <p:nvPicPr>
            <p:cNvPr id="32" name="Picture 31" hidden="1"/>
            <p:cNvPicPr>
              <a:picLocks noChangeAspect="1"/>
            </p:cNvPicPr>
            <p:nvPr/>
          </p:nvPicPr>
          <p:blipFill rotWithShape="1">
            <a:blip r:embed="rId6">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70" name="PlusOne" hidden="1"/>
          <p:cNvGrpSpPr/>
          <p:nvPr/>
        </p:nvGrpSpPr>
        <p:grpSpPr>
          <a:xfrm>
            <a:off x="8400300" y="4465935"/>
            <a:ext cx="1575210" cy="786985"/>
            <a:chOff x="-1855955" y="4257568"/>
            <a:chExt cx="1575210" cy="786985"/>
          </a:xfrm>
        </p:grpSpPr>
        <p:sp>
          <p:nvSpPr>
            <p:cNvPr id="58" name="Lifeline" hidden="1"/>
            <p:cNvSpPr/>
            <p:nvPr/>
          </p:nvSpPr>
          <p:spPr>
            <a:xfrm>
              <a:off x="-1855955" y="4257568"/>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Plus One</a:t>
              </a:r>
            </a:p>
          </p:txBody>
        </p:sp>
        <p:pic>
          <p:nvPicPr>
            <p:cNvPr id="54" name="Picture 53" hidden="1"/>
            <p:cNvPicPr>
              <a:picLocks noChangeAspect="1"/>
            </p:cNvPicPr>
            <p:nvPr/>
          </p:nvPicPr>
          <p:blipFill rotWithShape="1">
            <a:blip r:embed="rId7">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sp>
        <p:nvSpPr>
          <p:cNvPr id="28" name="50/50">
            <a:hlinkClick r:id="" action="ppaction://macro?name=DoubleDip"/>
            <a:extLst>
              <a:ext uri="{FF2B5EF4-FFF2-40B4-BE49-F238E27FC236}">
                <a16:creationId xmlns:a16="http://schemas.microsoft.com/office/drawing/2014/main" id="{7A263616-415D-4352-B9B0-F0CFFE2FC90F}"/>
              </a:ext>
            </a:extLst>
          </p:cNvPr>
          <p:cNvSpPr/>
          <p:nvPr/>
        </p:nvSpPr>
        <p:spPr>
          <a:xfrm>
            <a:off x="3692416" y="4198574"/>
            <a:ext cx="2027822" cy="1189104"/>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a:ln>
                  <a:noFill/>
                </a:ln>
                <a:solidFill>
                  <a:prstClr val="white"/>
                </a:solidFill>
                <a:effectLst/>
                <a:uLnTx/>
                <a:uFillTx/>
                <a:latin typeface="Calibri" panose="020F0502020204030204"/>
                <a:ea typeface="+mn-ea"/>
                <a:cs typeface="+mn-cs"/>
              </a:rPr>
              <a:t>50/50</a:t>
            </a: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grpSp>
        <p:nvGrpSpPr>
          <p:cNvPr id="31" name="ykienkhangia">
            <a:extLst>
              <a:ext uri="{FF2B5EF4-FFF2-40B4-BE49-F238E27FC236}">
                <a16:creationId xmlns:a16="http://schemas.microsoft.com/office/drawing/2014/main" id="{27EA2413-DFDD-4876-A164-E2318C46506B}"/>
              </a:ext>
            </a:extLst>
          </p:cNvPr>
          <p:cNvGrpSpPr/>
          <p:nvPr/>
        </p:nvGrpSpPr>
        <p:grpSpPr>
          <a:xfrm>
            <a:off x="6713745" y="4183336"/>
            <a:ext cx="2027823" cy="1297361"/>
            <a:chOff x="5605406" y="5918808"/>
            <a:chExt cx="925226" cy="545219"/>
          </a:xfrm>
        </p:grpSpPr>
        <p:sp>
          <p:nvSpPr>
            <p:cNvPr id="34" name="Lifeline">
              <a:hlinkClick r:id="" action="ppaction://macro?name=PhoneFriend"/>
              <a:extLst>
                <a:ext uri="{FF2B5EF4-FFF2-40B4-BE49-F238E27FC236}">
                  <a16:creationId xmlns:a16="http://schemas.microsoft.com/office/drawing/2014/main" id="{475DA036-7162-4B71-96F6-DD7615530869}"/>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35" name="Graphic 34" descr="Group">
              <a:extLst>
                <a:ext uri="{FF2B5EF4-FFF2-40B4-BE49-F238E27FC236}">
                  <a16:creationId xmlns:a16="http://schemas.microsoft.com/office/drawing/2014/main" id="{DD6C3294-E64D-4599-B751-4587A0F8CB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33296" y="5923838"/>
              <a:ext cx="540189" cy="540189"/>
            </a:xfrm>
            <a:prstGeom prst="rect">
              <a:avLst/>
            </a:prstGeom>
          </p:spPr>
        </p:pic>
      </p:grpSp>
    </p:spTree>
    <p:extLst>
      <p:ext uri="{BB962C8B-B14F-4D97-AF65-F5344CB8AC3E}">
        <p14:creationId xmlns:p14="http://schemas.microsoft.com/office/powerpoint/2010/main" val="6693548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xplain rules and lifelines.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500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680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8500"/>
                                  </p:stCondLst>
                                  <p:childTnLst>
                                    <p:set>
                                      <p:cBhvr>
                                        <p:cTn id="20" dur="1" fill="hold">
                                          <p:stCondLst>
                                            <p:cond delay="0"/>
                                          </p:stCondLst>
                                        </p:cTn>
                                        <p:tgtEl>
                                          <p:spTgt spid="70"/>
                                        </p:tgtEl>
                                        <p:attrNameLst>
                                          <p:attrName>style.visibility</p:attrName>
                                        </p:attrNameLst>
                                      </p:cBhvr>
                                      <p:to>
                                        <p:strVal val="visible"/>
                                      </p:to>
                                    </p:set>
                                  </p:childTnLst>
                                </p:cTn>
                              </p:par>
                            </p:childTnLst>
                          </p:cTn>
                        </p:par>
                        <p:par>
                          <p:cTn id="21" fill="hold">
                            <p:stCondLst>
                              <p:cond delay="8500"/>
                            </p:stCondLst>
                            <p:childTnLst>
                              <p:par>
                                <p:cTn id="22" presetID="1" presetClass="entr" presetSubtype="0" fill="hold" grpId="0" nodeType="afterEffect">
                                  <p:stCondLst>
                                    <p:cond delay="500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ntr" presetSubtype="0" fill="hold" nodeType="withEffect">
                                  <p:stCondLst>
                                    <p:cond delay="6000"/>
                                  </p:stCondLst>
                                  <p:childTnLst>
                                    <p:set>
                                      <p:cBhvr>
                                        <p:cTn id="25" dur="1" fill="hold">
                                          <p:stCondLst>
                                            <p:cond delay="0"/>
                                          </p:stCondLst>
                                        </p:cTn>
                                        <p:tgtEl>
                                          <p:spTgt spid="31"/>
                                        </p:tgtEl>
                                        <p:attrNameLst>
                                          <p:attrName>style.visibility</p:attrName>
                                        </p:attrNameLst>
                                      </p:cBhvr>
                                      <p:to>
                                        <p:strVal val="visible"/>
                                      </p:to>
                                    </p:set>
                                  </p:childTnLst>
                                </p:cTn>
                              </p:par>
                              <p:par>
                                <p:cTn id="26" presetID="39" presetClass="entr" presetSubtype="0" accel="100000" fill="hold" nodeType="withEffect">
                                  <p:stCondLst>
                                    <p:cond delay="850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3"/>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Câu hỏi 6</a:t>
            </a:r>
            <a:r>
              <a:rPr lang="en-US">
                <a:solidFill>
                  <a:srgbClr val="FFFFFF"/>
                </a:solidFill>
                <a:latin typeface="Calibri" panose="020F0502020204030204" pitchFamily="34" charset="0"/>
              </a:rPr>
              <a:t>:  Khai thác khoáng sản ở ĐNA cần quan tâm:</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a:solidFill>
                  <a:srgbClr val="FFFFFF"/>
                </a:solidFill>
                <a:latin typeface="Calibri" panose="020F0502020204030204" pitchFamily="34" charset="0"/>
              </a:rPr>
              <a:t>Đầu tư hệ thống giao thông</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1" name="AnswerC"/>
          <p:cNvSpPr>
            <a:spLocks noChangeArrowheads="1"/>
          </p:cNvSpPr>
          <p:nvPr/>
        </p:nvSpPr>
        <p:spPr bwMode="auto">
          <a:xfrm>
            <a:off x="5241135"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a:solidFill>
                  <a:srgbClr val="FFFFFF"/>
                </a:solidFill>
                <a:latin typeface="Calibri" panose="020F0502020204030204" pitchFamily="34" charset="0"/>
              </a:rPr>
              <a:t>Đầu tư dây chuyền sản xuất mới</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4" name="AnswerB"/>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a:solidFill>
                  <a:srgbClr val="FFFFFF"/>
                </a:solidFill>
                <a:latin typeface="Calibri" panose="020F0502020204030204" pitchFamily="34" charset="0"/>
              </a:rPr>
              <a:t>Bảo vệ môi trường và suy giảm tài nguyên</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a:solidFill>
                  <a:srgbClr val="FFFFFF"/>
                </a:solidFill>
                <a:latin typeface="Calibri" panose="020F0502020204030204" pitchFamily="34" charset="0"/>
              </a:rPr>
              <a:t>Đầu tư máy móc hiện đại</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9529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917908" y="4634532"/>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107" name="50/50">
            <a:hlinkClick r:id="" action="ppaction://macro?name=DoubleDip"/>
            <a:extLst>
              <a:ext uri="{FF2B5EF4-FFF2-40B4-BE49-F238E27FC236}">
                <a16:creationId xmlns:a16="http://schemas.microsoft.com/office/drawing/2014/main" id="{DCC6FF4D-1686-46E4-8D79-8410492AA2F7}"/>
              </a:ext>
            </a:extLst>
          </p:cNvPr>
          <p:cNvSpPr/>
          <p:nvPr/>
        </p:nvSpPr>
        <p:spPr>
          <a:xfrm>
            <a:off x="4031790" y="5863089"/>
            <a:ext cx="1018320" cy="567723"/>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Calibri" panose="020F0502020204030204"/>
                <a:ea typeface="+mn-ea"/>
                <a:cs typeface="+mn-cs"/>
              </a:rPr>
              <a:t>50/50</a:t>
            </a:r>
            <a:endParaRPr kumimoji="0" lang="en-US" sz="2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grpSp>
        <p:nvGrpSpPr>
          <p:cNvPr id="4" name="ykienkhangia">
            <a:extLst>
              <a:ext uri="{FF2B5EF4-FFF2-40B4-BE49-F238E27FC236}">
                <a16:creationId xmlns:a16="http://schemas.microsoft.com/office/drawing/2014/main" id="{CF49E567-959B-4B7E-A312-4BAFFB27103F}"/>
              </a:ext>
            </a:extLst>
          </p:cNvPr>
          <p:cNvGrpSpPr/>
          <p:nvPr/>
        </p:nvGrpSpPr>
        <p:grpSpPr>
          <a:xfrm>
            <a:off x="5605406" y="5918808"/>
            <a:ext cx="925226" cy="545219"/>
            <a:chOff x="5605406" y="5918808"/>
            <a:chExt cx="925226" cy="545219"/>
          </a:xfrm>
        </p:grpSpPr>
        <p:sp>
          <p:nvSpPr>
            <p:cNvPr id="112" name="Lifeline">
              <a:hlinkClick r:id="" action="ppaction://macro?name=PhoneFriend"/>
              <a:extLst>
                <a:ext uri="{FF2B5EF4-FFF2-40B4-BE49-F238E27FC236}">
                  <a16:creationId xmlns:a16="http://schemas.microsoft.com/office/drawing/2014/main" id="{2492EEE5-B5A8-49DE-AC79-4D0F1DDE8D8F}"/>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3" name="Graphic 2" descr="Group">
              <a:extLst>
                <a:ext uri="{FF2B5EF4-FFF2-40B4-BE49-F238E27FC236}">
                  <a16:creationId xmlns:a16="http://schemas.microsoft.com/office/drawing/2014/main" id="{16236276-A128-4E9F-AAE4-141A8E42F30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33296" y="5923838"/>
              <a:ext cx="540189" cy="540189"/>
            </a:xfrm>
            <a:prstGeom prst="rect">
              <a:avLst/>
            </a:prstGeom>
          </p:spPr>
        </p:pic>
      </p:grpSp>
    </p:spTree>
    <p:extLst>
      <p:ext uri="{BB962C8B-B14F-4D97-AF65-F5344CB8AC3E}">
        <p14:creationId xmlns:p14="http://schemas.microsoft.com/office/powerpoint/2010/main" val="390209783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6"/>
                                        </p:tgtEl>
                                        <p:attrNameLst>
                                          <p:attrName>style.color</p:attrName>
                                        </p:attrNameLst>
                                      </p:cBhvr>
                                      <p:to>
                                        <a:srgbClr val="FFC000"/>
                                      </p:to>
                                    </p:animClr>
                                    <p:animClr clrSpc="rgb" dir="cw">
                                      <p:cBhvr>
                                        <p:cTn id="9" dur="500" fill="hold"/>
                                        <p:tgtEl>
                                          <p:spTgt spid="77886"/>
                                        </p:tgtEl>
                                        <p:attrNameLst>
                                          <p:attrName>fillcolor</p:attrName>
                                        </p:attrNameLst>
                                      </p:cBhvr>
                                      <p:to>
                                        <a:srgbClr val="FFC000"/>
                                      </p:to>
                                    </p:animClr>
                                    <p:set>
                                      <p:cBhvr>
                                        <p:cTn id="10" dur="500" fill="hold"/>
                                        <p:tgtEl>
                                          <p:spTgt spid="77886"/>
                                        </p:tgtEl>
                                        <p:attrNameLst>
                                          <p:attrName>fill.type</p:attrName>
                                        </p:attrNameLst>
                                      </p:cBhvr>
                                      <p:to>
                                        <p:strVal val="solid"/>
                                      </p:to>
                                    </p:set>
                                    <p:set>
                                      <p:cBhvr>
                                        <p:cTn id="11" dur="500" fill="hold"/>
                                        <p:tgtEl>
                                          <p:spTgt spid="778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grpId="1" nodeType="clickEffect">
                                  <p:stCondLst>
                                    <p:cond delay="0"/>
                                  </p:stCondLst>
                                  <p:childTnLst>
                                    <p:animEffect transition="out" filter="barn(inVertical)">
                                      <p:cBhvr>
                                        <p:cTn id="55" dur="500"/>
                                        <p:tgtEl>
                                          <p:spTgt spid="77863"/>
                                        </p:tgtEl>
                                      </p:cBhvr>
                                    </p:animEffect>
                                    <p:set>
                                      <p:cBhvr>
                                        <p:cTn id="5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9" name="bomb.wav"/>
                                        </p:tgtEl>
                                      </p:cMediaNode>
                                    </p:audio>
                                  </p:subTnLst>
                                </p:cTn>
                              </p:par>
                              <p:par>
                                <p:cTn id="57" presetID="16" presetClass="exit" presetSubtype="21" fill="hold" grpId="1" nodeType="withEffect">
                                  <p:stCondLst>
                                    <p:cond delay="0"/>
                                  </p:stCondLst>
                                  <p:childTnLst>
                                    <p:animEffect transition="out" filter="barn(inVertical)">
                                      <p:cBhvr>
                                        <p:cTn id="58" dur="500"/>
                                        <p:tgtEl>
                                          <p:spTgt spid="77862"/>
                                        </p:tgtEl>
                                      </p:cBhvr>
                                    </p:animEffect>
                                    <p:set>
                                      <p:cBhvr>
                                        <p:cTn id="59"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9" name="bomb.wav"/>
                                        </p:tgtEl>
                                      </p:cMediaNode>
                                    </p:audio>
                                  </p:subTnLst>
                                </p:cTn>
                              </p:par>
                              <p:par>
                                <p:cTn id="60" presetID="16" presetClass="exit" presetSubtype="21" fill="hold" grpId="0" nodeType="withEffect">
                                  <p:stCondLst>
                                    <p:cond delay="0"/>
                                  </p:stCondLst>
                                  <p:childTnLst>
                                    <p:animEffect transition="out" filter="barn(inVertical)">
                                      <p:cBhvr>
                                        <p:cTn id="61" dur="500"/>
                                        <p:tgtEl>
                                          <p:spTgt spid="77878"/>
                                        </p:tgtEl>
                                      </p:cBhvr>
                                    </p:animEffect>
                                    <p:set>
                                      <p:cBhvr>
                                        <p:cTn id="62" dur="1" fill="hold">
                                          <p:stCondLst>
                                            <p:cond delay="499"/>
                                          </p:stCondLst>
                                        </p:cTn>
                                        <p:tgtEl>
                                          <p:spTgt spid="77878"/>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9" name="bomb.wav"/>
                                        </p:tgtEl>
                                      </p:cMediaNode>
                                    </p:audio>
                                  </p:subTnLst>
                                </p:cTn>
                              </p:par>
                              <p:par>
                                <p:cTn id="63" presetID="16" presetClass="exit" presetSubtype="21" fill="hold" grpId="0" nodeType="withEffect">
                                  <p:stCondLst>
                                    <p:cond delay="0"/>
                                  </p:stCondLst>
                                  <p:childTnLst>
                                    <p:animEffect transition="out" filter="barn(inVertical)">
                                      <p:cBhvr>
                                        <p:cTn id="64" dur="500"/>
                                        <p:tgtEl>
                                          <p:spTgt spid="77879"/>
                                        </p:tgtEl>
                                      </p:cBhvr>
                                    </p:animEffect>
                                    <p:set>
                                      <p:cBhvr>
                                        <p:cTn id="65"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07"/>
                  </p:tgtEl>
                </p:cond>
              </p:nextCondLst>
            </p:seq>
          </p:childTnLst>
        </p:cTn>
      </p:par>
    </p:tnLst>
    <p:bldLst>
      <p:bldP spid="77886" grpId="0" animBg="1"/>
      <p:bldP spid="77862" grpId="0" animBg="1"/>
      <p:bldP spid="77862" grpId="1" animBg="1"/>
      <p:bldP spid="77861" grpId="0" animBg="1"/>
      <p:bldP spid="77864" grpId="0" animBg="1"/>
      <p:bldP spid="77863" grpId="0" animBg="1"/>
      <p:bldP spid="77863" grpId="1" animBg="1"/>
      <p:bldP spid="77878" grpId="0" animBg="1"/>
      <p:bldP spid="7787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3"/>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Câu hỏi 7: Về mặt chính trị vùng biển của khu vực Đông Nam Á còn gặp khó khăn gì?</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48225" y="4269414"/>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Hợp tác khai thác khoáng sản</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1" name="AnswerC"/>
          <p:cNvSpPr>
            <a:spLocks noChangeArrowheads="1"/>
          </p:cNvSpPr>
          <p:nvPr/>
        </p:nvSpPr>
        <p:spPr bwMode="auto">
          <a:xfrm>
            <a:off x="5262110" y="5039658"/>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Hợp tác khai thác hải sản</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4" name="AnswerB"/>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Tranh chấp chủ quyền biển đảo</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rPr>
              <a:t>Hợp tác khai thác giao thông</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9529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917908" y="4634532"/>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107" name="50/50">
            <a:hlinkClick r:id="" action="ppaction://macro?name=DoubleDip"/>
            <a:extLst>
              <a:ext uri="{FF2B5EF4-FFF2-40B4-BE49-F238E27FC236}">
                <a16:creationId xmlns:a16="http://schemas.microsoft.com/office/drawing/2014/main" id="{DCC6FF4D-1686-46E4-8D79-8410492AA2F7}"/>
              </a:ext>
            </a:extLst>
          </p:cNvPr>
          <p:cNvSpPr/>
          <p:nvPr/>
        </p:nvSpPr>
        <p:spPr>
          <a:xfrm>
            <a:off x="4031790" y="5863089"/>
            <a:ext cx="1018320" cy="567723"/>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Calibri" panose="020F0502020204030204"/>
                <a:ea typeface="+mn-ea"/>
                <a:cs typeface="+mn-cs"/>
              </a:rPr>
              <a:t>50/50</a:t>
            </a:r>
            <a:endParaRPr kumimoji="0" lang="en-US" sz="2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grpSp>
        <p:nvGrpSpPr>
          <p:cNvPr id="4" name="ykienkhangia">
            <a:extLst>
              <a:ext uri="{FF2B5EF4-FFF2-40B4-BE49-F238E27FC236}">
                <a16:creationId xmlns:a16="http://schemas.microsoft.com/office/drawing/2014/main" id="{CF49E567-959B-4B7E-A312-4BAFFB27103F}"/>
              </a:ext>
            </a:extLst>
          </p:cNvPr>
          <p:cNvGrpSpPr/>
          <p:nvPr/>
        </p:nvGrpSpPr>
        <p:grpSpPr>
          <a:xfrm>
            <a:off x="5605406" y="5918808"/>
            <a:ext cx="925226" cy="545219"/>
            <a:chOff x="5605406" y="5918808"/>
            <a:chExt cx="925226" cy="545219"/>
          </a:xfrm>
        </p:grpSpPr>
        <p:sp>
          <p:nvSpPr>
            <p:cNvPr id="112" name="Lifeline">
              <a:hlinkClick r:id="" action="ppaction://macro?name=PhoneFriend"/>
              <a:extLst>
                <a:ext uri="{FF2B5EF4-FFF2-40B4-BE49-F238E27FC236}">
                  <a16:creationId xmlns:a16="http://schemas.microsoft.com/office/drawing/2014/main" id="{2492EEE5-B5A8-49DE-AC79-4D0F1DDE8D8F}"/>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3" name="Graphic 2" descr="Group">
              <a:extLst>
                <a:ext uri="{FF2B5EF4-FFF2-40B4-BE49-F238E27FC236}">
                  <a16:creationId xmlns:a16="http://schemas.microsoft.com/office/drawing/2014/main" id="{16236276-A128-4E9F-AAE4-141A8E42F30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33296" y="5923838"/>
              <a:ext cx="540189" cy="540189"/>
            </a:xfrm>
            <a:prstGeom prst="rect">
              <a:avLst/>
            </a:prstGeom>
          </p:spPr>
        </p:pic>
      </p:grpSp>
    </p:spTree>
    <p:extLst>
      <p:ext uri="{BB962C8B-B14F-4D97-AF65-F5344CB8AC3E}">
        <p14:creationId xmlns:p14="http://schemas.microsoft.com/office/powerpoint/2010/main" val="307570087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7"/>
                                        </p:tgtEl>
                                        <p:attrNameLst>
                                          <p:attrName>style.color</p:attrName>
                                        </p:attrNameLst>
                                      </p:cBhvr>
                                      <p:to>
                                        <a:srgbClr val="FFC000"/>
                                      </p:to>
                                    </p:animClr>
                                    <p:animClr clrSpc="rgb" dir="cw">
                                      <p:cBhvr>
                                        <p:cTn id="9" dur="500" fill="hold"/>
                                        <p:tgtEl>
                                          <p:spTgt spid="77887"/>
                                        </p:tgtEl>
                                        <p:attrNameLst>
                                          <p:attrName>fillcolor</p:attrName>
                                        </p:attrNameLst>
                                      </p:cBhvr>
                                      <p:to>
                                        <a:srgbClr val="FFC000"/>
                                      </p:to>
                                    </p:animClr>
                                    <p:set>
                                      <p:cBhvr>
                                        <p:cTn id="10" dur="500" fill="hold"/>
                                        <p:tgtEl>
                                          <p:spTgt spid="77887"/>
                                        </p:tgtEl>
                                        <p:attrNameLst>
                                          <p:attrName>fill.type</p:attrName>
                                        </p:attrNameLst>
                                      </p:cBhvr>
                                      <p:to>
                                        <p:strVal val="solid"/>
                                      </p:to>
                                    </p:set>
                                    <p:set>
                                      <p:cBhvr>
                                        <p:cTn id="11" dur="500" fill="hold"/>
                                        <p:tgtEl>
                                          <p:spTgt spid="7788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grpId="1" nodeType="clickEffect">
                                  <p:stCondLst>
                                    <p:cond delay="0"/>
                                  </p:stCondLst>
                                  <p:childTnLst>
                                    <p:animEffect transition="out" filter="barn(inVertical)">
                                      <p:cBhvr>
                                        <p:cTn id="55" dur="500"/>
                                        <p:tgtEl>
                                          <p:spTgt spid="77863"/>
                                        </p:tgtEl>
                                      </p:cBhvr>
                                    </p:animEffect>
                                    <p:set>
                                      <p:cBhvr>
                                        <p:cTn id="5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9" name="bomb.wav"/>
                                        </p:tgtEl>
                                      </p:cMediaNode>
                                    </p:audio>
                                  </p:subTnLst>
                                </p:cTn>
                              </p:par>
                              <p:par>
                                <p:cTn id="57" presetID="16" presetClass="exit" presetSubtype="21" fill="hold" grpId="0" nodeType="withEffect">
                                  <p:stCondLst>
                                    <p:cond delay="0"/>
                                  </p:stCondLst>
                                  <p:childTnLst>
                                    <p:animEffect transition="out" filter="barn(inVertical)">
                                      <p:cBhvr>
                                        <p:cTn id="58" dur="500"/>
                                        <p:tgtEl>
                                          <p:spTgt spid="77877"/>
                                        </p:tgtEl>
                                      </p:cBhvr>
                                    </p:animEffect>
                                    <p:set>
                                      <p:cBhvr>
                                        <p:cTn id="59" dur="1" fill="hold">
                                          <p:stCondLst>
                                            <p:cond delay="499"/>
                                          </p:stCondLst>
                                        </p:cTn>
                                        <p:tgtEl>
                                          <p:spTgt spid="77877"/>
                                        </p:tgtEl>
                                        <p:attrNameLst>
                                          <p:attrName>style.visibility</p:attrName>
                                        </p:attrNameLst>
                                      </p:cBhvr>
                                      <p:to>
                                        <p:strVal val="hidden"/>
                                      </p:to>
                                    </p:set>
                                  </p:childTnLst>
                                </p:cTn>
                              </p:par>
                              <p:par>
                                <p:cTn id="60" presetID="16" presetClass="exit" presetSubtype="21" fill="hold" grpId="1" nodeType="withEffect">
                                  <p:stCondLst>
                                    <p:cond delay="0"/>
                                  </p:stCondLst>
                                  <p:childTnLst>
                                    <p:animEffect transition="out" filter="barn(inVertical)">
                                      <p:cBhvr>
                                        <p:cTn id="61" dur="500"/>
                                        <p:tgtEl>
                                          <p:spTgt spid="77862"/>
                                        </p:tgtEl>
                                      </p:cBhvr>
                                    </p:animEffect>
                                    <p:set>
                                      <p:cBhvr>
                                        <p:cTn id="62"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9" name="bomb.wav"/>
                                        </p:tgtEl>
                                      </p:cMediaNode>
                                    </p:audio>
                                  </p:subTnLst>
                                </p:cTn>
                              </p:par>
                              <p:par>
                                <p:cTn id="63" presetID="16" presetClass="exit" presetSubtype="21" fill="hold" grpId="0" nodeType="withEffect">
                                  <p:stCondLst>
                                    <p:cond delay="0"/>
                                  </p:stCondLst>
                                  <p:childTnLst>
                                    <p:animEffect transition="out" filter="barn(inVertical)">
                                      <p:cBhvr>
                                        <p:cTn id="64" dur="500"/>
                                        <p:tgtEl>
                                          <p:spTgt spid="77879"/>
                                        </p:tgtEl>
                                      </p:cBhvr>
                                    </p:animEffect>
                                    <p:set>
                                      <p:cBhvr>
                                        <p:cTn id="65"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07"/>
                  </p:tgtEl>
                </p:cond>
              </p:nextCondLst>
            </p:seq>
          </p:childTnLst>
        </p:cTn>
      </p:par>
    </p:tnLst>
    <p:bldLst>
      <p:bldP spid="77887" grpId="0" animBg="1"/>
      <p:bldP spid="77862" grpId="0" animBg="1"/>
      <p:bldP spid="77862" grpId="1" animBg="1"/>
      <p:bldP spid="77861" grpId="0" animBg="1"/>
      <p:bldP spid="77864" grpId="0" animBg="1"/>
      <p:bldP spid="77863" grpId="0" animBg="1"/>
      <p:bldP spid="77863" grpId="1" animBg="1"/>
      <p:bldP spid="77877" grpId="0" animBg="1"/>
      <p:bldP spid="7787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25795"/>
          </a:xfrm>
        </p:spPr>
        <p:txBody>
          <a:bodyPr>
            <a:normAutofit/>
          </a:bodyPr>
          <a:lstStyle/>
          <a:p>
            <a:pPr algn="ctr"/>
            <a:r>
              <a:rPr lang="en-US" sz="3200" b="1">
                <a:solidFill>
                  <a:schemeClr val="tx1"/>
                </a:solidFill>
                <a:latin typeface="Times New Roman" panose="02020603050405020304" pitchFamily="18" charset="0"/>
                <a:cs typeface="Times New Roman" panose="02020603050405020304" pitchFamily="18" charset="0"/>
              </a:rPr>
              <a:t>Bài tập vận dụng mở rộng</a:t>
            </a:r>
          </a:p>
        </p:txBody>
      </p:sp>
      <p:sp>
        <p:nvSpPr>
          <p:cNvPr id="3" name="Content Placeholder 2"/>
          <p:cNvSpPr>
            <a:spLocks noGrp="1"/>
          </p:cNvSpPr>
          <p:nvPr>
            <p:ph idx="1"/>
          </p:nvPr>
        </p:nvSpPr>
        <p:spPr>
          <a:xfrm>
            <a:off x="677334" y="2118059"/>
            <a:ext cx="11209866" cy="3880773"/>
          </a:xfrm>
          <a:solidFill>
            <a:schemeClr val="bg1"/>
          </a:solidFill>
        </p:spPr>
        <p:txBody>
          <a:bodyPr>
            <a:normAutofit/>
          </a:bodyPr>
          <a:lstStyle/>
          <a:p>
            <a:r>
              <a:rPr lang="en-US" sz="3200">
                <a:latin typeface="Times New Roman" panose="02020603050405020304" pitchFamily="18" charset="0"/>
                <a:cs typeface="Times New Roman" panose="02020603050405020304" pitchFamily="18" charset="0"/>
              </a:rPr>
              <a:t>Câu 1: Hãy so sánh điều kiện tự nhiên của ĐNA lục địa và ĐNA biển đảo</a:t>
            </a:r>
          </a:p>
          <a:p>
            <a:r>
              <a:rPr lang="en-US" sz="3200">
                <a:latin typeface="Times New Roman" panose="02020603050405020304" pitchFamily="18" charset="0"/>
                <a:cs typeface="Times New Roman" panose="02020603050405020304" pitchFamily="18" charset="0"/>
              </a:rPr>
              <a:t>Câu 2: Hãy sắm vai làm chuyên gia kêu gọi đầu tư phát triển kinh tế cho khu vực ĐNA ( về Du lịch, Giao thông, Công nghiệp, Nông nghiệp…)</a:t>
            </a:r>
          </a:p>
        </p:txBody>
      </p:sp>
    </p:spTree>
    <p:extLst>
      <p:ext uri="{BB962C8B-B14F-4D97-AF65-F5344CB8AC3E}">
        <p14:creationId xmlns:p14="http://schemas.microsoft.com/office/powerpoint/2010/main" val="138723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F259A8-FFD8-6978-9E77-F80B9786E010}"/>
              </a:ext>
            </a:extLst>
          </p:cNvPr>
          <p:cNvSpPr txBox="1"/>
          <p:nvPr/>
        </p:nvSpPr>
        <p:spPr>
          <a:xfrm>
            <a:off x="542261" y="345208"/>
            <a:ext cx="9952074" cy="3171894"/>
          </a:xfrm>
          <a:prstGeom prst="rect">
            <a:avLst/>
          </a:prstGeom>
          <a:no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Địa hình ĐNA lục địa có</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nhiều dãy núi cao, các cao nguyên	                        </a:t>
            </a: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nhiều đồi và núi lửa; ít đồng bằng.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đồng bằng nhỏ hẹp	</a:t>
            </a: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khí hậu ôn đới.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A2C7EE5-F1F1-BE6F-0F2C-5AD74798E948}"/>
              </a:ext>
            </a:extLst>
          </p:cNvPr>
          <p:cNvSpPr txBox="1"/>
          <p:nvPr/>
        </p:nvSpPr>
        <p:spPr>
          <a:xfrm>
            <a:off x="542261" y="345208"/>
            <a:ext cx="9952074" cy="3171894"/>
          </a:xfrm>
          <a:prstGeom prst="rect">
            <a:avLst/>
          </a:prstGeom>
          <a:no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Địa hình ĐNA lục địa có</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nhiều dãy núi cao, các cao nguyên	                        </a:t>
            </a: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nhiều đồi và núi lửa; ít đồng bằng.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đồng bằng nhỏ hẹp	</a:t>
            </a: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khí hậu ôn đới.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8472A7A-FD1E-4C40-70E4-3C0170EF4CB4}"/>
              </a:ext>
            </a:extLst>
          </p:cNvPr>
          <p:cNvSpPr txBox="1"/>
          <p:nvPr/>
        </p:nvSpPr>
        <p:spPr>
          <a:xfrm>
            <a:off x="648585" y="3639043"/>
            <a:ext cx="10526233" cy="3171894"/>
          </a:xfrm>
          <a:prstGeom prst="rect">
            <a:avLst/>
          </a:prstGeom>
          <a:no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Địa hình ĐNA biển đảo chủ yếu là</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địa hình bị chia cắt mạnh bởi các dãy núi.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hướng các dãy núi chủ yếu tây bắc - đông nam.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các đồng bằng phù sa do sông lớn bồi đắp nên.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Đồi núi thấp, nhiều núi lửa đang hoạt động.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1F18B9A-5F3A-F2BD-74F4-CD0AE7AC0AD4}"/>
              </a:ext>
            </a:extLst>
          </p:cNvPr>
          <p:cNvSpPr txBox="1"/>
          <p:nvPr/>
        </p:nvSpPr>
        <p:spPr>
          <a:xfrm>
            <a:off x="648585" y="3639043"/>
            <a:ext cx="10526233" cy="3171894"/>
          </a:xfrm>
          <a:prstGeom prst="rect">
            <a:avLst/>
          </a:prstGeom>
          <a:no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Địa hình ĐNA biển đảo chủ yếu là</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địa hình bị chia cắt mạnh bởi các dãy núi.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hướng các dãy núi chủ yếu tây bắc - đông nam.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các đồng bằng phù sa do sông lớn bồi đắp nên.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Đồi núi thấp, nhiều núi lửa đang hoạt động.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827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687D8E6-3FF1-3D2C-CB40-DAA5D4B69F5C}"/>
              </a:ext>
            </a:extLst>
          </p:cNvPr>
          <p:cNvSpPr txBox="1"/>
          <p:nvPr/>
        </p:nvSpPr>
        <p:spPr>
          <a:xfrm>
            <a:off x="159488" y="87768"/>
            <a:ext cx="10090297" cy="3171894"/>
          </a:xfrm>
          <a:prstGeom prst="rect">
            <a:avLst/>
          </a:prstGeom>
          <a:noFill/>
        </p:spPr>
        <p:txBody>
          <a:bodyPr wrap="square">
            <a:spAutoFit/>
          </a:bodyPr>
          <a:lstStyle/>
          <a:p>
            <a:pPr>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Địa hình đồng bằng ĐNA thuận lợi phát triển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Giao thương, trồng lúa nước, cây ngắn ngày</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Phát triển thuỷ điện, rừng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Phát triển đánh bắt thuỷ hải sản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Phát triển công nghiệp khai thác gỗ</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8780719-1B29-592B-1614-C5F802B1C939}"/>
              </a:ext>
            </a:extLst>
          </p:cNvPr>
          <p:cNvSpPr txBox="1"/>
          <p:nvPr/>
        </p:nvSpPr>
        <p:spPr>
          <a:xfrm>
            <a:off x="159488" y="87768"/>
            <a:ext cx="10090297" cy="3171894"/>
          </a:xfrm>
          <a:prstGeom prst="rect">
            <a:avLst/>
          </a:prstGeom>
          <a:solidFill>
            <a:schemeClr val="bg1"/>
          </a:solidFill>
        </p:spPr>
        <p:txBody>
          <a:bodyPr wrap="square">
            <a:spAutoFit/>
          </a:bodyPr>
          <a:lstStyle/>
          <a:p>
            <a:pPr>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Địa hình đồng bằng ĐNA thuận lợi phát triển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3200"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Giao thương, trồng lúa nước, cây ngắn ngày</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Phát triển thuỷ điện, rừng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Phát triển đánh bắt thuỷ hải sản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Phát triển công nghiệp khai thác gỗ</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484EAC9-EC46-3EC2-F385-F8C627548A9D}"/>
              </a:ext>
            </a:extLst>
          </p:cNvPr>
          <p:cNvSpPr txBox="1"/>
          <p:nvPr/>
        </p:nvSpPr>
        <p:spPr>
          <a:xfrm>
            <a:off x="246763" y="3161151"/>
            <a:ext cx="11698473" cy="3713581"/>
          </a:xfrm>
          <a:prstGeom prst="rect">
            <a:avLst/>
          </a:prstGeom>
          <a:solidFill>
            <a:schemeClr val="bg1"/>
          </a:solid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4:</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Phát biểu nào sau đây </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không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đúng với tự nhiên Đông Nam Á lục địa?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Địa hình bị chia cắt mạnh bởi các dãy núi.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Có nhiều địa điểm núi ăn lan ra sát biển.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Có các đồng bằng do sông lớn bồi đắp.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Có đảo và quần đảo nhiều nhất thế giới.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F58BFD5-B1CC-B442-4858-BF96BA7103BE}"/>
              </a:ext>
            </a:extLst>
          </p:cNvPr>
          <p:cNvSpPr txBox="1"/>
          <p:nvPr/>
        </p:nvSpPr>
        <p:spPr>
          <a:xfrm>
            <a:off x="246763" y="3259662"/>
            <a:ext cx="11698473" cy="3713581"/>
          </a:xfrm>
          <a:prstGeom prst="rect">
            <a:avLst/>
          </a:prstGeom>
          <a:solidFill>
            <a:schemeClr val="bg1"/>
          </a:solid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4:</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Phát biểu nào sau đây </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không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đúng với tự nhiên Đông Nam Á lục địa?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Địa hình bị chia cắt mạnh bởi các dãy núi.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Có nhiều địa điểm núi ăn lan ra sát biển.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Có các đồng bằng do sông lớn bồi đắp.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Có đảo và quần đảo nhiều nhất thế giới.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09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C99DFC-93A0-50A1-B143-0A44737FA703}"/>
              </a:ext>
            </a:extLst>
          </p:cNvPr>
          <p:cNvSpPr txBox="1"/>
          <p:nvPr/>
        </p:nvSpPr>
        <p:spPr>
          <a:xfrm>
            <a:off x="85060" y="126806"/>
            <a:ext cx="11887200" cy="3171894"/>
          </a:xfrm>
          <a:prstGeom prst="rect">
            <a:avLst/>
          </a:prstGeom>
          <a:no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5:</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Phát biểu nào sau đây đúng với đặc điểm khí hậu Đông Nam Á</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Phân hoá đa dạng, nhiệt độ cao, mưa dồi dào, độ ẩm lớn.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Khí hậu xích đạo là chủ yếu.</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Khí hậu có mùa đông lạnh là chủ yếu.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Khí hậu khắc nghiệt.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BA4CC28-3824-62F3-6A2D-6D02940B9E8E}"/>
              </a:ext>
            </a:extLst>
          </p:cNvPr>
          <p:cNvSpPr txBox="1"/>
          <p:nvPr/>
        </p:nvSpPr>
        <p:spPr>
          <a:xfrm>
            <a:off x="85060" y="126806"/>
            <a:ext cx="11887200" cy="3171894"/>
          </a:xfrm>
          <a:prstGeom prst="rect">
            <a:avLst/>
          </a:prstGeom>
          <a:solidFill>
            <a:schemeClr val="bg1"/>
          </a:solid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5:</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Phát biểu nào sau đây đúng với đặc điểm khí hậu Đông Nam Á</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Phân hoá đa dạng, nhiệt độ cao, mưa dồi dào, độ ẩm lớn.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Khí hậu xích đạo là chủ yếu.</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Khí hậu có mùa đông lạnh là chủ yếu.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Khí hậu khắc nghiệt.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E10D4A3-19E9-AE4E-D986-42A446287D49}"/>
              </a:ext>
            </a:extLst>
          </p:cNvPr>
          <p:cNvSpPr txBox="1"/>
          <p:nvPr/>
        </p:nvSpPr>
        <p:spPr>
          <a:xfrm>
            <a:off x="85060" y="3298700"/>
            <a:ext cx="12021880" cy="3171894"/>
          </a:xfrm>
          <a:prstGeom prst="rect">
            <a:avLst/>
          </a:prstGeom>
          <a:no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6:</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Khí hậu thuận lợi cho phát triển nền nông nghiệp</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10000"/>
              </a:lnSpc>
              <a:spcAft>
                <a:spcPts val="800"/>
              </a:spcAft>
              <a:buAutoNum type="alphaUcPeriod"/>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Nền nông nghiệp cận nhiệt đới.               </a:t>
            </a:r>
          </a:p>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Nền nông nghiệp đơn điệu.</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Nhiệt đới, đa dạng sản phẩm.                   </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Nông nghiệp ôn đới.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E0650D3-44D2-437F-BB63-74F11C50E32F}"/>
              </a:ext>
            </a:extLst>
          </p:cNvPr>
          <p:cNvSpPr txBox="1"/>
          <p:nvPr/>
        </p:nvSpPr>
        <p:spPr>
          <a:xfrm>
            <a:off x="85060" y="3298700"/>
            <a:ext cx="12021880" cy="3171894"/>
          </a:xfrm>
          <a:prstGeom prst="rect">
            <a:avLst/>
          </a:prstGeom>
          <a:no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6:</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Khí hậu thuận lợi cho phát triển nền nông nghiệp</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10000"/>
              </a:lnSpc>
              <a:spcAft>
                <a:spcPts val="800"/>
              </a:spcAft>
              <a:buAutoNum type="alphaUcPeriod"/>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Nền nông nghiệp cận nhiệt đới.               </a:t>
            </a:r>
          </a:p>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Nền nông nghiệp đơn điệu.</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spcAft>
                <a:spcPts val="800"/>
              </a:spcAft>
            </a:pPr>
            <a:r>
              <a:rPr lang="en-US" sz="32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3200"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Nhiệt đới, đa dạng sản phẩm.                   </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Nông nghiệp ôn đới.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69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2EE4C7-D2FD-B7DA-065E-1DC5DE8AB54D}"/>
              </a:ext>
            </a:extLst>
          </p:cNvPr>
          <p:cNvSpPr txBox="1"/>
          <p:nvPr/>
        </p:nvSpPr>
        <p:spPr>
          <a:xfrm>
            <a:off x="138223" y="126805"/>
            <a:ext cx="11961628" cy="3713581"/>
          </a:xfrm>
          <a:prstGeom prst="rect">
            <a:avLst/>
          </a:prstGeom>
          <a:solidFill>
            <a:schemeClr val="bg1"/>
          </a:solid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7:</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Nguyên nhân chủ yếu nhất làm cho diện tích rừng ở các nước Đông Nam Á có nguy cơ bị thu hẹp là</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khai thác không hợp lí và cháy rừng.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cháy rừng và phát triển nhiều thủy điện.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mở rộng đất trồng đồi núi và cháy rừng.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kết quả của việc trồng rừng còn hạn chế.</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12A8CD4-CC02-D39D-89FE-B62F3AE421AF}"/>
              </a:ext>
            </a:extLst>
          </p:cNvPr>
          <p:cNvSpPr txBox="1"/>
          <p:nvPr/>
        </p:nvSpPr>
        <p:spPr>
          <a:xfrm>
            <a:off x="115186" y="215409"/>
            <a:ext cx="11961628" cy="3457357"/>
          </a:xfrm>
          <a:prstGeom prst="rect">
            <a:avLst/>
          </a:prstGeom>
          <a:solidFill>
            <a:schemeClr val="bg1"/>
          </a:solidFill>
        </p:spPr>
        <p:txBody>
          <a:bodyPr wrap="square">
            <a:spAutoFit/>
          </a:bodyPr>
          <a:lstStyle/>
          <a:p>
            <a:pPr algn="just">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7:</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Nguyên nhân chủ yếu nhất làm cho diện tích rừng ở các nước Đông Nam Á có nguy cơ bị thu hẹp là</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spcAft>
                <a:spcPts val="800"/>
              </a:spcAft>
              <a:tabLst>
                <a:tab pos="3441700" algn="l"/>
              </a:tabLst>
            </a:pPr>
            <a:r>
              <a:rPr lang="en-US" sz="32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khai thác không hợp lí và cháy rừng.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cháy rừng và phát triển nhiều thủy điện.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mở rộng đất trồng đồi núi và cháy rừng.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kết quả của việc trồng rừng còn hạn chế.</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84025B0-A2FE-2A87-6C82-820A56D51D4C}"/>
              </a:ext>
            </a:extLst>
          </p:cNvPr>
          <p:cNvSpPr txBox="1"/>
          <p:nvPr/>
        </p:nvSpPr>
        <p:spPr>
          <a:xfrm>
            <a:off x="200246" y="3672766"/>
            <a:ext cx="11876568" cy="3046988"/>
          </a:xfrm>
          <a:prstGeom prst="rect">
            <a:avLst/>
          </a:prstGeom>
          <a:solidFill>
            <a:schemeClr val="bg1"/>
          </a:solidFill>
        </p:spPr>
        <p:txBody>
          <a:bodyPr wrap="square">
            <a:spAutoFit/>
          </a:bodyPr>
          <a:lstStyle/>
          <a:p>
            <a:pPr algn="just"/>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8:</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Điều kiện thuận lợi để nhiều nước ở Đông Nam Á lục địa phát triển mạnh thủy điện là có</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nhiều hệ thống sông lớn, nhiều nước.   </a:t>
            </a:r>
          </a:p>
          <a:p>
            <a:pPr>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nhiều sông lớn chảy ở miền núi dốc.</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sông chảy qua nhiều miền địa hình.      </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sông theo hướng tây bắc - đông nam.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CD989AC-F555-3367-E72E-D5B6F86B72D8}"/>
              </a:ext>
            </a:extLst>
          </p:cNvPr>
          <p:cNvSpPr txBox="1"/>
          <p:nvPr/>
        </p:nvSpPr>
        <p:spPr>
          <a:xfrm>
            <a:off x="138223" y="3756576"/>
            <a:ext cx="11876568" cy="3046988"/>
          </a:xfrm>
          <a:prstGeom prst="rect">
            <a:avLst/>
          </a:prstGeom>
          <a:solidFill>
            <a:schemeClr val="bg1"/>
          </a:solidFill>
        </p:spPr>
        <p:txBody>
          <a:bodyPr wrap="square">
            <a:spAutoFit/>
          </a:bodyPr>
          <a:lstStyle/>
          <a:p>
            <a:pPr algn="just"/>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8:</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Điều kiện thuận lợi để nhiều nước ở Đông Nam Á lục địa phát triển mạnh thủy điện là có</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nhiều hệ thống sông lớn, nhiều nước.   </a:t>
            </a:r>
          </a:p>
          <a:p>
            <a:pPr>
              <a:tabLst>
                <a:tab pos="3441700" algn="l"/>
              </a:tabLst>
            </a:pPr>
            <a:r>
              <a:rPr lang="en-US" sz="32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nhiều sông lớn chảy ở miền núi dốc.</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sông chảy qua nhiều miền địa hình.      </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sông theo hướng tây bắc - đông nam.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577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F4B08C-8933-64EA-E7E7-539796188ACD}"/>
              </a:ext>
            </a:extLst>
          </p:cNvPr>
          <p:cNvSpPr txBox="1"/>
          <p:nvPr/>
        </p:nvSpPr>
        <p:spPr>
          <a:xfrm>
            <a:off x="212650" y="42530"/>
            <a:ext cx="11979350" cy="3171894"/>
          </a:xfrm>
          <a:prstGeom prst="rect">
            <a:avLst/>
          </a:prstGeom>
          <a:solidFill>
            <a:schemeClr val="bg1"/>
          </a:solid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9:</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Đông Nam Á lục địa có nhiều đồng bằng phù sa màu mỡ là do</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các sông lớn bồi đắp nhiều phù sa.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trầm tích biển tạo bồi lấp các đứt gãy.</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dung nham núi lửa từ nơi cao xuống.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xâm thực vùng núi, bồi đắp vùng trũng.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4EBEE0F-FF8B-4572-EAA6-7FD68C25D1FA}"/>
              </a:ext>
            </a:extLst>
          </p:cNvPr>
          <p:cNvSpPr txBox="1"/>
          <p:nvPr/>
        </p:nvSpPr>
        <p:spPr>
          <a:xfrm>
            <a:off x="106325" y="42530"/>
            <a:ext cx="11979350" cy="3171894"/>
          </a:xfrm>
          <a:prstGeom prst="rect">
            <a:avLst/>
          </a:prstGeom>
          <a:solidFill>
            <a:schemeClr val="bg1"/>
          </a:solid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9:</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Đông Nam Á lục địa có nhiều đồng bằng phù sa màu mỡ là do</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các sông lớn bồi đắp nhiều phù sa.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trầm tích biển tạo bồi lấp các đứt gãy.</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dung nham núi lửa từ nơi cao xuống.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344170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xâm thực vùng núi, bồi đắp vùng trũng.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867F562-867C-CCE6-51DA-D623C4002041}"/>
              </a:ext>
            </a:extLst>
          </p:cNvPr>
          <p:cNvSpPr txBox="1"/>
          <p:nvPr/>
        </p:nvSpPr>
        <p:spPr>
          <a:xfrm>
            <a:off x="308344" y="3551876"/>
            <a:ext cx="11883655" cy="1780744"/>
          </a:xfrm>
          <a:prstGeom prst="rect">
            <a:avLst/>
          </a:prstGeom>
          <a:no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10:</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Do nằm trong khu vực hoạt động của áp thấp nhiệt đới, nên ở Đông Nam Á thường xảy ra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1810385" algn="l"/>
                <a:tab pos="3442970" algn="l"/>
                <a:tab pos="5074285"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bão.        </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động đất.	           </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núi lửa.	  </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sóng thần.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3F865EB-CE10-98D1-7A1A-77235C46CF46}"/>
              </a:ext>
            </a:extLst>
          </p:cNvPr>
          <p:cNvSpPr txBox="1"/>
          <p:nvPr/>
        </p:nvSpPr>
        <p:spPr>
          <a:xfrm>
            <a:off x="308343" y="3551876"/>
            <a:ext cx="11883655" cy="1780744"/>
          </a:xfrm>
          <a:prstGeom prst="rect">
            <a:avLst/>
          </a:prstGeom>
          <a:noFill/>
        </p:spPr>
        <p:txBody>
          <a:bodyPr wrap="square">
            <a:spAutoFit/>
          </a:bodyPr>
          <a:lstStyle/>
          <a:p>
            <a:pPr algn="just">
              <a:lnSpc>
                <a:spcPct val="11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10:</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Do nằm trong khu vực hoạt động của áp thấp nhiệt đới, nên ở Đông Nam Á thường xảy ra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indent="179705">
              <a:lnSpc>
                <a:spcPct val="110000"/>
              </a:lnSpc>
              <a:spcAft>
                <a:spcPts val="800"/>
              </a:spcAft>
              <a:tabLst>
                <a:tab pos="1810385" algn="l"/>
                <a:tab pos="3442970" algn="l"/>
                <a:tab pos="5074285" algn="l"/>
              </a:tabLst>
            </a:pPr>
            <a:r>
              <a:rPr lang="en-US" sz="32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bão.        </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động đất.	           </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núi lửa.	  </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sóng thần.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615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4EE9-E208-45C7-9578-2478AD73FD3C}"/>
              </a:ext>
            </a:extLst>
          </p:cNvPr>
          <p:cNvSpPr>
            <a:spLocks noGrp="1"/>
          </p:cNvSpPr>
          <p:nvPr>
            <p:ph type="title"/>
          </p:nvPr>
        </p:nvSpPr>
        <p:spPr>
          <a:xfrm>
            <a:off x="230766" y="1"/>
            <a:ext cx="7960230" cy="988827"/>
          </a:xfrm>
          <a:solidFill>
            <a:schemeClr val="bg1"/>
          </a:solidFill>
          <a:ln>
            <a:solidFill>
              <a:schemeClr val="tx1"/>
            </a:solidFill>
          </a:ln>
        </p:spPr>
        <p:txBody>
          <a:bodyPr>
            <a:normAutofit fontScale="90000"/>
          </a:bodyPr>
          <a:lstStyle/>
          <a:p>
            <a:r>
              <a:rPr lang="vi-VN" sz="3200" b="1" dirty="0">
                <a:solidFill>
                  <a:srgbClr val="FF0000"/>
                </a:solidFill>
                <a:latin typeface="Times New Roman" panose="02020603050405020304" pitchFamily="18" charset="0"/>
                <a:cs typeface="Times New Roman" panose="02020603050405020304" pitchFamily="18" charset="0"/>
              </a:rPr>
              <a:t>I. VỊ TRÍ ĐỊA LÍ VÀ ĐIỀU KIỆN </a:t>
            </a:r>
            <a:r>
              <a:rPr lang="vi-VN" sz="3200" b="1">
                <a:solidFill>
                  <a:srgbClr val="FF0000"/>
                </a:solidFill>
                <a:latin typeface="Times New Roman" panose="02020603050405020304" pitchFamily="18" charset="0"/>
                <a:cs typeface="Times New Roman" panose="02020603050405020304" pitchFamily="18" charset="0"/>
              </a:rPr>
              <a:t>TỰ NHIÊN</a:t>
            </a:r>
            <a:br>
              <a:rPr lang="en-US" sz="3200" b="1">
                <a:solidFill>
                  <a:srgbClr val="FF0000"/>
                </a:solidFill>
                <a:latin typeface="Times New Roman" panose="02020603050405020304" pitchFamily="18" charset="0"/>
                <a:cs typeface="Times New Roman" panose="02020603050405020304" pitchFamily="18" charset="0"/>
              </a:rPr>
            </a:br>
            <a:r>
              <a:rPr lang="en-US" sz="3200" b="1">
                <a:solidFill>
                  <a:srgbClr val="FF0000"/>
                </a:solidFill>
                <a:latin typeface="Times New Roman" panose="02020603050405020304" pitchFamily="18" charset="0"/>
                <a:cs typeface="Times New Roman" panose="02020603050405020304" pitchFamily="18" charset="0"/>
              </a:rPr>
              <a:t>1. Vị trí địa lí và phạm vi lãnh thổ</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6D472F89-1BAD-4BFF-9430-3DC0A5467460}"/>
              </a:ext>
            </a:extLst>
          </p:cNvPr>
          <p:cNvSpPr>
            <a:spLocks noGrp="1"/>
          </p:cNvSpPr>
          <p:nvPr>
            <p:ph idx="1"/>
          </p:nvPr>
        </p:nvSpPr>
        <p:spPr/>
        <p:txBody>
          <a:bodyPr/>
          <a:lstStyle/>
          <a:p>
            <a:endParaRPr lang="vi-VN"/>
          </a:p>
        </p:txBody>
      </p:sp>
      <p:pic>
        <p:nvPicPr>
          <p:cNvPr id="7" name="Content Placeholder 5">
            <a:extLst>
              <a:ext uri="{FF2B5EF4-FFF2-40B4-BE49-F238E27FC236}">
                <a16:creationId xmlns:a16="http://schemas.microsoft.com/office/drawing/2014/main" id="{2881BF9C-2970-4605-9FA0-C9A7FB80F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8828"/>
            <a:ext cx="12110484" cy="5869172"/>
          </a:xfrm>
          <a:prstGeom prst="rect">
            <a:avLst/>
          </a:prstGeom>
        </p:spPr>
      </p:pic>
    </p:spTree>
    <p:extLst>
      <p:ext uri="{BB962C8B-B14F-4D97-AF65-F5344CB8AC3E}">
        <p14:creationId xmlns:p14="http://schemas.microsoft.com/office/powerpoint/2010/main" val="29699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c 5">
            <a:extLst>
              <a:ext uri="{FF2B5EF4-FFF2-40B4-BE49-F238E27FC236}">
                <a16:creationId xmlns:a16="http://schemas.microsoft.com/office/drawing/2014/main" id="{1A84BD61-2EC2-4514-A63A-382AC319E9D9}"/>
              </a:ext>
            </a:extLst>
          </p:cNvPr>
          <p:cNvSpPr/>
          <p:nvPr/>
        </p:nvSpPr>
        <p:spPr>
          <a:xfrm>
            <a:off x="4976019" y="3840050"/>
            <a:ext cx="1255969" cy="68974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13" name="Content Placeholder 8">
            <a:extLst>
              <a:ext uri="{FF2B5EF4-FFF2-40B4-BE49-F238E27FC236}">
                <a16:creationId xmlns:a16="http://schemas.microsoft.com/office/drawing/2014/main" id="{D7AABB2D-DFF7-43BD-860B-7D4FD06FDD98}"/>
              </a:ext>
            </a:extLst>
          </p:cNvPr>
          <p:cNvSpPr>
            <a:spLocks noGrp="1"/>
          </p:cNvSpPr>
          <p:nvPr>
            <p:ph idx="1"/>
          </p:nvPr>
        </p:nvSpPr>
        <p:spPr>
          <a:xfrm>
            <a:off x="-14067" y="675249"/>
            <a:ext cx="4976018" cy="6178060"/>
          </a:xfrm>
          <a:solidFill>
            <a:schemeClr val="bg1"/>
          </a:solidFill>
          <a:ln>
            <a:solidFill>
              <a:schemeClr val="bg1"/>
            </a:solidFill>
          </a:ln>
        </p:spPr>
        <p:txBody>
          <a:bodyPr>
            <a:noAutofit/>
          </a:bodyPr>
          <a:lstStyle/>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B99027F1-32FD-4657-B3B1-49301A05FB4E}"/>
              </a:ext>
            </a:extLst>
          </p:cNvPr>
          <p:cNvSpPr>
            <a:spLocks noGrp="1"/>
          </p:cNvSpPr>
          <p:nvPr>
            <p:ph type="title"/>
          </p:nvPr>
        </p:nvSpPr>
        <p:spPr>
          <a:xfrm>
            <a:off x="47847" y="-1"/>
            <a:ext cx="12096306" cy="6858001"/>
          </a:xfrm>
          <a:solidFill>
            <a:schemeClr val="bg1"/>
          </a:solidFill>
        </p:spPr>
        <p:txBody>
          <a:bodyPr>
            <a:normAutofit fontScale="90000"/>
          </a:bodyPr>
          <a:lstStyle/>
          <a:p>
            <a:pPr marR="30480"/>
            <a:r>
              <a:rPr lang="en-US" sz="1800" b="1" i="0">
                <a:solidFill>
                  <a:srgbClr val="000000"/>
                </a:solidFill>
                <a:effectLst/>
                <a:latin typeface="Times New Roman" panose="02020603050405020304" pitchFamily="18" charset="0"/>
                <a:ea typeface="Times New Roman" panose="02020603050405020304" pitchFamily="18" charset="0"/>
              </a:rPr>
              <a:t>PHIẾU HỌC TẬP: VỊ TRÍ ĐỊA LÍ VÀ PHẠM VI LÃNH THỔ</a:t>
            </a:r>
            <a:br>
              <a:rPr lang="en-US" sz="1800">
                <a:effectLst/>
                <a:latin typeface="Times New Roman" panose="02020603050405020304" pitchFamily="18" charset="0"/>
                <a:ea typeface="Times New Roman" panose="02020603050405020304" pitchFamily="18" charset="0"/>
              </a:rPr>
            </a:br>
            <a:r>
              <a:rPr lang="en-US" sz="2200" i="1">
                <a:solidFill>
                  <a:srgbClr val="000000"/>
                </a:solidFill>
                <a:effectLst/>
                <a:latin typeface="Times New Roman" panose="02020603050405020304" pitchFamily="18" charset="0"/>
                <a:ea typeface="Times New Roman" panose="02020603050405020304" pitchFamily="18" charset="0"/>
              </a:rPr>
              <a:t>* </a:t>
            </a:r>
            <a:r>
              <a:rPr lang="en-US" sz="2200" b="1">
                <a:solidFill>
                  <a:srgbClr val="000000"/>
                </a:solidFill>
                <a:effectLst/>
                <a:latin typeface="Times New Roman" panose="02020603050405020304" pitchFamily="18" charset="0"/>
                <a:ea typeface="Times New Roman" panose="02020603050405020304" pitchFamily="18" charset="0"/>
              </a:rPr>
              <a:t>Phạm vi lãnh thổ:</a:t>
            </a:r>
            <a:r>
              <a:rPr lang="en-US" sz="2200">
                <a:effectLst/>
                <a:latin typeface="Times New Roman" panose="02020603050405020304" pitchFamily="18" charset="0"/>
                <a:ea typeface="Times New Roman" panose="02020603050405020304" pitchFamily="18" charset="0"/>
              </a:rPr>
              <a:t> </a:t>
            </a:r>
            <a:br>
              <a:rPr lang="en-US" sz="2200">
                <a:effectLst/>
                <a:latin typeface="Times New Roman" panose="02020603050405020304" pitchFamily="18" charset="0"/>
                <a:ea typeface="Times New Roman" panose="02020603050405020304" pitchFamily="18" charset="0"/>
              </a:rPr>
            </a:br>
            <a:r>
              <a:rPr lang="en-US" sz="2200" i="1">
                <a:solidFill>
                  <a:srgbClr val="000000"/>
                </a:solidFill>
                <a:effectLst/>
                <a:latin typeface="Times New Roman" panose="02020603050405020304" pitchFamily="18" charset="0"/>
                <a:ea typeface="Times New Roman" panose="02020603050405020304" pitchFamily="18" charset="0"/>
              </a:rPr>
              <a:t>-</a:t>
            </a:r>
            <a:r>
              <a:rPr lang="en-US" sz="2200" i="1">
                <a:effectLst/>
                <a:latin typeface="Times New Roman" panose="02020603050405020304" pitchFamily="18" charset="0"/>
                <a:ea typeface="Times New Roman" panose="02020603050405020304" pitchFamily="18" charset="0"/>
              </a:rPr>
              <a:t> </a:t>
            </a:r>
            <a:r>
              <a:rPr lang="en-US" sz="2200" i="0">
                <a:solidFill>
                  <a:srgbClr val="000000"/>
                </a:solidFill>
                <a:effectLst/>
                <a:latin typeface="Times New Roman" panose="02020603050405020304" pitchFamily="18" charset="0"/>
                <a:ea typeface="Times New Roman" panose="02020603050405020304" pitchFamily="18" charset="0"/>
              </a:rPr>
              <a:t>B</a:t>
            </a:r>
            <a:r>
              <a:rPr lang="en-US" sz="2200">
                <a:solidFill>
                  <a:srgbClr val="000000"/>
                </a:solidFill>
                <a:effectLst/>
                <a:latin typeface="Times New Roman" panose="02020603050405020304" pitchFamily="18" charset="0"/>
                <a:ea typeface="Times New Roman" panose="02020603050405020304" pitchFamily="18" charset="0"/>
              </a:rPr>
              <a:t>ao gồm: </a:t>
            </a:r>
            <a:r>
              <a:rPr lang="en-US" sz="2200">
                <a:solidFill>
                  <a:schemeClr val="tx1"/>
                </a:solidFill>
                <a:effectLst/>
                <a:latin typeface="Times New Roman" panose="02020603050405020304" pitchFamily="18" charset="0"/>
                <a:ea typeface="Times New Roman" panose="02020603050405020304" pitchFamily="18" charset="0"/>
              </a:rPr>
              <a:t>………………</a:t>
            </a:r>
            <a:r>
              <a:rPr lang="en-US" sz="2200">
                <a:effectLst/>
                <a:latin typeface="Times New Roman" panose="02020603050405020304" pitchFamily="18" charset="0"/>
                <a:ea typeface="Times New Roman" panose="02020603050405020304" pitchFamily="18" charset="0"/>
              </a:rPr>
              <a:t> </a:t>
            </a:r>
            <a:r>
              <a:rPr lang="en-US" sz="2200" i="1">
                <a:solidFill>
                  <a:srgbClr val="FF0000"/>
                </a:solidFill>
                <a:effectLst/>
                <a:latin typeface="Times New Roman" panose="02020603050405020304" pitchFamily="18" charset="0"/>
                <a:ea typeface="Times New Roman" panose="02020603050405020304" pitchFamily="18" charset="0"/>
              </a:rPr>
              <a:t>(1)</a:t>
            </a:r>
            <a:r>
              <a:rPr lang="en-US" sz="2200">
                <a:solidFill>
                  <a:srgbClr val="FF0000"/>
                </a:solidFill>
                <a:effectLst/>
                <a:latin typeface="Times New Roman" panose="02020603050405020304" pitchFamily="18" charset="0"/>
                <a:ea typeface="Times New Roman" panose="02020603050405020304" pitchFamily="18" charset="0"/>
              </a:rPr>
              <a:t> </a:t>
            </a:r>
            <a:r>
              <a:rPr lang="en-US" sz="2200">
                <a:solidFill>
                  <a:srgbClr val="000000"/>
                </a:solidFill>
                <a:effectLst/>
                <a:latin typeface="Times New Roman" panose="02020603050405020304" pitchFamily="18" charset="0"/>
                <a:ea typeface="Times New Roman" panose="02020603050405020304" pitchFamily="18" charset="0"/>
              </a:rPr>
              <a:t>quốc gia</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Diện tích: </a:t>
            </a:r>
            <a:r>
              <a:rPr lang="en-US" sz="2200">
                <a:solidFill>
                  <a:schemeClr val="tx1"/>
                </a:solidFill>
                <a:effectLst/>
                <a:latin typeface="Times New Roman" panose="02020603050405020304" pitchFamily="18" charset="0"/>
                <a:ea typeface="Times New Roman" panose="02020603050405020304" pitchFamily="18" charset="0"/>
              </a:rPr>
              <a:t>………………</a:t>
            </a:r>
            <a:r>
              <a:rPr lang="en-US" sz="2200">
                <a:effectLst/>
                <a:latin typeface="Times New Roman" panose="02020603050405020304" pitchFamily="18" charset="0"/>
                <a:ea typeface="Times New Roman" panose="02020603050405020304" pitchFamily="18" charset="0"/>
              </a:rPr>
              <a:t> </a:t>
            </a:r>
            <a:r>
              <a:rPr lang="en-US" sz="2200" i="1">
                <a:solidFill>
                  <a:srgbClr val="FF0000"/>
                </a:solidFill>
                <a:effectLst/>
                <a:latin typeface="Times New Roman" panose="02020603050405020304" pitchFamily="18" charset="0"/>
                <a:ea typeface="Times New Roman" panose="02020603050405020304" pitchFamily="18" charset="0"/>
              </a:rPr>
              <a:t>(2)</a:t>
            </a:r>
            <a:r>
              <a:rPr lang="en-US" sz="2200">
                <a:solidFill>
                  <a:srgbClr val="000000"/>
                </a:solidFill>
                <a:effectLst/>
                <a:latin typeface="Times New Roman" panose="02020603050405020304" pitchFamily="18" charset="0"/>
                <a:ea typeface="Times New Roman" panose="02020603050405020304" pitchFamily="18" charset="0"/>
              </a:rPr>
              <a:t>triệu km</a:t>
            </a:r>
            <a:r>
              <a:rPr lang="en-US" sz="2200" baseline="30000">
                <a:solidFill>
                  <a:srgbClr val="000000"/>
                </a:solidFill>
                <a:effectLst/>
                <a:latin typeface="Times New Roman" panose="02020603050405020304" pitchFamily="18" charset="0"/>
                <a:ea typeface="Times New Roman" panose="02020603050405020304" pitchFamily="18" charset="0"/>
              </a:rPr>
              <a:t>2</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Chia thành hai khu vực:………………………… </a:t>
            </a:r>
            <a:r>
              <a:rPr lang="en-US" sz="2200" i="1">
                <a:solidFill>
                  <a:srgbClr val="FF0000"/>
                </a:solidFill>
                <a:effectLst/>
                <a:latin typeface="Times New Roman" panose="02020603050405020304" pitchFamily="18" charset="0"/>
                <a:ea typeface="Times New Roman" panose="02020603050405020304" pitchFamily="18" charset="0"/>
              </a:rPr>
              <a:t>(3)</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Vùng biển:………………………………………… </a:t>
            </a:r>
            <a:r>
              <a:rPr lang="en-US" sz="2200" i="1">
                <a:solidFill>
                  <a:srgbClr val="FF0000"/>
                </a:solidFill>
                <a:effectLst/>
                <a:latin typeface="Times New Roman" panose="02020603050405020304" pitchFamily="18" charset="0"/>
                <a:ea typeface="Times New Roman" panose="02020603050405020304" pitchFamily="18" charset="0"/>
              </a:rPr>
              <a:t>(4)</a:t>
            </a:r>
            <a:br>
              <a:rPr lang="en-US" sz="2200">
                <a:effectLst/>
                <a:latin typeface="Times New Roman" panose="02020603050405020304" pitchFamily="18" charset="0"/>
                <a:ea typeface="Times New Roman" panose="02020603050405020304" pitchFamily="18" charset="0"/>
              </a:rPr>
            </a:br>
            <a:r>
              <a:rPr lang="en-US" sz="2200" b="1">
                <a:solidFill>
                  <a:srgbClr val="000000"/>
                </a:solidFill>
                <a:effectLst/>
                <a:latin typeface="Times New Roman" panose="02020603050405020304" pitchFamily="18" charset="0"/>
                <a:ea typeface="Times New Roman" panose="02020603050405020304" pitchFamily="18" charset="0"/>
              </a:rPr>
              <a:t>* Vị trí địa lí.</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Nằm ở: ……………………… </a:t>
            </a:r>
            <a:r>
              <a:rPr lang="en-US" sz="2200" i="1">
                <a:solidFill>
                  <a:srgbClr val="FF0000"/>
                </a:solidFill>
                <a:effectLst/>
                <a:latin typeface="Times New Roman" panose="02020603050405020304" pitchFamily="18" charset="0"/>
                <a:ea typeface="Times New Roman" panose="02020603050405020304" pitchFamily="18" charset="0"/>
              </a:rPr>
              <a:t>(5)</a:t>
            </a:r>
            <a:r>
              <a:rPr lang="en-US" sz="2200">
                <a:solidFill>
                  <a:srgbClr val="FF0000"/>
                </a:solidFill>
                <a:effectLst/>
                <a:latin typeface="Times New Roman" panose="02020603050405020304" pitchFamily="18" charset="0"/>
                <a:ea typeface="Times New Roman" panose="02020603050405020304" pitchFamily="18" charset="0"/>
              </a:rPr>
              <a:t> </a:t>
            </a:r>
            <a:r>
              <a:rPr lang="en-US" sz="2200">
                <a:solidFill>
                  <a:srgbClr val="000000"/>
                </a:solidFill>
                <a:effectLst/>
                <a:latin typeface="Times New Roman" panose="02020603050405020304" pitchFamily="18" charset="0"/>
                <a:ea typeface="Times New Roman" panose="02020603050405020304" pitchFamily="18" charset="0"/>
              </a:rPr>
              <a:t>Châu Á</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Tiếp giáp: ……………… </a:t>
            </a:r>
            <a:r>
              <a:rPr lang="en-US" sz="2200" i="1">
                <a:solidFill>
                  <a:srgbClr val="FF0000"/>
                </a:solidFill>
                <a:effectLst/>
                <a:latin typeface="Times New Roman" panose="02020603050405020304" pitchFamily="18" charset="0"/>
                <a:ea typeface="Times New Roman" panose="02020603050405020304" pitchFamily="18" charset="0"/>
              </a:rPr>
              <a:t>(6)</a:t>
            </a:r>
            <a:r>
              <a:rPr lang="en-US" sz="2200">
                <a:solidFill>
                  <a:srgbClr val="FF0000"/>
                </a:solidFill>
                <a:effectLst/>
                <a:latin typeface="Times New Roman" panose="02020603050405020304" pitchFamily="18" charset="0"/>
                <a:ea typeface="Times New Roman" panose="02020603050405020304" pitchFamily="18" charset="0"/>
              </a:rPr>
              <a:t> </a:t>
            </a:r>
            <a:r>
              <a:rPr lang="en-US" sz="2200">
                <a:solidFill>
                  <a:srgbClr val="000000"/>
                </a:solidFill>
                <a:effectLst/>
                <a:latin typeface="Times New Roman" panose="02020603050405020304" pitchFamily="18" charset="0"/>
                <a:ea typeface="Times New Roman" panose="02020603050405020304" pitchFamily="18" charset="0"/>
              </a:rPr>
              <a:t>và vịnh Ben-gan; Thái Bình Dương; Ôxtrâylia và Ấn Độ Dương.</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Trong khu vực:………………………….. </a:t>
            </a:r>
            <a:r>
              <a:rPr lang="en-US" sz="2200" i="1">
                <a:solidFill>
                  <a:srgbClr val="FF0000"/>
                </a:solidFill>
                <a:effectLst/>
                <a:latin typeface="Times New Roman" panose="02020603050405020304" pitchFamily="18" charset="0"/>
                <a:ea typeface="Times New Roman" panose="02020603050405020304" pitchFamily="18" charset="0"/>
              </a:rPr>
              <a:t>(7) </a:t>
            </a:r>
            <a:r>
              <a:rPr lang="en-US" sz="2200">
                <a:solidFill>
                  <a:srgbClr val="000000"/>
                </a:solidFill>
                <a:effectLst/>
                <a:latin typeface="Times New Roman" panose="02020603050405020304" pitchFamily="18" charset="0"/>
                <a:ea typeface="Times New Roman" panose="02020603050405020304" pitchFamily="18" charset="0"/>
              </a:rPr>
              <a:t>và khu vực hoạt động của……………….. </a:t>
            </a:r>
            <a:r>
              <a:rPr lang="en-US" sz="2200" i="1">
                <a:solidFill>
                  <a:srgbClr val="FF0000"/>
                </a:solidFill>
                <a:effectLst/>
                <a:latin typeface="Times New Roman" panose="02020603050405020304" pitchFamily="18" charset="0"/>
                <a:ea typeface="Times New Roman" panose="02020603050405020304" pitchFamily="18" charset="0"/>
              </a:rPr>
              <a:t>(8)</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Vị trí đặc biệt quan trọng:</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Nằm trên con đường biển:………………… </a:t>
            </a:r>
            <a:r>
              <a:rPr lang="en-US" sz="2200" i="1">
                <a:solidFill>
                  <a:srgbClr val="FF0000"/>
                </a:solidFill>
                <a:effectLst/>
                <a:latin typeface="Times New Roman" panose="02020603050405020304" pitchFamily="18" charset="0"/>
                <a:ea typeface="Times New Roman" panose="02020603050405020304" pitchFamily="18" charset="0"/>
              </a:rPr>
              <a:t>(9)</a:t>
            </a:r>
            <a:r>
              <a:rPr lang="en-US" sz="2200">
                <a:solidFill>
                  <a:srgbClr val="FF0000"/>
                </a:solidFill>
                <a:effectLst/>
                <a:latin typeface="Times New Roman" panose="02020603050405020304" pitchFamily="18" charset="0"/>
                <a:ea typeface="Times New Roman" panose="02020603050405020304" pitchFamily="18" charset="0"/>
              </a:rPr>
              <a:t> </a:t>
            </a:r>
            <a:r>
              <a:rPr lang="en-US" sz="2200">
                <a:solidFill>
                  <a:srgbClr val="000000"/>
                </a:solidFill>
                <a:effectLst/>
                <a:latin typeface="Times New Roman" panose="02020603050405020304" pitchFamily="18" charset="0"/>
                <a:ea typeface="Times New Roman" panose="02020603050405020304" pitchFamily="18" charset="0"/>
              </a:rPr>
              <a:t>từ Ấn Độ Dương sang Thái Bình Dương</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Cầu nối châu Âu, châu Phi, khu vực Nam Á với khu vực……………. </a:t>
            </a:r>
            <a:r>
              <a:rPr lang="en-US" sz="2200" i="1">
                <a:solidFill>
                  <a:srgbClr val="FF0000"/>
                </a:solidFill>
                <a:effectLst/>
                <a:latin typeface="Times New Roman" panose="02020603050405020304" pitchFamily="18" charset="0"/>
                <a:ea typeface="Times New Roman" panose="02020603050405020304" pitchFamily="18" charset="0"/>
              </a:rPr>
              <a:t>(10)</a:t>
            </a:r>
            <a:r>
              <a:rPr lang="en-US" sz="2200">
                <a:solidFill>
                  <a:srgbClr val="FF0000"/>
                </a:solidFill>
                <a:effectLst/>
                <a:latin typeface="Times New Roman" panose="02020603050405020304" pitchFamily="18" charset="0"/>
                <a:ea typeface="Times New Roman" panose="02020603050405020304" pitchFamily="18" charset="0"/>
              </a:rPr>
              <a:t> </a:t>
            </a:r>
            <a:r>
              <a:rPr lang="en-US" sz="2200">
                <a:solidFill>
                  <a:srgbClr val="000000"/>
                </a:solidFill>
                <a:effectLst/>
                <a:latin typeface="Times New Roman" panose="02020603050405020304" pitchFamily="18" charset="0"/>
                <a:ea typeface="Times New Roman" panose="02020603050405020304" pitchFamily="18" charset="0"/>
              </a:rPr>
              <a:t>nối…………………. </a:t>
            </a:r>
            <a:r>
              <a:rPr lang="en-US" sz="2200" i="1">
                <a:solidFill>
                  <a:srgbClr val="FF0000"/>
                </a:solidFill>
                <a:effectLst/>
                <a:latin typeface="Times New Roman" panose="02020603050405020304" pitchFamily="18" charset="0"/>
                <a:ea typeface="Times New Roman" panose="02020603050405020304" pitchFamily="18" charset="0"/>
              </a:rPr>
              <a:t>(11)</a:t>
            </a:r>
            <a:r>
              <a:rPr lang="en-US" sz="2200">
                <a:solidFill>
                  <a:srgbClr val="FF0000"/>
                </a:solidFill>
                <a:effectLst/>
                <a:latin typeface="Times New Roman" panose="02020603050405020304" pitchFamily="18" charset="0"/>
                <a:ea typeface="Times New Roman" panose="02020603050405020304" pitchFamily="18" charset="0"/>
              </a:rPr>
              <a:t> </a:t>
            </a:r>
            <a:r>
              <a:rPr lang="en-US" sz="2200">
                <a:solidFill>
                  <a:srgbClr val="000000"/>
                </a:solidFill>
                <a:effectLst/>
                <a:latin typeface="Times New Roman" panose="02020603050405020304" pitchFamily="18" charset="0"/>
                <a:ea typeface="Times New Roman" panose="02020603050405020304" pitchFamily="18" charset="0"/>
              </a:rPr>
              <a:t>với O-xtrây-li-a.</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Nằm trong khu vực:………………… </a:t>
            </a:r>
            <a:r>
              <a:rPr lang="en-US" sz="2200" i="1">
                <a:solidFill>
                  <a:srgbClr val="FF0000"/>
                </a:solidFill>
                <a:effectLst/>
                <a:latin typeface="Times New Roman" panose="02020603050405020304" pitchFamily="18" charset="0"/>
                <a:ea typeface="Times New Roman" panose="02020603050405020304" pitchFamily="18" charset="0"/>
              </a:rPr>
              <a:t>(12)</a:t>
            </a:r>
            <a:r>
              <a:rPr lang="en-US" sz="2200">
                <a:solidFill>
                  <a:srgbClr val="FF0000"/>
                </a:solidFill>
                <a:effectLst/>
                <a:latin typeface="Times New Roman" panose="02020603050405020304" pitchFamily="18" charset="0"/>
                <a:ea typeface="Times New Roman" panose="02020603050405020304" pitchFamily="18" charset="0"/>
              </a:rPr>
              <a:t> </a:t>
            </a:r>
            <a:r>
              <a:rPr lang="en-US" sz="2200">
                <a:solidFill>
                  <a:srgbClr val="000000"/>
                </a:solidFill>
                <a:effectLst/>
                <a:latin typeface="Times New Roman" panose="02020603050405020304" pitchFamily="18" charset="0"/>
                <a:ea typeface="Times New Roman" panose="02020603050405020304" pitchFamily="18" charset="0"/>
              </a:rPr>
              <a:t>phát triển năng động Châu Á- Thái Bình Dương</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Nơi giao thoa của các vành đai sinh khoáng lớn, các luồng …………. </a:t>
            </a:r>
            <a:r>
              <a:rPr lang="en-US" sz="2200" i="1">
                <a:solidFill>
                  <a:srgbClr val="FF0000"/>
                </a:solidFill>
                <a:effectLst/>
                <a:latin typeface="Times New Roman" panose="02020603050405020304" pitchFamily="18" charset="0"/>
                <a:ea typeface="Times New Roman" panose="02020603050405020304" pitchFamily="18" charset="0"/>
              </a:rPr>
              <a:t>(13)</a:t>
            </a:r>
            <a:r>
              <a:rPr lang="en-US" sz="2200">
                <a:solidFill>
                  <a:srgbClr val="FF0000"/>
                </a:solidFill>
                <a:effectLst/>
                <a:latin typeface="Times New Roman" panose="02020603050405020304" pitchFamily="18" charset="0"/>
                <a:ea typeface="Times New Roman" panose="02020603050405020304" pitchFamily="18" charset="0"/>
              </a:rPr>
              <a:t> </a:t>
            </a:r>
            <a:r>
              <a:rPr lang="en-US" sz="2200">
                <a:solidFill>
                  <a:srgbClr val="000000"/>
                </a:solidFill>
                <a:effectLst/>
                <a:latin typeface="Times New Roman" panose="02020603050405020304" pitchFamily="18" charset="0"/>
                <a:ea typeface="Times New Roman" panose="02020603050405020304" pitchFamily="18" charset="0"/>
              </a:rPr>
              <a:t>và các…………………….. </a:t>
            </a:r>
            <a:r>
              <a:rPr lang="en-US" sz="2200" i="1">
                <a:solidFill>
                  <a:srgbClr val="FF0000"/>
                </a:solidFill>
                <a:effectLst/>
                <a:latin typeface="Times New Roman" panose="02020603050405020304" pitchFamily="18" charset="0"/>
                <a:ea typeface="Times New Roman" panose="02020603050405020304" pitchFamily="18" charset="0"/>
              </a:rPr>
              <a:t>(14)</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a:t>
            </a:r>
            <a:r>
              <a:rPr lang="en-US" sz="2200" b="1">
                <a:solidFill>
                  <a:srgbClr val="000000"/>
                </a:solidFill>
                <a:effectLst/>
                <a:latin typeface="Times New Roman" panose="02020603050405020304" pitchFamily="18" charset="0"/>
                <a:ea typeface="Times New Roman" panose="02020603050405020304" pitchFamily="18" charset="0"/>
              </a:rPr>
              <a:t>Ảnh hưởng vị trí địa lí và phạm vi lãnh thổ đến phát triển kinh tế- xã hội:</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Thuận lợi:</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Giao lưu, phát triển các………………………… </a:t>
            </a:r>
            <a:r>
              <a:rPr lang="en-US" sz="2200" i="1">
                <a:solidFill>
                  <a:srgbClr val="FF0000"/>
                </a:solidFill>
                <a:effectLst/>
                <a:latin typeface="Times New Roman" panose="02020603050405020304" pitchFamily="18" charset="0"/>
                <a:ea typeface="Times New Roman" panose="02020603050405020304" pitchFamily="18" charset="0"/>
              </a:rPr>
              <a:t>(15)</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Đẩy mạnh các ngành:…………………………. </a:t>
            </a:r>
            <a:r>
              <a:rPr lang="en-US" sz="2200" i="1">
                <a:solidFill>
                  <a:srgbClr val="FF0000"/>
                </a:solidFill>
                <a:effectLst/>
                <a:latin typeface="Times New Roman" panose="02020603050405020304" pitchFamily="18" charset="0"/>
                <a:ea typeface="Times New Roman" panose="02020603050405020304" pitchFamily="18" charset="0"/>
              </a:rPr>
              <a:t>(16)</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Tạo ra một nền văn hoá:…………… </a:t>
            </a:r>
            <a:r>
              <a:rPr lang="en-US" sz="2200" i="1">
                <a:solidFill>
                  <a:srgbClr val="FF0000"/>
                </a:solidFill>
                <a:effectLst/>
                <a:latin typeface="Times New Roman" panose="02020603050405020304" pitchFamily="18" charset="0"/>
                <a:ea typeface="Times New Roman" panose="02020603050405020304" pitchFamily="18" charset="0"/>
              </a:rPr>
              <a:t>(17)</a:t>
            </a:r>
            <a:r>
              <a:rPr lang="en-US" sz="2200">
                <a:solidFill>
                  <a:srgbClr val="FF0000"/>
                </a:solidFill>
                <a:effectLst/>
                <a:latin typeface="Times New Roman" panose="02020603050405020304" pitchFamily="18" charset="0"/>
                <a:ea typeface="Times New Roman" panose="02020603050405020304" pitchFamily="18" charset="0"/>
              </a:rPr>
              <a:t> </a:t>
            </a:r>
            <a:r>
              <a:rPr lang="en-US" sz="2200">
                <a:solidFill>
                  <a:srgbClr val="000000"/>
                </a:solidFill>
                <a:effectLst/>
                <a:latin typeface="Times New Roman" panose="02020603050405020304" pitchFamily="18" charset="0"/>
                <a:ea typeface="Times New Roman" panose="02020603050405020304" pitchFamily="18" charset="0"/>
              </a:rPr>
              <a:t>giàu bản sắc.</a:t>
            </a:r>
            <a:br>
              <a:rPr lang="en-US" sz="2200">
                <a:effectLst/>
                <a:latin typeface="Times New Roman" panose="02020603050405020304" pitchFamily="18" charset="0"/>
                <a:ea typeface="Times New Roman" panose="02020603050405020304" pitchFamily="18" charset="0"/>
              </a:rPr>
            </a:br>
            <a:r>
              <a:rPr lang="en-US" sz="2200">
                <a:solidFill>
                  <a:srgbClr val="000000"/>
                </a:solidFill>
                <a:effectLst/>
                <a:latin typeface="Times New Roman" panose="02020603050405020304" pitchFamily="18" charset="0"/>
                <a:ea typeface="Times New Roman" panose="02020603050405020304" pitchFamily="18" charset="0"/>
              </a:rPr>
              <a:t>- Khó khăn: </a:t>
            </a:r>
            <a:r>
              <a:rPr lang="vi-VN" sz="2200" kern="1200">
                <a:solidFill>
                  <a:srgbClr val="000000"/>
                </a:solidFill>
                <a:effectLst/>
                <a:latin typeface="Times New Roman" panose="02020603050405020304" pitchFamily="18" charset="0"/>
                <a:ea typeface="+mn-ea"/>
              </a:rPr>
              <a:t>Nằm ở khu vực nhiều thiên tai: </a:t>
            </a:r>
            <a:r>
              <a:rPr lang="en-US" sz="2200" kern="1200">
                <a:solidFill>
                  <a:srgbClr val="000000"/>
                </a:solidFill>
                <a:effectLst/>
                <a:latin typeface="Times New Roman" panose="02020603050405020304" pitchFamily="18" charset="0"/>
                <a:ea typeface="+mn-ea"/>
              </a:rPr>
              <a:t>…………</a:t>
            </a:r>
            <a:r>
              <a:rPr lang="vi-VN" sz="2200" kern="1200">
                <a:solidFill>
                  <a:srgbClr val="000000"/>
                </a:solidFill>
                <a:effectLst/>
                <a:latin typeface="Times New Roman" panose="02020603050405020304" pitchFamily="18" charset="0"/>
                <a:ea typeface="+mn-ea"/>
              </a:rPr>
              <a:t>...</a:t>
            </a:r>
            <a:r>
              <a:rPr lang="en-US" sz="2200" kern="1200">
                <a:solidFill>
                  <a:srgbClr val="000000"/>
                </a:solidFill>
                <a:effectLst/>
                <a:latin typeface="Times New Roman" panose="02020603050405020304" pitchFamily="18" charset="0"/>
                <a:ea typeface="+mn-ea"/>
              </a:rPr>
              <a:t>................. </a:t>
            </a:r>
            <a:r>
              <a:rPr lang="en-US" sz="2200" i="1" kern="1200">
                <a:solidFill>
                  <a:srgbClr val="FF0000"/>
                </a:solidFill>
                <a:effectLst/>
                <a:latin typeface="Times New Roman" panose="02020603050405020304" pitchFamily="18" charset="0"/>
                <a:ea typeface="+mn-ea"/>
              </a:rPr>
              <a:t>(18)</a:t>
            </a:r>
            <a:r>
              <a:rPr lang="en-US" sz="2200" kern="1200">
                <a:solidFill>
                  <a:srgbClr val="FF0000"/>
                </a:solidFill>
                <a:effectLst/>
                <a:latin typeface="Times New Roman" panose="02020603050405020304" pitchFamily="18" charset="0"/>
                <a:ea typeface="+mn-ea"/>
              </a:rPr>
              <a:t> </a:t>
            </a:r>
            <a:r>
              <a:rPr lang="vi-VN" sz="2200" kern="1200">
                <a:solidFill>
                  <a:srgbClr val="000000"/>
                </a:solidFill>
                <a:effectLst/>
                <a:latin typeface="Times New Roman" panose="02020603050405020304" pitchFamily="18" charset="0"/>
                <a:ea typeface="+mn-ea"/>
              </a:rPr>
              <a:t>=&gt; ảnh hưởng đến đời sống và sản xuất.  </a:t>
            </a:r>
            <a:br>
              <a:rPr lang="en-US" sz="2200">
                <a:effectLst/>
                <a:latin typeface="Times New Roman" panose="02020603050405020304" pitchFamily="18" charset="0"/>
                <a:ea typeface="Times New Roman" panose="02020603050405020304" pitchFamily="18" charset="0"/>
              </a:rPr>
            </a:br>
            <a:endParaRPr lang="vi-VN" sz="2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4560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83148-AB2C-6A83-5164-7F81794EB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3AE03-23E3-5BF5-F299-8D3560A8790F}"/>
              </a:ext>
            </a:extLst>
          </p:cNvPr>
          <p:cNvSpPr>
            <a:spLocks noGrp="1"/>
          </p:cNvSpPr>
          <p:nvPr>
            <p:ph type="title"/>
          </p:nvPr>
        </p:nvSpPr>
        <p:spPr>
          <a:xfrm>
            <a:off x="0" y="1"/>
            <a:ext cx="12192000" cy="6857999"/>
          </a:xfrm>
          <a:solidFill>
            <a:schemeClr val="bg1"/>
          </a:solidFill>
        </p:spPr>
        <p:txBody>
          <a:bodyPr>
            <a:noAutofit/>
          </a:bodyPr>
          <a:lstStyle/>
          <a:p>
            <a:pPr marR="30480"/>
            <a:r>
              <a:rPr lang="en-US" sz="2000" b="1">
                <a:solidFill>
                  <a:srgbClr val="000000"/>
                </a:solidFill>
                <a:latin typeface="Times New Roman" panose="02020603050405020304" pitchFamily="18" charset="0"/>
                <a:ea typeface="Times New Roman" panose="02020603050405020304" pitchFamily="18" charset="0"/>
              </a:rPr>
              <a:t>PHIẾU HỌC TẬP: VỊ TRÍ ĐỊA LÍ VÀ PHẠM VI LÃNH THỔ</a:t>
            </a:r>
            <a:br>
              <a:rPr lang="en-US" sz="2000">
                <a:latin typeface="Times New Roman" panose="02020603050405020304" pitchFamily="18" charset="0"/>
                <a:ea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rPr>
              <a:t>* </a:t>
            </a:r>
            <a:r>
              <a:rPr lang="en-US" sz="2000" b="1">
                <a:solidFill>
                  <a:srgbClr val="000000"/>
                </a:solidFill>
                <a:latin typeface="Times New Roman" panose="02020603050405020304" pitchFamily="18" charset="0"/>
                <a:ea typeface="Times New Roman" panose="02020603050405020304" pitchFamily="18" charset="0"/>
              </a:rPr>
              <a:t>Phạm vi lãnh thổ:</a:t>
            </a:r>
            <a:r>
              <a:rPr lang="en-US" sz="2000">
                <a:latin typeface="Times New Roman" panose="02020603050405020304" pitchFamily="18" charset="0"/>
                <a:ea typeface="Times New Roman" panose="02020603050405020304" pitchFamily="18" charset="0"/>
              </a:rPr>
              <a:t> </a:t>
            </a:r>
            <a:br>
              <a:rPr lang="en-US" sz="2000">
                <a:latin typeface="Times New Roman" panose="02020603050405020304" pitchFamily="18" charset="0"/>
                <a:ea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rPr>
              <a:t>-</a:t>
            </a:r>
            <a:r>
              <a:rPr lang="en-US" sz="2000" i="1">
                <a:latin typeface="Times New Roman" panose="02020603050405020304" pitchFamily="18" charset="0"/>
                <a:ea typeface="Times New Roman" panose="02020603050405020304" pitchFamily="18" charset="0"/>
              </a:rPr>
              <a:t> </a:t>
            </a:r>
            <a:r>
              <a:rPr lang="en-US" sz="2000">
                <a:solidFill>
                  <a:srgbClr val="000000"/>
                </a:solidFill>
                <a:latin typeface="Times New Roman" panose="02020603050405020304" pitchFamily="18" charset="0"/>
                <a:ea typeface="Times New Roman" panose="02020603050405020304" pitchFamily="18" charset="0"/>
              </a:rPr>
              <a:t>Bao gồm: </a:t>
            </a:r>
            <a:r>
              <a:rPr lang="en-US" sz="2000" i="1">
                <a:solidFill>
                  <a:srgbClr val="FF0000"/>
                </a:solidFill>
                <a:latin typeface="Times New Roman" panose="02020603050405020304" pitchFamily="18" charset="0"/>
                <a:ea typeface="Times New Roman" panose="02020603050405020304" pitchFamily="18" charset="0"/>
              </a:rPr>
              <a:t>11</a:t>
            </a:r>
            <a:r>
              <a:rPr lang="en-US" sz="2000">
                <a:latin typeface="Times New Roman" panose="02020603050405020304" pitchFamily="18" charset="0"/>
                <a:ea typeface="Times New Roman" panose="02020603050405020304" pitchFamily="18" charset="0"/>
              </a:rPr>
              <a:t> </a:t>
            </a:r>
            <a:r>
              <a:rPr lang="en-US" sz="2000">
                <a:solidFill>
                  <a:srgbClr val="FF0000"/>
                </a:solidFill>
                <a:latin typeface="Times New Roman" panose="02020603050405020304" pitchFamily="18" charset="0"/>
                <a:ea typeface="Times New Roman" panose="02020603050405020304" pitchFamily="18" charset="0"/>
              </a:rPr>
              <a:t>(1) </a:t>
            </a:r>
            <a:r>
              <a:rPr lang="en-US" sz="2000">
                <a:solidFill>
                  <a:srgbClr val="000000"/>
                </a:solidFill>
                <a:latin typeface="Times New Roman" panose="02020603050405020304" pitchFamily="18" charset="0"/>
                <a:ea typeface="Times New Roman" panose="02020603050405020304" pitchFamily="18" charset="0"/>
              </a:rPr>
              <a:t>quốc gia</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Diện tích: </a:t>
            </a:r>
            <a:r>
              <a:rPr lang="en-US" sz="2000" i="1">
                <a:solidFill>
                  <a:srgbClr val="FF0000"/>
                </a:solidFill>
                <a:latin typeface="Times New Roman" panose="02020603050405020304" pitchFamily="18" charset="0"/>
                <a:ea typeface="Times New Roman" panose="02020603050405020304" pitchFamily="18" charset="0"/>
              </a:rPr>
              <a:t>4,5  </a:t>
            </a:r>
            <a:r>
              <a:rPr lang="en-US" sz="2000">
                <a:solidFill>
                  <a:srgbClr val="FF0000"/>
                </a:solidFill>
                <a:latin typeface="Times New Roman" panose="02020603050405020304" pitchFamily="18" charset="0"/>
                <a:ea typeface="Times New Roman" panose="02020603050405020304" pitchFamily="18" charset="0"/>
              </a:rPr>
              <a:t>(2)</a:t>
            </a:r>
            <a:r>
              <a:rPr lang="en-US" sz="2000">
                <a:solidFill>
                  <a:srgbClr val="000000"/>
                </a:solidFill>
                <a:latin typeface="Times New Roman" panose="02020603050405020304" pitchFamily="18" charset="0"/>
                <a:ea typeface="Times New Roman" panose="02020603050405020304" pitchFamily="18" charset="0"/>
              </a:rPr>
              <a:t>triệu km</a:t>
            </a:r>
            <a:r>
              <a:rPr lang="en-US" sz="2000" baseline="30000">
                <a:solidFill>
                  <a:srgbClr val="000000"/>
                </a:solidFill>
                <a:latin typeface="Times New Roman" panose="02020603050405020304" pitchFamily="18" charset="0"/>
                <a:ea typeface="Times New Roman" panose="02020603050405020304" pitchFamily="18" charset="0"/>
              </a:rPr>
              <a:t>2</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Chia thành hai khu vực: </a:t>
            </a:r>
            <a:r>
              <a:rPr lang="en-US" sz="2000" i="1">
                <a:solidFill>
                  <a:srgbClr val="FF0000"/>
                </a:solidFill>
                <a:latin typeface="Times New Roman" panose="02020603050405020304" pitchFamily="18" charset="0"/>
                <a:ea typeface="Times New Roman" panose="02020603050405020304" pitchFamily="18" charset="0"/>
              </a:rPr>
              <a:t>Lục địa và hải đảo</a:t>
            </a:r>
            <a:r>
              <a:rPr lang="en-US" sz="2000">
                <a:solidFill>
                  <a:srgbClr val="FF0000"/>
                </a:solidFill>
                <a:latin typeface="Times New Roman" panose="02020603050405020304" pitchFamily="18" charset="0"/>
                <a:ea typeface="Times New Roman" panose="02020603050405020304" pitchFamily="18" charset="0"/>
              </a:rPr>
              <a:t> (3)</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Vùng biển: </a:t>
            </a:r>
            <a:r>
              <a:rPr lang="en-US" sz="2000" i="1">
                <a:solidFill>
                  <a:srgbClr val="FF0000"/>
                </a:solidFill>
                <a:latin typeface="Times New Roman" panose="02020603050405020304" pitchFamily="18" charset="0"/>
                <a:ea typeface="Times New Roman" panose="02020603050405020304" pitchFamily="18" charset="0"/>
              </a:rPr>
              <a:t>Rộng, nhiều biển</a:t>
            </a:r>
            <a:r>
              <a:rPr lang="en-US" sz="2000">
                <a:solidFill>
                  <a:srgbClr val="FF0000"/>
                </a:solidFill>
                <a:latin typeface="Times New Roman" panose="02020603050405020304" pitchFamily="18" charset="0"/>
                <a:ea typeface="Times New Roman" panose="02020603050405020304" pitchFamily="18" charset="0"/>
              </a:rPr>
              <a:t> (4)</a:t>
            </a:r>
            <a:br>
              <a:rPr lang="en-US" sz="2000">
                <a:latin typeface="Times New Roman" panose="02020603050405020304" pitchFamily="18" charset="0"/>
                <a:ea typeface="Times New Roman" panose="02020603050405020304" pitchFamily="18" charset="0"/>
              </a:rPr>
            </a:br>
            <a:r>
              <a:rPr lang="en-US" sz="2000" b="1">
                <a:solidFill>
                  <a:srgbClr val="000000"/>
                </a:solidFill>
                <a:latin typeface="Times New Roman" panose="02020603050405020304" pitchFamily="18" charset="0"/>
                <a:ea typeface="Times New Roman" panose="02020603050405020304" pitchFamily="18" charset="0"/>
              </a:rPr>
              <a:t>* Vị trí địa lí.</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Nằm ở: </a:t>
            </a:r>
            <a:r>
              <a:rPr lang="en-US" sz="2000" i="1">
                <a:solidFill>
                  <a:srgbClr val="FF0000"/>
                </a:solidFill>
                <a:latin typeface="Times New Roman" panose="02020603050405020304" pitchFamily="18" charset="0"/>
                <a:ea typeface="Times New Roman" panose="02020603050405020304" pitchFamily="18" charset="0"/>
              </a:rPr>
              <a:t>Phía Đông Nam </a:t>
            </a:r>
            <a:r>
              <a:rPr lang="en-US" sz="2000">
                <a:solidFill>
                  <a:srgbClr val="FF0000"/>
                </a:solidFill>
                <a:latin typeface="Times New Roman" panose="02020603050405020304" pitchFamily="18" charset="0"/>
                <a:ea typeface="Times New Roman" panose="02020603050405020304" pitchFamily="18" charset="0"/>
              </a:rPr>
              <a:t> (5) </a:t>
            </a:r>
            <a:r>
              <a:rPr lang="en-US" sz="2000">
                <a:solidFill>
                  <a:srgbClr val="000000"/>
                </a:solidFill>
                <a:latin typeface="Times New Roman" panose="02020603050405020304" pitchFamily="18" charset="0"/>
                <a:ea typeface="Times New Roman" panose="02020603050405020304" pitchFamily="18" charset="0"/>
              </a:rPr>
              <a:t>Châu Á</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Tiếp giáp: </a:t>
            </a:r>
            <a:r>
              <a:rPr lang="en-US" sz="2000" i="1">
                <a:solidFill>
                  <a:srgbClr val="FF0000"/>
                </a:solidFill>
                <a:latin typeface="Times New Roman" panose="02020603050405020304" pitchFamily="18" charset="0"/>
                <a:ea typeface="Times New Roman" panose="02020603050405020304" pitchFamily="18" charset="0"/>
              </a:rPr>
              <a:t>Đông Á , Nam Á</a:t>
            </a:r>
            <a:r>
              <a:rPr lang="en-US" sz="2000">
                <a:solidFill>
                  <a:srgbClr val="FF0000"/>
                </a:solidFill>
                <a:latin typeface="Times New Roman" panose="02020603050405020304" pitchFamily="18" charset="0"/>
                <a:ea typeface="Times New Roman" panose="02020603050405020304" pitchFamily="18" charset="0"/>
              </a:rPr>
              <a:t> (6) </a:t>
            </a:r>
            <a:r>
              <a:rPr lang="en-US" sz="2000">
                <a:solidFill>
                  <a:srgbClr val="000000"/>
                </a:solidFill>
                <a:latin typeface="Times New Roman" panose="02020603050405020304" pitchFamily="18" charset="0"/>
                <a:ea typeface="Times New Roman" panose="02020603050405020304" pitchFamily="18" charset="0"/>
              </a:rPr>
              <a:t>và vịnh Ben-gan; Thái Bình Dương; Ôxtrâylia và Ấn Độ Dương.</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Trong khu vực: </a:t>
            </a:r>
            <a:r>
              <a:rPr lang="en-US" sz="2000" i="1">
                <a:solidFill>
                  <a:srgbClr val="FF0000"/>
                </a:solidFill>
                <a:latin typeface="Times New Roman" panose="02020603050405020304" pitchFamily="18" charset="0"/>
                <a:ea typeface="Times New Roman" panose="02020603050405020304" pitchFamily="18" charset="0"/>
              </a:rPr>
              <a:t>Nội chí tuyến</a:t>
            </a:r>
            <a:r>
              <a:rPr lang="en-US" sz="2000">
                <a:solidFill>
                  <a:srgbClr val="FF0000"/>
                </a:solidFill>
                <a:latin typeface="Times New Roman" panose="02020603050405020304" pitchFamily="18" charset="0"/>
                <a:ea typeface="Times New Roman" panose="02020603050405020304" pitchFamily="18" charset="0"/>
              </a:rPr>
              <a:t> (7) </a:t>
            </a:r>
            <a:r>
              <a:rPr lang="en-US" sz="2000">
                <a:solidFill>
                  <a:srgbClr val="000000"/>
                </a:solidFill>
                <a:latin typeface="Times New Roman" panose="02020603050405020304" pitchFamily="18" charset="0"/>
                <a:ea typeface="Times New Roman" panose="02020603050405020304" pitchFamily="18" charset="0"/>
              </a:rPr>
              <a:t>và khu vực hoạt động của </a:t>
            </a:r>
            <a:r>
              <a:rPr lang="en-US" sz="2000" i="1">
                <a:solidFill>
                  <a:srgbClr val="FF0000"/>
                </a:solidFill>
                <a:latin typeface="Times New Roman" panose="02020603050405020304" pitchFamily="18" charset="0"/>
                <a:ea typeface="Times New Roman" panose="02020603050405020304" pitchFamily="18" charset="0"/>
              </a:rPr>
              <a:t>gió mùa</a:t>
            </a:r>
            <a:r>
              <a:rPr lang="en-US" sz="2000">
                <a:solidFill>
                  <a:srgbClr val="FF0000"/>
                </a:solidFill>
                <a:latin typeface="Times New Roman" panose="02020603050405020304" pitchFamily="18" charset="0"/>
                <a:ea typeface="Times New Roman" panose="02020603050405020304" pitchFamily="18" charset="0"/>
              </a:rPr>
              <a:t> (8)</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Vị trí đặc biệt quan trọng:</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Nằm trên con đường biển </a:t>
            </a:r>
            <a:r>
              <a:rPr lang="en-US" sz="2000" i="1">
                <a:solidFill>
                  <a:srgbClr val="FF0000"/>
                </a:solidFill>
                <a:latin typeface="Times New Roman" panose="02020603050405020304" pitchFamily="18" charset="0"/>
                <a:ea typeface="Times New Roman" panose="02020603050405020304" pitchFamily="18" charset="0"/>
              </a:rPr>
              <a:t>quốc tế</a:t>
            </a:r>
            <a:r>
              <a:rPr lang="en-US" sz="2000">
                <a:solidFill>
                  <a:srgbClr val="FF0000"/>
                </a:solidFill>
                <a:latin typeface="Times New Roman" panose="02020603050405020304" pitchFamily="18" charset="0"/>
                <a:ea typeface="Times New Roman" panose="02020603050405020304" pitchFamily="18" charset="0"/>
              </a:rPr>
              <a:t>  (9) </a:t>
            </a:r>
            <a:r>
              <a:rPr lang="en-US" sz="2000">
                <a:solidFill>
                  <a:srgbClr val="000000"/>
                </a:solidFill>
                <a:latin typeface="Times New Roman" panose="02020603050405020304" pitchFamily="18" charset="0"/>
                <a:ea typeface="Times New Roman" panose="02020603050405020304" pitchFamily="18" charset="0"/>
              </a:rPr>
              <a:t>từ Ấn Độ Dương sang Thái Bình Dương</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Cầu nối châu Âu, châu Phi, khu vực Nam Á với khu vực  </a:t>
            </a:r>
            <a:r>
              <a:rPr lang="en-US" sz="2000" i="1">
                <a:solidFill>
                  <a:srgbClr val="FF0000"/>
                </a:solidFill>
                <a:latin typeface="Times New Roman" panose="02020603050405020304" pitchFamily="18" charset="0"/>
                <a:ea typeface="Times New Roman" panose="02020603050405020304" pitchFamily="18" charset="0"/>
              </a:rPr>
              <a:t>Đông Á</a:t>
            </a:r>
            <a:r>
              <a:rPr lang="en-US" sz="2000">
                <a:solidFill>
                  <a:srgbClr val="FF0000"/>
                </a:solidFill>
                <a:latin typeface="Times New Roman" panose="02020603050405020304" pitchFamily="18" charset="0"/>
                <a:ea typeface="Times New Roman" panose="02020603050405020304" pitchFamily="18" charset="0"/>
              </a:rPr>
              <a:t> (10) </a:t>
            </a:r>
            <a:r>
              <a:rPr lang="en-US" sz="2000">
                <a:solidFill>
                  <a:srgbClr val="000000"/>
                </a:solidFill>
                <a:latin typeface="Times New Roman" panose="02020603050405020304" pitchFamily="18" charset="0"/>
                <a:ea typeface="Times New Roman" panose="02020603050405020304" pitchFamily="18" charset="0"/>
              </a:rPr>
              <a:t>nối lục địa Á- Âu </a:t>
            </a:r>
            <a:r>
              <a:rPr lang="en-US" sz="2000">
                <a:solidFill>
                  <a:srgbClr val="FF0000"/>
                </a:solidFill>
                <a:latin typeface="Times New Roman" panose="02020603050405020304" pitchFamily="18" charset="0"/>
                <a:ea typeface="Times New Roman" panose="02020603050405020304" pitchFamily="18" charset="0"/>
              </a:rPr>
              <a:t>(11) </a:t>
            </a:r>
            <a:r>
              <a:rPr lang="en-US" sz="2000">
                <a:solidFill>
                  <a:srgbClr val="000000"/>
                </a:solidFill>
                <a:latin typeface="Times New Roman" panose="02020603050405020304" pitchFamily="18" charset="0"/>
                <a:ea typeface="Times New Roman" panose="02020603050405020304" pitchFamily="18" charset="0"/>
              </a:rPr>
              <a:t>với O-xtrây-li-a.</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Nằm trong khu vực </a:t>
            </a:r>
            <a:r>
              <a:rPr lang="en-US" sz="2000" i="1">
                <a:solidFill>
                  <a:srgbClr val="FF0000"/>
                </a:solidFill>
                <a:latin typeface="Times New Roman" panose="02020603050405020304" pitchFamily="18" charset="0"/>
                <a:ea typeface="Times New Roman" panose="02020603050405020304" pitchFamily="18" charset="0"/>
              </a:rPr>
              <a:t>kinh tế</a:t>
            </a:r>
            <a:r>
              <a:rPr lang="en-US" sz="2000">
                <a:solidFill>
                  <a:srgbClr val="FF0000"/>
                </a:solidFill>
                <a:latin typeface="Times New Roman" panose="02020603050405020304" pitchFamily="18" charset="0"/>
                <a:ea typeface="Times New Roman" panose="02020603050405020304" pitchFamily="18" charset="0"/>
              </a:rPr>
              <a:t>  (12) </a:t>
            </a:r>
            <a:r>
              <a:rPr lang="en-US" sz="2000">
                <a:solidFill>
                  <a:srgbClr val="000000"/>
                </a:solidFill>
                <a:latin typeface="Times New Roman" panose="02020603050405020304" pitchFamily="18" charset="0"/>
                <a:ea typeface="Times New Roman" panose="02020603050405020304" pitchFamily="18" charset="0"/>
              </a:rPr>
              <a:t>phát triển năng động Châu Á- Thái Bình Dương</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Nơi giao thoa của các vành đai sinh khoáng lớn, các luồng  </a:t>
            </a:r>
            <a:r>
              <a:rPr lang="en-US" sz="2000" i="1">
                <a:solidFill>
                  <a:srgbClr val="FF0000"/>
                </a:solidFill>
                <a:latin typeface="Times New Roman" panose="02020603050405020304" pitchFamily="18" charset="0"/>
                <a:ea typeface="Times New Roman" panose="02020603050405020304" pitchFamily="18" charset="0"/>
              </a:rPr>
              <a:t>sinh vật</a:t>
            </a:r>
            <a:r>
              <a:rPr lang="en-US" sz="2000">
                <a:solidFill>
                  <a:srgbClr val="FF0000"/>
                </a:solidFill>
                <a:latin typeface="Times New Roman" panose="02020603050405020304" pitchFamily="18" charset="0"/>
                <a:ea typeface="Times New Roman" panose="02020603050405020304" pitchFamily="18" charset="0"/>
              </a:rPr>
              <a:t> (13) </a:t>
            </a:r>
            <a:r>
              <a:rPr lang="en-US" sz="2000">
                <a:solidFill>
                  <a:srgbClr val="000000"/>
                </a:solidFill>
                <a:latin typeface="Times New Roman" panose="02020603050405020304" pitchFamily="18" charset="0"/>
                <a:ea typeface="Times New Roman" panose="02020603050405020304" pitchFamily="18" charset="0"/>
              </a:rPr>
              <a:t>và các </a:t>
            </a:r>
            <a:r>
              <a:rPr lang="en-US" sz="2000" i="1">
                <a:solidFill>
                  <a:srgbClr val="FF0000"/>
                </a:solidFill>
                <a:latin typeface="Times New Roman" panose="02020603050405020304" pitchFamily="18" charset="0"/>
                <a:ea typeface="Times New Roman" panose="02020603050405020304" pitchFamily="18" charset="0"/>
              </a:rPr>
              <a:t>nền văn hoá lớn</a:t>
            </a:r>
            <a:r>
              <a:rPr lang="en-US" sz="2000">
                <a:solidFill>
                  <a:srgbClr val="FF0000"/>
                </a:solidFill>
                <a:latin typeface="Times New Roman" panose="02020603050405020304" pitchFamily="18" charset="0"/>
                <a:ea typeface="Times New Roman" panose="02020603050405020304" pitchFamily="18" charset="0"/>
              </a:rPr>
              <a:t> (14)</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a:t>
            </a:r>
            <a:r>
              <a:rPr lang="en-US" sz="2000" b="1">
                <a:solidFill>
                  <a:srgbClr val="000000"/>
                </a:solidFill>
                <a:latin typeface="Times New Roman" panose="02020603050405020304" pitchFamily="18" charset="0"/>
                <a:ea typeface="Times New Roman" panose="02020603050405020304" pitchFamily="18" charset="0"/>
              </a:rPr>
              <a:t>Ảnh hưởng vị trí địa lí và phạm vi lãnh thổ đến phát triển kinh tế- xã hội:</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Thuận lợi:</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Giao lưu, phát triển các </a:t>
            </a:r>
            <a:r>
              <a:rPr lang="en-US" sz="2000" i="1">
                <a:solidFill>
                  <a:srgbClr val="FF0000"/>
                </a:solidFill>
                <a:latin typeface="Times New Roman" panose="02020603050405020304" pitchFamily="18" charset="0"/>
                <a:ea typeface="Times New Roman" panose="02020603050405020304" pitchFamily="18" charset="0"/>
              </a:rPr>
              <a:t>ngành kinh tế</a:t>
            </a:r>
            <a:r>
              <a:rPr lang="en-US" sz="2000">
                <a:solidFill>
                  <a:srgbClr val="FF0000"/>
                </a:solidFill>
                <a:latin typeface="Times New Roman" panose="02020603050405020304" pitchFamily="18" charset="0"/>
                <a:ea typeface="Times New Roman" panose="02020603050405020304" pitchFamily="18" charset="0"/>
              </a:rPr>
              <a:t> (15)</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Đẩy mạnh các ngành </a:t>
            </a:r>
            <a:r>
              <a:rPr lang="en-US" sz="2000" i="1">
                <a:solidFill>
                  <a:srgbClr val="FF0000"/>
                </a:solidFill>
                <a:latin typeface="Times New Roman" panose="02020603050405020304" pitchFamily="18" charset="0"/>
                <a:ea typeface="Times New Roman" panose="02020603050405020304" pitchFamily="18" charset="0"/>
              </a:rPr>
              <a:t>kinh tế biển</a:t>
            </a:r>
            <a:r>
              <a:rPr lang="en-US" sz="2000">
                <a:solidFill>
                  <a:srgbClr val="FF0000"/>
                </a:solidFill>
                <a:latin typeface="Times New Roman" panose="02020603050405020304" pitchFamily="18" charset="0"/>
                <a:ea typeface="Times New Roman" panose="02020603050405020304" pitchFamily="18" charset="0"/>
              </a:rPr>
              <a:t> (16)</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Tạo ra một nền văn hoá </a:t>
            </a:r>
            <a:r>
              <a:rPr lang="en-US" sz="2000" i="1">
                <a:solidFill>
                  <a:srgbClr val="FF0000"/>
                </a:solidFill>
                <a:latin typeface="Times New Roman" panose="02020603050405020304" pitchFamily="18" charset="0"/>
                <a:ea typeface="Times New Roman" panose="02020603050405020304" pitchFamily="18" charset="0"/>
              </a:rPr>
              <a:t>đa dạng</a:t>
            </a:r>
            <a:r>
              <a:rPr lang="en-US" sz="2000">
                <a:solidFill>
                  <a:srgbClr val="FF0000"/>
                </a:solidFill>
                <a:latin typeface="Times New Roman" panose="02020603050405020304" pitchFamily="18" charset="0"/>
                <a:ea typeface="Times New Roman" panose="02020603050405020304" pitchFamily="18" charset="0"/>
              </a:rPr>
              <a:t> (17) </a:t>
            </a:r>
            <a:r>
              <a:rPr lang="en-US" sz="2000">
                <a:solidFill>
                  <a:srgbClr val="000000"/>
                </a:solidFill>
                <a:latin typeface="Times New Roman" panose="02020603050405020304" pitchFamily="18" charset="0"/>
                <a:ea typeface="Times New Roman" panose="02020603050405020304" pitchFamily="18" charset="0"/>
              </a:rPr>
              <a:t>giàu bản sắc. Tài nguyên thiên nhiên phong phú, đa dạng.</a:t>
            </a:r>
            <a:br>
              <a:rPr lang="en-US" sz="2000">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 Khó khăn: </a:t>
            </a:r>
            <a:r>
              <a:rPr lang="vi-VN" sz="2000">
                <a:solidFill>
                  <a:srgbClr val="000000"/>
                </a:solidFill>
                <a:latin typeface="Times New Roman" panose="02020603050405020304" pitchFamily="18" charset="0"/>
                <a:ea typeface="+mn-ea"/>
              </a:rPr>
              <a:t>Nằm ở khu vực nhiều thiên tai: </a:t>
            </a:r>
            <a:r>
              <a:rPr lang="en-US" sz="2000" i="1">
                <a:solidFill>
                  <a:srgbClr val="FF0000"/>
                </a:solidFill>
                <a:latin typeface="Times New Roman" panose="02020603050405020304" pitchFamily="18" charset="0"/>
                <a:ea typeface="+mn-ea"/>
              </a:rPr>
              <a:t>Động đất, núi lửa, sóng thần, bão, sạt lở đất</a:t>
            </a:r>
            <a:r>
              <a:rPr lang="en-US" sz="2000">
                <a:solidFill>
                  <a:srgbClr val="000000"/>
                </a:solidFill>
                <a:latin typeface="Times New Roman" panose="02020603050405020304" pitchFamily="18" charset="0"/>
                <a:ea typeface="+mn-ea"/>
              </a:rPr>
              <a:t>… </a:t>
            </a:r>
            <a:r>
              <a:rPr lang="en-US" sz="2000">
                <a:solidFill>
                  <a:srgbClr val="FF0000"/>
                </a:solidFill>
                <a:latin typeface="Times New Roman" panose="02020603050405020304" pitchFamily="18" charset="0"/>
                <a:ea typeface="+mn-ea"/>
              </a:rPr>
              <a:t>(18) </a:t>
            </a:r>
            <a:r>
              <a:rPr lang="vi-VN" sz="2000">
                <a:solidFill>
                  <a:srgbClr val="000000"/>
                </a:solidFill>
                <a:latin typeface="Times New Roman" panose="02020603050405020304" pitchFamily="18" charset="0"/>
                <a:ea typeface="+mn-ea"/>
              </a:rPr>
              <a:t>=&gt; ảnh hưởng đến đời sống và sản xuất.  </a:t>
            </a:r>
            <a:r>
              <a:rPr lang="en-US" sz="2000">
                <a:solidFill>
                  <a:srgbClr val="000000"/>
                </a:solidFill>
                <a:latin typeface="Times New Roman" panose="02020603050405020304" pitchFamily="18" charset="0"/>
                <a:ea typeface="+mn-ea"/>
              </a:rPr>
              <a:t>Bảo vệ chủ quyền các quốc gia.</a:t>
            </a:r>
            <a:br>
              <a:rPr lang="en-US" sz="2000">
                <a:latin typeface="Times New Roman" panose="02020603050405020304" pitchFamily="18" charset="0"/>
                <a:ea typeface="Times New Roman" panose="02020603050405020304" pitchFamily="18" charset="0"/>
              </a:rPr>
            </a:br>
            <a:endParaRPr lang="vi-VN"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03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352B1-E909-4527-3F81-0D9BF08D951C}"/>
            </a:ext>
          </a:extLst>
        </p:cNvPr>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4379BCFB-C3E4-68B7-CF15-317DEEA5B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8" y="0"/>
            <a:ext cx="12110484" cy="6858000"/>
          </a:xfrm>
          <a:prstGeom prst="rect">
            <a:avLst/>
          </a:prstGeom>
        </p:spPr>
      </p:pic>
    </p:spTree>
    <p:extLst>
      <p:ext uri="{BB962C8B-B14F-4D97-AF65-F5344CB8AC3E}">
        <p14:creationId xmlns:p14="http://schemas.microsoft.com/office/powerpoint/2010/main" val="26108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D3E0-C33B-422F-B65F-98030CF2A028}"/>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D2E8053D-A76F-470E-9501-24AD906D5C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1915335" cy="6858584"/>
          </a:xfrm>
        </p:spPr>
      </p:pic>
      <p:sp>
        <p:nvSpPr>
          <p:cNvPr id="6" name="Oval 5">
            <a:extLst>
              <a:ext uri="{FF2B5EF4-FFF2-40B4-BE49-F238E27FC236}">
                <a16:creationId xmlns:a16="http://schemas.microsoft.com/office/drawing/2014/main" id="{41D7F5DF-BE94-489C-B302-65F576F0B59D}"/>
              </a:ext>
            </a:extLst>
          </p:cNvPr>
          <p:cNvSpPr/>
          <p:nvPr/>
        </p:nvSpPr>
        <p:spPr>
          <a:xfrm>
            <a:off x="8307701" y="3429000"/>
            <a:ext cx="2243068" cy="180418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0D6EAD7-B8C8-458A-A35C-5960C1F6CE38}"/>
              </a:ext>
            </a:extLst>
          </p:cNvPr>
          <p:cNvCxnSpPr/>
          <p:nvPr/>
        </p:nvCxnSpPr>
        <p:spPr>
          <a:xfrm flipV="1">
            <a:off x="10424160" y="3429000"/>
            <a:ext cx="1090506" cy="453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BD73977-2316-4EDC-93E4-7E41F9FD549D}"/>
              </a:ext>
            </a:extLst>
          </p:cNvPr>
          <p:cNvCxnSpPr>
            <a:cxnSpLocks/>
          </p:cNvCxnSpPr>
          <p:nvPr/>
        </p:nvCxnSpPr>
        <p:spPr>
          <a:xfrm flipH="1">
            <a:off x="7146389" y="4519638"/>
            <a:ext cx="1161312" cy="4079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125EBCD-B494-4A0E-9EA9-244E58F61BB3}"/>
              </a:ext>
            </a:extLst>
          </p:cNvPr>
          <p:cNvCxnSpPr>
            <a:cxnSpLocks/>
          </p:cNvCxnSpPr>
          <p:nvPr/>
        </p:nvCxnSpPr>
        <p:spPr>
          <a:xfrm flipH="1" flipV="1">
            <a:off x="8031845" y="2893455"/>
            <a:ext cx="856512" cy="6729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1B0C7AB-460E-41B2-94B9-A737B88E51BA}"/>
              </a:ext>
            </a:extLst>
          </p:cNvPr>
          <p:cNvCxnSpPr>
            <a:cxnSpLocks/>
          </p:cNvCxnSpPr>
          <p:nvPr/>
        </p:nvCxnSpPr>
        <p:spPr>
          <a:xfrm>
            <a:off x="9854658" y="5155418"/>
            <a:ext cx="288148" cy="4153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2749F7E-9A41-409D-95C2-8B5FCAC48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79" y="0"/>
            <a:ext cx="11915335" cy="6858000"/>
          </a:xfrm>
          <a:prstGeom prst="rect">
            <a:avLst/>
          </a:prstGeom>
        </p:spPr>
      </p:pic>
      <p:pic>
        <p:nvPicPr>
          <p:cNvPr id="21" name="Picture 20">
            <a:extLst>
              <a:ext uri="{FF2B5EF4-FFF2-40B4-BE49-F238E27FC236}">
                <a16:creationId xmlns:a16="http://schemas.microsoft.com/office/drawing/2014/main" id="{7985506C-4731-4781-9052-DEB310D390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77" y="114372"/>
            <a:ext cx="11915335" cy="6858000"/>
          </a:xfrm>
          <a:prstGeom prst="rect">
            <a:avLst/>
          </a:prstGeom>
        </p:spPr>
      </p:pic>
      <p:pic>
        <p:nvPicPr>
          <p:cNvPr id="4" name="Picture 3">
            <a:extLst>
              <a:ext uri="{FF2B5EF4-FFF2-40B4-BE49-F238E27FC236}">
                <a16:creationId xmlns:a16="http://schemas.microsoft.com/office/drawing/2014/main" id="{42847E08-2F38-4974-895D-48E64A93E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141" y="-17992"/>
            <a:ext cx="12209862" cy="6893983"/>
          </a:xfrm>
          <a:prstGeom prst="rect">
            <a:avLst/>
          </a:prstGeom>
        </p:spPr>
      </p:pic>
    </p:spTree>
    <p:extLst>
      <p:ext uri="{BB962C8B-B14F-4D97-AF65-F5344CB8AC3E}">
        <p14:creationId xmlns:p14="http://schemas.microsoft.com/office/powerpoint/2010/main" val="415606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81B5EE-DE98-494B-A902-9329FF4B5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115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9|5.7"/>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2628</TotalTime>
  <Words>3615</Words>
  <Application>Microsoft Office PowerPoint</Application>
  <PresentationFormat>Widescreen</PresentationFormat>
  <Paragraphs>565</Paragraphs>
  <Slides>38</Slides>
  <Notes>9</Notes>
  <HiddenSlides>0</HiddenSlides>
  <MMClips>16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Arial Black</vt:lpstr>
      <vt:lpstr>Calibri</vt:lpstr>
      <vt:lpstr>Calibri Light</vt:lpstr>
      <vt:lpstr>Times New Roman</vt:lpstr>
      <vt:lpstr>Trebuchet MS</vt:lpstr>
      <vt:lpstr>Wingdings 3</vt:lpstr>
      <vt:lpstr>Facet</vt:lpstr>
      <vt:lpstr>1_Office Theme</vt:lpstr>
      <vt:lpstr>PowerPoint Presentation</vt:lpstr>
      <vt:lpstr>PowerPoint Presentation</vt:lpstr>
      <vt:lpstr>TIẾT 19- BÀI 11: VỊ TRÍ ĐỊA LÍ VÀ ĐIỀU KIỆN TỰ NHIÊN. DÂN CƯ, XÃ HỘI VÀ KINH TẾ KHU VỰC  ĐÔNG NAM Á</vt:lpstr>
      <vt:lpstr>I. VỊ TRÍ ĐỊA LÍ VÀ ĐIỀU KIỆN TỰ NHIÊN 1. Vị trí địa lí và phạm vi lãnh thổ</vt:lpstr>
      <vt:lpstr>PHIẾU HỌC TẬP: VỊ TRÍ ĐỊA LÍ VÀ PHẠM VI LÃNH THỔ * Phạm vi lãnh thổ:  - Bao gồm: ……………… (1) quốc gia - Diện tích: ……………… (2)triệu km2 - Chia thành hai khu vực:………………………… (3) - Vùng biển:………………………………………… (4) * Vị trí địa lí. - Nằm ở: ……………………… (5) Châu Á - Tiếp giáp: ……………… (6) và vịnh Ben-gan; Thái Bình Dương; Ôxtrâylia và Ấn Độ Dương. - Trong khu vực:………………………….. (7) và khu vực hoạt động của……………….. (8) - Vị trí đặc biệt quan trọng: + Nằm trên con đường biển:………………… (9) từ Ấn Độ Dương sang Thái Bình Dương + Cầu nối châu Âu, châu Phi, khu vực Nam Á với khu vực……………. (10) nối…………………. (11) với O-xtrây-li-a. + Nằm trong khu vực:………………… (12) phát triển năng động Châu Á- Thái Bình Dương + Nơi giao thoa của các vành đai sinh khoáng lớn, các luồng …………. (13) và các…………………….. (14) * Ảnh hưởng vị trí địa lí và phạm vi lãnh thổ đến phát triển kinh tế- xã hội: - Thuận lợi: + Giao lưu, phát triển các………………………… (15) + Đẩy mạnh các ngành:…………………………. (16) + Tạo ra một nền văn hoá:…………… (17) giàu bản sắc. - Khó khăn: Nằm ở khu vực nhiều thiên tai: ………….................... (18) =&gt; ảnh hưởng đến đời sống và sản xuất.   </vt:lpstr>
      <vt:lpstr>PHIẾU HỌC TẬP: VỊ TRÍ ĐỊA LÍ VÀ PHẠM VI LÃNH THỔ * Phạm vi lãnh thổ:  - Bao gồm: 11 (1) quốc gia - Diện tích: 4,5  (2)triệu km2 - Chia thành hai khu vực: Lục địa và hải đảo (3) - Vùng biển: Rộng, nhiều biển (4) * Vị trí địa lí. - Nằm ở: Phía Đông Nam  (5) Châu Á - Tiếp giáp: Đông Á , Nam Á (6) và vịnh Ben-gan; Thái Bình Dương; Ôxtrâylia và Ấn Độ Dương. - Trong khu vực: Nội chí tuyến (7) và khu vực hoạt động của gió mùa (8) - Vị trí đặc biệt quan trọng: + Nằm trên con đường biển quốc tế  (9) từ Ấn Độ Dương sang Thái Bình Dương + Cầu nối châu Âu, châu Phi, khu vực Nam Á với khu vực  Đông Á (10) nối lục địa Á- Âu (11) với O-xtrây-li-a. + Nằm trong khu vực kinh tế  (12) phát triển năng động Châu Á- Thái Bình Dương + Nơi giao thoa của các vành đai sinh khoáng lớn, các luồng  sinh vật (13) và các nền văn hoá lớn (14) * Ảnh hưởng vị trí địa lí và phạm vi lãnh thổ đến phát triển kinh tế- xã hội: - Thuận lợi: + Giao lưu, phát triển các ngành kinh tế (15) + Đẩy mạnh các ngành kinh tế biển (16) + Tạo ra một nền văn hoá đa dạng (17) giàu bản sắc. Tài nguyên thiên nhiên phong phú, đa dạng. - Khó khăn: Nằm ở khu vực nhiều thiên tai: Động đất, núi lửa, sóng thần, bão, sạt lở đất… (18) =&gt; ảnh hưởng đến đời sống và sản xuất.  Bảo vệ chủ quyền các quốc gia. </vt:lpstr>
      <vt:lpstr>PowerPoint Presentation</vt:lpstr>
      <vt:lpstr>PowerPoint Presentation</vt:lpstr>
      <vt:lpstr>PowerPoint Presentation</vt:lpstr>
      <vt:lpstr>PowerPoint Presentation</vt:lpstr>
      <vt:lpstr>TIẾT 19- BÀI 11: VỊ TRÍ ĐỊA LÍ VÀ ĐIỀU KIỆN TỰ NHIÊN. DÂN CƯ, XÃ HỘI VÀ KINH TẾ KHU VỰC  ĐÔNG NAM 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Tính đa dạng sinh học đang bị suy giảm</vt:lpstr>
      <vt:lpstr>Ô nhiễm môi trường biển</vt:lpstr>
      <vt:lpstr>Tranh chấp chủ quyền trên biển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vận dụng mở rộng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TheMilkyGames</dc:creator>
  <cp:lastModifiedBy>Administrator</cp:lastModifiedBy>
  <cp:revision>254</cp:revision>
  <cp:lastPrinted>2024-10-28T05:02:18Z</cp:lastPrinted>
  <dcterms:created xsi:type="dcterms:W3CDTF">2020-02-26T04:55:23Z</dcterms:created>
  <dcterms:modified xsi:type="dcterms:W3CDTF">2024-10-28T09:18:57Z</dcterms:modified>
</cp:coreProperties>
</file>