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5">
  <p:sldMasterIdLst>
    <p:sldMasterId id="2147483675" r:id="rId1"/>
    <p:sldMasterId id="2147483676" r:id="rId2"/>
  </p:sldMasterIdLst>
  <p:notesMasterIdLst>
    <p:notesMasterId r:id="rId19"/>
  </p:notesMasterIdLst>
  <p:sldIdLst>
    <p:sldId id="679" r:id="rId3"/>
    <p:sldId id="256" r:id="rId4"/>
    <p:sldId id="723" r:id="rId5"/>
    <p:sldId id="259" r:id="rId6"/>
    <p:sldId id="708" r:id="rId7"/>
    <p:sldId id="709" r:id="rId8"/>
    <p:sldId id="692" r:id="rId9"/>
    <p:sldId id="711" r:id="rId10"/>
    <p:sldId id="712" r:id="rId11"/>
    <p:sldId id="714" r:id="rId12"/>
    <p:sldId id="715" r:id="rId13"/>
    <p:sldId id="716" r:id="rId14"/>
    <p:sldId id="717" r:id="rId15"/>
    <p:sldId id="718" r:id="rId16"/>
    <p:sldId id="719" r:id="rId17"/>
    <p:sldId id="720" r:id="rId18"/>
  </p:sldIdLst>
  <p:sldSz cx="24384000" cy="13716000"/>
  <p:notesSz cx="6858000" cy="9144000"/>
  <p:embeddedFontLst>
    <p:embeddedFont>
      <p:font typeface="Abril Fatface" panose="02000503000000020003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hu Van An" panose="0202050305040509030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72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FF"/>
    <a:srgbClr val="70AD47"/>
    <a:srgbClr val="FF6600"/>
    <a:srgbClr val="0033CC"/>
    <a:srgbClr val="4436FA"/>
    <a:srgbClr val="881EB2"/>
    <a:srgbClr val="E8E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0" autoAdjust="0"/>
    <p:restoredTop sz="93842" autoAdjust="0"/>
  </p:normalViewPr>
  <p:slideViewPr>
    <p:cSldViewPr snapToGrid="0">
      <p:cViewPr varScale="1">
        <p:scale>
          <a:sx n="42" d="100"/>
          <a:sy n="42" d="100"/>
        </p:scale>
        <p:origin x="72" y="62"/>
      </p:cViewPr>
      <p:guideLst>
        <p:guide orient="horz" pos="427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84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9934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5664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656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2786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073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966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195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49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951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636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82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1748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64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55C21-6581-4E82-AD84-1FE9EFDC7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5792420" y="6560607"/>
            <a:ext cx="12773145" cy="1537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3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dt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ft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ldNum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dt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dt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ft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sldNum" idx="12"/>
          </p:nvPr>
        </p:nvSpPr>
        <p:spPr>
          <a:xfrm>
            <a:off x="16662400" y="12712701"/>
            <a:ext cx="7391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 by Duong Hung word xinh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44203" y="1065704"/>
            <a:ext cx="24239797" cy="1265029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A5495C-7827-99F3-7F97-C97E8140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1097240"/>
            <a:ext cx="8769927" cy="124031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A58FA6-48A7-E250-99BC-376858C405D1}"/>
              </a:ext>
            </a:extLst>
          </p:cNvPr>
          <p:cNvGrpSpPr/>
          <p:nvPr/>
        </p:nvGrpSpPr>
        <p:grpSpPr>
          <a:xfrm>
            <a:off x="9815946" y="1267238"/>
            <a:ext cx="13944600" cy="12033126"/>
            <a:chOff x="9851187" y="2126503"/>
            <a:chExt cx="13944600" cy="120331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0ED603B-0A7A-C285-9C4B-6FB1F9D51AD7}"/>
                </a:ext>
              </a:extLst>
            </p:cNvPr>
            <p:cNvGrpSpPr/>
            <p:nvPr/>
          </p:nvGrpSpPr>
          <p:grpSpPr>
            <a:xfrm>
              <a:off x="9851187" y="2126503"/>
              <a:ext cx="13944600" cy="12033126"/>
              <a:chOff x="1339699" y="3448230"/>
              <a:chExt cx="13944600" cy="12033126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C398C295-F2B1-0BB9-608A-45ADF7674C9D}"/>
                  </a:ext>
                </a:extLst>
              </p:cNvPr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rgbClr val="4472C4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EB33C8F-C7CC-EA21-6E4A-D941D2FF1008}"/>
                  </a:ext>
                </a:extLst>
              </p:cNvPr>
              <p:cNvGrpSpPr/>
              <p:nvPr/>
            </p:nvGrpSpPr>
            <p:grpSpPr>
              <a:xfrm>
                <a:off x="1339699" y="3448230"/>
                <a:ext cx="13944600" cy="12033126"/>
                <a:chOff x="1339699" y="3448230"/>
                <a:chExt cx="13944600" cy="12033126"/>
              </a:xfrm>
            </p:grpSpPr>
            <p:sp>
              <p:nvSpPr>
                <p:cNvPr id="13" name="Rounded Rectangle 11">
                  <a:extLst>
                    <a:ext uri="{FF2B5EF4-FFF2-40B4-BE49-F238E27FC236}">
                      <a16:creationId xmlns:a16="http://schemas.microsoft.com/office/drawing/2014/main" id="{CFE2C5F5-AA30-584D-FC6E-51D03737E313}"/>
                    </a:ext>
                  </a:extLst>
                </p:cNvPr>
                <p:cNvSpPr/>
                <p:nvPr/>
              </p:nvSpPr>
              <p:spPr>
                <a:xfrm>
                  <a:off x="1339699" y="3696072"/>
                  <a:ext cx="13944600" cy="11785284"/>
                </a:xfrm>
                <a:prstGeom prst="roundRect">
                  <a:avLst>
                    <a:gd name="adj" fmla="val 2374"/>
                  </a:avLst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28575" cap="flat" cmpd="sng" algn="ctr">
                  <a:solidFill>
                    <a:srgbClr val="0999C8"/>
                  </a:solidFill>
                  <a:prstDash val="solid"/>
                  <a:miter lim="800000"/>
                </a:ln>
                <a:effectLst/>
              </p:spPr>
              <p:txBody>
                <a:bodyPr lIns="36000" tIns="18000" rIns="36000" bIns="18000" rtlCol="0" anchor="ctr"/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496DF8B-F7B1-9A8B-D896-EEDFE4DC13F1}"/>
                    </a:ext>
                  </a:extLst>
                </p:cNvPr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400" b="1" i="0" u="none" strike="noStrike" kern="1200" cap="all" spc="0" normalizeH="0" baseline="0" noProof="0" dirty="0">
                      <a:ln w="0"/>
                      <a:solidFill>
                        <a:prstClr val="white"/>
                      </a:solidFill>
                      <a:effectLst>
                        <a:reflection blurRad="12700" stA="50000" endPos="50000" dist="5000" dir="5400000" sy="-100000" rotWithShape="0"/>
                      </a:effectLst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FDB16050-EB06-A465-1747-9C60C9507C4D}"/>
                </a:ext>
              </a:extLst>
            </p:cNvPr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 Same Side Corner Rectangle 15">
              <a:extLst>
                <a:ext uri="{FF2B5EF4-FFF2-40B4-BE49-F238E27FC236}">
                  <a16:creationId xmlns:a16="http://schemas.microsoft.com/office/drawing/2014/main" id="{CB82B906-9450-7471-2273-6A19CAE3C51D}"/>
                </a:ext>
              </a:extLst>
            </p:cNvPr>
            <p:cNvSpPr/>
            <p:nvPr/>
          </p:nvSpPr>
          <p:spPr>
            <a:xfrm flipV="1">
              <a:off x="11222787" y="2164810"/>
              <a:ext cx="11998623" cy="2857292"/>
            </a:xfrm>
            <a:prstGeom prst="round2SameRect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E385AD5-0B1A-4291-DA54-6A658D73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7383" y="6557746"/>
              <a:ext cx="13558404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defTabSz="2177278">
                <a:lnSpc>
                  <a:spcPct val="150000"/>
                </a:lnSpc>
                <a:spcBef>
                  <a:spcPct val="20000"/>
                </a:spcBef>
                <a:buClrTx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liệu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ghép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nhóm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trưng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đo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xu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thế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trung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III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4C83BF-50C3-E172-28A4-55EBC5C96C10}"/>
                </a:ext>
              </a:extLst>
            </p:cNvPr>
            <p:cNvSpPr txBox="1"/>
            <p:nvPr/>
          </p:nvSpPr>
          <p:spPr>
            <a:xfrm>
              <a:off x="11617058" y="2601341"/>
              <a:ext cx="1130896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CÁC SỐ ĐẶC TRƯNG ĐO XU THẾ TRUNG TÂM CỦA MẪU SỐ LIỆU GHÉP NHÓM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(2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22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7">
            <a:extLst>
              <a:ext uri="{FF2B5EF4-FFF2-40B4-BE49-F238E27FC236}">
                <a16:creationId xmlns:a16="http://schemas.microsoft.com/office/drawing/2014/main" id="{D038E06B-788F-84B1-9F9C-8617B15D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7526338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7B98C1-7B1C-CF69-A09B-B4E31162185F}"/>
              </a:ext>
            </a:extLst>
          </p:cNvPr>
          <p:cNvGrpSpPr/>
          <p:nvPr/>
        </p:nvGrpSpPr>
        <p:grpSpPr>
          <a:xfrm>
            <a:off x="252245" y="1145165"/>
            <a:ext cx="16012402" cy="1277448"/>
            <a:chOff x="252245" y="1145165"/>
            <a:chExt cx="16012402" cy="1277448"/>
          </a:xfrm>
        </p:grpSpPr>
        <p:sp>
          <p:nvSpPr>
            <p:cNvPr id="6" name="Google Shape;210;p31">
              <a:extLst>
                <a:ext uri="{FF2B5EF4-FFF2-40B4-BE49-F238E27FC236}">
                  <a16:creationId xmlns:a16="http://schemas.microsoft.com/office/drawing/2014/main" id="{9D14EEC3-9C0C-CA4F-389D-DEEB55748D69}"/>
                </a:ext>
              </a:extLst>
            </p:cNvPr>
            <p:cNvSpPr/>
            <p:nvPr/>
          </p:nvSpPr>
          <p:spPr>
            <a:xfrm flipH="1">
              <a:off x="252245" y="1162955"/>
              <a:ext cx="16012402" cy="1241868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SỐ TRUNG VỊ CỦA MẪU SỐ LIỆU GHÉP NHÓM</a:t>
              </a:r>
              <a:endParaRPr kumimoji="0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" name="Google Shape;211;p31">
              <a:extLst>
                <a:ext uri="{FF2B5EF4-FFF2-40B4-BE49-F238E27FC236}">
                  <a16:creationId xmlns:a16="http://schemas.microsoft.com/office/drawing/2014/main" id="{4A4D52F5-1E10-6A94-840A-864886D8BD07}"/>
                </a:ext>
              </a:extLst>
            </p:cNvPr>
            <p:cNvSpPr/>
            <p:nvPr/>
          </p:nvSpPr>
          <p:spPr>
            <a:xfrm>
              <a:off x="252247" y="1145165"/>
              <a:ext cx="1247994" cy="12774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  <a:sym typeface="Calibri"/>
                </a:rPr>
                <a:t>❷</a:t>
              </a:r>
              <a:endPara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E5ACF7E-E899-727E-7FA7-BEC6706E4169}"/>
                  </a:ext>
                </a:extLst>
              </p:cNvPr>
              <p:cNvSpPr/>
              <p:nvPr/>
            </p:nvSpPr>
            <p:spPr>
              <a:xfrm>
                <a:off x="417446" y="2828585"/>
                <a:ext cx="23714764" cy="4697753"/>
              </a:xfrm>
              <a:prstGeom prst="roundRect">
                <a:avLst>
                  <a:gd name="adj" fmla="val 475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ghép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200" b="1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  <a:r>
                  <a:rPr lang="en-US" sz="42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p: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200" b="1" i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200" b="1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</a:t>
                </a:r>
                <a:r>
                  <a:rPr lang="en-US" sz="42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+...+</m:t>
                            </m:r>
                            <m:sSub>
                              <m:sSubPr>
                                <m:ctrlP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d>
                  </m:oMath>
                </a14:m>
                <a:endParaRPr lang="en-US" sz="4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cỡ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2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E5ACF7E-E899-727E-7FA7-BEC6706E4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6" y="2828585"/>
                <a:ext cx="23714764" cy="4697753"/>
              </a:xfrm>
              <a:prstGeom prst="roundRect">
                <a:avLst>
                  <a:gd name="adj" fmla="val 4754"/>
                </a:avLst>
              </a:prstGeom>
              <a:blipFill>
                <a:blip r:embed="rId3"/>
                <a:stretch>
                  <a:fillRect l="-642" r="-924" b="-2964"/>
                </a:stretch>
              </a:blipFill>
              <a:ln w="317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78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E85970-CAE8-65DF-FBC4-EC63954E0212}"/>
              </a:ext>
            </a:extLst>
          </p:cNvPr>
          <p:cNvSpPr/>
          <p:nvPr/>
        </p:nvSpPr>
        <p:spPr>
          <a:xfrm>
            <a:off x="304800" y="5986673"/>
            <a:ext cx="23892933" cy="72721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0C55F71-A96D-387E-CBB9-0904438F955B}"/>
              </a:ext>
            </a:extLst>
          </p:cNvPr>
          <p:cNvSpPr/>
          <p:nvPr/>
        </p:nvSpPr>
        <p:spPr>
          <a:xfrm rot="10800000">
            <a:off x="186266" y="1193393"/>
            <a:ext cx="4157133" cy="811501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86267" y="1128364"/>
            <a:ext cx="24011466" cy="12299769"/>
            <a:chOff x="9460835" y="1462261"/>
            <a:chExt cx="22518143" cy="12299769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ACBA74-AC27-45C5-846C-F29AAA3777FB}"/>
                </a:ext>
              </a:extLst>
            </p:cNvPr>
            <p:cNvGrpSpPr/>
            <p:nvPr/>
          </p:nvGrpSpPr>
          <p:grpSpPr>
            <a:xfrm>
              <a:off x="9651829" y="1462261"/>
              <a:ext cx="4238894" cy="830997"/>
              <a:chOff x="9400348" y="1462260"/>
              <a:chExt cx="4238894" cy="83099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004B154-0B47-4F60-B107-7DE0FF204308}"/>
                  </a:ext>
                </a:extLst>
              </p:cNvPr>
              <p:cNvGrpSpPr/>
              <p:nvPr/>
            </p:nvGrpSpPr>
            <p:grpSpPr>
              <a:xfrm>
                <a:off x="9400348" y="1462264"/>
                <a:ext cx="3540856" cy="811504"/>
                <a:chOff x="355448" y="5129572"/>
                <a:chExt cx="2035645" cy="498425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D1F3D67-458F-44D9-A762-F73BC1FE0399}"/>
                    </a:ext>
                  </a:extLst>
                </p:cNvPr>
                <p:cNvGrpSpPr/>
                <p:nvPr/>
              </p:nvGrpSpPr>
              <p:grpSpPr>
                <a:xfrm>
                  <a:off x="356679" y="5129572"/>
                  <a:ext cx="2034414" cy="498425"/>
                  <a:chOff x="623909" y="6169777"/>
                  <a:chExt cx="2034414" cy="396461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68F29292-89D7-4425-9F51-0C451C023B6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09" y="6190961"/>
                    <a:ext cx="1588455" cy="27442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522AD1D4-CE90-48B9-B22D-D30EBEACC1D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2034411" cy="396461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9137458-563A-4FB9-B2C2-BF24886BC4C3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EA57FA-C05C-4ABA-A45F-B6FB2E4FCC46}"/>
                  </a:ext>
                </a:extLst>
              </p:cNvPr>
              <p:cNvSpPr txBox="1"/>
              <p:nvPr/>
            </p:nvSpPr>
            <p:spPr>
              <a:xfrm>
                <a:off x="9574843" y="1462260"/>
                <a:ext cx="40643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Blip>
                    <a:blip r:embed="rId3"/>
                  </a:buBlip>
                  <a:tabLst/>
                  <a:defRPr/>
                </a:pPr>
                <a:r>
                  <a:rPr kumimoji="0" lang="en-US" sz="48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Ví</a:t>
                </a:r>
                <a:r>
                  <a:rPr kumimoji="0" lang="en-US" sz="4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dụ</a:t>
                </a:r>
                <a:r>
                  <a:rPr kumimoji="0" lang="en-US" sz="4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lang="en-US" sz="4800" b="1" i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kumimoji="0" lang="en-US" sz="4800" b="1" i="1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DDD350-431B-DED2-BDA5-8E3E7BDCDDD4}"/>
              </a:ext>
            </a:extLst>
          </p:cNvPr>
          <p:cNvSpPr txBox="1"/>
          <p:nvPr/>
        </p:nvSpPr>
        <p:spPr>
          <a:xfrm>
            <a:off x="764380" y="1428257"/>
            <a:ext cx="23227405" cy="1413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kumimoji="0" lang="en-US" sz="4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			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28877C-8C56-13AC-3782-DC6BBCC2EA24}"/>
              </a:ext>
            </a:extLst>
          </p:cNvPr>
          <p:cNvSpPr txBox="1"/>
          <p:nvPr/>
        </p:nvSpPr>
        <p:spPr>
          <a:xfrm>
            <a:off x="10920280" y="6068230"/>
            <a:ext cx="26555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Table 197">
            <a:extLst>
              <a:ext uri="{FF2B5EF4-FFF2-40B4-BE49-F238E27FC236}">
                <a16:creationId xmlns:a16="http://schemas.microsoft.com/office/drawing/2014/main" id="{FD52EFF6-D0DA-D665-A351-8A732DCC7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522418"/>
              </p:ext>
            </p:extLst>
          </p:nvPr>
        </p:nvGraphicFramePr>
        <p:xfrm>
          <a:off x="1799669" y="2964257"/>
          <a:ext cx="21699061" cy="21314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39811">
                  <a:extLst>
                    <a:ext uri="{9D8B030D-6E8A-4147-A177-3AD203B41FA5}">
                      <a16:colId xmlns:a16="http://schemas.microsoft.com/office/drawing/2014/main" val="1667574773"/>
                    </a:ext>
                  </a:extLst>
                </a:gridCol>
                <a:gridCol w="3471850">
                  <a:extLst>
                    <a:ext uri="{9D8B030D-6E8A-4147-A177-3AD203B41FA5}">
                      <a16:colId xmlns:a16="http://schemas.microsoft.com/office/drawing/2014/main" val="3381193789"/>
                    </a:ext>
                  </a:extLst>
                </a:gridCol>
                <a:gridCol w="3471850">
                  <a:extLst>
                    <a:ext uri="{9D8B030D-6E8A-4147-A177-3AD203B41FA5}">
                      <a16:colId xmlns:a16="http://schemas.microsoft.com/office/drawing/2014/main" val="926260831"/>
                    </a:ext>
                  </a:extLst>
                </a:gridCol>
                <a:gridCol w="3471850">
                  <a:extLst>
                    <a:ext uri="{9D8B030D-6E8A-4147-A177-3AD203B41FA5}">
                      <a16:colId xmlns:a16="http://schemas.microsoft.com/office/drawing/2014/main" val="2552321887"/>
                    </a:ext>
                  </a:extLst>
                </a:gridCol>
                <a:gridCol w="3471850">
                  <a:extLst>
                    <a:ext uri="{9D8B030D-6E8A-4147-A177-3AD203B41FA5}">
                      <a16:colId xmlns:a16="http://schemas.microsoft.com/office/drawing/2014/main" val="3581667476"/>
                    </a:ext>
                  </a:extLst>
                </a:gridCol>
                <a:gridCol w="3471850">
                  <a:extLst>
                    <a:ext uri="{9D8B030D-6E8A-4147-A177-3AD203B41FA5}">
                      <a16:colId xmlns:a16="http://schemas.microsoft.com/office/drawing/2014/main" val="1846468049"/>
                    </a:ext>
                  </a:extLst>
                </a:gridCol>
              </a:tblGrid>
              <a:tr h="123895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Thời</a:t>
                      </a:r>
                      <a:r>
                        <a:rPr lang="en-US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gian</a:t>
                      </a:r>
                      <a:r>
                        <a:rPr lang="en-US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phút</a:t>
                      </a:r>
                      <a:r>
                        <a:rPr lang="en-US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[9,5; 12,5)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[12,5; 15,5)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[15,5; 18,5)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[18,5; 21,5)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[21,5; 24,5)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652126"/>
                  </a:ext>
                </a:extLst>
              </a:tr>
              <a:tr h="8925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endParaRPr lang="en-US" sz="4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0197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C3F9B11-1D66-A6F3-0F6F-D4335217319C}"/>
              </a:ext>
            </a:extLst>
          </p:cNvPr>
          <p:cNvSpPr txBox="1"/>
          <p:nvPr/>
        </p:nvSpPr>
        <p:spPr>
          <a:xfrm>
            <a:off x="673100" y="5248009"/>
            <a:ext cx="135596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B2343FF-1276-E402-97D9-61B1BB388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60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(kg)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7FFCF01-7FFC-A886-0689-FF0F2CB1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1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(kg)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D876192-8935-D95F-EC69-E6F1E97F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x=10.43+7.48+16.53+4.58+2.63+3.6842≈51,81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1F13EBC1-7599-E0D3-9539-71C2455CE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65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(kg)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E5431928-25AB-0E24-7F86-CCDBA659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x=10.43+7.48+16.53+4.58+2.63+3.6842≈51,81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C87DDC01-F67C-705F-C827-F0EADC2ED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17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(kg)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61574E-9540-EE10-8CB3-7ADBCF9BDA4B}"/>
                  </a:ext>
                </a:extLst>
              </p:cNvPr>
              <p:cNvSpPr txBox="1"/>
              <p:nvPr/>
            </p:nvSpPr>
            <p:spPr>
              <a:xfrm>
                <a:off x="487477" y="7063319"/>
                <a:ext cx="22457512" cy="5944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Cỡ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𝟓𝟔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,...,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𝟓𝟔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Internet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56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𝟐𝟖</m:t>
                            </m:r>
                          </m:sub>
                        </m:s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𝟐𝟗</m:t>
                            </m:r>
                          </m:sub>
                        </m:sSub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2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𝟐𝟖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𝟐𝟗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[15,5; 18,5)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200" b="1" dirty="0">
                  <a:latin typeface="Tahoma" panose="020B0604030504040204" pitchFamily="34" charset="0"/>
                </a:endParaRPr>
              </a:p>
              <a:p>
                <a:pPr algn="just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ta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𝟓𝟔</m:t>
                            </m:r>
                          </m:num>
                          <m:den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61574E-9540-EE10-8CB3-7ADBCF9BD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77" y="7063319"/>
                <a:ext cx="22457512" cy="5944833"/>
              </a:xfrm>
              <a:prstGeom prst="rect">
                <a:avLst/>
              </a:prstGeom>
              <a:blipFill>
                <a:blip r:embed="rId4"/>
                <a:stretch>
                  <a:fillRect l="-1059" t="-2462" r="-1031" b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71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2E9382-111E-7A3C-6CE6-86949AD018FD}"/>
              </a:ext>
            </a:extLst>
          </p:cNvPr>
          <p:cNvSpPr/>
          <p:nvPr/>
        </p:nvSpPr>
        <p:spPr>
          <a:xfrm>
            <a:off x="397285" y="5665304"/>
            <a:ext cx="23793090" cy="79037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86FC8FA-9B02-9F9E-426B-07C9DC50EF38}"/>
              </a:ext>
            </a:extLst>
          </p:cNvPr>
          <p:cNvSpPr/>
          <p:nvPr/>
        </p:nvSpPr>
        <p:spPr>
          <a:xfrm rot="10800000">
            <a:off x="213306" y="1518477"/>
            <a:ext cx="5758433" cy="987950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93625" y="1416232"/>
            <a:ext cx="24011466" cy="12152812"/>
            <a:chOff x="9460835" y="1462261"/>
            <a:chExt cx="22518143" cy="12299769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ACBA74-AC27-45C5-846C-F29AAA3777FB}"/>
                </a:ext>
              </a:extLst>
            </p:cNvPr>
            <p:cNvGrpSpPr/>
            <p:nvPr/>
          </p:nvGrpSpPr>
          <p:grpSpPr>
            <a:xfrm>
              <a:off x="9651829" y="1462261"/>
              <a:ext cx="5053921" cy="972960"/>
              <a:chOff x="9400348" y="1462260"/>
              <a:chExt cx="5053921" cy="97296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004B154-0B47-4F60-B107-7DE0FF204308}"/>
                  </a:ext>
                </a:extLst>
              </p:cNvPr>
              <p:cNvGrpSpPr/>
              <p:nvPr/>
            </p:nvGrpSpPr>
            <p:grpSpPr>
              <a:xfrm>
                <a:off x="9400348" y="1462265"/>
                <a:ext cx="5053921" cy="972955"/>
                <a:chOff x="355448" y="5129572"/>
                <a:chExt cx="2905509" cy="597588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D1F3D67-458F-44D9-A762-F73BC1FE0399}"/>
                    </a:ext>
                  </a:extLst>
                </p:cNvPr>
                <p:cNvGrpSpPr/>
                <p:nvPr/>
              </p:nvGrpSpPr>
              <p:grpSpPr>
                <a:xfrm>
                  <a:off x="356679" y="5129572"/>
                  <a:ext cx="2904278" cy="597588"/>
                  <a:chOff x="623909" y="6169777"/>
                  <a:chExt cx="2904278" cy="475338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68F29292-89D7-4425-9F51-0C451C023B6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09" y="6190961"/>
                    <a:ext cx="1588455" cy="27442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522AD1D4-CE90-48B9-B22D-D30EBEACC1D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2904275" cy="47533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9137458-563A-4FB9-B2C2-BF24886BC4C3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EA57FA-C05C-4ABA-A45F-B6FB2E4FCC46}"/>
                  </a:ext>
                </a:extLst>
              </p:cNvPr>
              <p:cNvSpPr txBox="1"/>
              <p:nvPr/>
            </p:nvSpPr>
            <p:spPr>
              <a:xfrm>
                <a:off x="9574844" y="1462260"/>
                <a:ext cx="436266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Blip>
                    <a:blip r:embed="rId3"/>
                  </a:buBlip>
                  <a:tabLst/>
                  <a:defRPr/>
                </a:pPr>
                <a:r>
                  <a:rPr kumimoji="0" lang="en-US" sz="48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Luyện</a:t>
                </a:r>
                <a:r>
                  <a:rPr kumimoji="0" lang="en-US" sz="4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tập</a:t>
                </a:r>
                <a:r>
                  <a:rPr kumimoji="0" lang="en-US" sz="4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2</a:t>
                </a:r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DDD350-431B-DED2-BDA5-8E3E7BDCDDD4}"/>
              </a:ext>
            </a:extLst>
          </p:cNvPr>
          <p:cNvSpPr txBox="1"/>
          <p:nvPr/>
        </p:nvSpPr>
        <p:spPr>
          <a:xfrm>
            <a:off x="583352" y="1398120"/>
            <a:ext cx="12573167" cy="3838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 	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vợt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002EC0-F34C-458E-A022-6CFC8DE44F3E}"/>
              </a:ext>
            </a:extLst>
          </p:cNvPr>
          <p:cNvSpPr txBox="1"/>
          <p:nvPr/>
        </p:nvSpPr>
        <p:spPr>
          <a:xfrm>
            <a:off x="5665648" y="5769748"/>
            <a:ext cx="29071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630A889-9D77-98A5-8CE8-D88D550A95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9538223"/>
                  </p:ext>
                </p:extLst>
              </p:nvPr>
            </p:nvGraphicFramePr>
            <p:xfrm>
              <a:off x="14246168" y="1882835"/>
              <a:ext cx="9958923" cy="53423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34591">
                      <a:extLst>
                        <a:ext uri="{9D8B030D-6E8A-4147-A177-3AD203B41FA5}">
                          <a16:colId xmlns:a16="http://schemas.microsoft.com/office/drawing/2014/main" val="3156229667"/>
                        </a:ext>
                      </a:extLst>
                    </a:gridCol>
                    <a:gridCol w="3724332">
                      <a:extLst>
                        <a:ext uri="{9D8B030D-6E8A-4147-A177-3AD203B41FA5}">
                          <a16:colId xmlns:a16="http://schemas.microsoft.com/office/drawing/2014/main" val="3056673076"/>
                        </a:ext>
                      </a:extLst>
                    </a:gridCol>
                  </a:tblGrid>
                  <a:tr h="405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Tốc</a:t>
                          </a:r>
                          <a:r>
                            <a:rPr lang="en-US" sz="4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2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độ</a:t>
                          </a:r>
                          <a:r>
                            <a:rPr lang="en-US" sz="4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v (km/h)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 lần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84318828"/>
                      </a:ext>
                    </a:extLst>
                  </a:tr>
                  <a:tr h="7195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𝟏𝟓𝟎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𝟏𝟓𝟓</m:t>
                                </m:r>
                              </m:oMath>
                            </m:oMathPara>
                          </a14:m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99757913"/>
                      </a:ext>
                    </a:extLst>
                  </a:tr>
                  <a:tr h="7195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𝟏𝟓𝟓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𝟏𝟔𝟎</m:t>
                                </m:r>
                              </m:oMath>
                            </m:oMathPara>
                          </a14:m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59668225"/>
                      </a:ext>
                    </a:extLst>
                  </a:tr>
                  <a:tr h="7041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𝟏𝟔𝟎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𝟏𝟔𝟓</m:t>
                                </m:r>
                              </m:oMath>
                            </m:oMathPara>
                          </a14:m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88514729"/>
                      </a:ext>
                    </a:extLst>
                  </a:tr>
                  <a:tr h="7770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𝟏𝟔𝟓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𝟏𝟕𝟎</m:t>
                                </m:r>
                              </m:oMath>
                            </m:oMathPara>
                          </a14:m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43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08679161"/>
                      </a:ext>
                    </a:extLst>
                  </a:tr>
                  <a:tr h="7195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𝟏𝟕𝟎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𝟏𝟕𝟓</m:t>
                                </m:r>
                              </m:oMath>
                            </m:oMathPara>
                          </a14:m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41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697520"/>
                      </a:ext>
                    </a:extLst>
                  </a:tr>
                  <a:tr h="7195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𝟏𝟕𝟓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</m:oMath>
                            </m:oMathPara>
                          </a14:m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180128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630A889-9D77-98A5-8CE8-D88D550A95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9538223"/>
                  </p:ext>
                </p:extLst>
              </p:nvPr>
            </p:nvGraphicFramePr>
            <p:xfrm>
              <a:off x="14246168" y="1882835"/>
              <a:ext cx="9958923" cy="53423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34591">
                      <a:extLst>
                        <a:ext uri="{9D8B030D-6E8A-4147-A177-3AD203B41FA5}">
                          <a16:colId xmlns:a16="http://schemas.microsoft.com/office/drawing/2014/main" val="3156229667"/>
                        </a:ext>
                      </a:extLst>
                    </a:gridCol>
                    <a:gridCol w="3724332">
                      <a:extLst>
                        <a:ext uri="{9D8B030D-6E8A-4147-A177-3AD203B41FA5}">
                          <a16:colId xmlns:a16="http://schemas.microsoft.com/office/drawing/2014/main" val="3056673076"/>
                        </a:ext>
                      </a:extLst>
                    </a:gridCol>
                  </a:tblGrid>
                  <a:tr h="6232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Tốc</a:t>
                          </a:r>
                          <a:r>
                            <a:rPr lang="en-US" sz="4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2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độ</a:t>
                          </a:r>
                          <a:r>
                            <a:rPr lang="en-US" sz="4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v (km/h)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 lần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84318828"/>
                      </a:ext>
                    </a:extLst>
                  </a:tr>
                  <a:tr h="7865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98" t="-101538" r="-60059" b="-5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99757913"/>
                      </a:ext>
                    </a:extLst>
                  </a:tr>
                  <a:tr h="7865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98" t="-203101" r="-60059" b="-4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59668225"/>
                      </a:ext>
                    </a:extLst>
                  </a:tr>
                  <a:tr h="7865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98" t="-303101" r="-60059" b="-3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88514729"/>
                      </a:ext>
                    </a:extLst>
                  </a:tr>
                  <a:tr h="7865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98" t="-403101" r="-60059" b="-2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43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08679161"/>
                      </a:ext>
                    </a:extLst>
                  </a:tr>
                  <a:tr h="7865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98" t="-499231" r="-60059" b="-1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41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697520"/>
                      </a:ext>
                    </a:extLst>
                  </a:tr>
                  <a:tr h="7865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98" t="-603876" r="-60059" b="-201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180128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1CB5C0-BBEE-8E53-23B9-85C18D4DF001}"/>
                  </a:ext>
                </a:extLst>
              </p:cNvPr>
              <p:cNvSpPr txBox="1"/>
              <p:nvPr/>
            </p:nvSpPr>
            <p:spPr>
              <a:xfrm>
                <a:off x="583352" y="6899022"/>
                <a:ext cx="22340446" cy="6364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Cỡ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𝟒𝟑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𝟒𝟏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𝟐𝟎𝟎</m:t>
                    </m:r>
                  </m:oMath>
                </a14:m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;…;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𝟐𝟎𝟎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Internet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200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</m:sub>
                        </m:s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𝟏𝟎𝟏</m:t>
                            </m:r>
                          </m:sub>
                        </m:sSub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2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𝟏𝟎𝟏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𝟏𝟔𝟓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𝟏𝟕𝟎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𝟏𝟔𝟓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𝟒𝟑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𝟖𝟏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2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200" b="1" dirty="0">
                  <a:latin typeface="Tahoma" panose="020B0604030504040204" pitchFamily="34" charset="0"/>
                </a:endParaRPr>
              </a:p>
              <a:p>
                <a:pPr algn="just"/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ta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4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𝟏𝟔𝟓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𝟐𝟎𝟎</m:t>
                              </m:r>
                            </m:num>
                            <m:den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𝟖𝟏</m:t>
                          </m:r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𝟒𝟑</m:t>
                          </m:r>
                        </m:den>
                      </m:f>
                      <m:r>
                        <a:rPr lang="en-US" sz="42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𝟏𝟔𝟕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1CB5C0-BBEE-8E53-23B9-85C18D4DF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52" y="6899022"/>
                <a:ext cx="22340446" cy="6364563"/>
              </a:xfrm>
              <a:prstGeom prst="rect">
                <a:avLst/>
              </a:prstGeom>
              <a:blipFill>
                <a:blip r:embed="rId5"/>
                <a:stretch>
                  <a:fillRect l="-1064" t="-2299" r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701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618306-0BEA-DA7A-88FD-0C9E3E6E235E}"/>
              </a:ext>
            </a:extLst>
          </p:cNvPr>
          <p:cNvSpPr/>
          <p:nvPr/>
        </p:nvSpPr>
        <p:spPr>
          <a:xfrm>
            <a:off x="252245" y="6571289"/>
            <a:ext cx="23879510" cy="6965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253511-5243-6C6E-9EE5-63297F94FF58}"/>
              </a:ext>
            </a:extLst>
          </p:cNvPr>
          <p:cNvGrpSpPr/>
          <p:nvPr/>
        </p:nvGrpSpPr>
        <p:grpSpPr>
          <a:xfrm>
            <a:off x="252245" y="1145165"/>
            <a:ext cx="16012402" cy="1277448"/>
            <a:chOff x="252245" y="1145165"/>
            <a:chExt cx="16012402" cy="1277448"/>
          </a:xfrm>
        </p:grpSpPr>
        <p:sp>
          <p:nvSpPr>
            <p:cNvPr id="25" name="Google Shape;210;p31">
              <a:extLst>
                <a:ext uri="{FF2B5EF4-FFF2-40B4-BE49-F238E27FC236}">
                  <a16:creationId xmlns:a16="http://schemas.microsoft.com/office/drawing/2014/main" id="{5ED7D693-44EE-98D3-12AF-993DD93CD751}"/>
                </a:ext>
              </a:extLst>
            </p:cNvPr>
            <p:cNvSpPr/>
            <p:nvPr/>
          </p:nvSpPr>
          <p:spPr>
            <a:xfrm flipH="1">
              <a:off x="252245" y="1162955"/>
              <a:ext cx="16012402" cy="1241868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TỨ PHÂN VỊ CỦA MẪU SỐ LIỆU GHÉP NHÓM</a:t>
              </a:r>
              <a:endParaRPr kumimoji="0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7" name="Google Shape;211;p31">
              <a:extLst>
                <a:ext uri="{FF2B5EF4-FFF2-40B4-BE49-F238E27FC236}">
                  <a16:creationId xmlns:a16="http://schemas.microsoft.com/office/drawing/2014/main" id="{EA348449-ACF4-942D-4AD7-00B6FA7E051D}"/>
                </a:ext>
              </a:extLst>
            </p:cNvPr>
            <p:cNvSpPr/>
            <p:nvPr/>
          </p:nvSpPr>
          <p:spPr>
            <a:xfrm>
              <a:off x="252247" y="1145165"/>
              <a:ext cx="1247994" cy="12774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  <a:sym typeface="Calibri"/>
                </a:rPr>
                <a:t>❸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29" name="Rectangle 7">
            <a:extLst>
              <a:ext uri="{FF2B5EF4-FFF2-40B4-BE49-F238E27FC236}">
                <a16:creationId xmlns:a16="http://schemas.microsoft.com/office/drawing/2014/main" id="{D038E06B-788F-84B1-9F9C-8617B15D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7526338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" name="Rectangle 33">
            <a:extLst>
              <a:ext uri="{FF2B5EF4-FFF2-40B4-BE49-F238E27FC236}">
                <a16:creationId xmlns:a16="http://schemas.microsoft.com/office/drawing/2014/main" id="{7ADD3873-8808-F08E-7406-B1ACFFEC3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481" y="2624438"/>
            <a:ext cx="219165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HĐ3. 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21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98" name="Graphic 32" descr="Chevron arrows with solid fill">
            <a:extLst>
              <a:ext uri="{FF2B5EF4-FFF2-40B4-BE49-F238E27FC236}">
                <a16:creationId xmlns:a16="http://schemas.microsoft.com/office/drawing/2014/main" id="{559D43C0-5BB6-521A-F614-27F730F59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167" y="2646031"/>
            <a:ext cx="731314" cy="706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2270F083-8538-3DF6-3B4D-495209A36150}"/>
                  </a:ext>
                </a:extLst>
              </p:cNvPr>
              <p:cNvSpPr txBox="1"/>
              <p:nvPr/>
            </p:nvSpPr>
            <p:spPr>
              <a:xfrm>
                <a:off x="520700" y="5589551"/>
                <a:ext cx="23436711" cy="72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nhóm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2270F083-8538-3DF6-3B4D-495209A36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" y="5589551"/>
                <a:ext cx="23436711" cy="729046"/>
              </a:xfrm>
              <a:prstGeom prst="rect">
                <a:avLst/>
              </a:prstGeom>
              <a:blipFill>
                <a:blip r:embed="rId5"/>
                <a:stretch>
                  <a:fillRect l="-988" t="-20000" b="-3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TextBox 199">
            <a:extLst>
              <a:ext uri="{FF2B5EF4-FFF2-40B4-BE49-F238E27FC236}">
                <a16:creationId xmlns:a16="http://schemas.microsoft.com/office/drawing/2014/main" id="{526DEB6E-D9E3-0B8E-3B4B-2BF585796B8E}"/>
              </a:ext>
            </a:extLst>
          </p:cNvPr>
          <p:cNvSpPr txBox="1"/>
          <p:nvPr/>
        </p:nvSpPr>
        <p:spPr>
          <a:xfrm>
            <a:off x="11426390" y="6571289"/>
            <a:ext cx="26555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kumimoji="0" lang="fr-FR" sz="42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42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/>
          </a:p>
        </p:txBody>
      </p:sp>
      <p:graphicFrame>
        <p:nvGraphicFramePr>
          <p:cNvPr id="10" name="Table 197">
            <a:extLst>
              <a:ext uri="{FF2B5EF4-FFF2-40B4-BE49-F238E27FC236}">
                <a16:creationId xmlns:a16="http://schemas.microsoft.com/office/drawing/2014/main" id="{65227F2F-687F-0318-69D5-D0A6A9592A43}"/>
              </a:ext>
            </a:extLst>
          </p:cNvPr>
          <p:cNvGraphicFramePr>
            <a:graphicFrameLocks noGrp="1"/>
          </p:cNvGraphicFramePr>
          <p:nvPr/>
        </p:nvGraphicFramePr>
        <p:xfrm>
          <a:off x="2777765" y="3512562"/>
          <a:ext cx="18717079" cy="19743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56447">
                  <a:extLst>
                    <a:ext uri="{9D8B030D-6E8A-4147-A177-3AD203B41FA5}">
                      <a16:colId xmlns:a16="http://schemas.microsoft.com/office/drawing/2014/main" val="1667574773"/>
                    </a:ext>
                  </a:extLst>
                </a:gridCol>
                <a:gridCol w="3565158">
                  <a:extLst>
                    <a:ext uri="{9D8B030D-6E8A-4147-A177-3AD203B41FA5}">
                      <a16:colId xmlns:a16="http://schemas.microsoft.com/office/drawing/2014/main" val="3381193789"/>
                    </a:ext>
                  </a:extLst>
                </a:gridCol>
                <a:gridCol w="3565158">
                  <a:extLst>
                    <a:ext uri="{9D8B030D-6E8A-4147-A177-3AD203B41FA5}">
                      <a16:colId xmlns:a16="http://schemas.microsoft.com/office/drawing/2014/main" val="926260831"/>
                    </a:ext>
                  </a:extLst>
                </a:gridCol>
                <a:gridCol w="3565158">
                  <a:extLst>
                    <a:ext uri="{9D8B030D-6E8A-4147-A177-3AD203B41FA5}">
                      <a16:colId xmlns:a16="http://schemas.microsoft.com/office/drawing/2014/main" val="2552321887"/>
                    </a:ext>
                  </a:extLst>
                </a:gridCol>
                <a:gridCol w="3565158">
                  <a:extLst>
                    <a:ext uri="{9D8B030D-6E8A-4147-A177-3AD203B41FA5}">
                      <a16:colId xmlns:a16="http://schemas.microsoft.com/office/drawing/2014/main" val="3581667476"/>
                    </a:ext>
                  </a:extLst>
                </a:gridCol>
              </a:tblGrid>
              <a:tr h="9871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Chiều</a:t>
                      </a: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cao</a:t>
                      </a:r>
                      <a:endParaRPr lang="en-US" sz="4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[0; 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[5; 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[10; 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[15; 20)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652126"/>
                  </a:ext>
                </a:extLst>
              </a:tr>
              <a:tr h="9871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cây</a:t>
                      </a:r>
                      <a:endParaRPr lang="en-US" sz="4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0197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63F479-1157-B318-7054-658954D35FC4}"/>
                  </a:ext>
                </a:extLst>
              </p:cNvPr>
              <p:cNvSpPr txBox="1"/>
              <p:nvPr/>
            </p:nvSpPr>
            <p:spPr>
              <a:xfrm>
                <a:off x="520699" y="7753861"/>
                <a:ext cx="23436711" cy="3592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Vị trí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vị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bảng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liệu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ghép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nhóm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Cỡ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thuộc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sub>
                        </m:s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sub>
                        </m:sSub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63F479-1157-B318-7054-658954D35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9" y="7753861"/>
                <a:ext cx="23436711" cy="3592650"/>
              </a:xfrm>
              <a:prstGeom prst="rect">
                <a:avLst/>
              </a:prstGeom>
              <a:blipFill>
                <a:blip r:embed="rId6"/>
                <a:stretch>
                  <a:fillRect l="-988" t="-4075" r="-130" b="-2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44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7">
            <a:extLst>
              <a:ext uri="{FF2B5EF4-FFF2-40B4-BE49-F238E27FC236}">
                <a16:creationId xmlns:a16="http://schemas.microsoft.com/office/drawing/2014/main" id="{D038E06B-788F-84B1-9F9C-8617B15D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7526338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4F9118-6702-229A-5666-5EA572501F0F}"/>
              </a:ext>
            </a:extLst>
          </p:cNvPr>
          <p:cNvGrpSpPr/>
          <p:nvPr/>
        </p:nvGrpSpPr>
        <p:grpSpPr>
          <a:xfrm>
            <a:off x="252245" y="1145165"/>
            <a:ext cx="16012402" cy="1277448"/>
            <a:chOff x="252245" y="1145165"/>
            <a:chExt cx="16012402" cy="1277448"/>
          </a:xfrm>
        </p:grpSpPr>
        <p:sp>
          <p:nvSpPr>
            <p:cNvPr id="6" name="Google Shape;210;p31">
              <a:extLst>
                <a:ext uri="{FF2B5EF4-FFF2-40B4-BE49-F238E27FC236}">
                  <a16:creationId xmlns:a16="http://schemas.microsoft.com/office/drawing/2014/main" id="{A57E55B4-1ABA-9416-2657-E57AADC1E8E0}"/>
                </a:ext>
              </a:extLst>
            </p:cNvPr>
            <p:cNvSpPr/>
            <p:nvPr/>
          </p:nvSpPr>
          <p:spPr>
            <a:xfrm flipH="1">
              <a:off x="252245" y="1162955"/>
              <a:ext cx="16012402" cy="1241868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TỨ PHÂN VỊ CỦA MẪU SỐ LIỆU GHÉP NHÓM</a:t>
              </a:r>
              <a:endParaRPr kumimoji="0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" name="Google Shape;211;p31">
              <a:extLst>
                <a:ext uri="{FF2B5EF4-FFF2-40B4-BE49-F238E27FC236}">
                  <a16:creationId xmlns:a16="http://schemas.microsoft.com/office/drawing/2014/main" id="{75A114C7-5984-7588-008A-4AA9AD508611}"/>
                </a:ext>
              </a:extLst>
            </p:cNvPr>
            <p:cNvSpPr/>
            <p:nvPr/>
          </p:nvSpPr>
          <p:spPr>
            <a:xfrm>
              <a:off x="252247" y="1145165"/>
              <a:ext cx="1247994" cy="12774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  <a:sym typeface="Calibri"/>
                </a:rPr>
                <a:t>❸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6EECDD4-6B7B-7A6D-96C6-6A2D0958EB61}"/>
                  </a:ext>
                </a:extLst>
              </p:cNvPr>
              <p:cNvSpPr/>
              <p:nvPr/>
            </p:nvSpPr>
            <p:spPr>
              <a:xfrm>
                <a:off x="417446" y="2828585"/>
                <a:ext cx="23714764" cy="9292531"/>
              </a:xfrm>
              <a:prstGeom prst="roundRect">
                <a:avLst>
                  <a:gd name="adj" fmla="val 475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ghép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"/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Khi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+...+</m:t>
                            </m:r>
                            <m:sSub>
                              <m:sSubPr>
                                <m:ctrlP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vi-VN" sz="4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d>
                  </m:oMath>
                </a14:m>
                <a:endParaRPr lang="en-US" sz="4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2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cỡ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42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2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fr-FR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fr-FR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fr-FR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ghép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nhóm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"/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+...+</m:t>
                            </m:r>
                            <m:sSub>
                              <m:sSubPr>
                                <m:ctrlP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vi-VN" sz="4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d>
                  </m:oMath>
                </a14:m>
                <a:endParaRPr lang="en-US" sz="4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2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cỡ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42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tần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2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42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6EECDD4-6B7B-7A6D-96C6-6A2D0958E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6" y="2828585"/>
                <a:ext cx="23714764" cy="9292531"/>
              </a:xfrm>
              <a:prstGeom prst="roundRect">
                <a:avLst>
                  <a:gd name="adj" fmla="val 4754"/>
                </a:avLst>
              </a:prstGeom>
              <a:blipFill>
                <a:blip r:embed="rId3"/>
                <a:stretch>
                  <a:fillRect l="-385" r="-1001" b="-1504"/>
                </a:stretch>
              </a:blipFill>
              <a:ln w="317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14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134B3E-2A14-3B7D-FF79-6F77D2E9B1DD}"/>
              </a:ext>
            </a:extLst>
          </p:cNvPr>
          <p:cNvSpPr/>
          <p:nvPr/>
        </p:nvSpPr>
        <p:spPr>
          <a:xfrm>
            <a:off x="389927" y="5986673"/>
            <a:ext cx="23807806" cy="75660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0C55F71-A96D-387E-CBB9-0904438F955B}"/>
              </a:ext>
            </a:extLst>
          </p:cNvPr>
          <p:cNvSpPr/>
          <p:nvPr/>
        </p:nvSpPr>
        <p:spPr>
          <a:xfrm rot="10800000">
            <a:off x="186266" y="1193393"/>
            <a:ext cx="4157133" cy="811501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86267" y="1128364"/>
            <a:ext cx="24011466" cy="12424348"/>
            <a:chOff x="9460835" y="1462261"/>
            <a:chExt cx="22518143" cy="12299769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ACBA74-AC27-45C5-846C-F29AAA3777FB}"/>
                </a:ext>
              </a:extLst>
            </p:cNvPr>
            <p:cNvGrpSpPr/>
            <p:nvPr/>
          </p:nvGrpSpPr>
          <p:grpSpPr>
            <a:xfrm>
              <a:off x="9651829" y="1462261"/>
              <a:ext cx="4238894" cy="830997"/>
              <a:chOff x="9400348" y="1462260"/>
              <a:chExt cx="4238894" cy="83099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004B154-0B47-4F60-B107-7DE0FF204308}"/>
                  </a:ext>
                </a:extLst>
              </p:cNvPr>
              <p:cNvGrpSpPr/>
              <p:nvPr/>
            </p:nvGrpSpPr>
            <p:grpSpPr>
              <a:xfrm>
                <a:off x="9400348" y="1462264"/>
                <a:ext cx="3540856" cy="811504"/>
                <a:chOff x="355448" y="5129572"/>
                <a:chExt cx="2035645" cy="498425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D1F3D67-458F-44D9-A762-F73BC1FE0399}"/>
                    </a:ext>
                  </a:extLst>
                </p:cNvPr>
                <p:cNvGrpSpPr/>
                <p:nvPr/>
              </p:nvGrpSpPr>
              <p:grpSpPr>
                <a:xfrm>
                  <a:off x="356679" y="5129572"/>
                  <a:ext cx="2034414" cy="498425"/>
                  <a:chOff x="623909" y="6169777"/>
                  <a:chExt cx="2034414" cy="396461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68F29292-89D7-4425-9F51-0C451C023B6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09" y="6190961"/>
                    <a:ext cx="1588455" cy="27442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522AD1D4-CE90-48B9-B22D-D30EBEACC1D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2034411" cy="396461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9137458-563A-4FB9-B2C2-BF24886BC4C3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EA57FA-C05C-4ABA-A45F-B6FB2E4FCC46}"/>
                  </a:ext>
                </a:extLst>
              </p:cNvPr>
              <p:cNvSpPr txBox="1"/>
              <p:nvPr/>
            </p:nvSpPr>
            <p:spPr>
              <a:xfrm>
                <a:off x="9574843" y="1462260"/>
                <a:ext cx="40643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Blip>
                    <a:blip r:embed="rId3"/>
                  </a:buBlip>
                  <a:tabLst/>
                  <a:defRPr/>
                </a:pPr>
                <a:r>
                  <a:rPr kumimoji="0" lang="en-US" sz="48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Ví</a:t>
                </a:r>
                <a:r>
                  <a:rPr kumimoji="0" lang="en-US" sz="4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dụ</a:t>
                </a:r>
                <a:r>
                  <a:rPr kumimoji="0" lang="en-US" sz="4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3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DDD350-431B-DED2-BDA5-8E3E7BDCDDD4}"/>
              </a:ext>
            </a:extLst>
          </p:cNvPr>
          <p:cNvSpPr txBox="1"/>
          <p:nvPr/>
        </p:nvSpPr>
        <p:spPr>
          <a:xfrm>
            <a:off x="764380" y="1428257"/>
            <a:ext cx="23227405" cy="1413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kumimoji="0" lang="en-US" sz="4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			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Internet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28877C-8C56-13AC-3782-DC6BBCC2EA24}"/>
              </a:ext>
            </a:extLst>
          </p:cNvPr>
          <p:cNvSpPr txBox="1"/>
          <p:nvPr/>
        </p:nvSpPr>
        <p:spPr>
          <a:xfrm>
            <a:off x="10920280" y="6068230"/>
            <a:ext cx="26555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Table 197">
            <a:extLst>
              <a:ext uri="{FF2B5EF4-FFF2-40B4-BE49-F238E27FC236}">
                <a16:creationId xmlns:a16="http://schemas.microsoft.com/office/drawing/2014/main" id="{FD52EFF6-D0DA-D665-A351-8A732DCC71A5}"/>
              </a:ext>
            </a:extLst>
          </p:cNvPr>
          <p:cNvGraphicFramePr>
            <a:graphicFrameLocks noGrp="1"/>
          </p:cNvGraphicFramePr>
          <p:nvPr/>
        </p:nvGraphicFramePr>
        <p:xfrm>
          <a:off x="1799669" y="2964257"/>
          <a:ext cx="21699061" cy="21314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39811">
                  <a:extLst>
                    <a:ext uri="{9D8B030D-6E8A-4147-A177-3AD203B41FA5}">
                      <a16:colId xmlns:a16="http://schemas.microsoft.com/office/drawing/2014/main" val="1667574773"/>
                    </a:ext>
                  </a:extLst>
                </a:gridCol>
                <a:gridCol w="3471850">
                  <a:extLst>
                    <a:ext uri="{9D8B030D-6E8A-4147-A177-3AD203B41FA5}">
                      <a16:colId xmlns:a16="http://schemas.microsoft.com/office/drawing/2014/main" val="3381193789"/>
                    </a:ext>
                  </a:extLst>
                </a:gridCol>
                <a:gridCol w="3471850">
                  <a:extLst>
                    <a:ext uri="{9D8B030D-6E8A-4147-A177-3AD203B41FA5}">
                      <a16:colId xmlns:a16="http://schemas.microsoft.com/office/drawing/2014/main" val="926260831"/>
                    </a:ext>
                  </a:extLst>
                </a:gridCol>
                <a:gridCol w="3471850">
                  <a:extLst>
                    <a:ext uri="{9D8B030D-6E8A-4147-A177-3AD203B41FA5}">
                      <a16:colId xmlns:a16="http://schemas.microsoft.com/office/drawing/2014/main" val="2552321887"/>
                    </a:ext>
                  </a:extLst>
                </a:gridCol>
                <a:gridCol w="3471850">
                  <a:extLst>
                    <a:ext uri="{9D8B030D-6E8A-4147-A177-3AD203B41FA5}">
                      <a16:colId xmlns:a16="http://schemas.microsoft.com/office/drawing/2014/main" val="3581667476"/>
                    </a:ext>
                  </a:extLst>
                </a:gridCol>
                <a:gridCol w="3471850">
                  <a:extLst>
                    <a:ext uri="{9D8B030D-6E8A-4147-A177-3AD203B41FA5}">
                      <a16:colId xmlns:a16="http://schemas.microsoft.com/office/drawing/2014/main" val="1846468049"/>
                    </a:ext>
                  </a:extLst>
                </a:gridCol>
              </a:tblGrid>
              <a:tr h="123895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Thời</a:t>
                      </a:r>
                      <a:r>
                        <a:rPr lang="en-US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gian</a:t>
                      </a:r>
                      <a:r>
                        <a:rPr lang="en-US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phút</a:t>
                      </a:r>
                      <a:r>
                        <a:rPr lang="en-US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[9,5; 12,5)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[12,5; 15,5)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[15,5; 18,5)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[18,5; 21,5)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[21,5; 24,5)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652126"/>
                  </a:ext>
                </a:extLst>
              </a:tr>
              <a:tr h="8925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endParaRPr lang="en-US" sz="4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0197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3F9B11-1D66-A6F3-0F6F-D4335217319C}"/>
                  </a:ext>
                </a:extLst>
              </p:cNvPr>
              <p:cNvSpPr txBox="1"/>
              <p:nvPr/>
            </p:nvSpPr>
            <p:spPr>
              <a:xfrm>
                <a:off x="673100" y="5248009"/>
                <a:ext cx="2282563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ghép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3F9B11-1D66-A6F3-0F6F-D43352173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5248009"/>
                <a:ext cx="22825630" cy="738664"/>
              </a:xfrm>
              <a:prstGeom prst="rect">
                <a:avLst/>
              </a:prstGeom>
              <a:blipFill>
                <a:blip r:embed="rId4"/>
                <a:stretch>
                  <a:fillRect l="-1015" t="-18182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">
            <a:extLst>
              <a:ext uri="{FF2B5EF4-FFF2-40B4-BE49-F238E27FC236}">
                <a16:creationId xmlns:a16="http://schemas.microsoft.com/office/drawing/2014/main" id="{AB2343FF-1276-E402-97D9-61B1BB388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60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(kg)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7FFCF01-7FFC-A886-0689-FF0F2CB1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1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(kg)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D876192-8935-D95F-EC69-E6F1E97FB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x=10.43+7.48+16.53+4.58+2.63+3.6842≈51,81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1F13EBC1-7599-E0D3-9539-71C2455CE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65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(kg)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E5431928-25AB-0E24-7F86-CCDBA659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x=10.43+7.48+16.53+4.58+2.63+3.6842≈51,81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C87DDC01-F67C-705F-C827-F0EADC2ED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176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(kg)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61574E-9540-EE10-8CB3-7ADBCF9BDA4B}"/>
                  </a:ext>
                </a:extLst>
              </p:cNvPr>
              <p:cNvSpPr txBox="1"/>
              <p:nvPr/>
            </p:nvSpPr>
            <p:spPr>
              <a:xfrm>
                <a:off x="487477" y="6824783"/>
                <a:ext cx="23504308" cy="656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Cỡ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𝟓𝟔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sub>
                        </m:s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sub>
                        </m:sSub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𝟏𝟒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𝟏𝟓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[12,5; 15,5)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ta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𝟓𝟔</m:t>
                            </m:r>
                          </m:num>
                          <m:den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𝟒𝟐</m:t>
                            </m:r>
                          </m:sub>
                        </m:s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𝟒𝟑</m:t>
                            </m:r>
                          </m:sub>
                        </m:sSub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𝟒𝟐</m:t>
                        </m:r>
                      </m:sub>
                    </m:sSub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𝟒𝟑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[18,5; 21,5)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200" b="1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ta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𝟓𝟔</m:t>
                            </m:r>
                          </m:num>
                          <m:den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61574E-9540-EE10-8CB3-7ADBCF9BD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77" y="6824783"/>
                <a:ext cx="23504308" cy="6561283"/>
              </a:xfrm>
              <a:prstGeom prst="rect">
                <a:avLst/>
              </a:prstGeom>
              <a:blipFill>
                <a:blip r:embed="rId5"/>
                <a:stretch>
                  <a:fillRect l="-1011" t="-2045" r="-1634" b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71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FD8DA6-55E0-2A5E-45AB-9A59D2A65104}"/>
              </a:ext>
            </a:extLst>
          </p:cNvPr>
          <p:cNvSpPr/>
          <p:nvPr/>
        </p:nvSpPr>
        <p:spPr>
          <a:xfrm>
            <a:off x="397285" y="5253993"/>
            <a:ext cx="23793090" cy="8060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86FC8FA-9B02-9F9E-426B-07C9DC50EF38}"/>
              </a:ext>
            </a:extLst>
          </p:cNvPr>
          <p:cNvSpPr/>
          <p:nvPr/>
        </p:nvSpPr>
        <p:spPr>
          <a:xfrm rot="10800000">
            <a:off x="213306" y="1518477"/>
            <a:ext cx="5758433" cy="987950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93625" y="1416232"/>
            <a:ext cx="24011466" cy="12169140"/>
            <a:chOff x="9460835" y="1462261"/>
            <a:chExt cx="22518143" cy="12299769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ACBA74-AC27-45C5-846C-F29AAA3777FB}"/>
                </a:ext>
              </a:extLst>
            </p:cNvPr>
            <p:cNvGrpSpPr/>
            <p:nvPr/>
          </p:nvGrpSpPr>
          <p:grpSpPr>
            <a:xfrm>
              <a:off x="9651829" y="1462261"/>
              <a:ext cx="5053921" cy="972960"/>
              <a:chOff x="9400348" y="1462260"/>
              <a:chExt cx="5053921" cy="97296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004B154-0B47-4F60-B107-7DE0FF204308}"/>
                  </a:ext>
                </a:extLst>
              </p:cNvPr>
              <p:cNvGrpSpPr/>
              <p:nvPr/>
            </p:nvGrpSpPr>
            <p:grpSpPr>
              <a:xfrm>
                <a:off x="9400348" y="1462265"/>
                <a:ext cx="5053921" cy="972955"/>
                <a:chOff x="355448" y="5129572"/>
                <a:chExt cx="2905509" cy="597588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D1F3D67-458F-44D9-A762-F73BC1FE0399}"/>
                    </a:ext>
                  </a:extLst>
                </p:cNvPr>
                <p:cNvGrpSpPr/>
                <p:nvPr/>
              </p:nvGrpSpPr>
              <p:grpSpPr>
                <a:xfrm>
                  <a:off x="356679" y="5129572"/>
                  <a:ext cx="2904278" cy="597588"/>
                  <a:chOff x="623909" y="6169777"/>
                  <a:chExt cx="2904278" cy="475338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68F29292-89D7-4425-9F51-0C451C023B6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09" y="6190961"/>
                    <a:ext cx="1588455" cy="27442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522AD1D4-CE90-48B9-B22D-D30EBEACC1D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2904275" cy="47533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9137458-563A-4FB9-B2C2-BF24886BC4C3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EA57FA-C05C-4ABA-A45F-B6FB2E4FCC46}"/>
                  </a:ext>
                </a:extLst>
              </p:cNvPr>
              <p:cNvSpPr txBox="1"/>
              <p:nvPr/>
            </p:nvSpPr>
            <p:spPr>
              <a:xfrm>
                <a:off x="9574844" y="1462260"/>
                <a:ext cx="436266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Blip>
                    <a:blip r:embed="rId3"/>
                  </a:buBlip>
                  <a:tabLst/>
                  <a:defRPr/>
                </a:pPr>
                <a:r>
                  <a:rPr kumimoji="0" lang="en-US" sz="48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Luyện</a:t>
                </a:r>
                <a:r>
                  <a:rPr kumimoji="0" lang="en-US" sz="4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tập</a:t>
                </a:r>
                <a:r>
                  <a:rPr kumimoji="0" lang="en-US" sz="4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3</a:t>
                </a:r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DDD350-431B-DED2-BDA5-8E3E7BDCDDD4}"/>
              </a:ext>
            </a:extLst>
          </p:cNvPr>
          <p:cNvSpPr txBox="1"/>
          <p:nvPr/>
        </p:nvSpPr>
        <p:spPr>
          <a:xfrm>
            <a:off x="583352" y="1336802"/>
            <a:ext cx="15100596" cy="3848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 	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quần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vợt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002EC0-F34C-458E-A022-6CFC8DE44F3E}"/>
              </a:ext>
            </a:extLst>
          </p:cNvPr>
          <p:cNvSpPr txBox="1"/>
          <p:nvPr/>
        </p:nvSpPr>
        <p:spPr>
          <a:xfrm>
            <a:off x="5333383" y="5253993"/>
            <a:ext cx="29071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630A889-9D77-98A5-8CE8-D88D550A95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7579529"/>
                  </p:ext>
                </p:extLst>
              </p:nvPr>
            </p:nvGraphicFramePr>
            <p:xfrm>
              <a:off x="16081242" y="1656093"/>
              <a:ext cx="7997606" cy="53423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06746">
                      <a:extLst>
                        <a:ext uri="{9D8B030D-6E8A-4147-A177-3AD203B41FA5}">
                          <a16:colId xmlns:a16="http://schemas.microsoft.com/office/drawing/2014/main" val="3156229667"/>
                        </a:ext>
                      </a:extLst>
                    </a:gridCol>
                    <a:gridCol w="2990860">
                      <a:extLst>
                        <a:ext uri="{9D8B030D-6E8A-4147-A177-3AD203B41FA5}">
                          <a16:colId xmlns:a16="http://schemas.microsoft.com/office/drawing/2014/main" val="3056673076"/>
                        </a:ext>
                      </a:extLst>
                    </a:gridCol>
                  </a:tblGrid>
                  <a:tr h="405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Tốc</a:t>
                          </a:r>
                          <a:r>
                            <a:rPr lang="en-US" sz="4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2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độ</a:t>
                          </a:r>
                          <a:r>
                            <a:rPr lang="en-US" sz="4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v (km/h)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 lần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84318828"/>
                      </a:ext>
                    </a:extLst>
                  </a:tr>
                  <a:tr h="7195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2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𝟏𝟓𝟎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𝟏𝟓𝟓</m:t>
                                </m:r>
                              </m:oMath>
                            </m:oMathPara>
                          </a14:m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99757913"/>
                      </a:ext>
                    </a:extLst>
                  </a:tr>
                  <a:tr h="7195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2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𝟏𝟓𝟓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𝟏𝟔𝟎</m:t>
                                </m:r>
                              </m:oMath>
                            </m:oMathPara>
                          </a14:m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59668225"/>
                      </a:ext>
                    </a:extLst>
                  </a:tr>
                  <a:tr h="7041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2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𝟏𝟔𝟎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𝟏𝟔𝟓</m:t>
                                </m:r>
                              </m:oMath>
                            </m:oMathPara>
                          </a14:m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88514729"/>
                      </a:ext>
                    </a:extLst>
                  </a:tr>
                  <a:tr h="7770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2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𝟏𝟔𝟓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𝟏𝟕𝟎</m:t>
                                </m:r>
                              </m:oMath>
                            </m:oMathPara>
                          </a14:m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43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08679161"/>
                      </a:ext>
                    </a:extLst>
                  </a:tr>
                  <a:tr h="7195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2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𝟏𝟕𝟎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𝟏𝟕𝟓</m:t>
                                </m:r>
                              </m:oMath>
                            </m:oMathPara>
                          </a14:m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41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697520"/>
                      </a:ext>
                    </a:extLst>
                  </a:tr>
                  <a:tr h="7195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2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𝟏𝟕𝟓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vi-VN" sz="4200" b="1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vi-VN" sz="4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</m:oMath>
                            </m:oMathPara>
                          </a14:m>
                          <a:endParaRPr lang="en-US" sz="42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180128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630A889-9D77-98A5-8CE8-D88D550A95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7579529"/>
                  </p:ext>
                </p:extLst>
              </p:nvPr>
            </p:nvGraphicFramePr>
            <p:xfrm>
              <a:off x="16081242" y="1656093"/>
              <a:ext cx="7997606" cy="534231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006746">
                      <a:extLst>
                        <a:ext uri="{9D8B030D-6E8A-4147-A177-3AD203B41FA5}">
                          <a16:colId xmlns:a16="http://schemas.microsoft.com/office/drawing/2014/main" val="3156229667"/>
                        </a:ext>
                      </a:extLst>
                    </a:gridCol>
                    <a:gridCol w="2990860">
                      <a:extLst>
                        <a:ext uri="{9D8B030D-6E8A-4147-A177-3AD203B41FA5}">
                          <a16:colId xmlns:a16="http://schemas.microsoft.com/office/drawing/2014/main" val="3056673076"/>
                        </a:ext>
                      </a:extLst>
                    </a:gridCol>
                  </a:tblGrid>
                  <a:tr h="6232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Tốc</a:t>
                          </a:r>
                          <a:r>
                            <a:rPr lang="en-US" sz="4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2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độ</a:t>
                          </a:r>
                          <a:r>
                            <a:rPr lang="en-US" sz="42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v (km/h)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 lần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84318828"/>
                      </a:ext>
                    </a:extLst>
                  </a:tr>
                  <a:tr h="7865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22" t="-101538" r="-60341" b="-5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99757913"/>
                      </a:ext>
                    </a:extLst>
                  </a:tr>
                  <a:tr h="7865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22" t="-203101" r="-60341" b="-4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59668225"/>
                      </a:ext>
                    </a:extLst>
                  </a:tr>
                  <a:tr h="7865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22" t="-303101" r="-60341" b="-3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88514729"/>
                      </a:ext>
                    </a:extLst>
                  </a:tr>
                  <a:tr h="7865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22" t="-403101" r="-60341" b="-2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43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08679161"/>
                      </a:ext>
                    </a:extLst>
                  </a:tr>
                  <a:tr h="7865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22" t="-499231" r="-60341" b="-1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41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8697520"/>
                      </a:ext>
                    </a:extLst>
                  </a:tr>
                  <a:tr h="7865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22" t="-603876" r="-60341" b="-201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180128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1CB5C0-BBEE-8E53-23B9-85C18D4DF001}"/>
                  </a:ext>
                </a:extLst>
              </p:cNvPr>
              <p:cNvSpPr txBox="1"/>
              <p:nvPr/>
            </p:nvSpPr>
            <p:spPr>
              <a:xfrm>
                <a:off x="583352" y="6084014"/>
                <a:ext cx="23495496" cy="7229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Cỡ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𝟐𝟎𝟎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</m:sub>
                        </m:s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𝟓𝟏</m:t>
                            </m:r>
                          </m:sub>
                        </m:sSub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𝟓𝟎</m:t>
                        </m:r>
                      </m:sub>
                    </m:sSub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𝟓𝟏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𝟏𝟔𝟎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𝟏𝟔𝟓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/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𝟏𝟔𝟎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𝟏𝟔𝟎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num>
                          <m:den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𝟐𝟖</m:t>
                            </m:r>
                          </m:e>
                        </m:d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𝟏𝟔𝟎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𝟓𝟕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𝟏𝟓𝟎</m:t>
                            </m:r>
                          </m:sub>
                        </m:s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𝟏𝟓𝟏</m:t>
                            </m:r>
                          </m:sub>
                        </m:sSub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𝟏𝟓𝟎</m:t>
                        </m:r>
                      </m:sub>
                    </m:sSub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𝟏𝟓𝟏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𝟏𝟕𝟎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𝟏𝟕𝟓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𝟏𝟕𝟎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𝟒𝟏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𝟒𝟑</m:t>
                    </m:r>
                  </m:oMath>
                </a14:m>
                <a:endParaRPr lang="en-US" sz="4200" b="1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𝟏𝟐𝟒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ta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𝟏𝟕𝟎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num>
                          <m:den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𝟏𝟐𝟒</m:t>
                        </m:r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𝟒𝟏</m:t>
                        </m:r>
                      </m:den>
                    </m:f>
                    <m:r>
                      <a:rPr lang="en-US" sz="4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𝟏𝟕𝟑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1CB5C0-BBEE-8E53-23B9-85C18D4DF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52" y="6084014"/>
                <a:ext cx="23495496" cy="7229993"/>
              </a:xfrm>
              <a:prstGeom prst="rect">
                <a:avLst/>
              </a:prstGeom>
              <a:blipFill>
                <a:blip r:embed="rId5"/>
                <a:stretch>
                  <a:fillRect l="-1012" t="-1939" r="-986" b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810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0"/>
          <p:cNvGrpSpPr/>
          <p:nvPr/>
        </p:nvGrpSpPr>
        <p:grpSpPr>
          <a:xfrm>
            <a:off x="3933224" y="1108396"/>
            <a:ext cx="16240726" cy="1766408"/>
            <a:chOff x="1423993" y="457612"/>
            <a:chExt cx="9120238" cy="1099091"/>
          </a:xfrm>
        </p:grpSpPr>
        <p:grpSp>
          <p:nvGrpSpPr>
            <p:cNvPr id="166" name="Google Shape;166;p30"/>
            <p:cNvGrpSpPr/>
            <p:nvPr/>
          </p:nvGrpSpPr>
          <p:grpSpPr>
            <a:xfrm>
              <a:off x="1423993" y="457612"/>
              <a:ext cx="9120238" cy="1099091"/>
              <a:chOff x="-6641" y="148683"/>
              <a:chExt cx="6395438" cy="1287478"/>
            </a:xfrm>
          </p:grpSpPr>
          <p:pic>
            <p:nvPicPr>
              <p:cNvPr id="167" name="Google Shape;167;p3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6641" y="148683"/>
                <a:ext cx="6395438" cy="12874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30"/>
              <p:cNvSpPr txBox="1"/>
              <p:nvPr/>
            </p:nvSpPr>
            <p:spPr>
              <a:xfrm>
                <a:off x="314642" y="279581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800" b="1" dirty="0">
                    <a:solidFill>
                      <a:schemeClr val="lt1"/>
                    </a:solidFill>
                    <a:latin typeface="Abril Fatface"/>
                    <a:sym typeface="Abril Fatface"/>
                  </a:rPr>
                  <a:t>9</a:t>
                </a:r>
                <a:endParaRPr sz="5800" dirty="0"/>
              </a:p>
            </p:txBody>
          </p:sp>
        </p:grpSp>
        <p:sp>
          <p:nvSpPr>
            <p:cNvPr id="169" name="Google Shape;169;p30"/>
            <p:cNvSpPr txBox="1"/>
            <p:nvPr/>
          </p:nvSpPr>
          <p:spPr>
            <a:xfrm>
              <a:off x="2779084" y="504351"/>
              <a:ext cx="6459528" cy="976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CÁC SỐ ĐẶC TRƯNG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ĐO XU THẾ TRUNG TÂM</a:t>
              </a:r>
              <a:endParaRPr sz="4800" b="1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170" name="Google Shape;170;p30"/>
          <p:cNvGrpSpPr/>
          <p:nvPr/>
        </p:nvGrpSpPr>
        <p:grpSpPr>
          <a:xfrm>
            <a:off x="290697" y="1830014"/>
            <a:ext cx="23784194" cy="11391678"/>
            <a:chOff x="1017732" y="2020907"/>
            <a:chExt cx="22617039" cy="11391678"/>
          </a:xfrm>
        </p:grpSpPr>
        <p:cxnSp>
          <p:nvCxnSpPr>
            <p:cNvPr id="171" name="Google Shape;171;p30"/>
            <p:cNvCxnSpPr>
              <a:cxnSpLocks/>
            </p:cNvCxnSpPr>
            <p:nvPr/>
          </p:nvCxnSpPr>
          <p:spPr>
            <a:xfrm>
              <a:off x="1023373" y="2020907"/>
              <a:ext cx="3431536" cy="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2" name="Google Shape;172;p30"/>
            <p:cNvCxnSpPr>
              <a:cxnSpLocks/>
            </p:cNvCxnSpPr>
            <p:nvPr/>
          </p:nvCxnSpPr>
          <p:spPr>
            <a:xfrm flipV="1">
              <a:off x="19544841" y="2020907"/>
              <a:ext cx="4077159" cy="36494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3" name="Google Shape;173;p30"/>
            <p:cNvCxnSpPr>
              <a:cxnSpLocks/>
            </p:cNvCxnSpPr>
            <p:nvPr/>
          </p:nvCxnSpPr>
          <p:spPr>
            <a:xfrm flipV="1">
              <a:off x="23622000" y="2057401"/>
              <a:ext cx="0" cy="11355184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4" name="Google Shape;174;p30"/>
            <p:cNvCxnSpPr>
              <a:cxnSpLocks/>
            </p:cNvCxnSpPr>
            <p:nvPr/>
          </p:nvCxnSpPr>
          <p:spPr>
            <a:xfrm flipV="1">
              <a:off x="1017732" y="2066406"/>
              <a:ext cx="5641" cy="11346179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5" name="Google Shape;175;p30"/>
            <p:cNvCxnSpPr/>
            <p:nvPr/>
          </p:nvCxnSpPr>
          <p:spPr>
            <a:xfrm>
              <a:off x="1036144" y="13412585"/>
              <a:ext cx="22598627" cy="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grpSp>
        <p:nvGrpSpPr>
          <p:cNvPr id="176" name="Google Shape;176;p30"/>
          <p:cNvGrpSpPr/>
          <p:nvPr/>
        </p:nvGrpSpPr>
        <p:grpSpPr>
          <a:xfrm>
            <a:off x="940941" y="6044307"/>
            <a:ext cx="5348233" cy="2526045"/>
            <a:chOff x="-191020" y="5755317"/>
            <a:chExt cx="8061391" cy="3167763"/>
          </a:xfrm>
        </p:grpSpPr>
        <p:sp>
          <p:nvSpPr>
            <p:cNvPr id="177" name="Google Shape;177;p30"/>
            <p:cNvSpPr/>
            <p:nvPr/>
          </p:nvSpPr>
          <p:spPr>
            <a:xfrm flipH="1">
              <a:off x="979598" y="5755317"/>
              <a:ext cx="6890773" cy="3144491"/>
            </a:xfrm>
            <a:prstGeom prst="flowChartDisplay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 flipH="1">
              <a:off x="394289" y="5762807"/>
              <a:ext cx="6890773" cy="3144492"/>
            </a:xfrm>
            <a:prstGeom prst="flowChartDisplay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 flipH="1">
              <a:off x="-191020" y="5778588"/>
              <a:ext cx="6890773" cy="3144492"/>
            </a:xfrm>
            <a:prstGeom prst="flowChartDisplay">
              <a:avLst/>
            </a:prstGeom>
            <a:solidFill>
              <a:srgbClr val="4436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30"/>
          <p:cNvSpPr txBox="1"/>
          <p:nvPr/>
        </p:nvSpPr>
        <p:spPr>
          <a:xfrm>
            <a:off x="1494886" y="6805610"/>
            <a:ext cx="37190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NỘI DUNG </a:t>
            </a:r>
            <a:endParaRPr sz="60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30"/>
          <p:cNvGrpSpPr/>
          <p:nvPr/>
        </p:nvGrpSpPr>
        <p:grpSpPr>
          <a:xfrm>
            <a:off x="8539236" y="5116318"/>
            <a:ext cx="15331815" cy="1389379"/>
            <a:chOff x="10444842" y="2554465"/>
            <a:chExt cx="14104435" cy="1340874"/>
          </a:xfrm>
        </p:grpSpPr>
        <p:sp>
          <p:nvSpPr>
            <p:cNvPr id="182" name="Google Shape;182;p30"/>
            <p:cNvSpPr/>
            <p:nvPr/>
          </p:nvSpPr>
          <p:spPr>
            <a:xfrm flipH="1">
              <a:off x="11125200" y="2590800"/>
              <a:ext cx="13424077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TRUNG VỊ CỦA MẪU SỐ LIỆU GHÉP NHÓM</a:t>
              </a:r>
              <a:endParaRPr sz="43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❷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30"/>
          <p:cNvGrpSpPr/>
          <p:nvPr/>
        </p:nvGrpSpPr>
        <p:grpSpPr>
          <a:xfrm>
            <a:off x="8627656" y="3195531"/>
            <a:ext cx="15193817" cy="1389379"/>
            <a:chOff x="10444842" y="2554465"/>
            <a:chExt cx="13977484" cy="1340874"/>
          </a:xfrm>
        </p:grpSpPr>
        <p:sp>
          <p:nvSpPr>
            <p:cNvPr id="185" name="Google Shape;185;p30"/>
            <p:cNvSpPr/>
            <p:nvPr/>
          </p:nvSpPr>
          <p:spPr>
            <a:xfrm flipH="1">
              <a:off x="11125200" y="2590800"/>
              <a:ext cx="13297126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   SỐ TRUNG BÌNH CỦA MẪU SỐ LIỆU GHÉP NHÓM</a:t>
              </a:r>
              <a:endParaRPr sz="4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❶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0"/>
          <p:cNvGrpSpPr/>
          <p:nvPr/>
        </p:nvGrpSpPr>
        <p:grpSpPr>
          <a:xfrm>
            <a:off x="8539236" y="6985745"/>
            <a:ext cx="15550198" cy="1408973"/>
            <a:chOff x="10444842" y="2535555"/>
            <a:chExt cx="11599951" cy="1359784"/>
          </a:xfrm>
        </p:grpSpPr>
        <p:sp>
          <p:nvSpPr>
            <p:cNvPr id="188" name="Google Shape;188;p30"/>
            <p:cNvSpPr/>
            <p:nvPr/>
          </p:nvSpPr>
          <p:spPr>
            <a:xfrm flipH="1">
              <a:off x="11125200" y="2590800"/>
              <a:ext cx="10919593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TỨ PHÂN VỊ CỦA MẪU SỐ LIỆU GHÉP NHÓM</a:t>
              </a:r>
              <a:endParaRPr sz="4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10444842" y="2535555"/>
              <a:ext cx="112765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❸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30"/>
          <p:cNvGrpSpPr/>
          <p:nvPr/>
        </p:nvGrpSpPr>
        <p:grpSpPr>
          <a:xfrm>
            <a:off x="8539236" y="8864452"/>
            <a:ext cx="15494252" cy="1389379"/>
            <a:chOff x="10444842" y="2554465"/>
            <a:chExt cx="11599951" cy="1340874"/>
          </a:xfrm>
        </p:grpSpPr>
        <p:sp>
          <p:nvSpPr>
            <p:cNvPr id="191" name="Google Shape;191;p30"/>
            <p:cNvSpPr/>
            <p:nvPr/>
          </p:nvSpPr>
          <p:spPr>
            <a:xfrm flipH="1">
              <a:off x="11125200" y="2590800"/>
              <a:ext cx="10919593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MỐT CỦA MẪU SỐ LIỆU GHÉP NHÓM</a:t>
              </a:r>
              <a:endParaRPr sz="4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10444842" y="2554465"/>
              <a:ext cx="1131730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❹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30"/>
          <p:cNvGrpSpPr/>
          <p:nvPr/>
        </p:nvGrpSpPr>
        <p:grpSpPr>
          <a:xfrm>
            <a:off x="8539236" y="10696033"/>
            <a:ext cx="15522226" cy="1389379"/>
            <a:chOff x="10444842" y="2554465"/>
            <a:chExt cx="14279602" cy="1340874"/>
          </a:xfrm>
        </p:grpSpPr>
        <p:sp>
          <p:nvSpPr>
            <p:cNvPr id="194" name="Google Shape;194;p30"/>
            <p:cNvSpPr/>
            <p:nvPr/>
          </p:nvSpPr>
          <p:spPr>
            <a:xfrm flipH="1">
              <a:off x="11125200" y="2590800"/>
              <a:ext cx="13599244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GIẢI BÀI TẬP SÁCH GIÁO KHOA</a:t>
              </a:r>
              <a:endParaRPr sz="4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❺</a:t>
              </a:r>
              <a:endParaRPr sz="43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6" name="Google Shape;196;p30"/>
          <p:cNvCxnSpPr>
            <a:cxnSpLocks/>
          </p:cNvCxnSpPr>
          <p:nvPr/>
        </p:nvCxnSpPr>
        <p:spPr>
          <a:xfrm flipV="1">
            <a:off x="6131022" y="4138657"/>
            <a:ext cx="2408214" cy="2768975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7" name="Google Shape;197;p30"/>
          <p:cNvCxnSpPr/>
          <p:nvPr/>
        </p:nvCxnSpPr>
        <p:spPr>
          <a:xfrm rot="10800000" flipH="1">
            <a:off x="6283422" y="5979074"/>
            <a:ext cx="2227841" cy="1080957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8" name="Google Shape;198;p30"/>
          <p:cNvCxnSpPr>
            <a:cxnSpLocks/>
            <a:endCxn id="189" idx="2"/>
          </p:cNvCxnSpPr>
          <p:nvPr/>
        </p:nvCxnSpPr>
        <p:spPr>
          <a:xfrm>
            <a:off x="6375664" y="7228355"/>
            <a:ext cx="2163572" cy="433250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9" name="Google Shape;199;p30"/>
          <p:cNvCxnSpPr>
            <a:cxnSpLocks/>
            <a:endCxn id="192" idx="2"/>
          </p:cNvCxnSpPr>
          <p:nvPr/>
        </p:nvCxnSpPr>
        <p:spPr>
          <a:xfrm>
            <a:off x="6235195" y="7465033"/>
            <a:ext cx="2304041" cy="2075279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0" name="Google Shape;200;p30"/>
          <p:cNvCxnSpPr>
            <a:cxnSpLocks/>
          </p:cNvCxnSpPr>
          <p:nvPr/>
        </p:nvCxnSpPr>
        <p:spPr>
          <a:xfrm>
            <a:off x="6130965" y="7646653"/>
            <a:ext cx="2395501" cy="3501939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01" name="Google Shape;201;p30"/>
          <p:cNvGrpSpPr/>
          <p:nvPr/>
        </p:nvGrpSpPr>
        <p:grpSpPr>
          <a:xfrm>
            <a:off x="309109" y="4668197"/>
            <a:ext cx="984868" cy="5086102"/>
            <a:chOff x="-2222967" y="4431471"/>
            <a:chExt cx="1424079" cy="5086102"/>
          </a:xfrm>
        </p:grpSpPr>
        <p:sp>
          <p:nvSpPr>
            <p:cNvPr id="202" name="Google Shape;202;p30"/>
            <p:cNvSpPr/>
            <p:nvPr/>
          </p:nvSpPr>
          <p:spPr>
            <a:xfrm>
              <a:off x="-1637087" y="4806788"/>
              <a:ext cx="838199" cy="4247627"/>
            </a:xfrm>
            <a:prstGeom prst="flowChartDelay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-1928223" y="4585819"/>
              <a:ext cx="838199" cy="4823899"/>
            </a:xfrm>
            <a:prstGeom prst="flowChartDelay">
              <a:avLst/>
            </a:prstGeom>
            <a:solidFill>
              <a:srgbClr val="ACB8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-2222967" y="4431471"/>
              <a:ext cx="838199" cy="5086102"/>
            </a:xfrm>
            <a:prstGeom prst="flowChartDelay">
              <a:avLst/>
            </a:pr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1A7E86-9F25-D939-2703-204821836C9F}"/>
              </a:ext>
            </a:extLst>
          </p:cNvPr>
          <p:cNvSpPr/>
          <p:nvPr/>
        </p:nvSpPr>
        <p:spPr>
          <a:xfrm>
            <a:off x="304787" y="3541236"/>
            <a:ext cx="23774426" cy="97771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78379E-966F-4336-9ACB-92FA5D931361}"/>
              </a:ext>
            </a:extLst>
          </p:cNvPr>
          <p:cNvGrpSpPr/>
          <p:nvPr/>
        </p:nvGrpSpPr>
        <p:grpSpPr>
          <a:xfrm>
            <a:off x="150062" y="1090003"/>
            <a:ext cx="24083876" cy="12441394"/>
            <a:chOff x="2402766" y="956690"/>
            <a:chExt cx="24083876" cy="124413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806564-7C9E-4979-AAF6-E78ECCF59CA1}"/>
                </a:ext>
              </a:extLst>
            </p:cNvPr>
            <p:cNvGrpSpPr/>
            <p:nvPr/>
          </p:nvGrpSpPr>
          <p:grpSpPr>
            <a:xfrm>
              <a:off x="2402766" y="994073"/>
              <a:ext cx="24083876" cy="12404011"/>
              <a:chOff x="2546115" y="1036606"/>
              <a:chExt cx="24083876" cy="12404011"/>
            </a:xfrm>
          </p:grpSpPr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C6922F8F-EE6C-4E6D-B92B-459A7CE34FCE}"/>
                  </a:ext>
                </a:extLst>
              </p:cNvPr>
              <p:cNvSpPr/>
              <p:nvPr/>
            </p:nvSpPr>
            <p:spPr>
              <a:xfrm>
                <a:off x="2546115" y="1052258"/>
                <a:ext cx="24083876" cy="12388359"/>
              </a:xfrm>
              <a:prstGeom prst="round2DiagRect">
                <a:avLst>
                  <a:gd name="adj1" fmla="val 0"/>
                  <a:gd name="adj2" fmla="val 1970"/>
                </a:avLst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9B13A65-D2E1-4DEB-8F05-1E5FB125FE31}"/>
                  </a:ext>
                </a:extLst>
              </p:cNvPr>
              <p:cNvGrpSpPr/>
              <p:nvPr/>
            </p:nvGrpSpPr>
            <p:grpSpPr>
              <a:xfrm>
                <a:off x="2587438" y="1036606"/>
                <a:ext cx="4508205" cy="658708"/>
                <a:chOff x="2565970" y="1960965"/>
                <a:chExt cx="3261145" cy="658708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8A8F86F3-8D24-40D4-9BFE-1F20C43DFFA0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F29B2B4-5537-4335-ABCA-518C2F1F1F16}"/>
                    </a:ext>
                  </a:extLst>
                </p:cNvPr>
                <p:cNvSpPr/>
                <p:nvPr/>
              </p:nvSpPr>
              <p:spPr>
                <a:xfrm rot="10800000">
                  <a:off x="2648003" y="1960965"/>
                  <a:ext cx="2702198" cy="658708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FA2360A-1E04-4A1C-AB21-6DA231AF8E45}"/>
                    </a:ext>
                  </a:extLst>
                </p:cNvPr>
                <p:cNvSpPr/>
                <p:nvPr/>
              </p:nvSpPr>
              <p:spPr>
                <a:xfrm rot="10800000">
                  <a:off x="2565970" y="1977305"/>
                  <a:ext cx="3261145" cy="614496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D7E65D26-7FD8-47F2-9DD3-C770F78CB079}"/>
                </a:ext>
              </a:extLst>
            </p:cNvPr>
            <p:cNvSpPr txBox="1"/>
            <p:nvPr/>
          </p:nvSpPr>
          <p:spPr>
            <a:xfrm>
              <a:off x="3375751" y="956690"/>
              <a:ext cx="3260271" cy="7698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US" sz="4200" b="1" kern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 </a:t>
              </a:r>
              <a:r>
                <a:rPr lang="en-US" sz="4200" b="1" kern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</a:t>
              </a:r>
              <a:r>
                <a:rPr lang="en-US" sz="4200" b="1" kern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200" b="1" kern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đầu</a:t>
              </a:r>
              <a:endParaRPr lang="en-US" sz="4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CC0277-C8F3-462C-B9CF-B838A54789F0}"/>
                </a:ext>
              </a:extLst>
            </p:cNvPr>
            <p:cNvGrpSpPr/>
            <p:nvPr/>
          </p:nvGrpSpPr>
          <p:grpSpPr>
            <a:xfrm>
              <a:off x="2705735" y="1094591"/>
              <a:ext cx="515285" cy="239312"/>
              <a:chOff x="5135216" y="5448663"/>
              <a:chExt cx="515285" cy="251287"/>
            </a:xfrm>
          </p:grpSpPr>
          <p:sp>
            <p:nvSpPr>
              <p:cNvPr id="20" name="Arrow: Pentagon 19">
                <a:extLst>
                  <a:ext uri="{FF2B5EF4-FFF2-40B4-BE49-F238E27FC236}">
                    <a16:creationId xmlns:a16="http://schemas.microsoft.com/office/drawing/2014/main" id="{E8CB8DF9-E4C1-4193-B346-FDAC74D6826F}"/>
                  </a:ext>
                </a:extLst>
              </p:cNvPr>
              <p:cNvSpPr/>
              <p:nvPr/>
            </p:nvSpPr>
            <p:spPr>
              <a:xfrm>
                <a:off x="5135216" y="5448663"/>
                <a:ext cx="443182" cy="251287"/>
              </a:xfrm>
              <a:prstGeom prst="homePlat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1E717D7-C997-4B6B-B80C-C8802D10FC9A}"/>
                  </a:ext>
                </a:extLst>
              </p:cNvPr>
              <p:cNvSpPr/>
              <p:nvPr/>
            </p:nvSpPr>
            <p:spPr>
              <a:xfrm>
                <a:off x="5478225" y="5492541"/>
                <a:ext cx="172276" cy="207409"/>
              </a:xfrm>
              <a:prstGeom prst="ellipse">
                <a:avLst/>
              </a:prstGeom>
              <a:solidFill>
                <a:srgbClr val="E8E9FE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6D06B913-8398-31B9-D7CF-93983CA79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474" y="3683387"/>
            <a:ext cx="214104007" cy="4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50B192-8BD2-1E3C-5971-797F0C1673EF}"/>
              </a:ext>
            </a:extLst>
          </p:cNvPr>
          <p:cNvSpPr txBox="1"/>
          <p:nvPr/>
        </p:nvSpPr>
        <p:spPr>
          <a:xfrm>
            <a:off x="378912" y="2007385"/>
            <a:ext cx="238169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2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Hãy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lại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các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mẫu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liệu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lớp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cách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tính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các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E0F7C-A795-AB1C-5BD9-C79E83CC121E}"/>
              </a:ext>
            </a:extLst>
          </p:cNvPr>
          <p:cNvSpPr txBox="1"/>
          <p:nvPr/>
        </p:nvSpPr>
        <p:spPr>
          <a:xfrm>
            <a:off x="304787" y="3541236"/>
            <a:ext cx="255432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FFE0BE-B11F-93A8-194D-879862033235}"/>
                  </a:ext>
                </a:extLst>
              </p:cNvPr>
              <p:cNvSpPr txBox="1"/>
              <p:nvPr/>
            </p:nvSpPr>
            <p:spPr>
              <a:xfrm>
                <a:off x="304787" y="4333324"/>
                <a:ext cx="23668720" cy="15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1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1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1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1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; ...;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bar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bar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FFE0BE-B11F-93A8-194D-879862033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7" y="4333324"/>
                <a:ext cx="23668720" cy="1577163"/>
              </a:xfrm>
              <a:prstGeom prst="rect">
                <a:avLst/>
              </a:prstGeom>
              <a:blipFill>
                <a:blip r:embed="rId3"/>
                <a:stretch>
                  <a:fillRect l="-953" t="-2703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0CC6AFB-941C-4CA5-1ED4-5BEDDDCE7D3E}"/>
              </a:ext>
            </a:extLst>
          </p:cNvPr>
          <p:cNvSpPr txBox="1"/>
          <p:nvPr/>
        </p:nvSpPr>
        <p:spPr>
          <a:xfrm>
            <a:off x="304787" y="6129953"/>
            <a:ext cx="2366872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 </a:t>
            </a:r>
            <a:r>
              <a:rPr lang="en-US" sz="41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2F2A81-7D40-FD70-4BE4-FCBC6EA5C3C8}"/>
                  </a:ext>
                </a:extLst>
              </p:cNvPr>
              <p:cNvSpPr txBox="1"/>
              <p:nvPr/>
            </p:nvSpPr>
            <p:spPr>
              <a:xfrm>
                <a:off x="304787" y="8279995"/>
                <a:ext cx="23668720" cy="338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25%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2F2A81-7D40-FD70-4BE4-FCBC6EA5C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7" y="8279995"/>
                <a:ext cx="23668720" cy="3380669"/>
              </a:xfrm>
              <a:prstGeom prst="rect">
                <a:avLst/>
              </a:prstGeom>
              <a:blipFill>
                <a:blip r:embed="rId4"/>
                <a:stretch>
                  <a:fillRect l="-1004" t="-4144" r="-97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9DE3ACE-E894-61C7-2EB1-D3FD8B0A3359}"/>
              </a:ext>
            </a:extLst>
          </p:cNvPr>
          <p:cNvSpPr txBox="1"/>
          <p:nvPr/>
        </p:nvSpPr>
        <p:spPr>
          <a:xfrm>
            <a:off x="304787" y="11853022"/>
            <a:ext cx="2378090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4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117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578379E-966F-4336-9ACB-92FA5D931361}"/>
              </a:ext>
            </a:extLst>
          </p:cNvPr>
          <p:cNvGrpSpPr/>
          <p:nvPr/>
        </p:nvGrpSpPr>
        <p:grpSpPr>
          <a:xfrm>
            <a:off x="150062" y="1090003"/>
            <a:ext cx="24083876" cy="12441394"/>
            <a:chOff x="2402766" y="956690"/>
            <a:chExt cx="24083876" cy="124413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806564-7C9E-4979-AAF6-E78ECCF59CA1}"/>
                </a:ext>
              </a:extLst>
            </p:cNvPr>
            <p:cNvGrpSpPr/>
            <p:nvPr/>
          </p:nvGrpSpPr>
          <p:grpSpPr>
            <a:xfrm>
              <a:off x="2402766" y="994073"/>
              <a:ext cx="24083876" cy="12404011"/>
              <a:chOff x="2546115" y="1036606"/>
              <a:chExt cx="24083876" cy="12404011"/>
            </a:xfrm>
          </p:grpSpPr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C6922F8F-EE6C-4E6D-B92B-459A7CE34FCE}"/>
                  </a:ext>
                </a:extLst>
              </p:cNvPr>
              <p:cNvSpPr/>
              <p:nvPr/>
            </p:nvSpPr>
            <p:spPr>
              <a:xfrm>
                <a:off x="2546115" y="1052258"/>
                <a:ext cx="24083876" cy="12388359"/>
              </a:xfrm>
              <a:prstGeom prst="round2DiagRect">
                <a:avLst>
                  <a:gd name="adj1" fmla="val 0"/>
                  <a:gd name="adj2" fmla="val 1970"/>
                </a:avLst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sz="1100" kern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9B13A65-D2E1-4DEB-8F05-1E5FB125FE31}"/>
                  </a:ext>
                </a:extLst>
              </p:cNvPr>
              <p:cNvGrpSpPr/>
              <p:nvPr/>
            </p:nvGrpSpPr>
            <p:grpSpPr>
              <a:xfrm>
                <a:off x="2587438" y="1036606"/>
                <a:ext cx="4508205" cy="658708"/>
                <a:chOff x="2565970" y="1960965"/>
                <a:chExt cx="3261145" cy="658708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8A8F86F3-8D24-40D4-9BFE-1F20C43DFFA0}"/>
                    </a:ext>
                  </a:extLst>
                </p:cNvPr>
                <p:cNvSpPr/>
                <p:nvPr/>
              </p:nvSpPr>
              <p:spPr>
                <a:xfrm>
                  <a:off x="5180884" y="1976617"/>
                  <a:ext cx="282475" cy="18305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F29B2B4-5537-4335-ABCA-518C2F1F1F16}"/>
                    </a:ext>
                  </a:extLst>
                </p:cNvPr>
                <p:cNvSpPr/>
                <p:nvPr/>
              </p:nvSpPr>
              <p:spPr>
                <a:xfrm rot="10800000">
                  <a:off x="2648003" y="1960965"/>
                  <a:ext cx="2702198" cy="658708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FA2360A-1E04-4A1C-AB21-6DA231AF8E45}"/>
                    </a:ext>
                  </a:extLst>
                </p:cNvPr>
                <p:cNvSpPr/>
                <p:nvPr/>
              </p:nvSpPr>
              <p:spPr>
                <a:xfrm rot="10800000">
                  <a:off x="2565970" y="1977305"/>
                  <a:ext cx="3261145" cy="614496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defTabSz="914400"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D7E65D26-7FD8-47F2-9DD3-C770F78CB079}"/>
                </a:ext>
              </a:extLst>
            </p:cNvPr>
            <p:cNvSpPr txBox="1"/>
            <p:nvPr/>
          </p:nvSpPr>
          <p:spPr>
            <a:xfrm>
              <a:off x="3375751" y="956690"/>
              <a:ext cx="3260271" cy="7698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US" sz="4200" b="1" kern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 </a:t>
              </a:r>
              <a:r>
                <a:rPr lang="en-US" sz="4200" b="1" kern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</a:t>
              </a:r>
              <a:r>
                <a:rPr lang="en-US" sz="4200" b="1" kern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200" b="1" kern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đầu</a:t>
              </a:r>
              <a:endParaRPr lang="en-US" sz="4200" b="1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CC0277-C8F3-462C-B9CF-B838A54789F0}"/>
                </a:ext>
              </a:extLst>
            </p:cNvPr>
            <p:cNvGrpSpPr/>
            <p:nvPr/>
          </p:nvGrpSpPr>
          <p:grpSpPr>
            <a:xfrm>
              <a:off x="2705735" y="1094591"/>
              <a:ext cx="515285" cy="239312"/>
              <a:chOff x="5135216" y="5448663"/>
              <a:chExt cx="515285" cy="251287"/>
            </a:xfrm>
          </p:grpSpPr>
          <p:sp>
            <p:nvSpPr>
              <p:cNvPr id="20" name="Arrow: Pentagon 19">
                <a:extLst>
                  <a:ext uri="{FF2B5EF4-FFF2-40B4-BE49-F238E27FC236}">
                    <a16:creationId xmlns:a16="http://schemas.microsoft.com/office/drawing/2014/main" id="{E8CB8DF9-E4C1-4193-B346-FDAC74D6826F}"/>
                  </a:ext>
                </a:extLst>
              </p:cNvPr>
              <p:cNvSpPr/>
              <p:nvPr/>
            </p:nvSpPr>
            <p:spPr>
              <a:xfrm>
                <a:off x="5135216" y="5448663"/>
                <a:ext cx="443182" cy="251287"/>
              </a:xfrm>
              <a:prstGeom prst="homePlat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1E717D7-C997-4B6B-B80C-C8802D10FC9A}"/>
                  </a:ext>
                </a:extLst>
              </p:cNvPr>
              <p:cNvSpPr/>
              <p:nvPr/>
            </p:nvSpPr>
            <p:spPr>
              <a:xfrm>
                <a:off x="5478225" y="5492541"/>
                <a:ext cx="172276" cy="207409"/>
              </a:xfrm>
              <a:prstGeom prst="ellipse">
                <a:avLst/>
              </a:prstGeom>
              <a:solidFill>
                <a:srgbClr val="E8E9FE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6D06B913-8398-31B9-D7CF-93983CA79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474" y="3683387"/>
            <a:ext cx="214104007" cy="4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A4806D-2EC8-F355-2D72-5A366FF481EE}"/>
              </a:ext>
            </a:extLst>
          </p:cNvPr>
          <p:cNvSpPr txBox="1"/>
          <p:nvPr/>
        </p:nvSpPr>
        <p:spPr>
          <a:xfrm>
            <a:off x="453031" y="2153034"/>
            <a:ext cx="324426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E15DE7-BE20-3EA1-4C54-CB254AAA22D9}"/>
                  </a:ext>
                </a:extLst>
              </p:cNvPr>
              <p:cNvSpPr txBox="1"/>
              <p:nvPr/>
            </p:nvSpPr>
            <p:spPr>
              <a:xfrm>
                <a:off x="563433" y="1923779"/>
                <a:ext cx="23363962" cy="2869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cửa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xăng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35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,.....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𝟑𝟓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xăng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cửa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ghép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E15DE7-BE20-3EA1-4C54-CB254AAA2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33" y="1923779"/>
                <a:ext cx="23363962" cy="2869055"/>
              </a:xfrm>
              <a:prstGeom prst="rect">
                <a:avLst/>
              </a:prstGeom>
              <a:blipFill>
                <a:blip r:embed="rId3"/>
                <a:stretch>
                  <a:fillRect l="-991" r="-1017" b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125373F7-4F70-77E7-0654-B617341F95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548295"/>
                  </p:ext>
                </p:extLst>
              </p:nvPr>
            </p:nvGraphicFramePr>
            <p:xfrm>
              <a:off x="2452575" y="5132815"/>
              <a:ext cx="19904150" cy="215039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14355">
                      <a:extLst>
                        <a:ext uri="{9D8B030D-6E8A-4147-A177-3AD203B41FA5}">
                          <a16:colId xmlns:a16="http://schemas.microsoft.com/office/drawing/2014/main" val="629218362"/>
                        </a:ext>
                      </a:extLst>
                    </a:gridCol>
                    <a:gridCol w="3040951">
                      <a:extLst>
                        <a:ext uri="{9D8B030D-6E8A-4147-A177-3AD203B41FA5}">
                          <a16:colId xmlns:a16="http://schemas.microsoft.com/office/drawing/2014/main" val="618498210"/>
                        </a:ext>
                      </a:extLst>
                    </a:gridCol>
                    <a:gridCol w="3217557">
                      <a:extLst>
                        <a:ext uri="{9D8B030D-6E8A-4147-A177-3AD203B41FA5}">
                          <a16:colId xmlns:a16="http://schemas.microsoft.com/office/drawing/2014/main" val="2722297759"/>
                        </a:ext>
                      </a:extLst>
                    </a:gridCol>
                    <a:gridCol w="3521100">
                      <a:extLst>
                        <a:ext uri="{9D8B030D-6E8A-4147-A177-3AD203B41FA5}">
                          <a16:colId xmlns:a16="http://schemas.microsoft.com/office/drawing/2014/main" val="1165575011"/>
                        </a:ext>
                      </a:extLst>
                    </a:gridCol>
                    <a:gridCol w="3910187">
                      <a:extLst>
                        <a:ext uri="{9D8B030D-6E8A-4147-A177-3AD203B41FA5}">
                          <a16:colId xmlns:a16="http://schemas.microsoft.com/office/drawing/2014/main" val="3902403347"/>
                        </a:ext>
                      </a:extLst>
                    </a:gridCol>
                  </a:tblGrid>
                  <a:tr h="1106807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tabLst>
                              <a:tab pos="2070100" algn="l"/>
                            </a:tabLst>
                          </a:pPr>
                          <a:r>
                            <a:rPr lang="en-US" sz="42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2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tiền</a:t>
                          </a: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en-US" sz="42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nghìn</a:t>
                          </a: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2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đồng</a:t>
                          </a: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tabLst>
                              <a:tab pos="20701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2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en-US" sz="4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vi-VN" sz="42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vi-VN" sz="4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tabLst>
                              <a:tab pos="20701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2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en-US" sz="4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  <m:r>
                                      <a:rPr lang="vi-VN" sz="42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vi-VN" sz="4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tabLst>
                              <a:tab pos="20701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2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en-US" sz="4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𝟔𝟎</m:t>
                                    </m:r>
                                    <m:r>
                                      <a:rPr lang="vi-VN" sz="42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vi-VN" sz="4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20701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2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en-US" sz="4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𝟗𝟎</m:t>
                                    </m:r>
                                    <m:r>
                                      <a:rPr lang="vi-VN" sz="42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vi-VN" sz="42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𝟏𝟐𝟎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07479429"/>
                      </a:ext>
                    </a:extLst>
                  </a:tr>
                  <a:tr h="1043588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tabLst>
                              <a:tab pos="2070100" algn="l"/>
                            </a:tabLst>
                          </a:pPr>
                          <a:r>
                            <a:rPr lang="en-US" sz="42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2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khách</a:t>
                          </a: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2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hàng</a:t>
                          </a:r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tabLst>
                              <a:tab pos="2070100" algn="l"/>
                            </a:tabLs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tabLst>
                              <a:tab pos="2070100" algn="l"/>
                            </a:tabLs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tabLst>
                              <a:tab pos="2070100" algn="l"/>
                            </a:tabLs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2070100" algn="l"/>
                            </a:tabLs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439448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125373F7-4F70-77E7-0654-B617341F95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548295"/>
                  </p:ext>
                </p:extLst>
              </p:nvPr>
            </p:nvGraphicFramePr>
            <p:xfrm>
              <a:off x="2452575" y="5132815"/>
              <a:ext cx="19904150" cy="215039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14355">
                      <a:extLst>
                        <a:ext uri="{9D8B030D-6E8A-4147-A177-3AD203B41FA5}">
                          <a16:colId xmlns:a16="http://schemas.microsoft.com/office/drawing/2014/main" val="629218362"/>
                        </a:ext>
                      </a:extLst>
                    </a:gridCol>
                    <a:gridCol w="3040951">
                      <a:extLst>
                        <a:ext uri="{9D8B030D-6E8A-4147-A177-3AD203B41FA5}">
                          <a16:colId xmlns:a16="http://schemas.microsoft.com/office/drawing/2014/main" val="618498210"/>
                        </a:ext>
                      </a:extLst>
                    </a:gridCol>
                    <a:gridCol w="3217557">
                      <a:extLst>
                        <a:ext uri="{9D8B030D-6E8A-4147-A177-3AD203B41FA5}">
                          <a16:colId xmlns:a16="http://schemas.microsoft.com/office/drawing/2014/main" val="2722297759"/>
                        </a:ext>
                      </a:extLst>
                    </a:gridCol>
                    <a:gridCol w="3521100">
                      <a:extLst>
                        <a:ext uri="{9D8B030D-6E8A-4147-A177-3AD203B41FA5}">
                          <a16:colId xmlns:a16="http://schemas.microsoft.com/office/drawing/2014/main" val="1165575011"/>
                        </a:ext>
                      </a:extLst>
                    </a:gridCol>
                    <a:gridCol w="3910187">
                      <a:extLst>
                        <a:ext uri="{9D8B030D-6E8A-4147-A177-3AD203B41FA5}">
                          <a16:colId xmlns:a16="http://schemas.microsoft.com/office/drawing/2014/main" val="3902403347"/>
                        </a:ext>
                      </a:extLst>
                    </a:gridCol>
                  </a:tblGrid>
                  <a:tr h="1106807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tabLst>
                              <a:tab pos="2070100" algn="l"/>
                            </a:tabLst>
                          </a:pPr>
                          <a:r>
                            <a:rPr lang="en-US" sz="42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2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tiền</a:t>
                          </a: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en-US" sz="42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nghìn</a:t>
                          </a: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2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đồng</a:t>
                          </a: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04609" t="-549" r="-350902" b="-10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87879" t="-549" r="-231629" b="-10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54939" t="-549" r="-111958" b="-10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08879" t="-549" r="-623" b="-1043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479429"/>
                      </a:ext>
                    </a:extLst>
                  </a:tr>
                  <a:tr h="1043588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tabLst>
                              <a:tab pos="2070100" algn="l"/>
                            </a:tabLst>
                          </a:pPr>
                          <a:r>
                            <a:rPr lang="en-US" sz="42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2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khách</a:t>
                          </a: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2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hàng</a:t>
                          </a:r>
                          <a:endParaRPr lang="en-US" sz="42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tabLst>
                              <a:tab pos="2070100" algn="l"/>
                            </a:tabLs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tabLst>
                              <a:tab pos="2070100" algn="l"/>
                            </a:tabLs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tabLst>
                              <a:tab pos="2070100" algn="l"/>
                            </a:tabLs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  <a:tabLst>
                              <a:tab pos="2070100" algn="l"/>
                            </a:tabLst>
                          </a:pPr>
                          <a:r>
                            <a:rPr lang="en-US" sz="42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439448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D213FF80-C38D-8789-E20A-399009A64111}"/>
              </a:ext>
            </a:extLst>
          </p:cNvPr>
          <p:cNvSpPr txBox="1"/>
          <p:nvPr/>
        </p:nvSpPr>
        <p:spPr>
          <a:xfrm>
            <a:off x="6851558" y="7553194"/>
            <a:ext cx="108818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3.1. Số tiền khách hàng mua xăng</a:t>
            </a:r>
            <a:endParaRPr lang="en-US" sz="4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226F0C-7C8A-45C7-8865-1F7798649B52}"/>
              </a:ext>
            </a:extLst>
          </p:cNvPr>
          <p:cNvSpPr txBox="1"/>
          <p:nvPr/>
        </p:nvSpPr>
        <p:spPr>
          <a:xfrm>
            <a:off x="453031" y="8561842"/>
            <a:ext cx="23474364" cy="1899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xu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gốc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400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9A6FC9-1947-1312-6BF0-B55783A72DEA}"/>
              </a:ext>
            </a:extLst>
          </p:cNvPr>
          <p:cNvSpPr/>
          <p:nvPr/>
        </p:nvSpPr>
        <p:spPr>
          <a:xfrm>
            <a:off x="252245" y="8730353"/>
            <a:ext cx="23979355" cy="48266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253511-5243-6C6E-9EE5-63297F94FF58}"/>
              </a:ext>
            </a:extLst>
          </p:cNvPr>
          <p:cNvGrpSpPr/>
          <p:nvPr/>
        </p:nvGrpSpPr>
        <p:grpSpPr>
          <a:xfrm>
            <a:off x="252245" y="1145165"/>
            <a:ext cx="16012402" cy="1277448"/>
            <a:chOff x="252245" y="1145165"/>
            <a:chExt cx="16012402" cy="1277448"/>
          </a:xfrm>
        </p:grpSpPr>
        <p:sp>
          <p:nvSpPr>
            <p:cNvPr id="25" name="Google Shape;210;p31">
              <a:extLst>
                <a:ext uri="{FF2B5EF4-FFF2-40B4-BE49-F238E27FC236}">
                  <a16:creationId xmlns:a16="http://schemas.microsoft.com/office/drawing/2014/main" id="{5ED7D693-44EE-98D3-12AF-993DD93CD751}"/>
                </a:ext>
              </a:extLst>
            </p:cNvPr>
            <p:cNvSpPr/>
            <p:nvPr/>
          </p:nvSpPr>
          <p:spPr>
            <a:xfrm flipH="1">
              <a:off x="252245" y="1162955"/>
              <a:ext cx="16012402" cy="1241868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SỐ TRUNG BÌNH CỦA MẪU SỐ LIỆU GHÉP NHÓM</a:t>
              </a:r>
              <a:endParaRPr kumimoji="0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7" name="Google Shape;211;p31">
              <a:extLst>
                <a:ext uri="{FF2B5EF4-FFF2-40B4-BE49-F238E27FC236}">
                  <a16:creationId xmlns:a16="http://schemas.microsoft.com/office/drawing/2014/main" id="{EA348449-ACF4-942D-4AD7-00B6FA7E051D}"/>
                </a:ext>
              </a:extLst>
            </p:cNvPr>
            <p:cNvSpPr/>
            <p:nvPr/>
          </p:nvSpPr>
          <p:spPr>
            <a:xfrm>
              <a:off x="252247" y="1145165"/>
              <a:ext cx="1247994" cy="12774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❶</a:t>
              </a:r>
            </a:p>
          </p:txBody>
        </p:sp>
      </p:grpSp>
      <p:sp>
        <p:nvSpPr>
          <p:cNvPr id="29" name="Rectangle 7">
            <a:extLst>
              <a:ext uri="{FF2B5EF4-FFF2-40B4-BE49-F238E27FC236}">
                <a16:creationId xmlns:a16="http://schemas.microsoft.com/office/drawing/2014/main" id="{D038E06B-788F-84B1-9F9C-8617B15D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7526338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" name="Rectangle 33">
            <a:extLst>
              <a:ext uri="{FF2B5EF4-FFF2-40B4-BE49-F238E27FC236}">
                <a16:creationId xmlns:a16="http://schemas.microsoft.com/office/drawing/2014/main" id="{7ADD3873-8808-F08E-7406-B1ACFFEC3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481" y="2624438"/>
            <a:ext cx="219165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HĐ1.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Khảo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sát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thời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lớp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mẫu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198" name="Graphic 32" descr="Chevron arrows with solid fill">
            <a:extLst>
              <a:ext uri="{FF2B5EF4-FFF2-40B4-BE49-F238E27FC236}">
                <a16:creationId xmlns:a16="http://schemas.microsoft.com/office/drawing/2014/main" id="{559D43C0-5BB6-521A-F614-27F730F59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167" y="2646031"/>
            <a:ext cx="731314" cy="706732"/>
          </a:xfrm>
          <a:prstGeom prst="rect">
            <a:avLst/>
          </a:prstGeom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2270F083-8538-3DF6-3B4D-495209A36150}"/>
              </a:ext>
            </a:extLst>
          </p:cNvPr>
          <p:cNvSpPr txBox="1"/>
          <p:nvPr/>
        </p:nvSpPr>
        <p:spPr>
          <a:xfrm>
            <a:off x="609378" y="5728697"/>
            <a:ext cx="23476451" cy="3001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2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ãy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26DEB6E-D9E3-0B8E-3B4B-2BF585796B8E}"/>
              </a:ext>
            </a:extLst>
          </p:cNvPr>
          <p:cNvSpPr txBox="1"/>
          <p:nvPr/>
        </p:nvSpPr>
        <p:spPr>
          <a:xfrm>
            <a:off x="11435704" y="8761667"/>
            <a:ext cx="26555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kumimoji="0" lang="fr-FR" sz="42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42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6A321D52-A439-9CEC-0FDE-A3794FA53886}"/>
              </a:ext>
            </a:extLst>
          </p:cNvPr>
          <p:cNvSpPr txBox="1"/>
          <p:nvPr/>
        </p:nvSpPr>
        <p:spPr>
          <a:xfrm>
            <a:off x="907549" y="9697625"/>
            <a:ext cx="23049864" cy="721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4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7E8A25CE-6297-D6ED-175B-4BDBA3C3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938" y="3519615"/>
            <a:ext cx="1831812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US" sz="4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1,5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			</a:t>
            </a:r>
            <a:r>
              <a:rPr lang="en-US" sz="4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1,5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4,5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	</a:t>
            </a:r>
            <a:r>
              <a:rPr lang="en-US" sz="4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4,5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97">
                <a:extLst>
                  <a:ext uri="{FF2B5EF4-FFF2-40B4-BE49-F238E27FC236}">
                    <a16:creationId xmlns:a16="http://schemas.microsoft.com/office/drawing/2014/main" id="{65227F2F-687F-0318-69D5-D0A6A9592A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2312373"/>
                  </p:ext>
                </p:extLst>
              </p:nvPr>
            </p:nvGraphicFramePr>
            <p:xfrm>
              <a:off x="2077164" y="10635205"/>
              <a:ext cx="18717079" cy="197433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456447">
                      <a:extLst>
                        <a:ext uri="{9D8B030D-6E8A-4147-A177-3AD203B41FA5}">
                          <a16:colId xmlns:a16="http://schemas.microsoft.com/office/drawing/2014/main" val="1667574773"/>
                        </a:ext>
                      </a:extLst>
                    </a:gridCol>
                    <a:gridCol w="3565158">
                      <a:extLst>
                        <a:ext uri="{9D8B030D-6E8A-4147-A177-3AD203B41FA5}">
                          <a16:colId xmlns:a16="http://schemas.microsoft.com/office/drawing/2014/main" val="3381193789"/>
                        </a:ext>
                      </a:extLst>
                    </a:gridCol>
                    <a:gridCol w="3565158">
                      <a:extLst>
                        <a:ext uri="{9D8B030D-6E8A-4147-A177-3AD203B41FA5}">
                          <a16:colId xmlns:a16="http://schemas.microsoft.com/office/drawing/2014/main" val="926260831"/>
                        </a:ext>
                      </a:extLst>
                    </a:gridCol>
                    <a:gridCol w="3565158">
                      <a:extLst>
                        <a:ext uri="{9D8B030D-6E8A-4147-A177-3AD203B41FA5}">
                          <a16:colId xmlns:a16="http://schemas.microsoft.com/office/drawing/2014/main" val="2552321887"/>
                        </a:ext>
                      </a:extLst>
                    </a:gridCol>
                    <a:gridCol w="3565158">
                      <a:extLst>
                        <a:ext uri="{9D8B030D-6E8A-4147-A177-3AD203B41FA5}">
                          <a16:colId xmlns:a16="http://schemas.microsoft.com/office/drawing/2014/main" val="3581667476"/>
                        </a:ext>
                      </a:extLst>
                    </a:gridCol>
                  </a:tblGrid>
                  <a:tr h="987166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2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Thời gian (giờ)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2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[0; 1,5)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42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[1,5; 3)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42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[3; 4,5)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42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[4,5; 24)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00652126"/>
                      </a:ext>
                    </a:extLst>
                  </a:tr>
                  <a:tr h="987166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2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 học sinh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4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4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4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4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10197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97">
                <a:extLst>
                  <a:ext uri="{FF2B5EF4-FFF2-40B4-BE49-F238E27FC236}">
                    <a16:creationId xmlns:a16="http://schemas.microsoft.com/office/drawing/2014/main" id="{65227F2F-687F-0318-69D5-D0A6A9592A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2312373"/>
                  </p:ext>
                </p:extLst>
              </p:nvPr>
            </p:nvGraphicFramePr>
            <p:xfrm>
              <a:off x="2077164" y="10635205"/>
              <a:ext cx="18717079" cy="197433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4456447">
                      <a:extLst>
                        <a:ext uri="{9D8B030D-6E8A-4147-A177-3AD203B41FA5}">
                          <a16:colId xmlns:a16="http://schemas.microsoft.com/office/drawing/2014/main" val="1667574773"/>
                        </a:ext>
                      </a:extLst>
                    </a:gridCol>
                    <a:gridCol w="3565158">
                      <a:extLst>
                        <a:ext uri="{9D8B030D-6E8A-4147-A177-3AD203B41FA5}">
                          <a16:colId xmlns:a16="http://schemas.microsoft.com/office/drawing/2014/main" val="3381193789"/>
                        </a:ext>
                      </a:extLst>
                    </a:gridCol>
                    <a:gridCol w="3565158">
                      <a:extLst>
                        <a:ext uri="{9D8B030D-6E8A-4147-A177-3AD203B41FA5}">
                          <a16:colId xmlns:a16="http://schemas.microsoft.com/office/drawing/2014/main" val="926260831"/>
                        </a:ext>
                      </a:extLst>
                    </a:gridCol>
                    <a:gridCol w="3565158">
                      <a:extLst>
                        <a:ext uri="{9D8B030D-6E8A-4147-A177-3AD203B41FA5}">
                          <a16:colId xmlns:a16="http://schemas.microsoft.com/office/drawing/2014/main" val="2552321887"/>
                        </a:ext>
                      </a:extLst>
                    </a:gridCol>
                    <a:gridCol w="3565158">
                      <a:extLst>
                        <a:ext uri="{9D8B030D-6E8A-4147-A177-3AD203B41FA5}">
                          <a16:colId xmlns:a16="http://schemas.microsoft.com/office/drawing/2014/main" val="3581667476"/>
                        </a:ext>
                      </a:extLst>
                    </a:gridCol>
                  </a:tblGrid>
                  <a:tr h="987166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2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Thời gian (giờ)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2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[0; 1,5)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42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[1,5; 3)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42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[3; 4,5)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4200" b="1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[4,5; 24)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00652126"/>
                      </a:ext>
                    </a:extLst>
                  </a:tr>
                  <a:tr h="987166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42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 học sinh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4915" t="-101235" r="-300171" b="-15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25299" t="-101235" r="-200684" b="-15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25299" t="-101235" r="-100684" b="-15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25299" t="-101235" r="-684" b="-154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10197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C309154-31CD-49F5-728F-4CA41A56E6EC}"/>
              </a:ext>
            </a:extLst>
          </p:cNvPr>
          <p:cNvSpPr txBox="1"/>
          <p:nvPr/>
        </p:nvSpPr>
        <p:spPr>
          <a:xfrm>
            <a:off x="5994784" y="12609537"/>
            <a:ext cx="108818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3.</a:t>
            </a:r>
            <a:r>
              <a:rPr lang="en-US" sz="4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4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6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253511-5243-6C6E-9EE5-63297F94FF58}"/>
              </a:ext>
            </a:extLst>
          </p:cNvPr>
          <p:cNvGrpSpPr/>
          <p:nvPr/>
        </p:nvGrpSpPr>
        <p:grpSpPr>
          <a:xfrm>
            <a:off x="252245" y="1145165"/>
            <a:ext cx="16012402" cy="1277448"/>
            <a:chOff x="252245" y="1145165"/>
            <a:chExt cx="16012402" cy="1277448"/>
          </a:xfrm>
        </p:grpSpPr>
        <p:sp>
          <p:nvSpPr>
            <p:cNvPr id="25" name="Google Shape;210;p31">
              <a:extLst>
                <a:ext uri="{FF2B5EF4-FFF2-40B4-BE49-F238E27FC236}">
                  <a16:creationId xmlns:a16="http://schemas.microsoft.com/office/drawing/2014/main" id="{5ED7D693-44EE-98D3-12AF-993DD93CD751}"/>
                </a:ext>
              </a:extLst>
            </p:cNvPr>
            <p:cNvSpPr/>
            <p:nvPr/>
          </p:nvSpPr>
          <p:spPr>
            <a:xfrm flipH="1">
              <a:off x="252245" y="1162955"/>
              <a:ext cx="16012402" cy="1241868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SỐ TRUNG BÌNH CỦA MẪU SỐ LIỆU GHÉP NHÓM</a:t>
              </a:r>
              <a:endParaRPr kumimoji="0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7" name="Google Shape;211;p31">
              <a:extLst>
                <a:ext uri="{FF2B5EF4-FFF2-40B4-BE49-F238E27FC236}">
                  <a16:creationId xmlns:a16="http://schemas.microsoft.com/office/drawing/2014/main" id="{EA348449-ACF4-942D-4AD7-00B6FA7E051D}"/>
                </a:ext>
              </a:extLst>
            </p:cNvPr>
            <p:cNvSpPr/>
            <p:nvPr/>
          </p:nvSpPr>
          <p:spPr>
            <a:xfrm>
              <a:off x="252247" y="1145165"/>
              <a:ext cx="1247994" cy="12774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❶</a:t>
              </a:r>
            </a:p>
          </p:txBody>
        </p:sp>
      </p:grpSp>
      <p:sp>
        <p:nvSpPr>
          <p:cNvPr id="29" name="Rectangle 7">
            <a:extLst>
              <a:ext uri="{FF2B5EF4-FFF2-40B4-BE49-F238E27FC236}">
                <a16:creationId xmlns:a16="http://schemas.microsoft.com/office/drawing/2014/main" id="{D038E06B-788F-84B1-9F9C-8617B15D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7526338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A2F3B1DA-F6E4-230F-1C1D-0835DC139D69}"/>
                  </a:ext>
                </a:extLst>
              </p:cNvPr>
              <p:cNvSpPr/>
              <p:nvPr/>
            </p:nvSpPr>
            <p:spPr>
              <a:xfrm>
                <a:off x="894522" y="2828586"/>
                <a:ext cx="22382922" cy="3790876"/>
              </a:xfrm>
              <a:prstGeom prst="roundRect">
                <a:avLst>
                  <a:gd name="adj" fmla="val 475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ghép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bar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bar>
                      <m:r>
                        <a:rPr lang="en-US" sz="4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+...+</m:t>
                          </m:r>
                          <m:sSub>
                            <m:sSubPr>
                              <m:ctrlPr>
                                <a:rPr lang="en-US" sz="4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4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r>
                            <a:rPr lang="en-US" sz="4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sz="4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cỡ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.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..,</m:t>
                    </m:r>
                    <m:r>
                      <a:rPr lang="en-US" sz="4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4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A2F3B1DA-F6E4-230F-1C1D-0835DC139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22" y="2828586"/>
                <a:ext cx="22382922" cy="3790876"/>
              </a:xfrm>
              <a:prstGeom prst="roundRect">
                <a:avLst>
                  <a:gd name="adj" fmla="val 4754"/>
                </a:avLst>
              </a:prstGeom>
              <a:blipFill>
                <a:blip r:embed="rId3"/>
                <a:stretch>
                  <a:fillRect l="-762" b="-1914"/>
                </a:stretch>
              </a:blipFill>
              <a:ln w="317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F839BC-6D20-9B5C-A1E0-D395B6EF31B5}"/>
                  </a:ext>
                </a:extLst>
              </p:cNvPr>
              <p:cNvSpPr txBox="1"/>
              <p:nvPr/>
            </p:nvSpPr>
            <p:spPr>
              <a:xfrm>
                <a:off x="876300" y="7025435"/>
                <a:ext cx="22631399" cy="5462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</a:t>
                </a:r>
                <a:r>
                  <a:rPr lang="vi-VN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ý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rời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; …;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ghép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3.2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F839BC-6D20-9B5C-A1E0-D395B6EF3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7025435"/>
                <a:ext cx="22631399" cy="5462457"/>
              </a:xfrm>
              <a:prstGeom prst="rect">
                <a:avLst/>
              </a:prstGeom>
              <a:blipFill>
                <a:blip r:embed="rId4"/>
                <a:stretch>
                  <a:fillRect l="-1051" t="-2230" r="-1724" b="-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84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4F4C77-D4A2-1648-17E2-6600BBD38C95}"/>
              </a:ext>
            </a:extLst>
          </p:cNvPr>
          <p:cNvSpPr/>
          <p:nvPr/>
        </p:nvSpPr>
        <p:spPr>
          <a:xfrm>
            <a:off x="389927" y="5386887"/>
            <a:ext cx="23601858" cy="8041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0C55F71-A96D-387E-CBB9-0904438F955B}"/>
              </a:ext>
            </a:extLst>
          </p:cNvPr>
          <p:cNvSpPr/>
          <p:nvPr/>
        </p:nvSpPr>
        <p:spPr>
          <a:xfrm rot="10800000">
            <a:off x="186266" y="1193393"/>
            <a:ext cx="4157133" cy="811501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86267" y="1128364"/>
            <a:ext cx="24011466" cy="12299769"/>
            <a:chOff x="9460835" y="1462261"/>
            <a:chExt cx="22518143" cy="12299769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ACBA74-AC27-45C5-846C-F29AAA3777FB}"/>
                </a:ext>
              </a:extLst>
            </p:cNvPr>
            <p:cNvGrpSpPr/>
            <p:nvPr/>
          </p:nvGrpSpPr>
          <p:grpSpPr>
            <a:xfrm>
              <a:off x="9651829" y="1462261"/>
              <a:ext cx="4238894" cy="830997"/>
              <a:chOff x="9400348" y="1462260"/>
              <a:chExt cx="4238894" cy="83099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004B154-0B47-4F60-B107-7DE0FF204308}"/>
                  </a:ext>
                </a:extLst>
              </p:cNvPr>
              <p:cNvGrpSpPr/>
              <p:nvPr/>
            </p:nvGrpSpPr>
            <p:grpSpPr>
              <a:xfrm>
                <a:off x="9400348" y="1462264"/>
                <a:ext cx="3540856" cy="811504"/>
                <a:chOff x="355448" y="5129572"/>
                <a:chExt cx="2035645" cy="498425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D1F3D67-458F-44D9-A762-F73BC1FE0399}"/>
                    </a:ext>
                  </a:extLst>
                </p:cNvPr>
                <p:cNvGrpSpPr/>
                <p:nvPr/>
              </p:nvGrpSpPr>
              <p:grpSpPr>
                <a:xfrm>
                  <a:off x="356679" y="5129572"/>
                  <a:ext cx="2034414" cy="498425"/>
                  <a:chOff x="623909" y="6169777"/>
                  <a:chExt cx="2034414" cy="396461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68F29292-89D7-4425-9F51-0C451C023B6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09" y="6190961"/>
                    <a:ext cx="1588455" cy="27442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522AD1D4-CE90-48B9-B22D-D30EBEACC1D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2034411" cy="396461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9137458-563A-4FB9-B2C2-BF24886BC4C3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EA57FA-C05C-4ABA-A45F-B6FB2E4FCC46}"/>
                  </a:ext>
                </a:extLst>
              </p:cNvPr>
              <p:cNvSpPr txBox="1"/>
              <p:nvPr/>
            </p:nvSpPr>
            <p:spPr>
              <a:xfrm>
                <a:off x="9574843" y="1462260"/>
                <a:ext cx="40643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Blip>
                    <a:blip r:embed="rId3"/>
                  </a:buBlip>
                  <a:tabLst/>
                  <a:defRPr/>
                </a:pPr>
                <a:r>
                  <a:rPr kumimoji="0" lang="en-US" sz="48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Ví</a:t>
                </a:r>
                <a:r>
                  <a:rPr kumimoji="0" lang="en-US" sz="4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dụ</a:t>
                </a:r>
                <a:r>
                  <a:rPr kumimoji="0" lang="en-US" sz="4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1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DDD350-431B-DED2-BDA5-8E3E7BDCDDD4}"/>
              </a:ext>
            </a:extLst>
          </p:cNvPr>
          <p:cNvSpPr txBox="1"/>
          <p:nvPr/>
        </p:nvSpPr>
        <p:spPr>
          <a:xfrm>
            <a:off x="764380" y="1328867"/>
            <a:ext cx="23227405" cy="729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kumimoji="0" lang="en-US" sz="4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				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11D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3.5.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11297-F0DA-8809-D6F5-BA314E2A3197}"/>
              </a:ext>
            </a:extLst>
          </p:cNvPr>
          <p:cNvSpPr txBox="1"/>
          <p:nvPr/>
        </p:nvSpPr>
        <p:spPr>
          <a:xfrm>
            <a:off x="888013" y="6535519"/>
            <a:ext cx="227201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mỗi khoảng cân nặng, giá trị đại diện là trung bình cộng của giá trị hai đầu mút nên ta có bảng sau: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28877C-8C56-13AC-3782-DC6BBCC2EA24}"/>
              </a:ext>
            </a:extLst>
          </p:cNvPr>
          <p:cNvSpPr txBox="1"/>
          <p:nvPr/>
        </p:nvSpPr>
        <p:spPr>
          <a:xfrm>
            <a:off x="10653739" y="5572025"/>
            <a:ext cx="26555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Table 197">
            <a:extLst>
              <a:ext uri="{FF2B5EF4-FFF2-40B4-BE49-F238E27FC236}">
                <a16:creationId xmlns:a16="http://schemas.microsoft.com/office/drawing/2014/main" id="{FD52EFF6-D0DA-D665-A351-8A732DCC7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456390"/>
              </p:ext>
            </p:extLst>
          </p:nvPr>
        </p:nvGraphicFramePr>
        <p:xfrm>
          <a:off x="888013" y="2339129"/>
          <a:ext cx="22557265" cy="21314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89183">
                  <a:extLst>
                    <a:ext uri="{9D8B030D-6E8A-4147-A177-3AD203B41FA5}">
                      <a16:colId xmlns:a16="http://schemas.microsoft.com/office/drawing/2014/main" val="1667574773"/>
                    </a:ext>
                  </a:extLst>
                </a:gridCol>
                <a:gridCol w="3111347">
                  <a:extLst>
                    <a:ext uri="{9D8B030D-6E8A-4147-A177-3AD203B41FA5}">
                      <a16:colId xmlns:a16="http://schemas.microsoft.com/office/drawing/2014/main" val="3381193789"/>
                    </a:ext>
                  </a:extLst>
                </a:gridCol>
                <a:gridCol w="3111347">
                  <a:extLst>
                    <a:ext uri="{9D8B030D-6E8A-4147-A177-3AD203B41FA5}">
                      <a16:colId xmlns:a16="http://schemas.microsoft.com/office/drawing/2014/main" val="926260831"/>
                    </a:ext>
                  </a:extLst>
                </a:gridCol>
                <a:gridCol w="3111347">
                  <a:extLst>
                    <a:ext uri="{9D8B030D-6E8A-4147-A177-3AD203B41FA5}">
                      <a16:colId xmlns:a16="http://schemas.microsoft.com/office/drawing/2014/main" val="2552321887"/>
                    </a:ext>
                  </a:extLst>
                </a:gridCol>
                <a:gridCol w="3111347">
                  <a:extLst>
                    <a:ext uri="{9D8B030D-6E8A-4147-A177-3AD203B41FA5}">
                      <a16:colId xmlns:a16="http://schemas.microsoft.com/office/drawing/2014/main" val="3581667476"/>
                    </a:ext>
                  </a:extLst>
                </a:gridCol>
                <a:gridCol w="3111347">
                  <a:extLst>
                    <a:ext uri="{9D8B030D-6E8A-4147-A177-3AD203B41FA5}">
                      <a16:colId xmlns:a16="http://schemas.microsoft.com/office/drawing/2014/main" val="1846468049"/>
                    </a:ext>
                  </a:extLst>
                </a:gridCol>
                <a:gridCol w="3111347">
                  <a:extLst>
                    <a:ext uri="{9D8B030D-6E8A-4147-A177-3AD203B41FA5}">
                      <a16:colId xmlns:a16="http://schemas.microsoft.com/office/drawing/2014/main" val="1748000814"/>
                    </a:ext>
                  </a:extLst>
                </a:gridCol>
              </a:tblGrid>
              <a:tr h="123895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Cân</a:t>
                      </a:r>
                      <a:r>
                        <a:rPr lang="en-US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nặng</a:t>
                      </a:r>
                      <a:r>
                        <a:rPr lang="en-US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(kg)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[40,5; 45,5)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[45,5; 50,5)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[50,5; 55,5)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[55,5; 60,5)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[60,5; 65,5)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[65,5; 70,5)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652126"/>
                  </a:ext>
                </a:extLst>
              </a:tr>
              <a:tr h="8925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endParaRPr lang="en-US" sz="4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0197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C3F9B11-1D66-A6F3-0F6F-D4335217319C}"/>
              </a:ext>
            </a:extLst>
          </p:cNvPr>
          <p:cNvSpPr txBox="1"/>
          <p:nvPr/>
        </p:nvSpPr>
        <p:spPr>
          <a:xfrm>
            <a:off x="6099959" y="4648223"/>
            <a:ext cx="135596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3.5.</a:t>
            </a:r>
            <a:r>
              <a:rPr lang="en-US" sz="4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4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r>
              <a:rPr lang="en-US" sz="4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11D</a:t>
            </a:r>
            <a:endParaRPr lang="en-US" sz="42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66EF811-923D-BD3F-E876-99BDCF585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60311"/>
              </p:ext>
            </p:extLst>
          </p:nvPr>
        </p:nvGraphicFramePr>
        <p:xfrm>
          <a:off x="3587016" y="8065831"/>
          <a:ext cx="15595504" cy="1973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1472">
                  <a:extLst>
                    <a:ext uri="{9D8B030D-6E8A-4147-A177-3AD203B41FA5}">
                      <a16:colId xmlns:a16="http://schemas.microsoft.com/office/drawing/2014/main" val="3183535527"/>
                    </a:ext>
                  </a:extLst>
                </a:gridCol>
                <a:gridCol w="2080542">
                  <a:extLst>
                    <a:ext uri="{9D8B030D-6E8A-4147-A177-3AD203B41FA5}">
                      <a16:colId xmlns:a16="http://schemas.microsoft.com/office/drawing/2014/main" val="372158793"/>
                    </a:ext>
                  </a:extLst>
                </a:gridCol>
                <a:gridCol w="1733376">
                  <a:extLst>
                    <a:ext uri="{9D8B030D-6E8A-4147-A177-3AD203B41FA5}">
                      <a16:colId xmlns:a16="http://schemas.microsoft.com/office/drawing/2014/main" val="608372802"/>
                    </a:ext>
                  </a:extLst>
                </a:gridCol>
                <a:gridCol w="2078098">
                  <a:extLst>
                    <a:ext uri="{9D8B030D-6E8A-4147-A177-3AD203B41FA5}">
                      <a16:colId xmlns:a16="http://schemas.microsoft.com/office/drawing/2014/main" val="3749016882"/>
                    </a:ext>
                  </a:extLst>
                </a:gridCol>
                <a:gridCol w="2080542">
                  <a:extLst>
                    <a:ext uri="{9D8B030D-6E8A-4147-A177-3AD203B41FA5}">
                      <a16:colId xmlns:a16="http://schemas.microsoft.com/office/drawing/2014/main" val="4278718833"/>
                    </a:ext>
                  </a:extLst>
                </a:gridCol>
                <a:gridCol w="2078098">
                  <a:extLst>
                    <a:ext uri="{9D8B030D-6E8A-4147-A177-3AD203B41FA5}">
                      <a16:colId xmlns:a16="http://schemas.microsoft.com/office/drawing/2014/main" val="374318512"/>
                    </a:ext>
                  </a:extLst>
                </a:gridCol>
                <a:gridCol w="1733376">
                  <a:extLst>
                    <a:ext uri="{9D8B030D-6E8A-4147-A177-3AD203B41FA5}">
                      <a16:colId xmlns:a16="http://schemas.microsoft.com/office/drawing/2014/main" val="3904511369"/>
                    </a:ext>
                  </a:extLst>
                </a:gridCol>
              </a:tblGrid>
              <a:tr h="99866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tabLst>
                          <a:tab pos="2070100" algn="l"/>
                        </a:tabLst>
                      </a:pPr>
                      <a:r>
                        <a:rPr lang="en-US" sz="42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Cân</a:t>
                      </a:r>
                      <a:r>
                        <a:rPr lang="en-US" sz="4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nặng</a:t>
                      </a:r>
                      <a:endParaRPr lang="en-US" sz="4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070100" algn="l"/>
                        </a:tabLst>
                      </a:pPr>
                      <a:r>
                        <a:rPr lang="en-US" sz="4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070100" algn="l"/>
                        </a:tabLst>
                      </a:pPr>
                      <a:r>
                        <a:rPr lang="en-US" sz="4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070100" algn="l"/>
                        </a:tabLst>
                      </a:pPr>
                      <a:r>
                        <a:rPr lang="en-US" sz="4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070100" algn="l"/>
                        </a:tabLst>
                      </a:pPr>
                      <a:r>
                        <a:rPr lang="en-US" sz="4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070100" algn="l"/>
                        </a:tabLst>
                      </a:pPr>
                      <a:r>
                        <a:rPr lang="en-US" sz="4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070100" algn="l"/>
                        </a:tabLst>
                      </a:pPr>
                      <a:r>
                        <a:rPr lang="en-US" sz="4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620755"/>
                  </a:ext>
                </a:extLst>
              </a:tr>
              <a:tr h="974518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tabLst>
                          <a:tab pos="2070100" algn="l"/>
                        </a:tabLst>
                      </a:pPr>
                      <a:r>
                        <a:rPr lang="en-US" sz="4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 học sinh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070100" algn="l"/>
                        </a:tabLst>
                      </a:pPr>
                      <a:r>
                        <a:rPr lang="en-US" sz="4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070100" algn="l"/>
                        </a:tabLst>
                      </a:pPr>
                      <a:r>
                        <a:rPr lang="en-US" sz="4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tabLst>
                          <a:tab pos="2070100" algn="l"/>
                        </a:tabLst>
                      </a:pPr>
                      <a:r>
                        <a:rPr lang="en-US" sz="4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070100" algn="l"/>
                        </a:tabLst>
                      </a:pPr>
                      <a:r>
                        <a:rPr lang="en-US" sz="4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tabLst>
                          <a:tab pos="2070100" algn="l"/>
                        </a:tabLst>
                      </a:pPr>
                      <a:r>
                        <a:rPr lang="en-US" sz="4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2070100" algn="l"/>
                        </a:tabLst>
                      </a:pPr>
                      <a:r>
                        <a:rPr lang="en-US" sz="4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2871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3672D9-CB91-1BB4-7366-B37182715A2C}"/>
                  </a:ext>
                </a:extLst>
              </p:cNvPr>
              <p:cNvSpPr txBox="1"/>
              <p:nvPr/>
            </p:nvSpPr>
            <p:spPr>
              <a:xfrm>
                <a:off x="888013" y="10297430"/>
                <a:ext cx="22720129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𝟒𝟐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nặng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11D là: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3672D9-CB91-1BB4-7366-B37182715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13" y="10297430"/>
                <a:ext cx="22720129" cy="738664"/>
              </a:xfrm>
              <a:prstGeom prst="rect">
                <a:avLst/>
              </a:prstGeom>
              <a:blipFill>
                <a:blip r:embed="rId4"/>
                <a:stretch>
                  <a:fillRect l="-1046" t="-17355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262C2C-FE2E-FB64-D684-D3168F07C3FB}"/>
                  </a:ext>
                </a:extLst>
              </p:cNvPr>
              <p:cNvSpPr txBox="1"/>
              <p:nvPr/>
            </p:nvSpPr>
            <p:spPr>
              <a:xfrm>
                <a:off x="888012" y="11344364"/>
                <a:ext cx="22720129" cy="1032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2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4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43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53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58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63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en-US" sz="42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51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200" i="1">
                        <a:latin typeface="Cambria Math" panose="02040503050406030204" pitchFamily="18" charset="0"/>
                      </a:rPr>
                      <m:t>81</m:t>
                    </m:r>
                  </m:oMath>
                </a14:m>
                <a:r>
                  <a:rPr lang="fr-FR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(kg)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262C2C-FE2E-FB64-D684-D3168F07C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12" y="11344364"/>
                <a:ext cx="22720129" cy="1032462"/>
              </a:xfrm>
              <a:prstGeom prst="rect">
                <a:avLst/>
              </a:prstGeom>
              <a:blipFill>
                <a:blip r:embed="rId5"/>
                <a:stretch>
                  <a:fillRect t="-1183" b="-9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291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1B2835-E087-EB2F-D315-61DF1127831E}"/>
              </a:ext>
            </a:extLst>
          </p:cNvPr>
          <p:cNvSpPr/>
          <p:nvPr/>
        </p:nvSpPr>
        <p:spPr>
          <a:xfrm>
            <a:off x="549607" y="7808571"/>
            <a:ext cx="23621738" cy="5716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86FC8FA-9B02-9F9E-426B-07C9DC50EF38}"/>
              </a:ext>
            </a:extLst>
          </p:cNvPr>
          <p:cNvSpPr/>
          <p:nvPr/>
        </p:nvSpPr>
        <p:spPr>
          <a:xfrm rot="10800000">
            <a:off x="179560" y="1497212"/>
            <a:ext cx="5758433" cy="987950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59879" y="1394967"/>
            <a:ext cx="24011466" cy="12129648"/>
            <a:chOff x="9460835" y="1462261"/>
            <a:chExt cx="22518143" cy="12299769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  <a:sym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ACBA74-AC27-45C5-846C-F29AAA3777FB}"/>
                </a:ext>
              </a:extLst>
            </p:cNvPr>
            <p:cNvGrpSpPr/>
            <p:nvPr/>
          </p:nvGrpSpPr>
          <p:grpSpPr>
            <a:xfrm>
              <a:off x="9651829" y="1462261"/>
              <a:ext cx="5053921" cy="972960"/>
              <a:chOff x="9400348" y="1462260"/>
              <a:chExt cx="5053921" cy="97296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004B154-0B47-4F60-B107-7DE0FF204308}"/>
                  </a:ext>
                </a:extLst>
              </p:cNvPr>
              <p:cNvGrpSpPr/>
              <p:nvPr/>
            </p:nvGrpSpPr>
            <p:grpSpPr>
              <a:xfrm>
                <a:off x="9400348" y="1462265"/>
                <a:ext cx="5053921" cy="972955"/>
                <a:chOff x="355448" y="5129572"/>
                <a:chExt cx="2905509" cy="597588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D1F3D67-458F-44D9-A762-F73BC1FE0399}"/>
                    </a:ext>
                  </a:extLst>
                </p:cNvPr>
                <p:cNvGrpSpPr/>
                <p:nvPr/>
              </p:nvGrpSpPr>
              <p:grpSpPr>
                <a:xfrm>
                  <a:off x="356679" y="5129572"/>
                  <a:ext cx="2904278" cy="597588"/>
                  <a:chOff x="623909" y="6169777"/>
                  <a:chExt cx="2904278" cy="475338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68F29292-89D7-4425-9F51-0C451C023B6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09" y="6190961"/>
                    <a:ext cx="1588455" cy="27442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522AD1D4-CE90-48B9-B22D-D30EBEACC1D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2904275" cy="475338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9137458-563A-4FB9-B2C2-BF24886BC4C3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EA57FA-C05C-4ABA-A45F-B6FB2E4FCC46}"/>
                  </a:ext>
                </a:extLst>
              </p:cNvPr>
              <p:cNvSpPr txBox="1"/>
              <p:nvPr/>
            </p:nvSpPr>
            <p:spPr>
              <a:xfrm>
                <a:off x="9574844" y="1462260"/>
                <a:ext cx="436266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Blip>
                    <a:blip r:embed="rId3"/>
                  </a:buBlip>
                  <a:tabLst/>
                  <a:defRPr/>
                </a:pPr>
                <a:r>
                  <a:rPr kumimoji="0" lang="en-US" sz="48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Luyện</a:t>
                </a:r>
                <a:r>
                  <a:rPr kumimoji="0" lang="en-US" sz="4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tập</a:t>
                </a:r>
                <a:r>
                  <a:rPr kumimoji="0" lang="en-US" sz="4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1</a:t>
                </a:r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DDD350-431B-DED2-BDA5-8E3E7BDCDDD4}"/>
              </a:ext>
            </a:extLst>
          </p:cNvPr>
          <p:cNvSpPr txBox="1"/>
          <p:nvPr/>
        </p:nvSpPr>
        <p:spPr>
          <a:xfrm>
            <a:off x="1119188" y="2529748"/>
            <a:ext cx="22903202" cy="1899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tivi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A11297-F0DA-8809-D6F5-BA314E2A3197}"/>
                  </a:ext>
                </a:extLst>
              </p:cNvPr>
              <p:cNvSpPr txBox="1"/>
              <p:nvPr/>
            </p:nvSpPr>
            <p:spPr>
              <a:xfrm>
                <a:off x="1119187" y="8621463"/>
                <a:ext cx="22903203" cy="297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 số học sinh là </a:t>
                </a:r>
                <a14:m>
                  <m:oMath xmlns:m="http://schemas.openxmlformats.org/officeDocument/2006/math">
                    <m:r>
                      <a:rPr lang="vi-VN" sz="4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Thời gian xem ti vi trung bình trong tuần trước của bạn học sinh này là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bar>
                    <m:r>
                      <a:rPr lang="vi-VN" sz="4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vi-VN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(giờ)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A11297-F0DA-8809-D6F5-BA314E2A3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87" y="8621463"/>
                <a:ext cx="22903203" cy="2974532"/>
              </a:xfrm>
              <a:prstGeom prst="rect">
                <a:avLst/>
              </a:prstGeom>
              <a:blipFill>
                <a:blip r:embed="rId4"/>
                <a:stretch>
                  <a:fillRect l="-1038" r="-1677" b="-3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3002EC0-F34C-458E-A022-6CFC8DE44F3E}"/>
              </a:ext>
            </a:extLst>
          </p:cNvPr>
          <p:cNvSpPr txBox="1"/>
          <p:nvPr/>
        </p:nvSpPr>
        <p:spPr>
          <a:xfrm>
            <a:off x="11307453" y="7808571"/>
            <a:ext cx="29071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giải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Table 197">
            <a:extLst>
              <a:ext uri="{FF2B5EF4-FFF2-40B4-BE49-F238E27FC236}">
                <a16:creationId xmlns:a16="http://schemas.microsoft.com/office/drawing/2014/main" id="{BEA50F64-584B-3563-8FCB-9A435C9B0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10440"/>
              </p:ext>
            </p:extLst>
          </p:nvPr>
        </p:nvGraphicFramePr>
        <p:xfrm>
          <a:off x="1740154" y="4633378"/>
          <a:ext cx="22282237" cy="19743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56447">
                  <a:extLst>
                    <a:ext uri="{9D8B030D-6E8A-4147-A177-3AD203B41FA5}">
                      <a16:colId xmlns:a16="http://schemas.microsoft.com/office/drawing/2014/main" val="1667574773"/>
                    </a:ext>
                  </a:extLst>
                </a:gridCol>
                <a:gridCol w="3565158">
                  <a:extLst>
                    <a:ext uri="{9D8B030D-6E8A-4147-A177-3AD203B41FA5}">
                      <a16:colId xmlns:a16="http://schemas.microsoft.com/office/drawing/2014/main" val="3381193789"/>
                    </a:ext>
                  </a:extLst>
                </a:gridCol>
                <a:gridCol w="3565158">
                  <a:extLst>
                    <a:ext uri="{9D8B030D-6E8A-4147-A177-3AD203B41FA5}">
                      <a16:colId xmlns:a16="http://schemas.microsoft.com/office/drawing/2014/main" val="926260831"/>
                    </a:ext>
                  </a:extLst>
                </a:gridCol>
                <a:gridCol w="3565158">
                  <a:extLst>
                    <a:ext uri="{9D8B030D-6E8A-4147-A177-3AD203B41FA5}">
                      <a16:colId xmlns:a16="http://schemas.microsoft.com/office/drawing/2014/main" val="2552321887"/>
                    </a:ext>
                  </a:extLst>
                </a:gridCol>
                <a:gridCol w="3565158">
                  <a:extLst>
                    <a:ext uri="{9D8B030D-6E8A-4147-A177-3AD203B41FA5}">
                      <a16:colId xmlns:a16="http://schemas.microsoft.com/office/drawing/2014/main" val="3581667476"/>
                    </a:ext>
                  </a:extLst>
                </a:gridCol>
                <a:gridCol w="3565158">
                  <a:extLst>
                    <a:ext uri="{9D8B030D-6E8A-4147-A177-3AD203B41FA5}">
                      <a16:colId xmlns:a16="http://schemas.microsoft.com/office/drawing/2014/main" val="1846468049"/>
                    </a:ext>
                  </a:extLst>
                </a:gridCol>
              </a:tblGrid>
              <a:tr h="9871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Thời</a:t>
                      </a: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gian</a:t>
                      </a: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4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giờ</a:t>
                      </a: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[0; 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[5; 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[10; 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[15; 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[20; 25)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652126"/>
                  </a:ext>
                </a:extLst>
              </a:tr>
              <a:tr h="9871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2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endParaRPr lang="en-US" sz="42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0197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21DEFCC-FF45-3730-70B1-BAEBDC4C83DA}"/>
              </a:ext>
            </a:extLst>
          </p:cNvPr>
          <p:cNvSpPr txBox="1"/>
          <p:nvPr/>
        </p:nvSpPr>
        <p:spPr>
          <a:xfrm>
            <a:off x="1245201" y="6864514"/>
            <a:ext cx="22777190" cy="721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thời gian xem ti vi trung bình trong tuần trước của bạn học sinh này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13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  <p:bldP spid="2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92731E-1542-EC97-025E-40D70D781F6A}"/>
              </a:ext>
            </a:extLst>
          </p:cNvPr>
          <p:cNvSpPr/>
          <p:nvPr/>
        </p:nvSpPr>
        <p:spPr>
          <a:xfrm>
            <a:off x="252245" y="7983538"/>
            <a:ext cx="23919720" cy="54939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253511-5243-6C6E-9EE5-63297F94FF58}"/>
              </a:ext>
            </a:extLst>
          </p:cNvPr>
          <p:cNvGrpSpPr/>
          <p:nvPr/>
        </p:nvGrpSpPr>
        <p:grpSpPr>
          <a:xfrm>
            <a:off x="252245" y="1145165"/>
            <a:ext cx="16012402" cy="1277448"/>
            <a:chOff x="252245" y="1145165"/>
            <a:chExt cx="16012402" cy="1277448"/>
          </a:xfrm>
        </p:grpSpPr>
        <p:sp>
          <p:nvSpPr>
            <p:cNvPr id="25" name="Google Shape;210;p31">
              <a:extLst>
                <a:ext uri="{FF2B5EF4-FFF2-40B4-BE49-F238E27FC236}">
                  <a16:creationId xmlns:a16="http://schemas.microsoft.com/office/drawing/2014/main" id="{5ED7D693-44EE-98D3-12AF-993DD93CD751}"/>
                </a:ext>
              </a:extLst>
            </p:cNvPr>
            <p:cNvSpPr/>
            <p:nvPr/>
          </p:nvSpPr>
          <p:spPr>
            <a:xfrm flipH="1">
              <a:off x="252245" y="1162955"/>
              <a:ext cx="16012402" cy="1241868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SỐ TRUNG VỊ CỦA MẪU SỐ LIỆU GHÉP NHÓM</a:t>
              </a:r>
              <a:endParaRPr kumimoji="0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7" name="Google Shape;211;p31">
              <a:extLst>
                <a:ext uri="{FF2B5EF4-FFF2-40B4-BE49-F238E27FC236}">
                  <a16:creationId xmlns:a16="http://schemas.microsoft.com/office/drawing/2014/main" id="{EA348449-ACF4-942D-4AD7-00B6FA7E051D}"/>
                </a:ext>
              </a:extLst>
            </p:cNvPr>
            <p:cNvSpPr/>
            <p:nvPr/>
          </p:nvSpPr>
          <p:spPr>
            <a:xfrm>
              <a:off x="252247" y="1145165"/>
              <a:ext cx="1247994" cy="12774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  <a:sym typeface="Calibri"/>
                </a:rPr>
                <a:t>❷</a:t>
              </a:r>
              <a:endPara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29" name="Rectangle 7">
            <a:extLst>
              <a:ext uri="{FF2B5EF4-FFF2-40B4-BE49-F238E27FC236}">
                <a16:creationId xmlns:a16="http://schemas.microsoft.com/office/drawing/2014/main" id="{D038E06B-788F-84B1-9F9C-8617B15D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7526338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" name="Rectangle 33">
            <a:extLst>
              <a:ext uri="{FF2B5EF4-FFF2-40B4-BE49-F238E27FC236}">
                <a16:creationId xmlns:a16="http://schemas.microsoft.com/office/drawing/2014/main" id="{7ADD3873-8808-F08E-7406-B1ACFFEC3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481" y="2624438"/>
            <a:ext cx="219165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2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HĐ2. 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21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4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98" name="Graphic 32" descr="Chevron arrows with solid fill">
            <a:extLst>
              <a:ext uri="{FF2B5EF4-FFF2-40B4-BE49-F238E27FC236}">
                <a16:creationId xmlns:a16="http://schemas.microsoft.com/office/drawing/2014/main" id="{559D43C0-5BB6-521A-F614-27F730F59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167" y="2646031"/>
            <a:ext cx="731314" cy="706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2270F083-8538-3DF6-3B4D-495209A36150}"/>
                  </a:ext>
                </a:extLst>
              </p:cNvPr>
              <p:cNvSpPr txBox="1"/>
              <p:nvPr/>
            </p:nvSpPr>
            <p:spPr>
              <a:xfrm>
                <a:off x="520700" y="5589551"/>
                <a:ext cx="23436711" cy="22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...;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giống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tăng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dần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...;</m:t>
                    </m:r>
                    <m:r>
                      <a:rPr lang="en-US" sz="42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[0; 5),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4200" b="1" i="1" smtClean="0">
                            <a:latin typeface="Cambria Math" panose="02040503050406030204" pitchFamily="18" charset="0"/>
                          </a:rPr>
                          <m:t>,;…; 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[5; 10), ….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2270F083-8538-3DF6-3B4D-495209A36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" y="5589551"/>
                <a:ext cx="23436711" cy="2268121"/>
              </a:xfrm>
              <a:prstGeom prst="rect">
                <a:avLst/>
              </a:prstGeom>
              <a:blipFill>
                <a:blip r:embed="rId5"/>
                <a:stretch>
                  <a:fillRect l="-988" t="-5376" r="-1014" b="-1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TextBox 199">
            <a:extLst>
              <a:ext uri="{FF2B5EF4-FFF2-40B4-BE49-F238E27FC236}">
                <a16:creationId xmlns:a16="http://schemas.microsoft.com/office/drawing/2014/main" id="{526DEB6E-D9E3-0B8E-3B4B-2BF585796B8E}"/>
              </a:ext>
            </a:extLst>
          </p:cNvPr>
          <p:cNvSpPr txBox="1"/>
          <p:nvPr/>
        </p:nvSpPr>
        <p:spPr>
          <a:xfrm>
            <a:off x="11426390" y="8082039"/>
            <a:ext cx="26555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kumimoji="0" lang="fr-FR" sz="42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42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/>
          </a:p>
        </p:txBody>
      </p:sp>
      <p:graphicFrame>
        <p:nvGraphicFramePr>
          <p:cNvPr id="10" name="Table 197">
            <a:extLst>
              <a:ext uri="{FF2B5EF4-FFF2-40B4-BE49-F238E27FC236}">
                <a16:creationId xmlns:a16="http://schemas.microsoft.com/office/drawing/2014/main" id="{65227F2F-687F-0318-69D5-D0A6A9592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53145"/>
              </p:ext>
            </p:extLst>
          </p:nvPr>
        </p:nvGraphicFramePr>
        <p:xfrm>
          <a:off x="2777765" y="3512562"/>
          <a:ext cx="18717079" cy="19743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56447">
                  <a:extLst>
                    <a:ext uri="{9D8B030D-6E8A-4147-A177-3AD203B41FA5}">
                      <a16:colId xmlns:a16="http://schemas.microsoft.com/office/drawing/2014/main" val="1667574773"/>
                    </a:ext>
                  </a:extLst>
                </a:gridCol>
                <a:gridCol w="3565158">
                  <a:extLst>
                    <a:ext uri="{9D8B030D-6E8A-4147-A177-3AD203B41FA5}">
                      <a16:colId xmlns:a16="http://schemas.microsoft.com/office/drawing/2014/main" val="3381193789"/>
                    </a:ext>
                  </a:extLst>
                </a:gridCol>
                <a:gridCol w="3565158">
                  <a:extLst>
                    <a:ext uri="{9D8B030D-6E8A-4147-A177-3AD203B41FA5}">
                      <a16:colId xmlns:a16="http://schemas.microsoft.com/office/drawing/2014/main" val="926260831"/>
                    </a:ext>
                  </a:extLst>
                </a:gridCol>
                <a:gridCol w="3565158">
                  <a:extLst>
                    <a:ext uri="{9D8B030D-6E8A-4147-A177-3AD203B41FA5}">
                      <a16:colId xmlns:a16="http://schemas.microsoft.com/office/drawing/2014/main" val="2552321887"/>
                    </a:ext>
                  </a:extLst>
                </a:gridCol>
                <a:gridCol w="3565158">
                  <a:extLst>
                    <a:ext uri="{9D8B030D-6E8A-4147-A177-3AD203B41FA5}">
                      <a16:colId xmlns:a16="http://schemas.microsoft.com/office/drawing/2014/main" val="3581667476"/>
                    </a:ext>
                  </a:extLst>
                </a:gridCol>
              </a:tblGrid>
              <a:tr h="9871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Chiều</a:t>
                      </a: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cao</a:t>
                      </a:r>
                      <a:endParaRPr lang="en-US" sz="4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[0; 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[5; 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[10; 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[15; 20)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652126"/>
                  </a:ext>
                </a:extLst>
              </a:tr>
              <a:tr h="9871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cây</a:t>
                      </a:r>
                      <a:endParaRPr lang="en-US" sz="4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0197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63F479-1157-B318-7054-658954D35FC4}"/>
                  </a:ext>
                </a:extLst>
              </p:cNvPr>
              <p:cNvSpPr txBox="1"/>
              <p:nvPr/>
            </p:nvSpPr>
            <p:spPr>
              <a:xfrm>
                <a:off x="520700" y="9264611"/>
                <a:ext cx="22457512" cy="311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Vị trí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vị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bảng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liệu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ghép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nhóm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Cỡ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en-US" sz="4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[5; 10).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63F479-1157-B318-7054-658954D35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" y="9264611"/>
                <a:ext cx="22457512" cy="3113929"/>
              </a:xfrm>
              <a:prstGeom prst="rect">
                <a:avLst/>
              </a:prstGeom>
              <a:blipFill>
                <a:blip r:embed="rId6"/>
                <a:stretch>
                  <a:fillRect l="-1031" t="-4697" b="-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049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2654</Words>
  <Application>Microsoft Office PowerPoint</Application>
  <PresentationFormat>Custom</PresentationFormat>
  <Paragraphs>309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Cambria Math</vt:lpstr>
      <vt:lpstr>Times New Roman</vt:lpstr>
      <vt:lpstr>Chu Van An</vt:lpstr>
      <vt:lpstr>Calibri</vt:lpstr>
      <vt:lpstr>Arial</vt:lpstr>
      <vt:lpstr>Tahoma</vt:lpstr>
      <vt:lpstr>Abril Fatface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Nghia Tran</cp:lastModifiedBy>
  <cp:revision>175</cp:revision>
  <dcterms:modified xsi:type="dcterms:W3CDTF">2023-12-06T04:18:48Z</dcterms:modified>
</cp:coreProperties>
</file>