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699" r:id="rId4"/>
    <p:sldMasterId id="2147483705" r:id="rId5"/>
    <p:sldMasterId id="2147483717" r:id="rId6"/>
  </p:sldMasterIdLst>
  <p:notesMasterIdLst>
    <p:notesMasterId r:id="rId28"/>
  </p:notesMasterIdLst>
  <p:sldIdLst>
    <p:sldId id="257" r:id="rId7"/>
    <p:sldId id="260" r:id="rId8"/>
    <p:sldId id="287" r:id="rId9"/>
    <p:sldId id="261" r:id="rId10"/>
    <p:sldId id="440" r:id="rId11"/>
    <p:sldId id="263" r:id="rId12"/>
    <p:sldId id="266" r:id="rId13"/>
    <p:sldId id="288" r:id="rId14"/>
    <p:sldId id="289" r:id="rId15"/>
    <p:sldId id="290" r:id="rId16"/>
    <p:sldId id="291" r:id="rId17"/>
    <p:sldId id="292" r:id="rId18"/>
    <p:sldId id="441" r:id="rId19"/>
    <p:sldId id="293" r:id="rId20"/>
    <p:sldId id="442" r:id="rId21"/>
    <p:sldId id="294" r:id="rId22"/>
    <p:sldId id="295" r:id="rId23"/>
    <p:sldId id="281" r:id="rId24"/>
    <p:sldId id="375" r:id="rId25"/>
    <p:sldId id="376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F0673-9CE8-49C6-8A78-671C28D3200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F6B95-8B8B-4748-B765-9B4599BEA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07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1716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4399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957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7729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1951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8074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3133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4366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0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7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7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7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7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7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7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7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7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7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7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7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5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7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6" name="Google Shape;186;p7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7" name="Google Shape;187;p7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7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7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3" name="Google Shape;193;p7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4" name="Google Shape;194;p7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5" name="Google Shape;195;p7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6" name="Google Shape;196;p7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7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7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7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7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7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2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8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207" name="Google Shape;207;p8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08" name="Google Shape;208;p8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8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8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8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8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15" name="Google Shape;215;p8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8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8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8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8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8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8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8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8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6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3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3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7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9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9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89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03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11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5044-FD65-4FF1-A11F-A08A23B46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91290-8644-42F6-B5E0-F85CF7EC2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3D05-94FB-4C5E-B518-DCC2AAFB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B88B1-29F0-425B-B730-90FFD51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4D8C2-E049-4740-B647-7BDDFA79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4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5D71-30C1-48A9-9A5F-B819DB0E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9D2A-DCFE-40AD-922B-0981828C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84EB9-A267-47AC-B22D-8D2DF923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AD9F7-1246-4049-AE7D-7100750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213B9-4F73-4B2D-B206-FCA36F93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91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0CD9-E983-44C1-9127-76D8D289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8C8F-B3F2-4A32-B178-8457EECF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F85A-0A8A-4BFC-8B6E-A94821E1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9ADE-D65A-4F6E-A33B-505CF197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95DD-162F-4209-8223-5CC50B45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63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4550-E8E1-41A5-9A7B-10CC6DE8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A0BF4-0570-418C-BB53-9D00DD9C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E899B-6BE6-4F35-A49D-0BC5A26B6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C3315-7A22-42AF-A6D4-42EAA27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C21C9-BAAE-4AFE-BF7D-4CC5BD06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0EC3-2022-4B9F-B141-BD7E28CA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79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9DEA-B958-4135-8DE9-9A2EFEA0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B88F-25FB-4BB4-A113-4BEC053E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FA1D-16A3-4265-872B-1F459ADF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B11D8-508F-4B60-8EC7-091BA2B61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EBDF-5186-493E-8C4B-2803A32D8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A70DE-27FA-4BCA-AB6A-14A7759C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5527F-FB8E-41C3-89BB-F51476F1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85927-B06B-4F71-8DF6-F4B2B601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266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6E1-B379-4A24-B3DC-195F6378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6B45D-0E6A-4328-824C-414AD7E8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6F6AB-1493-4EBD-ACFF-988CAE0E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17FAB-4C9A-4BBB-BE34-7F038B37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82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A282F-6030-4E13-B336-C3224238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488AF-C119-41A3-A04D-ADAF9AA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77018-DAD6-426F-B4EE-6FDD0043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940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A705-BC4D-49DB-B09D-F7E90350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6AD4-2EBE-49A9-BF2A-9665110B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14204-EE86-4E47-900E-4963C3F3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8AC5F-65B6-4CC7-8C52-171EA69A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52EA3-F6AF-440F-A478-71898EF0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00540-C9AF-49E7-AD70-76EDA839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5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B8FF-CFE9-4ACF-AA48-290F44A3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CB49D-2621-4654-A2BB-EFD6254E4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C1A00-DF43-492C-9282-BD657F09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944C-3C65-45A0-A697-DC07FC24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B58D-29E4-47ED-8F4F-A40CED9D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78D65-EA77-4E13-B6FE-F5438DDA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89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F80A-1FF9-47B9-89F3-D140A80C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31FB5-D5B4-46FD-9D42-69E54CF4E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7D8F-51E6-45AB-8F7D-B3F477F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1A7D-3697-4A43-8725-F8D0CC45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A23A5-1B07-41E7-9080-963AC7C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67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A1D23-1755-4FE8-ACA0-DF3424745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8E86B-65CD-428A-8DB6-B51195AAB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48AD-4DD4-41B5-9B17-248A5B5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F05BE-A69D-47D4-B7B9-6A25918F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C3955-5B5E-4F84-8AF6-44B221F6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27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65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83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28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21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74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639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047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375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632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5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2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5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5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5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6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6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2D58CB-F94B-D2D8-7977-78F35B3E759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6" y="123825"/>
            <a:ext cx="1304924" cy="13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108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38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36A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9986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51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1F8B1-A3CB-4C90-9642-D564DAFA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E7F6-FE4F-4BD5-AED0-35B30061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A93C-2C38-4D3F-89D4-34392A3A6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F09B-D746-4DA2-841D-CC046C657822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92D5-0E83-4243-BADE-64C5CD77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1972A-B656-4814-B064-4E4719A6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3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png"/><Relationship Id="rId18" Type="http://schemas.openxmlformats.org/officeDocument/2006/relationships/image" Target="../media/image37.emf"/><Relationship Id="rId3" Type="http://schemas.openxmlformats.org/officeDocument/2006/relationships/tags" Target="../tags/tag3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tags" Target="../tags/tag2.xml"/><Relationship Id="rId16" Type="http://schemas.openxmlformats.org/officeDocument/2006/relationships/image" Target="../media/image35.png"/><Relationship Id="rId20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30.emf"/><Relationship Id="rId5" Type="http://schemas.openxmlformats.org/officeDocument/2006/relationships/tags" Target="../tags/tag5.xml"/><Relationship Id="rId15" Type="http://schemas.openxmlformats.org/officeDocument/2006/relationships/image" Target="../media/image34.png"/><Relationship Id="rId10" Type="http://schemas.openxmlformats.org/officeDocument/2006/relationships/image" Target="../media/image29.emf"/><Relationship Id="rId19" Type="http://schemas.openxmlformats.org/officeDocument/2006/relationships/image" Target="../media/image38.png"/><Relationship Id="rId4" Type="http://schemas.openxmlformats.org/officeDocument/2006/relationships/tags" Target="../tags/tag4.xml"/><Relationship Id="rId9" Type="http://schemas.openxmlformats.org/officeDocument/2006/relationships/image" Target="../media/image28.emf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5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NULL" TargetMode="Externa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45.gif"/><Relationship Id="rId4" Type="http://schemas.microsoft.com/office/2007/relationships/media" Target="../media/media4.mp3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899" y="4512152"/>
            <a:ext cx="5302467" cy="297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251" y="5233892"/>
            <a:ext cx="2200147" cy="162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0" y="-517401"/>
            <a:ext cx="2497073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"/>
          <p:cNvSpPr txBox="1"/>
          <p:nvPr/>
        </p:nvSpPr>
        <p:spPr>
          <a:xfrm>
            <a:off x="6092826" y="3095201"/>
            <a:ext cx="6350" cy="74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404388"/>
              </a:lnSpc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B825B6-E99B-2DEB-9739-93BB659CC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0461" y="844584"/>
            <a:ext cx="58343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099E2-6470-2FB9-7E21-3A99ACCABB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092" y="2538907"/>
            <a:ext cx="8401016" cy="1780186"/>
          </a:xfrm>
          <a:prstGeom prst="rect">
            <a:avLst/>
          </a:prstGeom>
        </p:spPr>
      </p:pic>
      <p:pic>
        <p:nvPicPr>
          <p:cNvPr id="4" name="Picture 2" descr="Hinh nen (25)">
            <a:extLst>
              <a:ext uri="{FF2B5EF4-FFF2-40B4-BE49-F238E27FC236}">
                <a16:creationId xmlns:a16="http://schemas.microsoft.com/office/drawing/2014/main" id="{FE786EFC-826A-445A-8F8B-3864AE0E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" y="-71300"/>
            <a:ext cx="12192000" cy="68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">
            <a:extLst>
              <a:ext uri="{FF2B5EF4-FFF2-40B4-BE49-F238E27FC236}">
                <a16:creationId xmlns:a16="http://schemas.microsoft.com/office/drawing/2014/main" id="{5A295111-626C-05E7-6A56-56630D46E6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602" y="978996"/>
            <a:ext cx="10487237" cy="534556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64161"/>
              </a:avLst>
            </a:prstTxWarp>
          </a:bodyPr>
          <a:lstStyle/>
          <a:p>
            <a:pPr algn="ctr"/>
            <a:r>
              <a:rPr lang="en-US" sz="1348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CHÀO MỪNG CÁC THẦY CÔ GIÁO VỀ DỰ GIỜ 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F788423-4BB0-F12D-CA3F-07618DC377EA}"/>
              </a:ext>
            </a:extLst>
          </p:cNvPr>
          <p:cNvSpPr/>
          <p:nvPr/>
        </p:nvSpPr>
        <p:spPr>
          <a:xfrm>
            <a:off x="5817056" y="5463169"/>
            <a:ext cx="6009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itchFamily="18" charset="0"/>
              </a:rPr>
              <a:t>Quán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itchFamily="18" charset="0"/>
              </a:rPr>
              <a:t>Lũy</a:t>
            </a:r>
            <a:endParaRPr lang="en-US" altLang="en-US" sz="40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BB1D2897-1CC6-ADE3-87A7-9D2E89D206BE}"/>
              </a:ext>
            </a:extLst>
          </p:cNvPr>
          <p:cNvSpPr/>
          <p:nvPr/>
        </p:nvSpPr>
        <p:spPr>
          <a:xfrm>
            <a:off x="2536326" y="3590375"/>
            <a:ext cx="6009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i="1" dirty="0" err="1">
                <a:solidFill>
                  <a:srgbClr val="FF0066"/>
                </a:solidFill>
                <a:latin typeface="Times New Roman" pitchFamily="18" charset="0"/>
              </a:rPr>
              <a:t>Năm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FF0066"/>
                </a:solidFill>
                <a:latin typeface="Times New Roman" pitchFamily="18" charset="0"/>
              </a:rPr>
              <a:t>học</a:t>
            </a:r>
            <a:r>
              <a:rPr lang="en-US" altLang="en-US" sz="4000" b="1" i="1" dirty="0">
                <a:solidFill>
                  <a:srgbClr val="FF0066"/>
                </a:solidFill>
                <a:latin typeface="Times New Roman" pitchFamily="18" charset="0"/>
              </a:rPr>
              <a:t>: 2024-2025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E7410A4-F3C3-DCAA-C6CC-EC7B30CACEA6}"/>
              </a:ext>
            </a:extLst>
          </p:cNvPr>
          <p:cNvSpPr/>
          <p:nvPr/>
        </p:nvSpPr>
        <p:spPr>
          <a:xfrm>
            <a:off x="2785660" y="4590203"/>
            <a:ext cx="6009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FF0066"/>
                </a:solidFill>
                <a:latin typeface="Times New Roman" pitchFamily="18" charset="0"/>
              </a:rPr>
              <a:t>LỚP: 4B</a:t>
            </a:r>
            <a:endParaRPr lang="en-US" altLang="en-US" sz="40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390900" y="600075"/>
            <a:ext cx="5276850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oogle Shape;970;p16">
            <a:extLst>
              <a:ext uri="{FF2B5EF4-FFF2-40B4-BE49-F238E27FC236}">
                <a16:creationId xmlns:a16="http://schemas.microsoft.com/office/drawing/2014/main" id="{99535B1D-C710-4716-8D8C-71DA528E7E6C}"/>
              </a:ext>
            </a:extLst>
          </p:cNvPr>
          <p:cNvGrpSpPr/>
          <p:nvPr/>
        </p:nvGrpSpPr>
        <p:grpSpPr>
          <a:xfrm>
            <a:off x="1919910" y="2738877"/>
            <a:ext cx="2032965" cy="711200"/>
            <a:chOff x="6019800" y="2256123"/>
            <a:chExt cx="2819400" cy="1066800"/>
          </a:xfrm>
        </p:grpSpPr>
        <p:sp>
          <p:nvSpPr>
            <p:cNvPr id="9" name="Google Shape;971;p16">
              <a:extLst>
                <a:ext uri="{FF2B5EF4-FFF2-40B4-BE49-F238E27FC236}">
                  <a16:creationId xmlns:a16="http://schemas.microsoft.com/office/drawing/2014/main" id="{0C83A8D0-80CC-A1DB-8B72-6E188E7D976D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72;p16">
              <a:extLst>
                <a:ext uri="{FF2B5EF4-FFF2-40B4-BE49-F238E27FC236}">
                  <a16:creationId xmlns:a16="http://schemas.microsoft.com/office/drawing/2014/main" id="{DE3721A3-F6F3-D834-28E6-45E8044D31AF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Mắt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478DFB-8D98-703D-9A5E-964768C76198}"/>
              </a:ext>
            </a:extLst>
          </p:cNvPr>
          <p:cNvCxnSpPr>
            <a:cxnSpLocks/>
          </p:cNvCxnSpPr>
          <p:nvPr/>
        </p:nvCxnSpPr>
        <p:spPr>
          <a:xfrm flipH="1">
            <a:off x="3324225" y="1885950"/>
            <a:ext cx="2486025" cy="895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oogle Shape;970;p16">
            <a:extLst>
              <a:ext uri="{FF2B5EF4-FFF2-40B4-BE49-F238E27FC236}">
                <a16:creationId xmlns:a16="http://schemas.microsoft.com/office/drawing/2014/main" id="{2A1E77D6-EE3D-B4A4-9394-8CC9D7130238}"/>
              </a:ext>
            </a:extLst>
          </p:cNvPr>
          <p:cNvGrpSpPr/>
          <p:nvPr/>
        </p:nvGrpSpPr>
        <p:grpSpPr>
          <a:xfrm>
            <a:off x="4939335" y="2729352"/>
            <a:ext cx="1823415" cy="711200"/>
            <a:chOff x="6019800" y="2256123"/>
            <a:chExt cx="2819400" cy="1066800"/>
          </a:xfrm>
        </p:grpSpPr>
        <p:sp>
          <p:nvSpPr>
            <p:cNvPr id="29" name="Google Shape;971;p16">
              <a:extLst>
                <a:ext uri="{FF2B5EF4-FFF2-40B4-BE49-F238E27FC236}">
                  <a16:creationId xmlns:a16="http://schemas.microsoft.com/office/drawing/2014/main" id="{622AE5D6-1BAA-7197-A21D-8C811D6A369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972;p16">
              <a:extLst>
                <a:ext uri="{FF2B5EF4-FFF2-40B4-BE49-F238E27FC236}">
                  <a16:creationId xmlns:a16="http://schemas.microsoft.com/office/drawing/2014/main" id="{DEBEA5A4-F578-F378-6201-9BBF84437D39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Mũi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9367CC-261A-58B3-84A9-D6FA612B0062}"/>
              </a:ext>
            </a:extLst>
          </p:cNvPr>
          <p:cNvCxnSpPr>
            <a:cxnSpLocks/>
          </p:cNvCxnSpPr>
          <p:nvPr/>
        </p:nvCxnSpPr>
        <p:spPr>
          <a:xfrm flipH="1">
            <a:off x="5829300" y="1866900"/>
            <a:ext cx="19050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7" name="Google Shape;970;p16">
            <a:extLst>
              <a:ext uri="{FF2B5EF4-FFF2-40B4-BE49-F238E27FC236}">
                <a16:creationId xmlns:a16="http://schemas.microsoft.com/office/drawing/2014/main" id="{1506E480-1265-B3D1-85F2-A1D7A98EBFFE}"/>
              </a:ext>
            </a:extLst>
          </p:cNvPr>
          <p:cNvGrpSpPr/>
          <p:nvPr/>
        </p:nvGrpSpPr>
        <p:grpSpPr>
          <a:xfrm>
            <a:off x="7225335" y="2719827"/>
            <a:ext cx="1823415" cy="711200"/>
            <a:chOff x="6019800" y="2256123"/>
            <a:chExt cx="2819400" cy="1066800"/>
          </a:xfrm>
        </p:grpSpPr>
        <p:sp>
          <p:nvSpPr>
            <p:cNvPr id="2058" name="Google Shape;971;p16">
              <a:extLst>
                <a:ext uri="{FF2B5EF4-FFF2-40B4-BE49-F238E27FC236}">
                  <a16:creationId xmlns:a16="http://schemas.microsoft.com/office/drawing/2014/main" id="{2F351FDF-8335-8140-A533-544453B909F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972;p16">
              <a:extLst>
                <a:ext uri="{FF2B5EF4-FFF2-40B4-BE49-F238E27FC236}">
                  <a16:creationId xmlns:a16="http://schemas.microsoft.com/office/drawing/2014/main" id="{7FA38546-062F-3F97-F53B-B2F16ED7418C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0" name="Straight Arrow Connector 2059">
            <a:extLst>
              <a:ext uri="{FF2B5EF4-FFF2-40B4-BE49-F238E27FC236}">
                <a16:creationId xmlns:a16="http://schemas.microsoft.com/office/drawing/2014/main" id="{418BCA6E-1E8D-59B4-CC46-CE21E76E2C41}"/>
              </a:ext>
            </a:extLst>
          </p:cNvPr>
          <p:cNvCxnSpPr>
            <a:cxnSpLocks/>
          </p:cNvCxnSpPr>
          <p:nvPr/>
        </p:nvCxnSpPr>
        <p:spPr>
          <a:xfrm>
            <a:off x="6543675" y="1857375"/>
            <a:ext cx="1571625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2" name="Google Shape;970;p16">
            <a:extLst>
              <a:ext uri="{FF2B5EF4-FFF2-40B4-BE49-F238E27FC236}">
                <a16:creationId xmlns:a16="http://schemas.microsoft.com/office/drawing/2014/main" id="{19266670-482B-AD5F-D70F-C068F9632CB5}"/>
              </a:ext>
            </a:extLst>
          </p:cNvPr>
          <p:cNvGrpSpPr/>
          <p:nvPr/>
        </p:nvGrpSpPr>
        <p:grpSpPr>
          <a:xfrm>
            <a:off x="9425610" y="2700777"/>
            <a:ext cx="1823415" cy="711200"/>
            <a:chOff x="6019800" y="2256123"/>
            <a:chExt cx="2819400" cy="1066800"/>
          </a:xfrm>
        </p:grpSpPr>
        <p:sp>
          <p:nvSpPr>
            <p:cNvPr id="2063" name="Google Shape;971;p16">
              <a:extLst>
                <a:ext uri="{FF2B5EF4-FFF2-40B4-BE49-F238E27FC236}">
                  <a16:creationId xmlns:a16="http://schemas.microsoft.com/office/drawing/2014/main" id="{5924DFDE-0589-CACA-450A-95A382597795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972;p16">
              <a:extLst>
                <a:ext uri="{FF2B5EF4-FFF2-40B4-BE49-F238E27FC236}">
                  <a16:creationId xmlns:a16="http://schemas.microsoft.com/office/drawing/2014/main" id="{CF698BA2-6A79-BFEE-C132-E03C49B0F415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Tay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5" name="Straight Arrow Connector 2064">
            <a:extLst>
              <a:ext uri="{FF2B5EF4-FFF2-40B4-BE49-F238E27FC236}">
                <a16:creationId xmlns:a16="http://schemas.microsoft.com/office/drawing/2014/main" id="{8F89890F-11D4-2C34-7BAC-8DF229B6503E}"/>
              </a:ext>
            </a:extLst>
          </p:cNvPr>
          <p:cNvCxnSpPr>
            <a:cxnSpLocks/>
          </p:cNvCxnSpPr>
          <p:nvPr/>
        </p:nvCxnSpPr>
        <p:spPr>
          <a:xfrm>
            <a:off x="7400925" y="1838325"/>
            <a:ext cx="291465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5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62000" y="895350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32C47-3EBE-FE24-DC92-25C647B4F536}"/>
              </a:ext>
            </a:extLst>
          </p:cNvPr>
          <p:cNvSpPr txBox="1"/>
          <p:nvPr/>
        </p:nvSpPr>
        <p:spPr>
          <a:xfrm>
            <a:off x="723900" y="147637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541837-88A0-5402-8ACD-AC7FCCB55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283475"/>
              </p:ext>
            </p:extLst>
          </p:nvPr>
        </p:nvGraphicFramePr>
        <p:xfrm>
          <a:off x="2190749" y="1472544"/>
          <a:ext cx="9072339" cy="164542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430673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617553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3024113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</a:tblGrid>
              <a:tr h="36270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bao quát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5528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dáng, kích thước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 sắc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 lông (da)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6536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 nhỏ,...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 muốt,...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Mềm mại,...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B3A5C5-5EFE-1821-A2E4-46DB88800C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171577"/>
              </p:ext>
            </p:extLst>
          </p:nvPr>
        </p:nvGraphicFramePr>
        <p:xfrm>
          <a:off x="2166594" y="3133526"/>
          <a:ext cx="9072340" cy="186641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18394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1915886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177142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  <a:gridCol w="2960918">
                  <a:extLst>
                    <a:ext uri="{9D8B030D-6E8A-4147-A177-3AD203B41FA5}">
                      <a16:colId xmlns:a16="http://schemas.microsoft.com/office/drawing/2014/main" val="3935312813"/>
                    </a:ext>
                  </a:extLst>
                </a:gridCol>
              </a:tblGrid>
              <a:tr h="38682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của từng bộ phận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6350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7924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xoe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nhỏ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xíu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  <p:sp>
        <p:nvSpPr>
          <p:cNvPr id="2" name="Google Shape;901;p11">
            <a:extLst>
              <a:ext uri="{FF2B5EF4-FFF2-40B4-BE49-F238E27FC236}">
                <a16:creationId xmlns:a16="http://schemas.microsoft.com/office/drawing/2014/main" id="{BE941087-CB1D-6039-6A4F-D1C110651870}"/>
              </a:ext>
            </a:extLst>
          </p:cNvPr>
          <p:cNvSpPr/>
          <p:nvPr/>
        </p:nvSpPr>
        <p:spPr>
          <a:xfrm>
            <a:off x="1213053" y="4926836"/>
            <a:ext cx="10794592" cy="109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Lưu ý: Quan sát kĩ đặc điểm nổi bật của con vật khiến em thấy thú vị </a:t>
            </a:r>
            <a:endParaRPr lang="en-US" sz="2800" b="0" i="0" dirty="0">
              <a:solidFill>
                <a:srgbClr val="00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(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ví dụ: sừng trâu cong vút, đuôi mèo dài, mỏ vẹt khoằm,...).</a:t>
            </a:r>
            <a:endParaRPr lang="en-US" sz="2800" b="1" dirty="0">
              <a:effectLst/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71525" y="96202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1FFEC9-DF25-5AAC-98E8-B65F083F6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633122"/>
              </p:ext>
            </p:extLst>
          </p:nvPr>
        </p:nvGraphicFramePr>
        <p:xfrm>
          <a:off x="1571625" y="1790700"/>
          <a:ext cx="8696324" cy="241368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25017">
                  <a:extLst>
                    <a:ext uri="{9D8B030D-6E8A-4147-A177-3AD203B41FA5}">
                      <a16:colId xmlns:a16="http://schemas.microsoft.com/office/drawing/2014/main" val="3263803861"/>
                    </a:ext>
                  </a:extLst>
                </a:gridCol>
                <a:gridCol w="1849251">
                  <a:extLst>
                    <a:ext uri="{9D8B030D-6E8A-4147-A177-3AD203B41FA5}">
                      <a16:colId xmlns:a16="http://schemas.microsoft.com/office/drawing/2014/main" val="3286106071"/>
                    </a:ext>
                  </a:extLst>
                </a:gridCol>
                <a:gridCol w="2378672">
                  <a:extLst>
                    <a:ext uri="{9D8B030D-6E8A-4147-A177-3AD203B41FA5}">
                      <a16:colId xmlns:a16="http://schemas.microsoft.com/office/drawing/2014/main" val="1810851344"/>
                    </a:ext>
                  </a:extLst>
                </a:gridCol>
                <a:gridCol w="2643384">
                  <a:extLst>
                    <a:ext uri="{9D8B030D-6E8A-4147-A177-3AD203B41FA5}">
                      <a16:colId xmlns:a16="http://schemas.microsoft.com/office/drawing/2014/main" val="2338744536"/>
                    </a:ext>
                  </a:extLst>
                </a:gridCol>
              </a:tblGrid>
              <a:tr h="10191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Trèo cây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 động 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094393"/>
                  </a:ext>
                </a:extLst>
              </a:tr>
              <a:tr h="1389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Cuộn tròn,...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Êm ru,...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 thoăn thoắt,...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.........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28877"/>
                  </a:ext>
                </a:extLst>
              </a:tr>
            </a:tbl>
          </a:graphicData>
        </a:graphic>
      </p:graphicFrame>
      <p:grpSp>
        <p:nvGrpSpPr>
          <p:cNvPr id="3" name="Google Shape;899;p11">
            <a:extLst>
              <a:ext uri="{FF2B5EF4-FFF2-40B4-BE49-F238E27FC236}">
                <a16:creationId xmlns:a16="http://schemas.microsoft.com/office/drawing/2014/main" id="{283F418D-1DE7-290A-9B08-90EB4C115780}"/>
              </a:ext>
            </a:extLst>
          </p:cNvPr>
          <p:cNvGrpSpPr/>
          <p:nvPr/>
        </p:nvGrpSpPr>
        <p:grpSpPr>
          <a:xfrm>
            <a:off x="657513" y="4429124"/>
            <a:ext cx="11005127" cy="1933575"/>
            <a:chOff x="900544" y="2705100"/>
            <a:chExt cx="16507691" cy="3695701"/>
          </a:xfrm>
        </p:grpSpPr>
        <p:sp>
          <p:nvSpPr>
            <p:cNvPr id="4" name="Google Shape;900;p11">
              <a:extLst>
                <a:ext uri="{FF2B5EF4-FFF2-40B4-BE49-F238E27FC236}">
                  <a16:creationId xmlns:a16="http://schemas.microsoft.com/office/drawing/2014/main" id="{1AEC81D8-AE29-2763-7193-E6C2649C1D64}"/>
                </a:ext>
              </a:extLst>
            </p:cNvPr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901;p11">
              <a:extLst>
                <a:ext uri="{FF2B5EF4-FFF2-40B4-BE49-F238E27FC236}">
                  <a16:creationId xmlns:a16="http://schemas.microsoft.com/office/drawing/2014/main" id="{E0B4F36A-A936-D4C6-333F-A95680269411}"/>
                </a:ext>
              </a:extLst>
            </p:cNvPr>
            <p:cNvSpPr/>
            <p:nvPr/>
          </p:nvSpPr>
          <p:spPr>
            <a:xfrm>
              <a:off x="921327" y="2826697"/>
              <a:ext cx="16191888" cy="3505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hoạt động nổi bật của con vật khiến em thấy thú vị (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mèo chạy nhảy êm như ru, rùa đi rất chậm, ngựa chạy rất nhanh, tắc kè có thể đổi màu,...).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0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an sat con vat">
            <a:hlinkClick r:id="" action="ppaction://media"/>
            <a:extLst>
              <a:ext uri="{FF2B5EF4-FFF2-40B4-BE49-F238E27FC236}">
                <a16:creationId xmlns:a16="http://schemas.microsoft.com/office/drawing/2014/main" id="{D332A508-001D-5869-44CE-9BE8B0EE09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3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175657" y="883208"/>
            <a:ext cx="2641600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Sắp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xếp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6038C-4AA8-1055-D0C6-96166846BF42}"/>
              </a:ext>
            </a:extLst>
          </p:cNvPr>
          <p:cNvSpPr txBox="1"/>
          <p:nvPr/>
        </p:nvSpPr>
        <p:spPr>
          <a:xfrm>
            <a:off x="1016000" y="1589343"/>
            <a:ext cx="712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40D06-95CC-265D-BEAA-F035BAC51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85" y="2634045"/>
            <a:ext cx="4904118" cy="1804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13A4C8-AA0C-F295-9412-A7498D42D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417" y="2634045"/>
            <a:ext cx="4443927" cy="1814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538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46702E81-67EB-AF33-820D-2D0962BAF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40138"/>
              </p:ext>
            </p:extLst>
          </p:nvPr>
        </p:nvGraphicFramePr>
        <p:xfrm>
          <a:off x="-1" y="-1"/>
          <a:ext cx="12192001" cy="74049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8310">
                  <a:extLst>
                    <a:ext uri="{9D8B030D-6E8A-4147-A177-3AD203B41FA5}">
                      <a16:colId xmlns:a16="http://schemas.microsoft.com/office/drawing/2014/main" val="1602214871"/>
                    </a:ext>
                  </a:extLst>
                </a:gridCol>
                <a:gridCol w="5023691">
                  <a:extLst>
                    <a:ext uri="{9D8B030D-6E8A-4147-A177-3AD203B41FA5}">
                      <a16:colId xmlns:a16="http://schemas.microsoft.com/office/drawing/2014/main" val="2433725965"/>
                    </a:ext>
                  </a:extLst>
                </a:gridCol>
              </a:tblGrid>
              <a:tr h="102209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0000"/>
                        </a:lnSpc>
                      </a:pP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 :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00000"/>
                        </a:lnSpc>
                      </a:pP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07" marR="51607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 :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07" marR="51607" marT="0" marB="0"/>
                </a:tc>
                <a:extLst>
                  <a:ext uri="{0D108BD9-81ED-4DB2-BD59-A6C34878D82A}">
                    <a16:rowId xmlns:a16="http://schemas.microsoft.com/office/drawing/2014/main" val="1021160442"/>
                  </a:ext>
                </a:extLst>
              </a:tr>
              <a:tr h="630762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bé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Khoác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muốt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da):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mại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xoe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hòn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xíu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fr-FR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Chân: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to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to.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07" marR="5160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bé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Khoác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muốt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da):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mại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xoe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hòn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xíu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: 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con,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to,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to.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00000"/>
                        </a:lnSpc>
                      </a:pP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607" marR="51607" marT="0" marB="0"/>
                </a:tc>
                <a:extLst>
                  <a:ext uri="{0D108BD9-81ED-4DB2-BD59-A6C34878D82A}">
                    <a16:rowId xmlns:a16="http://schemas.microsoft.com/office/drawing/2014/main" val="2080465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584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5999" y="318637"/>
            <a:ext cx="4117975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4.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Trao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đổi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góp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9AECAE2-4730-569C-63BE-4CFF75BF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1251AB6-C3E5-1B34-E5EF-37AF22CA8CED}"/>
              </a:ext>
            </a:extLst>
          </p:cNvPr>
          <p:cNvSpPr/>
          <p:nvPr/>
        </p:nvSpPr>
        <p:spPr>
          <a:xfrm>
            <a:off x="2676525" y="1339333"/>
            <a:ext cx="8949417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các đặc điểm ngoại hình, hoạt động, thói quen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0F2EBD7D-8C52-9B89-6A42-191EE866BE9D}"/>
              </a:ext>
            </a:extLst>
          </p:cNvPr>
          <p:cNvSpPr/>
          <p:nvPr/>
        </p:nvSpPr>
        <p:spPr>
          <a:xfrm>
            <a:off x="4337887" y="320686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đặc điểm nổi bật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4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Vận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dụng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429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055967" y="440590"/>
            <a:ext cx="2258558" cy="3192836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2619733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29209" y="779115"/>
            <a:ext cx="10630678" cy="591366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1705379" y="4746238"/>
            <a:ext cx="9630278" cy="1857253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lum contrast="20000"/>
          </a:blip>
          <a:stretch>
            <a:fillRect/>
          </a:stretch>
        </p:blipFill>
        <p:spPr>
          <a:xfrm>
            <a:off x="9757688" y="3787847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8786657" y="5810242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grpSp>
        <p:nvGrpSpPr>
          <p:cNvPr id="17" name="组合 5">
            <a:extLst>
              <a:ext uri="{FF2B5EF4-FFF2-40B4-BE49-F238E27FC236}">
                <a16:creationId xmlns:a16="http://schemas.microsoft.com/office/drawing/2014/main" id="{1FA02398-16E0-4799-B35B-8D432C91AAC7}"/>
              </a:ext>
            </a:extLst>
          </p:cNvPr>
          <p:cNvGrpSpPr/>
          <p:nvPr/>
        </p:nvGrpSpPr>
        <p:grpSpPr>
          <a:xfrm>
            <a:off x="1107750" y="336867"/>
            <a:ext cx="619450" cy="726240"/>
            <a:chOff x="2951064" y="3044493"/>
            <a:chExt cx="1293780" cy="1516822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5809A891-B9DE-4ABF-B0F2-2AF80F3EC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3681543" y="3633296"/>
              <a:ext cx="563301" cy="900264"/>
            </a:xfrm>
            <a:prstGeom prst="rect">
              <a:avLst/>
            </a:prstGeom>
          </p:spPr>
        </p:pic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id="{C7B63D9B-7CDD-47D0-84E4-07F4DAE1E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2951064" y="3044493"/>
              <a:ext cx="949085" cy="1516822"/>
            </a:xfrm>
            <a:prstGeom prst="rect">
              <a:avLst/>
            </a:prstGeom>
          </p:spPr>
        </p:pic>
      </p:grpSp>
      <p:pic>
        <p:nvPicPr>
          <p:cNvPr id="27" name="图片 32">
            <a:extLst>
              <a:ext uri="{FF2B5EF4-FFF2-40B4-BE49-F238E27FC236}">
                <a16:creationId xmlns:a16="http://schemas.microsoft.com/office/drawing/2014/main" id="{E59DE620-DDE6-4F22-A2EA-529A214D839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28" name="图片 37">
            <a:extLst>
              <a:ext uri="{FF2B5EF4-FFF2-40B4-BE49-F238E27FC236}">
                <a16:creationId xmlns:a16="http://schemas.microsoft.com/office/drawing/2014/main" id="{DA9A471B-7D05-4F56-BDB0-C30C65DF645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2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7EE7291A-E614-40EB-903C-7A3978F870F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2B47E1-0B43-4A96-BA01-479FF239DF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33847" y="1014838"/>
            <a:ext cx="2620085" cy="3221917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矩形 11">
            <a:extLst>
              <a:ext uri="{FF2B5EF4-FFF2-40B4-BE49-F238E27FC236}">
                <a16:creationId xmlns:a16="http://schemas.microsoft.com/office/drawing/2014/main" id="{ABA92BD3-2C1A-466B-A165-C7159C9297FE}"/>
              </a:ext>
            </a:extLst>
          </p:cNvPr>
          <p:cNvSpPr/>
          <p:nvPr/>
        </p:nvSpPr>
        <p:spPr>
          <a:xfrm>
            <a:off x="2057400" y="2792751"/>
            <a:ext cx="71335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Thi</a:t>
            </a:r>
            <a:r>
              <a:rPr kumimoji="0" lang="en-US" altLang="zh-CN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kể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tên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các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con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vật</a:t>
            </a:r>
            <a:endParaRPr kumimoji="0" lang="en-US" altLang="zh-CN" sz="8000" b="1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VN Bai Sau Nang" panose="04030905020802020C03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5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DE1475-3F86-4716-88D2-E678E00D5C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3638F0-DF5B-4BEF-9B83-622B7A4AB0C0}"/>
              </a:ext>
            </a:extLst>
          </p:cNvPr>
          <p:cNvSpPr/>
          <p:nvPr/>
        </p:nvSpPr>
        <p:spPr>
          <a:xfrm>
            <a:off x="993057" y="737416"/>
            <a:ext cx="10573027" cy="243440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07BCB-0551-4D43-AEA1-F6ADF242B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54" b="97919" l="10000" r="93485">
                        <a14:foregroundMark x1="42121" y1="6660" x2="63182" y2="4475"/>
                        <a14:foregroundMark x1="63182" y1="4475" x2="63788" y2="4266"/>
                        <a14:foregroundMark x1="50455" y1="31009" x2="67576" y2="33299"/>
                        <a14:foregroundMark x1="56061" y1="88450" x2="53788" y2="97294"/>
                        <a14:foregroundMark x1="68485" y1="97919" x2="56061" y2="97294"/>
                        <a14:foregroundMark x1="50000" y1="32986" x2="56818" y2="34547"/>
                        <a14:foregroundMark x1="43030" y1="4891" x2="40455" y2="10822"/>
                        <a14:foregroundMark x1="38788" y1="6348" x2="36515" y2="11655"/>
                        <a14:foregroundMark x1="90909" y1="26223" x2="93485" y2="35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17"/>
          <a:stretch/>
        </p:blipFill>
        <p:spPr>
          <a:xfrm>
            <a:off x="-298626" y="3539699"/>
            <a:ext cx="2330626" cy="3318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B0DE4-82C8-1292-B6F8-DEA7DF12E114}"/>
              </a:ext>
            </a:extLst>
          </p:cNvPr>
          <p:cNvSpPr txBox="1"/>
          <p:nvPr/>
        </p:nvSpPr>
        <p:spPr>
          <a:xfrm>
            <a:off x="1343025" y="781050"/>
            <a:ext cx="967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5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60A3B7-2E29-B954-12C5-99046A26C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123" y="3868985"/>
            <a:ext cx="6053853" cy="1615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2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8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8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1041400"/>
            <a:ext cx="12108313" cy="879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BCDE89-D07D-CD22-65BB-6011E8020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200" y="2705401"/>
            <a:ext cx="6059949" cy="1847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à Trống Mèo Con Và Cún Con  Nha Em Co Con Ga Trông_720p">
            <a:hlinkClick r:id="" action="ppaction://media"/>
            <a:extLst>
              <a:ext uri="{FF2B5EF4-FFF2-40B4-BE49-F238E27FC236}">
                <a16:creationId xmlns:a16="http://schemas.microsoft.com/office/drawing/2014/main" id="{415453CB-E51C-F792-EDAF-B3BC243C3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199"/>
            <a:ext cx="12192000" cy="67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2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99846" y="-1828342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0651" y="3615623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0358" y="2510334"/>
            <a:ext cx="4866284" cy="434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66704" y="372981"/>
            <a:ext cx="5911099" cy="23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3007" y="2879587"/>
            <a:ext cx="4038999" cy="3978413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5"/>
          <p:cNvSpPr txBox="1"/>
          <p:nvPr/>
        </p:nvSpPr>
        <p:spPr>
          <a:xfrm>
            <a:off x="3020499" y="365559"/>
            <a:ext cx="5735875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Bài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hát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nhắc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đến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</a:p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nào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endParaRPr sz="9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15" name="Google Shape;81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88580" y="4270767"/>
            <a:ext cx="1492953" cy="258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12;p5">
            <a:extLst>
              <a:ext uri="{FF2B5EF4-FFF2-40B4-BE49-F238E27FC236}">
                <a16:creationId xmlns:a16="http://schemas.microsoft.com/office/drawing/2014/main" id="{E3EF83A0-B3A3-F3DA-339B-545696BF24D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0499" y="2685233"/>
            <a:ext cx="6363344" cy="23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14;p5">
            <a:extLst>
              <a:ext uri="{FF2B5EF4-FFF2-40B4-BE49-F238E27FC236}">
                <a16:creationId xmlns:a16="http://schemas.microsoft.com/office/drawing/2014/main" id="{F0D8BDC9-BBDD-2F94-6ECE-415A659E6FB1}"/>
              </a:ext>
            </a:extLst>
          </p:cNvPr>
          <p:cNvSpPr txBox="1"/>
          <p:nvPr/>
        </p:nvSpPr>
        <p:spPr>
          <a:xfrm>
            <a:off x="3582649" y="2770828"/>
            <a:ext cx="6505731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Mỗi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có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</a:p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hoạt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động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gì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? </a:t>
            </a:r>
            <a:endParaRPr sz="9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458460" y="116385"/>
            <a:ext cx="5460149" cy="860138"/>
            <a:chOff x="4539228" y="210532"/>
            <a:chExt cx="7166445" cy="1148307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7166445" cy="1148307"/>
              <a:chOff x="4539228" y="210532"/>
              <a:chExt cx="7166445" cy="114830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7166445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96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696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96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696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96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696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14 </a:t>
                </a:r>
                <a:r>
                  <a:rPr lang="en-US" sz="2696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696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2696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696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2024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5" y="743102"/>
                <a:ext cx="2630349" cy="615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97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3150066" y="1448579"/>
            <a:ext cx="5742734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4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Quan </a:t>
            </a:r>
            <a:r>
              <a:rPr lang="en-US" sz="284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4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46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95">
            <a:extLst>
              <a:ext uri="{FF2B5EF4-FFF2-40B4-BE49-F238E27FC236}">
                <a16:creationId xmlns:a16="http://schemas.microsoft.com/office/drawing/2014/main" id="{9ED5A3B6-9A45-C7AE-6785-05306CD27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348" y="914420"/>
            <a:ext cx="6334170" cy="92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vi-VN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26: Con trai người làm vườn ( Tiết 3) 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09414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74986"/>
              </a:lnSpc>
              <a:buClr>
                <a:srgbClr val="000000"/>
              </a:buClr>
            </a:pP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Hoạt</a:t>
            </a:r>
            <a:r>
              <a:rPr lang="en-US" sz="6600" b="1" kern="0" dirty="0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động</a:t>
            </a:r>
            <a:endParaRPr sz="6600" b="1" kern="0" dirty="0">
              <a:solidFill>
                <a:srgbClr val="00B050"/>
              </a:solidFill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1.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Chuẩn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bị</a:t>
            </a:r>
            <a:endParaRPr sz="3200" kern="0" dirty="0">
              <a:solidFill>
                <a:srgbClr val="0C0C0C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B19949A-6D10-6E08-DFC9-B63C27F1E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430218" y="996433"/>
            <a:ext cx="8167149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có thể lựa chọn quan sát những con vật như thế nào?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478B06AC-D8E3-8AE3-6F3F-0C8F470E6E91}"/>
              </a:ext>
            </a:extLst>
          </p:cNvPr>
          <p:cNvSpPr/>
          <p:nvPr/>
        </p:nvSpPr>
        <p:spPr>
          <a:xfrm>
            <a:off x="4347412" y="276871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hình thức quan sát nào?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9D77C512-719C-F248-D526-65124ED30A63}"/>
              </a:ext>
            </a:extLst>
          </p:cNvPr>
          <p:cNvSpPr/>
          <p:nvPr/>
        </p:nvSpPr>
        <p:spPr>
          <a:xfrm>
            <a:off x="5025189" y="4357304"/>
            <a:ext cx="6524156" cy="1414846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quan sát bằng những giác quan nào 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2801568" y="520183"/>
            <a:ext cx="6790107" cy="8990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nuôi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trong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nhà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789884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972301" y="2024501"/>
            <a:ext cx="3188648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Động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hoang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dã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Top 10 Bài văn thuyết minh về một con vật nuôi mà em thích hay nhất -  toplist.vn">
            <a:extLst>
              <a:ext uri="{FF2B5EF4-FFF2-40B4-BE49-F238E27FC236}">
                <a16:creationId xmlns:a16="http://schemas.microsoft.com/office/drawing/2014/main" id="{B4E90FBC-E50C-61E0-348B-8B1329A6E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3380141"/>
            <a:ext cx="3782019" cy="264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ần 70% quần thể động vật hoang dã bị suy giảm trong vòng chưa đầy một thế  kỷ">
            <a:extLst>
              <a:ext uri="{FF2B5EF4-FFF2-40B4-BE49-F238E27FC236}">
                <a16:creationId xmlns:a16="http://schemas.microsoft.com/office/drawing/2014/main" id="{E2763E68-F211-D1A0-FEF1-6EE67EB7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9" y="3638798"/>
            <a:ext cx="4462583" cy="233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4314825" y="520183"/>
            <a:ext cx="5276850" cy="8990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Quan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sát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837509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400800" y="2091176"/>
            <a:ext cx="4762500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04382" y="2384467"/>
              <a:ext cx="2734818" cy="93845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sát qua tivi, sách báo, tranh,…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050" name="Picture 2" descr="Bé cùng tìm hiểu dự án: &quot;Con thỏ&quot; của lớp mẫu giáo Bé 5">
            <a:extLst>
              <a:ext uri="{FF2B5EF4-FFF2-40B4-BE49-F238E27FC236}">
                <a16:creationId xmlns:a16="http://schemas.microsoft.com/office/drawing/2014/main" id="{3E7F8A85-2F43-00BC-23A2-EEB184389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3486149"/>
            <a:ext cx="265772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ột số điều nên lưu ý khi cho trẻ em xem tivi bố mẹ nên biết">
            <a:extLst>
              <a:ext uri="{FF2B5EF4-FFF2-40B4-BE49-F238E27FC236}">
                <a16:creationId xmlns:a16="http://schemas.microsoft.com/office/drawing/2014/main" id="{E26218E6-26CE-7BC7-713F-A2C547D1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514725"/>
            <a:ext cx="3409949" cy="22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4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586</Words>
  <Application>Microsoft Office PowerPoint</Application>
  <PresentationFormat>Widescreen</PresentationFormat>
  <Paragraphs>95</Paragraphs>
  <Slides>21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Microsoft YaHei</vt:lpstr>
      <vt:lpstr>A3.BoosterNextFYBlackRegular-San</vt:lpstr>
      <vt:lpstr>Arial</vt:lpstr>
      <vt:lpstr>Calibri</vt:lpstr>
      <vt:lpstr>Calibri Light</vt:lpstr>
      <vt:lpstr>Cambria</vt:lpstr>
      <vt:lpstr>Lobster</vt:lpstr>
      <vt:lpstr>Sigmar One</vt:lpstr>
      <vt:lpstr>Times New Roman</vt:lpstr>
      <vt:lpstr>UVN Bai Sau Nang</vt:lpstr>
      <vt:lpstr>1_Office Theme</vt:lpstr>
      <vt:lpstr>3_Office Theme</vt:lpstr>
      <vt:lpstr>4_Office Theme</vt:lpstr>
      <vt:lpstr>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SingPC</cp:lastModifiedBy>
  <cp:revision>42</cp:revision>
  <dcterms:created xsi:type="dcterms:W3CDTF">2023-10-09T11:55:50Z</dcterms:created>
  <dcterms:modified xsi:type="dcterms:W3CDTF">2024-12-26T06:45:26Z</dcterms:modified>
</cp:coreProperties>
</file>