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7" r:id="rId3"/>
    <p:sldId id="256" r:id="rId4"/>
    <p:sldId id="258" r:id="rId5"/>
    <p:sldId id="259" r:id="rId6"/>
    <p:sldId id="261" r:id="rId7"/>
    <p:sldId id="260" r:id="rId8"/>
    <p:sldId id="262" r:id="rId9"/>
    <p:sldId id="263" r:id="rId10"/>
    <p:sldId id="264" r:id="rId11"/>
    <p:sldId id="265" r:id="rId12"/>
    <p:sldId id="266" r:id="rId13"/>
    <p:sldId id="285" r:id="rId14"/>
    <p:sldId id="268" r:id="rId15"/>
    <p:sldId id="281" r:id="rId16"/>
    <p:sldId id="269" r:id="rId17"/>
    <p:sldId id="270" r:id="rId18"/>
    <p:sldId id="271" r:id="rId19"/>
    <p:sldId id="272" r:id="rId20"/>
    <p:sldId id="273" r:id="rId21"/>
    <p:sldId id="284" r:id="rId22"/>
    <p:sldId id="274" r:id="rId23"/>
    <p:sldId id="275" r:id="rId24"/>
    <p:sldId id="277" r:id="rId25"/>
    <p:sldId id="276" r:id="rId26"/>
    <p:sldId id="267" r:id="rId27"/>
    <p:sldId id="279" r:id="rId28"/>
    <p:sldId id="278" r:id="rId29"/>
    <p:sldId id="280"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03214"/>
    <a:srgbClr val="767171"/>
    <a:srgbClr val="F4BEEA"/>
    <a:srgbClr val="6A5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30" autoAdjust="0"/>
    <p:restoredTop sz="94660"/>
  </p:normalViewPr>
  <p:slideViewPr>
    <p:cSldViewPr snapToGrid="0">
      <p:cViewPr varScale="1">
        <p:scale>
          <a:sx n="114" d="100"/>
          <a:sy n="114" d="100"/>
        </p:scale>
        <p:origin x="60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FF6F06-04CB-4100-953E-AB61370BD51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6668CED-35D0-4739-8B87-EF11945D0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89CDF77-2E88-44D6-A04F-C4EE8CAB018A}"/>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827085C6-57E0-4FA3-A21D-946B40E923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2D017A9-540C-4755-A3B2-499BE2FC9EAF}"/>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47344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0B379-D16F-4A63-9AF2-3E58507E3BF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FC66A02-EFEA-440D-A87C-952F59B94B9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8F63180-5C45-4C10-8929-6DA65DAF9CF0}"/>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42E468E6-CD52-4B8A-BA86-3FE5F3FDFA3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519CF1-76BC-4C54-BCB2-E1109BD7D7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7717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AE8BFDE-A61A-4B20-8E1F-8750E3E2768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D12EEE3-C1CD-4CC2-93DC-AF421984BC5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6C52B67-A88F-4A0E-B070-0D94428757EB}"/>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F0EE7D36-891B-4689-9702-FCF19A15B2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A9AE06B-BE5A-41E4-8DAE-28506F5637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4355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0CC21F-0590-49AA-ADFC-BFB9B0AA3CC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E7E4030-3F4A-4AC0-B350-D9843B9D5C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2F832BE-BCDA-403C-BA74-E5852AC986C4}"/>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5E708450-7E08-46DC-9F83-E19E00545A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F61F1A7-7DFA-4DE7-95DF-D4CC5EFFA4C0}"/>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3413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1558EF-EDDD-4740-9C23-7C467C6F7A2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AD40E1-BB56-41D9-B634-E24FD0653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8E589CB-BEB8-4BC7-9B0F-439D9CE5BD67}"/>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D92B170A-2059-444F-9850-E5A17D98A5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666DC7-F00B-4BFC-AEFD-7E3C89AC24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89293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AE086B-00CE-4F4C-9F92-7F740CAC743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AC60C54-C53D-4C77-BCF8-C7E88B87838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A5F2F07-9BD1-4FF9-AFC0-C3CE4A9EB33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4F7AAF2-D76C-4C86-9D8F-62DAE4B249B1}"/>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5394F83B-D016-432B-BE73-ABE47108C4C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3DA6663-2E80-43EF-BA9E-17FAAAC250E5}"/>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9656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AA8078-006A-49D2-8484-3910AA50DFF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AE778B-8FF0-4044-848F-92A8518BD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7E9DEC-D2E5-47EF-905A-9EDA3C02CB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116638-35FE-4BBD-A033-6C78C10AC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DF133CE-331F-4D66-8E71-878C2C0B70E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10A4AB1-8BB3-40EC-9043-924CAFB97AD8}"/>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8" name="Chỗ dành sẵn cho Chân trang 7">
            <a:extLst>
              <a:ext uri="{FF2B5EF4-FFF2-40B4-BE49-F238E27FC236}">
                <a16:creationId xmlns:a16="http://schemas.microsoft.com/office/drawing/2014/main" id="{A4DCBFC0-E26B-421E-A34D-4CD801618A6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41B84DF-EAE4-4DC1-86F0-AD5BCFC94F22}"/>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50277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28EC61-616B-461C-AADA-B0001C15F49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9493994-B416-4CAD-9892-A64F0F02473E}"/>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4" name="Chỗ dành sẵn cho Chân trang 3">
            <a:extLst>
              <a:ext uri="{FF2B5EF4-FFF2-40B4-BE49-F238E27FC236}">
                <a16:creationId xmlns:a16="http://schemas.microsoft.com/office/drawing/2014/main" id="{FD09D979-D1C8-4F4A-A0BA-EF51AE46174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C68CB46-F2DE-42A3-9332-FD8371C0EC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4302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F99B95E-6E89-4FEB-A1DB-EB9D2007979D}"/>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3" name="Chỗ dành sẵn cho Chân trang 2">
            <a:extLst>
              <a:ext uri="{FF2B5EF4-FFF2-40B4-BE49-F238E27FC236}">
                <a16:creationId xmlns:a16="http://schemas.microsoft.com/office/drawing/2014/main" id="{174A5B6C-BC1C-44B2-B6EF-F2E25FE3C3E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8C2796F-F6AC-419B-A3E1-018191589EB4}"/>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219314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534788-65E1-4619-8D54-EDF3C23B538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270701-5BCE-4629-896C-DA759BB30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7EDF67-43E9-4302-849C-F2DA1F6F5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969A75-C382-4819-A480-10360AC77AA3}"/>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6580AAF6-44A6-4A93-8274-7CFCB74978D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B0E151-94C4-4404-86DB-1B56736FD3D8}"/>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6770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154848-EBBA-410A-8247-F7BE9645509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552579D-EA10-4B51-B393-AD20D92B7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B7ACDE7-79F7-4D81-B23D-3C785B97C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A26154-1922-4D83-8BB6-792582A3E87F}"/>
              </a:ext>
            </a:extLst>
          </p:cNvPr>
          <p:cNvSpPr>
            <a:spLocks noGrp="1"/>
          </p:cNvSpPr>
          <p:nvPr>
            <p:ph type="dt" sz="half" idx="10"/>
          </p:nvPr>
        </p:nvSpPr>
        <p:spPr/>
        <p:txBody>
          <a:bodyPr/>
          <a:lstStyle/>
          <a:p>
            <a:fld id="{720BF6BC-0133-4FDC-991E-738DA3539121}" type="datetimeFigureOut">
              <a:rPr lang="en-US" smtClean="0"/>
              <a:t>12/12/2024</a:t>
            </a:fld>
            <a:endParaRPr lang="en-US"/>
          </a:p>
        </p:txBody>
      </p:sp>
      <p:sp>
        <p:nvSpPr>
          <p:cNvPr id="6" name="Chỗ dành sẵn cho Chân trang 5">
            <a:extLst>
              <a:ext uri="{FF2B5EF4-FFF2-40B4-BE49-F238E27FC236}">
                <a16:creationId xmlns:a16="http://schemas.microsoft.com/office/drawing/2014/main" id="{C33DBD3F-C0B7-4AE0-8123-FBAFF105CD9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0C2F7E3-B4CD-4C04-B55D-7821ED86FB3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96577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43DCAB2-EC53-4BC8-8CDA-761CAA9D5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EDAC086-A14D-44DF-8A47-3E697D7C8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10E6397-2562-4858-844C-91A053846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BF6BC-0133-4FDC-991E-738DA3539121}" type="datetimeFigureOut">
              <a:rPr lang="en-US" smtClean="0"/>
              <a:t>12/12/2024</a:t>
            </a:fld>
            <a:endParaRPr lang="en-US"/>
          </a:p>
        </p:txBody>
      </p:sp>
      <p:sp>
        <p:nvSpPr>
          <p:cNvPr id="5" name="Chỗ dành sẵn cho Chân trang 4">
            <a:extLst>
              <a:ext uri="{FF2B5EF4-FFF2-40B4-BE49-F238E27FC236}">
                <a16:creationId xmlns:a16="http://schemas.microsoft.com/office/drawing/2014/main" id="{81F6885C-B7DB-4EAD-A84E-D818EF97B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5A92E2-3074-4CEB-B985-2E1C3EE44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8E473-A97B-45F4-9E95-CFC1062FAD1A}" type="slidenum">
              <a:rPr lang="en-US" smtClean="0"/>
              <a:t>‹#›</a:t>
            </a:fld>
            <a:endParaRPr lang="en-US"/>
          </a:p>
        </p:txBody>
      </p:sp>
    </p:spTree>
    <p:extLst>
      <p:ext uri="{BB962C8B-B14F-4D97-AF65-F5344CB8AC3E}">
        <p14:creationId xmlns:p14="http://schemas.microsoft.com/office/powerpoint/2010/main" val="79283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07C9-D1A1-CBD5-F27B-963105CB4001}"/>
            </a:ext>
          </a:extLst>
        </p:cNvPr>
        <p:cNvGrpSpPr/>
        <p:nvPr/>
      </p:nvGrpSpPr>
      <p:grpSpPr>
        <a:xfrm>
          <a:off x="0" y="0"/>
          <a:ext cx="0" cy="0"/>
          <a:chOff x="0" y="0"/>
          <a:chExt cx="0" cy="0"/>
        </a:xfrm>
      </p:grpSpPr>
      <p:sp>
        <p:nvSpPr>
          <p:cNvPr id="8" name="Hộp Văn bản 7">
            <a:extLst>
              <a:ext uri="{FF2B5EF4-FFF2-40B4-BE49-F238E27FC236}">
                <a16:creationId xmlns:a16="http://schemas.microsoft.com/office/drawing/2014/main" id="{8B939E3D-B449-140D-42C8-5C653F1D6F06}"/>
              </a:ext>
            </a:extLst>
          </p:cNvPr>
          <p:cNvSpPr txBox="1"/>
          <p:nvPr/>
        </p:nvSpPr>
        <p:spPr>
          <a:xfrm>
            <a:off x="1720898" y="1253253"/>
            <a:ext cx="10306050" cy="1200329"/>
          </a:xfrm>
          <a:prstGeom prst="rect">
            <a:avLst/>
          </a:prstGeom>
          <a:noFill/>
        </p:spPr>
        <p:txBody>
          <a:bodyPr wrap="square">
            <a:spAutoFit/>
          </a:bodyPr>
          <a:lstStyle/>
          <a:p>
            <a:pPr algn="just"/>
            <a:r>
              <a:rPr lang="en-US" sz="3600" b="1" dirty="0" err="1">
                <a:effectLst/>
                <a:ea typeface="Calibri" panose="020F0502020204030204" pitchFamily="34" charset="0"/>
              </a:rPr>
              <a:t>Thứ</a:t>
            </a:r>
            <a:r>
              <a:rPr lang="en-US" sz="3600" b="1" dirty="0">
                <a:effectLst/>
                <a:ea typeface="Calibri" panose="020F0502020204030204" pitchFamily="34" charset="0"/>
              </a:rPr>
              <a:t> </a:t>
            </a:r>
            <a:r>
              <a:rPr lang="en-US" sz="3600" b="1" dirty="0" err="1">
                <a:effectLst/>
                <a:ea typeface="Calibri" panose="020F0502020204030204" pitchFamily="34" charset="0"/>
              </a:rPr>
              <a:t>Sáu</a:t>
            </a:r>
            <a:r>
              <a:rPr lang="en-US" sz="3600" b="1" dirty="0">
                <a:effectLst/>
                <a:ea typeface="Calibri" panose="020F0502020204030204" pitchFamily="34" charset="0"/>
              </a:rPr>
              <a:t> </a:t>
            </a:r>
            <a:r>
              <a:rPr lang="en-US" sz="3600" b="1" dirty="0" err="1">
                <a:effectLst/>
                <a:ea typeface="Calibri" panose="020F0502020204030204" pitchFamily="34" charset="0"/>
              </a:rPr>
              <a:t>ngày</a:t>
            </a:r>
            <a:r>
              <a:rPr lang="en-US" sz="3600" b="1" dirty="0">
                <a:effectLst/>
                <a:ea typeface="Calibri" panose="020F0502020204030204" pitchFamily="34" charset="0"/>
              </a:rPr>
              <a:t> 06 </a:t>
            </a:r>
            <a:r>
              <a:rPr lang="en-US" sz="3600" b="1" dirty="0" err="1">
                <a:effectLst/>
                <a:ea typeface="Calibri" panose="020F0502020204030204" pitchFamily="34" charset="0"/>
              </a:rPr>
              <a:t>tháng</a:t>
            </a:r>
            <a:r>
              <a:rPr lang="en-US" sz="3600" b="1" dirty="0">
                <a:effectLst/>
                <a:ea typeface="Calibri" panose="020F0502020204030204" pitchFamily="34" charset="0"/>
              </a:rPr>
              <a:t> 12 </a:t>
            </a:r>
            <a:r>
              <a:rPr lang="en-US" sz="3600" b="1" dirty="0" err="1">
                <a:effectLst/>
                <a:ea typeface="Calibri" panose="020F0502020204030204" pitchFamily="34" charset="0"/>
              </a:rPr>
              <a:t>năm</a:t>
            </a:r>
            <a:r>
              <a:rPr lang="en-US" sz="3600" b="1" dirty="0">
                <a:effectLst/>
                <a:ea typeface="Calibri" panose="020F0502020204030204" pitchFamily="34" charset="0"/>
              </a:rPr>
              <a:t> 2024</a:t>
            </a:r>
          </a:p>
          <a:p>
            <a:pPr algn="just"/>
            <a:r>
              <a:rPr lang="en-US" sz="3600" b="1" dirty="0">
                <a:solidFill>
                  <a:srgbClr val="FF0000"/>
                </a:solidFill>
              </a:rPr>
              <a:t>Khoa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sinh</a:t>
            </a:r>
            <a:r>
              <a:rPr lang="en-US" sz="3600" b="1" dirty="0">
                <a:solidFill>
                  <a:srgbClr val="FF0000"/>
                </a:solidFill>
              </a:rPr>
              <a:t> </a:t>
            </a:r>
            <a:r>
              <a:rPr lang="en-US" sz="3600" b="1" dirty="0" err="1">
                <a:solidFill>
                  <a:srgbClr val="FF0000"/>
                </a:solidFill>
              </a:rPr>
              <a:t>sản</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thực</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có</a:t>
            </a:r>
            <a:r>
              <a:rPr lang="en-US" sz="3600" b="1" dirty="0">
                <a:solidFill>
                  <a:srgbClr val="FF0000"/>
                </a:solidFill>
              </a:rPr>
              <a:t> </a:t>
            </a:r>
            <a:r>
              <a:rPr lang="en-US" sz="3600" b="1" dirty="0" err="1">
                <a:solidFill>
                  <a:srgbClr val="FF0000"/>
                </a:solidFill>
              </a:rPr>
              <a:t>hoa</a:t>
            </a:r>
            <a:endParaRPr lang="en-US" sz="3600" b="1" dirty="0">
              <a:solidFill>
                <a:srgbClr val="FF0000"/>
              </a:solidFill>
            </a:endParaRPr>
          </a:p>
        </p:txBody>
      </p:sp>
      <p:sp>
        <p:nvSpPr>
          <p:cNvPr id="10" name="Hộp Văn bản 9">
            <a:extLst>
              <a:ext uri="{FF2B5EF4-FFF2-40B4-BE49-F238E27FC236}">
                <a16:creationId xmlns:a16="http://schemas.microsoft.com/office/drawing/2014/main" id="{99CBD442-7BE6-35AA-3BA2-8DDADA50CDAF}"/>
              </a:ext>
            </a:extLst>
          </p:cNvPr>
          <p:cNvSpPr txBox="1"/>
          <p:nvPr/>
        </p:nvSpPr>
        <p:spPr>
          <a:xfrm>
            <a:off x="2389638" y="3105834"/>
            <a:ext cx="7616374" cy="646331"/>
          </a:xfrm>
          <a:prstGeom prst="rect">
            <a:avLst/>
          </a:prstGeom>
          <a:noFill/>
        </p:spPr>
        <p:txBody>
          <a:bodyPr wrap="square">
            <a:spAutoFit/>
          </a:bodyPr>
          <a:lstStyle/>
          <a:p>
            <a:r>
              <a:rPr lang="en-US" sz="3600" b="1" dirty="0" err="1">
                <a:effectLst/>
                <a:ea typeface="Calibri" panose="020F0502020204030204" pitchFamily="34" charset="0"/>
              </a:rPr>
              <a:t>Gv</a:t>
            </a:r>
            <a:r>
              <a:rPr lang="en-US" sz="3600" b="1" dirty="0">
                <a:effectLst/>
                <a:ea typeface="Calibri" panose="020F0502020204030204" pitchFamily="34" charset="0"/>
              </a:rPr>
              <a:t>: Phan </a:t>
            </a:r>
            <a:r>
              <a:rPr lang="en-US" sz="3600" b="1" dirty="0" err="1">
                <a:effectLst/>
                <a:ea typeface="Calibri" panose="020F0502020204030204" pitchFamily="34" charset="0"/>
              </a:rPr>
              <a:t>Thị</a:t>
            </a:r>
            <a:r>
              <a:rPr lang="en-US" sz="3600" b="1" dirty="0">
                <a:effectLst/>
                <a:ea typeface="Calibri" panose="020F0502020204030204" pitchFamily="34" charset="0"/>
              </a:rPr>
              <a:t> Thành; </a:t>
            </a:r>
            <a:r>
              <a:rPr lang="en-US" sz="3600" b="1" dirty="0" err="1">
                <a:effectLst/>
                <a:ea typeface="Calibri" panose="020F0502020204030204" pitchFamily="34" charset="0"/>
              </a:rPr>
              <a:t>Lớp</a:t>
            </a:r>
            <a:r>
              <a:rPr lang="en-US" sz="3600" b="1" dirty="0">
                <a:effectLst/>
                <a:ea typeface="Calibri" panose="020F0502020204030204" pitchFamily="34" charset="0"/>
              </a:rPr>
              <a:t> 5A</a:t>
            </a:r>
            <a:endParaRPr lang="vi-VN" sz="3600" b="1" dirty="0">
              <a:effectLst/>
              <a:ea typeface="Calibri" panose="020F0502020204030204" pitchFamily="34" charset="0"/>
            </a:endParaRPr>
          </a:p>
        </p:txBody>
      </p:sp>
    </p:spTree>
    <p:extLst>
      <p:ext uri="{BB962C8B-B14F-4D97-AF65-F5344CB8AC3E}">
        <p14:creationId xmlns:p14="http://schemas.microsoft.com/office/powerpoint/2010/main" val="3853711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1955850727"/>
              </p:ext>
            </p:extLst>
          </p:nvPr>
        </p:nvGraphicFramePr>
        <p:xfrm>
          <a:off x="381000" y="1538816"/>
          <a:ext cx="11125200" cy="515112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pPr algn="just"/>
                      <a:r>
                        <a:rPr lang="vi-VN" sz="4000"/>
                        <a:t>Hoa cà tím, hoa cam, hoa chanh, hoa thanh long,…</a:t>
                      </a:r>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pPr algn="just"/>
                      <a:r>
                        <a:rPr lang="vi-VN" sz="4000" kern="1200">
                          <a:solidFill>
                            <a:schemeClr val="tx1"/>
                          </a:solidFill>
                          <a:effectLst/>
                          <a:latin typeface="+mn-lt"/>
                          <a:ea typeface="+mn-ea"/>
                          <a:cs typeface="+mn-cs"/>
                        </a:rPr>
                        <a:t>Hoa mướp, hoa bầu, hoa bí,…</a:t>
                      </a:r>
                      <a:endParaRPr lang="vi-VN" sz="8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pPr algn="just"/>
                      <a:r>
                        <a:rPr lang="vi-VN" sz="4000"/>
                        <a:t>Hoa mướp, hoa dưa leo, hoa bí đỏ, hoa bí đao,…</a:t>
                      </a:r>
                      <a:endParaRPr lang="en-US" sz="40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8433467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2" name="Bảng 1">
            <a:extLst>
              <a:ext uri="{FF2B5EF4-FFF2-40B4-BE49-F238E27FC236}">
                <a16:creationId xmlns:a16="http://schemas.microsoft.com/office/drawing/2014/main" id="{9ADE342A-232B-477F-915C-963AA857DE0B}"/>
              </a:ext>
            </a:extLst>
          </p:cNvPr>
          <p:cNvGraphicFramePr>
            <a:graphicFrameLocks noGrp="1"/>
          </p:cNvGraphicFramePr>
          <p:nvPr>
            <p:extLst>
              <p:ext uri="{D42A27DB-BD31-4B8C-83A1-F6EECF244321}">
                <p14:modId xmlns:p14="http://schemas.microsoft.com/office/powerpoint/2010/main" val="1371099394"/>
              </p:ext>
            </p:extLst>
          </p:nvPr>
        </p:nvGraphicFramePr>
        <p:xfrm>
          <a:off x="0" y="1658587"/>
          <a:ext cx="12090403" cy="4509456"/>
        </p:xfrm>
        <a:graphic>
          <a:graphicData uri="http://schemas.openxmlformats.org/drawingml/2006/table">
            <a:tbl>
              <a:tblPr firstRow="1" firstCol="1" bandRow="1">
                <a:tableStyleId>{5C22544A-7EE6-4342-B048-85BDC9FD1C3A}</a:tableStyleId>
              </a:tblPr>
              <a:tblGrid>
                <a:gridCol w="2247900">
                  <a:extLst>
                    <a:ext uri="{9D8B030D-6E8A-4147-A177-3AD203B41FA5}">
                      <a16:colId xmlns:a16="http://schemas.microsoft.com/office/drawing/2014/main" val="1269776068"/>
                    </a:ext>
                  </a:extLst>
                </a:gridCol>
                <a:gridCol w="3962400">
                  <a:extLst>
                    <a:ext uri="{9D8B030D-6E8A-4147-A177-3AD203B41FA5}">
                      <a16:colId xmlns:a16="http://schemas.microsoft.com/office/drawing/2014/main" val="4165382333"/>
                    </a:ext>
                  </a:extLst>
                </a:gridCol>
                <a:gridCol w="2857179">
                  <a:extLst>
                    <a:ext uri="{9D8B030D-6E8A-4147-A177-3AD203B41FA5}">
                      <a16:colId xmlns:a16="http://schemas.microsoft.com/office/drawing/2014/main" val="2593941024"/>
                    </a:ext>
                  </a:extLst>
                </a:gridCol>
                <a:gridCol w="3022924">
                  <a:extLst>
                    <a:ext uri="{9D8B030D-6E8A-4147-A177-3AD203B41FA5}">
                      <a16:colId xmlns:a16="http://schemas.microsoft.com/office/drawing/2014/main" val="1267957909"/>
                    </a:ext>
                  </a:extLst>
                </a:gridCol>
              </a:tblGrid>
              <a:tr h="0">
                <a:tc gridSpan="4">
                  <a:txBody>
                    <a:bodyPr/>
                    <a:lstStyle/>
                    <a:p>
                      <a:pPr algn="ctr">
                        <a:lnSpc>
                          <a:spcPct val="115000"/>
                        </a:lnSpc>
                      </a:pPr>
                      <a:r>
                        <a:rPr lang="vi-VN" sz="4000">
                          <a:solidFill>
                            <a:schemeClr val="tx1"/>
                          </a:solidFill>
                          <a:effectLst/>
                        </a:rPr>
                        <a:t>PHIẾU HỌC TẬP</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5710500"/>
                  </a:ext>
                </a:extLst>
              </a:tr>
              <a:tr h="0">
                <a:tc rowSpan="2">
                  <a:txBody>
                    <a:bodyPr/>
                    <a:lstStyle/>
                    <a:p>
                      <a:pPr algn="ctr">
                        <a:lnSpc>
                          <a:spcPct val="115000"/>
                        </a:lnSpc>
                      </a:pPr>
                      <a:r>
                        <a:rPr lang="vi-VN" sz="4000">
                          <a:solidFill>
                            <a:schemeClr val="tx1"/>
                          </a:solidFill>
                          <a:effectLst/>
                        </a:rPr>
                        <a:t>Tên hoa</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40000"/>
                        <a:lumOff val="60000"/>
                      </a:schemeClr>
                    </a:solidFill>
                  </a:tcPr>
                </a:tc>
                <a:tc rowSpan="2">
                  <a:txBody>
                    <a:bodyPr/>
                    <a:lstStyle/>
                    <a:p>
                      <a:pPr algn="ctr">
                        <a:lnSpc>
                          <a:spcPct val="115000"/>
                        </a:lnSpc>
                      </a:pPr>
                      <a:r>
                        <a:rPr lang="vi-VN" sz="4000">
                          <a:solidFill>
                            <a:schemeClr val="tx1"/>
                          </a:solidFill>
                          <a:effectLst/>
                        </a:rPr>
                        <a:t>Hoa lưỡng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5">
                        <a:lumMod val="40000"/>
                        <a:lumOff val="60000"/>
                      </a:schemeClr>
                    </a:solidFill>
                  </a:tcPr>
                </a:tc>
                <a:tc gridSpan="2">
                  <a:txBody>
                    <a:bodyPr/>
                    <a:lstStyle/>
                    <a:p>
                      <a:pPr algn="ctr">
                        <a:lnSpc>
                          <a:spcPct val="115000"/>
                        </a:lnSpc>
                      </a:pPr>
                      <a:r>
                        <a:rPr lang="vi-VN" sz="4000">
                          <a:solidFill>
                            <a:schemeClr val="tx1"/>
                          </a:solidFill>
                          <a:effectLst/>
                        </a:rPr>
                        <a:t>Hoa đơn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1273443813"/>
                  </a:ext>
                </a:extLst>
              </a:tr>
              <a:tr h="0">
                <a:tc vMerge="1">
                  <a:txBody>
                    <a:bodyPr/>
                    <a:lstStyle/>
                    <a:p>
                      <a:endParaRPr lang="en-US"/>
                    </a:p>
                  </a:txBody>
                  <a:tcPr/>
                </a:tc>
                <a:tc vMerge="1">
                  <a:txBody>
                    <a:bodyPr/>
                    <a:lstStyle/>
                    <a:p>
                      <a:endParaRPr lang="en-US"/>
                    </a:p>
                  </a:txBody>
                  <a:tcPr/>
                </a:tc>
                <a:tc>
                  <a:txBody>
                    <a:bodyPr/>
                    <a:lstStyle/>
                    <a:p>
                      <a:pPr algn="ctr">
                        <a:lnSpc>
                          <a:spcPct val="115000"/>
                        </a:lnSpc>
                      </a:pPr>
                      <a:r>
                        <a:rPr lang="vi-VN" sz="4000">
                          <a:solidFill>
                            <a:schemeClr val="tx1"/>
                          </a:solidFill>
                          <a:effectLst/>
                        </a:rPr>
                        <a:t>Hoa đực</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92D050"/>
                    </a:solidFill>
                  </a:tcPr>
                </a:tc>
                <a:tc>
                  <a:txBody>
                    <a:bodyPr/>
                    <a:lstStyle/>
                    <a:p>
                      <a:pPr algn="ctr">
                        <a:lnSpc>
                          <a:spcPct val="115000"/>
                        </a:lnSpc>
                      </a:pPr>
                      <a:r>
                        <a:rPr lang="vi-VN" sz="4000">
                          <a:solidFill>
                            <a:schemeClr val="tx1"/>
                          </a:solidFill>
                          <a:effectLst/>
                        </a:rPr>
                        <a:t>Hoa cái</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4BEEA"/>
                    </a:solidFill>
                  </a:tcPr>
                </a:tc>
                <a:extLst>
                  <a:ext uri="{0D108BD9-81ED-4DB2-BD59-A6C34878D82A}">
                    <a16:rowId xmlns:a16="http://schemas.microsoft.com/office/drawing/2014/main" val="4044344652"/>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7166659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97920418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3914866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226527780"/>
                  </a:ext>
                </a:extLst>
              </a:tr>
            </a:tbl>
          </a:graphicData>
        </a:graphic>
      </p:graphicFrame>
    </p:spTree>
    <p:extLst>
      <p:ext uri="{BB962C8B-B14F-4D97-AF65-F5344CB8AC3E}">
        <p14:creationId xmlns:p14="http://schemas.microsoft.com/office/powerpoint/2010/main" val="41055211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04ACB0B-0D91-435D-AEEE-310F42407504}"/>
              </a:ext>
            </a:extLst>
          </p:cNvPr>
          <p:cNvSpPr txBox="1"/>
          <p:nvPr/>
        </p:nvSpPr>
        <p:spPr>
          <a:xfrm>
            <a:off x="314777" y="1088443"/>
            <a:ext cx="11562445" cy="5772029"/>
          </a:xfrm>
          <a:prstGeom prst="rect">
            <a:avLst/>
          </a:prstGeom>
          <a:noFill/>
        </p:spPr>
        <p:txBody>
          <a:bodyPr wrap="square">
            <a:spAutoFit/>
          </a:bodyPr>
          <a:lstStyle/>
          <a:p>
            <a:pPr algn="just">
              <a:lnSpc>
                <a:spcPct val="115000"/>
              </a:lnSpc>
            </a:pPr>
            <a:r>
              <a:rPr lang="vi-VN" sz="3600" b="1">
                <a:ea typeface="Calibri" panose="020F0502020204030204" pitchFamily="34" charset="0"/>
                <a:cs typeface="Times New Roman" panose="02020603050405020304" pitchFamily="18" charset="0"/>
              </a:rPr>
              <a:t>1. </a:t>
            </a:r>
            <a:r>
              <a:rPr lang="vi-VN" sz="3600" b="1">
                <a:effectLst/>
                <a:ea typeface="Calibri" panose="020F0502020204030204" pitchFamily="34" charset="0"/>
                <a:cs typeface="Times New Roman" panose="02020603050405020304" pitchFamily="18" charset="0"/>
              </a:rPr>
              <a:t>Cơ quan nào là cơ quan sinh sản của thực vật có hoa?</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là cơ quan sinh sản của thực vật có hoa.</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2. Hoa có những loại nào?</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và hoa lưỡng tính.</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3. Làm thế nào để phân biệt hoa lưỡng tính và hoa đơn tính?</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lưỡng tính có cả nhị và nhụy.</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chỉ có nhị hoặc nhụy.</a:t>
            </a:r>
          </a:p>
        </p:txBody>
      </p:sp>
      <p:sp>
        <p:nvSpPr>
          <p:cNvPr id="4" name="Hình chữ nhật 3">
            <a:extLst>
              <a:ext uri="{FF2B5EF4-FFF2-40B4-BE49-F238E27FC236}">
                <a16:creationId xmlns:a16="http://schemas.microsoft.com/office/drawing/2014/main" id="{499E342A-34EC-4282-B440-8C1575E0DBF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BB29AECE-8CE7-4ED8-813F-7B9CA0D94269}"/>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Tree>
    <p:extLst>
      <p:ext uri="{BB962C8B-B14F-4D97-AF65-F5344CB8AC3E}">
        <p14:creationId xmlns:p14="http://schemas.microsoft.com/office/powerpoint/2010/main" val="653122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88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nvGrpSpPr>
          <p:cNvPr id="25" name="Nhóm 24">
            <a:extLst>
              <a:ext uri="{FF2B5EF4-FFF2-40B4-BE49-F238E27FC236}">
                <a16:creationId xmlns:a16="http://schemas.microsoft.com/office/drawing/2014/main" id="{74E0845C-63D2-458B-B7B5-90D4C8FE355E}"/>
              </a:ext>
            </a:extLst>
          </p:cNvPr>
          <p:cNvGrpSpPr/>
          <p:nvPr/>
        </p:nvGrpSpPr>
        <p:grpSpPr>
          <a:xfrm>
            <a:off x="768194" y="-133350"/>
            <a:ext cx="10655610" cy="2778817"/>
            <a:chOff x="768194" y="-133350"/>
            <a:chExt cx="10655610" cy="2778817"/>
          </a:xfrm>
        </p:grpSpPr>
        <p:sp>
          <p:nvSpPr>
            <p:cNvPr id="24" name="Hình chữ nhật: Góc Tròn 23">
              <a:extLst>
                <a:ext uri="{FF2B5EF4-FFF2-40B4-BE49-F238E27FC236}">
                  <a16:creationId xmlns:a16="http://schemas.microsoft.com/office/drawing/2014/main" id="{4DD36426-F2B9-4F1F-BB9E-B38870EDF7F6}"/>
                </a:ext>
              </a:extLst>
            </p:cNvPr>
            <p:cNvSpPr/>
            <p:nvPr/>
          </p:nvSpPr>
          <p:spPr>
            <a:xfrm>
              <a:off x="768194" y="-133350"/>
              <a:ext cx="10655609" cy="2778817"/>
            </a:xfrm>
            <a:prstGeom prst="round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32A4703B-7A81-4A43-A21B-72F332D9309A}"/>
                </a:ext>
              </a:extLst>
            </p:cNvPr>
            <p:cNvSpPr/>
            <p:nvPr/>
          </p:nvSpPr>
          <p:spPr>
            <a:xfrm>
              <a:off x="768195" y="1045029"/>
              <a:ext cx="10655609" cy="1600438"/>
            </a:xfrm>
            <a:prstGeom prst="roundRect">
              <a:avLst>
                <a:gd name="adj" fmla="val 28570"/>
              </a:avLst>
            </a:prstGeom>
            <a:solidFill>
              <a:srgbClr val="76717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vi-VN" sz="4400" b="1">
                  <a:ln w="22225">
                    <a:solidFill>
                      <a:srgbClr val="FFFF00"/>
                    </a:solidFill>
                    <a:prstDash val="solid"/>
                  </a:ln>
                  <a:solidFill>
                    <a:srgbClr val="FFFF00"/>
                  </a:solidFill>
                  <a:effectLst>
                    <a:glow rad="228600">
                      <a:schemeClr val="accent5">
                        <a:satMod val="175000"/>
                        <a:alpha val="40000"/>
                      </a:schemeClr>
                    </a:glow>
                  </a:effectLst>
                </a:rPr>
                <a:t>Kể tên một số loại hoa lưỡng tính và hoa đơn tính mà em biết?</a:t>
              </a:r>
            </a:p>
          </p:txBody>
        </p:sp>
      </p:gr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8" name="Đường nối Thẳng 7">
            <a:extLst>
              <a:ext uri="{FF2B5EF4-FFF2-40B4-BE49-F238E27FC236}">
                <a16:creationId xmlns:a16="http://schemas.microsoft.com/office/drawing/2014/main" id="{0EB2E052-4CA4-45F8-BE5B-C5DC2AAEBC61}"/>
              </a:ext>
            </a:extLst>
          </p:cNvPr>
          <p:cNvCxnSpPr/>
          <p:nvPr/>
        </p:nvCxnSpPr>
        <p:spPr>
          <a:xfrm>
            <a:off x="6095999" y="1977229"/>
            <a:ext cx="0" cy="45188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E757BC71-9C57-425D-8E74-D879E439664F}"/>
              </a:ext>
            </a:extLst>
          </p:cNvPr>
          <p:cNvSpPr txBox="1"/>
          <p:nvPr/>
        </p:nvSpPr>
        <p:spPr>
          <a:xfrm>
            <a:off x="-3" y="1235739"/>
            <a:ext cx="3234871" cy="646331"/>
          </a:xfrm>
          <a:prstGeom prst="rect">
            <a:avLst/>
          </a:prstGeom>
          <a:noFill/>
        </p:spPr>
        <p:txBody>
          <a:bodyPr wrap="square" rtlCol="0">
            <a:spAutoFit/>
          </a:bodyPr>
          <a:lstStyle/>
          <a:p>
            <a:r>
              <a:rPr lang="vi-VN" sz="3600" b="1">
                <a:solidFill>
                  <a:schemeClr val="bg1"/>
                </a:solidFill>
              </a:rPr>
              <a:t>Hoa đơn tính</a:t>
            </a:r>
            <a:endParaRPr lang="en-US" sz="3600" b="1">
              <a:solidFill>
                <a:schemeClr val="bg1"/>
              </a:solidFill>
            </a:endParaRPr>
          </a:p>
        </p:txBody>
      </p:sp>
      <p:sp>
        <p:nvSpPr>
          <p:cNvPr id="17" name="Hộp Văn bản 16">
            <a:extLst>
              <a:ext uri="{FF2B5EF4-FFF2-40B4-BE49-F238E27FC236}">
                <a16:creationId xmlns:a16="http://schemas.microsoft.com/office/drawing/2014/main" id="{92EB6809-FF69-4D5C-924D-AE8EF07F9A4E}"/>
              </a:ext>
            </a:extLst>
          </p:cNvPr>
          <p:cNvSpPr txBox="1"/>
          <p:nvPr/>
        </p:nvSpPr>
        <p:spPr>
          <a:xfrm>
            <a:off x="6290056" y="1235739"/>
            <a:ext cx="3486145" cy="646331"/>
          </a:xfrm>
          <a:prstGeom prst="rect">
            <a:avLst/>
          </a:prstGeom>
          <a:noFill/>
        </p:spPr>
        <p:txBody>
          <a:bodyPr wrap="square" rtlCol="0">
            <a:spAutoFit/>
          </a:bodyPr>
          <a:lstStyle/>
          <a:p>
            <a:r>
              <a:rPr lang="vi-VN" sz="3600" b="1">
                <a:solidFill>
                  <a:schemeClr val="bg1"/>
                </a:solidFill>
              </a:rPr>
              <a:t>Hoa lưỡng tính</a:t>
            </a:r>
            <a:endParaRPr lang="en-US" sz="3600" b="1">
              <a:solidFill>
                <a:schemeClr val="bg1"/>
              </a:solidFill>
            </a:endParaRPr>
          </a:p>
        </p:txBody>
      </p:sp>
      <p:pic>
        <p:nvPicPr>
          <p:cNvPr id="15" name="Hình ảnh 14">
            <a:extLst>
              <a:ext uri="{FF2B5EF4-FFF2-40B4-BE49-F238E27FC236}">
                <a16:creationId xmlns:a16="http://schemas.microsoft.com/office/drawing/2014/main" id="{2DC504F5-5544-43AC-8C89-DD61DDD45A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80067" y="4491055"/>
            <a:ext cx="2427480" cy="1619131"/>
          </a:xfrm>
          <a:prstGeom prst="rect">
            <a:avLst/>
          </a:prstGeom>
        </p:spPr>
      </p:pic>
      <p:pic>
        <p:nvPicPr>
          <p:cNvPr id="20" name="Hình ảnh 19">
            <a:extLst>
              <a:ext uri="{FF2B5EF4-FFF2-40B4-BE49-F238E27FC236}">
                <a16:creationId xmlns:a16="http://schemas.microsoft.com/office/drawing/2014/main" id="{17D701C6-ECD9-4870-808E-0598A683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015" y="2227894"/>
            <a:ext cx="2732361" cy="1767346"/>
          </a:xfrm>
          <a:prstGeom prst="rect">
            <a:avLst/>
          </a:prstGeom>
        </p:spPr>
      </p:pic>
      <p:pic>
        <p:nvPicPr>
          <p:cNvPr id="2054" name="Picture 6" descr="CÁCH THỤ PHẤN CHO HOA BÍ ĐẬU QUẢ 100% - YouTube">
            <a:extLst>
              <a:ext uri="{FF2B5EF4-FFF2-40B4-BE49-F238E27FC236}">
                <a16:creationId xmlns:a16="http://schemas.microsoft.com/office/drawing/2014/main" id="{835987E1-34E7-4A53-AB65-82E027CA0A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5" r="21382" b="16334"/>
          <a:stretch/>
        </p:blipFill>
        <p:spPr bwMode="auto">
          <a:xfrm>
            <a:off x="208819" y="1880043"/>
            <a:ext cx="2661327" cy="1853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bông hoa bầu trắng xinh xinh - Thời Báo Newspaper -">
            <a:extLst>
              <a:ext uri="{FF2B5EF4-FFF2-40B4-BE49-F238E27FC236}">
                <a16:creationId xmlns:a16="http://schemas.microsoft.com/office/drawing/2014/main" id="{BA37A4D5-7A76-46B1-981A-FEAE938323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11"/>
          <a:stretch/>
        </p:blipFill>
        <p:spPr bwMode="auto">
          <a:xfrm>
            <a:off x="152238" y="3843464"/>
            <a:ext cx="2661328" cy="29143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inh dầu hoa cam nguyên chất – Tinh Dầu Hoa Cam">
            <a:extLst>
              <a:ext uri="{FF2B5EF4-FFF2-40B4-BE49-F238E27FC236}">
                <a16:creationId xmlns:a16="http://schemas.microsoft.com/office/drawing/2014/main" id="{2272786C-3C36-4CC5-A005-516E3B008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707" y="1856727"/>
            <a:ext cx="2768548" cy="27685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ẻ đẹp tinh khiết của hoa bưởi, hoa chanh - Báo VnExpress Du lịch">
            <a:extLst>
              <a:ext uri="{FF2B5EF4-FFF2-40B4-BE49-F238E27FC236}">
                <a16:creationId xmlns:a16="http://schemas.microsoft.com/office/drawing/2014/main" id="{7A76312A-2A01-4F7B-9E1F-81EA04A302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31" t="14349" r="9431" b="9972"/>
          <a:stretch/>
        </p:blipFill>
        <p:spPr bwMode="auto">
          <a:xfrm>
            <a:off x="9257938" y="4725757"/>
            <a:ext cx="2768548" cy="20320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ài cây này ai nghe tên cũng biết nhưng không ngờ rằng hoa của nó phát  sáng đẹp như cổ tích vậy">
            <a:extLst>
              <a:ext uri="{FF2B5EF4-FFF2-40B4-BE49-F238E27FC236}">
                <a16:creationId xmlns:a16="http://schemas.microsoft.com/office/drawing/2014/main" id="{D76E0B61-0E62-4B4F-8594-71C19E51E9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23" t="11416" r="38306" b="21456"/>
          <a:stretch/>
        </p:blipFill>
        <p:spPr bwMode="auto">
          <a:xfrm>
            <a:off x="6215828" y="3546651"/>
            <a:ext cx="2622521" cy="232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750" fill="hold"/>
                                        <p:tgtEl>
                                          <p:spTgt spid="25"/>
                                        </p:tgtEl>
                                      </p:cBhvr>
                                      <p:by x="50000" y="50000"/>
                                    </p:animScale>
                                  </p:childTnLst>
                                </p:cTn>
                              </p:par>
                              <p:par>
                                <p:cTn id="7" presetID="42" presetClass="path" presetSubtype="0" accel="50000" decel="50000" fill="hold" nodeType="withEffect">
                                  <p:stCondLst>
                                    <p:cond delay="0"/>
                                  </p:stCondLst>
                                  <p:childTnLst>
                                    <p:animMotion origin="layout" path="M 0 -1.85185E-6 L 0.13125 -0.16852 " pathEditMode="relative" rAng="0" ptsTypes="AA">
                                      <p:cBhvr>
                                        <p:cTn id="8" dur="2000" fill="hold"/>
                                        <p:tgtEl>
                                          <p:spTgt spid="25"/>
                                        </p:tgtEl>
                                        <p:attrNameLst>
                                          <p:attrName>ppt_x</p:attrName>
                                          <p:attrName>ppt_y</p:attrName>
                                        </p:attrNameLst>
                                      </p:cBhvr>
                                      <p:rCtr x="6562" y="-8426"/>
                                    </p:animMotion>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5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6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2</a:t>
            </a:r>
          </a:p>
        </p:txBody>
      </p:sp>
    </p:spTree>
    <p:extLst>
      <p:ext uri="{BB962C8B-B14F-4D97-AF65-F5344CB8AC3E}">
        <p14:creationId xmlns:p14="http://schemas.microsoft.com/office/powerpoint/2010/main" val="2598812117"/>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pic>
        <p:nvPicPr>
          <p:cNvPr id="1028" name="Picture 4" descr="BLOG CHUYÊN VĂN: THUYẾT MINH VỀ CÂY HOA MAI, 44% OFF">
            <a:extLst>
              <a:ext uri="{FF2B5EF4-FFF2-40B4-BE49-F238E27FC236}">
                <a16:creationId xmlns:a16="http://schemas.microsoft.com/office/drawing/2014/main" id="{9FA02586-B64A-4267-B505-44A4AC973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23" t="17748" r="30337" b="15801"/>
          <a:stretch/>
        </p:blipFill>
        <p:spPr bwMode="auto">
          <a:xfrm>
            <a:off x="3483612" y="1987666"/>
            <a:ext cx="5224775" cy="476989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cxnSp>
        <p:nvCxnSpPr>
          <p:cNvPr id="16" name="Đường nối Thẳng 15">
            <a:extLst>
              <a:ext uri="{FF2B5EF4-FFF2-40B4-BE49-F238E27FC236}">
                <a16:creationId xmlns:a16="http://schemas.microsoft.com/office/drawing/2014/main" id="{71A4F5AD-A45E-4025-839D-632E11CD0791}"/>
              </a:ext>
            </a:extLst>
          </p:cNvPr>
          <p:cNvCxnSpPr>
            <a:cxnSpLocks/>
            <a:endCxn id="13" idx="1"/>
          </p:cNvCxnSpPr>
          <p:nvPr/>
        </p:nvCxnSpPr>
        <p:spPr>
          <a:xfrm flipV="1">
            <a:off x="6807200" y="2280054"/>
            <a:ext cx="2507071" cy="12547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98ADE80D-0589-4F74-B545-B6D76FD2F418}"/>
              </a:ext>
            </a:extLst>
          </p:cNvPr>
          <p:cNvCxnSpPr>
            <a:cxnSpLocks/>
            <a:stCxn id="12" idx="3"/>
          </p:cNvCxnSpPr>
          <p:nvPr/>
        </p:nvCxnSpPr>
        <p:spPr>
          <a:xfrm>
            <a:off x="3158131" y="2990679"/>
            <a:ext cx="3280769" cy="2786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E6E59AF3-7D8B-40B6-8CF0-558FD8FB2BCE}"/>
              </a:ext>
            </a:extLst>
          </p:cNvPr>
          <p:cNvCxnSpPr>
            <a:cxnSpLocks/>
            <a:stCxn id="15" idx="3"/>
          </p:cNvCxnSpPr>
          <p:nvPr/>
        </p:nvCxnSpPr>
        <p:spPr>
          <a:xfrm>
            <a:off x="3030129" y="4911330"/>
            <a:ext cx="1732371" cy="4685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2EFCAF26-DAB1-434C-9937-A2537E638636}"/>
              </a:ext>
            </a:extLst>
          </p:cNvPr>
          <p:cNvCxnSpPr>
            <a:cxnSpLocks/>
            <a:stCxn id="14" idx="1"/>
          </p:cNvCxnSpPr>
          <p:nvPr/>
        </p:nvCxnSpPr>
        <p:spPr>
          <a:xfrm flipH="1" flipV="1">
            <a:off x="7175500" y="5181304"/>
            <a:ext cx="1858368" cy="12838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Đường nối Thẳng 37">
            <a:extLst>
              <a:ext uri="{FF2B5EF4-FFF2-40B4-BE49-F238E27FC236}">
                <a16:creationId xmlns:a16="http://schemas.microsoft.com/office/drawing/2014/main" id="{6B12A8EB-8C6B-44BA-B5AC-1C84CAEAB3E0}"/>
              </a:ext>
            </a:extLst>
          </p:cNvPr>
          <p:cNvCxnSpPr>
            <a:cxnSpLocks/>
            <a:stCxn id="37" idx="3"/>
          </p:cNvCxnSpPr>
          <p:nvPr/>
        </p:nvCxnSpPr>
        <p:spPr>
          <a:xfrm>
            <a:off x="3304084" y="6230914"/>
            <a:ext cx="369188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95218A1F-207B-4437-A9F4-56491BD31E72}"/>
              </a:ext>
            </a:extLst>
          </p:cNvPr>
          <p:cNvSpPr txBox="1"/>
          <p:nvPr/>
        </p:nvSpPr>
        <p:spPr>
          <a:xfrm>
            <a:off x="1082586" y="2698291"/>
            <a:ext cx="207554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Nhụy hoa</a:t>
            </a:r>
            <a:endParaRPr lang="en-US" sz="3200">
              <a:solidFill>
                <a:srgbClr val="FF0000"/>
              </a:solidFill>
            </a:endParaRPr>
          </a:p>
        </p:txBody>
      </p:sp>
      <p:sp>
        <p:nvSpPr>
          <p:cNvPr id="13" name="Hộp Văn bản 12">
            <a:extLst>
              <a:ext uri="{FF2B5EF4-FFF2-40B4-BE49-F238E27FC236}">
                <a16:creationId xmlns:a16="http://schemas.microsoft.com/office/drawing/2014/main" id="{B610BDBB-0695-423C-8705-EB5C8BEA2F55}"/>
              </a:ext>
            </a:extLst>
          </p:cNvPr>
          <p:cNvSpPr txBox="1"/>
          <p:nvPr/>
        </p:nvSpPr>
        <p:spPr>
          <a:xfrm>
            <a:off x="9314271" y="1987666"/>
            <a:ext cx="159546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Nhị hoa</a:t>
            </a:r>
            <a:endParaRPr lang="en-US" sz="3200">
              <a:solidFill>
                <a:srgbClr val="FF0000"/>
              </a:solidFill>
            </a:endParaRPr>
          </a:p>
        </p:txBody>
      </p:sp>
      <p:sp>
        <p:nvSpPr>
          <p:cNvPr id="14" name="Hộp Văn bản 13">
            <a:extLst>
              <a:ext uri="{FF2B5EF4-FFF2-40B4-BE49-F238E27FC236}">
                <a16:creationId xmlns:a16="http://schemas.microsoft.com/office/drawing/2014/main" id="{FB22EFF2-71DC-4FE4-95EB-0C82BF8075BF}"/>
              </a:ext>
            </a:extLst>
          </p:cNvPr>
          <p:cNvSpPr txBox="1"/>
          <p:nvPr/>
        </p:nvSpPr>
        <p:spPr>
          <a:xfrm>
            <a:off x="9033868" y="6172782"/>
            <a:ext cx="21675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Cánh hoa</a:t>
            </a:r>
            <a:endParaRPr lang="en-US" sz="3200">
              <a:solidFill>
                <a:srgbClr val="FF0000"/>
              </a:solidFill>
            </a:endParaRPr>
          </a:p>
        </p:txBody>
      </p:sp>
      <p:sp>
        <p:nvSpPr>
          <p:cNvPr id="15" name="Hộp Văn bản 14">
            <a:extLst>
              <a:ext uri="{FF2B5EF4-FFF2-40B4-BE49-F238E27FC236}">
                <a16:creationId xmlns:a16="http://schemas.microsoft.com/office/drawing/2014/main" id="{887DED60-DA49-4515-93C1-6EF5D6904575}"/>
              </a:ext>
            </a:extLst>
          </p:cNvPr>
          <p:cNvSpPr txBox="1"/>
          <p:nvPr/>
        </p:nvSpPr>
        <p:spPr>
          <a:xfrm>
            <a:off x="698500" y="4618942"/>
            <a:ext cx="233162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Cuống hoa</a:t>
            </a:r>
            <a:endParaRPr lang="en-US" sz="3200">
              <a:solidFill>
                <a:srgbClr val="FF0000"/>
              </a:solidFill>
            </a:endParaRPr>
          </a:p>
        </p:txBody>
      </p:sp>
      <p:sp>
        <p:nvSpPr>
          <p:cNvPr id="37" name="Hộp Văn bản 36">
            <a:extLst>
              <a:ext uri="{FF2B5EF4-FFF2-40B4-BE49-F238E27FC236}">
                <a16:creationId xmlns:a16="http://schemas.microsoft.com/office/drawing/2014/main" id="{60ED8009-6714-4EB9-8AC9-B4AD78A05CB5}"/>
              </a:ext>
            </a:extLst>
          </p:cNvPr>
          <p:cNvSpPr txBox="1"/>
          <p:nvPr/>
        </p:nvSpPr>
        <p:spPr>
          <a:xfrm>
            <a:off x="1571713" y="5938526"/>
            <a:ext cx="173237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Đài hoa</a:t>
            </a:r>
            <a:endParaRPr lang="en-US" sz="3200">
              <a:solidFill>
                <a:srgbClr val="FF0000"/>
              </a:solidFill>
            </a:endParaRPr>
          </a:p>
        </p:txBody>
      </p:sp>
      <p:sp>
        <p:nvSpPr>
          <p:cNvPr id="43" name="Hộp Văn bản 42">
            <a:extLst>
              <a:ext uri="{FF2B5EF4-FFF2-40B4-BE49-F238E27FC236}">
                <a16:creationId xmlns:a16="http://schemas.microsoft.com/office/drawing/2014/main" id="{2723A76E-FF3C-408E-99F2-1AF115F33C1D}"/>
              </a:ext>
            </a:extLst>
          </p:cNvPr>
          <p:cNvSpPr txBox="1"/>
          <p:nvPr/>
        </p:nvSpPr>
        <p:spPr>
          <a:xfrm>
            <a:off x="601716" y="1216617"/>
            <a:ext cx="10988565" cy="646331"/>
          </a:xfrm>
          <a:prstGeom prst="rect">
            <a:avLst/>
          </a:prstGeom>
          <a:noFill/>
        </p:spPr>
        <p:txBody>
          <a:bodyPr wrap="square">
            <a:spAutoFit/>
          </a:bodyPr>
          <a:lstStyle/>
          <a:p>
            <a:pPr algn="just"/>
            <a:r>
              <a:rPr lang="vi-VN" sz="3600" b="1">
                <a:solidFill>
                  <a:schemeClr val="bg1"/>
                </a:solidFill>
                <a:effectLst/>
                <a:ea typeface="Calibri" panose="020F0502020204030204" pitchFamily="34" charset="0"/>
              </a:rPr>
              <a:t>Bộ phận nào của hoa mang chức năng sinh sản?</a:t>
            </a:r>
            <a:endParaRPr lang="en-US" sz="3600" b="1">
              <a:solidFill>
                <a:schemeClr val="bg1"/>
              </a:solidFill>
            </a:endParaRPr>
          </a:p>
        </p:txBody>
      </p:sp>
    </p:spTree>
    <p:extLst>
      <p:ext uri="{BB962C8B-B14F-4D97-AF65-F5344CB8AC3E}">
        <p14:creationId xmlns:p14="http://schemas.microsoft.com/office/powerpoint/2010/main" val="2092557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righ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right)">
                                      <p:cBhvr>
                                        <p:cTn id="54" dur="500"/>
                                        <p:tgtEl>
                                          <p:spTgt spid="3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righ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mph" presetSubtype="0" fill="hold" grpId="1" nodeType="clickEffect">
                                  <p:stCondLst>
                                    <p:cond delay="0"/>
                                  </p:stCondLst>
                                  <p:childTnLst>
                                    <p:animClr clrSpc="hsl" dir="cw">
                                      <p:cBhvr override="childStyle">
                                        <p:cTn id="67" dur="500" fill="hold"/>
                                        <p:tgtEl>
                                          <p:spTgt spid="12"/>
                                        </p:tgtEl>
                                        <p:attrNameLst>
                                          <p:attrName>style.color</p:attrName>
                                        </p:attrNameLst>
                                      </p:cBhvr>
                                      <p:by>
                                        <p:hsl h="-7200000" s="0" l="0"/>
                                      </p:by>
                                    </p:animClr>
                                    <p:animClr clrSpc="hsl" dir="cw">
                                      <p:cBhvr>
                                        <p:cTn id="68" dur="500" fill="hold"/>
                                        <p:tgtEl>
                                          <p:spTgt spid="12"/>
                                        </p:tgtEl>
                                        <p:attrNameLst>
                                          <p:attrName>fillcolor</p:attrName>
                                        </p:attrNameLst>
                                      </p:cBhvr>
                                      <p:by>
                                        <p:hsl h="-7200000" s="0" l="0"/>
                                      </p:by>
                                    </p:animClr>
                                    <p:animClr clrSpc="hsl" dir="cw">
                                      <p:cBhvr>
                                        <p:cTn id="69" dur="500" fill="hold"/>
                                        <p:tgtEl>
                                          <p:spTgt spid="12"/>
                                        </p:tgtEl>
                                        <p:attrNameLst>
                                          <p:attrName>stroke.color</p:attrName>
                                        </p:attrNameLst>
                                      </p:cBhvr>
                                      <p:by>
                                        <p:hsl h="-7200000" s="0" l="0"/>
                                      </p:by>
                                    </p:animClr>
                                    <p:set>
                                      <p:cBhvr>
                                        <p:cTn id="70" dur="500" fill="hold"/>
                                        <p:tgtEl>
                                          <p:spTgt spid="12"/>
                                        </p:tgtEl>
                                        <p:attrNameLst>
                                          <p:attrName>fill.type</p:attrName>
                                        </p:attrNameLst>
                                      </p:cBhvr>
                                      <p:to>
                                        <p:strVal val="solid"/>
                                      </p:to>
                                    </p:set>
                                  </p:childTnLst>
                                </p:cTn>
                              </p:par>
                              <p:par>
                                <p:cTn id="71" presetID="22" presetClass="emph" presetSubtype="0" fill="hold" grpId="1" nodeType="withEffect">
                                  <p:stCondLst>
                                    <p:cond delay="0"/>
                                  </p:stCondLst>
                                  <p:childTnLst>
                                    <p:animClr clrSpc="hsl" dir="cw">
                                      <p:cBhvr override="childStyle">
                                        <p:cTn id="72" dur="500" fill="hold"/>
                                        <p:tgtEl>
                                          <p:spTgt spid="13"/>
                                        </p:tgtEl>
                                        <p:attrNameLst>
                                          <p:attrName>style.color</p:attrName>
                                        </p:attrNameLst>
                                      </p:cBhvr>
                                      <p:by>
                                        <p:hsl h="-7200000" s="0" l="0"/>
                                      </p:by>
                                    </p:animClr>
                                    <p:animClr clrSpc="hsl" dir="cw">
                                      <p:cBhvr>
                                        <p:cTn id="73" dur="500" fill="hold"/>
                                        <p:tgtEl>
                                          <p:spTgt spid="13"/>
                                        </p:tgtEl>
                                        <p:attrNameLst>
                                          <p:attrName>fillcolor</p:attrName>
                                        </p:attrNameLst>
                                      </p:cBhvr>
                                      <p:by>
                                        <p:hsl h="-7200000" s="0" l="0"/>
                                      </p:by>
                                    </p:animClr>
                                    <p:animClr clrSpc="hsl" dir="cw">
                                      <p:cBhvr>
                                        <p:cTn id="74" dur="500" fill="hold"/>
                                        <p:tgtEl>
                                          <p:spTgt spid="13"/>
                                        </p:tgtEl>
                                        <p:attrNameLst>
                                          <p:attrName>stroke.color</p:attrName>
                                        </p:attrNameLst>
                                      </p:cBhvr>
                                      <p:by>
                                        <p:hsl h="-7200000" s="0" l="0"/>
                                      </p:by>
                                    </p:animClr>
                                    <p:set>
                                      <p:cBhvr>
                                        <p:cTn id="75" dur="500" fill="hold"/>
                                        <p:tgtEl>
                                          <p:spTgt spid="13"/>
                                        </p:tgtEl>
                                        <p:attrNameLst>
                                          <p:attrName>fill.type</p:attrName>
                                        </p:attrNameLst>
                                      </p:cBhvr>
                                      <p:to>
                                        <p:strVal val="solid"/>
                                      </p:to>
                                    </p:set>
                                  </p:childTnLst>
                                </p:cTn>
                              </p:par>
                              <p:par>
                                <p:cTn id="76" presetID="9" presetClass="emph" presetSubtype="0" grpId="1" nodeType="withEffect">
                                  <p:stCondLst>
                                    <p:cond delay="0"/>
                                  </p:stCondLst>
                                  <p:childTnLst>
                                    <p:set>
                                      <p:cBhvr>
                                        <p:cTn id="77" dur="indefinite"/>
                                        <p:tgtEl>
                                          <p:spTgt spid="14"/>
                                        </p:tgtEl>
                                        <p:attrNameLst>
                                          <p:attrName>style.opacity</p:attrName>
                                        </p:attrNameLst>
                                      </p:cBhvr>
                                      <p:to>
                                        <p:strVal val="0.5"/>
                                      </p:to>
                                    </p:set>
                                    <p:animEffect filter="image" prLst="opacity: 0.5">
                                      <p:cBhvr rctx="IE">
                                        <p:cTn id="78" dur="indefinite"/>
                                        <p:tgtEl>
                                          <p:spTgt spid="14"/>
                                        </p:tgtEl>
                                      </p:cBhvr>
                                    </p:animEffect>
                                  </p:childTnLst>
                                </p:cTn>
                              </p:par>
                              <p:par>
                                <p:cTn id="79" presetID="9" presetClass="emph" presetSubtype="0" grpId="1" nodeType="withEffect">
                                  <p:stCondLst>
                                    <p:cond delay="0"/>
                                  </p:stCondLst>
                                  <p:childTnLst>
                                    <p:set>
                                      <p:cBhvr>
                                        <p:cTn id="80" dur="indefinite"/>
                                        <p:tgtEl>
                                          <p:spTgt spid="15"/>
                                        </p:tgtEl>
                                        <p:attrNameLst>
                                          <p:attrName>style.opacity</p:attrName>
                                        </p:attrNameLst>
                                      </p:cBhvr>
                                      <p:to>
                                        <p:strVal val="0.5"/>
                                      </p:to>
                                    </p:set>
                                    <p:animEffect filter="image" prLst="opacity: 0.5">
                                      <p:cBhvr rctx="IE">
                                        <p:cTn id="81" dur="indefinite"/>
                                        <p:tgtEl>
                                          <p:spTgt spid="15"/>
                                        </p:tgtEl>
                                      </p:cBhvr>
                                    </p:animEffect>
                                  </p:childTnLst>
                                </p:cTn>
                              </p:par>
                              <p:par>
                                <p:cTn id="82" presetID="9" presetClass="emph" presetSubtype="0" grpId="1" nodeType="withEffect">
                                  <p:stCondLst>
                                    <p:cond delay="0"/>
                                  </p:stCondLst>
                                  <p:childTnLst>
                                    <p:set>
                                      <p:cBhvr>
                                        <p:cTn id="83" dur="indefinite"/>
                                        <p:tgtEl>
                                          <p:spTgt spid="37"/>
                                        </p:tgtEl>
                                        <p:attrNameLst>
                                          <p:attrName>style.opacity</p:attrName>
                                        </p:attrNameLst>
                                      </p:cBhvr>
                                      <p:to>
                                        <p:strVal val="0.5"/>
                                      </p:to>
                                    </p:set>
                                    <p:animEffect filter="image" prLst="opacity: 0.5">
                                      <p:cBhvr rctx="IE">
                                        <p:cTn id="84"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2" grpId="1" animBg="1"/>
      <p:bldP spid="13" grpId="0" animBg="1"/>
      <p:bldP spid="13" grpId="1" animBg="1"/>
      <p:bldP spid="14" grpId="0" animBg="1"/>
      <p:bldP spid="14" grpId="1" animBg="1"/>
      <p:bldP spid="15" grpId="0" animBg="1"/>
      <p:bldP spid="15" grpId="1" animBg="1"/>
      <p:bldP spid="37" grpId="0" animBg="1"/>
      <p:bldP spid="37" grpId="1"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8" name="Hình ảnh 7">
            <a:extLst>
              <a:ext uri="{FF2B5EF4-FFF2-40B4-BE49-F238E27FC236}">
                <a16:creationId xmlns:a16="http://schemas.microsoft.com/office/drawing/2014/main" id="{A86FD7CE-67B0-4A2A-B653-B4F12E01F7A7}"/>
              </a:ext>
            </a:extLst>
          </p:cNvPr>
          <p:cNvPicPr>
            <a:picLocks noChangeAspect="1"/>
          </p:cNvPicPr>
          <p:nvPr/>
        </p:nvPicPr>
        <p:blipFill rotWithShape="1">
          <a:blip r:embed="rId2"/>
          <a:srcRect l="10782" t="4023" r="8124"/>
          <a:stretch/>
        </p:blipFill>
        <p:spPr>
          <a:xfrm>
            <a:off x="5238282" y="1171675"/>
            <a:ext cx="6574221" cy="3355518"/>
          </a:xfrm>
          <a:prstGeom prst="rect">
            <a:avLst/>
          </a:prstGeom>
        </p:spPr>
      </p:pic>
      <p:sp>
        <p:nvSpPr>
          <p:cNvPr id="7" name="Hình chữ nhật 6">
            <a:extLst>
              <a:ext uri="{FF2B5EF4-FFF2-40B4-BE49-F238E27FC236}">
                <a16:creationId xmlns:a16="http://schemas.microsoft.com/office/drawing/2014/main" id="{61E10CEF-D5DC-40A4-BF7D-3A691D4A57C0}"/>
              </a:ext>
            </a:extLst>
          </p:cNvPr>
          <p:cNvSpPr/>
          <p:nvPr/>
        </p:nvSpPr>
        <p:spPr>
          <a:xfrm>
            <a:off x="490737" y="1490008"/>
            <a:ext cx="4460267" cy="2123658"/>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Nhị hoa và nhụy hoa có cấu tạo như thế nào?</a:t>
            </a:r>
          </a:p>
        </p:txBody>
      </p:sp>
      <p:sp>
        <p:nvSpPr>
          <p:cNvPr id="9" name="Hình chữ nhật 8">
            <a:extLst>
              <a:ext uri="{FF2B5EF4-FFF2-40B4-BE49-F238E27FC236}">
                <a16:creationId xmlns:a16="http://schemas.microsoft.com/office/drawing/2014/main" id="{B223A97C-5BF2-4299-91DD-DCC84C9420C5}"/>
              </a:ext>
            </a:extLst>
          </p:cNvPr>
          <p:cNvSpPr/>
          <p:nvPr/>
        </p:nvSpPr>
        <p:spPr>
          <a:xfrm>
            <a:off x="379497" y="4527193"/>
            <a:ext cx="11720284" cy="2308324"/>
          </a:xfrm>
          <a:prstGeom prst="rect">
            <a:avLst/>
          </a:prstGeom>
          <a:noFill/>
        </p:spPr>
        <p:txBody>
          <a:bodyPr wrap="square" lIns="91440" tIns="45720" rIns="91440" bIns="45720">
            <a:spAutoFit/>
          </a:bodyPr>
          <a:lstStyle/>
          <a:p>
            <a:r>
              <a:rPr lang="vi-VN" sz="3600" b="1">
                <a:ln w="22225">
                  <a:noFill/>
                  <a:prstDash val="solid"/>
                </a:ln>
                <a:solidFill>
                  <a:schemeClr val="bg1"/>
                </a:solidFill>
              </a:rPr>
              <a:t>+ Nhị gồm có bao phấn và chỉ nhị. Bao phấn có các hạt phấn chứa tế bào sinh dục đực.</a:t>
            </a:r>
          </a:p>
          <a:p>
            <a:r>
              <a:rPr lang="vi-VN" sz="3600" b="1">
                <a:ln w="22225">
                  <a:noFill/>
                  <a:prstDash val="solid"/>
                </a:ln>
                <a:solidFill>
                  <a:schemeClr val="bg1"/>
                </a:solidFill>
              </a:rPr>
              <a:t>+ Nhụy gồm đầu nhụy, vòi nhụy và bầu nhụy. Trong bầu nhụy có noãn chứa tế bào sinh dục cái.</a:t>
            </a:r>
          </a:p>
        </p:txBody>
      </p:sp>
    </p:spTree>
    <p:extLst>
      <p:ext uri="{BB962C8B-B14F-4D97-AF65-F5344CB8AC3E}">
        <p14:creationId xmlns:p14="http://schemas.microsoft.com/office/powerpoint/2010/main" val="9162510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anim calcmode="lin" valueType="num">
                                      <p:cBhvr>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anim calcmode="lin" valueType="num">
                                      <p:cBhvr>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6" name="Hình ảnh 5">
            <a:extLst>
              <a:ext uri="{FF2B5EF4-FFF2-40B4-BE49-F238E27FC236}">
                <a16:creationId xmlns:a16="http://schemas.microsoft.com/office/drawing/2014/main" id="{17728E88-432C-4453-811D-5DCACC1E187A}"/>
              </a:ext>
            </a:extLst>
          </p:cNvPr>
          <p:cNvPicPr>
            <a:picLocks noChangeAspect="1"/>
          </p:cNvPicPr>
          <p:nvPr/>
        </p:nvPicPr>
        <p:blipFill>
          <a:blip r:embed="rId2"/>
          <a:stretch>
            <a:fillRect/>
          </a:stretch>
        </p:blipFill>
        <p:spPr>
          <a:xfrm>
            <a:off x="3707008" y="1138773"/>
            <a:ext cx="8383393" cy="5485539"/>
          </a:xfrm>
          <a:prstGeom prst="rect">
            <a:avLst/>
          </a:prstGeom>
        </p:spPr>
      </p:pic>
      <p:sp>
        <p:nvSpPr>
          <p:cNvPr id="10" name="Hình chữ nhật 9">
            <a:extLst>
              <a:ext uri="{FF2B5EF4-FFF2-40B4-BE49-F238E27FC236}">
                <a16:creationId xmlns:a16="http://schemas.microsoft.com/office/drawing/2014/main" id="{013FCB3F-C99E-4F48-8EF1-C30D1F10ADAC}"/>
              </a:ext>
            </a:extLst>
          </p:cNvPr>
          <p:cNvSpPr/>
          <p:nvPr/>
        </p:nvSpPr>
        <p:spPr>
          <a:xfrm>
            <a:off x="101598" y="1667808"/>
            <a:ext cx="3605410" cy="4154984"/>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Quan sát hình 13 và ghi câu trả lời các câu hỏi vào phiếu học tập.</a:t>
            </a:r>
          </a:p>
        </p:txBody>
      </p:sp>
    </p:spTree>
    <p:extLst>
      <p:ext uri="{BB962C8B-B14F-4D97-AF65-F5344CB8AC3E}">
        <p14:creationId xmlns:p14="http://schemas.microsoft.com/office/powerpoint/2010/main" val="3633483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
        <p:nvSpPr>
          <p:cNvPr id="10" name="Hình chữ nhật 9">
            <a:extLst>
              <a:ext uri="{FF2B5EF4-FFF2-40B4-BE49-F238E27FC236}">
                <a16:creationId xmlns:a16="http://schemas.microsoft.com/office/drawing/2014/main" id="{013FCB3F-C99E-4F48-8EF1-C30D1F10ADAC}"/>
              </a:ext>
            </a:extLst>
          </p:cNvPr>
          <p:cNvSpPr/>
          <p:nvPr/>
        </p:nvSpPr>
        <p:spPr>
          <a:xfrm>
            <a:off x="161924" y="1351508"/>
            <a:ext cx="11868151" cy="4154984"/>
          </a:xfrm>
          <a:prstGeom prst="rect">
            <a:avLst/>
          </a:prstGeom>
          <a:noFill/>
        </p:spPr>
        <p:txBody>
          <a:bodyPr wrap="square" lIns="91440" tIns="45720" rIns="91440" bIns="45720">
            <a:spAutoFit/>
          </a:bodyPr>
          <a:lstStyle/>
          <a:p>
            <a:r>
              <a:rPr lang="vi-VN" sz="4400">
                <a:ln w="22225">
                  <a:solidFill>
                    <a:srgbClr val="00B0F0"/>
                  </a:solidFill>
                  <a:prstDash val="solid"/>
                </a:ln>
                <a:solidFill>
                  <a:srgbClr val="00B0F0"/>
                </a:solidFill>
                <a:effectLst/>
              </a:rPr>
              <a:t>1. Em hãy kể tên một số loại quả mà em biết?</a:t>
            </a:r>
          </a:p>
          <a:p>
            <a:r>
              <a:rPr lang="vi-VN" sz="4400">
                <a:ln w="22225">
                  <a:solidFill>
                    <a:schemeClr val="bg1"/>
                  </a:solidFill>
                  <a:prstDash val="solid"/>
                </a:ln>
                <a:solidFill>
                  <a:schemeClr val="bg1"/>
                </a:solidFill>
                <a:effectLst/>
              </a:rPr>
              <a:t>- Xoài, na, bưởi, cam, ổi,…</a:t>
            </a:r>
          </a:p>
          <a:p>
            <a:r>
              <a:rPr lang="vi-VN" sz="4400">
                <a:ln w="22225">
                  <a:solidFill>
                    <a:srgbClr val="00B0F0"/>
                  </a:solidFill>
                  <a:prstDash val="solid"/>
                </a:ln>
                <a:solidFill>
                  <a:srgbClr val="00B0F0"/>
                </a:solidFill>
                <a:effectLst/>
              </a:rPr>
              <a:t>2. Hạt của chúng nằm ở đâu?</a:t>
            </a:r>
          </a:p>
          <a:p>
            <a:r>
              <a:rPr lang="vi-VN" sz="4400">
                <a:ln w="22225">
                  <a:solidFill>
                    <a:schemeClr val="bg1"/>
                  </a:solidFill>
                  <a:prstDash val="solid"/>
                </a:ln>
                <a:solidFill>
                  <a:schemeClr val="bg1"/>
                </a:solidFill>
                <a:effectLst/>
              </a:rPr>
              <a:t>- Bên trong quả.</a:t>
            </a:r>
          </a:p>
          <a:p>
            <a:r>
              <a:rPr lang="vi-VN" sz="4400">
                <a:ln w="22225">
                  <a:solidFill>
                    <a:srgbClr val="00B0F0"/>
                  </a:solidFill>
                  <a:prstDash val="solid"/>
                </a:ln>
                <a:solidFill>
                  <a:srgbClr val="00B0F0"/>
                </a:solidFill>
                <a:effectLst/>
              </a:rPr>
              <a:t>3. Đố các em quả điều, quả và hạt của nó nằm ở đâu?</a:t>
            </a:r>
          </a:p>
        </p:txBody>
      </p:sp>
    </p:spTree>
    <p:extLst>
      <p:ext uri="{BB962C8B-B14F-4D97-AF65-F5344CB8AC3E}">
        <p14:creationId xmlns:p14="http://schemas.microsoft.com/office/powerpoint/2010/main" val="2823110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Hình chữ nhật 1">
            <a:extLst>
              <a:ext uri="{FF2B5EF4-FFF2-40B4-BE49-F238E27FC236}">
                <a16:creationId xmlns:a16="http://schemas.microsoft.com/office/drawing/2014/main" id="{32A4703B-7A81-4A43-A21B-72F332D9309A}"/>
              </a:ext>
            </a:extLst>
          </p:cNvPr>
          <p:cNvSpPr/>
          <p:nvPr/>
        </p:nvSpPr>
        <p:spPr>
          <a:xfrm>
            <a:off x="3512453" y="114195"/>
            <a:ext cx="8751114" cy="769441"/>
          </a:xfrm>
          <a:prstGeom prst="rect">
            <a:avLst/>
          </a:prstGeom>
          <a:noFill/>
        </p:spPr>
        <p:txBody>
          <a:bodyPr wrap="none" lIns="91440" tIns="45720" rIns="91440" bIns="45720">
            <a:spAutoFit/>
          </a:bodyPr>
          <a:lstStyle/>
          <a:p>
            <a:pPr algn="ctr"/>
            <a:r>
              <a:rPr lang="vi-VN" sz="4400" b="1" err="1">
                <a:ln w="22225">
                  <a:solidFill>
                    <a:srgbClr val="FFFF00"/>
                  </a:solidFill>
                  <a:prstDash val="solid"/>
                </a:ln>
                <a:solidFill>
                  <a:srgbClr val="FFFF00"/>
                </a:solidFill>
                <a:effectLst>
                  <a:glow rad="228600">
                    <a:schemeClr val="accent5">
                      <a:satMod val="175000"/>
                      <a:alpha val="40000"/>
                    </a:schemeClr>
                  </a:glow>
                </a:effectLst>
              </a:rPr>
              <a:t>Kể</a:t>
            </a:r>
            <a:r>
              <a:rPr lang="vi-VN" sz="4400" b="1">
                <a:ln w="22225">
                  <a:solidFill>
                    <a:srgbClr val="FFFF00"/>
                  </a:solidFill>
                  <a:prstDash val="solid"/>
                </a:ln>
                <a:solidFill>
                  <a:srgbClr val="FFFF00"/>
                </a:solidFill>
                <a:effectLst>
                  <a:glow rad="228600">
                    <a:schemeClr val="accent5">
                      <a:satMod val="175000"/>
                      <a:alpha val="40000"/>
                    </a:schemeClr>
                  </a:glow>
                </a:effectLst>
              </a:rPr>
              <a:t> tên </a:t>
            </a:r>
            <a:r>
              <a:rPr lang="vi-VN" sz="4400" b="1" err="1">
                <a:ln w="22225">
                  <a:solidFill>
                    <a:srgbClr val="FFFF00"/>
                  </a:solidFill>
                  <a:prstDash val="solid"/>
                </a:ln>
                <a:solidFill>
                  <a:srgbClr val="FFFF00"/>
                </a:solidFill>
                <a:effectLst>
                  <a:glow rad="228600">
                    <a:schemeClr val="accent5">
                      <a:satMod val="175000"/>
                      <a:alpha val="40000"/>
                    </a:schemeClr>
                  </a:glow>
                </a:effectLst>
              </a:rPr>
              <a:t>các</a:t>
            </a:r>
            <a:r>
              <a:rPr lang="vi-VN" sz="4400" b="1">
                <a:ln w="22225">
                  <a:solidFill>
                    <a:srgbClr val="FFFF00"/>
                  </a:solidFill>
                  <a:prstDash val="solid"/>
                </a:ln>
                <a:solidFill>
                  <a:srgbClr val="FFFF00"/>
                </a:solidFill>
                <a:effectLst>
                  <a:glow rad="228600">
                    <a:schemeClr val="accent5">
                      <a:satMod val="175000"/>
                      <a:alpha val="40000"/>
                    </a:schemeClr>
                  </a:glow>
                </a:effectLst>
              </a:rPr>
              <a:t> </a:t>
            </a:r>
            <a:r>
              <a:rPr lang="vi-VN" sz="4400" b="1" err="1">
                <a:ln w="22225">
                  <a:solidFill>
                    <a:srgbClr val="FFFF00"/>
                  </a:solidFill>
                  <a:prstDash val="solid"/>
                </a:ln>
                <a:solidFill>
                  <a:srgbClr val="FFFF00"/>
                </a:solidFill>
                <a:effectLst>
                  <a:glow rad="228600">
                    <a:schemeClr val="accent5">
                      <a:satMod val="175000"/>
                      <a:alpha val="40000"/>
                    </a:schemeClr>
                  </a:glow>
                </a:effectLst>
              </a:rPr>
              <a:t>loại</a:t>
            </a:r>
            <a:r>
              <a:rPr lang="vi-VN" sz="4400" b="1">
                <a:ln w="22225">
                  <a:solidFill>
                    <a:srgbClr val="FFFF00"/>
                  </a:solidFill>
                  <a:prstDash val="solid"/>
                </a:ln>
                <a:solidFill>
                  <a:srgbClr val="FFFF00"/>
                </a:solidFill>
                <a:effectLst>
                  <a:glow rad="228600">
                    <a:schemeClr val="accent5">
                      <a:satMod val="175000"/>
                      <a:alpha val="40000"/>
                    </a:schemeClr>
                  </a:glow>
                </a:effectLst>
              </a:rPr>
              <a:t> hoa </a:t>
            </a:r>
            <a:r>
              <a:rPr lang="vi-VN" sz="4400" b="1" err="1">
                <a:ln w="22225">
                  <a:solidFill>
                    <a:srgbClr val="FFFF00"/>
                  </a:solidFill>
                  <a:prstDash val="solid"/>
                </a:ln>
                <a:solidFill>
                  <a:srgbClr val="FFFF00"/>
                </a:solidFill>
                <a:effectLst>
                  <a:glow rad="228600">
                    <a:schemeClr val="accent5">
                      <a:satMod val="175000"/>
                      <a:alpha val="40000"/>
                    </a:schemeClr>
                  </a:glow>
                </a:effectLst>
              </a:rPr>
              <a:t>mà</a:t>
            </a:r>
            <a:r>
              <a:rPr lang="vi-VN" sz="4400" b="1">
                <a:ln w="22225">
                  <a:solidFill>
                    <a:srgbClr val="FFFF00"/>
                  </a:solidFill>
                  <a:prstDash val="solid"/>
                </a:ln>
                <a:solidFill>
                  <a:srgbClr val="FFFF00"/>
                </a:solidFill>
                <a:effectLst>
                  <a:glow rad="228600">
                    <a:schemeClr val="accent5">
                      <a:satMod val="175000"/>
                      <a:alpha val="40000"/>
                    </a:schemeClr>
                  </a:glow>
                </a:effectLst>
              </a:rPr>
              <a:t> em </a:t>
            </a:r>
            <a:r>
              <a:rPr lang="vi-VN" sz="4400" b="1" err="1">
                <a:ln w="22225">
                  <a:solidFill>
                    <a:srgbClr val="FFFF00"/>
                  </a:solidFill>
                  <a:prstDash val="solid"/>
                </a:ln>
                <a:solidFill>
                  <a:srgbClr val="FFFF00"/>
                </a:solidFill>
                <a:effectLst>
                  <a:glow rad="228600">
                    <a:schemeClr val="accent5">
                      <a:satMod val="175000"/>
                      <a:alpha val="40000"/>
                    </a:schemeClr>
                  </a:glow>
                </a:effectLst>
              </a:rPr>
              <a:t>biết</a:t>
            </a:r>
            <a:r>
              <a:rPr lang="vi-VN" sz="4400" b="1">
                <a:ln w="22225">
                  <a:solidFill>
                    <a:srgbClr val="FFFF00"/>
                  </a:solidFill>
                  <a:prstDash val="solid"/>
                </a:ln>
                <a:solidFill>
                  <a:srgbClr val="FFFF00"/>
                </a:solidFill>
                <a:effectLst>
                  <a:glow rad="228600">
                    <a:schemeClr val="accent5">
                      <a:satMod val="175000"/>
                      <a:alpha val="40000"/>
                    </a:schemeClr>
                  </a:glow>
                </a:effectLst>
              </a:rPr>
              <a:t>?</a:t>
            </a:r>
          </a:p>
        </p:txBody>
      </p:sp>
      <p:pic>
        <p:nvPicPr>
          <p:cNvPr id="10" name="Hình ảnh 9">
            <a:extLst>
              <a:ext uri="{FF2B5EF4-FFF2-40B4-BE49-F238E27FC236}">
                <a16:creationId xmlns:a16="http://schemas.microsoft.com/office/drawing/2014/main" id="{F3AE7619-01A7-4489-8CD1-9BD3FC42D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40" y="4252090"/>
            <a:ext cx="2438400" cy="2438400"/>
          </a:xfrm>
          <a:prstGeom prst="rect">
            <a:avLst/>
          </a:prstGeom>
          <a:ln>
            <a:noFill/>
          </a:ln>
          <a:effectLst>
            <a:outerShdw blurRad="292100" dist="139700" dir="2700000" algn="tl" rotWithShape="0">
              <a:srgbClr val="333333">
                <a:alpha val="65000"/>
              </a:srgbClr>
            </a:outerShdw>
          </a:effectLst>
        </p:spPr>
      </p:pic>
      <p:pic>
        <p:nvPicPr>
          <p:cNvPr id="12" name="Hình ảnh 11">
            <a:extLst>
              <a:ext uri="{FF2B5EF4-FFF2-40B4-BE49-F238E27FC236}">
                <a16:creationId xmlns:a16="http://schemas.microsoft.com/office/drawing/2014/main" id="{B6E070F5-19AC-43CA-B4A7-CA528EF4BB98}"/>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r="14731"/>
          <a:stretch/>
        </p:blipFill>
        <p:spPr>
          <a:xfrm>
            <a:off x="181939" y="1156373"/>
            <a:ext cx="3180407" cy="2795280"/>
          </a:xfrm>
          <a:prstGeom prst="rect">
            <a:avLst/>
          </a:prstGeom>
          <a:ln>
            <a:noFill/>
          </a:ln>
          <a:effectLst>
            <a:outerShdw blurRad="292100" dist="139700" dir="2700000" algn="tl" rotWithShape="0">
              <a:srgbClr val="333333">
                <a:alpha val="65000"/>
              </a:srgbClr>
            </a:outerShdw>
          </a:effectLst>
        </p:spPr>
      </p:pic>
      <p:pic>
        <p:nvPicPr>
          <p:cNvPr id="14" name="Hình ảnh 13">
            <a:extLst>
              <a:ext uri="{FF2B5EF4-FFF2-40B4-BE49-F238E27FC236}">
                <a16:creationId xmlns:a16="http://schemas.microsoft.com/office/drawing/2014/main" id="{C79FF2E0-5BD6-4147-88FD-E7B8769BC7B2}"/>
              </a:ext>
            </a:extLst>
          </p:cNvPr>
          <p:cNvPicPr>
            <a:picLocks noChangeAspect="1"/>
          </p:cNvPicPr>
          <p:nvPr/>
        </p:nvPicPr>
        <p:blipFill rotWithShape="1">
          <a:blip r:embed="rId4">
            <a:extLst>
              <a:ext uri="{28A0092B-C50C-407E-A947-70E740481C1C}">
                <a14:useLocalDpi xmlns:a14="http://schemas.microsoft.com/office/drawing/2010/main" val="0"/>
              </a:ext>
            </a:extLst>
          </a:blip>
          <a:srcRect l="-327"/>
          <a:stretch/>
        </p:blipFill>
        <p:spPr>
          <a:xfrm>
            <a:off x="7327904" y="3695863"/>
            <a:ext cx="4586893" cy="3047942"/>
          </a:xfrm>
          <a:prstGeom prst="rect">
            <a:avLst/>
          </a:prstGeom>
          <a:ln>
            <a:noFill/>
          </a:ln>
          <a:effectLst>
            <a:outerShdw blurRad="292100" dist="139700" dir="2700000" algn="tl" rotWithShape="0">
              <a:srgbClr val="333333">
                <a:alpha val="65000"/>
              </a:srgbClr>
            </a:outerShdw>
          </a:effectLst>
        </p:spPr>
      </p:pic>
      <p:pic>
        <p:nvPicPr>
          <p:cNvPr id="16" name="Hình ảnh 15">
            <a:extLst>
              <a:ext uri="{FF2B5EF4-FFF2-40B4-BE49-F238E27FC236}">
                <a16:creationId xmlns:a16="http://schemas.microsoft.com/office/drawing/2014/main" id="{9749C1B9-7A71-4EA4-88A8-FE9412A693DA}"/>
              </a:ext>
            </a:extLst>
          </p:cNvPr>
          <p:cNvPicPr>
            <a:picLocks noChangeAspect="1"/>
          </p:cNvPicPr>
          <p:nvPr/>
        </p:nvPicPr>
        <p:blipFill rotWithShape="1">
          <a:blip r:embed="rId5">
            <a:extLst>
              <a:ext uri="{28A0092B-C50C-407E-A947-70E740481C1C}">
                <a14:useLocalDpi xmlns:a14="http://schemas.microsoft.com/office/drawing/2010/main" val="0"/>
              </a:ext>
            </a:extLst>
          </a:blip>
          <a:srcRect l="23855" r="9172"/>
          <a:stretch/>
        </p:blipFill>
        <p:spPr>
          <a:xfrm>
            <a:off x="8709828" y="1072421"/>
            <a:ext cx="3300233" cy="3286805"/>
          </a:xfrm>
          <a:prstGeom prst="rect">
            <a:avLst/>
          </a:prstGeom>
          <a:ln>
            <a:noFill/>
          </a:ln>
          <a:effectLst>
            <a:outerShdw blurRad="292100" dist="139700" dir="2700000" algn="tl" rotWithShape="0">
              <a:srgbClr val="333333">
                <a:alpha val="65000"/>
              </a:srgbClr>
            </a:outerShdw>
          </a:effectLst>
        </p:spPr>
      </p:pic>
      <p:pic>
        <p:nvPicPr>
          <p:cNvPr id="6" name="Hình ảnh 5">
            <a:extLst>
              <a:ext uri="{FF2B5EF4-FFF2-40B4-BE49-F238E27FC236}">
                <a16:creationId xmlns:a16="http://schemas.microsoft.com/office/drawing/2014/main" id="{2038B2E3-049A-4679-BC6F-F38E6023C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622" y="1191853"/>
            <a:ext cx="4009229" cy="3006922"/>
          </a:xfrm>
          <a:prstGeom prst="rect">
            <a:avLst/>
          </a:prstGeom>
          <a:ln>
            <a:noFill/>
          </a:ln>
          <a:effectLst>
            <a:outerShdw blurRad="292100" dist="139700" dir="2700000" algn="tl" rotWithShape="0">
              <a:srgbClr val="333333">
                <a:alpha val="65000"/>
              </a:srgbClr>
            </a:outerShdw>
          </a:effectLst>
        </p:spPr>
      </p:pic>
      <p:pic>
        <p:nvPicPr>
          <p:cNvPr id="18" name="Hình ảnh 17">
            <a:extLst>
              <a:ext uri="{FF2B5EF4-FFF2-40B4-BE49-F238E27FC236}">
                <a16:creationId xmlns:a16="http://schemas.microsoft.com/office/drawing/2014/main" id="{72DE98FA-FB64-470C-BAF9-366EDDFF6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4" y="4012743"/>
            <a:ext cx="4762500" cy="2943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3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miễn phí: hạt điều cây, trái cây điều">
            <a:extLst>
              <a:ext uri="{FF2B5EF4-FFF2-40B4-BE49-F238E27FC236}">
                <a16:creationId xmlns:a16="http://schemas.microsoft.com/office/drawing/2014/main" id="{292E55E9-9CC0-4E48-AB70-25C14F4DA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0"/>
            <a:ext cx="10509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A9653079-909C-4255-AE59-F7915FFAA6A5}"/>
              </a:ext>
            </a:extLst>
          </p:cNvPr>
          <p:cNvSpPr/>
          <p:nvPr/>
        </p:nvSpPr>
        <p:spPr>
          <a:xfrm>
            <a:off x="1635853" y="1300294"/>
            <a:ext cx="1862356" cy="10905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a:t>Quả giả (Cuống)</a:t>
            </a:r>
            <a:endParaRPr lang="en-US" sz="3200" b="1"/>
          </a:p>
        </p:txBody>
      </p:sp>
      <p:cxnSp>
        <p:nvCxnSpPr>
          <p:cNvPr id="4" name="Đường kết nối Mũi tên Thẳng 3">
            <a:extLst>
              <a:ext uri="{FF2B5EF4-FFF2-40B4-BE49-F238E27FC236}">
                <a16:creationId xmlns:a16="http://schemas.microsoft.com/office/drawing/2014/main" id="{390EE57E-7DCD-4C8A-A79E-847E6EB6AD60}"/>
              </a:ext>
            </a:extLst>
          </p:cNvPr>
          <p:cNvCxnSpPr/>
          <p:nvPr/>
        </p:nvCxnSpPr>
        <p:spPr>
          <a:xfrm>
            <a:off x="3498209" y="1853967"/>
            <a:ext cx="1627464" cy="16610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Đường kết nối Mũi tên Thẳng 5">
            <a:extLst>
              <a:ext uri="{FF2B5EF4-FFF2-40B4-BE49-F238E27FC236}">
                <a16:creationId xmlns:a16="http://schemas.microsoft.com/office/drawing/2014/main" id="{5B2CD559-0EE7-4436-9E1B-988950E0DC71}"/>
              </a:ext>
            </a:extLst>
          </p:cNvPr>
          <p:cNvCxnSpPr>
            <a:stCxn id="2" idx="3"/>
          </p:cNvCxnSpPr>
          <p:nvPr/>
        </p:nvCxnSpPr>
        <p:spPr>
          <a:xfrm>
            <a:off x="3498209" y="1845578"/>
            <a:ext cx="3657600" cy="149324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Hình chữ nhật: Góc Tròn 6">
            <a:extLst>
              <a:ext uri="{FF2B5EF4-FFF2-40B4-BE49-F238E27FC236}">
                <a16:creationId xmlns:a16="http://schemas.microsoft.com/office/drawing/2014/main" id="{81702874-398A-4E23-AAF7-C0D13E0E200A}"/>
              </a:ext>
            </a:extLst>
          </p:cNvPr>
          <p:cNvSpPr/>
          <p:nvPr/>
        </p:nvSpPr>
        <p:spPr>
          <a:xfrm>
            <a:off x="1862355" y="5184396"/>
            <a:ext cx="2306973" cy="1300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200" b="1"/>
              <a:t>Quả thật</a:t>
            </a:r>
          </a:p>
          <a:p>
            <a:pPr algn="ctr"/>
            <a:r>
              <a:rPr lang="vi-VN" sz="3200" b="1"/>
              <a:t>(Hạt điều)</a:t>
            </a:r>
            <a:endParaRPr lang="en-US" sz="3200" b="1"/>
          </a:p>
        </p:txBody>
      </p:sp>
      <p:cxnSp>
        <p:nvCxnSpPr>
          <p:cNvPr id="9" name="Đường kết nối Mũi tên Thẳng 8">
            <a:extLst>
              <a:ext uri="{FF2B5EF4-FFF2-40B4-BE49-F238E27FC236}">
                <a16:creationId xmlns:a16="http://schemas.microsoft.com/office/drawing/2014/main" id="{F52743E2-4C9A-41C3-94C8-F06578CAEF8F}"/>
              </a:ext>
            </a:extLst>
          </p:cNvPr>
          <p:cNvCxnSpPr/>
          <p:nvPr/>
        </p:nvCxnSpPr>
        <p:spPr>
          <a:xfrm flipV="1">
            <a:off x="4169328" y="5557706"/>
            <a:ext cx="1342239" cy="2894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1D15CF41-6F13-447B-A3CB-5C361BBC7544}"/>
              </a:ext>
            </a:extLst>
          </p:cNvPr>
          <p:cNvCxnSpPr/>
          <p:nvPr/>
        </p:nvCxnSpPr>
        <p:spPr>
          <a:xfrm flipV="1">
            <a:off x="4169328" y="5763237"/>
            <a:ext cx="2306973" cy="838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5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par>
                                <p:cTn id="22" presetID="22" presetClass="entr" presetSubtype="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2633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hu phan">
            <a:hlinkClick r:id="" action="ppaction://media"/>
            <a:extLst>
              <a:ext uri="{FF2B5EF4-FFF2-40B4-BE49-F238E27FC236}">
                <a16:creationId xmlns:a16="http://schemas.microsoft.com/office/drawing/2014/main" id="{C9B222EE-B6D9-4491-8695-0FD2CA89B2D1}"/>
              </a:ext>
            </a:extLst>
          </p:cNvPr>
          <p:cNvPicPr>
            <a:picLocks noChangeAspect="1"/>
          </p:cNvPicPr>
          <p:nvPr>
            <a:videoFile r:link="rId1"/>
            <p:extLst>
              <p:ext uri="{DAA4B4D4-6D71-4841-9C94-3DE7FCFB9230}">
                <p14:media xmlns:p14="http://schemas.microsoft.com/office/powerpoint/2010/main" r:embed="rId2">
                  <p14:trim st="45640" end="1519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4139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15" name="Hình ảnh 14">
            <a:extLst>
              <a:ext uri="{FF2B5EF4-FFF2-40B4-BE49-F238E27FC236}">
                <a16:creationId xmlns:a16="http://schemas.microsoft.com/office/drawing/2014/main" id="{A4BE161A-6FB1-429A-B5A6-EE4CAB242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11" y="1223121"/>
            <a:ext cx="5751189" cy="3824541"/>
          </a:xfrm>
          <a:prstGeom prst="rect">
            <a:avLst/>
          </a:prstGeom>
        </p:spPr>
      </p:pic>
      <p:pic>
        <p:nvPicPr>
          <p:cNvPr id="4098" name="Picture 2" descr="101 Hình cây lúa đẹp nhất, tải miễn phí">
            <a:extLst>
              <a:ext uri="{FF2B5EF4-FFF2-40B4-BE49-F238E27FC236}">
                <a16:creationId xmlns:a16="http://schemas.microsoft.com/office/drawing/2014/main" id="{0F2DCDD0-9971-4881-A9BD-18E809669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625471"/>
            <a:ext cx="5740400" cy="382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938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8" name="Hình ảnh 7">
            <a:extLst>
              <a:ext uri="{FF2B5EF4-FFF2-40B4-BE49-F238E27FC236}">
                <a16:creationId xmlns:a16="http://schemas.microsoft.com/office/drawing/2014/main" id="{F7D4EE46-6767-495F-9743-974F318ADBA7}"/>
              </a:ext>
            </a:extLst>
          </p:cNvPr>
          <p:cNvPicPr>
            <a:picLocks noChangeAspect="1"/>
          </p:cNvPicPr>
          <p:nvPr/>
        </p:nvPicPr>
        <p:blipFill>
          <a:blip r:embed="rId2"/>
          <a:stretch>
            <a:fillRect/>
          </a:stretch>
        </p:blipFill>
        <p:spPr>
          <a:xfrm>
            <a:off x="2259208" y="1162229"/>
            <a:ext cx="8383393" cy="5485539"/>
          </a:xfrm>
          <a:prstGeom prst="rect">
            <a:avLst/>
          </a:prstGeom>
        </p:spPr>
      </p:pic>
    </p:spTree>
    <p:extLst>
      <p:ext uri="{BB962C8B-B14F-4D97-AF65-F5344CB8AC3E}">
        <p14:creationId xmlns:p14="http://schemas.microsoft.com/office/powerpoint/2010/main" val="1817066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EF9CEE-7F21-4CD0-8BF8-4FAD5CE9EEE1}"/>
              </a:ext>
            </a:extLst>
          </p:cNvPr>
          <p:cNvPicPr>
            <a:picLocks noChangeAspect="1"/>
          </p:cNvPicPr>
          <p:nvPr/>
        </p:nvPicPr>
        <p:blipFill>
          <a:blip r:embed="rId2"/>
          <a:stretch>
            <a:fillRect/>
          </a:stretch>
        </p:blipFill>
        <p:spPr>
          <a:xfrm>
            <a:off x="908913" y="1552313"/>
            <a:ext cx="10374173" cy="3753374"/>
          </a:xfrm>
          <a:prstGeom prst="rect">
            <a:avLst/>
          </a:prstGeom>
        </p:spPr>
      </p:pic>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Tree>
    <p:extLst>
      <p:ext uri="{BB962C8B-B14F-4D97-AF65-F5344CB8AC3E}">
        <p14:creationId xmlns:p14="http://schemas.microsoft.com/office/powerpoint/2010/main" val="3802700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3</a:t>
            </a:r>
          </a:p>
        </p:txBody>
      </p:sp>
    </p:spTree>
    <p:extLst>
      <p:ext uri="{BB962C8B-B14F-4D97-AF65-F5344CB8AC3E}">
        <p14:creationId xmlns:p14="http://schemas.microsoft.com/office/powerpoint/2010/main" val="1230944803"/>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5994402"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Luyện tập và vận dụng</a:t>
            </a:r>
          </a:p>
        </p:txBody>
      </p:sp>
      <p:sp>
        <p:nvSpPr>
          <p:cNvPr id="8" name="Hộp Văn bản 7">
            <a:extLst>
              <a:ext uri="{FF2B5EF4-FFF2-40B4-BE49-F238E27FC236}">
                <a16:creationId xmlns:a16="http://schemas.microsoft.com/office/drawing/2014/main" id="{468AB8E1-7F83-472C-885F-DA0F07C35139}"/>
              </a:ext>
            </a:extLst>
          </p:cNvPr>
          <p:cNvSpPr txBox="1"/>
          <p:nvPr/>
        </p:nvSpPr>
        <p:spPr>
          <a:xfrm>
            <a:off x="1619250" y="1679290"/>
            <a:ext cx="8953500" cy="3499420"/>
          </a:xfrm>
          <a:prstGeom prst="rect">
            <a:avLst/>
          </a:prstGeom>
          <a:noFill/>
        </p:spPr>
        <p:txBody>
          <a:bodyPr wrap="square">
            <a:spAutoFit/>
          </a:bodyPr>
          <a:lstStyle/>
          <a:p>
            <a:pPr algn="just"/>
            <a:r>
              <a:rPr lang="vi-VN" sz="3600">
                <a:effectLst/>
                <a:ea typeface="Calibri" panose="020F0502020204030204" pitchFamily="34" charset="0"/>
              </a:rPr>
              <a:t>Em hãy chọn 1 bông hoa và vẽ hình, chú thích các bộ phận của bông hoa đó?</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Lưu ý:</a:t>
            </a:r>
            <a:endParaRPr lang="en-US" sz="3600" b="1">
              <a:solidFill>
                <a:srgbClr val="FF0000"/>
              </a:solidFill>
              <a:effectLst/>
              <a:ea typeface="Calibri" panose="020F0502020204030204" pitchFamily="34" charset="0"/>
              <a:cs typeface="Times New Roman" panose="02020603050405020304" pitchFamily="18" charset="0"/>
            </a:endParaRPr>
          </a:p>
          <a:p>
            <a:pPr algn="just"/>
            <a:r>
              <a:rPr lang="vi-VN" sz="3600">
                <a:effectLst/>
                <a:ea typeface="Calibri" panose="020F0502020204030204" pitchFamily="34" charset="0"/>
              </a:rPr>
              <a:t>Vẽ được bông hoa và chú thích đầy đủ các bộ phận: đài hoa, cánh hoa, nhị hoa, nhụy hoa và từng bộ phận của nhụy.</a:t>
            </a:r>
            <a:endParaRPr lang="en-US" sz="3600"/>
          </a:p>
        </p:txBody>
      </p:sp>
      <p:sp>
        <p:nvSpPr>
          <p:cNvPr id="2" name="Mũi tên: Phải 1">
            <a:extLst>
              <a:ext uri="{FF2B5EF4-FFF2-40B4-BE49-F238E27FC236}">
                <a16:creationId xmlns:a16="http://schemas.microsoft.com/office/drawing/2014/main" id="{26306AE5-4242-4FAA-B708-E7FDA8644EE0}"/>
              </a:ext>
            </a:extLst>
          </p:cNvPr>
          <p:cNvSpPr/>
          <p:nvPr/>
        </p:nvSpPr>
        <p:spPr>
          <a:xfrm>
            <a:off x="1375795" y="6291743"/>
            <a:ext cx="10679185" cy="465814"/>
          </a:xfrm>
          <a:prstGeom prst="rightArrow">
            <a:avLst/>
          </a:prstGeom>
          <a:gradFill flip="none" rotWithShape="1">
            <a:gsLst>
              <a:gs pos="0">
                <a:srgbClr val="00B050"/>
              </a:gs>
              <a:gs pos="27000">
                <a:srgbClr val="92D050"/>
              </a:gs>
              <a:gs pos="79000">
                <a:srgbClr val="FFC000"/>
              </a:gs>
              <a:gs pos="54000">
                <a:srgbClr val="FFFF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D3776FE-2F6C-4FB4-97E6-F519AE06C013}"/>
              </a:ext>
            </a:extLst>
          </p:cNvPr>
          <p:cNvSpPr txBox="1"/>
          <p:nvPr/>
        </p:nvSpPr>
        <p:spPr>
          <a:xfrm>
            <a:off x="-72530" y="6263040"/>
            <a:ext cx="1691780" cy="523220"/>
          </a:xfrm>
          <a:prstGeom prst="rect">
            <a:avLst/>
          </a:prstGeom>
          <a:noFill/>
        </p:spPr>
        <p:txBody>
          <a:bodyPr wrap="square" rtlCol="0">
            <a:spAutoFit/>
          </a:bodyPr>
          <a:lstStyle/>
          <a:p>
            <a:r>
              <a:rPr lang="vi-VN" sz="2800" b="1">
                <a:solidFill>
                  <a:srgbClr val="FF0000"/>
                </a:solidFill>
              </a:rPr>
              <a:t>10 phút</a:t>
            </a:r>
            <a:endParaRPr lang="en-US" sz="2800" b="1">
              <a:solidFill>
                <a:srgbClr val="FF0000"/>
              </a:solidFill>
            </a:endParaRPr>
          </a:p>
        </p:txBody>
      </p:sp>
    </p:spTree>
    <p:extLst>
      <p:ext uri="{BB962C8B-B14F-4D97-AF65-F5344CB8AC3E}">
        <p14:creationId xmlns:p14="http://schemas.microsoft.com/office/powerpoint/2010/main" val="431064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600000"/>
                                        <p:tgtEl>
                                          <p:spTgt spid="2"/>
                                        </p:tgtEl>
                                      </p:cBhvr>
                                    </p:animEffect>
                                    <p:set>
                                      <p:cBhvr>
                                        <p:cTn id="7" dur="1" fill="hold">
                                          <p:stCondLst>
                                            <p:cond delay="59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2E514FD-A0D8-4E98-8910-48EBE4DFED07}"/>
              </a:ext>
            </a:extLst>
          </p:cNvPr>
          <p:cNvPicPr>
            <a:picLocks noChangeAspect="1"/>
          </p:cNvPicPr>
          <p:nvPr/>
        </p:nvPicPr>
        <p:blipFill rotWithShape="1">
          <a:blip r:embed="rId2"/>
          <a:srcRect t="1145" b="1"/>
          <a:stretch/>
        </p:blipFill>
        <p:spPr>
          <a:xfrm>
            <a:off x="1932598" y="1587501"/>
            <a:ext cx="8332609" cy="4813728"/>
          </a:xfrm>
          <a:prstGeom prst="rect">
            <a:avLst/>
          </a:prstGeom>
        </p:spPr>
      </p:pic>
      <p:sp>
        <p:nvSpPr>
          <p:cNvPr id="38" name="Hình chữ nhật: Góc Tròn 37">
            <a:extLst>
              <a:ext uri="{FF2B5EF4-FFF2-40B4-BE49-F238E27FC236}">
                <a16:creationId xmlns:a16="http://schemas.microsoft.com/office/drawing/2014/main" id="{38841058-29C8-4723-8F30-FF29ED564950}"/>
              </a:ext>
            </a:extLst>
          </p:cNvPr>
          <p:cNvSpPr/>
          <p:nvPr/>
        </p:nvSpPr>
        <p:spPr>
          <a:xfrm>
            <a:off x="8775514" y="126642"/>
            <a:ext cx="2777392" cy="354041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Hình chữ nhật: Góc Tròn 36">
            <a:extLst>
              <a:ext uri="{FF2B5EF4-FFF2-40B4-BE49-F238E27FC236}">
                <a16:creationId xmlns:a16="http://schemas.microsoft.com/office/drawing/2014/main" id="{EDDF79D7-C9C8-4487-AAE7-6C632C19AC51}"/>
              </a:ext>
            </a:extLst>
          </p:cNvPr>
          <p:cNvSpPr/>
          <p:nvPr/>
        </p:nvSpPr>
        <p:spPr>
          <a:xfrm>
            <a:off x="309196" y="126642"/>
            <a:ext cx="2777392" cy="423544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ình chữ nhật: Góc Tròn 3">
            <a:extLst>
              <a:ext uri="{FF2B5EF4-FFF2-40B4-BE49-F238E27FC236}">
                <a16:creationId xmlns:a16="http://schemas.microsoft.com/office/drawing/2014/main" id="{A1B76A6C-74FE-4D96-85B2-7BEEAD5D77F5}"/>
              </a:ext>
            </a:extLst>
          </p:cNvPr>
          <p:cNvSpPr/>
          <p:nvPr/>
        </p:nvSpPr>
        <p:spPr>
          <a:xfrm>
            <a:off x="542870" y="1479292"/>
            <a:ext cx="232019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Đầu nhụy</a:t>
            </a:r>
            <a:endParaRPr lang="en-US" sz="3600"/>
          </a:p>
        </p:txBody>
      </p:sp>
      <p:sp>
        <p:nvSpPr>
          <p:cNvPr id="5" name="Hình chữ nhật: Góc Tròn 4">
            <a:extLst>
              <a:ext uri="{FF2B5EF4-FFF2-40B4-BE49-F238E27FC236}">
                <a16:creationId xmlns:a16="http://schemas.microsoft.com/office/drawing/2014/main" id="{8B976136-5253-4BDB-B881-C0C65647BA8F}"/>
              </a:ext>
            </a:extLst>
          </p:cNvPr>
          <p:cNvSpPr/>
          <p:nvPr/>
        </p:nvSpPr>
        <p:spPr>
          <a:xfrm>
            <a:off x="8986415" y="140493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Bao phấn</a:t>
            </a:r>
            <a:endParaRPr lang="en-US" sz="3600"/>
          </a:p>
        </p:txBody>
      </p:sp>
      <p:sp>
        <p:nvSpPr>
          <p:cNvPr id="6" name="Hình chữ nhật: Góc Tròn 5">
            <a:extLst>
              <a:ext uri="{FF2B5EF4-FFF2-40B4-BE49-F238E27FC236}">
                <a16:creationId xmlns:a16="http://schemas.microsoft.com/office/drawing/2014/main" id="{3D458F39-2990-42AD-AE7D-24DB38BE0B7C}"/>
              </a:ext>
            </a:extLst>
          </p:cNvPr>
          <p:cNvSpPr/>
          <p:nvPr/>
        </p:nvSpPr>
        <p:spPr>
          <a:xfrm>
            <a:off x="9603944" y="4480641"/>
            <a:ext cx="2320192" cy="660400"/>
          </a:xfrm>
          <a:prstGeom prst="roundRect">
            <a:avLst/>
          </a:prstGeom>
          <a:solidFill>
            <a:srgbClr val="20321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rPr>
              <a:t>Noãn</a:t>
            </a:r>
            <a:endParaRPr lang="en-US" sz="3600">
              <a:solidFill>
                <a:schemeClr val="bg1"/>
              </a:solidFill>
            </a:endParaRPr>
          </a:p>
        </p:txBody>
      </p:sp>
      <p:sp>
        <p:nvSpPr>
          <p:cNvPr id="7" name="Hình chữ nhật: Góc Tròn 6">
            <a:extLst>
              <a:ext uri="{FF2B5EF4-FFF2-40B4-BE49-F238E27FC236}">
                <a16:creationId xmlns:a16="http://schemas.microsoft.com/office/drawing/2014/main" id="{ED884E22-1472-40BC-B0E9-92DE6700CA1E}"/>
              </a:ext>
            </a:extLst>
          </p:cNvPr>
          <p:cNvSpPr/>
          <p:nvPr/>
        </p:nvSpPr>
        <p:spPr>
          <a:xfrm>
            <a:off x="7847622" y="6032930"/>
            <a:ext cx="23201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Đài hoa</a:t>
            </a:r>
            <a:endParaRPr lang="en-US" sz="3600">
              <a:solidFill>
                <a:schemeClr val="tx1">
                  <a:lumMod val="95000"/>
                  <a:lumOff val="5000"/>
                </a:schemeClr>
              </a:solidFill>
            </a:endParaRPr>
          </a:p>
        </p:txBody>
      </p:sp>
      <p:sp>
        <p:nvSpPr>
          <p:cNvPr id="8" name="Hình chữ nhật: Góc Tròn 7">
            <a:extLst>
              <a:ext uri="{FF2B5EF4-FFF2-40B4-BE49-F238E27FC236}">
                <a16:creationId xmlns:a16="http://schemas.microsoft.com/office/drawing/2014/main" id="{E5AA21E2-4F34-4A46-AD4C-ABCAEB99FD8F}"/>
              </a:ext>
            </a:extLst>
          </p:cNvPr>
          <p:cNvSpPr/>
          <p:nvPr/>
        </p:nvSpPr>
        <p:spPr>
          <a:xfrm>
            <a:off x="455857" y="5915268"/>
            <a:ext cx="27392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Cuống hoa</a:t>
            </a:r>
            <a:endParaRPr lang="en-US" sz="3600">
              <a:solidFill>
                <a:schemeClr val="tx1">
                  <a:lumMod val="95000"/>
                  <a:lumOff val="5000"/>
                </a:schemeClr>
              </a:solidFill>
            </a:endParaRPr>
          </a:p>
        </p:txBody>
      </p:sp>
      <p:cxnSp>
        <p:nvCxnSpPr>
          <p:cNvPr id="10" name="Đường nối Thẳng 9">
            <a:extLst>
              <a:ext uri="{FF2B5EF4-FFF2-40B4-BE49-F238E27FC236}">
                <a16:creationId xmlns:a16="http://schemas.microsoft.com/office/drawing/2014/main" id="{AF3EBDFB-C8CB-4AE0-956D-BAC72B80D8B5}"/>
              </a:ext>
            </a:extLst>
          </p:cNvPr>
          <p:cNvCxnSpPr>
            <a:cxnSpLocks/>
            <a:stCxn id="4" idx="3"/>
          </p:cNvCxnSpPr>
          <p:nvPr/>
        </p:nvCxnSpPr>
        <p:spPr>
          <a:xfrm>
            <a:off x="2863062" y="1809492"/>
            <a:ext cx="3145936" cy="1076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2198B7E-C19C-4A5E-8365-C847AFF76271}"/>
              </a:ext>
            </a:extLst>
          </p:cNvPr>
          <p:cNvCxnSpPr>
            <a:cxnSpLocks/>
            <a:stCxn id="5" idx="1"/>
          </p:cNvCxnSpPr>
          <p:nvPr/>
        </p:nvCxnSpPr>
        <p:spPr>
          <a:xfrm flipH="1">
            <a:off x="6981093" y="1735138"/>
            <a:ext cx="2005322" cy="15959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157B57CB-81E6-47F2-BDBD-E19256800D6C}"/>
              </a:ext>
            </a:extLst>
          </p:cNvPr>
          <p:cNvCxnSpPr>
            <a:cxnSpLocks/>
            <a:stCxn id="6" idx="1"/>
          </p:cNvCxnSpPr>
          <p:nvPr/>
        </p:nvCxnSpPr>
        <p:spPr>
          <a:xfrm flipH="1" flipV="1">
            <a:off x="6096000" y="4458633"/>
            <a:ext cx="3507944" cy="3522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268A60CA-A2C9-4319-9355-6A8EC3C8B8DE}"/>
              </a:ext>
            </a:extLst>
          </p:cNvPr>
          <p:cNvCxnSpPr>
            <a:cxnSpLocks/>
            <a:stCxn id="7" idx="1"/>
          </p:cNvCxnSpPr>
          <p:nvPr/>
        </p:nvCxnSpPr>
        <p:spPr>
          <a:xfrm flipH="1" flipV="1">
            <a:off x="6981092" y="5035124"/>
            <a:ext cx="866530" cy="132800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E2CB8CBE-A896-45FC-9492-E51EAD26453A}"/>
              </a:ext>
            </a:extLst>
          </p:cNvPr>
          <p:cNvCxnSpPr>
            <a:cxnSpLocks/>
            <a:stCxn id="8" idx="3"/>
          </p:cNvCxnSpPr>
          <p:nvPr/>
        </p:nvCxnSpPr>
        <p:spPr>
          <a:xfrm flipV="1">
            <a:off x="3195149" y="5520167"/>
            <a:ext cx="2849523" cy="725301"/>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Hình chữ nhật: Góc Tròn 21">
            <a:extLst>
              <a:ext uri="{FF2B5EF4-FFF2-40B4-BE49-F238E27FC236}">
                <a16:creationId xmlns:a16="http://schemas.microsoft.com/office/drawing/2014/main" id="{E433B252-9773-4038-AA1B-7F192EDC8F1E}"/>
              </a:ext>
            </a:extLst>
          </p:cNvPr>
          <p:cNvSpPr/>
          <p:nvPr/>
        </p:nvSpPr>
        <p:spPr>
          <a:xfrm>
            <a:off x="542870" y="539324"/>
            <a:ext cx="2320192" cy="6604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Nhụy hoa</a:t>
            </a:r>
            <a:endParaRPr lang="en-US" sz="3600"/>
          </a:p>
        </p:txBody>
      </p:sp>
      <p:sp>
        <p:nvSpPr>
          <p:cNvPr id="24" name="Hình chữ nhật: Góc Tròn 23">
            <a:extLst>
              <a:ext uri="{FF2B5EF4-FFF2-40B4-BE49-F238E27FC236}">
                <a16:creationId xmlns:a16="http://schemas.microsoft.com/office/drawing/2014/main" id="{7A531C4F-C169-48ED-B000-06F334778FB4}"/>
              </a:ext>
            </a:extLst>
          </p:cNvPr>
          <p:cNvSpPr/>
          <p:nvPr/>
        </p:nvSpPr>
        <p:spPr>
          <a:xfrm>
            <a:off x="656315" y="2419260"/>
            <a:ext cx="209330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Vòi nhụy</a:t>
            </a:r>
            <a:endParaRPr lang="en-US" sz="3600"/>
          </a:p>
        </p:txBody>
      </p:sp>
      <p:cxnSp>
        <p:nvCxnSpPr>
          <p:cNvPr id="25" name="Đường nối Thẳng 24">
            <a:extLst>
              <a:ext uri="{FF2B5EF4-FFF2-40B4-BE49-F238E27FC236}">
                <a16:creationId xmlns:a16="http://schemas.microsoft.com/office/drawing/2014/main" id="{F25EBA9A-470B-45F8-8D16-5091674C7039}"/>
              </a:ext>
            </a:extLst>
          </p:cNvPr>
          <p:cNvCxnSpPr>
            <a:cxnSpLocks/>
            <a:stCxn id="24" idx="3"/>
          </p:cNvCxnSpPr>
          <p:nvPr/>
        </p:nvCxnSpPr>
        <p:spPr>
          <a:xfrm>
            <a:off x="2749617" y="2749460"/>
            <a:ext cx="3190076" cy="11129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31E0AE87-BA8D-498D-B28C-45558609F398}"/>
              </a:ext>
            </a:extLst>
          </p:cNvPr>
          <p:cNvSpPr/>
          <p:nvPr/>
        </p:nvSpPr>
        <p:spPr>
          <a:xfrm>
            <a:off x="596967" y="3359229"/>
            <a:ext cx="2211998"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Bầu nhụy</a:t>
            </a:r>
            <a:endParaRPr lang="en-US" sz="3600"/>
          </a:p>
        </p:txBody>
      </p:sp>
      <p:cxnSp>
        <p:nvCxnSpPr>
          <p:cNvPr id="29" name="Đường nối Thẳng 28">
            <a:extLst>
              <a:ext uri="{FF2B5EF4-FFF2-40B4-BE49-F238E27FC236}">
                <a16:creationId xmlns:a16="http://schemas.microsoft.com/office/drawing/2014/main" id="{34A5D75E-9726-42CF-AEE5-50E9831596CA}"/>
              </a:ext>
            </a:extLst>
          </p:cNvPr>
          <p:cNvCxnSpPr>
            <a:cxnSpLocks/>
            <a:stCxn id="28" idx="3"/>
          </p:cNvCxnSpPr>
          <p:nvPr/>
        </p:nvCxnSpPr>
        <p:spPr>
          <a:xfrm>
            <a:off x="2808965" y="3689429"/>
            <a:ext cx="2906581" cy="78086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Hình chữ nhật: Góc Tròn 38">
            <a:extLst>
              <a:ext uri="{FF2B5EF4-FFF2-40B4-BE49-F238E27FC236}">
                <a16:creationId xmlns:a16="http://schemas.microsoft.com/office/drawing/2014/main" id="{A63239B5-EEAC-430F-93EF-1AD30910E9DF}"/>
              </a:ext>
            </a:extLst>
          </p:cNvPr>
          <p:cNvSpPr/>
          <p:nvPr/>
        </p:nvSpPr>
        <p:spPr>
          <a:xfrm>
            <a:off x="8986415" y="304800"/>
            <a:ext cx="2320192" cy="660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Nhị hoa</a:t>
            </a:r>
            <a:endParaRPr lang="en-US" sz="3600"/>
          </a:p>
        </p:txBody>
      </p:sp>
      <p:sp>
        <p:nvSpPr>
          <p:cNvPr id="42" name="Hình chữ nhật: Góc Tròn 41">
            <a:extLst>
              <a:ext uri="{FF2B5EF4-FFF2-40B4-BE49-F238E27FC236}">
                <a16:creationId xmlns:a16="http://schemas.microsoft.com/office/drawing/2014/main" id="{3ED342D2-305C-4821-962F-6443123DBBC7}"/>
              </a:ext>
            </a:extLst>
          </p:cNvPr>
          <p:cNvSpPr/>
          <p:nvPr/>
        </p:nvSpPr>
        <p:spPr>
          <a:xfrm>
            <a:off x="8980610" y="238485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Chỉ nhị</a:t>
            </a:r>
            <a:endParaRPr lang="en-US" sz="3600"/>
          </a:p>
        </p:txBody>
      </p:sp>
      <p:cxnSp>
        <p:nvCxnSpPr>
          <p:cNvPr id="43" name="Đường nối Thẳng 42">
            <a:extLst>
              <a:ext uri="{FF2B5EF4-FFF2-40B4-BE49-F238E27FC236}">
                <a16:creationId xmlns:a16="http://schemas.microsoft.com/office/drawing/2014/main" id="{4B7B038D-E978-4E77-A58C-B563F5230A09}"/>
              </a:ext>
            </a:extLst>
          </p:cNvPr>
          <p:cNvCxnSpPr>
            <a:cxnSpLocks/>
            <a:stCxn id="42" idx="1"/>
          </p:cNvCxnSpPr>
          <p:nvPr/>
        </p:nvCxnSpPr>
        <p:spPr>
          <a:xfrm flipH="1">
            <a:off x="6756946" y="2715058"/>
            <a:ext cx="2223664" cy="10543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5" name="Hình chữ nhật: Góc Tròn 64">
            <a:extLst>
              <a:ext uri="{FF2B5EF4-FFF2-40B4-BE49-F238E27FC236}">
                <a16:creationId xmlns:a16="http://schemas.microsoft.com/office/drawing/2014/main" id="{A023974F-59D6-4BF3-B0BE-EBC57B54E0EB}"/>
              </a:ext>
            </a:extLst>
          </p:cNvPr>
          <p:cNvSpPr/>
          <p:nvPr/>
        </p:nvSpPr>
        <p:spPr>
          <a:xfrm>
            <a:off x="122375" y="4820088"/>
            <a:ext cx="2395799"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Cánh hoa</a:t>
            </a:r>
            <a:endParaRPr lang="en-US" sz="3600">
              <a:solidFill>
                <a:schemeClr val="tx1">
                  <a:lumMod val="95000"/>
                  <a:lumOff val="5000"/>
                </a:schemeClr>
              </a:solidFill>
            </a:endParaRPr>
          </a:p>
        </p:txBody>
      </p:sp>
      <p:cxnSp>
        <p:nvCxnSpPr>
          <p:cNvPr id="66" name="Đường nối Thẳng 65">
            <a:extLst>
              <a:ext uri="{FF2B5EF4-FFF2-40B4-BE49-F238E27FC236}">
                <a16:creationId xmlns:a16="http://schemas.microsoft.com/office/drawing/2014/main" id="{2D59DA46-9CE5-406C-9371-0265043C7742}"/>
              </a:ext>
            </a:extLst>
          </p:cNvPr>
          <p:cNvCxnSpPr>
            <a:cxnSpLocks/>
            <a:stCxn id="65" idx="3"/>
          </p:cNvCxnSpPr>
          <p:nvPr/>
        </p:nvCxnSpPr>
        <p:spPr>
          <a:xfrm flipV="1">
            <a:off x="2518174" y="4808172"/>
            <a:ext cx="596451" cy="34211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77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2" grpId="0" animBg="1"/>
      <p:bldP spid="24" grpId="0" animBg="1"/>
      <p:bldP spid="28" grpId="0" animBg="1"/>
      <p:bldP spid="39" grpId="0" animBg="1"/>
      <p:bldP spid="42"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A1415BA1-79A0-48C3-BB85-BD72E9048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35"/>
          <a:stretch/>
        </p:blipFill>
        <p:spPr bwMode="auto">
          <a:xfrm>
            <a:off x="326756" y="368084"/>
            <a:ext cx="6858000" cy="612183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D5046FED-38E6-4FFA-A17B-6F0DCC553889}"/>
              </a:ext>
            </a:extLst>
          </p:cNvPr>
          <p:cNvSpPr/>
          <p:nvPr/>
        </p:nvSpPr>
        <p:spPr>
          <a:xfrm>
            <a:off x="7665203" y="368084"/>
            <a:ext cx="4200041" cy="117787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a:solidFill>
                  <a:schemeClr val="tx1">
                    <a:lumMod val="95000"/>
                    <a:lumOff val="5000"/>
                  </a:schemeClr>
                </a:solidFill>
              </a:rPr>
              <a:t>PHÓNG VIÊN NHÍ</a:t>
            </a:r>
            <a:endParaRPr lang="en-US" sz="3600" b="1">
              <a:solidFill>
                <a:schemeClr val="tx1">
                  <a:lumMod val="95000"/>
                  <a:lumOff val="5000"/>
                </a:schemeClr>
              </a:solidFill>
            </a:endParaRPr>
          </a:p>
        </p:txBody>
      </p:sp>
      <p:sp>
        <p:nvSpPr>
          <p:cNvPr id="6" name="Hộp Văn bản 5">
            <a:extLst>
              <a:ext uri="{FF2B5EF4-FFF2-40B4-BE49-F238E27FC236}">
                <a16:creationId xmlns:a16="http://schemas.microsoft.com/office/drawing/2014/main" id="{2ED05217-9FDE-4A10-BCEB-7B5782CAD404}"/>
              </a:ext>
            </a:extLst>
          </p:cNvPr>
          <p:cNvSpPr txBox="1"/>
          <p:nvPr/>
        </p:nvSpPr>
        <p:spPr>
          <a:xfrm>
            <a:off x="7348755" y="1859587"/>
            <a:ext cx="4706225" cy="4031873"/>
          </a:xfrm>
          <a:prstGeom prst="rect">
            <a:avLst/>
          </a:prstGeom>
          <a:noFill/>
        </p:spPr>
        <p:txBody>
          <a:bodyPr wrap="square">
            <a:spAutoFit/>
          </a:bodyPr>
          <a:lstStyle/>
          <a:p>
            <a:pPr algn="just"/>
            <a:r>
              <a:rPr lang="vi-VN" sz="3200">
                <a:effectLst/>
                <a:latin typeface="Times New Roman" panose="02020603050405020304" pitchFamily="18" charset="0"/>
                <a:ea typeface="Calibri" panose="020F0502020204030204" pitchFamily="34" charset="0"/>
              </a:rPr>
              <a:t>- Chia lớp thành 4 nhóm. </a:t>
            </a:r>
          </a:p>
          <a:p>
            <a:pPr algn="just"/>
            <a:r>
              <a:rPr lang="vi-VN" sz="3200">
                <a:effectLst/>
                <a:latin typeface="Times New Roman" panose="02020603050405020304" pitchFamily="18" charset="0"/>
                <a:ea typeface="Calibri" panose="020F0502020204030204" pitchFamily="34" charset="0"/>
              </a:rPr>
              <a:t>- Mỗi nhóm cử đại diện 1-2 HS đóng vai là phóng viên và 1 thư ký, đặt câu hỏi phỏng vấn các bạn về sự sinh sản của thực vật có hoa, sau đó trình bày câu trả lời vào câu 10 VBT.</a:t>
            </a:r>
          </a:p>
        </p:txBody>
      </p:sp>
    </p:spTree>
    <p:extLst>
      <p:ext uri="{BB962C8B-B14F-4D97-AF65-F5344CB8AC3E}">
        <p14:creationId xmlns:p14="http://schemas.microsoft.com/office/powerpoint/2010/main" val="1822402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1</a:t>
            </a:r>
          </a:p>
        </p:txBody>
      </p:sp>
    </p:spTree>
    <p:extLst>
      <p:ext uri="{BB962C8B-B14F-4D97-AF65-F5344CB8AC3E}">
        <p14:creationId xmlns:p14="http://schemas.microsoft.com/office/powerpoint/2010/main" val="144523220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Lạc (Đậu Phộng) - Những cây thuốc và vị thuốc Việt Nam - Đỗ Tất Lợi -  Vietnam Regulatory Affairs Society - Luật Dược Việt Nam">
            <a:extLst>
              <a:ext uri="{FF2B5EF4-FFF2-40B4-BE49-F238E27FC236}">
                <a16:creationId xmlns:a16="http://schemas.microsoft.com/office/drawing/2014/main" id="{8F30DE0B-04BC-4F58-AE84-0FEC67858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737" y="0"/>
            <a:ext cx="9682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6484F5ED-B3F2-48B3-9F51-9A0DC1FA6E11}"/>
              </a:ext>
            </a:extLst>
          </p:cNvPr>
          <p:cNvSpPr/>
          <p:nvPr/>
        </p:nvSpPr>
        <p:spPr>
          <a:xfrm>
            <a:off x="8204433" y="6174297"/>
            <a:ext cx="3987567" cy="6837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600"/>
              <a:t>Đậu phộng (Lạc)</a:t>
            </a:r>
            <a:endParaRPr lang="en-US" sz="3600"/>
          </a:p>
        </p:txBody>
      </p:sp>
      <p:sp>
        <p:nvSpPr>
          <p:cNvPr id="5" name="Hình chữ nhật 4">
            <a:extLst>
              <a:ext uri="{FF2B5EF4-FFF2-40B4-BE49-F238E27FC236}">
                <a16:creationId xmlns:a16="http://schemas.microsoft.com/office/drawing/2014/main" id="{78CCEEF9-727A-4D7A-BD73-D3781EA721FE}"/>
              </a:ext>
            </a:extLst>
          </p:cNvPr>
          <p:cNvSpPr/>
          <p:nvPr/>
        </p:nvSpPr>
        <p:spPr>
          <a:xfrm>
            <a:off x="3280742" y="0"/>
            <a:ext cx="48556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62FC61E2-F2B1-48FA-8147-2C934A30E66D}"/>
              </a:ext>
            </a:extLst>
          </p:cNvPr>
          <p:cNvSpPr txBox="1"/>
          <p:nvPr/>
        </p:nvSpPr>
        <p:spPr>
          <a:xfrm>
            <a:off x="0" y="1535185"/>
            <a:ext cx="3506598" cy="1754326"/>
          </a:xfrm>
          <a:prstGeom prst="rect">
            <a:avLst/>
          </a:prstGeom>
          <a:solidFill>
            <a:schemeClr val="tx1"/>
          </a:solidFill>
        </p:spPr>
        <p:txBody>
          <a:bodyPr wrap="square" rtlCol="0">
            <a:spAutoFit/>
          </a:bodyPr>
          <a:lstStyle/>
          <a:p>
            <a:r>
              <a:rPr lang="vi-VN" sz="3600" b="1">
                <a:solidFill>
                  <a:schemeClr val="bg1"/>
                </a:solidFill>
              </a:rPr>
              <a:t>Cây đậu phộng (lạc) có ra hoa không?</a:t>
            </a:r>
            <a:endParaRPr lang="en-US" sz="3600" b="1">
              <a:solidFill>
                <a:schemeClr val="bg1"/>
              </a:solidFill>
            </a:endParaRPr>
          </a:p>
        </p:txBody>
      </p:sp>
      <p:sp>
        <p:nvSpPr>
          <p:cNvPr id="9" name="Hộp Văn bản 8">
            <a:extLst>
              <a:ext uri="{FF2B5EF4-FFF2-40B4-BE49-F238E27FC236}">
                <a16:creationId xmlns:a16="http://schemas.microsoft.com/office/drawing/2014/main" id="{B7D6C810-9143-4436-869C-9CD405C60D48}"/>
              </a:ext>
            </a:extLst>
          </p:cNvPr>
          <p:cNvSpPr txBox="1"/>
          <p:nvPr/>
        </p:nvSpPr>
        <p:spPr>
          <a:xfrm>
            <a:off x="0" y="3319429"/>
            <a:ext cx="2854295" cy="1200329"/>
          </a:xfrm>
          <a:prstGeom prst="rect">
            <a:avLst/>
          </a:prstGeom>
          <a:solidFill>
            <a:srgbClr val="003300"/>
          </a:solidFill>
        </p:spPr>
        <p:txBody>
          <a:bodyPr wrap="square" rtlCol="0">
            <a:spAutoFit/>
          </a:bodyPr>
          <a:lstStyle/>
          <a:p>
            <a:r>
              <a:rPr lang="vi-VN" sz="3600" b="1">
                <a:solidFill>
                  <a:schemeClr val="accent4"/>
                </a:solidFill>
              </a:rPr>
              <a:t>Quả của nó nằm ở đâu?</a:t>
            </a:r>
            <a:endParaRPr lang="en-US" sz="3600" b="1">
              <a:solidFill>
                <a:schemeClr val="accent4"/>
              </a:solidFill>
            </a:endParaRPr>
          </a:p>
        </p:txBody>
      </p:sp>
      <p:sp>
        <p:nvSpPr>
          <p:cNvPr id="10" name="Hình chữ nhật: Góc Tròn 9">
            <a:extLst>
              <a:ext uri="{FF2B5EF4-FFF2-40B4-BE49-F238E27FC236}">
                <a16:creationId xmlns:a16="http://schemas.microsoft.com/office/drawing/2014/main" id="{E46C99C5-16E2-4071-AFFC-352E22F1CA2E}"/>
              </a:ext>
            </a:extLst>
          </p:cNvPr>
          <p:cNvSpPr/>
          <p:nvPr/>
        </p:nvSpPr>
        <p:spPr>
          <a:xfrm>
            <a:off x="2548353" y="6143353"/>
            <a:ext cx="1085610" cy="578841"/>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Quả</a:t>
            </a:r>
            <a:endParaRPr lang="en-US" sz="3200"/>
          </a:p>
        </p:txBody>
      </p:sp>
      <p:cxnSp>
        <p:nvCxnSpPr>
          <p:cNvPr id="12" name="Đường nối Thẳng 11">
            <a:extLst>
              <a:ext uri="{FF2B5EF4-FFF2-40B4-BE49-F238E27FC236}">
                <a16:creationId xmlns:a16="http://schemas.microsoft.com/office/drawing/2014/main" id="{1B549F90-1103-4E2C-B404-BE3E78FDE149}"/>
              </a:ext>
            </a:extLst>
          </p:cNvPr>
          <p:cNvCxnSpPr>
            <a:cxnSpLocks/>
            <a:stCxn id="10" idx="0"/>
          </p:cNvCxnSpPr>
          <p:nvPr/>
        </p:nvCxnSpPr>
        <p:spPr>
          <a:xfrm flipV="1">
            <a:off x="3091158" y="5322815"/>
            <a:ext cx="1264258" cy="8205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Hình chữ nhật: Góc Tròn 13">
            <a:extLst>
              <a:ext uri="{FF2B5EF4-FFF2-40B4-BE49-F238E27FC236}">
                <a16:creationId xmlns:a16="http://schemas.microsoft.com/office/drawing/2014/main" id="{7ACEF478-6187-4AEB-86D2-4CD103063C64}"/>
              </a:ext>
            </a:extLst>
          </p:cNvPr>
          <p:cNvSpPr/>
          <p:nvPr/>
        </p:nvSpPr>
        <p:spPr>
          <a:xfrm>
            <a:off x="2627284" y="482367"/>
            <a:ext cx="1006679" cy="570452"/>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a:t>
            </a:r>
            <a:endParaRPr lang="en-US" sz="3200"/>
          </a:p>
        </p:txBody>
      </p:sp>
      <p:cxnSp>
        <p:nvCxnSpPr>
          <p:cNvPr id="16" name="Đường nối Thẳng 15">
            <a:extLst>
              <a:ext uri="{FF2B5EF4-FFF2-40B4-BE49-F238E27FC236}">
                <a16:creationId xmlns:a16="http://schemas.microsoft.com/office/drawing/2014/main" id="{CEFD0F79-E328-47D8-AC94-F6E599D5F959}"/>
              </a:ext>
            </a:extLst>
          </p:cNvPr>
          <p:cNvCxnSpPr>
            <a:stCxn id="14" idx="2"/>
          </p:cNvCxnSpPr>
          <p:nvPr/>
        </p:nvCxnSpPr>
        <p:spPr>
          <a:xfrm>
            <a:off x="3130624" y="1052819"/>
            <a:ext cx="1382653" cy="9689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Hình chữ nhật: Góc Tròn 17">
            <a:extLst>
              <a:ext uri="{FF2B5EF4-FFF2-40B4-BE49-F238E27FC236}">
                <a16:creationId xmlns:a16="http://schemas.microsoft.com/office/drawing/2014/main" id="{3493F5B3-9AE0-4243-9CD2-EDFB2A602853}"/>
              </a:ext>
            </a:extLst>
          </p:cNvPr>
          <p:cNvSpPr/>
          <p:nvPr/>
        </p:nvSpPr>
        <p:spPr>
          <a:xfrm>
            <a:off x="494442" y="4831270"/>
            <a:ext cx="2854295" cy="889233"/>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 đã được thụ phấn</a:t>
            </a:r>
            <a:endParaRPr lang="en-US" sz="3200"/>
          </a:p>
        </p:txBody>
      </p:sp>
      <p:cxnSp>
        <p:nvCxnSpPr>
          <p:cNvPr id="20" name="Đường nối Thẳng 19">
            <a:extLst>
              <a:ext uri="{FF2B5EF4-FFF2-40B4-BE49-F238E27FC236}">
                <a16:creationId xmlns:a16="http://schemas.microsoft.com/office/drawing/2014/main" id="{EAC44DA1-D035-41F5-B91C-DB2101D05F72}"/>
              </a:ext>
            </a:extLst>
          </p:cNvPr>
          <p:cNvCxnSpPr/>
          <p:nvPr/>
        </p:nvCxnSpPr>
        <p:spPr>
          <a:xfrm flipV="1">
            <a:off x="3348737" y="3656692"/>
            <a:ext cx="1860826" cy="16317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0636C540-7599-407F-A0BF-0126E84D4F06}"/>
              </a:ext>
            </a:extLst>
          </p:cNvPr>
          <p:cNvCxnSpPr/>
          <p:nvPr/>
        </p:nvCxnSpPr>
        <p:spPr>
          <a:xfrm flipV="1">
            <a:off x="3348737" y="4917196"/>
            <a:ext cx="1533656" cy="35869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834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a Khoa học Cơ bản - Trường Đại học Quốc tế Hồng Bàng">
            <a:extLst>
              <a:ext uri="{FF2B5EF4-FFF2-40B4-BE49-F238E27FC236}">
                <a16:creationId xmlns:a16="http://schemas.microsoft.com/office/drawing/2014/main" id="{B8AE7953-0CF4-4251-9E6C-2BBACF62CB8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074" y="-325390"/>
            <a:ext cx="12194074" cy="7456031"/>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8806BE2A-0354-4E3C-9D1D-93ECED7C2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3" y="0"/>
            <a:ext cx="3278302" cy="2290194"/>
          </a:xfrm>
          <a:prstGeom prst="rect">
            <a:avLst/>
          </a:prstGeom>
        </p:spPr>
      </p:pic>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4"/>
          <a:stretch>
            <a:fillRect/>
          </a:stretch>
        </p:blipFill>
        <p:spPr>
          <a:xfrm>
            <a:off x="6782859" y="185763"/>
            <a:ext cx="4388874" cy="6139536"/>
          </a:xfrm>
          <a:prstGeom prst="rect">
            <a:avLst/>
          </a:prstGeom>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5636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DC37D8C9-8C8E-421D-95C6-82DA71E73E8D}"/>
              </a:ext>
            </a:extLst>
          </p:cNvPr>
          <p:cNvPicPr>
            <a:picLocks noChangeAspect="1"/>
          </p:cNvPicPr>
          <p:nvPr/>
        </p:nvPicPr>
        <p:blipFill>
          <a:blip r:embed="rId2"/>
          <a:stretch>
            <a:fillRect/>
          </a:stretch>
        </p:blipFill>
        <p:spPr>
          <a:xfrm>
            <a:off x="1088340" y="815204"/>
            <a:ext cx="9812119" cy="3839111"/>
          </a:xfrm>
          <a:prstGeom prst="rect">
            <a:avLst/>
          </a:prstGeom>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5" name="Hình chữ nhật 4">
            <a:extLst>
              <a:ext uri="{FF2B5EF4-FFF2-40B4-BE49-F238E27FC236}">
                <a16:creationId xmlns:a16="http://schemas.microsoft.com/office/drawing/2014/main" id="{18FCB0DE-DF2B-4802-9891-ED5BA6152C89}"/>
              </a:ext>
            </a:extLst>
          </p:cNvPr>
          <p:cNvSpPr/>
          <p:nvPr/>
        </p:nvSpPr>
        <p:spPr>
          <a:xfrm>
            <a:off x="573314" y="4369771"/>
            <a:ext cx="11720284" cy="2554545"/>
          </a:xfrm>
          <a:prstGeom prst="rect">
            <a:avLst/>
          </a:prstGeom>
          <a:noFill/>
        </p:spPr>
        <p:txBody>
          <a:bodyPr wrap="square" lIns="91440" tIns="45720" rIns="91440" bIns="45720">
            <a:spAutoFit/>
          </a:bodyPr>
          <a:lstStyle/>
          <a:p>
            <a:r>
              <a:rPr lang="vi-VN" sz="4000">
                <a:ln w="22225">
                  <a:solidFill>
                    <a:schemeClr val="tx1"/>
                  </a:solidFill>
                  <a:prstDash val="solid"/>
                </a:ln>
                <a:effectLst>
                  <a:glow rad="228600">
                    <a:schemeClr val="accent4">
                      <a:satMod val="175000"/>
                      <a:alpha val="40000"/>
                    </a:schemeClr>
                  </a:glow>
                </a:effectLst>
              </a:rPr>
              <a:t>Quả được hình thành từ cơ quan nào của cây?</a:t>
            </a:r>
          </a:p>
          <a:p>
            <a:r>
              <a:rPr lang="vi-VN" sz="4000" b="1">
                <a:ln w="22225">
                  <a:noFill/>
                  <a:prstDash val="solid"/>
                </a:ln>
                <a:solidFill>
                  <a:srgbClr val="FF0000"/>
                </a:solidFill>
                <a:effectLst/>
              </a:rPr>
              <a:t>- Quả được hình thành từ hoa.</a:t>
            </a:r>
          </a:p>
          <a:p>
            <a:r>
              <a:rPr lang="vi-VN" sz="4000">
                <a:ln w="22225">
                  <a:solidFill>
                    <a:schemeClr val="tx1"/>
                  </a:solidFill>
                  <a:prstDash val="solid"/>
                </a:ln>
                <a:effectLst>
                  <a:glow rad="228600">
                    <a:schemeClr val="accent4">
                      <a:satMod val="175000"/>
                      <a:alpha val="40000"/>
                    </a:schemeClr>
                  </a:glow>
                </a:effectLst>
              </a:rPr>
              <a:t>Cơ quan sinh sản của thực vật có hoa là gì?</a:t>
            </a:r>
          </a:p>
          <a:p>
            <a:r>
              <a:rPr lang="vi-VN" sz="4000" b="1">
                <a:ln w="22225">
                  <a:noFill/>
                  <a:prstDash val="solid"/>
                </a:ln>
                <a:solidFill>
                  <a:srgbClr val="FF0000"/>
                </a:solidFill>
                <a:effectLst/>
              </a:rPr>
              <a:t>- Hoa là cơ quan sinh sản của thực vật có hoa.</a:t>
            </a:r>
          </a:p>
        </p:txBody>
      </p:sp>
    </p:spTree>
    <p:extLst>
      <p:ext uri="{BB962C8B-B14F-4D97-AF65-F5344CB8AC3E}">
        <p14:creationId xmlns:p14="http://schemas.microsoft.com/office/powerpoint/2010/main" val="32822633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05263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942975" y="4051044"/>
            <a:ext cx="10306050" cy="1754326"/>
          </a:xfrm>
          <a:prstGeom prst="rect">
            <a:avLst/>
          </a:prstGeom>
          <a:noFill/>
        </p:spPr>
        <p:txBody>
          <a:bodyPr wrap="square">
            <a:spAutoFit/>
          </a:bodyPr>
          <a:lstStyle/>
          <a:p>
            <a:pPr algn="just"/>
            <a:r>
              <a:rPr lang="vi-VN" sz="3600" b="1">
                <a:effectLst/>
                <a:ea typeface="Calibri" panose="020F0502020204030204" pitchFamily="34" charset="0"/>
              </a:rPr>
              <a:t>Nên tên một số bộ phận của hoa?</a:t>
            </a:r>
          </a:p>
          <a:p>
            <a:pPr algn="just"/>
            <a:r>
              <a:rPr lang="vi-VN" sz="3600" b="1">
                <a:solidFill>
                  <a:srgbClr val="FF0000"/>
                </a:solidFill>
              </a:rPr>
              <a:t>- Một số bộ phận của hoa: Cánh hoa, đài hoa, cuống hoa, nhị, nhụy</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942975" y="5617587"/>
            <a:ext cx="7616374" cy="646331"/>
          </a:xfrm>
          <a:prstGeom prst="rect">
            <a:avLst/>
          </a:prstGeom>
          <a:noFill/>
        </p:spPr>
        <p:txBody>
          <a:bodyPr wrap="square">
            <a:spAutoFit/>
          </a:bodyPr>
          <a:lstStyle/>
          <a:p>
            <a:r>
              <a:rPr lang="vi-VN" sz="3600" b="1">
                <a:effectLst/>
                <a:ea typeface="Calibri" panose="020F0502020204030204" pitchFamily="34" charset="0"/>
              </a:rPr>
              <a:t>Hoa nào có cả nhị và nhụy?</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8055882" y="5617587"/>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a:t>
            </a:r>
            <a:r>
              <a:rPr lang="vi-VN" sz="3600" b="1">
                <a:solidFill>
                  <a:srgbClr val="FF0000"/>
                </a:solidFill>
                <a:effectLst/>
                <a:ea typeface="Calibri" panose="020F0502020204030204" pitchFamily="34" charset="0"/>
              </a:rPr>
              <a:t>Hình 3</a:t>
            </a: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8055882" y="6258667"/>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a:t>
            </a:r>
            <a:r>
              <a:rPr lang="vi-VN" sz="3600" b="1">
                <a:solidFill>
                  <a:srgbClr val="FF0000"/>
                </a:solidFill>
              </a:rPr>
              <a:t>Hình 4 và 5</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942975" y="6251066"/>
            <a:ext cx="7616374" cy="646331"/>
          </a:xfrm>
          <a:prstGeom prst="rect">
            <a:avLst/>
          </a:prstGeom>
          <a:noFill/>
        </p:spPr>
        <p:txBody>
          <a:bodyPr wrap="square">
            <a:spAutoFit/>
          </a:bodyPr>
          <a:lstStyle/>
          <a:p>
            <a:r>
              <a:rPr lang="vi-VN" sz="3600" b="1">
                <a:effectLst/>
                <a:ea typeface="Calibri" panose="020F0502020204030204" pitchFamily="34" charset="0"/>
              </a:rPr>
              <a:t>Hoa nào chỉ có nhị hoặc nhụy?</a:t>
            </a:r>
            <a:endParaRPr lang="en-US" sz="3600" b="1"/>
          </a:p>
        </p:txBody>
      </p:sp>
    </p:spTree>
    <p:extLst>
      <p:ext uri="{BB962C8B-B14F-4D97-AF65-F5344CB8AC3E}">
        <p14:creationId xmlns:p14="http://schemas.microsoft.com/office/powerpoint/2010/main" val="1641560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24468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0" y="4170608"/>
            <a:ext cx="12594774" cy="1200329"/>
          </a:xfrm>
          <a:prstGeom prst="rect">
            <a:avLst/>
          </a:prstGeom>
          <a:noFill/>
        </p:spPr>
        <p:txBody>
          <a:bodyPr wrap="square">
            <a:spAutoFit/>
          </a:bodyPr>
          <a:lstStyle/>
          <a:p>
            <a:r>
              <a:rPr lang="vi-VN" sz="3600" b="1">
                <a:effectLst/>
                <a:ea typeface="Calibri" panose="020F0502020204030204" pitchFamily="34" charset="0"/>
              </a:rPr>
              <a:t>Theo em hoa có những loại nào?</a:t>
            </a:r>
          </a:p>
          <a:p>
            <a:r>
              <a:rPr lang="vi-VN" sz="3600" b="1">
                <a:solidFill>
                  <a:srgbClr val="FF0000"/>
                </a:solidFill>
              </a:rPr>
              <a:t>- Hoa lưỡng tính và hoa đơn tính</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0" y="5458019"/>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đực</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7112907" y="5451593"/>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Nhị hoa</a:t>
            </a:r>
            <a:endParaRPr lang="vi-VN" sz="3600" b="1">
              <a:solidFill>
                <a:srgbClr val="FF0000"/>
              </a:solidFill>
              <a:effectLst/>
              <a:ea typeface="Calibri" panose="020F0502020204030204" pitchFamily="34" charset="0"/>
            </a:endParaRP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7112907" y="6099099"/>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Nhụy hoa</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0" y="6091498"/>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cái?</a:t>
            </a:r>
            <a:endParaRPr lang="en-US" sz="3600" b="1"/>
          </a:p>
        </p:txBody>
      </p:sp>
    </p:spTree>
    <p:extLst>
      <p:ext uri="{BB962C8B-B14F-4D97-AF65-F5344CB8AC3E}">
        <p14:creationId xmlns:p14="http://schemas.microsoft.com/office/powerpoint/2010/main" val="2499912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B12D40-6842-431B-A51C-89D4540BA200}"/>
              </a:ext>
            </a:extLst>
          </p:cNvPr>
          <p:cNvSpPr txBox="1"/>
          <p:nvPr/>
        </p:nvSpPr>
        <p:spPr>
          <a:xfrm>
            <a:off x="695325" y="1675328"/>
            <a:ext cx="10801350" cy="350734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i="1">
                <a:effectLst/>
                <a:latin typeface="Times New Roman" panose="02020603050405020304" pitchFamily="18" charset="0"/>
                <a:ea typeface="Calibri" panose="020F0502020204030204" pitchFamily="34" charset="0"/>
              </a:rPr>
              <a:t>Hoa là cơ quan sinh sản của thực vật có hoa. Nhị hoa là cơ quan sinh dục đực, nhụy hoa là cơ quan sinh dục cái. Hoa lưỡng tính có cả nhị hoa và nhụy hoa, hoa đơn tính có nhị (ở hoa đực) hoặc nhụy (ở hoa cái).</a:t>
            </a:r>
            <a:endParaRPr lang="en-US" sz="4000"/>
          </a:p>
        </p:txBody>
      </p:sp>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Tree>
    <p:extLst>
      <p:ext uri="{BB962C8B-B14F-4D97-AF65-F5344CB8AC3E}">
        <p14:creationId xmlns:p14="http://schemas.microsoft.com/office/powerpoint/2010/main" val="2352419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pic>
        <p:nvPicPr>
          <p:cNvPr id="7" name="Hình ảnh 6">
            <a:extLst>
              <a:ext uri="{FF2B5EF4-FFF2-40B4-BE49-F238E27FC236}">
                <a16:creationId xmlns:a16="http://schemas.microsoft.com/office/drawing/2014/main" id="{394BDFD9-6F59-488E-9E67-93679CE8281F}"/>
              </a:ext>
            </a:extLst>
          </p:cNvPr>
          <p:cNvPicPr>
            <a:picLocks noChangeAspect="1"/>
          </p:cNvPicPr>
          <p:nvPr/>
        </p:nvPicPr>
        <p:blipFill>
          <a:blip r:embed="rId3"/>
          <a:stretch>
            <a:fillRect/>
          </a:stretch>
        </p:blipFill>
        <p:spPr>
          <a:xfrm>
            <a:off x="1887404" y="1144237"/>
            <a:ext cx="8417191" cy="5552902"/>
          </a:xfrm>
          <a:prstGeom prst="rect">
            <a:avLst/>
          </a:prstGeom>
        </p:spPr>
      </p:pic>
      <p:sp>
        <p:nvSpPr>
          <p:cNvPr id="8" name="Hộp Văn bản 7">
            <a:extLst>
              <a:ext uri="{FF2B5EF4-FFF2-40B4-BE49-F238E27FC236}">
                <a16:creationId xmlns:a16="http://schemas.microsoft.com/office/drawing/2014/main" id="{212EA5B3-E54B-4FCE-B284-37055AD06677}"/>
              </a:ext>
            </a:extLst>
          </p:cNvPr>
          <p:cNvSpPr txBox="1"/>
          <p:nvPr/>
        </p:nvSpPr>
        <p:spPr>
          <a:xfrm>
            <a:off x="2744104" y="2378059"/>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
        <p:nvSpPr>
          <p:cNvPr id="9" name="Hộp Văn bản 8">
            <a:extLst>
              <a:ext uri="{FF2B5EF4-FFF2-40B4-BE49-F238E27FC236}">
                <a16:creationId xmlns:a16="http://schemas.microsoft.com/office/drawing/2014/main" id="{F750918D-FA40-4B8A-A061-1C2F5EAA6483}"/>
              </a:ext>
            </a:extLst>
          </p:cNvPr>
          <p:cNvSpPr txBox="1"/>
          <p:nvPr/>
        </p:nvSpPr>
        <p:spPr>
          <a:xfrm>
            <a:off x="8229050" y="2670447"/>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0" name="Hộp Văn bản 9">
            <a:extLst>
              <a:ext uri="{FF2B5EF4-FFF2-40B4-BE49-F238E27FC236}">
                <a16:creationId xmlns:a16="http://schemas.microsoft.com/office/drawing/2014/main" id="{4A5342D7-0C63-4212-9CCC-9484A8A76C97}"/>
              </a:ext>
            </a:extLst>
          </p:cNvPr>
          <p:cNvSpPr txBox="1"/>
          <p:nvPr/>
        </p:nvSpPr>
        <p:spPr>
          <a:xfrm>
            <a:off x="7721596" y="5809013"/>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1" name="Hộp Văn bản 10">
            <a:extLst>
              <a:ext uri="{FF2B5EF4-FFF2-40B4-BE49-F238E27FC236}">
                <a16:creationId xmlns:a16="http://schemas.microsoft.com/office/drawing/2014/main" id="{3ABF2365-FCD0-4EFC-BA65-E7929B8F5ACF}"/>
              </a:ext>
            </a:extLst>
          </p:cNvPr>
          <p:cNvSpPr txBox="1"/>
          <p:nvPr/>
        </p:nvSpPr>
        <p:spPr>
          <a:xfrm>
            <a:off x="2859584" y="5658594"/>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Tree>
    <p:extLst>
      <p:ext uri="{BB962C8B-B14F-4D97-AF65-F5344CB8AC3E}">
        <p14:creationId xmlns:p14="http://schemas.microsoft.com/office/powerpoint/2010/main" val="177121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9"/>
                                        </p:tgtEl>
                                        <p:attrNameLst>
                                          <p:attrName>style.visibility</p:attrName>
                                        </p:attrNameLst>
                                      </p:cBhvr>
                                      <p:to>
                                        <p:strVal val="visible"/>
                                      </p:to>
                                    </p:set>
                                    <p:set>
                                      <p:cBhvr>
                                        <p:cTn id="16" dur="227" fill="hold">
                                          <p:stCondLst>
                                            <p:cond delay="0"/>
                                          </p:stCondLst>
                                        </p:cTn>
                                        <p:tgtEl>
                                          <p:spTgt spid="9"/>
                                        </p:tgtEl>
                                        <p:attrNameLst>
                                          <p:attrName>style.rotation</p:attrName>
                                        </p:attrNameLst>
                                      </p:cBhvr>
                                      <p:to>
                                        <p:strVal val="-45.0"/>
                                      </p:to>
                                    </p:set>
                                    <p:anim calcmode="lin" valueType="num">
                                      <p:cBhvr>
                                        <p:cTn id="17"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set>
                                      <p:cBhvr>
                                        <p:cTn id="25" dur="227" fill="hold">
                                          <p:stCondLst>
                                            <p:cond delay="0"/>
                                          </p:stCondLst>
                                        </p:cTn>
                                        <p:tgtEl>
                                          <p:spTgt spid="11"/>
                                        </p:tgtEl>
                                        <p:attrNameLst>
                                          <p:attrName>style.rotation</p:attrName>
                                        </p:attrNameLst>
                                      </p:cBhvr>
                                      <p:to>
                                        <p:strVal val="-45.0"/>
                                      </p:to>
                                    </p:set>
                                    <p:anim calcmode="lin" valueType="num">
                                      <p:cBhvr>
                                        <p:cTn id="26"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10"/>
                                        </p:tgtEl>
                                        <p:attrNameLst>
                                          <p:attrName>style.visibility</p:attrName>
                                        </p:attrNameLst>
                                      </p:cBhvr>
                                      <p:to>
                                        <p:strVal val="visible"/>
                                      </p:to>
                                    </p:set>
                                    <p:set>
                                      <p:cBhvr>
                                        <p:cTn id="34" dur="227" fill="hold">
                                          <p:stCondLst>
                                            <p:cond delay="0"/>
                                          </p:stCondLst>
                                        </p:cTn>
                                        <p:tgtEl>
                                          <p:spTgt spid="10"/>
                                        </p:tgtEl>
                                        <p:attrNameLst>
                                          <p:attrName>style.rotation</p:attrName>
                                        </p:attrNameLst>
                                      </p:cBhvr>
                                      <p:to>
                                        <p:strVal val="-45.0"/>
                                      </p:to>
                                    </p:set>
                                    <p:anim calcmode="lin" valueType="num">
                                      <p:cBhvr>
                                        <p:cTn id="35"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6"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7"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8"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4002941292"/>
              </p:ext>
            </p:extLst>
          </p:nvPr>
        </p:nvGraphicFramePr>
        <p:xfrm>
          <a:off x="381000" y="1538816"/>
          <a:ext cx="11125200" cy="466344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293940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1045</Words>
  <Application>Microsoft Office PowerPoint</Application>
  <PresentationFormat>Widescreen</PresentationFormat>
  <Paragraphs>152</Paragraphs>
  <Slides>31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Tân Phạm</dc:creator>
  <cp:lastModifiedBy>SingPC</cp:lastModifiedBy>
  <cp:revision>48</cp:revision>
  <dcterms:created xsi:type="dcterms:W3CDTF">2024-07-23T05:24:19Z</dcterms:created>
  <dcterms:modified xsi:type="dcterms:W3CDTF">2024-12-12T02:50:56Z</dcterms:modified>
</cp:coreProperties>
</file>