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2" r:id="rId2"/>
    <p:sldMasterId id="2147483686" r:id="rId3"/>
    <p:sldMasterId id="2147483698" r:id="rId4"/>
    <p:sldMasterId id="2147483710" r:id="rId5"/>
  </p:sldMasterIdLst>
  <p:notesMasterIdLst>
    <p:notesMasterId r:id="rId22"/>
  </p:notesMasterIdLst>
  <p:sldIdLst>
    <p:sldId id="257" r:id="rId6"/>
    <p:sldId id="283" r:id="rId7"/>
    <p:sldId id="256" r:id="rId8"/>
    <p:sldId id="330" r:id="rId9"/>
    <p:sldId id="322" r:id="rId10"/>
    <p:sldId id="331" r:id="rId11"/>
    <p:sldId id="332" r:id="rId12"/>
    <p:sldId id="342" r:id="rId13"/>
    <p:sldId id="329" r:id="rId14"/>
    <p:sldId id="344" r:id="rId15"/>
    <p:sldId id="338" r:id="rId16"/>
    <p:sldId id="348" r:id="rId17"/>
    <p:sldId id="321" r:id="rId18"/>
    <p:sldId id="346" r:id="rId19"/>
    <p:sldId id="300" r:id="rId20"/>
    <p:sldId id="28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EDF9"/>
    <a:srgbClr val="FACCB3"/>
    <a:srgbClr val="34BEAA"/>
    <a:srgbClr val="E6E6E6"/>
    <a:srgbClr val="5D8558"/>
    <a:srgbClr val="1A331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86940" autoAdjust="0"/>
  </p:normalViewPr>
  <p:slideViewPr>
    <p:cSldViewPr snapToGrid="0">
      <p:cViewPr varScale="1">
        <p:scale>
          <a:sx n="99" d="100"/>
          <a:sy n="99" d="100"/>
        </p:scale>
        <p:origin x="112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A01E-47C9-4D77-A7FC-824C76C9AE1A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E13F-BDF6-412A-89E4-5B71A603F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31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79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7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130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02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258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3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201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6666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1535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802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5050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68698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98989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9195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92784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401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3263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51916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10533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96149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81428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26161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39342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424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57891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069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85578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470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8197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33308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51616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90660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5097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9842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0707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5641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1292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26322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53654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30274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28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8635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81765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5259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042235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05108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245131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161070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39644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52049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8849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68001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923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5619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521643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39269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2129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78268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6962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81821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2225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658388E1-63B2-4333-9F80-4149CE37B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52A970-13FA-E3C8-A755-59174AFC1D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771" y="0"/>
            <a:ext cx="1451728" cy="14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72D73981-CCDD-4E0C-8C4D-D0AB5CDCA4D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D7D36-CF0F-5355-48C4-A88AD74FAF0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862" y="0"/>
            <a:ext cx="1451728" cy="14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4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55892E42-AC5F-42A2-BD45-EAC047DB52D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4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61FB3F2A-10F8-4876-92EE-38795114D5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08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svg"/><Relationship Id="rId11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440AA9-230C-27F3-5C7A-BA6DE1AF5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972" y="2423822"/>
            <a:ext cx="9175275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57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494" y="1516161"/>
            <a:ext cx="909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9621" y="2133600"/>
            <a:ext cx="8181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9621" y="3308303"/>
            <a:ext cx="7956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5557" y="4602769"/>
            <a:ext cx="9047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0253" y="1106905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33477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B5F00C3-1706-EFEC-51BB-14AC2C734852}"/>
              </a:ext>
            </a:extLst>
          </p:cNvPr>
          <p:cNvSpPr/>
          <p:nvPr/>
        </p:nvSpPr>
        <p:spPr>
          <a:xfrm flipH="1">
            <a:off x="0" y="0"/>
            <a:ext cx="12192000" cy="6981713"/>
          </a:xfrm>
          <a:custGeom>
            <a:avLst/>
            <a:gdLst/>
            <a:ahLst/>
            <a:cxnLst/>
            <a:rect l="l" t="t" r="r" b="b"/>
            <a:pathLst>
              <a:path w="20396918" h="10420971">
                <a:moveTo>
                  <a:pt x="20396918" y="0"/>
                </a:moveTo>
                <a:lnTo>
                  <a:pt x="0" y="0"/>
                </a:lnTo>
                <a:lnTo>
                  <a:pt x="0" y="10420971"/>
                </a:lnTo>
                <a:lnTo>
                  <a:pt x="20396918" y="10420971"/>
                </a:lnTo>
                <a:lnTo>
                  <a:pt x="20396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8750" t="-24683" r="-9584" b="-3060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E0EC865-118F-85FC-6796-E9A5B3D0D7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25" r="-486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EBA536-595F-10A3-86DF-69099BF967A7}"/>
              </a:ext>
            </a:extLst>
          </p:cNvPr>
          <p:cNvSpPr/>
          <p:nvPr/>
        </p:nvSpPr>
        <p:spPr>
          <a:xfrm>
            <a:off x="152400" y="385464"/>
            <a:ext cx="11887200" cy="6243936"/>
          </a:xfrm>
          <a:prstGeom prst="roundRect">
            <a:avLst>
              <a:gd name="adj" fmla="val 2742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0891D-5D3A-5DED-8DD7-795398FC2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3432"/>
            <a:ext cx="3649333" cy="1233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5EA943-C7F5-CBC6-9CDA-42E15FAC2CEB}"/>
              </a:ext>
            </a:extLst>
          </p:cNvPr>
          <p:cNvSpPr txBox="1"/>
          <p:nvPr/>
        </p:nvSpPr>
        <p:spPr>
          <a:xfrm>
            <a:off x="622301" y="1143000"/>
            <a:ext cx="109473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 văn giới </a:t>
            </a:r>
            <a:r>
              <a:rPr lang="vi-VN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 </a:t>
            </a:r>
            <a:r>
              <a:rPr lang="vi-VN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 trong một cuốn sách thường </a:t>
            </a:r>
            <a:r>
              <a:rPr lang="vi-VN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vi-VN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phần:</a:t>
            </a:r>
          </a:p>
          <a:p>
            <a:pPr algn="just" defTabSz="609630"/>
            <a:r>
              <a:rPr lang="vi-VN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Mở đầu: Giới thiệu tên sách, tên tác giả, tên nhân vật và nêu ấn tượng chung về nhân vật.</a:t>
            </a:r>
          </a:p>
          <a:p>
            <a:pPr algn="just" defTabSz="609630"/>
            <a:r>
              <a:rPr lang="vi-VN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Triển khai: Cung cấp những thông tin về đặc điểm </a:t>
            </a:r>
            <a:r>
              <a:rPr lang="en-US" sz="3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</a:t>
            </a:r>
            <a:r>
              <a:rPr lang="vi-VN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 vật </a:t>
            </a:r>
            <a:r>
              <a:rPr lang="vi-VN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 </a:t>
            </a:r>
            <a:r>
              <a:rPr lang="vi-VN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hình, hành động, lời nói, suy nghĩ,...) và đưa ra dẫn chứng minh hoạ.</a:t>
            </a:r>
          </a:p>
          <a:p>
            <a:pPr algn="just" defTabSz="609630"/>
            <a:r>
              <a:rPr lang="vi-VN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Kết thúc: Nêu nhận xét hoặc cảm nghĩ về nhân vật,...</a:t>
            </a:r>
            <a:endParaRPr lang="en-US" sz="3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165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9370" y="1859340"/>
            <a:ext cx="103731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 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“Tiếng Việt lớp 4 tập 1 Kết nối tri thức với cuộc sống” 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rất nhiều câu chuyện lí thú và ý nghĩa viết về những chủ đề khác nhau. Trong đó, em rất thích nhân vật Ma-ri-a trong câu chuyện 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“Nhà phát minh 6 tuổi”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Ma-ri-a là một cô bé rất thích quan sát. Hồi 6 tuổi, mỗi khi gia nhân bưng trà lên, cô bé lại để ý sự chuyển động của tách trà trên đĩa. Vì Ma-ri-a là người luôn say mê khám phá, nên cô bé đã vào bếp lấy một bộ đồ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và tự làm thí nghiệm.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vậy, cô bé đã phát hiện ra khi giữa tách trà và đĩa có một chút nước thì tách trà sẽ đứng yên. Ma-ri-a quả là một cô bé thông minh và tinh tường.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213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B90708-0E3F-76BC-3D0D-8E1C9337F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008" y="2534947"/>
            <a:ext cx="7340220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67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67D2EE-4840-452B-5B5F-92FDE30CB4BD}"/>
              </a:ext>
            </a:extLst>
          </p:cNvPr>
          <p:cNvSpPr txBox="1"/>
          <p:nvPr/>
        </p:nvSpPr>
        <p:spPr>
          <a:xfrm>
            <a:off x="2068642" y="1690062"/>
            <a:ext cx="76599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4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4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en-US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15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884" y="267632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học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hôm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 nay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ea typeface="字魂35号-经典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bài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học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tiếp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ea typeface="字魂35号-经典雅黑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ea typeface="字魂35号-经典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ea typeface="字魂35号-经典雅黑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35号-经典雅黑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字魂35号-经典雅黑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C72BE"/>
          </a:solidFill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9A488F-FD20-772D-F116-24D0F69E9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480" y="2140329"/>
            <a:ext cx="7773074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49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Những Câu Chuyện Cổ Tích  Bé Minh Vy MV Official  Ca Nhạc Thiếu Nhi Cho Bé_720pFH">
            <a:hlinkClick r:id="" action="ppaction://media"/>
            <a:extLst>
              <a:ext uri="{FF2B5EF4-FFF2-40B4-BE49-F238E27FC236}">
                <a16:creationId xmlns:a16="http://schemas.microsoft.com/office/drawing/2014/main" id="{32FDA860-FE62-1BFE-7A98-D8AE592410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29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608359-2B3C-9C87-F767-50D9BCC3B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4620" y="1322103"/>
            <a:ext cx="3493311" cy="810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A9E044-9F06-4EF9-CA87-915838F0CE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0210" y="2320138"/>
            <a:ext cx="7315834" cy="196308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FD1D0C1-2905-2286-1B99-BF47505B79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912" y="176270"/>
            <a:ext cx="1451728" cy="14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4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C0EF54-837B-E6F2-A221-C99EC0D92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81" y="1272321"/>
            <a:ext cx="6298629" cy="471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27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B51D5-D132-1D4C-31D2-514459853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91" y="265641"/>
            <a:ext cx="1166415" cy="11953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F4F953-889F-BBE3-F081-06EEFAA613CF}"/>
              </a:ext>
            </a:extLst>
          </p:cNvPr>
          <p:cNvGrpSpPr/>
          <p:nvPr/>
        </p:nvGrpSpPr>
        <p:grpSpPr>
          <a:xfrm>
            <a:off x="547894" y="1802985"/>
            <a:ext cx="11096212" cy="1015663"/>
            <a:chOff x="547894" y="1802985"/>
            <a:chExt cx="11096212" cy="10156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CB6C0B-ED5F-D1E3-92B2-3D1D94FBE377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6A08311-D6EF-C783-2E18-DB57297A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7443" y="1960761"/>
              <a:ext cx="566948" cy="6687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A39214-E46B-AE90-23C4-5CC140537259}"/>
                </a:ext>
              </a:extLst>
            </p:cNvPr>
            <p:cNvSpPr txBox="1"/>
            <p:nvPr/>
          </p:nvSpPr>
          <p:spPr>
            <a:xfrm>
              <a:off x="1290860" y="1802985"/>
              <a:ext cx="1006877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000" b="1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Nêu tình cảm, cảm xúc của người viết đối với nhân vật Mi-lô.</a:t>
              </a:r>
              <a:endParaRPr lang="en-US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34824B-BFEF-499A-A32D-3C19CF48FD15}"/>
              </a:ext>
            </a:extLst>
          </p:cNvPr>
          <p:cNvGrpSpPr/>
          <p:nvPr/>
        </p:nvGrpSpPr>
        <p:grpSpPr>
          <a:xfrm>
            <a:off x="547894" y="3048257"/>
            <a:ext cx="11065746" cy="982890"/>
            <a:chOff x="547894" y="3048257"/>
            <a:chExt cx="11065746" cy="98289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E89B85-E023-95A2-0FAD-14F2433F63C7}"/>
                </a:ext>
              </a:extLst>
            </p:cNvPr>
            <p:cNvSpPr/>
            <p:nvPr/>
          </p:nvSpPr>
          <p:spPr>
            <a:xfrm>
              <a:off x="547894" y="3048257"/>
              <a:ext cx="11065746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51E3C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9D8ED294-3093-9F8B-DB12-87216FB92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11768" y="3230426"/>
              <a:ext cx="528406" cy="62590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7FB613-21D9-92AE-DFC7-87DA7CAA8C33}"/>
                </a:ext>
              </a:extLst>
            </p:cNvPr>
            <p:cNvSpPr txBox="1"/>
            <p:nvPr/>
          </p:nvSpPr>
          <p:spPr>
            <a:xfrm>
              <a:off x="1294769" y="3077040"/>
              <a:ext cx="1006877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Giới thiệu về nhân vật Mi-lô trong cuốn sách Truyện kể hằng đêm dành cho các cô bé cá tính.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621CF0-E3E7-E526-BAC2-5C68B083B865}"/>
              </a:ext>
            </a:extLst>
          </p:cNvPr>
          <p:cNvGrpSpPr/>
          <p:nvPr/>
        </p:nvGrpSpPr>
        <p:grpSpPr>
          <a:xfrm>
            <a:off x="578360" y="4293140"/>
            <a:ext cx="11065746" cy="964733"/>
            <a:chOff x="578360" y="4293140"/>
            <a:chExt cx="11065746" cy="96473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C70012-93C4-6DF5-5DDF-7B79D7465BA7}"/>
                </a:ext>
              </a:extLst>
            </p:cNvPr>
            <p:cNvSpPr/>
            <p:nvPr/>
          </p:nvSpPr>
          <p:spPr>
            <a:xfrm>
              <a:off x="578360" y="4293140"/>
              <a:ext cx="11065746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7276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2BB0265-9BF5-0C98-6F2C-3BB2DC2A3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01460" y="4451245"/>
              <a:ext cx="571512" cy="66403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C70E1B-DCF4-DEC7-3BDD-E96EB74B6A7C}"/>
                </a:ext>
              </a:extLst>
            </p:cNvPr>
            <p:cNvSpPr txBox="1"/>
            <p:nvPr/>
          </p:nvSpPr>
          <p:spPr>
            <a:xfrm>
              <a:off x="1356962" y="4303766"/>
              <a:ext cx="1006877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Nêu lí do người viết yêu thích cuốn sách Truyện kể hằng đêm dành cho các cô bé cá tính.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56C651-DD41-03EC-3215-7CADC173030A}"/>
              </a:ext>
            </a:extLst>
          </p:cNvPr>
          <p:cNvGrpSpPr/>
          <p:nvPr/>
        </p:nvGrpSpPr>
        <p:grpSpPr>
          <a:xfrm>
            <a:off x="592470" y="5552462"/>
            <a:ext cx="11178635" cy="963114"/>
            <a:chOff x="592470" y="5552462"/>
            <a:chExt cx="11178635" cy="96311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536C76-8B8F-E5E4-0F3D-1BD9054ACDB6}"/>
                </a:ext>
              </a:extLst>
            </p:cNvPr>
            <p:cNvSpPr/>
            <p:nvPr/>
          </p:nvSpPr>
          <p:spPr>
            <a:xfrm>
              <a:off x="592470" y="5552462"/>
              <a:ext cx="11051636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DF37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D9A3CE5B-CF84-81A9-8128-6C164B561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28301" y="5731023"/>
              <a:ext cx="539905" cy="6316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F61289-9BBC-2BAE-3935-1231900B0475}"/>
                </a:ext>
              </a:extLst>
            </p:cNvPr>
            <p:cNvSpPr txBox="1"/>
            <p:nvPr/>
          </p:nvSpPr>
          <p:spPr>
            <a:xfrm>
              <a:off x="1301876" y="5785221"/>
              <a:ext cx="104692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Kể về 100 phụ nữ nổi tiếng trên thế giới.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Đúng">
            <a:extLst>
              <a:ext uri="{FF2B5EF4-FFF2-40B4-BE49-F238E27FC236}">
                <a16:creationId xmlns:a16="http://schemas.microsoft.com/office/drawing/2014/main" id="{556C7C32-CBDA-54AB-A2DD-E4B91DDE9E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151" y="2977611"/>
            <a:ext cx="1216383" cy="973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610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B51D5-D132-1D4C-31D2-514459853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91" y="265641"/>
            <a:ext cx="1166415" cy="1195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D9EC26-8C3C-447D-B4FA-C0443C33A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803" y="1898861"/>
            <a:ext cx="7356772" cy="1637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95324-EA98-72B8-8E16-81378BE6B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3542" y="3597812"/>
            <a:ext cx="7523201" cy="307505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493669-DF8F-81AE-F37D-4338D6AD5DF6}"/>
              </a:ext>
            </a:extLst>
          </p:cNvPr>
          <p:cNvSpPr/>
          <p:nvPr/>
        </p:nvSpPr>
        <p:spPr>
          <a:xfrm>
            <a:off x="2655065" y="2005070"/>
            <a:ext cx="6852492" cy="80423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B60D3E3-E74A-C80A-11ED-F930C567FAB8}"/>
              </a:ext>
            </a:extLst>
          </p:cNvPr>
          <p:cNvSpPr/>
          <p:nvPr/>
        </p:nvSpPr>
        <p:spPr>
          <a:xfrm>
            <a:off x="2677099" y="2831336"/>
            <a:ext cx="1861850" cy="22033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FA2E8D1-4151-910B-7E96-5276E2F62375}"/>
              </a:ext>
            </a:extLst>
          </p:cNvPr>
          <p:cNvSpPr/>
          <p:nvPr/>
        </p:nvSpPr>
        <p:spPr>
          <a:xfrm>
            <a:off x="815248" y="2148289"/>
            <a:ext cx="1718632" cy="9474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4562954-2E7F-1425-BC87-19630CF3FC0F}"/>
              </a:ext>
            </a:extLst>
          </p:cNvPr>
          <p:cNvSpPr/>
          <p:nvPr/>
        </p:nvSpPr>
        <p:spPr>
          <a:xfrm>
            <a:off x="4682169" y="5310130"/>
            <a:ext cx="5001658" cy="34152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158E9F4-E14A-060A-304B-484291728EDD}"/>
              </a:ext>
            </a:extLst>
          </p:cNvPr>
          <p:cNvSpPr/>
          <p:nvPr/>
        </p:nvSpPr>
        <p:spPr>
          <a:xfrm>
            <a:off x="2842352" y="5596568"/>
            <a:ext cx="6863508" cy="60592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82828914-9B48-3C35-433D-4F0D77E2951E}"/>
              </a:ext>
            </a:extLst>
          </p:cNvPr>
          <p:cNvSpPr/>
          <p:nvPr/>
        </p:nvSpPr>
        <p:spPr>
          <a:xfrm>
            <a:off x="638978" y="5365214"/>
            <a:ext cx="1718632" cy="9474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A5E7FA-6D03-6E73-A97C-C336F1108AA6}"/>
              </a:ext>
            </a:extLst>
          </p:cNvPr>
          <p:cNvSpPr txBox="1"/>
          <p:nvPr/>
        </p:nvSpPr>
        <p:spPr>
          <a:xfrm>
            <a:off x="2668377" y="1944483"/>
            <a:ext cx="6971381" cy="132802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4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Cho biết tên nhân vật được giới thiệu, tên cuốc sách có nhân vật đó và ấn tượng chung của người giới thiệu đối với nhân vật đó</a:t>
            </a:r>
            <a:endParaRPr lang="en-US" sz="2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2D2599-F311-6A90-1D3A-D7C3F4F3B1A6}"/>
              </a:ext>
            </a:extLst>
          </p:cNvPr>
          <p:cNvSpPr txBox="1"/>
          <p:nvPr/>
        </p:nvSpPr>
        <p:spPr>
          <a:xfrm>
            <a:off x="2723462" y="5255551"/>
            <a:ext cx="6971381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2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Nêu nhận định tổng quan của người đọc về nhân vật trong cuốn sách.</a:t>
            </a:r>
            <a:endParaRPr lang="en-US" sz="2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6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A3583E-FE5C-0D07-038C-36A2FDCBDD5D}"/>
              </a:ext>
            </a:extLst>
          </p:cNvPr>
          <p:cNvGrpSpPr/>
          <p:nvPr/>
        </p:nvGrpSpPr>
        <p:grpSpPr>
          <a:xfrm>
            <a:off x="0" y="177507"/>
            <a:ext cx="11655846" cy="1556222"/>
            <a:chOff x="1670038" y="893073"/>
            <a:chExt cx="9089137" cy="215455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C90016-E70E-0987-CABF-459E2CC39B5C}"/>
                </a:ext>
              </a:extLst>
            </p:cNvPr>
            <p:cNvSpPr txBox="1"/>
            <p:nvPr/>
          </p:nvSpPr>
          <p:spPr>
            <a:xfrm>
              <a:off x="2405961" y="926145"/>
              <a:ext cx="8353214" cy="2121479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tx1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c. Phần triển khai nói về những đặc điểm nào của nhân vật Mi-lô? Với mỗi đặc điểm, người viết đã đưa những dẫn chứng gì (về hành động, suy nghĩ,... của nhân vật)?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8B51D5-D132-1D4C-31D2-514459853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0038" y="893073"/>
              <a:ext cx="1048300" cy="1195311"/>
            </a:xfrm>
            <a:prstGeom prst="rect">
              <a:avLst/>
            </a:prstGeom>
          </p:spPr>
        </p:pic>
      </p:grpSp>
      <p:sp>
        <p:nvSpPr>
          <p:cNvPr id="35" name="Freeform 4">
            <a:extLst>
              <a:ext uri="{FF2B5EF4-FFF2-40B4-BE49-F238E27FC236}">
                <a16:creationId xmlns:a16="http://schemas.microsoft.com/office/drawing/2014/main" id="{1A13793E-8963-FE69-88E3-B44DB2683D36}"/>
              </a:ext>
            </a:extLst>
          </p:cNvPr>
          <p:cNvSpPr/>
          <p:nvPr/>
        </p:nvSpPr>
        <p:spPr>
          <a:xfrm>
            <a:off x="413195" y="1774437"/>
            <a:ext cx="3445311" cy="3797867"/>
          </a:xfrm>
          <a:custGeom>
            <a:avLst/>
            <a:gdLst/>
            <a:ahLst/>
            <a:cxnLst/>
            <a:rect l="l" t="t" r="r" b="b"/>
            <a:pathLst>
              <a:path w="11865218" h="9896550">
                <a:moveTo>
                  <a:pt x="0" y="0"/>
                </a:moveTo>
                <a:lnTo>
                  <a:pt x="11865218" y="0"/>
                </a:lnTo>
                <a:lnTo>
                  <a:pt x="11865218" y="9896549"/>
                </a:lnTo>
                <a:lnTo>
                  <a:pt x="0" y="9896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968" b="100000" l="31054" r="96076"/>
                      </a14:imgEffect>
                    </a14:imgLayer>
                  </a14:imgProps>
                </a:ext>
              </a:extLst>
            </a:blip>
            <a:stretch>
              <a:fillRect l="-48100" t="-26851" r="-4628" b="-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530CCD-53BC-AF07-9ADB-D8A4060137BA}"/>
              </a:ext>
            </a:extLst>
          </p:cNvPr>
          <p:cNvGrpSpPr/>
          <p:nvPr/>
        </p:nvGrpSpPr>
        <p:grpSpPr>
          <a:xfrm>
            <a:off x="3708400" y="1774436"/>
            <a:ext cx="7548748" cy="4932245"/>
            <a:chOff x="5426231" y="2738919"/>
            <a:chExt cx="11323122" cy="739836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45E8FF1-4641-1013-2B77-569847199D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0703" y="3448571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61A1986-D38E-1F54-060A-7668C376249E}"/>
                </a:ext>
              </a:extLst>
            </p:cNvPr>
            <p:cNvCxnSpPr>
              <a:cxnSpLocks/>
            </p:cNvCxnSpPr>
            <p:nvPr/>
          </p:nvCxnSpPr>
          <p:spPr>
            <a:xfrm>
              <a:off x="9904391" y="4360587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3F2C199-A247-8971-B961-3B6FC9ECC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2273" y="3848100"/>
              <a:ext cx="1644327" cy="253537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6A2DF25-A5F9-3ADE-1E47-756B67A381DA}"/>
                </a:ext>
              </a:extLst>
            </p:cNvPr>
            <p:cNvCxnSpPr>
              <a:cxnSpLocks/>
            </p:cNvCxnSpPr>
            <p:nvPr/>
          </p:nvCxnSpPr>
          <p:spPr>
            <a:xfrm>
              <a:off x="5426231" y="6427949"/>
              <a:ext cx="166036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44D0147-FB1C-BDA6-B29A-5E8DED1E71CF}"/>
                </a:ext>
              </a:extLst>
            </p:cNvPr>
            <p:cNvCxnSpPr>
              <a:cxnSpLocks/>
            </p:cNvCxnSpPr>
            <p:nvPr/>
          </p:nvCxnSpPr>
          <p:spPr>
            <a:xfrm>
              <a:off x="5442273" y="6437213"/>
              <a:ext cx="1644327" cy="198288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87B3689-B50C-B7DE-DD32-0746F8877534}"/>
                </a:ext>
              </a:extLst>
            </p:cNvPr>
            <p:cNvCxnSpPr>
              <a:cxnSpLocks/>
            </p:cNvCxnSpPr>
            <p:nvPr/>
          </p:nvCxnSpPr>
          <p:spPr>
            <a:xfrm>
              <a:off x="9814503" y="9109058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Wave 42">
              <a:extLst>
                <a:ext uri="{FF2B5EF4-FFF2-40B4-BE49-F238E27FC236}">
                  <a16:creationId xmlns:a16="http://schemas.microsoft.com/office/drawing/2014/main" id="{73686108-AD67-E27D-876B-B38B2A188E25}"/>
                </a:ext>
              </a:extLst>
            </p:cNvPr>
            <p:cNvSpPr/>
            <p:nvPr/>
          </p:nvSpPr>
          <p:spPr>
            <a:xfrm>
              <a:off x="7090611" y="30641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7EFF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7A0F7D5-DF75-3267-A73A-70CDAC59E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4070" y="3081801"/>
              <a:ext cx="3435827" cy="1913882"/>
            </a:xfrm>
            <a:prstGeom prst="rect">
              <a:avLst/>
            </a:prstGeom>
          </p:spPr>
        </p:pic>
        <p:sp>
          <p:nvSpPr>
            <p:cNvPr id="45" name="Wave 44">
              <a:extLst>
                <a:ext uri="{FF2B5EF4-FFF2-40B4-BE49-F238E27FC236}">
                  <a16:creationId xmlns:a16="http://schemas.microsoft.com/office/drawing/2014/main" id="{216DA206-9937-1BF3-77EC-4960823AB78D}"/>
                </a:ext>
              </a:extLst>
            </p:cNvPr>
            <p:cNvSpPr/>
            <p:nvPr/>
          </p:nvSpPr>
          <p:spPr>
            <a:xfrm>
              <a:off x="7086600" y="7868009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FDCD9C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A682BC-96FE-47EE-E3CC-0B3A97121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91098" y="8161114"/>
              <a:ext cx="3987847" cy="163058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6C3B505-CBFF-F87A-3784-D7BF65571412}"/>
                </a:ext>
              </a:extLst>
            </p:cNvPr>
            <p:cNvSpPr/>
            <p:nvPr/>
          </p:nvSpPr>
          <p:spPr>
            <a:xfrm>
              <a:off x="10613049" y="2781300"/>
              <a:ext cx="6136304" cy="11413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99F886A-9515-0875-83FF-D8365F35CDC1}"/>
                </a:ext>
              </a:extLst>
            </p:cNvPr>
            <p:cNvSpPr/>
            <p:nvPr/>
          </p:nvSpPr>
          <p:spPr>
            <a:xfrm>
              <a:off x="10613049" y="407835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4421A35-1493-BC20-02F5-214C5755C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18583" y="2738919"/>
              <a:ext cx="5725642" cy="141398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1B32848-0921-05A0-2305-166317323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61559" y="4112062"/>
              <a:ext cx="5839689" cy="986358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E3C3970-84F4-65D4-DA37-B67F0EE66A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5463" y="6029247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2B077F2-C536-CCD5-4324-1AEB33396C59}"/>
                </a:ext>
              </a:extLst>
            </p:cNvPr>
            <p:cNvCxnSpPr>
              <a:cxnSpLocks/>
            </p:cNvCxnSpPr>
            <p:nvPr/>
          </p:nvCxnSpPr>
          <p:spPr>
            <a:xfrm>
              <a:off x="9939151" y="6941263"/>
              <a:ext cx="724700" cy="2783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Wave 52">
              <a:extLst>
                <a:ext uri="{FF2B5EF4-FFF2-40B4-BE49-F238E27FC236}">
                  <a16:creationId xmlns:a16="http://schemas.microsoft.com/office/drawing/2014/main" id="{122E394F-AE34-00BA-3197-CEEB03FD23E9}"/>
                </a:ext>
              </a:extLst>
            </p:cNvPr>
            <p:cNvSpPr/>
            <p:nvPr/>
          </p:nvSpPr>
          <p:spPr>
            <a:xfrm>
              <a:off x="7102242" y="5578798"/>
              <a:ext cx="2891589" cy="1850702"/>
            </a:xfrm>
            <a:prstGeom prst="wave">
              <a:avLst>
                <a:gd name="adj1" fmla="val 5999"/>
                <a:gd name="adj2" fmla="val 0"/>
              </a:avLst>
            </a:prstGeom>
            <a:solidFill>
              <a:srgbClr val="D3E08A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16F4429-9D4E-A15D-5222-43E7EE63B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14360" y="5822715"/>
              <a:ext cx="3687141" cy="1507631"/>
            </a:xfrm>
            <a:prstGeom prst="rect">
              <a:avLst/>
            </a:prstGeom>
          </p:spPr>
        </p:pic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744E474-53F2-CDFF-BAF1-FDCEB11CAC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4681" y="8389409"/>
              <a:ext cx="758388" cy="306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034580C-148F-9BB7-CB9E-E61B887C88C5}"/>
                </a:ext>
              </a:extLst>
            </p:cNvPr>
            <p:cNvSpPr/>
            <p:nvPr/>
          </p:nvSpPr>
          <p:spPr>
            <a:xfrm>
              <a:off x="10613049" y="5471820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53596B7-F428-BA94-8ED5-A8583D292C40}"/>
                </a:ext>
              </a:extLst>
            </p:cNvPr>
            <p:cNvSpPr/>
            <p:nvPr/>
          </p:nvSpPr>
          <p:spPr>
            <a:xfrm>
              <a:off x="10613049" y="666969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DA4FEC4-2EC4-1FF6-4003-45C37BD78B51}"/>
                </a:ext>
              </a:extLst>
            </p:cNvPr>
            <p:cNvSpPr/>
            <p:nvPr/>
          </p:nvSpPr>
          <p:spPr>
            <a:xfrm>
              <a:off x="10631447" y="7891792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3216FF4-4811-923C-13BF-0A99240512F1}"/>
                </a:ext>
              </a:extLst>
            </p:cNvPr>
            <p:cNvSpPr/>
            <p:nvPr/>
          </p:nvSpPr>
          <p:spPr>
            <a:xfrm>
              <a:off x="10613049" y="9119328"/>
              <a:ext cx="4855552" cy="911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1D1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6298AE0-2F48-80C5-3B52-5C1C7FD5E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29091" y="5510055"/>
              <a:ext cx="5992477" cy="1012165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EEF038B-A189-C565-06DD-D6B551841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16363" y="6680345"/>
              <a:ext cx="5839689" cy="98635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2E464C6-9ECD-4612-59AF-7420E1009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83678" y="7980639"/>
              <a:ext cx="5992477" cy="101216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1B38E01-72D5-736B-4712-47B742109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70950" y="9150929"/>
              <a:ext cx="5839689" cy="986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159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CDA0F63-8BE0-E814-EAF7-F4E8E572D363}"/>
              </a:ext>
            </a:extLst>
          </p:cNvPr>
          <p:cNvGrpSpPr/>
          <p:nvPr/>
        </p:nvGrpSpPr>
        <p:grpSpPr>
          <a:xfrm>
            <a:off x="-906123" y="4954736"/>
            <a:ext cx="4614523" cy="2335065"/>
            <a:chOff x="0" y="0"/>
            <a:chExt cx="12332011" cy="705233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D457B34-5BE0-7396-A6C9-E7147D023248}"/>
                </a:ext>
              </a:extLst>
            </p:cNvPr>
            <p:cNvSpPr/>
            <p:nvPr/>
          </p:nvSpPr>
          <p:spPr>
            <a:xfrm>
              <a:off x="0" y="4370124"/>
              <a:ext cx="12332011" cy="2682212"/>
            </a:xfrm>
            <a:custGeom>
              <a:avLst/>
              <a:gdLst/>
              <a:ahLst/>
              <a:cxnLst/>
              <a:rect l="l" t="t" r="r" b="b"/>
              <a:pathLst>
                <a:path w="12332011" h="2682212">
                  <a:moveTo>
                    <a:pt x="0" y="0"/>
                  </a:moveTo>
                  <a:lnTo>
                    <a:pt x="12332011" y="0"/>
                  </a:lnTo>
                  <a:lnTo>
                    <a:pt x="12332011" y="2682213"/>
                  </a:lnTo>
                  <a:lnTo>
                    <a:pt x="0" y="2682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16B09CB-7E4C-D7BB-5C7A-261242F50B29}"/>
                </a:ext>
              </a:extLst>
            </p:cNvPr>
            <p:cNvSpPr/>
            <p:nvPr/>
          </p:nvSpPr>
          <p:spPr>
            <a:xfrm>
              <a:off x="840409" y="0"/>
              <a:ext cx="7418245" cy="6187416"/>
            </a:xfrm>
            <a:custGeom>
              <a:avLst/>
              <a:gdLst/>
              <a:ahLst/>
              <a:cxnLst/>
              <a:rect l="l" t="t" r="r" b="b"/>
              <a:pathLst>
                <a:path w="7418245" h="6187416">
                  <a:moveTo>
                    <a:pt x="0" y="0"/>
                  </a:moveTo>
                  <a:lnTo>
                    <a:pt x="7418246" y="0"/>
                  </a:lnTo>
                  <a:lnTo>
                    <a:pt x="7418246" y="6187416"/>
                  </a:lnTo>
                  <a:lnTo>
                    <a:pt x="0" y="6187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1E72FC03-039C-8FCA-89EA-DC1D04821CD7}"/>
              </a:ext>
            </a:extLst>
          </p:cNvPr>
          <p:cNvSpPr/>
          <p:nvPr/>
        </p:nvSpPr>
        <p:spPr>
          <a:xfrm flipV="1">
            <a:off x="-454974" y="-584004"/>
            <a:ext cx="12970619" cy="1763583"/>
          </a:xfrm>
          <a:custGeom>
            <a:avLst/>
            <a:gdLst/>
            <a:ahLst/>
            <a:cxnLst/>
            <a:rect l="l" t="t" r="r" b="b"/>
            <a:pathLst>
              <a:path w="19455929" h="4640844">
                <a:moveTo>
                  <a:pt x="0" y="4640844"/>
                </a:moveTo>
                <a:lnTo>
                  <a:pt x="19455929" y="4640844"/>
                </a:lnTo>
                <a:lnTo>
                  <a:pt x="19455929" y="0"/>
                </a:lnTo>
                <a:lnTo>
                  <a:pt x="0" y="0"/>
                </a:lnTo>
                <a:lnTo>
                  <a:pt x="0" y="4640844"/>
                </a:lnTo>
                <a:close/>
              </a:path>
            </a:pathLst>
          </a:custGeom>
          <a:blipFill>
            <a:blip r:embed="rId5"/>
            <a:stretch>
              <a:fillRect b="-15206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DC423-605C-90C0-5C60-52206665F8B9}"/>
              </a:ext>
            </a:extLst>
          </p:cNvPr>
          <p:cNvSpPr txBox="1"/>
          <p:nvPr/>
        </p:nvSpPr>
        <p:spPr>
          <a:xfrm>
            <a:off x="337952" y="889000"/>
            <a:ext cx="11650848" cy="5939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Ê-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-vi-li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Phran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Ca-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Mi-lô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533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Cu-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defTabSz="609630"/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Mi-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rèn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ruồi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kiên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thuyết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2533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  <a:p>
            <a:pPr algn="just" defTabSz="609630"/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niềm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Mi-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 defTabSz="609630"/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Mi-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gương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 defTabSz="609630"/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 defTabSz="609630"/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(Vũ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Huy)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3020C6-BC84-FBE3-F624-77C23557E410}"/>
              </a:ext>
            </a:extLst>
          </p:cNvPr>
          <p:cNvSpPr/>
          <p:nvPr/>
        </p:nvSpPr>
        <p:spPr>
          <a:xfrm>
            <a:off x="508000" y="127000"/>
            <a:ext cx="1676188" cy="73033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73502C-EE8F-0C1A-329B-396E1FDC33E0}"/>
              </a:ext>
            </a:extLst>
          </p:cNvPr>
          <p:cNvSpPr txBox="1"/>
          <p:nvPr/>
        </p:nvSpPr>
        <p:spPr>
          <a:xfrm>
            <a:off x="559012" y="215166"/>
            <a:ext cx="1676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CC166-B643-D7BE-1971-06F7108DFD95}"/>
              </a:ext>
            </a:extLst>
          </p:cNvPr>
          <p:cNvSpPr txBox="1"/>
          <p:nvPr/>
        </p:nvSpPr>
        <p:spPr>
          <a:xfrm>
            <a:off x="350652" y="2028944"/>
            <a:ext cx="11650848" cy="87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C2EE15-94F4-3D78-1330-57B8FAE20915}"/>
              </a:ext>
            </a:extLst>
          </p:cNvPr>
          <p:cNvSpPr txBox="1"/>
          <p:nvPr/>
        </p:nvSpPr>
        <p:spPr>
          <a:xfrm>
            <a:off x="350652" y="2028944"/>
            <a:ext cx="11650848" cy="87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khiếu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-pan-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-ga,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bông-gô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,…,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90031-D088-F444-5247-4A01BDF2FDBC}"/>
              </a:ext>
            </a:extLst>
          </p:cNvPr>
          <p:cNvSpPr txBox="1"/>
          <p:nvPr/>
        </p:nvSpPr>
        <p:spPr>
          <a:xfrm>
            <a:off x="406400" y="2833647"/>
            <a:ext cx="11650848" cy="87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Mi-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086C5B-C06E-F275-8249-DA1C6BF254E1}"/>
              </a:ext>
            </a:extLst>
          </p:cNvPr>
          <p:cNvSpPr txBox="1"/>
          <p:nvPr/>
        </p:nvSpPr>
        <p:spPr>
          <a:xfrm>
            <a:off x="406400" y="2833647"/>
            <a:ext cx="11650848" cy="87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Mi-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39A84-86F9-4180-D9A4-C5703501209C}"/>
              </a:ext>
            </a:extLst>
          </p:cNvPr>
          <p:cNvSpPr txBox="1"/>
          <p:nvPr/>
        </p:nvSpPr>
        <p:spPr>
          <a:xfrm>
            <a:off x="410076" y="4365744"/>
            <a:ext cx="11650848" cy="87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25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B98A8E-427D-5413-0778-FF2836FBE20A}"/>
              </a:ext>
            </a:extLst>
          </p:cNvPr>
          <p:cNvSpPr txBox="1"/>
          <p:nvPr/>
        </p:nvSpPr>
        <p:spPr>
          <a:xfrm>
            <a:off x="410076" y="4365744"/>
            <a:ext cx="11650848" cy="87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bao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Mi-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tin: “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33" dirty="0" err="1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thiệt</a:t>
            </a:r>
            <a:r>
              <a:rPr lang="en-US" sz="2533" dirty="0">
                <a:solidFill>
                  <a:srgbClr val="FF1C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!”.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8B76B3-E73C-5411-29D6-B022987E256C}"/>
              </a:ext>
            </a:extLst>
          </p:cNvPr>
          <p:cNvGrpSpPr/>
          <p:nvPr/>
        </p:nvGrpSpPr>
        <p:grpSpPr>
          <a:xfrm>
            <a:off x="6258488" y="889000"/>
            <a:ext cx="6257157" cy="1103183"/>
            <a:chOff x="9387733" y="1333501"/>
            <a:chExt cx="9385737" cy="1654774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614005B8-DAEE-197F-906D-72582EC665F3}"/>
                </a:ext>
              </a:extLst>
            </p:cNvPr>
            <p:cNvSpPr/>
            <p:nvPr/>
          </p:nvSpPr>
          <p:spPr>
            <a:xfrm>
              <a:off x="9387733" y="1333501"/>
              <a:ext cx="8235065" cy="1654774"/>
            </a:xfrm>
            <a:prstGeom prst="wedgeEllipseCallout">
              <a:avLst>
                <a:gd name="adj1" fmla="val -42412"/>
                <a:gd name="adj2" fmla="val 625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A480C2-2B05-82D2-1135-07B28666CA63}"/>
                </a:ext>
              </a:extLst>
            </p:cNvPr>
            <p:cNvSpPr txBox="1"/>
            <p:nvPr/>
          </p:nvSpPr>
          <p:spPr>
            <a:xfrm>
              <a:off x="10133466" y="1627415"/>
              <a:ext cx="8640004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3600" b="1" dirty="0" err="1" smtClean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</a:t>
              </a:r>
              <a:r>
                <a:rPr lang="en-US" sz="3600" b="1" dirty="0" smtClean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khiếu</a:t>
              </a:r>
              <a:r>
                <a:rPr lang="en-US" sz="3600" b="1" dirty="0" smtClean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âm</a:t>
              </a:r>
              <a:r>
                <a:rPr lang="en-US" sz="3600" b="1" dirty="0" smtClean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nhạc</a:t>
              </a:r>
              <a:endParaRPr lang="en-US" sz="3600" b="1" dirty="0">
                <a:solidFill>
                  <a:srgbClr val="2AB0D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DE0B13-D395-1F33-A6C5-9FE4CBFBFD78}"/>
              </a:ext>
            </a:extLst>
          </p:cNvPr>
          <p:cNvGrpSpPr/>
          <p:nvPr/>
        </p:nvGrpSpPr>
        <p:grpSpPr>
          <a:xfrm>
            <a:off x="660400" y="3659693"/>
            <a:ext cx="3048000" cy="1103183"/>
            <a:chOff x="10538403" y="1547881"/>
            <a:chExt cx="4572000" cy="1654774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CFFB40DC-C21C-93E4-1245-A86B726AEC5A}"/>
                </a:ext>
              </a:extLst>
            </p:cNvPr>
            <p:cNvSpPr/>
            <p:nvPr/>
          </p:nvSpPr>
          <p:spPr>
            <a:xfrm>
              <a:off x="10538403" y="1547881"/>
              <a:ext cx="4572000" cy="1654774"/>
            </a:xfrm>
            <a:prstGeom prst="wedgeEllipseCallout">
              <a:avLst>
                <a:gd name="adj1" fmla="val 62325"/>
                <a:gd name="adj2" fmla="val -5383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C3248B-A6CF-48B0-1563-E66C2B4CE478}"/>
                </a:ext>
              </a:extLst>
            </p:cNvPr>
            <p:cNvSpPr txBox="1"/>
            <p:nvPr/>
          </p:nvSpPr>
          <p:spPr>
            <a:xfrm>
              <a:off x="10985655" y="1893803"/>
              <a:ext cx="2921954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 err="1" smtClean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Ước</a:t>
              </a:r>
              <a:r>
                <a:rPr lang="en-US" sz="3600" b="1" dirty="0" smtClean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mơ</a:t>
              </a:r>
              <a:endParaRPr lang="en-US" sz="3600" b="1" dirty="0">
                <a:solidFill>
                  <a:srgbClr val="2AB0D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CCCB39-9DC2-424B-042F-D62E68F711E5}"/>
              </a:ext>
            </a:extLst>
          </p:cNvPr>
          <p:cNvGrpSpPr/>
          <p:nvPr/>
        </p:nvGrpSpPr>
        <p:grpSpPr>
          <a:xfrm>
            <a:off x="3977602" y="5219354"/>
            <a:ext cx="3048000" cy="1103183"/>
            <a:chOff x="5930308" y="7696267"/>
            <a:chExt cx="4572000" cy="1654774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5F55100C-BAD2-EA4F-3519-9612F65A19DD}"/>
                </a:ext>
              </a:extLst>
            </p:cNvPr>
            <p:cNvSpPr/>
            <p:nvPr/>
          </p:nvSpPr>
          <p:spPr>
            <a:xfrm>
              <a:off x="5930308" y="7696267"/>
              <a:ext cx="4572000" cy="1654774"/>
            </a:xfrm>
            <a:prstGeom prst="wedgeEllipseCallout">
              <a:avLst>
                <a:gd name="adj1" fmla="val 62325"/>
                <a:gd name="adj2" fmla="val -5383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F7AE64-C421-F807-6174-BF5FED2BE53A}"/>
                </a:ext>
              </a:extLst>
            </p:cNvPr>
            <p:cNvSpPr txBox="1"/>
            <p:nvPr/>
          </p:nvSpPr>
          <p:spPr>
            <a:xfrm>
              <a:off x="7016383" y="8045285"/>
              <a:ext cx="2335254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 err="1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Tự</a:t>
              </a:r>
              <a:r>
                <a:rPr lang="en-US" sz="3600" b="1" dirty="0">
                  <a:solidFill>
                    <a:srgbClr val="2AB0D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18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2D67F-E954-244B-C7C9-FC2534CE51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09" y="1575447"/>
            <a:ext cx="8896783" cy="44728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271A12-F807-6881-0EB3-7277F1CE4090}"/>
              </a:ext>
            </a:extLst>
          </p:cNvPr>
          <p:cNvSpPr/>
          <p:nvPr/>
        </p:nvSpPr>
        <p:spPr>
          <a:xfrm>
            <a:off x="1625219" y="414542"/>
            <a:ext cx="8534399" cy="79731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FBE61385-239E-B4C6-E1B0-FC7A2B5AE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362" y="568778"/>
            <a:ext cx="8705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91440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</a:rPr>
              <a:t>Hoàn </a:t>
            </a:r>
            <a:r>
              <a:rPr lang="en-US" altLang="en-US" b="1" dirty="0" err="1">
                <a:solidFill>
                  <a:srgbClr val="C00000"/>
                </a:solidFill>
              </a:rPr>
              <a:t>thành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phiếu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bài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</a:rPr>
              <a:t>tập</a:t>
            </a:r>
            <a:endParaRPr kumimoji="0" lang="vi-VN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字魂35号-经典雅黑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49E7E8-F2A4-3AC9-70BE-C40E535DCEFE}"/>
              </a:ext>
            </a:extLst>
          </p:cNvPr>
          <p:cNvSpPr/>
          <p:nvPr/>
        </p:nvSpPr>
        <p:spPr>
          <a:xfrm>
            <a:off x="3966072" y="2269475"/>
            <a:ext cx="1575412" cy="8042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6FE318-878C-FCB2-E03D-2C1A12FEE5FC}"/>
              </a:ext>
            </a:extLst>
          </p:cNvPr>
          <p:cNvSpPr/>
          <p:nvPr/>
        </p:nvSpPr>
        <p:spPr>
          <a:xfrm>
            <a:off x="6290630" y="2148290"/>
            <a:ext cx="3789803" cy="5067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2F0456-3711-2B4B-C520-213C6FB9CB25}"/>
              </a:ext>
            </a:extLst>
          </p:cNvPr>
          <p:cNvSpPr/>
          <p:nvPr/>
        </p:nvSpPr>
        <p:spPr>
          <a:xfrm>
            <a:off x="3966072" y="3536415"/>
            <a:ext cx="1575412" cy="8042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E61AE6-7FCE-484E-937B-CD6E360C106F}"/>
              </a:ext>
            </a:extLst>
          </p:cNvPr>
          <p:cNvSpPr/>
          <p:nvPr/>
        </p:nvSpPr>
        <p:spPr>
          <a:xfrm>
            <a:off x="6290630" y="3349128"/>
            <a:ext cx="4032175" cy="5067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rở thành một nghệ sĩ trống, mặc dù ở quê hương cô, chỉ con trai mới được chơi trống.</a:t>
            </a:r>
            <a:endParaRPr lang="en-US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35028D-4B7A-5750-4947-586CC28E58B7}"/>
              </a:ext>
            </a:extLst>
          </p:cNvPr>
          <p:cNvSpPr/>
          <p:nvPr/>
        </p:nvSpPr>
        <p:spPr>
          <a:xfrm>
            <a:off x="3966072" y="4792338"/>
            <a:ext cx="1575412" cy="8042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 quyết tâm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5064768-9DB4-B7F0-B3FB-4AFB18A5CBBA}"/>
              </a:ext>
            </a:extLst>
          </p:cNvPr>
          <p:cNvSpPr/>
          <p:nvPr/>
        </p:nvSpPr>
        <p:spPr>
          <a:xfrm>
            <a:off x="6290630" y="4583016"/>
            <a:ext cx="4032175" cy="11347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ằng ngày, cô rèn khả năng cảm nhận âm thanh bằng cách lắng nghe những tiếng động xung quanh: tiếng lá đu đưa, tiếng chim ruồi vỗ cánh.</a:t>
            </a:r>
            <a:endParaRPr lang="en-US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135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11" grpId="0" animBg="1"/>
      <p:bldP spid="12" grpId="0" animBg="1"/>
      <p:bldP spid="13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7028073-2F1D-4C17-9300-01AD1917A89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6.01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588</TotalTime>
  <Words>898</Words>
  <Application>Microsoft Office PowerPoint</Application>
  <PresentationFormat>Widescreen</PresentationFormat>
  <Paragraphs>54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Calibri</vt:lpstr>
      <vt:lpstr>Cambria</vt:lpstr>
      <vt:lpstr>等线</vt:lpstr>
      <vt:lpstr>Roboto</vt:lpstr>
      <vt:lpstr>Tahoma</vt:lpstr>
      <vt:lpstr>Times New Roman</vt:lpstr>
      <vt:lpstr>字魂35号-经典雅黑</vt:lpstr>
      <vt:lpstr>Office 主题</vt:lpstr>
      <vt:lpstr>1_Office 主题</vt:lpstr>
      <vt:lpstr>3_Office 主题</vt:lpstr>
      <vt:lpstr>4_Office 主题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SingPC</cp:lastModifiedBy>
  <cp:revision>48</cp:revision>
  <dcterms:created xsi:type="dcterms:W3CDTF">2017-08-18T03:02:00Z</dcterms:created>
  <dcterms:modified xsi:type="dcterms:W3CDTF">2024-12-12T02:44:35Z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