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303" r:id="rId8"/>
    <p:sldId id="304" r:id="rId9"/>
    <p:sldId id="289" r:id="rId10"/>
    <p:sldId id="290" r:id="rId11"/>
    <p:sldId id="292" r:id="rId12"/>
    <p:sldId id="294" r:id="rId13"/>
    <p:sldId id="297" r:id="rId14"/>
    <p:sldId id="299" r:id="rId15"/>
    <p:sldId id="278" r:id="rId16"/>
    <p:sldId id="301" r:id="rId17"/>
    <p:sldId id="281" r:id="rId18"/>
    <p:sldId id="260" r:id="rId19"/>
    <p:sldId id="273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E2C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4660"/>
  </p:normalViewPr>
  <p:slideViewPr>
    <p:cSldViewPr snapToGrid="0">
      <p:cViewPr varScale="1">
        <p:scale>
          <a:sx n="58" d="100"/>
          <a:sy n="58" d="100"/>
        </p:scale>
        <p:origin x="70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g Nguyen" userId="1b7f234b016d46c6" providerId="LiveId" clId="{4EC18723-439F-4742-9A38-33F4F1C12034}"/>
    <pc:docChg chg="delSld">
      <pc:chgData name="Dong Nguyen" userId="1b7f234b016d46c6" providerId="LiveId" clId="{4EC18723-439F-4742-9A38-33F4F1C12034}" dt="2021-03-21T01:08:18.177" v="0" actId="47"/>
      <pc:docMkLst>
        <pc:docMk/>
      </pc:docMkLst>
      <pc:sldChg chg="del">
        <pc:chgData name="Dong Nguyen" userId="1b7f234b016d46c6" providerId="LiveId" clId="{4EC18723-439F-4742-9A38-33F4F1C12034}" dt="2021-03-21T01:08:18.177" v="0" actId="47"/>
        <pc:sldMkLst>
          <pc:docMk/>
          <pc:sldMk cId="490740698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62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01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21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41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78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73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72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2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4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61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27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76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52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85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89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8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50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26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4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2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80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98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50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24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12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09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31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66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30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1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571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71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2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525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933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462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068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810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167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9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299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464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372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418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15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500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BDF80-F56B-4889-AF28-D6A528A61A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132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FD009-60D7-47DD-A4F1-94D69E64688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665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962FD-B2E5-4BF9-89F0-4410B643D13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143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677C5-5634-4D0D-B940-2832BC46C1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1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330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351E7-36B6-4758-8AF2-C97B92367CE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175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FE40E-84AB-468F-B426-C81EFA8655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636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6F012-EFB4-438D-AF2E-027D81DEBC1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084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6B12-9CB3-4ADB-BC40-B3DD68292C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37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4839-9406-4793-8B9D-17EE1438173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580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03DE3-E34D-402C-955B-FE2A0835B20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69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89EEC-C428-4A00-8EC9-7C2E13568B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838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BDF80-F56B-4889-AF28-D6A528A61A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073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FD009-60D7-47DD-A4F1-94D69E64688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61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962FD-B2E5-4BF9-89F0-4410B643D13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4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94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677C5-5634-4D0D-B940-2832BC46C1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40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351E7-36B6-4758-8AF2-C97B92367CE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824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FE40E-84AB-468F-B426-C81EFA8655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64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6F012-EFB4-438D-AF2E-027D81DEBC1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134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6B12-9CB3-4ADB-BC40-B3DD68292C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326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4839-9406-4793-8B9D-17EE1438173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421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03DE3-E34D-402C-955B-FE2A0835B20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890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89EEC-C428-4A00-8EC9-7C2E13568B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3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5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2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8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5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7593B-4235-40D8-8FE2-9A6900572369}" type="slidenum">
              <a:rPr lang="en-US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8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7593B-4235-40D8-8FE2-9A6900572369}" type="slidenum">
              <a:rPr lang="en-US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4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975568" y="304792"/>
            <a:ext cx="7588936" cy="954107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PHÒNG GIÁO DỤC&amp; ĐÀO TẠO QUỲNH LƯU</a:t>
            </a:r>
            <a:br>
              <a:rPr lang="en-US" sz="2800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2800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TRƯỜNG TIỂU HỌC QUỲNH BÁ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539999" y="6019800"/>
            <a:ext cx="707464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GIÁO VIÊN: NGUYỄN THỊ HUỆ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2052" name="Picture 14" descr="Pictur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9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304800" y="2362200"/>
            <a:ext cx="11582400" cy="12954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6000" b="1" kern="120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MĨ </a:t>
            </a:r>
            <a:r>
              <a:rPr lang="en-US" sz="6000" b="1" kern="1200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 LỚP 3</a:t>
            </a:r>
            <a:endParaRPr lang="en-US" sz="6000" b="1" kern="1200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THAM KHẢO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8" y="1405887"/>
            <a:ext cx="2495899" cy="26475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28" y="4313351"/>
            <a:ext cx="3249509" cy="2319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13" y="1349920"/>
            <a:ext cx="1983849" cy="2815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45" y="1352993"/>
            <a:ext cx="2093556" cy="277292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683" y="4048955"/>
            <a:ext cx="1731308" cy="245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87" y="4165233"/>
            <a:ext cx="1755401" cy="251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38" y="4264616"/>
            <a:ext cx="1654397" cy="224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074" y="616159"/>
            <a:ext cx="2295431" cy="32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34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humb_91">
            <a:extLst>
              <a:ext uri="{FF2B5EF4-FFF2-40B4-BE49-F238E27FC236}">
                <a16:creationId xmlns:a16="http://schemas.microsoft.com/office/drawing/2014/main" id="{289A6A23-12BF-4C56-BF78-7AD549C3B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501" y="1004576"/>
            <a:ext cx="3642211" cy="523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lated image">
            <a:extLst>
              <a:ext uri="{FF2B5EF4-FFF2-40B4-BE49-F238E27FC236}">
                <a16:creationId xmlns:a16="http://schemas.microsoft.com/office/drawing/2014/main" id="{4F321747-D10B-4508-9221-EC3E6BB109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94" y="986224"/>
            <a:ext cx="3569123" cy="512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46E1B32D-BFCA-4D91-A327-FD274509FFF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09" y="1010812"/>
            <a:ext cx="3836301" cy="519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85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312791"/>
            <a:ext cx="12192000" cy="80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15617" y="396850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6994365" y="392888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39030BE-1A40-4190-A462-EACCF688B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1" y="2228971"/>
            <a:ext cx="6745467" cy="34484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9BD392-D339-42BD-B00A-A35BE8C32C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651" y="2197291"/>
            <a:ext cx="4838984" cy="39851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D50F0277-AFE7-421A-AD83-3296CDC4DAD1}"/>
              </a:ext>
            </a:extLst>
          </p:cNvPr>
          <p:cNvSpPr txBox="1"/>
          <p:nvPr/>
        </p:nvSpPr>
        <p:spPr>
          <a:xfrm>
            <a:off x="2270034" y="720433"/>
            <a:ext cx="686873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vi-VN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</a:t>
            </a:r>
          </a:p>
        </p:txBody>
      </p:sp>
    </p:spTree>
    <p:extLst>
      <p:ext uri="{BB962C8B-B14F-4D97-AF65-F5344CB8AC3E}">
        <p14:creationId xmlns:p14="http://schemas.microsoft.com/office/powerpoint/2010/main" val="26671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C9EDC4C-A1C2-428C-A5AB-62A5394F72ED}"/>
              </a:ext>
            </a:extLst>
          </p:cNvPr>
          <p:cNvSpPr txBox="1"/>
          <p:nvPr/>
        </p:nvSpPr>
        <p:spPr>
          <a:xfrm>
            <a:off x="2655176" y="744460"/>
            <a:ext cx="7239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CẢM 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</a:p>
        </p:txBody>
      </p:sp>
      <p:pic>
        <p:nvPicPr>
          <p:cNvPr id="3" name="Picture 2" descr="A group of kids standing together&#10;&#10;Description automatically generated with low confidence">
            <a:extLst>
              <a:ext uri="{FF2B5EF4-FFF2-40B4-BE49-F238E27FC236}">
                <a16:creationId xmlns:a16="http://schemas.microsoft.com/office/drawing/2014/main" id="{C0EF53C6-448F-4BCD-B9BB-30B63E1BE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62" y="1805270"/>
            <a:ext cx="9764877" cy="382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6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t Sessions with Mary Deveau: Multi-media Masks">
            <a:extLst>
              <a:ext uri="{FF2B5EF4-FFF2-40B4-BE49-F238E27FC236}">
                <a16:creationId xmlns:a16="http://schemas.microsoft.com/office/drawing/2014/main" id="{AEA8B969-C946-44A6-BFE0-B67CB7CF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458" y="3401706"/>
            <a:ext cx="3226821" cy="322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t Sessions with Mary Deveau: Multi-media Masks">
            <a:extLst>
              <a:ext uri="{FF2B5EF4-FFF2-40B4-BE49-F238E27FC236}">
                <a16:creationId xmlns:a16="http://schemas.microsoft.com/office/drawing/2014/main" id="{BF29FBDF-04C1-4D0B-9E8F-303DAFCBC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29" y="2738468"/>
            <a:ext cx="3226821" cy="351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DE04CEC-F2B2-4413-948E-E34D67F9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3" y="2248550"/>
            <a:ext cx="2933975" cy="391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amily Stick Puppets | Kids' Crafts | Fun Craft Ideas | FirstPalette.com">
            <a:extLst>
              <a:ext uri="{FF2B5EF4-FFF2-40B4-BE49-F238E27FC236}">
                <a16:creationId xmlns:a16="http://schemas.microsoft.com/office/drawing/2014/main" id="{F0A26A8B-4DC2-42E7-BFF2-253ECD981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31" y="387334"/>
            <a:ext cx="4442439" cy="295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8C9EDC4C-A1C2-428C-A5AB-62A5394F72ED}"/>
              </a:ext>
            </a:extLst>
          </p:cNvPr>
          <p:cNvSpPr txBox="1"/>
          <p:nvPr/>
        </p:nvSpPr>
        <p:spPr>
          <a:xfrm>
            <a:off x="457885" y="553392"/>
            <a:ext cx="7239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SÁNG TẠO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0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/>
          </p:cNvPr>
          <p:cNvSpPr txBox="1"/>
          <p:nvPr/>
        </p:nvSpPr>
        <p:spPr>
          <a:xfrm>
            <a:off x="812800" y="685800"/>
            <a:ext cx="3048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cs typeface="Tahoma"/>
              </a:rPr>
              <a:t>Kiểm tra </a:t>
            </a:r>
          </a:p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cs typeface="Tahoma"/>
              </a:rPr>
              <a:t>dụng cụ  </a:t>
            </a:r>
          </a:p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cs typeface="Tahoma"/>
              </a:rPr>
              <a:t>học vẽ</a:t>
            </a:r>
          </a:p>
          <a:p>
            <a:pPr>
              <a:defRPr/>
            </a:pPr>
            <a:endParaRPr lang="en-US" sz="3600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6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4673600" y="1219200"/>
            <a:ext cx="7010400" cy="30464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4000" kern="0" dirty="0">
                <a:solidFill>
                  <a:srgbClr val="FF0000"/>
                </a:solidFill>
                <a:cs typeface="Arial" charset="0"/>
              </a:rPr>
              <a:t>1/ </a:t>
            </a:r>
            <a:r>
              <a:rPr lang="en-US" sz="4000" kern="0" dirty="0" err="1">
                <a:solidFill>
                  <a:srgbClr val="FF0000"/>
                </a:solidFill>
                <a:cs typeface="Arial" charset="0"/>
              </a:rPr>
              <a:t>Giấy</a:t>
            </a:r>
            <a:r>
              <a:rPr lang="en-US" sz="4000" kern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000" kern="0" dirty="0" err="1" smtClean="0">
                <a:solidFill>
                  <a:srgbClr val="FF0000"/>
                </a:solidFill>
                <a:cs typeface="Arial" charset="0"/>
              </a:rPr>
              <a:t>vẽ</a:t>
            </a:r>
            <a:endParaRPr lang="en-US" sz="4000" kern="0" dirty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US" sz="4000" kern="0" dirty="0">
                <a:solidFill>
                  <a:srgbClr val="FF0000"/>
                </a:solidFill>
                <a:cs typeface="Arial" charset="0"/>
              </a:rPr>
              <a:t>2/ </a:t>
            </a:r>
            <a:r>
              <a:rPr lang="en-US" sz="4000" kern="0" dirty="0" err="1">
                <a:solidFill>
                  <a:srgbClr val="FF0000"/>
                </a:solidFill>
                <a:cs typeface="Arial" charset="0"/>
              </a:rPr>
              <a:t>Màu</a:t>
            </a:r>
            <a:r>
              <a:rPr lang="en-US" sz="4000" kern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cs typeface="Arial" charset="0"/>
              </a:rPr>
              <a:t>vẽ</a:t>
            </a:r>
            <a:r>
              <a:rPr lang="en-US" sz="4000" kern="0" dirty="0">
                <a:solidFill>
                  <a:srgbClr val="FF0000"/>
                </a:solidFill>
                <a:cs typeface="Arial" charset="0"/>
              </a:rPr>
              <a:t>( </a:t>
            </a:r>
            <a:r>
              <a:rPr lang="en-US" sz="4000" kern="0" dirty="0" err="1">
                <a:solidFill>
                  <a:srgbClr val="FF0000"/>
                </a:solidFill>
                <a:cs typeface="Arial" charset="0"/>
              </a:rPr>
              <a:t>màu</a:t>
            </a:r>
            <a:r>
              <a:rPr lang="en-US" sz="4000" kern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cs typeface="Arial" charset="0"/>
              </a:rPr>
              <a:t>nước</a:t>
            </a:r>
            <a:r>
              <a:rPr lang="en-US" sz="4000" kern="0" dirty="0">
                <a:solidFill>
                  <a:srgbClr val="FF0000"/>
                </a:solidFill>
                <a:cs typeface="Arial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cs typeface="Arial" charset="0"/>
              </a:rPr>
              <a:t>màu</a:t>
            </a:r>
            <a:r>
              <a:rPr lang="en-US" sz="4000" kern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cs typeface="Arial" charset="0"/>
              </a:rPr>
              <a:t>dạ</a:t>
            </a:r>
            <a:r>
              <a:rPr lang="en-US" sz="4000" kern="0" dirty="0">
                <a:solidFill>
                  <a:srgbClr val="FF0000"/>
                </a:solidFill>
                <a:cs typeface="Arial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cs typeface="Arial" charset="0"/>
              </a:rPr>
              <a:t>sáp</a:t>
            </a:r>
            <a:r>
              <a:rPr lang="en-US" sz="4000" kern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cs typeface="Arial" charset="0"/>
              </a:rPr>
              <a:t>màu</a:t>
            </a:r>
            <a:r>
              <a:rPr lang="en-US" sz="4000" kern="0" dirty="0">
                <a:solidFill>
                  <a:srgbClr val="FF0000"/>
                </a:solidFill>
                <a:cs typeface="Arial" charset="0"/>
              </a:rPr>
              <a:t>...)</a:t>
            </a:r>
          </a:p>
          <a:p>
            <a:pPr eaLnBrk="1" hangingPunct="1">
              <a:defRPr/>
            </a:pPr>
            <a:r>
              <a:rPr lang="en-US" sz="4000" kern="0" dirty="0">
                <a:solidFill>
                  <a:srgbClr val="FF0000"/>
                </a:solidFill>
                <a:cs typeface="Arial" charset="0"/>
              </a:rPr>
              <a:t>3/ </a:t>
            </a:r>
            <a:r>
              <a:rPr lang="en-US" sz="4000" kern="0" dirty="0" err="1">
                <a:solidFill>
                  <a:srgbClr val="FF0000"/>
                </a:solidFill>
                <a:cs typeface="Arial" charset="0"/>
              </a:rPr>
              <a:t>Bút</a:t>
            </a:r>
            <a:r>
              <a:rPr lang="en-US" sz="4000" kern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cs typeface="Arial" charset="0"/>
              </a:rPr>
              <a:t>vẽ</a:t>
            </a:r>
            <a:r>
              <a:rPr lang="en-US" sz="4000" kern="0" dirty="0">
                <a:solidFill>
                  <a:srgbClr val="FF0000"/>
                </a:solidFill>
                <a:cs typeface="Arial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cs typeface="Arial" charset="0"/>
              </a:rPr>
              <a:t>chì</a:t>
            </a:r>
            <a:r>
              <a:rPr lang="en-US" sz="4000" kern="0" dirty="0">
                <a:solidFill>
                  <a:srgbClr val="FF0000"/>
                </a:solidFill>
                <a:cs typeface="Arial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cs typeface="Arial" charset="0"/>
              </a:rPr>
              <a:t>tẩy</a:t>
            </a:r>
            <a:r>
              <a:rPr lang="en-US" sz="4000" kern="0" dirty="0">
                <a:solidFill>
                  <a:srgbClr val="FF0000"/>
                </a:solidFill>
                <a:cs typeface="Arial" charset="0"/>
              </a:rPr>
              <a:t>....</a:t>
            </a:r>
          </a:p>
          <a:p>
            <a:pPr eaLnBrk="1" hangingPunct="1">
              <a:defRPr/>
            </a:pPr>
            <a:r>
              <a:rPr lang="en-US" sz="3200" kern="0" dirty="0">
                <a:solidFill>
                  <a:srgbClr val="FF0000"/>
                </a:solidFill>
                <a:cs typeface="Arial" charset="0"/>
              </a:rPr>
              <a:t> </a:t>
            </a:r>
            <a:endParaRPr lang="en-US" sz="2800" kern="0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ình Chữ nhật 26"/>
          <p:cNvSpPr/>
          <p:nvPr/>
        </p:nvSpPr>
        <p:spPr>
          <a:xfrm>
            <a:off x="1569494" y="1610436"/>
            <a:ext cx="3848669" cy="47630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1228300" y="300252"/>
            <a:ext cx="1022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 smtClean="0">
                <a:latin typeface="+mj-lt"/>
              </a:rPr>
              <a:t>Chủ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 err="1" smtClean="0">
                <a:latin typeface="+mj-lt"/>
              </a:rPr>
              <a:t>đề</a:t>
            </a:r>
            <a:r>
              <a:rPr lang="vi-VN" sz="2800" b="1" dirty="0" smtClean="0">
                <a:latin typeface="+mj-lt"/>
              </a:rPr>
              <a:t> 3: </a:t>
            </a:r>
            <a:r>
              <a:rPr lang="vi-VN" sz="2800" b="1" dirty="0" err="1" smtClean="0">
                <a:latin typeface="+mj-lt"/>
              </a:rPr>
              <a:t>Mái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 err="1" smtClean="0">
                <a:latin typeface="+mj-lt"/>
              </a:rPr>
              <a:t>ấm</a:t>
            </a:r>
            <a:r>
              <a:rPr lang="vi-VN" sz="2800" b="1" dirty="0" smtClean="0">
                <a:latin typeface="+mj-lt"/>
              </a:rPr>
              <a:t> gia </a:t>
            </a:r>
            <a:r>
              <a:rPr lang="vi-VN" sz="2800" b="1" dirty="0" err="1" smtClean="0">
                <a:latin typeface="+mj-lt"/>
              </a:rPr>
              <a:t>đình</a:t>
            </a:r>
            <a:r>
              <a:rPr lang="vi-VN" sz="2800" b="1" dirty="0" smtClean="0">
                <a:latin typeface="+mj-lt"/>
              </a:rPr>
              <a:t>. </a:t>
            </a:r>
            <a:r>
              <a:rPr lang="vi-VN" sz="2800" b="1" dirty="0" err="1" smtClean="0">
                <a:latin typeface="+mj-lt"/>
              </a:rPr>
              <a:t>Bài</a:t>
            </a:r>
            <a:r>
              <a:rPr lang="vi-VN" sz="2800" b="1" dirty="0" smtClean="0">
                <a:latin typeface="+mj-lt"/>
              </a:rPr>
              <a:t> 2: NGƯỜI EM YÊU QUÝ</a:t>
            </a:r>
            <a:endParaRPr lang="vi-VN" sz="2800" b="1" dirty="0">
              <a:latin typeface="+mj-lt"/>
            </a:endParaRPr>
          </a:p>
        </p:txBody>
      </p:sp>
      <p:pic>
        <p:nvPicPr>
          <p:cNvPr id="7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r="50713" b="49880"/>
          <a:stretch>
            <a:fillRect/>
          </a:stretch>
        </p:blipFill>
        <p:spPr bwMode="auto">
          <a:xfrm>
            <a:off x="7230615" y="4219435"/>
            <a:ext cx="1872444" cy="2372437"/>
          </a:xfrm>
          <a:prstGeom prst="rect">
            <a:avLst/>
          </a:prstGeom>
          <a:noFill/>
        </p:spPr>
      </p:pic>
      <p:pic>
        <p:nvPicPr>
          <p:cNvPr id="8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l="49586" b="49640"/>
          <a:stretch>
            <a:fillRect/>
          </a:stretch>
        </p:blipFill>
        <p:spPr bwMode="auto">
          <a:xfrm>
            <a:off x="9799094" y="1574040"/>
            <a:ext cx="1915236" cy="2383810"/>
          </a:xfrm>
          <a:prstGeom prst="rect">
            <a:avLst/>
          </a:prstGeom>
          <a:noFill/>
        </p:spPr>
      </p:pic>
      <p:pic>
        <p:nvPicPr>
          <p:cNvPr id="9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l="50245" t="50024"/>
          <a:stretch>
            <a:fillRect/>
          </a:stretch>
        </p:blipFill>
        <p:spPr bwMode="auto">
          <a:xfrm>
            <a:off x="7233315" y="1610436"/>
            <a:ext cx="1890215" cy="2365611"/>
          </a:xfrm>
          <a:prstGeom prst="rect">
            <a:avLst/>
          </a:prstGeom>
          <a:noFill/>
        </p:spPr>
      </p:pic>
      <p:pic>
        <p:nvPicPr>
          <p:cNvPr id="10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t="49688" r="50174"/>
          <a:stretch>
            <a:fillRect/>
          </a:stretch>
        </p:blipFill>
        <p:spPr bwMode="auto">
          <a:xfrm>
            <a:off x="9830513" y="4107980"/>
            <a:ext cx="1892916" cy="2381533"/>
          </a:xfrm>
          <a:prstGeom prst="rect">
            <a:avLst/>
          </a:prstGeom>
          <a:noFill/>
        </p:spPr>
      </p:pic>
      <p:sp>
        <p:nvSpPr>
          <p:cNvPr id="18" name="Hộp_Văn_Bản 17"/>
          <p:cNvSpPr txBox="1"/>
          <p:nvPr/>
        </p:nvSpPr>
        <p:spPr>
          <a:xfrm>
            <a:off x="1965280" y="955345"/>
            <a:ext cx="633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+mj-lt"/>
              </a:rPr>
              <a:t>KHỞI ĐỘNG: TRÒ CHƠI GHÉP TRANH</a:t>
            </a:r>
          </a:p>
          <a:p>
            <a:endParaRPr lang="vi-VN" dirty="0"/>
          </a:p>
        </p:txBody>
      </p:sp>
      <p:sp>
        <p:nvSpPr>
          <p:cNvPr id="19" name="Hình Bầu dục 18"/>
          <p:cNvSpPr/>
          <p:nvPr/>
        </p:nvSpPr>
        <p:spPr>
          <a:xfrm>
            <a:off x="7956645" y="3480180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ộp_Văn_Bản 19"/>
          <p:cNvSpPr txBox="1"/>
          <p:nvPr/>
        </p:nvSpPr>
        <p:spPr>
          <a:xfrm>
            <a:off x="8024884" y="3548418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A</a:t>
            </a:r>
            <a:endParaRPr lang="vi-VN" dirty="0"/>
          </a:p>
        </p:txBody>
      </p:sp>
      <p:sp>
        <p:nvSpPr>
          <p:cNvPr id="21" name="Hình Bầu dục 20"/>
          <p:cNvSpPr/>
          <p:nvPr/>
        </p:nvSpPr>
        <p:spPr>
          <a:xfrm>
            <a:off x="10633881" y="5998193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ộp_Văn_Bản 21"/>
          <p:cNvSpPr txBox="1"/>
          <p:nvPr/>
        </p:nvSpPr>
        <p:spPr>
          <a:xfrm>
            <a:off x="10729416" y="6066433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D</a:t>
            </a:r>
            <a:endParaRPr lang="vi-VN" dirty="0"/>
          </a:p>
        </p:txBody>
      </p:sp>
      <p:sp>
        <p:nvSpPr>
          <p:cNvPr id="23" name="Hình Bầu dục 22"/>
          <p:cNvSpPr/>
          <p:nvPr/>
        </p:nvSpPr>
        <p:spPr>
          <a:xfrm>
            <a:off x="7538114" y="6105099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_Văn_Bản 23"/>
          <p:cNvSpPr txBox="1"/>
          <p:nvPr/>
        </p:nvSpPr>
        <p:spPr>
          <a:xfrm>
            <a:off x="7633649" y="6173339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C</a:t>
            </a:r>
            <a:endParaRPr lang="vi-VN" dirty="0"/>
          </a:p>
        </p:txBody>
      </p:sp>
      <p:sp>
        <p:nvSpPr>
          <p:cNvPr id="25" name="Hình Bầu dục 24"/>
          <p:cNvSpPr/>
          <p:nvPr/>
        </p:nvSpPr>
        <p:spPr>
          <a:xfrm>
            <a:off x="10965977" y="3459708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ộp_Văn_Bản 25"/>
          <p:cNvSpPr txBox="1"/>
          <p:nvPr/>
        </p:nvSpPr>
        <p:spPr>
          <a:xfrm>
            <a:off x="11061511" y="3527948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B</a:t>
            </a:r>
            <a:endParaRPr lang="vi-VN" dirty="0"/>
          </a:p>
        </p:txBody>
      </p:sp>
      <p:cxnSp>
        <p:nvCxnSpPr>
          <p:cNvPr id="29" name="Đường kết nối thẳng 28"/>
          <p:cNvCxnSpPr>
            <a:stCxn id="27" idx="0"/>
            <a:endCxn id="27" idx="2"/>
          </p:cNvCxnSpPr>
          <p:nvPr/>
        </p:nvCxnSpPr>
        <p:spPr>
          <a:xfrm rot="16200000" flipH="1">
            <a:off x="1112294" y="3991970"/>
            <a:ext cx="47630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kết nối thẳng 30"/>
          <p:cNvCxnSpPr>
            <a:stCxn id="27" idx="1"/>
            <a:endCxn id="27" idx="3"/>
          </p:cNvCxnSpPr>
          <p:nvPr/>
        </p:nvCxnSpPr>
        <p:spPr>
          <a:xfrm rot="10800000" flipH="1">
            <a:off x="1569492" y="3991970"/>
            <a:ext cx="384866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_Văn_Bản 31"/>
          <p:cNvSpPr txBox="1"/>
          <p:nvPr/>
        </p:nvSpPr>
        <p:spPr>
          <a:xfrm>
            <a:off x="2306472" y="2347415"/>
            <a:ext cx="40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1</a:t>
            </a:r>
            <a:endParaRPr lang="vi-VN" dirty="0"/>
          </a:p>
        </p:txBody>
      </p:sp>
      <p:sp>
        <p:nvSpPr>
          <p:cNvPr id="33" name="Hộp_Văn_Bản 32"/>
          <p:cNvSpPr txBox="1"/>
          <p:nvPr/>
        </p:nvSpPr>
        <p:spPr>
          <a:xfrm>
            <a:off x="4012443" y="2442949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2</a:t>
            </a:r>
            <a:endParaRPr lang="vi-VN" dirty="0"/>
          </a:p>
        </p:txBody>
      </p:sp>
      <p:sp>
        <p:nvSpPr>
          <p:cNvPr id="34" name="Hộp_Văn_Bản 33"/>
          <p:cNvSpPr txBox="1"/>
          <p:nvPr/>
        </p:nvSpPr>
        <p:spPr>
          <a:xfrm>
            <a:off x="2279178" y="4708478"/>
            <a:ext cx="51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3</a:t>
            </a:r>
            <a:endParaRPr lang="vi-VN" dirty="0"/>
          </a:p>
        </p:txBody>
      </p:sp>
      <p:sp>
        <p:nvSpPr>
          <p:cNvPr id="35" name="Hộp_Văn_Bản 34"/>
          <p:cNvSpPr txBox="1"/>
          <p:nvPr/>
        </p:nvSpPr>
        <p:spPr>
          <a:xfrm>
            <a:off x="4176217" y="4694830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4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 11"/>
          <p:cNvSpPr/>
          <p:nvPr/>
        </p:nvSpPr>
        <p:spPr>
          <a:xfrm>
            <a:off x="4121625" y="1596789"/>
            <a:ext cx="3835020" cy="47767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" name="Đường kết nối thẳng 13"/>
          <p:cNvCxnSpPr>
            <a:stCxn id="12" idx="0"/>
            <a:endCxn id="12" idx="2"/>
          </p:cNvCxnSpPr>
          <p:nvPr/>
        </p:nvCxnSpPr>
        <p:spPr>
          <a:xfrm rot="16200000" flipH="1">
            <a:off x="3650777" y="3985148"/>
            <a:ext cx="47767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thẳng 19"/>
          <p:cNvCxnSpPr>
            <a:stCxn id="12" idx="1"/>
            <a:endCxn id="12" idx="3"/>
          </p:cNvCxnSpPr>
          <p:nvPr/>
        </p:nvCxnSpPr>
        <p:spPr>
          <a:xfrm rot="10800000" flipH="1">
            <a:off x="4121625" y="3985147"/>
            <a:ext cx="38350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ộp_Văn_Bản 3"/>
          <p:cNvSpPr txBox="1"/>
          <p:nvPr/>
        </p:nvSpPr>
        <p:spPr>
          <a:xfrm>
            <a:off x="1228300" y="300252"/>
            <a:ext cx="1022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 smtClean="0">
                <a:latin typeface="+mj-lt"/>
              </a:rPr>
              <a:t>Chủ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 err="1" smtClean="0">
                <a:latin typeface="+mj-lt"/>
              </a:rPr>
              <a:t>đề</a:t>
            </a:r>
            <a:r>
              <a:rPr lang="vi-VN" sz="2800" b="1" dirty="0" smtClean="0">
                <a:latin typeface="+mj-lt"/>
              </a:rPr>
              <a:t> 3: </a:t>
            </a:r>
            <a:r>
              <a:rPr lang="vi-VN" sz="2800" b="1" dirty="0" err="1" smtClean="0">
                <a:latin typeface="+mj-lt"/>
              </a:rPr>
              <a:t>Mái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 err="1" smtClean="0">
                <a:latin typeface="+mj-lt"/>
              </a:rPr>
              <a:t>ấm</a:t>
            </a:r>
            <a:r>
              <a:rPr lang="vi-VN" sz="2800" b="1" dirty="0" smtClean="0">
                <a:latin typeface="+mj-lt"/>
              </a:rPr>
              <a:t> gia </a:t>
            </a:r>
            <a:r>
              <a:rPr lang="vi-VN" sz="2800" b="1" dirty="0" err="1" smtClean="0">
                <a:latin typeface="+mj-lt"/>
              </a:rPr>
              <a:t>đình</a:t>
            </a:r>
            <a:r>
              <a:rPr lang="vi-VN" sz="2800" b="1" dirty="0" smtClean="0">
                <a:latin typeface="+mj-lt"/>
              </a:rPr>
              <a:t>. </a:t>
            </a:r>
            <a:r>
              <a:rPr lang="vi-VN" sz="2800" b="1" dirty="0" err="1" smtClean="0">
                <a:latin typeface="+mj-lt"/>
              </a:rPr>
              <a:t>Bài</a:t>
            </a:r>
            <a:r>
              <a:rPr lang="vi-VN" sz="2800" b="1" dirty="0" smtClean="0">
                <a:latin typeface="+mj-lt"/>
              </a:rPr>
              <a:t> 2: NGƯỜI EM YÊU QUÝ</a:t>
            </a:r>
            <a:endParaRPr lang="vi-VN" sz="2800" b="1" dirty="0">
              <a:latin typeface="+mj-lt"/>
            </a:endParaRPr>
          </a:p>
        </p:txBody>
      </p:sp>
      <p:pic>
        <p:nvPicPr>
          <p:cNvPr id="7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r="50713" b="49880"/>
          <a:stretch>
            <a:fillRect/>
          </a:stretch>
        </p:blipFill>
        <p:spPr bwMode="auto">
          <a:xfrm>
            <a:off x="4132573" y="1599066"/>
            <a:ext cx="1872444" cy="2372437"/>
          </a:xfrm>
          <a:prstGeom prst="rect">
            <a:avLst/>
          </a:prstGeom>
          <a:noFill/>
        </p:spPr>
      </p:pic>
      <p:pic>
        <p:nvPicPr>
          <p:cNvPr id="8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l="49586" b="49640"/>
          <a:stretch>
            <a:fillRect/>
          </a:stretch>
        </p:blipFill>
        <p:spPr bwMode="auto">
          <a:xfrm>
            <a:off x="6005018" y="1587688"/>
            <a:ext cx="1915236" cy="2383810"/>
          </a:xfrm>
          <a:prstGeom prst="rect">
            <a:avLst/>
          </a:prstGeom>
          <a:noFill/>
        </p:spPr>
      </p:pic>
      <p:pic>
        <p:nvPicPr>
          <p:cNvPr id="9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l="50245" t="50024"/>
          <a:stretch>
            <a:fillRect/>
          </a:stretch>
        </p:blipFill>
        <p:spPr bwMode="auto">
          <a:xfrm>
            <a:off x="6018665" y="3971501"/>
            <a:ext cx="1890215" cy="2365611"/>
          </a:xfrm>
          <a:prstGeom prst="rect">
            <a:avLst/>
          </a:prstGeom>
          <a:noFill/>
        </p:spPr>
      </p:pic>
      <p:pic>
        <p:nvPicPr>
          <p:cNvPr id="10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t="49688" r="50174"/>
          <a:stretch>
            <a:fillRect/>
          </a:stretch>
        </p:blipFill>
        <p:spPr bwMode="auto">
          <a:xfrm>
            <a:off x="4125749" y="3957854"/>
            <a:ext cx="1892916" cy="2381533"/>
          </a:xfrm>
          <a:prstGeom prst="rect">
            <a:avLst/>
          </a:prstGeom>
          <a:noFill/>
        </p:spPr>
      </p:pic>
      <p:sp>
        <p:nvSpPr>
          <p:cNvPr id="18" name="Hộp_Văn_Bản 17"/>
          <p:cNvSpPr txBox="1"/>
          <p:nvPr/>
        </p:nvSpPr>
        <p:spPr>
          <a:xfrm>
            <a:off x="1965280" y="955345"/>
            <a:ext cx="633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+mj-lt"/>
              </a:rPr>
              <a:t>KHỞI ĐỘNG: TRÒ CHƠI GHÉP TRANH</a:t>
            </a:r>
          </a:p>
          <a:p>
            <a:endParaRPr lang="vi-VN" dirty="0"/>
          </a:p>
        </p:txBody>
      </p:sp>
      <p:sp>
        <p:nvSpPr>
          <p:cNvPr id="23" name="Hộp_Văn_Bản 22"/>
          <p:cNvSpPr txBox="1"/>
          <p:nvPr/>
        </p:nvSpPr>
        <p:spPr>
          <a:xfrm>
            <a:off x="4872251" y="2565778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1</a:t>
            </a:r>
            <a:endParaRPr lang="vi-VN" dirty="0"/>
          </a:p>
        </p:txBody>
      </p:sp>
      <p:sp>
        <p:nvSpPr>
          <p:cNvPr id="25" name="Hộp_Văn_Bản 24"/>
          <p:cNvSpPr txBox="1"/>
          <p:nvPr/>
        </p:nvSpPr>
        <p:spPr>
          <a:xfrm>
            <a:off x="6569123" y="5040572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4</a:t>
            </a:r>
            <a:endParaRPr lang="vi-VN" dirty="0"/>
          </a:p>
        </p:txBody>
      </p:sp>
      <p:sp>
        <p:nvSpPr>
          <p:cNvPr id="26" name="Hộp_Văn_Bản 25"/>
          <p:cNvSpPr txBox="1"/>
          <p:nvPr/>
        </p:nvSpPr>
        <p:spPr>
          <a:xfrm>
            <a:off x="4920019" y="4960961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3</a:t>
            </a:r>
            <a:endParaRPr lang="vi-VN" dirty="0"/>
          </a:p>
        </p:txBody>
      </p:sp>
      <p:sp>
        <p:nvSpPr>
          <p:cNvPr id="27" name="Hộp_Văn_Bản 26"/>
          <p:cNvSpPr txBox="1"/>
          <p:nvPr/>
        </p:nvSpPr>
        <p:spPr>
          <a:xfrm>
            <a:off x="6532730" y="2561229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2</a:t>
            </a:r>
            <a:endParaRPr lang="vi-VN" dirty="0"/>
          </a:p>
        </p:txBody>
      </p:sp>
      <p:sp>
        <p:nvSpPr>
          <p:cNvPr id="28" name="Hình Bầu dục 27"/>
          <p:cNvSpPr/>
          <p:nvPr/>
        </p:nvSpPr>
        <p:spPr>
          <a:xfrm>
            <a:off x="4763069" y="6059607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ộp_Văn_Bản 29"/>
          <p:cNvSpPr txBox="1"/>
          <p:nvPr/>
        </p:nvSpPr>
        <p:spPr>
          <a:xfrm>
            <a:off x="4858604" y="6127847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D</a:t>
            </a:r>
            <a:endParaRPr lang="vi-VN" dirty="0"/>
          </a:p>
        </p:txBody>
      </p:sp>
      <p:sp>
        <p:nvSpPr>
          <p:cNvPr id="31" name="Hình Bầu dục 30"/>
          <p:cNvSpPr/>
          <p:nvPr/>
        </p:nvSpPr>
        <p:spPr>
          <a:xfrm>
            <a:off x="4642513" y="1353404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ộp_Văn_Bản 31"/>
          <p:cNvSpPr txBox="1"/>
          <p:nvPr/>
        </p:nvSpPr>
        <p:spPr>
          <a:xfrm>
            <a:off x="4738048" y="1421644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C</a:t>
            </a:r>
            <a:endParaRPr lang="vi-VN" dirty="0"/>
          </a:p>
        </p:txBody>
      </p:sp>
      <p:sp>
        <p:nvSpPr>
          <p:cNvPr id="33" name="Hình Bầu dục 32"/>
          <p:cNvSpPr/>
          <p:nvPr/>
        </p:nvSpPr>
        <p:spPr>
          <a:xfrm>
            <a:off x="7292454" y="1355679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ộp_Văn_Bản 33"/>
          <p:cNvSpPr txBox="1"/>
          <p:nvPr/>
        </p:nvSpPr>
        <p:spPr>
          <a:xfrm>
            <a:off x="7387989" y="1423919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B</a:t>
            </a:r>
            <a:endParaRPr lang="vi-VN" dirty="0"/>
          </a:p>
        </p:txBody>
      </p:sp>
      <p:sp>
        <p:nvSpPr>
          <p:cNvPr id="35" name="Hình Bầu dục 34"/>
          <p:cNvSpPr/>
          <p:nvPr/>
        </p:nvSpPr>
        <p:spPr>
          <a:xfrm>
            <a:off x="7362968" y="6039136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Hộp_Văn_Bản 35"/>
          <p:cNvSpPr txBox="1"/>
          <p:nvPr/>
        </p:nvSpPr>
        <p:spPr>
          <a:xfrm>
            <a:off x="7458501" y="6107376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A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18" grpId="0"/>
      <p:bldP spid="23" grpId="0"/>
      <p:bldP spid="25" grpId="0"/>
      <p:bldP spid="26" grpId="0"/>
      <p:bldP spid="27" grpId="0"/>
      <p:bldP spid="28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557" y="1214651"/>
            <a:ext cx="5891348" cy="529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Hộp_Văn_Bản 3"/>
          <p:cNvSpPr txBox="1"/>
          <p:nvPr/>
        </p:nvSpPr>
        <p:spPr>
          <a:xfrm>
            <a:off x="306685" y="2362429"/>
            <a:ext cx="5564779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 sát hình hoăc nhớ lại đặc điểm trên khuôn mặt của người thân trong gia đình:</a:t>
            </a: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ộp_Văn_Bản 3"/>
          <p:cNvSpPr txBox="1"/>
          <p:nvPr/>
        </p:nvSpPr>
        <p:spPr>
          <a:xfrm>
            <a:off x="329886" y="4036466"/>
            <a:ext cx="5361231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dáng khuôn mặt</a:t>
            </a:r>
          </a:p>
          <a:p>
            <a:pPr algn="just">
              <a:buFontTx/>
              <a:buChar char="-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Điểm đáng nhớ trên khuôn mặt.</a:t>
            </a:r>
          </a:p>
          <a:p>
            <a:pPr algn="just">
              <a:buFontTx/>
              <a:buChar char="-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Kiểu tóc, màu tóc  </a:t>
            </a:r>
          </a:p>
          <a:p>
            <a:pPr algn="just">
              <a:buFontTx/>
              <a:buChar char="-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 phục quen thuộc 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ộp_Văn_Bản 17"/>
          <p:cNvSpPr txBox="1"/>
          <p:nvPr/>
        </p:nvSpPr>
        <p:spPr>
          <a:xfrm>
            <a:off x="212035" y="116023"/>
            <a:ext cx="10545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đặc điểm khuôn mặt người thân trong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4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557" y="1214651"/>
            <a:ext cx="5891348" cy="529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ộp_Văn_Bản 3"/>
          <p:cNvSpPr txBox="1"/>
          <p:nvPr/>
        </p:nvSpPr>
        <p:spPr>
          <a:xfrm>
            <a:off x="499705" y="2364420"/>
            <a:ext cx="5361231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ấn tượng về hình ảnh của ai trong gia đình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đó có hình dạng khuôn mặt như thế nào?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Kiểu tóc, màu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tóc ra sao?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đó thường mặc trang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gì?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ộp_Văn_Bản 3"/>
          <p:cNvSpPr txBox="1"/>
          <p:nvPr/>
        </p:nvSpPr>
        <p:spPr>
          <a:xfrm>
            <a:off x="528755" y="1513341"/>
            <a:ext cx="388649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 dung chia sẻ:</a:t>
            </a: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ộp_Văn_Bản 17"/>
          <p:cNvSpPr txBox="1"/>
          <p:nvPr/>
        </p:nvSpPr>
        <p:spPr>
          <a:xfrm>
            <a:off x="212035" y="116025"/>
            <a:ext cx="10545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8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_Văn_Bản 17"/>
          <p:cNvSpPr txBox="1"/>
          <p:nvPr/>
        </p:nvSpPr>
        <p:spPr>
          <a:xfrm>
            <a:off x="44512" y="26845"/>
            <a:ext cx="113627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KIẾN TẠO KIẾN THỨC KĨ NĂNG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tranh chân dung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72908"/>
            <a:ext cx="5765956" cy="37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7657" y="1903667"/>
            <a:ext cx="6417691" cy="347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_Văn_Bản 3"/>
          <p:cNvSpPr txBox="1"/>
          <p:nvPr/>
        </p:nvSpPr>
        <p:spPr>
          <a:xfrm>
            <a:off x="479913" y="1222825"/>
            <a:ext cx="1092737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 tranh chân dung chính diện gồm mấy bước? Là những bước nào?</a:t>
            </a: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4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50" y="1219484"/>
            <a:ext cx="1555844" cy="262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8789" y="1269243"/>
            <a:ext cx="1573403" cy="25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5372" y="1269670"/>
            <a:ext cx="1539141" cy="253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4132" y="1273295"/>
            <a:ext cx="1589181" cy="254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4514" y="1253604"/>
            <a:ext cx="1888793" cy="259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42228" y="1324687"/>
            <a:ext cx="1926609" cy="263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202B65-154D-4FB9-9087-A638CBA72F17}"/>
              </a:ext>
            </a:extLst>
          </p:cNvPr>
          <p:cNvGrpSpPr/>
          <p:nvPr/>
        </p:nvGrpSpPr>
        <p:grpSpPr>
          <a:xfrm>
            <a:off x="188588" y="4000293"/>
            <a:ext cx="1592368" cy="2707562"/>
            <a:chOff x="279973" y="3972606"/>
            <a:chExt cx="1592368" cy="27075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2284753-4056-45AF-9013-E9468AF2299C}"/>
                </a:ext>
              </a:extLst>
            </p:cNvPr>
            <p:cNvSpPr/>
            <p:nvPr/>
          </p:nvSpPr>
          <p:spPr>
            <a:xfrm>
              <a:off x="279973" y="3972606"/>
              <a:ext cx="1592368" cy="27075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D293D9-002B-4E64-866B-F9D5DE95D4C3}"/>
                </a:ext>
              </a:extLst>
            </p:cNvPr>
            <p:cNvSpPr txBox="1"/>
            <p:nvPr/>
          </p:nvSpPr>
          <p:spPr>
            <a:xfrm>
              <a:off x="279973" y="4050982"/>
              <a:ext cx="155584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vi-VN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ớc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</a:p>
            <a:p>
              <a:pPr algn="ctr"/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phác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khuôn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endPara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7A063D-9B89-41DC-8372-8FB4E24B0D05}"/>
              </a:ext>
            </a:extLst>
          </p:cNvPr>
          <p:cNvGrpSpPr/>
          <p:nvPr/>
        </p:nvGrpSpPr>
        <p:grpSpPr>
          <a:xfrm>
            <a:off x="1878084" y="3992133"/>
            <a:ext cx="1831720" cy="2707562"/>
            <a:chOff x="131278" y="3972606"/>
            <a:chExt cx="1796509" cy="270756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246D2A-3507-4A16-8D10-956CA0D38A51}"/>
                </a:ext>
              </a:extLst>
            </p:cNvPr>
            <p:cNvSpPr/>
            <p:nvPr/>
          </p:nvSpPr>
          <p:spPr>
            <a:xfrm>
              <a:off x="188908" y="3972606"/>
              <a:ext cx="1683433" cy="27075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DB10EF-691D-4B44-82C4-1797DC5BF95D}"/>
                </a:ext>
              </a:extLst>
            </p:cNvPr>
            <p:cNvSpPr txBox="1"/>
            <p:nvPr/>
          </p:nvSpPr>
          <p:spPr>
            <a:xfrm>
              <a:off x="131278" y="4016699"/>
              <a:ext cx="1796509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vi-VN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ớc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</a:p>
            <a:p>
              <a:pPr algn="ctr"/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Kẻ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dọc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ngang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qua </a:t>
              </a:r>
            </a:p>
            <a:p>
              <a:pPr algn="ctr"/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khuôn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endParaRPr lang="en-US" sz="2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A5C40C-CCC4-410E-89C8-F568460B406B}"/>
              </a:ext>
            </a:extLst>
          </p:cNvPr>
          <p:cNvGrpSpPr/>
          <p:nvPr/>
        </p:nvGrpSpPr>
        <p:grpSpPr>
          <a:xfrm>
            <a:off x="3865372" y="3981354"/>
            <a:ext cx="1592368" cy="2707562"/>
            <a:chOff x="279973" y="3972606"/>
            <a:chExt cx="1592368" cy="270756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7DF877-4653-4F58-B521-93A3B1D63D64}"/>
                </a:ext>
              </a:extLst>
            </p:cNvPr>
            <p:cNvSpPr/>
            <p:nvPr/>
          </p:nvSpPr>
          <p:spPr>
            <a:xfrm>
              <a:off x="279973" y="3972606"/>
              <a:ext cx="1592368" cy="27075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8A627D-206C-4375-8F64-9E8A863E8064}"/>
                </a:ext>
              </a:extLst>
            </p:cNvPr>
            <p:cNvSpPr txBox="1"/>
            <p:nvPr/>
          </p:nvSpPr>
          <p:spPr>
            <a:xfrm>
              <a:off x="279973" y="4050982"/>
              <a:ext cx="155584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vi-VN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ớc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</a:p>
            <a:p>
              <a:pPr algn="ctr"/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Xác định </a:t>
              </a:r>
            </a:p>
            <a:p>
              <a:pPr algn="ctr"/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vị trí mắt và tai dựa trên đường ngang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99AFAFC-6B7E-453E-AF47-2ABB4A1EF1CA}"/>
              </a:ext>
            </a:extLst>
          </p:cNvPr>
          <p:cNvGrpSpPr/>
          <p:nvPr/>
        </p:nvGrpSpPr>
        <p:grpSpPr>
          <a:xfrm>
            <a:off x="7632031" y="3957851"/>
            <a:ext cx="1592368" cy="2817587"/>
            <a:chOff x="279973" y="3972606"/>
            <a:chExt cx="1592368" cy="281758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81376B0-D46B-4CA9-9801-9A03F6CCEE46}"/>
                </a:ext>
              </a:extLst>
            </p:cNvPr>
            <p:cNvSpPr/>
            <p:nvPr/>
          </p:nvSpPr>
          <p:spPr>
            <a:xfrm>
              <a:off x="279973" y="3972606"/>
              <a:ext cx="1592368" cy="27075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F7F90DC-49E8-4360-8D53-08187EFB1366}"/>
                </a:ext>
              </a:extLst>
            </p:cNvPr>
            <p:cNvSpPr txBox="1"/>
            <p:nvPr/>
          </p:nvSpPr>
          <p:spPr>
            <a:xfrm>
              <a:off x="279973" y="4050982"/>
              <a:ext cx="1555844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vi-VN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ớc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</a:p>
            <a:p>
              <a:pPr algn="ctr"/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chi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endPara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endPara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4757FDE-02B1-4132-82F4-A9331CAA87AF}"/>
              </a:ext>
            </a:extLst>
          </p:cNvPr>
          <p:cNvGrpSpPr/>
          <p:nvPr/>
        </p:nvGrpSpPr>
        <p:grpSpPr>
          <a:xfrm>
            <a:off x="5688955" y="3959877"/>
            <a:ext cx="1592368" cy="2707562"/>
            <a:chOff x="268165" y="3915047"/>
            <a:chExt cx="1592368" cy="27075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DE24F43-1E1F-4F39-B467-367B16B605F0}"/>
                </a:ext>
              </a:extLst>
            </p:cNvPr>
            <p:cNvSpPr/>
            <p:nvPr/>
          </p:nvSpPr>
          <p:spPr>
            <a:xfrm>
              <a:off x="268165" y="3915047"/>
              <a:ext cx="1592368" cy="27075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AB7D8D-EBA4-4B3E-9D49-E796F7A8EF8E}"/>
                </a:ext>
              </a:extLst>
            </p:cNvPr>
            <p:cNvSpPr txBox="1"/>
            <p:nvPr/>
          </p:nvSpPr>
          <p:spPr>
            <a:xfrm>
              <a:off x="279973" y="4050982"/>
              <a:ext cx="1555844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vi-VN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ớc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 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mũi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miệng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dọc</a:t>
              </a:r>
              <a:endPara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8A8EDC-E864-4696-85BE-CAB7ECDE514A}"/>
              </a:ext>
            </a:extLst>
          </p:cNvPr>
          <p:cNvGrpSpPr/>
          <p:nvPr/>
        </p:nvGrpSpPr>
        <p:grpSpPr>
          <a:xfrm>
            <a:off x="9909347" y="3962414"/>
            <a:ext cx="1592368" cy="2707562"/>
            <a:chOff x="1302198" y="4045852"/>
            <a:chExt cx="1592368" cy="270756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06B316A-4B7D-4221-8AAB-7BAA097A8B4C}"/>
                </a:ext>
              </a:extLst>
            </p:cNvPr>
            <p:cNvSpPr/>
            <p:nvPr/>
          </p:nvSpPr>
          <p:spPr>
            <a:xfrm>
              <a:off x="1302198" y="4045852"/>
              <a:ext cx="1592368" cy="27075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CCF1C90-9E46-4E59-BD18-F99504D13EFE}"/>
                </a:ext>
              </a:extLst>
            </p:cNvPr>
            <p:cNvSpPr txBox="1"/>
            <p:nvPr/>
          </p:nvSpPr>
          <p:spPr>
            <a:xfrm>
              <a:off x="1338722" y="4127457"/>
              <a:ext cx="155584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vi-VN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ớc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6 </a:t>
              </a:r>
            </a:p>
            <a:p>
              <a:pPr algn="ctr"/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thiện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endPara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27" name="Picture 26"/>
          <p:cNvPicPr/>
          <p:nvPr/>
        </p:nvPicPr>
        <p:blipFill rotWithShape="1">
          <a:blip r:embed="rId8" cstate="print"/>
          <a:srcRect l="7591" t="12535" r="50160" b="44159"/>
          <a:stretch/>
        </p:blipFill>
        <p:spPr bwMode="auto">
          <a:xfrm>
            <a:off x="2107321" y="1165118"/>
            <a:ext cx="6091803" cy="33019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4821" y="52265"/>
            <a:ext cx="114616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KIẾN TẠO KIẾN THƯC KĨ NĂNG</a:t>
            </a:r>
          </a:p>
          <a:p>
            <a:pPr lvl="0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6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DC9D5C02-9EDF-4D99-9184-34CAD54B1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" r="490"/>
          <a:stretch>
            <a:fillRect/>
          </a:stretch>
        </p:blipFill>
        <p:spPr>
          <a:xfrm>
            <a:off x="358557" y="1978927"/>
            <a:ext cx="3763067" cy="4231933"/>
          </a:xfrm>
          <a:prstGeom prst="rect">
            <a:avLst/>
          </a:prstGeom>
        </p:spPr>
      </p:pic>
      <p:pic>
        <p:nvPicPr>
          <p:cNvPr id="7" name="Picture 6" descr="A drawing of a child&#10;&#10;Description automatically generated with medium confidence">
            <a:extLst>
              <a:ext uri="{FF2B5EF4-FFF2-40B4-BE49-F238E27FC236}">
                <a16:creationId xmlns:a16="http://schemas.microsoft.com/office/drawing/2014/main" id="{A61FB03F-697F-4AB0-BCF0-359BBC8F7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89" y="1965279"/>
            <a:ext cx="3596667" cy="4600875"/>
          </a:xfrm>
          <a:prstGeom prst="rect">
            <a:avLst/>
          </a:prstGeom>
        </p:spPr>
      </p:pic>
      <p:pic>
        <p:nvPicPr>
          <p:cNvPr id="9" name="Picture 8" descr="A person wearing a colorful hat&#10;&#10;Description automatically generated with low confidence">
            <a:extLst>
              <a:ext uri="{FF2B5EF4-FFF2-40B4-BE49-F238E27FC236}">
                <a16:creationId xmlns:a16="http://schemas.microsoft.com/office/drawing/2014/main" id="{2979624B-C945-490D-8300-972704F3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720">
            <a:off x="8375854" y="1857998"/>
            <a:ext cx="3269235" cy="44985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1CB8185-B233-4C3B-B83D-CB849B32CF85}"/>
              </a:ext>
            </a:extLst>
          </p:cNvPr>
          <p:cNvSpPr/>
          <p:nvPr/>
        </p:nvSpPr>
        <p:spPr>
          <a:xfrm>
            <a:off x="2106168" y="634475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F9606F-6474-48FB-B045-E00A73A42F80}"/>
              </a:ext>
            </a:extLst>
          </p:cNvPr>
          <p:cNvSpPr/>
          <p:nvPr/>
        </p:nvSpPr>
        <p:spPr>
          <a:xfrm>
            <a:off x="5875427" y="659961"/>
            <a:ext cx="525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F8FB5B-C09A-4F12-A1CF-050B908028CD}"/>
              </a:ext>
            </a:extLst>
          </p:cNvPr>
          <p:cNvSpPr/>
          <p:nvPr/>
        </p:nvSpPr>
        <p:spPr>
          <a:xfrm>
            <a:off x="10101617" y="280532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18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406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2_Office Theme</vt:lpstr>
      <vt:lpstr>3_Office Theme</vt:lpstr>
      <vt:lpstr>4_Office Theme</vt:lpstr>
      <vt:lpstr>Default Design</vt:lpstr>
      <vt:lpstr>1_Default Design</vt:lpstr>
      <vt:lpstr>PHÒNG GIÁO DỤC&amp; ĐÀO TẠO QUỲNH LƯU TRƯỜNG TIỂU HỌC QUỲNH BÁ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TRANH THAM KHẢO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SingPC</cp:lastModifiedBy>
  <cp:revision>112</cp:revision>
  <dcterms:created xsi:type="dcterms:W3CDTF">2020-11-01T06:53:25Z</dcterms:created>
  <dcterms:modified xsi:type="dcterms:W3CDTF">2024-12-11T03:22:58Z</dcterms:modified>
</cp:coreProperties>
</file>