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708" r:id="rId4"/>
    <p:sldMasterId id="2147483720" r:id="rId5"/>
  </p:sldMasterIdLst>
  <p:sldIdLst>
    <p:sldId id="256" r:id="rId6"/>
    <p:sldId id="259" r:id="rId7"/>
    <p:sldId id="257" r:id="rId8"/>
    <p:sldId id="260" r:id="rId9"/>
    <p:sldId id="277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8" r:id="rId21"/>
    <p:sldId id="279" r:id="rId22"/>
    <p:sldId id="272" r:id="rId23"/>
    <p:sldId id="284" r:id="rId24"/>
    <p:sldId id="273" r:id="rId25"/>
    <p:sldId id="280" r:id="rId26"/>
    <p:sldId id="281" r:id="rId27"/>
    <p:sldId id="282" r:id="rId28"/>
    <p:sldId id="283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9D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672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663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913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8128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7123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9051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9199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4827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5031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4903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1687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082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9845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6227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7441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4719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4634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1183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7511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9529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7438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2585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346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1960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5943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9788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0050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3711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9582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2931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0430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7323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7676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743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5484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9473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8639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388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4490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4304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2809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8318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8868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2669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139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8785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6178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13472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3171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03323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70425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99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480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215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853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296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D629E-10BD-45C1-9C6A-589D2DD61795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549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932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655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809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763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microsoft.com/office/2007/relationships/media" Target="../media/media11.mp3"/><Relationship Id="rId7" Type="http://schemas.openxmlformats.org/officeDocument/2006/relationships/image" Target="../media/image14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8.png"/><Relationship Id="rId4" Type="http://schemas.openxmlformats.org/officeDocument/2006/relationships/audio" Target="../media/media11.mp3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13.mp3"/><Relationship Id="rId7" Type="http://schemas.openxmlformats.org/officeDocument/2006/relationships/image" Target="../media/image21.jp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8.png"/><Relationship Id="rId4" Type="http://schemas.openxmlformats.org/officeDocument/2006/relationships/audio" Target="../media/media13.mp3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microsoft.com/office/2007/relationships/media" Target="../media/media15.mp3"/><Relationship Id="rId7" Type="http://schemas.openxmlformats.org/officeDocument/2006/relationships/image" Target="../media/image19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2.png"/><Relationship Id="rId4" Type="http://schemas.openxmlformats.org/officeDocument/2006/relationships/audio" Target="../media/media15.mp3"/><Relationship Id="rId9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microsoft.com/office/2007/relationships/media" Target="../media/media17.mp3"/><Relationship Id="rId7" Type="http://schemas.openxmlformats.org/officeDocument/2006/relationships/image" Target="../media/image9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8.png"/><Relationship Id="rId4" Type="http://schemas.openxmlformats.org/officeDocument/2006/relationships/audio" Target="../media/media17.mp3"/><Relationship Id="rId9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microsoft.com/office/2007/relationships/media" Target="../media/media19.mp3"/><Relationship Id="rId7" Type="http://schemas.openxmlformats.org/officeDocument/2006/relationships/image" Target="../media/image19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8.png"/><Relationship Id="rId4" Type="http://schemas.openxmlformats.org/officeDocument/2006/relationships/audio" Target="../media/media19.mp3"/><Relationship Id="rId9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microsoft.com/office/2007/relationships/media" Target="../media/media21.mp3"/><Relationship Id="rId7" Type="http://schemas.openxmlformats.org/officeDocument/2006/relationships/image" Target="../media/image9.png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2.png"/><Relationship Id="rId4" Type="http://schemas.openxmlformats.org/officeDocument/2006/relationships/audio" Target="../media/media21.mp3"/><Relationship Id="rId9" Type="http://schemas.openxmlformats.org/officeDocument/2006/relationships/image" Target="../media/image23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microsoft.com/office/2007/relationships/media" Target="../media/media5.mp3"/><Relationship Id="rId7" Type="http://schemas.openxmlformats.org/officeDocument/2006/relationships/image" Target="../media/image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35.xml"/><Relationship Id="rId10" Type="http://schemas.openxmlformats.org/officeDocument/2006/relationships/image" Target="../media/image18.png"/><Relationship Id="rId4" Type="http://schemas.openxmlformats.org/officeDocument/2006/relationships/audio" Target="../media/media5.mp3"/><Relationship Id="rId9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microsoft.com/office/2007/relationships/media" Target="../media/media7.mp3"/><Relationship Id="rId7" Type="http://schemas.openxmlformats.org/officeDocument/2006/relationships/image" Target="../media/image9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35.xml"/><Relationship Id="rId10" Type="http://schemas.openxmlformats.org/officeDocument/2006/relationships/image" Target="../media/image18.png"/><Relationship Id="rId4" Type="http://schemas.openxmlformats.org/officeDocument/2006/relationships/audio" Target="../media/media7.mp3"/><Relationship Id="rId9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22.mp3"/><Relationship Id="rId7" Type="http://schemas.openxmlformats.org/officeDocument/2006/relationships/image" Target="../media/image6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5.jp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18.png"/><Relationship Id="rId4" Type="http://schemas.openxmlformats.org/officeDocument/2006/relationships/audio" Target="../media/media22.mp3"/><Relationship Id="rId9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22.mp3"/><Relationship Id="rId7" Type="http://schemas.openxmlformats.org/officeDocument/2006/relationships/image" Target="../media/image18.png"/><Relationship Id="rId2" Type="http://schemas.openxmlformats.org/officeDocument/2006/relationships/video" Target="../media/media23.mp4"/><Relationship Id="rId1" Type="http://schemas.microsoft.com/office/2007/relationships/media" Target="../media/media23.mp4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24.xml"/><Relationship Id="rId4" Type="http://schemas.openxmlformats.org/officeDocument/2006/relationships/audio" Target="../media/media22.mp3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image" Target="../media/image2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gif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1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hyperlink" Target="https://vi.wikipedia.org/wiki/T%C3%A2y_%C3%82u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i.wikipedia.org/wiki/L%C3%A3nh_th%E1%BB%95" TargetMode="External"/><Relationship Id="rId5" Type="http://schemas.openxmlformats.org/officeDocument/2006/relationships/hyperlink" Target="https://vi.wikipedia.org/wiki/Qu%E1%BB%91c_gia" TargetMode="Externa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microsoft.com/office/2007/relationships/media" Target="../media/media3.mp3"/><Relationship Id="rId7" Type="http://schemas.openxmlformats.org/officeDocument/2006/relationships/image" Target="../media/image1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microsoft.com/office/2007/relationships/media" Target="../media/media5.mp3"/><Relationship Id="rId7" Type="http://schemas.openxmlformats.org/officeDocument/2006/relationships/image" Target="../media/image1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6.png"/><Relationship Id="rId4" Type="http://schemas.openxmlformats.org/officeDocument/2006/relationships/audio" Target="../media/media5.mp3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microsoft.com/office/2007/relationships/media" Target="../media/media7.mp3"/><Relationship Id="rId7" Type="http://schemas.openxmlformats.org/officeDocument/2006/relationships/image" Target="../media/image9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8.png"/><Relationship Id="rId4" Type="http://schemas.openxmlformats.org/officeDocument/2006/relationships/audio" Target="../media/media7.mp3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microsoft.com/office/2007/relationships/media" Target="../media/media9.mp3"/><Relationship Id="rId7" Type="http://schemas.openxmlformats.org/officeDocument/2006/relationships/image" Target="../media/image19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2.png"/><Relationship Id="rId4" Type="http://schemas.openxmlformats.org/officeDocument/2006/relationships/audio" Target="../media/media9.mp3"/><Relationship Id="rId9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5842" y="980728"/>
            <a:ext cx="6917348" cy="1200329"/>
          </a:xfrm>
          <a:prstGeom prst="rect">
            <a:avLst/>
          </a:prstGeom>
          <a:noFill/>
        </p:spPr>
        <p:txBody>
          <a:bodyPr wrap="square" rtlCol="0">
            <a:prstTxWarp prst="textCurveUp">
              <a:avLst/>
            </a:prstTxWarp>
            <a:spAutoFit/>
          </a:bodyPr>
          <a:lstStyle/>
          <a:p>
            <a:r>
              <a:rPr lang="en-US" sz="3600" b="1" smtClean="0">
                <a:solidFill>
                  <a:srgbClr val="002060"/>
                </a:solidFill>
              </a:rPr>
              <a:t>Chào mừng quý thầy cô và các bạn học sinh đến với tiết âm nhạc</a:t>
            </a:r>
            <a:endParaRPr lang="en-US" sz="3600" b="1">
              <a:solidFill>
                <a:srgbClr val="00206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457" y="-144016"/>
            <a:ext cx="1124744" cy="11247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867" y="6314556"/>
            <a:ext cx="480835" cy="3854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7912" y="6488668"/>
            <a:ext cx="770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smtClean="0">
                <a:solidFill>
                  <a:srgbClr val="FF0000"/>
                </a:solidFill>
              </a:rPr>
              <a:t>Bản quyền TT-ÂN-Phi Trường 0987508433  cấm chia sẻ dưới mọi hình thức</a:t>
            </a:r>
            <a:endParaRPr lang="en-US" i="1">
              <a:solidFill>
                <a:srgbClr val="FF0000"/>
              </a:solidFill>
            </a:endParaRPr>
          </a:p>
        </p:txBody>
      </p:sp>
      <p:pic>
        <p:nvPicPr>
          <p:cNvPr id="8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57600" y="57049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378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51130" y="-74795"/>
            <a:ext cx="212429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err="1">
                <a:solidFill>
                  <a:srgbClr val="0070C0"/>
                </a:solidFill>
              </a:rPr>
              <a:t>Câu</a:t>
            </a:r>
            <a:r>
              <a:rPr lang="en-US" sz="6600" b="1">
                <a:solidFill>
                  <a:srgbClr val="0070C0"/>
                </a:solidFill>
              </a:rPr>
              <a:t> 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9067" y="6525344"/>
            <a:ext cx="414933" cy="3326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0848"/>
            <a:ext cx="9144000" cy="1440160"/>
          </a:xfrm>
          <a:prstGeom prst="rect">
            <a:avLst/>
          </a:prstGeom>
        </p:spPr>
      </p:pic>
      <p:pic>
        <p:nvPicPr>
          <p:cNvPr id="5" name="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372200" y="3715504"/>
            <a:ext cx="609600" cy="609600"/>
          </a:xfrm>
          <a:prstGeom prst="rect">
            <a:avLst/>
          </a:prstGeom>
        </p:spPr>
      </p:pic>
      <p:pic>
        <p:nvPicPr>
          <p:cNvPr id="4" name="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62000" y="37155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677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2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91880" y="-46433"/>
            <a:ext cx="230063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err="1">
                <a:solidFill>
                  <a:srgbClr val="0070C0"/>
                </a:solidFill>
              </a:rPr>
              <a:t>Câu</a:t>
            </a:r>
            <a:r>
              <a:rPr lang="en-US" sz="7200" b="1">
                <a:solidFill>
                  <a:srgbClr val="0070C0"/>
                </a:solidFill>
              </a:rPr>
              <a:t> 4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9" y="1852580"/>
            <a:ext cx="8993477" cy="12883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pic>
        <p:nvPicPr>
          <p:cNvPr id="5" name="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300192" y="3284984"/>
            <a:ext cx="609600" cy="609600"/>
          </a:xfrm>
          <a:prstGeom prst="rect">
            <a:avLst/>
          </a:prstGeom>
        </p:spPr>
      </p:pic>
      <p:pic>
        <p:nvPicPr>
          <p:cNvPr id="3" name="4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82824" y="34521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712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2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58234" y="-9426"/>
            <a:ext cx="289694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err="1">
                <a:solidFill>
                  <a:srgbClr val="0070C0"/>
                </a:solidFill>
              </a:rPr>
              <a:t>Câu</a:t>
            </a:r>
            <a:r>
              <a:rPr lang="en-US" sz="6000" b="1">
                <a:solidFill>
                  <a:srgbClr val="0070C0"/>
                </a:solidFill>
              </a:rPr>
              <a:t> 3+ 4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893" y="6184478"/>
            <a:ext cx="840107" cy="6735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1391994"/>
            <a:ext cx="8784977" cy="14401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2996952"/>
            <a:ext cx="8784977" cy="1288388"/>
          </a:xfrm>
          <a:prstGeom prst="rect">
            <a:avLst/>
          </a:prstGeom>
        </p:spPr>
      </p:pic>
      <p:pic>
        <p:nvPicPr>
          <p:cNvPr id="2" name="C3+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596336" y="5879678"/>
            <a:ext cx="609600" cy="609600"/>
          </a:xfrm>
          <a:prstGeom prst="rect">
            <a:avLst/>
          </a:prstGeom>
        </p:spPr>
      </p:pic>
      <p:pic>
        <p:nvPicPr>
          <p:cNvPr id="4" name="c3+4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43608" y="5733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824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3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635896" y="0"/>
            <a:ext cx="194957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err="1">
                <a:solidFill>
                  <a:srgbClr val="0070C0"/>
                </a:solidFill>
              </a:rPr>
              <a:t>Câu</a:t>
            </a:r>
            <a:r>
              <a:rPr lang="en-US" sz="6000" b="1">
                <a:solidFill>
                  <a:srgbClr val="0070C0"/>
                </a:solidFill>
              </a:rPr>
              <a:t> 5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94" y="1628800"/>
            <a:ext cx="8784976" cy="2088232"/>
          </a:xfrm>
          <a:prstGeom prst="rect">
            <a:avLst/>
          </a:prstGeom>
        </p:spPr>
      </p:pic>
      <p:pic>
        <p:nvPicPr>
          <p:cNvPr id="7" name="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68344" y="5535880"/>
            <a:ext cx="609600" cy="609600"/>
          </a:xfrm>
          <a:prstGeom prst="rect">
            <a:avLst/>
          </a:prstGeom>
        </p:spPr>
      </p:pic>
      <p:pic>
        <p:nvPicPr>
          <p:cNvPr id="2" name="5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5616" y="5534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81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759630" y="332656"/>
            <a:ext cx="194957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err="1">
                <a:solidFill>
                  <a:srgbClr val="0070C0"/>
                </a:solidFill>
              </a:rPr>
              <a:t>Câu</a:t>
            </a:r>
            <a:r>
              <a:rPr lang="en-US" sz="6000" b="1">
                <a:solidFill>
                  <a:srgbClr val="0070C0"/>
                </a:solidFill>
              </a:rPr>
              <a:t> 6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893" y="6184478"/>
            <a:ext cx="840107" cy="6735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1" y="1829868"/>
            <a:ext cx="8981700" cy="1740835"/>
          </a:xfrm>
          <a:prstGeom prst="rect">
            <a:avLst/>
          </a:prstGeom>
        </p:spPr>
      </p:pic>
      <p:pic>
        <p:nvPicPr>
          <p:cNvPr id="7" name="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94293" y="5538266"/>
            <a:ext cx="609600" cy="609600"/>
          </a:xfrm>
          <a:prstGeom prst="rect">
            <a:avLst/>
          </a:prstGeom>
        </p:spPr>
      </p:pic>
      <p:pic>
        <p:nvPicPr>
          <p:cNvPr id="4" name="6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99592" y="55748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109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1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131839" y="0"/>
            <a:ext cx="289694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>
                <a:solidFill>
                  <a:srgbClr val="0070C0"/>
                </a:solidFill>
              </a:rPr>
              <a:t>Câu 5+ 6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920" y="1196752"/>
            <a:ext cx="7056784" cy="13681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920" y="2780928"/>
            <a:ext cx="7056784" cy="1315180"/>
          </a:xfrm>
          <a:prstGeom prst="rect">
            <a:avLst/>
          </a:prstGeom>
        </p:spPr>
      </p:pic>
      <p:pic>
        <p:nvPicPr>
          <p:cNvPr id="4" name="C5+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508252" y="5574878"/>
            <a:ext cx="609600" cy="609600"/>
          </a:xfrm>
          <a:prstGeom prst="rect">
            <a:avLst/>
          </a:prstGeom>
        </p:spPr>
      </p:pic>
      <p:pic>
        <p:nvPicPr>
          <p:cNvPr id="2" name="c5+6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99592" y="54452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983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1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83768" y="0"/>
            <a:ext cx="4536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sz="40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7  giống câu 1</a:t>
            </a:r>
            <a:endParaRPr lang="en-US" sz="4000" b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204864"/>
            <a:ext cx="8856984" cy="1211738"/>
          </a:xfrm>
          <a:prstGeom prst="rect">
            <a:avLst/>
          </a:prstGeom>
        </p:spPr>
      </p:pic>
      <p:pic>
        <p:nvPicPr>
          <p:cNvPr id="3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84368" y="5589240"/>
            <a:ext cx="448816" cy="609600"/>
          </a:xfrm>
          <a:prstGeom prst="rect">
            <a:avLst/>
          </a:prstGeom>
        </p:spPr>
      </p:pic>
      <p:pic>
        <p:nvPicPr>
          <p:cNvPr id="5" name="7 g 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99592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007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1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84784"/>
            <a:ext cx="8712968" cy="18722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83768" y="0"/>
            <a:ext cx="4536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 8</a:t>
            </a:r>
            <a:r>
              <a:rPr lang="en-US" sz="40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giống câu 2</a:t>
            </a:r>
            <a:endParaRPr lang="en-US" sz="4000" b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308304" y="5589240"/>
            <a:ext cx="609600" cy="609600"/>
          </a:xfrm>
          <a:prstGeom prst="rect">
            <a:avLst/>
          </a:prstGeom>
        </p:spPr>
      </p:pic>
      <p:pic>
        <p:nvPicPr>
          <p:cNvPr id="2" name="8 g 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43608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087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1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19672" y="188640"/>
            <a:ext cx="59038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err="1">
                <a:solidFill>
                  <a:srgbClr val="FF0000"/>
                </a:solidFill>
              </a:rPr>
              <a:t>Hát</a:t>
            </a:r>
            <a:r>
              <a:rPr lang="en-US" sz="4000">
                <a:solidFill>
                  <a:srgbClr val="FF0000"/>
                </a:solidFill>
              </a:rPr>
              <a:t> cả bài với </a:t>
            </a:r>
            <a:r>
              <a:rPr lang="en-US" sz="4000" err="1">
                <a:solidFill>
                  <a:srgbClr val="FF0000"/>
                </a:solidFill>
              </a:rPr>
              <a:t>các</a:t>
            </a:r>
            <a:r>
              <a:rPr lang="en-US" sz="4000">
                <a:solidFill>
                  <a:srgbClr val="FF0000"/>
                </a:solidFill>
              </a:rPr>
              <a:t> </a:t>
            </a:r>
            <a:r>
              <a:rPr lang="en-US" sz="4000" err="1">
                <a:solidFill>
                  <a:srgbClr val="FF0000"/>
                </a:solidFill>
              </a:rPr>
              <a:t>hình</a:t>
            </a:r>
            <a:r>
              <a:rPr lang="en-US" sz="4000">
                <a:solidFill>
                  <a:srgbClr val="FF0000"/>
                </a:solidFill>
              </a:rPr>
              <a:t> </a:t>
            </a:r>
            <a:r>
              <a:rPr lang="en-US" sz="4000" err="1">
                <a:solidFill>
                  <a:srgbClr val="FF0000"/>
                </a:solidFill>
              </a:rPr>
              <a:t>thức</a:t>
            </a:r>
            <a:endParaRPr lang="en-US" sz="400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5085184"/>
            <a:ext cx="858120" cy="758006"/>
          </a:xfrm>
          <a:prstGeom prst="rect">
            <a:avLst/>
          </a:prstGeom>
        </p:spPr>
      </p:pic>
      <p:pic>
        <p:nvPicPr>
          <p:cNvPr id="7" name="CHU CHI NHO DEATH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23479" y="188640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pic>
        <p:nvPicPr>
          <p:cNvPr id="2" name="CA BA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519" y="3468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940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13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84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ARAOKE CHU C NHO DE 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412776"/>
            <a:ext cx="9089008" cy="53285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63688" y="-53769"/>
            <a:ext cx="63904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Hát cả bài với các hình thức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195736" y="654117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(Slide bổ sung cho GV muốn dùng KARAOKE)</a:t>
            </a:r>
            <a:endParaRPr lang="en-US"/>
          </a:p>
        </p:txBody>
      </p:sp>
      <p:pic>
        <p:nvPicPr>
          <p:cNvPr id="8" name="CA BA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9512" y="4138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225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846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1772816"/>
            <a:ext cx="858120" cy="7580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20813" y="1234207"/>
            <a:ext cx="68407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</a:rPr>
              <a:t>Trong ảnh vẽ hình ảnh gì? Hãy kể tên loài chim mà em biết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643202" y="-116600"/>
            <a:ext cx="3555782" cy="9863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>
                <a:solidFill>
                  <a:srgbClr val="FF0000"/>
                </a:solidFill>
                <a:latin typeface="Times New Roman"/>
                <a:ea typeface="Calibri"/>
              </a:rPr>
              <a:t>KHỞI ĐỘNG</a:t>
            </a:r>
            <a:endParaRPr lang="en-US" sz="44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99790" y="3717032"/>
            <a:ext cx="4478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2060"/>
                </a:solidFill>
              </a:rPr>
              <a:t>Giới thiệu bài mới</a:t>
            </a:r>
            <a:endParaRPr lang="en-US" sz="4000" b="1"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696" y="6282512"/>
            <a:ext cx="480835" cy="38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847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873374" y="-38844"/>
            <a:ext cx="39653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>
                <a:solidFill>
                  <a:srgbClr val="002060"/>
                </a:solidFill>
                <a:latin typeface="Times New Roman"/>
                <a:ea typeface="Times New Roman"/>
              </a:rPr>
              <a:t>THỰC HÀNH-LUYỆN TẬP</a:t>
            </a:r>
            <a:endParaRPr lang="en-US" sz="240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83768" y="570756"/>
            <a:ext cx="41403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err="1">
                <a:solidFill>
                  <a:srgbClr val="FF0000"/>
                </a:solidFill>
              </a:rPr>
              <a:t>Hát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kết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hợp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gõ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đệm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theo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phách</a:t>
            </a:r>
            <a:endParaRPr lang="en-US" sz="2400">
              <a:solidFill>
                <a:srgbClr val="FF0000"/>
              </a:solidFill>
            </a:endParaRPr>
          </a:p>
        </p:txBody>
      </p:sp>
      <p:pic>
        <p:nvPicPr>
          <p:cNvPr id="6" name="CHU CHI NHO DEATH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400" y="-38844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697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1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2"/>
            <a:ext cx="9144000" cy="602128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51720" y="3429000"/>
            <a:ext cx="59046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L</a:t>
            </a:r>
            <a:r>
              <a:rPr lang="en-US" sz="4000" smtClean="0">
                <a:solidFill>
                  <a:srgbClr val="002060"/>
                </a:solidFill>
                <a:effectLst/>
                <a:latin typeface="Times New Roman"/>
                <a:ea typeface="Times New Roman"/>
                <a:cs typeface="Arial"/>
              </a:rPr>
              <a:t>uyện tập hát kết hợp vỗ tay hoặc gõ đệm theo nhóm </a:t>
            </a:r>
            <a:endParaRPr lang="en-US" sz="400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860444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308610" algn="l"/>
              </a:tabLst>
            </a:pPr>
            <a:r>
              <a:rPr lang="en-US" sz="3200" smtClean="0">
                <a:effectLst/>
                <a:latin typeface="Times New Roman"/>
                <a:ea typeface="Times New Roman"/>
                <a:cs typeface="Arial"/>
              </a:rPr>
              <a:t>+Nhóm (tổ) Sóc nâu: hát và vỗ tay câu hát 1.</a:t>
            </a:r>
            <a:endParaRPr lang="en-US" sz="3200" smtClean="0">
              <a:effectLst/>
              <a:latin typeface="Times New Roman"/>
              <a:ea typeface="Calibri"/>
            </a:endParaRPr>
          </a:p>
          <a:p>
            <a:pPr>
              <a:tabLst>
                <a:tab pos="308610" algn="l"/>
              </a:tabLst>
            </a:pPr>
            <a:r>
              <a:rPr lang="en-US" sz="3200" smtClean="0">
                <a:effectLst/>
                <a:latin typeface="Times New Roman"/>
                <a:ea typeface="Times New Roman"/>
                <a:cs typeface="Arial"/>
              </a:rPr>
              <a:t>+Nhóm (tổ) Hoạ mi: hát và gõ đệm câu hát 2.</a:t>
            </a:r>
            <a:endParaRPr lang="en-US" sz="3200" smtClean="0">
              <a:effectLst/>
              <a:latin typeface="Times New Roman"/>
              <a:ea typeface="Calibri"/>
            </a:endParaRPr>
          </a:p>
          <a:p>
            <a:pPr>
              <a:tabLst>
                <a:tab pos="308610" algn="l"/>
              </a:tabLst>
            </a:pPr>
            <a:r>
              <a:rPr lang="en-US" sz="3200" smtClean="0">
                <a:effectLst/>
                <a:latin typeface="Times New Roman"/>
                <a:ea typeface="Times New Roman"/>
                <a:cs typeface="Arial"/>
              </a:rPr>
              <a:t>+Nhóm (tổ) Vành khuyên: hát và vỗ tay câu hát 3.</a:t>
            </a:r>
            <a:endParaRPr lang="en-US" sz="3200" smtClean="0">
              <a:effectLst/>
              <a:latin typeface="Times New Roman"/>
              <a:ea typeface="Calibri"/>
            </a:endParaRPr>
          </a:p>
          <a:p>
            <a:pPr>
              <a:tabLst>
                <a:tab pos="308610" algn="l"/>
              </a:tabLst>
            </a:pPr>
            <a:r>
              <a:rPr lang="en-US" sz="3200" smtClean="0">
                <a:effectLst/>
                <a:latin typeface="Times New Roman"/>
                <a:ea typeface="Times New Roman"/>
                <a:cs typeface="Arial"/>
              </a:rPr>
              <a:t>+Cả ba nhóm cùng hát câu 4, 5, 6.</a:t>
            </a:r>
            <a:endParaRPr lang="en-US" sz="3200">
              <a:effectLst/>
              <a:latin typeface="Times New Roman"/>
              <a:ea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2420888"/>
            <a:ext cx="858120" cy="758006"/>
          </a:xfrm>
          <a:prstGeom prst="rect">
            <a:avLst/>
          </a:prstGeom>
        </p:spPr>
      </p:pic>
      <p:pic>
        <p:nvPicPr>
          <p:cNvPr id="8" name="CHU CHI NHO DEATH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71800" y="2408637"/>
            <a:ext cx="6096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17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13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252" y="3279319"/>
            <a:ext cx="1338556" cy="261703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3358" y="980728"/>
            <a:ext cx="677089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70510" algn="l"/>
              </a:tabLst>
            </a:pPr>
            <a:r>
              <a:rPr lang="en-US" sz="2800" smtClean="0">
                <a:solidFill>
                  <a:srgbClr val="FF0000"/>
                </a:solidFill>
                <a:effectLst/>
                <a:latin typeface="Times New Roman"/>
                <a:ea typeface="Times New Roman"/>
                <a:cs typeface="Arial"/>
              </a:rPr>
              <a:t>Câu hát 1 và câu hát 2</a:t>
            </a:r>
            <a:r>
              <a:rPr lang="en-US" sz="2800" smtClean="0">
                <a:effectLst/>
                <a:latin typeface="Times New Roman"/>
                <a:ea typeface="Times New Roman"/>
                <a:cs typeface="Arial"/>
              </a:rPr>
              <a:t>: hai tay vỗ vào nhau (vỗ tay theo tiết tấu lời ca).</a:t>
            </a:r>
            <a:endParaRPr lang="en-US" sz="2800" smtClean="0">
              <a:effectLst/>
              <a:latin typeface="Times New Roman"/>
              <a:ea typeface="Calibri"/>
            </a:endParaRPr>
          </a:p>
          <a:p>
            <a:pPr>
              <a:tabLst>
                <a:tab pos="295910" algn="l"/>
              </a:tabLst>
            </a:pPr>
            <a:r>
              <a:rPr lang="en-US" sz="2800" smtClean="0">
                <a:solidFill>
                  <a:srgbClr val="FF0000"/>
                </a:solidFill>
                <a:effectLst/>
                <a:latin typeface="Times New Roman"/>
                <a:ea typeface="Times New Roman"/>
                <a:cs typeface="Arial"/>
              </a:rPr>
              <a:t>Câu hát 3, 4, 5, 6</a:t>
            </a:r>
            <a:r>
              <a:rPr lang="en-US" sz="2800" smtClean="0">
                <a:effectLst/>
                <a:latin typeface="Times New Roman"/>
                <a:ea typeface="Times New Roman"/>
                <a:cs typeface="Arial"/>
              </a:rPr>
              <a:t>: hai tay vỗ vào nhau và vỗ tay cùng bạn bên cạnh (vỗ tay theo phách).</a:t>
            </a:r>
          </a:p>
          <a:p>
            <a:pPr>
              <a:tabLst>
                <a:tab pos="295910" algn="l"/>
              </a:tabLst>
            </a:pPr>
            <a:r>
              <a:rPr lang="en-US" sz="2800" smtClean="0">
                <a:solidFill>
                  <a:srgbClr val="FF0000"/>
                </a:solidFill>
                <a:latin typeface="Times New Roman"/>
                <a:ea typeface="Calibri"/>
                <a:cs typeface="Arial"/>
              </a:rPr>
              <a:t>Câu 7,8: </a:t>
            </a:r>
            <a:r>
              <a:rPr lang="en-US" sz="2800" smtClean="0">
                <a:latin typeface="Times New Roman"/>
                <a:ea typeface="Calibri"/>
                <a:cs typeface="Arial"/>
              </a:rPr>
              <a:t>giống câu 1,2</a:t>
            </a:r>
            <a:endParaRPr lang="en-US" sz="2800">
              <a:effectLst/>
              <a:latin typeface="Times New Roman"/>
              <a:ea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99592" y="-171400"/>
            <a:ext cx="7672293" cy="8237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tabLst>
                <a:tab pos="92710" algn="l"/>
              </a:tabLst>
            </a:pPr>
            <a:r>
              <a:rPr lang="en-US" sz="3600" b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Hát kết hợp vỗ tay cùng bạn bên cạnh</a:t>
            </a:r>
            <a:endParaRPr lang="en-US" sz="36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1772816"/>
            <a:ext cx="858120" cy="758006"/>
          </a:xfrm>
          <a:prstGeom prst="rect">
            <a:avLst/>
          </a:prstGeom>
        </p:spPr>
      </p:pic>
      <p:pic>
        <p:nvPicPr>
          <p:cNvPr id="10" name="CHU CHI NHO DEATH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40152" y="3717032"/>
            <a:ext cx="609600" cy="609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48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13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1806">
            <a:off x="7164288" y="836712"/>
            <a:ext cx="750289" cy="60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77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108" y="-169500"/>
            <a:ext cx="1148327" cy="11483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46359"/>
            <a:ext cx="7092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rgbClr val="FF0000"/>
                </a:solidFill>
              </a:rPr>
              <a:t>Bản quyền TT ÂN Phi Trường 0987508433 cấm chia sẻ dưới mọi hình thức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058" y="6369604"/>
            <a:ext cx="617942" cy="495410"/>
          </a:xfrm>
          <a:prstGeom prst="rect">
            <a:avLst/>
          </a:prstGeom>
        </p:spPr>
      </p:pic>
      <p:pic>
        <p:nvPicPr>
          <p:cNvPr id="8" name="CHU CHI NHO DEATH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27984" y="51571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168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13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0"/>
            <a:ext cx="8609162" cy="295232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5400" b="1" smtClean="0">
                <a:solidFill>
                  <a:srgbClr val="002060"/>
                </a:solidFill>
              </a:rPr>
              <a:t>ÂM NHẠC 2</a:t>
            </a:r>
            <a:endParaRPr lang="en-US" sz="5400" b="1">
              <a:solidFill>
                <a:srgbClr val="00206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692696"/>
            <a:ext cx="1124744" cy="112474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756765" y="3634441"/>
            <a:ext cx="3969060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b="1" smtClean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LỜI VIỆT: HOÀNG ANH                                                                                      </a:t>
            </a:r>
            <a:endParaRPr lang="en-US">
              <a:effectLst/>
              <a:latin typeface="Times New Roman"/>
              <a:ea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37676" y="1784821"/>
            <a:ext cx="20412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/>
                <a:ea typeface="Calibri"/>
              </a:rPr>
              <a:t>TIẾT 13</a:t>
            </a:r>
            <a:endParaRPr lang="en-US" sz="4000" dirty="0"/>
          </a:p>
        </p:txBody>
      </p:sp>
      <p:sp>
        <p:nvSpPr>
          <p:cNvPr id="8" name="Rectangle 7"/>
          <p:cNvSpPr/>
          <p:nvPr/>
        </p:nvSpPr>
        <p:spPr>
          <a:xfrm>
            <a:off x="1332511" y="2541446"/>
            <a:ext cx="6848509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/>
                <a:ea typeface="Calibri"/>
              </a:rPr>
              <a:t>HỌC HÁT: BÀI  CHÚ CHIM NHỎ DỄ THƯƠNG</a:t>
            </a:r>
            <a:endParaRPr lang="en-US" sz="2400" dirty="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72200" y="3223559"/>
            <a:ext cx="1627369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en-US" b="1">
                <a:solidFill>
                  <a:srgbClr val="FF0000"/>
                </a:solidFill>
                <a:latin typeface="Times New Roman"/>
                <a:ea typeface="Calibri"/>
              </a:rPr>
              <a:t>NHẠC: PHÁP</a:t>
            </a:r>
            <a:endParaRPr lang="en-US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4797152"/>
            <a:ext cx="858120" cy="7580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815" y="6472510"/>
            <a:ext cx="480835" cy="38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06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 rot="19928027">
            <a:off x="-51564" y="227529"/>
            <a:ext cx="244554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"/>
            <a:r>
              <a:rPr lang="en-US" sz="2400" b="1">
                <a:solidFill>
                  <a:srgbClr val="002060"/>
                </a:solidFill>
                <a:latin typeface="Times New Roman"/>
                <a:ea typeface="Arial"/>
              </a:rPr>
              <a:t>KHÁM </a:t>
            </a:r>
            <a:r>
              <a:rPr lang="en-US" sz="2400" b="1" smtClean="0">
                <a:solidFill>
                  <a:srgbClr val="002060"/>
                </a:solidFill>
                <a:latin typeface="Times New Roman"/>
                <a:ea typeface="Arial"/>
              </a:rPr>
              <a:t>PHÁ</a:t>
            </a:r>
          </a:p>
          <a:p>
            <a:pPr marL="3810"/>
            <a:r>
              <a:rPr lang="en-US" sz="2400" b="1" smtClean="0">
                <a:solidFill>
                  <a:srgbClr val="002060"/>
                </a:solidFill>
                <a:latin typeface="Times New Roman"/>
                <a:ea typeface="Arial"/>
              </a:rPr>
              <a:t>Tìm hiểu bài hát</a:t>
            </a:r>
            <a:r>
              <a:rPr lang="en-US" sz="2400" b="1" smtClean="0">
                <a:solidFill>
                  <a:srgbClr val="002060"/>
                </a:solidFill>
                <a:latin typeface="Times New Roman"/>
                <a:ea typeface="Times New Roman"/>
              </a:rPr>
              <a:t>.</a:t>
            </a:r>
            <a:endParaRPr lang="en-US" sz="2400">
              <a:solidFill>
                <a:srgbClr val="002060"/>
              </a:solidFill>
              <a:latin typeface="Times New Roman"/>
              <a:ea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76256" y="273696"/>
            <a:ext cx="1556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prstClr val="white"/>
                </a:solidFill>
                <a:latin typeface="Times New Roman"/>
              </a:rPr>
              <a:t>Vùng Nam bộ</a:t>
            </a:r>
            <a:endParaRPr lang="en-US" b="1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pic>
        <p:nvPicPr>
          <p:cNvPr id="3074" name="Picture 2" descr="tải xuố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9" y="1268761"/>
            <a:ext cx="4896544" cy="40814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012160" y="2492896"/>
            <a:ext cx="229173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smtClean="0">
                <a:effectLst/>
                <a:latin typeface="Times New Roman"/>
                <a:ea typeface="Calibri"/>
              </a:rPr>
              <a:t>Pháp</a:t>
            </a:r>
            <a:r>
              <a:rPr lang="en-US" sz="3200" smtClean="0">
                <a:solidFill>
                  <a:srgbClr val="202122"/>
                </a:solidFill>
                <a:effectLst/>
                <a:latin typeface="Arial"/>
                <a:ea typeface="Calibri"/>
              </a:rPr>
              <a:t> </a:t>
            </a:r>
            <a:r>
              <a:rPr lang="en-US" sz="3200" smtClean="0">
                <a:solidFill>
                  <a:srgbClr val="202122"/>
                </a:solidFill>
                <a:effectLst/>
                <a:latin typeface="Times New Roman"/>
                <a:ea typeface="Calibri"/>
              </a:rPr>
              <a:t>là một </a:t>
            </a:r>
            <a:r>
              <a:rPr lang="en-US" sz="3200" u="none" strike="noStrike" smtClean="0">
                <a:solidFill>
                  <a:srgbClr val="0645AD"/>
                </a:solidFill>
                <a:effectLst/>
                <a:latin typeface="Times New Roman"/>
                <a:ea typeface="Calibri"/>
                <a:hlinkClick r:id="rId5" tooltip="Tiếng Pháp"/>
              </a:rPr>
              <a:t>quốc gia</a:t>
            </a:r>
            <a:r>
              <a:rPr lang="en-US" sz="3200" smtClean="0">
                <a:solidFill>
                  <a:srgbClr val="202122"/>
                </a:solidFill>
                <a:effectLst/>
                <a:latin typeface="Times New Roman"/>
                <a:ea typeface="Calibri"/>
              </a:rPr>
              <a:t> có </a:t>
            </a:r>
            <a:r>
              <a:rPr lang="en-US" sz="3200" u="none" strike="noStrike" smtClean="0">
                <a:solidFill>
                  <a:srgbClr val="0645AD"/>
                </a:solidFill>
                <a:effectLst/>
                <a:latin typeface="Times New Roman"/>
                <a:ea typeface="Calibri"/>
                <a:hlinkClick r:id="rId6"/>
              </a:rPr>
              <a:t>lãnh thổ</a:t>
            </a:r>
            <a:r>
              <a:rPr lang="en-US" sz="3200" smtClean="0">
                <a:solidFill>
                  <a:srgbClr val="202122"/>
                </a:solidFill>
                <a:effectLst/>
                <a:latin typeface="Times New Roman"/>
                <a:ea typeface="Calibri"/>
              </a:rPr>
              <a:t> chính nằm tại </a:t>
            </a:r>
            <a:r>
              <a:rPr lang="en-US" sz="3200" u="none" strike="noStrike" smtClean="0">
                <a:solidFill>
                  <a:srgbClr val="0645AD"/>
                </a:solidFill>
                <a:effectLst/>
                <a:latin typeface="Times New Roman"/>
                <a:ea typeface="Calibri"/>
                <a:hlinkClick r:id="rId7"/>
              </a:rPr>
              <a:t>Tây Âu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6757957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nghe mau chu c nho de thuog 1 l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3690" y="188640"/>
            <a:ext cx="2304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err="1">
                <a:solidFill>
                  <a:srgbClr val="002060"/>
                </a:solidFill>
              </a:rPr>
              <a:t>Hát</a:t>
            </a:r>
            <a:r>
              <a:rPr lang="en-US" sz="4000">
                <a:solidFill>
                  <a:srgbClr val="002060"/>
                </a:solidFill>
              </a:rPr>
              <a:t> </a:t>
            </a:r>
            <a:r>
              <a:rPr lang="en-US" sz="4000" err="1">
                <a:solidFill>
                  <a:srgbClr val="002060"/>
                </a:solidFill>
              </a:rPr>
              <a:t>mẫu</a:t>
            </a:r>
            <a:endParaRPr lang="en-US" sz="4000">
              <a:solidFill>
                <a:srgbClr val="002060"/>
              </a:solidFill>
            </a:endParaRPr>
          </a:p>
        </p:txBody>
      </p:sp>
      <p:pic>
        <p:nvPicPr>
          <p:cNvPr id="6" name="CHU CHI NHO DEATHUO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56376" y="181713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70" y="2636912"/>
            <a:ext cx="1184194" cy="10460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78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71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6210059"/>
            <a:ext cx="420054" cy="33676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-9445"/>
            <a:ext cx="9144000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i="1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Câu 1: Lại đây hỡi chú chim nhỏ xinh dễ thương này .</a:t>
            </a:r>
            <a:endParaRPr lang="en-US" sz="2000" smtClean="0">
              <a:effectLst/>
              <a:latin typeface="Times New Roman"/>
              <a:ea typeface="Calibri"/>
            </a:endParaRPr>
          </a:p>
          <a:p>
            <a:pPr>
              <a:lnSpc>
                <a:spcPct val="150000"/>
              </a:lnSpc>
            </a:pPr>
            <a:r>
              <a:rPr lang="en-US" sz="2000" i="1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Câu 2: Lại đây hỡi chú chim nhỏ xinh dễ thương .</a:t>
            </a:r>
            <a:endParaRPr lang="en-US" sz="2000" smtClean="0">
              <a:effectLst/>
              <a:latin typeface="Times New Roman"/>
              <a:ea typeface="Calibri"/>
            </a:endParaRPr>
          </a:p>
          <a:p>
            <a:pPr>
              <a:lnSpc>
                <a:spcPct val="150000"/>
              </a:lnSpc>
            </a:pPr>
            <a:r>
              <a:rPr lang="en-US" sz="2000" i="1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Câu 3: Mời bạn cùng hòa nhịp câu hát .</a:t>
            </a:r>
          </a:p>
          <a:p>
            <a:pPr>
              <a:lnSpc>
                <a:spcPct val="150000"/>
              </a:lnSpc>
            </a:pPr>
            <a:r>
              <a:rPr lang="en-US" sz="2000" i="1" smtClean="0">
                <a:solidFill>
                  <a:srgbClr val="212529"/>
                </a:solidFill>
                <a:latin typeface="Times New Roman"/>
                <a:ea typeface="Calibri"/>
              </a:rPr>
              <a:t>Câu 4:</a:t>
            </a:r>
            <a:r>
              <a:rPr lang="en-US" sz="2000" i="1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Chim líu lo hót theo vang lừng.</a:t>
            </a:r>
            <a:endParaRPr lang="en-US" sz="2000" smtClean="0">
              <a:effectLst/>
              <a:latin typeface="Times New Roman"/>
              <a:ea typeface="Calibri"/>
            </a:endParaRPr>
          </a:p>
          <a:p>
            <a:pPr>
              <a:lnSpc>
                <a:spcPct val="150000"/>
              </a:lnSpc>
            </a:pPr>
            <a:r>
              <a:rPr lang="en-US" sz="2000" i="1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Câu 5: Chim ơi chim mời bạn hiền . </a:t>
            </a:r>
          </a:p>
          <a:p>
            <a:pPr>
              <a:lnSpc>
                <a:spcPct val="150000"/>
              </a:lnSpc>
            </a:pPr>
            <a:r>
              <a:rPr lang="en-US" sz="2000" i="1" smtClean="0">
                <a:solidFill>
                  <a:srgbClr val="212529"/>
                </a:solidFill>
                <a:latin typeface="Times New Roman"/>
                <a:ea typeface="Calibri"/>
              </a:rPr>
              <a:t>Câu 6: </a:t>
            </a:r>
            <a:r>
              <a:rPr lang="en-US" sz="2000" i="1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Cất tiếng hát nào bạn hiền A ! </a:t>
            </a:r>
            <a:endParaRPr lang="en-US" sz="2000" smtClean="0">
              <a:effectLst/>
              <a:latin typeface="Times New Roman"/>
              <a:ea typeface="Calibri"/>
            </a:endParaRPr>
          </a:p>
          <a:p>
            <a:pPr>
              <a:lnSpc>
                <a:spcPct val="150000"/>
              </a:lnSpc>
            </a:pPr>
            <a:r>
              <a:rPr lang="en-US" sz="2000" i="1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Câu 7: Lại đây hỡi chú chim nhỏ xinh dễ thương này . </a:t>
            </a:r>
            <a:endParaRPr lang="en-US" sz="2000" smtClean="0">
              <a:effectLst/>
              <a:latin typeface="Times New Roman"/>
              <a:ea typeface="Calibri"/>
            </a:endParaRPr>
          </a:p>
          <a:p>
            <a:r>
              <a:rPr lang="en-US" sz="2000" i="1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Câu 8: Lại đây hỡi chú chim nhỏ xinh dễ thương</a:t>
            </a:r>
            <a:r>
              <a:rPr lang="en-US" sz="2000" i="1" smtClean="0">
                <a:solidFill>
                  <a:srgbClr val="212529"/>
                </a:solidFill>
                <a:effectLst/>
                <a:latin typeface="Arial"/>
                <a:ea typeface="Calibri"/>
              </a:rPr>
              <a:t> .</a:t>
            </a:r>
            <a:br>
              <a:rPr lang="en-US" sz="2000" i="1" smtClean="0">
                <a:solidFill>
                  <a:srgbClr val="212529"/>
                </a:solidFill>
                <a:effectLst/>
                <a:latin typeface="Arial"/>
                <a:ea typeface="Calibri"/>
              </a:rPr>
            </a:br>
            <a:endParaRPr lang="en-US" sz="2000"/>
          </a:p>
        </p:txBody>
      </p:sp>
      <p:sp>
        <p:nvSpPr>
          <p:cNvPr id="6" name="Rectangle 5"/>
          <p:cNvSpPr/>
          <p:nvPr/>
        </p:nvSpPr>
        <p:spPr>
          <a:xfrm>
            <a:off x="3186524" y="3468430"/>
            <a:ext cx="30083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err="1">
                <a:solidFill>
                  <a:srgbClr val="002060"/>
                </a:solidFill>
              </a:rPr>
              <a:t>Đọc</a:t>
            </a:r>
            <a:r>
              <a:rPr lang="en-US" sz="5400" b="1">
                <a:solidFill>
                  <a:srgbClr val="002060"/>
                </a:solidFill>
              </a:rPr>
              <a:t> </a:t>
            </a:r>
            <a:r>
              <a:rPr lang="en-US" sz="5400" b="1" err="1">
                <a:solidFill>
                  <a:srgbClr val="002060"/>
                </a:solidFill>
              </a:rPr>
              <a:t>lời</a:t>
            </a:r>
            <a:r>
              <a:rPr lang="en-US" sz="5400" b="1">
                <a:solidFill>
                  <a:srgbClr val="002060"/>
                </a:solidFill>
              </a:rPr>
              <a:t> </a:t>
            </a:r>
            <a:r>
              <a:rPr lang="en-US" sz="5400" b="1" err="1">
                <a:solidFill>
                  <a:srgbClr val="002060"/>
                </a:solidFill>
              </a:rPr>
              <a:t>ca</a:t>
            </a:r>
            <a:endParaRPr lang="en-US" sz="5400" b="1">
              <a:solidFill>
                <a:srgbClr val="00206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1772816"/>
            <a:ext cx="858120" cy="75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24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99698" y="1399838"/>
            <a:ext cx="1944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 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19872" y="0"/>
            <a:ext cx="3710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err="1">
                <a:solidFill>
                  <a:srgbClr val="002060"/>
                </a:solidFill>
              </a:rPr>
              <a:t>Dạy</a:t>
            </a:r>
            <a:r>
              <a:rPr lang="en-US" sz="5400" b="1">
                <a:solidFill>
                  <a:srgbClr val="002060"/>
                </a:solidFill>
              </a:rPr>
              <a:t> </a:t>
            </a:r>
            <a:r>
              <a:rPr lang="en-US" sz="5400" b="1" err="1">
                <a:solidFill>
                  <a:srgbClr val="002060"/>
                </a:solidFill>
              </a:rPr>
              <a:t>hát</a:t>
            </a:r>
            <a:endParaRPr lang="en-US" sz="5400" b="1">
              <a:solidFill>
                <a:srgbClr val="00206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9066" y="6525344"/>
            <a:ext cx="414933" cy="3326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204864"/>
            <a:ext cx="8856984" cy="1211738"/>
          </a:xfrm>
          <a:prstGeom prst="rect">
            <a:avLst/>
          </a:prstGeom>
        </p:spPr>
      </p:pic>
      <p:pic>
        <p:nvPicPr>
          <p:cNvPr id="5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26896" y="3707548"/>
            <a:ext cx="609600" cy="609600"/>
          </a:xfrm>
          <a:prstGeom prst="rect">
            <a:avLst/>
          </a:prstGeom>
        </p:spPr>
      </p:pic>
      <p:pic>
        <p:nvPicPr>
          <p:cNvPr id="3" name="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7504" y="36961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359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1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491880" y="0"/>
            <a:ext cx="194957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err="1">
                <a:solidFill>
                  <a:srgbClr val="0070C0"/>
                </a:solidFill>
              </a:rPr>
              <a:t>Câu</a:t>
            </a:r>
            <a:r>
              <a:rPr lang="en-US" sz="6000" b="1">
                <a:solidFill>
                  <a:srgbClr val="0070C0"/>
                </a:solidFill>
              </a:rPr>
              <a:t> 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84784"/>
            <a:ext cx="8184394" cy="1656184"/>
          </a:xfrm>
          <a:prstGeom prst="rect">
            <a:avLst/>
          </a:prstGeom>
        </p:spPr>
      </p:pic>
      <p:pic>
        <p:nvPicPr>
          <p:cNvPr id="5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948264" y="3501008"/>
            <a:ext cx="609600" cy="609600"/>
          </a:xfrm>
          <a:prstGeom prst="rect">
            <a:avLst/>
          </a:prstGeom>
        </p:spPr>
      </p:pic>
      <p:pic>
        <p:nvPicPr>
          <p:cNvPr id="4" name="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87624" y="35010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547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1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72284" y="2515"/>
            <a:ext cx="297549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err="1">
                <a:solidFill>
                  <a:srgbClr val="0070C0"/>
                </a:solidFill>
              </a:rPr>
              <a:t>Câu</a:t>
            </a:r>
            <a:r>
              <a:rPr lang="en-US" sz="6600" b="1">
                <a:solidFill>
                  <a:srgbClr val="0070C0"/>
                </a:solidFill>
              </a:rPr>
              <a:t> 1+2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893" y="6184478"/>
            <a:ext cx="840107" cy="6735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95" y="1429172"/>
            <a:ext cx="8467731" cy="12077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53" y="2852936"/>
            <a:ext cx="8476473" cy="1152128"/>
          </a:xfrm>
          <a:prstGeom prst="rect">
            <a:avLst/>
          </a:prstGeom>
        </p:spPr>
      </p:pic>
      <p:pic>
        <p:nvPicPr>
          <p:cNvPr id="3" name="C1+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359409" y="4149080"/>
            <a:ext cx="609600" cy="609600"/>
          </a:xfrm>
          <a:prstGeom prst="rect">
            <a:avLst/>
          </a:prstGeom>
        </p:spPr>
      </p:pic>
      <p:pic>
        <p:nvPicPr>
          <p:cNvPr id="4" name="c1+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14060" y="41182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38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9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409</Words>
  <Application>Microsoft Office PowerPoint</Application>
  <PresentationFormat>On-screen Show (4:3)</PresentationFormat>
  <Paragraphs>52</Paragraphs>
  <Slides>24</Slides>
  <Notes>0</Notes>
  <HiddenSlides>0</HiddenSlides>
  <MMClips>33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Calibri</vt:lpstr>
      <vt:lpstr>Times New Roman</vt:lpstr>
      <vt:lpstr>Office Theme</vt:lpstr>
      <vt:lpstr>2_Office Theme</vt:lpstr>
      <vt:lpstr>1_Office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SingPC</cp:lastModifiedBy>
  <cp:revision>35</cp:revision>
  <dcterms:created xsi:type="dcterms:W3CDTF">2021-06-20T03:25:41Z</dcterms:created>
  <dcterms:modified xsi:type="dcterms:W3CDTF">2024-12-11T03:07:30Z</dcterms:modified>
</cp:coreProperties>
</file>