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5" r:id="rId15"/>
    <p:sldId id="649"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81" d="100"/>
          <a:sy n="81" d="100"/>
        </p:scale>
        <p:origin x="108"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5" name="Footer Placeholder 4">
            <a:extLst>
              <a:ext uri="{FF2B5EF4-FFF2-40B4-BE49-F238E27FC236}">
                <a16:creationId xmlns:a16="http://schemas.microsoft.com/office/drawing/2014/main" xmlns=""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5" name="Footer Placeholder 4">
            <a:extLst>
              <a:ext uri="{FF2B5EF4-FFF2-40B4-BE49-F238E27FC236}">
                <a16:creationId xmlns:a16="http://schemas.microsoft.com/office/drawing/2014/main" xmlns=""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6" name="Footer Placeholder 5">
            <a:extLst>
              <a:ext uri="{FF2B5EF4-FFF2-40B4-BE49-F238E27FC236}">
                <a16:creationId xmlns:a16="http://schemas.microsoft.com/office/drawing/2014/main" xmlns=""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6" name="Footer Placeholder 5">
            <a:extLst>
              <a:ext uri="{FF2B5EF4-FFF2-40B4-BE49-F238E27FC236}">
                <a16:creationId xmlns:a16="http://schemas.microsoft.com/office/drawing/2014/main" xmlns=""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5" name="Footer Placeholder 4">
            <a:extLst>
              <a:ext uri="{FF2B5EF4-FFF2-40B4-BE49-F238E27FC236}">
                <a16:creationId xmlns:a16="http://schemas.microsoft.com/office/drawing/2014/main" xmlns=""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5" name="Footer Placeholder 4">
            <a:extLst>
              <a:ext uri="{FF2B5EF4-FFF2-40B4-BE49-F238E27FC236}">
                <a16:creationId xmlns:a16="http://schemas.microsoft.com/office/drawing/2014/main" xmlns=""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5" name="页脚占位符 4">
            <a:extLst>
              <a:ext uri="{FF2B5EF4-FFF2-40B4-BE49-F238E27FC236}">
                <a16:creationId xmlns:a16="http://schemas.microsoft.com/office/drawing/2014/main" xmlns=""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5" name="页脚占位符 4">
            <a:extLst>
              <a:ext uri="{FF2B5EF4-FFF2-40B4-BE49-F238E27FC236}">
                <a16:creationId xmlns:a16="http://schemas.microsoft.com/office/drawing/2014/main" xmlns=""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5" name="页脚占位符 4">
            <a:extLst>
              <a:ext uri="{FF2B5EF4-FFF2-40B4-BE49-F238E27FC236}">
                <a16:creationId xmlns:a16="http://schemas.microsoft.com/office/drawing/2014/main" xmlns=""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6" name="页脚占位符 5">
            <a:extLst>
              <a:ext uri="{FF2B5EF4-FFF2-40B4-BE49-F238E27FC236}">
                <a16:creationId xmlns:a16="http://schemas.microsoft.com/office/drawing/2014/main" xmlns=""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8" name="页脚占位符 7">
            <a:extLst>
              <a:ext uri="{FF2B5EF4-FFF2-40B4-BE49-F238E27FC236}">
                <a16:creationId xmlns:a16="http://schemas.microsoft.com/office/drawing/2014/main" xmlns=""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5" name="Footer Placeholder 4">
            <a:extLst>
              <a:ext uri="{FF2B5EF4-FFF2-40B4-BE49-F238E27FC236}">
                <a16:creationId xmlns:a16="http://schemas.microsoft.com/office/drawing/2014/main" xmlns=""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4" name="页脚占位符 3">
            <a:extLst>
              <a:ext uri="{FF2B5EF4-FFF2-40B4-BE49-F238E27FC236}">
                <a16:creationId xmlns:a16="http://schemas.microsoft.com/office/drawing/2014/main" xmlns=""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6" name="页脚占位符 5">
            <a:extLst>
              <a:ext uri="{FF2B5EF4-FFF2-40B4-BE49-F238E27FC236}">
                <a16:creationId xmlns:a16="http://schemas.microsoft.com/office/drawing/2014/main" xmlns=""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6" name="页脚占位符 5">
            <a:extLst>
              <a:ext uri="{FF2B5EF4-FFF2-40B4-BE49-F238E27FC236}">
                <a16:creationId xmlns:a16="http://schemas.microsoft.com/office/drawing/2014/main" xmlns=""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6" name="Footer Placeholder 5">
            <a:extLst>
              <a:ext uri="{FF2B5EF4-FFF2-40B4-BE49-F238E27FC236}">
                <a16:creationId xmlns:a16="http://schemas.microsoft.com/office/drawing/2014/main" xmlns=""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5" name="页脚占位符 4">
            <a:extLst>
              <a:ext uri="{FF2B5EF4-FFF2-40B4-BE49-F238E27FC236}">
                <a16:creationId xmlns:a16="http://schemas.microsoft.com/office/drawing/2014/main" xmlns=""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2025/5/22</a:t>
            </a:fld>
            <a:endParaRPr lang="zh-CN" altLang="en-US"/>
          </a:p>
        </p:txBody>
      </p:sp>
      <p:sp>
        <p:nvSpPr>
          <p:cNvPr id="5" name="页脚占位符 4">
            <a:extLst>
              <a:ext uri="{FF2B5EF4-FFF2-40B4-BE49-F238E27FC236}">
                <a16:creationId xmlns:a16="http://schemas.microsoft.com/office/drawing/2014/main" xmlns=""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22/5/2025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8" name="Footer Placeholder 7">
            <a:extLst>
              <a:ext uri="{FF2B5EF4-FFF2-40B4-BE49-F238E27FC236}">
                <a16:creationId xmlns:a16="http://schemas.microsoft.com/office/drawing/2014/main" xmlns=""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4" name="Footer Placeholder 3">
            <a:extLst>
              <a:ext uri="{FF2B5EF4-FFF2-40B4-BE49-F238E27FC236}">
                <a16:creationId xmlns:a16="http://schemas.microsoft.com/office/drawing/2014/main" xmlns=""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22/5/2025</a:t>
            </a:fld>
            <a:endParaRPr lang="en-US"/>
          </a:p>
        </p:txBody>
      </p:sp>
      <p:sp>
        <p:nvSpPr>
          <p:cNvPr id="3" name="Footer Placeholder 2">
            <a:extLst>
              <a:ext uri="{FF2B5EF4-FFF2-40B4-BE49-F238E27FC236}">
                <a16:creationId xmlns:a16="http://schemas.microsoft.com/office/drawing/2014/main" xmlns=""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xmlns=""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xmlns=""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xmlns=""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6.jp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xmlns=""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xmlns=""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C08514-6C40-A5E1-EDBF-C24BF09227AB}"/>
              </a:ext>
            </a:extLst>
          </p:cNvPr>
          <p:cNvPicPr>
            <a:picLocks noChangeAspect="1"/>
          </p:cNvPicPr>
          <p:nvPr/>
        </p:nvPicPr>
        <p:blipFill>
          <a:blip r:embed="rId2"/>
          <a:stretch>
            <a:fillRect/>
          </a:stretch>
        </p:blipFill>
        <p:spPr>
          <a:xfrm>
            <a:off x="508000" y="440689"/>
            <a:ext cx="11145520" cy="4577625"/>
          </a:xfrm>
          <a:prstGeom prst="rect">
            <a:avLst/>
          </a:prstGeom>
        </p:spPr>
      </p:pic>
      <p:sp>
        <p:nvSpPr>
          <p:cNvPr id="13" name="Oval 12">
            <a:extLst>
              <a:ext uri="{FF2B5EF4-FFF2-40B4-BE49-F238E27FC236}">
                <a16:creationId xmlns:a16="http://schemas.microsoft.com/office/drawing/2014/main" xmlns="" id="{484A9348-C324-34ED-2E83-FEFC419A14C0}"/>
              </a:ext>
            </a:extLst>
          </p:cNvPr>
          <p:cNvSpPr/>
          <p:nvPr/>
        </p:nvSpPr>
        <p:spPr>
          <a:xfrm>
            <a:off x="3383280" y="3718560"/>
            <a:ext cx="772160" cy="49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FB8F7147-C975-E2A0-E3CA-22D1F4E3CE90}"/>
              </a:ext>
            </a:extLst>
          </p:cNvPr>
          <p:cNvSpPr/>
          <p:nvPr/>
        </p:nvSpPr>
        <p:spPr>
          <a:xfrm>
            <a:off x="930154" y="5129201"/>
            <a:ext cx="1602768" cy="57535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Sửa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lại</a:t>
            </a:r>
            <a:endParaRPr lang="en-US" sz="3600"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C94470D3-4EEC-6D37-6DD7-A0130DDB4D96}"/>
              </a:ext>
            </a:extLst>
          </p:cNvPr>
          <p:cNvSpPr txBox="1"/>
          <p:nvPr/>
        </p:nvSpPr>
        <p:spPr>
          <a:xfrm>
            <a:off x="3181570" y="4794648"/>
            <a:ext cx="1641021"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65,5</a:t>
            </a:r>
          </a:p>
          <a:p>
            <a:pPr algn="ctr"/>
            <a:r>
              <a:rPr lang="en-US" sz="2800" b="1" dirty="0">
                <a:solidFill>
                  <a:srgbClr val="FF0000"/>
                </a:solidFill>
                <a:latin typeface="Cambria" panose="02040503050406030204" pitchFamily="18" charset="0"/>
                <a:ea typeface="Cambria" panose="02040503050406030204" pitchFamily="18" charset="0"/>
              </a:rPr>
              <a:t>     4,35</a:t>
            </a:r>
          </a:p>
        </p:txBody>
      </p:sp>
      <p:sp>
        <p:nvSpPr>
          <p:cNvPr id="17" name="TextBox 16">
            <a:extLst>
              <a:ext uri="{FF2B5EF4-FFF2-40B4-BE49-F238E27FC236}">
                <a16:creationId xmlns:a16="http://schemas.microsoft.com/office/drawing/2014/main" xmlns="" id="{0D94AF69-797D-0D02-F579-163BA364095C}"/>
              </a:ext>
            </a:extLst>
          </p:cNvPr>
          <p:cNvSpPr txBox="1"/>
          <p:nvPr/>
        </p:nvSpPr>
        <p:spPr>
          <a:xfrm>
            <a:off x="3290782" y="5063471"/>
            <a:ext cx="46536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xmlns="" id="{5433FE87-8697-1090-1322-29A330A10D2A}"/>
              </a:ext>
            </a:extLst>
          </p:cNvPr>
          <p:cNvCxnSpPr>
            <a:cxnSpLocks/>
          </p:cNvCxnSpPr>
          <p:nvPr/>
        </p:nvCxnSpPr>
        <p:spPr>
          <a:xfrm>
            <a:off x="3529516" y="5737533"/>
            <a:ext cx="1001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94B80F40-2B0B-235A-E4A0-CD9F9B16B24D}"/>
              </a:ext>
            </a:extLst>
          </p:cNvPr>
          <p:cNvSpPr txBox="1"/>
          <p:nvPr/>
        </p:nvSpPr>
        <p:spPr>
          <a:xfrm>
            <a:off x="3303490" y="5719208"/>
            <a:ext cx="164102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61,15</a:t>
            </a:r>
          </a:p>
        </p:txBody>
      </p:sp>
      <p:pic>
        <p:nvPicPr>
          <p:cNvPr id="29" name="Picture 28" descr="A green tick mark on a black background&#10;&#10;Description automatically generated">
            <a:extLst>
              <a:ext uri="{FF2B5EF4-FFF2-40B4-BE49-F238E27FC236}">
                <a16:creationId xmlns:a16="http://schemas.microsoft.com/office/drawing/2014/main" xmlns="" id="{E9640C60-D2B2-4C73-04ED-25C4D349B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0862" y="1879600"/>
            <a:ext cx="851987" cy="721360"/>
          </a:xfrm>
          <a:prstGeom prst="rect">
            <a:avLst/>
          </a:prstGeom>
        </p:spPr>
      </p:pic>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DD11DC5-31BC-5320-4CFF-8342B2E9FFAA}"/>
              </a:ext>
            </a:extLst>
          </p:cNvPr>
          <p:cNvGrpSpPr/>
          <p:nvPr/>
        </p:nvGrpSpPr>
        <p:grpSpPr>
          <a:xfrm>
            <a:off x="1495770" y="544692"/>
            <a:ext cx="9741159" cy="1934348"/>
            <a:chOff x="2486527" y="908289"/>
            <a:chExt cx="27511599" cy="2257444"/>
          </a:xfrm>
        </p:grpSpPr>
        <p:sp>
          <p:nvSpPr>
            <p:cNvPr id="6" name="Rectangle: Rounded Corners 5">
              <a:extLst>
                <a:ext uri="{FF2B5EF4-FFF2-40B4-BE49-F238E27FC236}">
                  <a16:creationId xmlns:a16="http://schemas.microsoft.com/office/drawing/2014/main" xmlns="" id="{4BE78901-4F61-106C-1E76-D914BE227607}"/>
                </a:ext>
              </a:extLst>
            </p:cNvPr>
            <p:cNvSpPr/>
            <p:nvPr/>
          </p:nvSpPr>
          <p:spPr>
            <a:xfrm>
              <a:off x="2486527" y="908289"/>
              <a:ext cx="27511599" cy="225744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xmlns="" id="{30EED5A9-FD6E-3D49-6B12-0A0249C940F6}"/>
                </a:ext>
              </a:extLst>
            </p:cNvPr>
            <p:cNvSpPr txBox="1"/>
            <p:nvPr/>
          </p:nvSpPr>
          <p:spPr>
            <a:xfrm>
              <a:off x="3563981" y="963715"/>
              <a:ext cx="26262066" cy="211919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vận động viên thi chạy Ma-ra-tông đã chạy được 31,57 km. Hỏi vận động viên đó còn phải chạy quãng đường dài bao nhiêu ki-lô-mét nữa để về đích? Biết rằng đường đua đó dài 42,195 km.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xmlns=""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8" name="Picture 7">
            <a:extLst>
              <a:ext uri="{FF2B5EF4-FFF2-40B4-BE49-F238E27FC236}">
                <a16:creationId xmlns:a16="http://schemas.microsoft.com/office/drawing/2014/main" xmlns="" id="{B9A84702-6D07-B456-A367-20282A01A728}"/>
              </a:ext>
            </a:extLst>
          </p:cNvPr>
          <p:cNvPicPr>
            <a:picLocks noChangeAspect="1"/>
          </p:cNvPicPr>
          <p:nvPr/>
        </p:nvPicPr>
        <p:blipFill>
          <a:blip r:embed="rId3"/>
          <a:stretch>
            <a:fillRect/>
          </a:stretch>
        </p:blipFill>
        <p:spPr>
          <a:xfrm>
            <a:off x="5972467" y="3119120"/>
            <a:ext cx="5403875" cy="2346960"/>
          </a:xfrm>
          <a:prstGeom prst="rect">
            <a:avLst/>
          </a:prstGeom>
        </p:spPr>
      </p:pic>
      <p:sp>
        <p:nvSpPr>
          <p:cNvPr id="9" name="TextBox 8">
            <a:extLst>
              <a:ext uri="{FF2B5EF4-FFF2-40B4-BE49-F238E27FC236}">
                <a16:creationId xmlns:a16="http://schemas.microsoft.com/office/drawing/2014/main" xmlns="" id="{253FFDA0-2CD7-A697-AE10-5ECD3BDB17CC}"/>
              </a:ext>
            </a:extLst>
          </p:cNvPr>
          <p:cNvSpPr txBox="1"/>
          <p:nvPr/>
        </p:nvSpPr>
        <p:spPr>
          <a:xfrm>
            <a:off x="741680" y="3058160"/>
            <a:ext cx="4775200"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Tóm tắt</a:t>
            </a:r>
            <a:r>
              <a:rPr lang="en-US" sz="3600" b="1" dirty="0">
                <a:solidFill>
                  <a:srgbClr val="FF0000"/>
                </a:solidFill>
                <a:latin typeface="Cambria" panose="02040503050406030204" pitchFamily="18" charset="0"/>
                <a:ea typeface="Cambria" panose="02040503050406030204" pitchFamily="18" charset="0"/>
              </a:rPr>
              <a:t>:</a:t>
            </a:r>
          </a:p>
          <a:p>
            <a:pPr algn="just"/>
            <a:r>
              <a:rPr lang="vi-VN" sz="3600" dirty="0">
                <a:solidFill>
                  <a:srgbClr val="FF0000"/>
                </a:solidFill>
                <a:latin typeface="Cambria" panose="02040503050406030204" pitchFamily="18" charset="0"/>
                <a:ea typeface="Cambria" panose="02040503050406030204" pitchFamily="18" charset="0"/>
              </a:rPr>
              <a:t>Đường đua: 42,195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Đã chạy: 31,57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Còn: </a:t>
            </a:r>
            <a:r>
              <a:rPr lang="en-US" sz="3600" dirty="0">
                <a:solidFill>
                  <a:srgbClr val="FF0000"/>
                </a:solidFill>
                <a:latin typeface="Cambria" panose="02040503050406030204" pitchFamily="18" charset="0"/>
                <a:ea typeface="Cambria" panose="02040503050406030204" pitchFamily="18" charset="0"/>
              </a:rPr>
              <a:t>..?..</a:t>
            </a:r>
            <a:r>
              <a:rPr lang="vi-VN" sz="3600" dirty="0">
                <a:solidFill>
                  <a:srgbClr val="FF0000"/>
                </a:solidFill>
                <a:latin typeface="Cambria" panose="02040503050406030204" pitchFamily="18" charset="0"/>
                <a:ea typeface="Cambria" panose="02040503050406030204" pitchFamily="18" charset="0"/>
              </a:rPr>
              <a:t>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7742EA0-854A-AC55-EC2F-C04C2EF55C7B}"/>
              </a:ext>
            </a:extLst>
          </p:cNvPr>
          <p:cNvSpPr txBox="1"/>
          <p:nvPr/>
        </p:nvSpPr>
        <p:spPr>
          <a:xfrm>
            <a:off x="1028336" y="1677125"/>
            <a:ext cx="9781177" cy="2862322"/>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động viên đó còn phải chạy quãng đường dài số ki-lô-mét là:</a:t>
            </a:r>
          </a:p>
          <a:p>
            <a:pPr lvl="0" algn="ctr"/>
            <a:r>
              <a:rPr lang="vi-VN" sz="3600" b="1" dirty="0">
                <a:solidFill>
                  <a:srgbClr val="FF0000"/>
                </a:solidFill>
                <a:latin typeface="Cambria" panose="02040503050406030204" pitchFamily="18" charset="0"/>
                <a:ea typeface="Cambria" panose="02040503050406030204" pitchFamily="18" charset="0"/>
              </a:rPr>
              <a:t>42,195 – 31,57 = 10,625 (km)</a:t>
            </a:r>
          </a:p>
          <a:p>
            <a:pPr lvl="0" algn="r"/>
            <a:r>
              <a:rPr lang="vi-VN" sz="3600" b="1" dirty="0">
                <a:solidFill>
                  <a:srgbClr val="FF0000"/>
                </a:solidFill>
                <a:latin typeface="Cambria" panose="02040503050406030204" pitchFamily="18" charset="0"/>
                <a:ea typeface="Cambria" panose="02040503050406030204" pitchFamily="18" charset="0"/>
              </a:rPr>
              <a:t>Đáp số: 10,625 km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6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xmlns=""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7ADEB2C-9F8C-CF08-3C73-0E3231B55D51}"/>
              </a:ext>
            </a:extLst>
          </p:cNvPr>
          <p:cNvGrpSpPr/>
          <p:nvPr/>
        </p:nvGrpSpPr>
        <p:grpSpPr>
          <a:xfrm>
            <a:off x="492589" y="521699"/>
            <a:ext cx="11178285" cy="1569660"/>
            <a:chOff x="441789" y="318499"/>
            <a:chExt cx="4674742" cy="1569660"/>
          </a:xfrm>
        </p:grpSpPr>
        <p:sp>
          <p:nvSpPr>
            <p:cNvPr id="9" name="Oval 8">
              <a:extLst>
                <a:ext uri="{FF2B5EF4-FFF2-40B4-BE49-F238E27FC236}">
                  <a16:creationId xmlns:a16="http://schemas.microsoft.com/office/drawing/2014/main" xmlns="" id="{D28A339D-0681-0FE2-4726-BBE18C5651F5}"/>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1" name="TextBox 10">
              <a:extLst>
                <a:ext uri="{FF2B5EF4-FFF2-40B4-BE49-F238E27FC236}">
                  <a16:creationId xmlns:a16="http://schemas.microsoft.com/office/drawing/2014/main" xmlns="" id="{673FED55-77A8-5494-E6D7-7CC1D9F982EF}"/>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Một thùng đựng 26,75 kg gạo. Người ta lấy từ thùng đó ra 10,5 kg gạo, sau đó lại lấy ra 9 kg gạo nữa. Hỏi trong thùng còn lại bao nhiêu ki-lô-gam gạo?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6" name="Picture 2" descr="Hình ảnh Thùng Gạo PNG Miễn Phí Tải Về - Lovepik">
            <a:extLst>
              <a:ext uri="{FF2B5EF4-FFF2-40B4-BE49-F238E27FC236}">
                <a16:creationId xmlns:a16="http://schemas.microsoft.com/office/drawing/2014/main" xmlns="" id="{F4289FBD-1B45-40DD-3320-D9A50A1C55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0480" y="227076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E7742EA0-854A-AC55-EC2F-C04C2EF55C7B}"/>
              </a:ext>
            </a:extLst>
          </p:cNvPr>
          <p:cNvSpPr txBox="1"/>
          <p:nvPr/>
        </p:nvSpPr>
        <p:spPr>
          <a:xfrm>
            <a:off x="995680" y="2733040"/>
            <a:ext cx="70307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Người ta lấy ra số ki-lô-gam gạo là:</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10,5 + 9 = 19,5 (kg)</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Trong thùng còn lại số ki-lô-gam gạo là:</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26,75 – 19,5 = 7,25 (kg)</a:t>
            </a:r>
            <a:endParaRPr lang="en-US"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Đáp số: 7,25 kg gạo</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076707B8-218F-5553-EC76-61A1803D44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xmlns=""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xmlns=""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xmlns=""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xmlns=""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xmlns=""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xmlns=""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xmlns=""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xmlns="" id="{E1258F86-009F-41CA-AB75-80C6F2CF1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xmlns=""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xmlns=""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xmlns=""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xmlns=""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xmlns=""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xmlns=""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xmlns="" id="{0DDD5E8B-93B6-40F3-B730-F51E9D32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xmlns=""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xmlns=""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xmlns=""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xmlns=""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xmlns=""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xmlns=""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xmlns=""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xmlns=""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xmlns=""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xmlns=""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xmlns=""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xmlns=""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xmlns=""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xmlns="" id="{68987B0B-7241-4AA8-9CC2-AE607FBA6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xmlns=""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xmlns=""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xmlns=""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xmlns=""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xmlns=""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xmlns="" id="{CB3DFF63-3F34-428C-BE19-8E573CD97B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xmlns=""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xmlns=""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xmlns=""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xmlns=""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xmlns=""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xmlns=""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xmlns=""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xmlns=""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xmlns=""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xmlns=""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xmlns=""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xmlns=""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xmlns=""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xmlns="" id="{FA9E4304-B7DA-46BC-9D87-0EC19B6DFA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xmlns=""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xmlns=""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xmlns=""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xmlns=""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xmlns=""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xmlns=""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xmlns=""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xmlns=""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xmlns=""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xmlns=""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xmlns=""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xmlns=""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xmlns=""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xmlns=""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xmlns=""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xmlns=""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xmlns=""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xmlns="" id="{37B546D4-2C09-4EE7-B36A-8CF47A7EC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xmlns=""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xmlns=""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xmlns=""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xmlns=""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xmlns=""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xmlns=""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xmlns=""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xmlns=""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xmlns=""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xmlns=""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xmlns=""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xmlns=""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62,25</a:t>
              </a:r>
            </a:p>
          </p:txBody>
        </p:sp>
      </p:grpSp>
      <p:grpSp>
        <p:nvGrpSpPr>
          <p:cNvPr id="20" name="Group 19">
            <a:extLst>
              <a:ext uri="{FF2B5EF4-FFF2-40B4-BE49-F238E27FC236}">
                <a16:creationId xmlns:a16="http://schemas.microsoft.com/office/drawing/2014/main" xmlns=""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xmlns=""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xmlns=""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xmlns=""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xmlns=""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xmlns="" id="{4E62D7E1-970A-4890-9591-61DD24FE90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xmlns=""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xmlns="" id="{B161A961-4AB5-4832-8451-AEA695986E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xmlns=""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xmlns=""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xmlns=""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xmlns=""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xmlns=""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xmlns=""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xmlns=""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xmlns=""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xmlns=""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xmlns=""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xmlns=""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xmlns=""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xmlns=""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xmlns=""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xmlns=""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xmlns=""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xmlns=""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xmlns="" id="{9F2BBEC9-7CCB-4D67-8026-61CA2E1AED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xmlns=""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xmlns=""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4" name="Picture 3">
            <a:extLst>
              <a:ext uri="{FF2B5EF4-FFF2-40B4-BE49-F238E27FC236}">
                <a16:creationId xmlns:a16="http://schemas.microsoft.com/office/drawing/2014/main" xmlns="" id="{0AB77FC0-85EC-1518-173F-160124D4615D}"/>
              </a:ext>
            </a:extLst>
          </p:cNvPr>
          <p:cNvPicPr>
            <a:picLocks noChangeAspect="1"/>
          </p:cNvPicPr>
          <p:nvPr/>
        </p:nvPicPr>
        <p:blipFill>
          <a:blip r:embed="rId4"/>
          <a:stretch>
            <a:fillRect/>
          </a:stretch>
        </p:blipFill>
        <p:spPr>
          <a:xfrm>
            <a:off x="1166649" y="1311283"/>
            <a:ext cx="6826108" cy="3396697"/>
          </a:xfrm>
          <a:prstGeom prst="rect">
            <a:avLst/>
          </a:prstGeom>
        </p:spPr>
      </p:pic>
      <p:pic>
        <p:nvPicPr>
          <p:cNvPr id="7" name="Picture 6">
            <a:extLst>
              <a:ext uri="{FF2B5EF4-FFF2-40B4-BE49-F238E27FC236}">
                <a16:creationId xmlns:a16="http://schemas.microsoft.com/office/drawing/2014/main" xmlns="" id="{E73A86AE-219A-A4E2-8145-09E63A6E03A7}"/>
              </a:ext>
            </a:extLst>
          </p:cNvPr>
          <p:cNvPicPr>
            <a:picLocks noChangeAspect="1"/>
          </p:cNvPicPr>
          <p:nvPr/>
        </p:nvPicPr>
        <p:blipFill>
          <a:blip r:embed="rId5"/>
          <a:stretch>
            <a:fillRect/>
          </a:stretch>
        </p:blipFill>
        <p:spPr>
          <a:xfrm>
            <a:off x="5070723" y="5400930"/>
            <a:ext cx="3066554" cy="1457070"/>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479</Words>
  <Application>Microsoft Office PowerPoint</Application>
  <PresentationFormat>Widescreen</PresentationFormat>
  <Paragraphs>72</Paragraphs>
  <Slides>17</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Calibri</vt:lpstr>
      <vt:lpstr>Calibri Light</vt:lpstr>
      <vt:lpstr>Cambria</vt:lpstr>
      <vt:lpstr>Cambria Math</vt:lpstr>
      <vt:lpstr>Times New Roman</vt:lpstr>
      <vt:lpstr>UTM Avo</vt:lpstr>
      <vt:lpstr>等线</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keywords>hương thảo</cp:keywords>
  <cp:lastModifiedBy>Admin</cp:lastModifiedBy>
  <cp:revision>3</cp:revision>
  <dcterms:created xsi:type="dcterms:W3CDTF">2022-09-11T01:16:58Z</dcterms:created>
  <dcterms:modified xsi:type="dcterms:W3CDTF">2025-05-22T01:51:14Z</dcterms:modified>
</cp:coreProperties>
</file>