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9"/>
  </p:notesMasterIdLst>
  <p:sldIdLst>
    <p:sldId id="259" r:id="rId2"/>
    <p:sldId id="282" r:id="rId3"/>
    <p:sldId id="315" r:id="rId4"/>
    <p:sldId id="316" r:id="rId5"/>
    <p:sldId id="317" r:id="rId6"/>
    <p:sldId id="320" r:id="rId7"/>
    <p:sldId id="331" r:id="rId8"/>
    <p:sldId id="299" r:id="rId9"/>
    <p:sldId id="260" r:id="rId10"/>
    <p:sldId id="284" r:id="rId11"/>
    <p:sldId id="286" r:id="rId12"/>
    <p:sldId id="287" r:id="rId13"/>
    <p:sldId id="305" r:id="rId14"/>
    <p:sldId id="324" r:id="rId15"/>
    <p:sldId id="325" r:id="rId16"/>
    <p:sldId id="326" r:id="rId17"/>
    <p:sldId id="327" r:id="rId18"/>
    <p:sldId id="328" r:id="rId19"/>
    <p:sldId id="321" r:id="rId20"/>
    <p:sldId id="310" r:id="rId21"/>
    <p:sldId id="289" r:id="rId22"/>
    <p:sldId id="312" r:id="rId23"/>
    <p:sldId id="330" r:id="rId24"/>
    <p:sldId id="290" r:id="rId25"/>
    <p:sldId id="291" r:id="rId26"/>
    <p:sldId id="322" r:id="rId27"/>
    <p:sldId id="3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048"/>
    <a:srgbClr val="17955F"/>
    <a:srgbClr val="FFE48F"/>
    <a:srgbClr val="FF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80" y="6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B6615-CE8F-45F4-8330-2A2828DBEAFE}"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29F2-6E52-4A56-8029-6BF7400345FD}" type="slidenum">
              <a:rPr lang="en-GB" smtClean="0"/>
              <a:t>‹#›</a:t>
            </a:fld>
            <a:endParaRPr lang="en-GB"/>
          </a:p>
        </p:txBody>
      </p:sp>
    </p:spTree>
    <p:extLst>
      <p:ext uri="{BB962C8B-B14F-4D97-AF65-F5344CB8AC3E}">
        <p14:creationId xmlns:p14="http://schemas.microsoft.com/office/powerpoint/2010/main" val="1798381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694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4471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6946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81271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273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920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8232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0812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96689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097358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6418714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2496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4841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9568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718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762" y="-176912"/>
            <a:ext cx="1615202" cy="1615202"/>
          </a:xfrm>
          <a:prstGeom prst="rect">
            <a:avLst/>
          </a:prstGeom>
        </p:spPr>
      </p:pic>
    </p:spTree>
    <p:extLst>
      <p:ext uri="{BB962C8B-B14F-4D97-AF65-F5344CB8AC3E}">
        <p14:creationId xmlns:p14="http://schemas.microsoft.com/office/powerpoint/2010/main" val="203205562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242" y="-192152"/>
            <a:ext cx="1615202" cy="1615202"/>
          </a:xfrm>
          <a:prstGeom prst="rect">
            <a:avLst/>
          </a:prstGeom>
        </p:spPr>
      </p:pic>
    </p:spTree>
    <p:extLst>
      <p:ext uri="{BB962C8B-B14F-4D97-AF65-F5344CB8AC3E}">
        <p14:creationId xmlns:p14="http://schemas.microsoft.com/office/powerpoint/2010/main" val="1754860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8698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844533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50416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96271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52380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40060657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60914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08440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64762" y="-222632"/>
            <a:ext cx="1615202" cy="1615202"/>
          </a:xfrm>
          <a:prstGeom prst="rect">
            <a:avLst/>
          </a:prstGeom>
        </p:spPr>
      </p:pic>
    </p:spTree>
    <p:extLst>
      <p:ext uri="{BB962C8B-B14F-4D97-AF65-F5344CB8AC3E}">
        <p14:creationId xmlns:p14="http://schemas.microsoft.com/office/powerpoint/2010/main" val="26107147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3" y="3941682"/>
            <a:ext cx="3414823" cy="3124200"/>
          </a:xfrm>
          <a:prstGeom prst="rect">
            <a:avLst/>
          </a:prstGeom>
        </p:spPr>
      </p:pic>
      <p:pic>
        <p:nvPicPr>
          <p:cNvPr id="4" name="Picture 3"/>
          <p:cNvPicPr>
            <a:picLocks noChangeAspect="1"/>
          </p:cNvPicPr>
          <p:nvPr/>
        </p:nvPicPr>
        <p:blipFill>
          <a:blip r:embed="rId5"/>
          <a:stretch>
            <a:fillRect/>
          </a:stretch>
        </p:blipFill>
        <p:spPr>
          <a:xfrm>
            <a:off x="5406848" y="1917090"/>
            <a:ext cx="7017104" cy="2353260"/>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nến GIF - Tải xuống và Chia sẻ trên PHONEKY"/>
          <p:cNvPicPr>
            <a:picLocks noChangeAspect="1" noChangeArrowheads="1" noCrop="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414042"/>
            <a:ext cx="2592728" cy="198803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649877" y="292444"/>
            <a:ext cx="6876991" cy="2292134"/>
            <a:chOff x="2753311" y="3227777"/>
            <a:chExt cx="6344669" cy="1437755"/>
          </a:xfrm>
        </p:grpSpPr>
        <p:sp>
          <p:nvSpPr>
            <p:cNvPr id="6" name="Rounded Rectangle 5"/>
            <p:cNvSpPr/>
            <p:nvPr/>
          </p:nvSpPr>
          <p:spPr>
            <a:xfrm>
              <a:off x="2753311" y="3227777"/>
              <a:ext cx="6344669" cy="143775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itchFamily="34" charset="0"/>
                <a:ea typeface="Calibri" pitchFamily="34" charset="0"/>
                <a:cs typeface="Calibri" pitchFamily="34" charset="0"/>
              </a:endParaRPr>
            </a:p>
          </p:txBody>
        </p:sp>
        <p:sp>
          <p:nvSpPr>
            <p:cNvPr id="23" name="Rectangle 3"/>
            <p:cNvSpPr>
              <a:spLocks noChangeArrowheads="1"/>
            </p:cNvSpPr>
            <p:nvPr/>
          </p:nvSpPr>
          <p:spPr bwMode="auto">
            <a:xfrm>
              <a:off x="2811464" y="3396441"/>
              <a:ext cx="6228364" cy="11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Khi</a:t>
              </a:r>
              <a:r>
                <a:rPr kumimoji="0" lang="en-US" altLang="en-US" sz="36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thắp</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nến</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hoặc</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bật</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điện</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em</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thấy</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gì</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được</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tỏa</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ra</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từ</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ngọn</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nến</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và</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bóng</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en-US" altLang="en-US" sz="3600" b="0" i="0" u="none" strike="noStrike" cap="none" normalizeH="0" dirty="0" err="1" smtClean="0">
                  <a:ln>
                    <a:noFill/>
                  </a:ln>
                  <a:solidFill>
                    <a:srgbClr val="000000"/>
                  </a:solidFill>
                  <a:effectLst/>
                  <a:latin typeface="Calibri" pitchFamily="34" charset="0"/>
                  <a:ea typeface="Calibri" pitchFamily="34" charset="0"/>
                  <a:cs typeface="Calibri" pitchFamily="34" charset="0"/>
                </a:rPr>
                <a:t>điện</a:t>
              </a:r>
              <a:r>
                <a:rPr kumimoji="0" lang="en-US" altLang="en-US" sz="3600" b="0" i="0" u="none" strike="noStrike" cap="none" normalizeH="0" dirty="0" smtClean="0">
                  <a:ln>
                    <a:noFill/>
                  </a:ln>
                  <a:solidFill>
                    <a:srgbClr val="000000"/>
                  </a:solidFill>
                  <a:effectLst/>
                  <a:latin typeface="Calibri" pitchFamily="34" charset="0"/>
                  <a:ea typeface="Calibri" pitchFamily="34" charset="0"/>
                  <a:cs typeface="Calibri" pitchFamily="34" charset="0"/>
                </a:rPr>
                <a:t>?</a:t>
              </a:r>
              <a:endParaRPr kumimoji="0" lang="en-US" altLang="en-US" sz="36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p:txBody>
        </p:sp>
      </p:grpSp>
      <p:pic>
        <p:nvPicPr>
          <p:cNvPr id="3" name="Picture 2" descr="C:\Users\HP\Desktop\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3069" y="414042"/>
            <a:ext cx="2552700" cy="18927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33509"/>
            <a:ext cx="3314941" cy="3314941"/>
          </a:xfrm>
          <a:prstGeom prst="rect">
            <a:avLst/>
          </a:prstGeom>
        </p:spPr>
      </p:pic>
      <p:grpSp>
        <p:nvGrpSpPr>
          <p:cNvPr id="28" name="Group 27"/>
          <p:cNvGrpSpPr/>
          <p:nvPr/>
        </p:nvGrpSpPr>
        <p:grpSpPr>
          <a:xfrm>
            <a:off x="3181351" y="3349034"/>
            <a:ext cx="8839200" cy="2974984"/>
            <a:chOff x="4245192" y="4053840"/>
            <a:chExt cx="7376160" cy="2035138"/>
          </a:xfrm>
        </p:grpSpPr>
        <p:sp>
          <p:nvSpPr>
            <p:cNvPr id="29" name="Rounded Rectangle 28"/>
            <p:cNvSpPr/>
            <p:nvPr/>
          </p:nvSpPr>
          <p:spPr>
            <a:xfrm>
              <a:off x="4245192" y="4053840"/>
              <a:ext cx="7376160" cy="19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245192" y="4130910"/>
              <a:ext cx="7376160" cy="1958068"/>
            </a:xfrm>
            <a:prstGeom prst="rect">
              <a:avLst/>
            </a:prstGeom>
          </p:spPr>
          <p:txBody>
            <a:bodyPr wrap="square">
              <a:spAutoFit/>
            </a:bodyPr>
            <a:lstStyle/>
            <a:p>
              <a:pPr algn="just" eaLnBrk="0" fontAlgn="base" hangingPunct="0">
                <a:spcBef>
                  <a:spcPct val="0"/>
                </a:spcBef>
                <a:spcAft>
                  <a:spcPct val="0"/>
                </a:spcAft>
              </a:pPr>
              <a:r>
                <a:rPr lang="en-US" altLang="en-US" sz="3600" dirty="0" err="1" smtClean="0">
                  <a:solidFill>
                    <a:srgbClr val="000000"/>
                  </a:solidFill>
                  <a:latin typeface="Calibri" pitchFamily="34" charset="0"/>
                  <a:ea typeface="Calibri" pitchFamily="34" charset="0"/>
                  <a:cs typeface="Calibri" pitchFamily="34" charset="0"/>
                </a:rPr>
                <a:t>Khi</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thắp</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ngọn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nến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hoặc</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bật</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điện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nến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và</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bóng</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điện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tỏa</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nhiệt</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và</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phát</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sáng</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a:solidFill>
                    <a:srgbClr val="000000"/>
                  </a:solidFill>
                  <a:latin typeface="Calibri" pitchFamily="34" charset="0"/>
                  <a:ea typeface="Calibri" pitchFamily="34" charset="0"/>
                  <a:cs typeface="Calibri" pitchFamily="34" charset="0"/>
                </a:rPr>
                <a:t>Bóng</a:t>
              </a:r>
              <a:r>
                <a:rPr lang="en-US" altLang="en-US" sz="3600" dirty="0">
                  <a:solidFill>
                    <a:srgbClr val="000000"/>
                  </a:solidFill>
                  <a:latin typeface="Calibri" pitchFamily="34" charset="0"/>
                  <a:ea typeface="Calibri" pitchFamily="34" charset="0"/>
                  <a:cs typeface="Calibri" pitchFamily="34" charset="0"/>
                </a:rPr>
                <a:t> </a:t>
              </a:r>
              <a:r>
                <a:rPr lang="en-US" altLang="en-US" sz="3600" dirty="0" err="1">
                  <a:solidFill>
                    <a:srgbClr val="000000"/>
                  </a:solidFill>
                  <a:latin typeface="Calibri" pitchFamily="34" charset="0"/>
                  <a:ea typeface="Calibri" pitchFamily="34" charset="0"/>
                  <a:cs typeface="Calibri" pitchFamily="34" charset="0"/>
                </a:rPr>
                <a:t>điện</a:t>
              </a:r>
              <a:r>
                <a:rPr lang="en-US" altLang="en-US" sz="3600" dirty="0">
                  <a:solidFill>
                    <a:srgbClr val="000000"/>
                  </a:solidFill>
                  <a:latin typeface="Calibri" pitchFamily="34" charset="0"/>
                  <a:ea typeface="Calibri" pitchFamily="34" charset="0"/>
                  <a:cs typeface="Calibri" pitchFamily="34" charset="0"/>
                </a:rPr>
                <a:t> </a:t>
              </a:r>
              <a:r>
                <a:rPr lang="en-US" altLang="en-US" sz="3600" dirty="0" err="1">
                  <a:solidFill>
                    <a:srgbClr val="000000"/>
                  </a:solidFill>
                  <a:latin typeface="Calibri" pitchFamily="34" charset="0"/>
                  <a:ea typeface="Calibri" pitchFamily="34" charset="0"/>
                  <a:cs typeface="Calibri" pitchFamily="34" charset="0"/>
                </a:rPr>
                <a:t>được</a:t>
              </a:r>
              <a:r>
                <a:rPr lang="en-US" altLang="en-US" sz="3600" dirty="0">
                  <a:solidFill>
                    <a:srgbClr val="000000"/>
                  </a:solidFill>
                  <a:latin typeface="Calibri" pitchFamily="34" charset="0"/>
                  <a:ea typeface="Calibri" pitchFamily="34" charset="0"/>
                  <a:cs typeface="Calibri" pitchFamily="34" charset="0"/>
                </a:rPr>
                <a:t> </a:t>
              </a:r>
              <a:r>
                <a:rPr lang="en-US" altLang="en-US" sz="3600" dirty="0" err="1">
                  <a:solidFill>
                    <a:srgbClr val="000000"/>
                  </a:solidFill>
                  <a:latin typeface="Calibri" pitchFamily="34" charset="0"/>
                  <a:ea typeface="Calibri" pitchFamily="34" charset="0"/>
                  <a:cs typeface="Calibri" pitchFamily="34" charset="0"/>
                </a:rPr>
                <a:t>cung</a:t>
              </a:r>
              <a:r>
                <a:rPr lang="en-US" altLang="en-US" sz="3600" dirty="0">
                  <a:solidFill>
                    <a:srgbClr val="000000"/>
                  </a:solidFill>
                  <a:latin typeface="Calibri" pitchFamily="34" charset="0"/>
                  <a:ea typeface="Calibri" pitchFamily="34" charset="0"/>
                  <a:cs typeface="Calibri" pitchFamily="34" charset="0"/>
                </a:rPr>
                <a:t> </a:t>
              </a:r>
              <a:r>
                <a:rPr lang="en-US" altLang="en-US" sz="3600" dirty="0" err="1">
                  <a:solidFill>
                    <a:srgbClr val="000000"/>
                  </a:solidFill>
                  <a:latin typeface="Calibri" pitchFamily="34" charset="0"/>
                  <a:ea typeface="Calibri" pitchFamily="34" charset="0"/>
                  <a:cs typeface="Calibri" pitchFamily="34" charset="0"/>
                </a:rPr>
                <a:t>cấp</a:t>
              </a:r>
              <a:r>
                <a:rPr lang="en-US" altLang="en-US" sz="3600" dirty="0">
                  <a:solidFill>
                    <a:srgbClr val="000000"/>
                  </a:solidFill>
                  <a:latin typeface="Calibri" pitchFamily="34" charset="0"/>
                  <a:ea typeface="Calibri" pitchFamily="34" charset="0"/>
                  <a:cs typeface="Calibri" pitchFamily="34" charset="0"/>
                </a:rPr>
                <a:t> </a:t>
              </a:r>
              <a:r>
                <a:rPr lang="en-US" altLang="en-US" sz="3600" dirty="0" err="1">
                  <a:solidFill>
                    <a:srgbClr val="000000"/>
                  </a:solidFill>
                  <a:latin typeface="Calibri" pitchFamily="34" charset="0"/>
                  <a:ea typeface="Calibri" pitchFamily="34" charset="0"/>
                  <a:cs typeface="Calibri" pitchFamily="34" charset="0"/>
                </a:rPr>
                <a:t>năng</a:t>
              </a:r>
              <a:r>
                <a:rPr lang="en-US" altLang="en-US" sz="3600" dirty="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điện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nến</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bị</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đốt</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cháy</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đã</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cung</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cấp</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năng</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lượng</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cho</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việc</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phát</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sáng</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và</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tỏa</a:t>
              </a:r>
              <a:r>
                <a:rPr lang="en-US" altLang="en-US" sz="3600" dirty="0" smtClean="0">
                  <a:solidFill>
                    <a:srgbClr val="000000"/>
                  </a:solidFill>
                  <a:latin typeface="Calibri" pitchFamily="34" charset="0"/>
                  <a:ea typeface="Calibri" pitchFamily="34" charset="0"/>
                  <a:cs typeface="Calibri" pitchFamily="34" charset="0"/>
                </a:rPr>
                <a:t> </a:t>
              </a:r>
              <a:r>
                <a:rPr lang="en-US" altLang="en-US" sz="3600" dirty="0" err="1" smtClean="0">
                  <a:solidFill>
                    <a:srgbClr val="000000"/>
                  </a:solidFill>
                  <a:latin typeface="Calibri" pitchFamily="34" charset="0"/>
                  <a:ea typeface="Calibri" pitchFamily="34" charset="0"/>
                  <a:cs typeface="Calibri" pitchFamily="34" charset="0"/>
                </a:rPr>
                <a:t>nhiệt</a:t>
              </a:r>
              <a:r>
                <a:rPr lang="en-US" altLang="en-US" sz="3600" dirty="0" smtClean="0">
                  <a:solidFill>
                    <a:srgbClr val="000000"/>
                  </a:solidFill>
                  <a:latin typeface="Calibri" pitchFamily="34" charset="0"/>
                  <a:ea typeface="Calibri" pitchFamily="34" charset="0"/>
                  <a:cs typeface="Calibri" pitchFamily="34" charset="0"/>
                </a:rPr>
                <a:t>. </a:t>
              </a:r>
              <a:endParaRPr lang="en-US" altLang="en-US" dirty="0">
                <a:solidFill>
                  <a:prstClr val="black"/>
                </a:solidFill>
                <a:latin typeface="Calibri" pitchFamily="34" charset="0"/>
                <a:ea typeface="Calibri" pitchFamily="34" charset="0"/>
                <a:cs typeface="Calibri" pitchFamily="34" charset="0"/>
              </a:endParaRP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right)">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4768" y="275632"/>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1131712" y="1254596"/>
            <a:ext cx="5482448" cy="1739510"/>
            <a:chOff x="4804552" y="1790768"/>
            <a:chExt cx="4409954" cy="1739510"/>
          </a:xfrm>
        </p:grpSpPr>
        <p:sp>
          <p:nvSpPr>
            <p:cNvPr id="4" name="Speech Bubble: Rectangle with Corners Rounded 5">
              <a:extLst>
                <a:ext uri="{FF2B5EF4-FFF2-40B4-BE49-F238E27FC236}">
                  <a16:creationId xmlns="" xmlns:a16="http://schemas.microsoft.com/office/drawing/2014/main" id="{9762EA1C-7C46-4E5A-A34B-2040D595ED62}"/>
                </a:ext>
              </a:extLst>
            </p:cNvPr>
            <p:cNvSpPr/>
            <p:nvPr/>
          </p:nvSpPr>
          <p:spPr>
            <a:xfrm rot="10800000" flipV="1">
              <a:off x="4804552" y="1790768"/>
              <a:ext cx="4409954" cy="1739510"/>
            </a:xfrm>
            <a:custGeom>
              <a:avLst/>
              <a:gdLst>
                <a:gd name="connsiteX0" fmla="*/ 0 w 7777337"/>
                <a:gd name="connsiteY0" fmla="*/ 380932 h 2285548"/>
                <a:gd name="connsiteX1" fmla="*/ 380932 w 7777337"/>
                <a:gd name="connsiteY1" fmla="*/ 0 h 2285548"/>
                <a:gd name="connsiteX2" fmla="*/ 990456 w 7777337"/>
                <a:gd name="connsiteY2" fmla="*/ 0 h 2285548"/>
                <a:gd name="connsiteX3" fmla="*/ 1558422 w 7777337"/>
                <a:gd name="connsiteY3" fmla="*/ 0 h 2285548"/>
                <a:gd name="connsiteX4" fmla="*/ 2292622 w 7777337"/>
                <a:gd name="connsiteY4" fmla="*/ 0 h 2285548"/>
                <a:gd name="connsiteX5" fmla="*/ 2985263 w 7777337"/>
                <a:gd name="connsiteY5" fmla="*/ 0 h 2285548"/>
                <a:gd name="connsiteX6" fmla="*/ 3761022 w 7777337"/>
                <a:gd name="connsiteY6" fmla="*/ 0 h 2285548"/>
                <a:gd name="connsiteX7" fmla="*/ 4536780 w 7777337"/>
                <a:gd name="connsiteY7" fmla="*/ 0 h 2285548"/>
                <a:gd name="connsiteX8" fmla="*/ 4536780 w 7777337"/>
                <a:gd name="connsiteY8" fmla="*/ 0 h 2285548"/>
                <a:gd name="connsiteX9" fmla="*/ 5223778 w 7777337"/>
                <a:gd name="connsiteY9" fmla="*/ 0 h 2285548"/>
                <a:gd name="connsiteX10" fmla="*/ 5910776 w 7777337"/>
                <a:gd name="connsiteY10" fmla="*/ 0 h 2285548"/>
                <a:gd name="connsiteX11" fmla="*/ 6481114 w 7777337"/>
                <a:gd name="connsiteY11" fmla="*/ 0 h 2285548"/>
                <a:gd name="connsiteX12" fmla="*/ 6938760 w 7777337"/>
                <a:gd name="connsiteY12" fmla="*/ 0 h 2285548"/>
                <a:gd name="connsiteX13" fmla="*/ 7396405 w 7777337"/>
                <a:gd name="connsiteY13" fmla="*/ 0 h 2285548"/>
                <a:gd name="connsiteX14" fmla="*/ 7777337 w 7777337"/>
                <a:gd name="connsiteY14" fmla="*/ 380932 h 2285548"/>
                <a:gd name="connsiteX15" fmla="*/ 7777337 w 7777337"/>
                <a:gd name="connsiteY15" fmla="*/ 838038 h 2285548"/>
                <a:gd name="connsiteX16" fmla="*/ 7777337 w 7777337"/>
                <a:gd name="connsiteY16" fmla="*/ 1333236 h 2285548"/>
                <a:gd name="connsiteX17" fmla="*/ 7777337 w 7777337"/>
                <a:gd name="connsiteY17" fmla="*/ 1333236 h 2285548"/>
                <a:gd name="connsiteX18" fmla="*/ 7777337 w 7777337"/>
                <a:gd name="connsiteY18" fmla="*/ 1904623 h 2285548"/>
                <a:gd name="connsiteX19" fmla="*/ 7777337 w 7777337"/>
                <a:gd name="connsiteY19" fmla="*/ 1904616 h 2285548"/>
                <a:gd name="connsiteX20" fmla="*/ 7396405 w 7777337"/>
                <a:gd name="connsiteY20" fmla="*/ 2285548 h 2285548"/>
                <a:gd name="connsiteX21" fmla="*/ 6947912 w 7777337"/>
                <a:gd name="connsiteY21" fmla="*/ 2285548 h 2285548"/>
                <a:gd name="connsiteX22" fmla="*/ 6481114 w 7777337"/>
                <a:gd name="connsiteY22" fmla="*/ 2285548 h 2285548"/>
                <a:gd name="connsiteX23" fmla="*/ 6728566 w 7777337"/>
                <a:gd name="connsiteY23" fmla="*/ 2577214 h 2285548"/>
                <a:gd name="connsiteX24" fmla="*/ 6956983 w 7777337"/>
                <a:gd name="connsiteY24" fmla="*/ 2846444 h 2285548"/>
                <a:gd name="connsiteX25" fmla="*/ 6376134 w 7777337"/>
                <a:gd name="connsiteY25" fmla="*/ 2711829 h 2285548"/>
                <a:gd name="connsiteX26" fmla="*/ 5771084 w 7777337"/>
                <a:gd name="connsiteY26" fmla="*/ 2571605 h 2285548"/>
                <a:gd name="connsiteX27" fmla="*/ 5141831 w 7777337"/>
                <a:gd name="connsiteY27" fmla="*/ 2425772 h 2285548"/>
                <a:gd name="connsiteX28" fmla="*/ 4536780 w 7777337"/>
                <a:gd name="connsiteY28" fmla="*/ 2285548 h 2285548"/>
                <a:gd name="connsiteX29" fmla="*/ 3761022 w 7777337"/>
                <a:gd name="connsiteY29" fmla="*/ 2285548 h 2285548"/>
                <a:gd name="connsiteX30" fmla="*/ 3151497 w 7777337"/>
                <a:gd name="connsiteY30" fmla="*/ 2285548 h 2285548"/>
                <a:gd name="connsiteX31" fmla="*/ 2458856 w 7777337"/>
                <a:gd name="connsiteY31" fmla="*/ 2285548 h 2285548"/>
                <a:gd name="connsiteX32" fmla="*/ 1683098 w 7777337"/>
                <a:gd name="connsiteY32" fmla="*/ 2285548 h 2285548"/>
                <a:gd name="connsiteX33" fmla="*/ 1032015 w 7777337"/>
                <a:gd name="connsiteY33" fmla="*/ 2285548 h 2285548"/>
                <a:gd name="connsiteX34" fmla="*/ 380932 w 7777337"/>
                <a:gd name="connsiteY34" fmla="*/ 2285548 h 2285548"/>
                <a:gd name="connsiteX35" fmla="*/ 0 w 7777337"/>
                <a:gd name="connsiteY35" fmla="*/ 1904616 h 2285548"/>
                <a:gd name="connsiteX36" fmla="*/ 0 w 7777337"/>
                <a:gd name="connsiteY36" fmla="*/ 1904623 h 2285548"/>
                <a:gd name="connsiteX37" fmla="*/ 0 w 7777337"/>
                <a:gd name="connsiteY37" fmla="*/ 1333236 h 2285548"/>
                <a:gd name="connsiteX38" fmla="*/ 0 w 7777337"/>
                <a:gd name="connsiteY38" fmla="*/ 1333236 h 2285548"/>
                <a:gd name="connsiteX39" fmla="*/ 0 w 7777337"/>
                <a:gd name="connsiteY39" fmla="*/ 847561 h 2285548"/>
                <a:gd name="connsiteX40" fmla="*/ 0 w 7777337"/>
                <a:gd name="connsiteY40" fmla="*/ 380932 h 22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77337" h="2285548" fill="none" extrusionOk="0">
                  <a:moveTo>
                    <a:pt x="0" y="380932"/>
                  </a:moveTo>
                  <a:cubicBezTo>
                    <a:pt x="-21456" y="143479"/>
                    <a:pt x="145513" y="20583"/>
                    <a:pt x="380932" y="0"/>
                  </a:cubicBezTo>
                  <a:cubicBezTo>
                    <a:pt x="537497" y="11812"/>
                    <a:pt x="769594" y="11863"/>
                    <a:pt x="990456" y="0"/>
                  </a:cubicBezTo>
                  <a:cubicBezTo>
                    <a:pt x="1211318" y="-11863"/>
                    <a:pt x="1274725" y="-6101"/>
                    <a:pt x="1558422" y="0"/>
                  </a:cubicBezTo>
                  <a:cubicBezTo>
                    <a:pt x="1842119" y="6101"/>
                    <a:pt x="1938719" y="-36133"/>
                    <a:pt x="2292622" y="0"/>
                  </a:cubicBezTo>
                  <a:cubicBezTo>
                    <a:pt x="2646525" y="36133"/>
                    <a:pt x="2773989" y="12307"/>
                    <a:pt x="2985263" y="0"/>
                  </a:cubicBezTo>
                  <a:cubicBezTo>
                    <a:pt x="3196537" y="-12307"/>
                    <a:pt x="3474671" y="-21658"/>
                    <a:pt x="3761022" y="0"/>
                  </a:cubicBezTo>
                  <a:cubicBezTo>
                    <a:pt x="4047373" y="21658"/>
                    <a:pt x="4226072" y="26065"/>
                    <a:pt x="4536780" y="0"/>
                  </a:cubicBezTo>
                  <a:lnTo>
                    <a:pt x="4536780" y="0"/>
                  </a:lnTo>
                  <a:cubicBezTo>
                    <a:pt x="4800827" y="-33564"/>
                    <a:pt x="4978491" y="-13020"/>
                    <a:pt x="5223778" y="0"/>
                  </a:cubicBezTo>
                  <a:cubicBezTo>
                    <a:pt x="5469065" y="13020"/>
                    <a:pt x="5768353" y="-13546"/>
                    <a:pt x="5910776" y="0"/>
                  </a:cubicBezTo>
                  <a:cubicBezTo>
                    <a:pt x="6053199" y="13546"/>
                    <a:pt x="6269746" y="10033"/>
                    <a:pt x="6481114" y="0"/>
                  </a:cubicBezTo>
                  <a:cubicBezTo>
                    <a:pt x="6576536" y="21026"/>
                    <a:pt x="6785788" y="-13701"/>
                    <a:pt x="6938760" y="0"/>
                  </a:cubicBezTo>
                  <a:cubicBezTo>
                    <a:pt x="7091732" y="13701"/>
                    <a:pt x="7216869" y="19713"/>
                    <a:pt x="7396405" y="0"/>
                  </a:cubicBezTo>
                  <a:cubicBezTo>
                    <a:pt x="7606299" y="8698"/>
                    <a:pt x="7764730" y="217533"/>
                    <a:pt x="7777337" y="380932"/>
                  </a:cubicBezTo>
                  <a:cubicBezTo>
                    <a:pt x="7788215" y="599735"/>
                    <a:pt x="7799176" y="677486"/>
                    <a:pt x="7777337" y="838038"/>
                  </a:cubicBezTo>
                  <a:cubicBezTo>
                    <a:pt x="7755498" y="998590"/>
                    <a:pt x="7784480" y="1184986"/>
                    <a:pt x="7777337" y="1333236"/>
                  </a:cubicBezTo>
                  <a:lnTo>
                    <a:pt x="7777337" y="1333236"/>
                  </a:lnTo>
                  <a:cubicBezTo>
                    <a:pt x="7796651" y="1508403"/>
                    <a:pt x="7753902" y="1718421"/>
                    <a:pt x="7777337" y="1904623"/>
                  </a:cubicBezTo>
                  <a:lnTo>
                    <a:pt x="7777337" y="1904616"/>
                  </a:lnTo>
                  <a:cubicBezTo>
                    <a:pt x="7782692" y="2140458"/>
                    <a:pt x="7590773" y="2331524"/>
                    <a:pt x="7396405" y="2285548"/>
                  </a:cubicBezTo>
                  <a:cubicBezTo>
                    <a:pt x="7218484" y="2268270"/>
                    <a:pt x="7091681" y="2280438"/>
                    <a:pt x="6947912" y="2285548"/>
                  </a:cubicBezTo>
                  <a:cubicBezTo>
                    <a:pt x="6804143" y="2290658"/>
                    <a:pt x="6584684" y="2278405"/>
                    <a:pt x="6481114" y="2285548"/>
                  </a:cubicBezTo>
                  <a:cubicBezTo>
                    <a:pt x="6535346" y="2347546"/>
                    <a:pt x="6613898" y="2453106"/>
                    <a:pt x="6728566" y="2577214"/>
                  </a:cubicBezTo>
                  <a:cubicBezTo>
                    <a:pt x="6843234" y="2701322"/>
                    <a:pt x="6905951" y="2773974"/>
                    <a:pt x="6956983" y="2846444"/>
                  </a:cubicBezTo>
                  <a:cubicBezTo>
                    <a:pt x="6764994" y="2791368"/>
                    <a:pt x="6614303" y="2797574"/>
                    <a:pt x="6376134" y="2711829"/>
                  </a:cubicBezTo>
                  <a:cubicBezTo>
                    <a:pt x="6137965" y="2626084"/>
                    <a:pt x="5978676" y="2638778"/>
                    <a:pt x="5771084" y="2571605"/>
                  </a:cubicBezTo>
                  <a:cubicBezTo>
                    <a:pt x="5563492" y="2504432"/>
                    <a:pt x="5344882" y="2442132"/>
                    <a:pt x="5141831" y="2425772"/>
                  </a:cubicBezTo>
                  <a:cubicBezTo>
                    <a:pt x="4938780" y="2409412"/>
                    <a:pt x="4724065" y="2313530"/>
                    <a:pt x="4536780" y="2285548"/>
                  </a:cubicBezTo>
                  <a:cubicBezTo>
                    <a:pt x="4271986" y="2291337"/>
                    <a:pt x="4061397" y="2249002"/>
                    <a:pt x="3761022" y="2285548"/>
                  </a:cubicBezTo>
                  <a:cubicBezTo>
                    <a:pt x="3460647" y="2322094"/>
                    <a:pt x="3394110" y="2269776"/>
                    <a:pt x="3151497" y="2285548"/>
                  </a:cubicBezTo>
                  <a:cubicBezTo>
                    <a:pt x="2908884" y="2301320"/>
                    <a:pt x="2760824" y="2297518"/>
                    <a:pt x="2458856" y="2285548"/>
                  </a:cubicBezTo>
                  <a:cubicBezTo>
                    <a:pt x="2156888" y="2273578"/>
                    <a:pt x="2058960" y="2305539"/>
                    <a:pt x="1683098" y="2285548"/>
                  </a:cubicBezTo>
                  <a:cubicBezTo>
                    <a:pt x="1307236" y="2265557"/>
                    <a:pt x="1225207" y="2313690"/>
                    <a:pt x="1032015" y="2285548"/>
                  </a:cubicBezTo>
                  <a:cubicBezTo>
                    <a:pt x="838823" y="2257406"/>
                    <a:pt x="613608" y="2270212"/>
                    <a:pt x="380932" y="2285548"/>
                  </a:cubicBezTo>
                  <a:cubicBezTo>
                    <a:pt x="150266" y="2317584"/>
                    <a:pt x="-28439" y="2106858"/>
                    <a:pt x="0" y="1904616"/>
                  </a:cubicBezTo>
                  <a:lnTo>
                    <a:pt x="0" y="1904623"/>
                  </a:lnTo>
                  <a:cubicBezTo>
                    <a:pt x="17873" y="1628589"/>
                    <a:pt x="-22028" y="1518109"/>
                    <a:pt x="0" y="1333236"/>
                  </a:cubicBezTo>
                  <a:lnTo>
                    <a:pt x="0" y="1333236"/>
                  </a:lnTo>
                  <a:cubicBezTo>
                    <a:pt x="10291" y="1108341"/>
                    <a:pt x="23312" y="968891"/>
                    <a:pt x="0" y="847561"/>
                  </a:cubicBezTo>
                  <a:cubicBezTo>
                    <a:pt x="-23312" y="726232"/>
                    <a:pt x="20128" y="572250"/>
                    <a:pt x="0" y="380932"/>
                  </a:cubicBezTo>
                  <a:close/>
                </a:path>
                <a:path w="7777337" h="2285548" stroke="0" extrusionOk="0">
                  <a:moveTo>
                    <a:pt x="0" y="380932"/>
                  </a:moveTo>
                  <a:cubicBezTo>
                    <a:pt x="-8047" y="184309"/>
                    <a:pt x="189144" y="-12576"/>
                    <a:pt x="380932" y="0"/>
                  </a:cubicBezTo>
                  <a:cubicBezTo>
                    <a:pt x="645539" y="-3237"/>
                    <a:pt x="836744" y="22125"/>
                    <a:pt x="1115132" y="0"/>
                  </a:cubicBezTo>
                  <a:cubicBezTo>
                    <a:pt x="1393520" y="-22125"/>
                    <a:pt x="1541796" y="29903"/>
                    <a:pt x="1807773" y="0"/>
                  </a:cubicBezTo>
                  <a:cubicBezTo>
                    <a:pt x="2073750" y="-29903"/>
                    <a:pt x="2325800" y="26674"/>
                    <a:pt x="2500414" y="0"/>
                  </a:cubicBezTo>
                  <a:cubicBezTo>
                    <a:pt x="2675028" y="-26674"/>
                    <a:pt x="2948080" y="6900"/>
                    <a:pt x="3193056" y="0"/>
                  </a:cubicBezTo>
                  <a:cubicBezTo>
                    <a:pt x="3438032" y="-6900"/>
                    <a:pt x="3661688" y="29292"/>
                    <a:pt x="3885697" y="0"/>
                  </a:cubicBezTo>
                  <a:cubicBezTo>
                    <a:pt x="4109706" y="-29292"/>
                    <a:pt x="4390926" y="-27116"/>
                    <a:pt x="4536780" y="0"/>
                  </a:cubicBezTo>
                  <a:lnTo>
                    <a:pt x="4536780" y="0"/>
                  </a:lnTo>
                  <a:cubicBezTo>
                    <a:pt x="4702832" y="-16989"/>
                    <a:pt x="4843254" y="-4302"/>
                    <a:pt x="5126561" y="0"/>
                  </a:cubicBezTo>
                  <a:cubicBezTo>
                    <a:pt x="5409868" y="4302"/>
                    <a:pt x="5471895" y="-2182"/>
                    <a:pt x="5794116" y="0"/>
                  </a:cubicBezTo>
                  <a:cubicBezTo>
                    <a:pt x="6116338" y="2182"/>
                    <a:pt x="6191708" y="-16991"/>
                    <a:pt x="6481114" y="0"/>
                  </a:cubicBezTo>
                  <a:cubicBezTo>
                    <a:pt x="6681745" y="-22091"/>
                    <a:pt x="6750166" y="-9945"/>
                    <a:pt x="6947912" y="0"/>
                  </a:cubicBezTo>
                  <a:cubicBezTo>
                    <a:pt x="7145658" y="9945"/>
                    <a:pt x="7241796" y="18442"/>
                    <a:pt x="7396405" y="0"/>
                  </a:cubicBezTo>
                  <a:cubicBezTo>
                    <a:pt x="7568328" y="19743"/>
                    <a:pt x="7748856" y="213062"/>
                    <a:pt x="7777337" y="380932"/>
                  </a:cubicBezTo>
                  <a:cubicBezTo>
                    <a:pt x="7773739" y="519380"/>
                    <a:pt x="7788098" y="722901"/>
                    <a:pt x="7777337" y="857084"/>
                  </a:cubicBezTo>
                  <a:cubicBezTo>
                    <a:pt x="7766576" y="991267"/>
                    <a:pt x="7758769" y="1212325"/>
                    <a:pt x="7777337" y="1333236"/>
                  </a:cubicBezTo>
                  <a:lnTo>
                    <a:pt x="7777337" y="1333236"/>
                  </a:lnTo>
                  <a:cubicBezTo>
                    <a:pt x="7800504" y="1584195"/>
                    <a:pt x="7772559" y="1705712"/>
                    <a:pt x="7777337" y="1904623"/>
                  </a:cubicBezTo>
                  <a:lnTo>
                    <a:pt x="7777337" y="1904616"/>
                  </a:lnTo>
                  <a:cubicBezTo>
                    <a:pt x="7822435" y="2139409"/>
                    <a:pt x="7586956" y="2293523"/>
                    <a:pt x="7396405" y="2285548"/>
                  </a:cubicBezTo>
                  <a:cubicBezTo>
                    <a:pt x="7301499" y="2274976"/>
                    <a:pt x="7148284" y="2273932"/>
                    <a:pt x="6929607" y="2285548"/>
                  </a:cubicBezTo>
                  <a:cubicBezTo>
                    <a:pt x="6710930" y="2297164"/>
                    <a:pt x="6626204" y="2297233"/>
                    <a:pt x="6481114" y="2285548"/>
                  </a:cubicBezTo>
                  <a:cubicBezTo>
                    <a:pt x="6550612" y="2381699"/>
                    <a:pt x="6635529" y="2487861"/>
                    <a:pt x="6704772" y="2549169"/>
                  </a:cubicBezTo>
                  <a:cubicBezTo>
                    <a:pt x="6774015" y="2610477"/>
                    <a:pt x="6858699" y="2707547"/>
                    <a:pt x="6956983" y="2846444"/>
                  </a:cubicBezTo>
                  <a:cubicBezTo>
                    <a:pt x="6783116" y="2804743"/>
                    <a:pt x="6583715" y="2773632"/>
                    <a:pt x="6327730" y="2700611"/>
                  </a:cubicBezTo>
                  <a:cubicBezTo>
                    <a:pt x="6071745" y="2627590"/>
                    <a:pt x="5948244" y="2631321"/>
                    <a:pt x="5771084" y="2571605"/>
                  </a:cubicBezTo>
                  <a:cubicBezTo>
                    <a:pt x="5593924" y="2511890"/>
                    <a:pt x="5302733" y="2464761"/>
                    <a:pt x="5166033" y="2431381"/>
                  </a:cubicBezTo>
                  <a:cubicBezTo>
                    <a:pt x="5029333" y="2398001"/>
                    <a:pt x="4840546" y="2359471"/>
                    <a:pt x="4536780" y="2285548"/>
                  </a:cubicBezTo>
                  <a:cubicBezTo>
                    <a:pt x="4261688" y="2270480"/>
                    <a:pt x="4021278" y="2268601"/>
                    <a:pt x="3844139" y="2285548"/>
                  </a:cubicBezTo>
                  <a:cubicBezTo>
                    <a:pt x="3667000" y="2302495"/>
                    <a:pt x="3339598" y="2310052"/>
                    <a:pt x="3109939" y="2285548"/>
                  </a:cubicBezTo>
                  <a:cubicBezTo>
                    <a:pt x="2880280" y="2261044"/>
                    <a:pt x="2707926" y="2266426"/>
                    <a:pt x="2417298" y="2285548"/>
                  </a:cubicBezTo>
                  <a:cubicBezTo>
                    <a:pt x="2126670" y="2304670"/>
                    <a:pt x="1927893" y="2286703"/>
                    <a:pt x="1641539" y="2285548"/>
                  </a:cubicBezTo>
                  <a:cubicBezTo>
                    <a:pt x="1355185" y="2284393"/>
                    <a:pt x="1227997" y="2256075"/>
                    <a:pt x="990456" y="2285548"/>
                  </a:cubicBezTo>
                  <a:cubicBezTo>
                    <a:pt x="752915" y="2315021"/>
                    <a:pt x="565415" y="2264034"/>
                    <a:pt x="380932" y="2285548"/>
                  </a:cubicBezTo>
                  <a:cubicBezTo>
                    <a:pt x="206253" y="2298231"/>
                    <a:pt x="-21644" y="2100937"/>
                    <a:pt x="0" y="1904616"/>
                  </a:cubicBezTo>
                  <a:lnTo>
                    <a:pt x="0" y="1904623"/>
                  </a:lnTo>
                  <a:cubicBezTo>
                    <a:pt x="24201" y="1718291"/>
                    <a:pt x="-1068" y="1521502"/>
                    <a:pt x="0" y="1333236"/>
                  </a:cubicBezTo>
                  <a:lnTo>
                    <a:pt x="0" y="1333236"/>
                  </a:lnTo>
                  <a:cubicBezTo>
                    <a:pt x="23232" y="1207475"/>
                    <a:pt x="22164" y="1039289"/>
                    <a:pt x="0" y="857084"/>
                  </a:cubicBezTo>
                  <a:cubicBezTo>
                    <a:pt x="-22164" y="674879"/>
                    <a:pt x="-4988" y="599849"/>
                    <a:pt x="0" y="380932"/>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04385" y="2183468"/>
              <a:ext cx="4210121" cy="954107"/>
            </a:xfrm>
            <a:prstGeom prst="rect">
              <a:avLst/>
            </a:prstGeom>
          </p:spPr>
          <p:txBody>
            <a:bodyPr wrap="square">
              <a:spAutoFit/>
            </a:bodyPr>
            <a:lstStyle/>
            <a:p>
              <a:pPr lvl="0" algn="ctr" eaLnBrk="0" fontAlgn="base" hangingPunct="0">
                <a:spcBef>
                  <a:spcPct val="0"/>
                </a:spcBef>
                <a:spcAft>
                  <a:spcPct val="0"/>
                </a:spcAft>
              </a:pPr>
              <a:r>
                <a:rPr lang="en-US" altLang="en-US" sz="2800" smtClean="0">
                  <a:solidFill>
                    <a:srgbClr val="000000"/>
                  </a:solidFill>
                  <a:latin typeface="Times New Roman" panose="02020603050405020304" pitchFamily="18" charset="0"/>
                  <a:cs typeface="Times New Roman" panose="02020603050405020304" pitchFamily="18" charset="0"/>
                </a:rPr>
                <a:t>Nhờ đâu mà vật có thể biến đổi về vị trí và hình dáng?</a:t>
              </a:r>
              <a:endParaRPr lang="en-US" altLang="en-US" sz="140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837708" y="3900570"/>
            <a:ext cx="7376160" cy="1540110"/>
            <a:chOff x="4245192" y="4053840"/>
            <a:chExt cx="7376160" cy="1996440"/>
          </a:xfrm>
        </p:grpSpPr>
        <p:sp>
          <p:nvSpPr>
            <p:cNvPr id="7" name="Rounded Rectangle 6"/>
            <p:cNvSpPr/>
            <p:nvPr/>
          </p:nvSpPr>
          <p:spPr>
            <a:xfrm>
              <a:off x="4245192" y="4053840"/>
              <a:ext cx="7376160" cy="19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245192" y="4418619"/>
              <a:ext cx="7151018" cy="954107"/>
            </a:xfrm>
            <a:prstGeom prst="rect">
              <a:avLst/>
            </a:prstGeom>
          </p:spPr>
          <p:txBody>
            <a:bodyPr wrap="square">
              <a:spAutoFit/>
            </a:bodyPr>
            <a:lstStyle/>
            <a:p>
              <a:pPr marL="457200" lvl="0" indent="-457200" eaLnBrk="0" fontAlgn="base" hangingPunct="0">
                <a:spcBef>
                  <a:spcPct val="0"/>
                </a:spcBef>
                <a:spcAft>
                  <a:spcPct val="0"/>
                </a:spcAft>
                <a:buFont typeface="Arial" panose="020B0604020202020204" pitchFamily="34" charset="0"/>
                <a:buChar char="•"/>
              </a:pPr>
              <a:r>
                <a:rPr lang="en-GB" sz="2800" dirty="0" err="1" smtClean="0">
                  <a:solidFill>
                    <a:srgbClr val="002060"/>
                  </a:solidFill>
                  <a:latin typeface="Times New Roman" panose="02020603050405020304" pitchFamily="18" charset="0"/>
                  <a:cs typeface="Times New Roman" panose="02020603050405020304" pitchFamily="18" charset="0"/>
                </a:rPr>
                <a:t>Nhờ</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được</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cung</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cấp</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năng</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lượng</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mà</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vật</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có</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thể</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biến</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đổi</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vị</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trí</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và</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hình</a:t>
              </a:r>
              <a:r>
                <a:rPr lang="en-GB" sz="2800" dirty="0" smtClean="0">
                  <a:solidFill>
                    <a:srgbClr val="002060"/>
                  </a:solidFill>
                  <a:latin typeface="Times New Roman" panose="02020603050405020304" pitchFamily="18" charset="0"/>
                  <a:cs typeface="Times New Roman" panose="02020603050405020304" pitchFamily="18" charset="0"/>
                </a:rPr>
                <a:t> </a:t>
              </a:r>
              <a:r>
                <a:rPr lang="en-GB" sz="2800" dirty="0" err="1" smtClean="0">
                  <a:solidFill>
                    <a:srgbClr val="002060"/>
                  </a:solidFill>
                  <a:latin typeface="Times New Roman" panose="02020603050405020304" pitchFamily="18" charset="0"/>
                  <a:cs typeface="Times New Roman" panose="02020603050405020304" pitchFamily="18" charset="0"/>
                </a:rPr>
                <a:t>dáng</a:t>
              </a:r>
              <a:r>
                <a:rPr lang="en-GB" sz="2800" dirty="0" smtClean="0">
                  <a:solidFill>
                    <a:srgbClr val="002060"/>
                  </a:solidFill>
                  <a:latin typeface="Times New Roman" panose="02020603050405020304" pitchFamily="18" charset="0"/>
                  <a:cs typeface="Times New Roman" panose="02020603050405020304" pitchFamily="18" charset="0"/>
                </a:rPr>
                <a:t>.</a:t>
              </a:r>
              <a:endParaRPr lang="en-US" altLang="en-US" sz="1400" dirty="0">
                <a:solidFill>
                  <a:srgbClr val="002060"/>
                </a:solidFill>
                <a:latin typeface="Times New Roman" panose="02020603050405020304" pitchFamily="18" charset="0"/>
                <a:cs typeface="Times New Roman" panose="02020603050405020304" pitchFamily="18" charset="0"/>
              </a:endParaRPr>
            </a:p>
          </p:txBody>
        </p:sp>
      </p:grpSp>
      <p:sp>
        <p:nvSpPr>
          <p:cNvPr id="2" name="Right Brace 1"/>
          <p:cNvSpPr/>
          <p:nvPr/>
        </p:nvSpPr>
        <p:spPr>
          <a:xfrm>
            <a:off x="8446850" y="1254595"/>
            <a:ext cx="1264920" cy="47194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9711770" y="1598402"/>
            <a:ext cx="2073308" cy="4031873"/>
          </a:xfrm>
          <a:prstGeom prst="rect">
            <a:avLst/>
          </a:prstGeom>
          <a:noFill/>
        </p:spPr>
        <p:txBody>
          <a:bodyPr wrap="square" rtlCol="0">
            <a:spAutoFit/>
          </a:bodyPr>
          <a:lstStyle/>
          <a:p>
            <a:pPr algn="ctr"/>
            <a:r>
              <a:rPr lang="en-GB" sz="3200" b="1" smtClean="0">
                <a:solidFill>
                  <a:srgbClr val="FF0000"/>
                </a:solidFill>
                <a:latin typeface="Times New Roman" panose="02020603050405020304" pitchFamily="18" charset="0"/>
                <a:cs typeface="Times New Roman" panose="02020603050405020304" pitchFamily="18" charset="0"/>
              </a:rPr>
              <a:t>Muốn làm cho các vật xung quanh biến đổi cần có năng lượng</a:t>
            </a:r>
            <a:endParaRPr lang="en-GB"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55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95500" y="230679"/>
            <a:ext cx="9963150" cy="1384995"/>
          </a:xfrm>
          <a:prstGeom prst="rect">
            <a:avLst/>
          </a:prstGeom>
        </p:spPr>
        <p:txBody>
          <a:bodyPr wrap="square">
            <a:spAutoFit/>
          </a:bodyPr>
          <a:lstStyle/>
          <a:p>
            <a:r>
              <a:rPr lang="vi-VN" sz="2800" b="1" dirty="0">
                <a:solidFill>
                  <a:srgbClr val="008000"/>
                </a:solidFill>
                <a:latin typeface="Calibri" pitchFamily="34" charset="0"/>
                <a:ea typeface="Calibri" pitchFamily="34" charset="0"/>
                <a:cs typeface="Calibri" pitchFamily="34" charset="0"/>
              </a:rPr>
              <a:t>Hãy </a:t>
            </a:r>
            <a:r>
              <a:rPr lang="en-US" sz="2800" b="1" dirty="0" err="1" smtClean="0">
                <a:solidFill>
                  <a:srgbClr val="008000"/>
                </a:solidFill>
                <a:latin typeface="Calibri" pitchFamily="34" charset="0"/>
                <a:ea typeface="Calibri" pitchFamily="34" charset="0"/>
                <a:cs typeface="Calibri" pitchFamily="34" charset="0"/>
              </a:rPr>
              <a:t>kể</a:t>
            </a:r>
            <a:r>
              <a:rPr lang="vi-VN" sz="2800" b="1" dirty="0" smtClean="0">
                <a:solidFill>
                  <a:srgbClr val="008000"/>
                </a:solidFill>
                <a:latin typeface="Calibri" pitchFamily="34" charset="0"/>
                <a:ea typeface="Calibri" pitchFamily="34" charset="0"/>
                <a:cs typeface="Calibri" pitchFamily="34" charset="0"/>
              </a:rPr>
              <a:t> </a:t>
            </a:r>
            <a:r>
              <a:rPr lang="vi-VN" sz="2800" b="1" dirty="0">
                <a:solidFill>
                  <a:srgbClr val="008000"/>
                </a:solidFill>
                <a:latin typeface="Calibri" pitchFamily="34" charset="0"/>
                <a:ea typeface="Calibri" pitchFamily="34" charset="0"/>
                <a:cs typeface="Calibri" pitchFamily="34" charset="0"/>
              </a:rPr>
              <a:t>tên </a:t>
            </a:r>
            <a:r>
              <a:rPr lang="en-US" sz="2800" b="1" dirty="0" err="1" smtClean="0">
                <a:solidFill>
                  <a:srgbClr val="008000"/>
                </a:solidFill>
                <a:latin typeface="Calibri" pitchFamily="34" charset="0"/>
                <a:ea typeface="Calibri" pitchFamily="34" charset="0"/>
                <a:cs typeface="Calibri" pitchFamily="34" charset="0"/>
              </a:rPr>
              <a:t>hoạt</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động</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của</a:t>
            </a:r>
            <a:r>
              <a:rPr lang="en-US" sz="2800" b="1" dirty="0" smtClean="0">
                <a:solidFill>
                  <a:srgbClr val="008000"/>
                </a:solidFill>
                <a:latin typeface="Calibri" pitchFamily="34" charset="0"/>
                <a:ea typeface="Calibri" pitchFamily="34" charset="0"/>
                <a:cs typeface="Calibri" pitchFamily="34" charset="0"/>
              </a:rPr>
              <a:t> con </a:t>
            </a:r>
            <a:r>
              <a:rPr lang="en-US" sz="2800" b="1" dirty="0" err="1" smtClean="0">
                <a:solidFill>
                  <a:srgbClr val="008000"/>
                </a:solidFill>
                <a:latin typeface="Calibri" pitchFamily="34" charset="0"/>
                <a:ea typeface="Calibri" pitchFamily="34" charset="0"/>
                <a:cs typeface="Calibri" pitchFamily="34" charset="0"/>
              </a:rPr>
              <a:t>người</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máy</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móc</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phương</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tiện</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trong</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mỗi</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hình</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dưới</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đây</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Nêu</a:t>
            </a:r>
            <a:r>
              <a:rPr lang="en-US" sz="2800" b="1" dirty="0" smtClean="0">
                <a:solidFill>
                  <a:srgbClr val="008000"/>
                </a:solidFill>
                <a:latin typeface="Calibri" pitchFamily="34" charset="0"/>
                <a:ea typeface="Calibri" pitchFamily="34" charset="0"/>
                <a:cs typeface="Calibri" pitchFamily="34" charset="0"/>
              </a:rPr>
              <a:t> n</a:t>
            </a:r>
            <a:r>
              <a:rPr lang="vi-VN" sz="2800" b="1" dirty="0" smtClean="0">
                <a:solidFill>
                  <a:srgbClr val="008000"/>
                </a:solidFill>
                <a:latin typeface="Calibri" pitchFamily="34" charset="0"/>
                <a:ea typeface="Calibri" pitchFamily="34" charset="0"/>
                <a:cs typeface="Calibri" pitchFamily="34" charset="0"/>
              </a:rPr>
              <a:t>guồn </a:t>
            </a:r>
            <a:r>
              <a:rPr lang="vi-VN" sz="2800" b="1" dirty="0">
                <a:solidFill>
                  <a:srgbClr val="008000"/>
                </a:solidFill>
                <a:latin typeface="Calibri" pitchFamily="34" charset="0"/>
                <a:ea typeface="Calibri" pitchFamily="34" charset="0"/>
                <a:cs typeface="Calibri" pitchFamily="34" charset="0"/>
              </a:rPr>
              <a:t>cung cấp năng lượng </a:t>
            </a:r>
            <a:r>
              <a:rPr lang="vi-VN" sz="2800" b="1" dirty="0" smtClean="0">
                <a:solidFill>
                  <a:srgbClr val="008000"/>
                </a:solidFill>
                <a:latin typeface="Calibri" pitchFamily="34" charset="0"/>
                <a:ea typeface="Calibri" pitchFamily="34" charset="0"/>
                <a:cs typeface="Calibri" pitchFamily="34" charset="0"/>
              </a:rPr>
              <a:t>cho</a:t>
            </a:r>
            <a:r>
              <a:rPr lang="en-US" sz="2800" b="1" dirty="0" smtClean="0">
                <a:solidFill>
                  <a:srgbClr val="008000"/>
                </a:solidFill>
                <a:latin typeface="Calibri" pitchFamily="34" charset="0"/>
                <a:ea typeface="Calibri" pitchFamily="34" charset="0"/>
                <a:cs typeface="Calibri" pitchFamily="34" charset="0"/>
              </a:rPr>
              <a:t> </a:t>
            </a:r>
            <a:r>
              <a:rPr lang="en-US" sz="2800" b="1" dirty="0" err="1" smtClean="0">
                <a:solidFill>
                  <a:srgbClr val="008000"/>
                </a:solidFill>
                <a:latin typeface="Calibri" pitchFamily="34" charset="0"/>
                <a:ea typeface="Calibri" pitchFamily="34" charset="0"/>
                <a:cs typeface="Calibri" pitchFamily="34" charset="0"/>
              </a:rPr>
              <a:t>mỗi</a:t>
            </a:r>
            <a:r>
              <a:rPr lang="vi-VN" sz="2800" b="1" dirty="0" smtClean="0">
                <a:solidFill>
                  <a:srgbClr val="008000"/>
                </a:solidFill>
                <a:latin typeface="Calibri" pitchFamily="34" charset="0"/>
                <a:ea typeface="Calibri" pitchFamily="34" charset="0"/>
                <a:cs typeface="Calibri" pitchFamily="34" charset="0"/>
              </a:rPr>
              <a:t> </a:t>
            </a:r>
            <a:r>
              <a:rPr lang="vi-VN" sz="2800" b="1" dirty="0">
                <a:solidFill>
                  <a:srgbClr val="008000"/>
                </a:solidFill>
                <a:latin typeface="Calibri" pitchFamily="34" charset="0"/>
                <a:ea typeface="Calibri" pitchFamily="34" charset="0"/>
                <a:cs typeface="Calibri" pitchFamily="34" charset="0"/>
              </a:rPr>
              <a:t>hoạt động </a:t>
            </a:r>
            <a:r>
              <a:rPr lang="en-US" sz="2800" b="1" dirty="0" err="1" smtClean="0">
                <a:solidFill>
                  <a:srgbClr val="008000"/>
                </a:solidFill>
                <a:latin typeface="Calibri" pitchFamily="34" charset="0"/>
                <a:ea typeface="Calibri" pitchFamily="34" charset="0"/>
                <a:cs typeface="Calibri" pitchFamily="34" charset="0"/>
              </a:rPr>
              <a:t>đó</a:t>
            </a:r>
            <a:r>
              <a:rPr lang="en-US" sz="2800" b="1" dirty="0" smtClean="0">
                <a:solidFill>
                  <a:srgbClr val="008000"/>
                </a:solidFill>
                <a:latin typeface="Calibri" pitchFamily="34" charset="0"/>
                <a:ea typeface="Calibri" pitchFamily="34" charset="0"/>
                <a:cs typeface="Calibri" pitchFamily="34" charset="0"/>
              </a:rPr>
              <a:t>.</a:t>
            </a:r>
            <a:endParaRPr lang="en-GB" sz="2800" dirty="0">
              <a:latin typeface="Calibri" pitchFamily="34" charset="0"/>
              <a:ea typeface="Calibri" pitchFamily="34" charset="0"/>
              <a:cs typeface="Calibri"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095500" cy="1615674"/>
          </a:xfrm>
          <a:prstGeom prst="rect">
            <a:avLst/>
          </a:prstGeom>
        </p:spPr>
      </p:pic>
      <p:pic>
        <p:nvPicPr>
          <p:cNvPr id="2050" name="Picture 2" descr="C:\Users\HP\Pictures\Screenshots\Screenshot (48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08" y="1956812"/>
            <a:ext cx="11274588" cy="490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32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49998881"/>
              </p:ext>
            </p:extLst>
          </p:nvPr>
        </p:nvGraphicFramePr>
        <p:xfrm>
          <a:off x="614855" y="4762369"/>
          <a:ext cx="10418905" cy="1628054"/>
        </p:xfrm>
        <a:graphic>
          <a:graphicData uri="http://schemas.openxmlformats.org/drawingml/2006/table">
            <a:tbl>
              <a:tblPr firstRow="1" bandRow="1">
                <a:tableStyleId>{5C22544A-7EE6-4342-B048-85BDC9FD1C3A}</a:tableStyleId>
              </a:tblPr>
              <a:tblGrid>
                <a:gridCol w="4569088">
                  <a:extLst>
                    <a:ext uri="{9D8B030D-6E8A-4147-A177-3AD203B41FA5}">
                      <a16:colId xmlns="" xmlns:a16="http://schemas.microsoft.com/office/drawing/2014/main" val="2869214482"/>
                    </a:ext>
                  </a:extLst>
                </a:gridCol>
                <a:gridCol w="5849817">
                  <a:extLst>
                    <a:ext uri="{9D8B030D-6E8A-4147-A177-3AD203B41FA5}">
                      <a16:colId xmlns="" xmlns:a16="http://schemas.microsoft.com/office/drawing/2014/main" val="2707247169"/>
                    </a:ext>
                  </a:extLst>
                </a:gridCol>
              </a:tblGrid>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780493"/>
                  </a:ext>
                </a:extLst>
              </a:tr>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365536"/>
                  </a:ext>
                </a:extLst>
              </a:tr>
            </a:tbl>
          </a:graphicData>
        </a:graphic>
      </p:graphicFrame>
      <p:sp>
        <p:nvSpPr>
          <p:cNvPr id="9" name="TextBox 8"/>
          <p:cNvSpPr txBox="1"/>
          <p:nvPr/>
        </p:nvSpPr>
        <p:spPr>
          <a:xfrm>
            <a:off x="1442875" y="4868726"/>
            <a:ext cx="1906291"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Hoạt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động</a:t>
            </a:r>
            <a:endParaRPr lang="en-GB"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906237" y="4868726"/>
            <a:ext cx="3268844"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Nguồn năng lượng</a:t>
            </a:r>
            <a:endParaRPr lang="en-GB"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924113" y="5709464"/>
            <a:ext cx="3663653"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Ăn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cơm</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nói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chuyện</a:t>
            </a:r>
            <a:endParaRPr lang="en-GB"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75586" y="5709464"/>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Thức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ăn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nước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uống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không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khí</a:t>
            </a:r>
            <a:endParaRPr lang="en-GB" sz="2800" dirty="0">
              <a:latin typeface="Times New Roman" panose="02020603050405020304" pitchFamily="18" charset="0"/>
              <a:cs typeface="Times New Roman" panose="02020603050405020304" pitchFamily="18" charset="0"/>
            </a:endParaRPr>
          </a:p>
        </p:txBody>
      </p:sp>
      <p:pic>
        <p:nvPicPr>
          <p:cNvPr id="14" name="Picture 2" descr="C:\Users\HP\Pictures\Screenshots\Screenshot (485).png"/>
          <p:cNvPicPr>
            <a:picLocks noChangeAspect="1" noChangeArrowheads="1"/>
          </p:cNvPicPr>
          <p:nvPr/>
        </p:nvPicPr>
        <p:blipFill rotWithShape="1">
          <a:blip r:embed="rId3">
            <a:extLst>
              <a:ext uri="{28A0092B-C50C-407E-A947-70E740481C1C}">
                <a14:useLocalDpi xmlns:a14="http://schemas.microsoft.com/office/drawing/2010/main" val="0"/>
              </a:ext>
            </a:extLst>
          </a:blip>
          <a:srcRect r="60268" b="47257"/>
          <a:stretch/>
        </p:blipFill>
        <p:spPr bwMode="auto">
          <a:xfrm>
            <a:off x="1757202" y="126134"/>
            <a:ext cx="7836765" cy="452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2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03412166"/>
              </p:ext>
            </p:extLst>
          </p:nvPr>
        </p:nvGraphicFramePr>
        <p:xfrm>
          <a:off x="614855" y="4762369"/>
          <a:ext cx="10418905" cy="1963727"/>
        </p:xfrm>
        <a:graphic>
          <a:graphicData uri="http://schemas.openxmlformats.org/drawingml/2006/table">
            <a:tbl>
              <a:tblPr firstRow="1" bandRow="1">
                <a:tableStyleId>{5C22544A-7EE6-4342-B048-85BDC9FD1C3A}</a:tableStyleId>
              </a:tblPr>
              <a:tblGrid>
                <a:gridCol w="4569088">
                  <a:extLst>
                    <a:ext uri="{9D8B030D-6E8A-4147-A177-3AD203B41FA5}">
                      <a16:colId xmlns="" xmlns:a16="http://schemas.microsoft.com/office/drawing/2014/main" val="2869214482"/>
                    </a:ext>
                  </a:extLst>
                </a:gridCol>
                <a:gridCol w="5849817">
                  <a:extLst>
                    <a:ext uri="{9D8B030D-6E8A-4147-A177-3AD203B41FA5}">
                      <a16:colId xmlns="" xmlns:a16="http://schemas.microsoft.com/office/drawing/2014/main" val="2707247169"/>
                    </a:ext>
                  </a:extLst>
                </a:gridCol>
              </a:tblGrid>
              <a:tr h="48754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780493"/>
                  </a:ext>
                </a:extLst>
              </a:tr>
              <a:tr h="66215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365536"/>
                  </a:ext>
                </a:extLst>
              </a:tr>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TextBox 8"/>
          <p:cNvSpPr txBox="1"/>
          <p:nvPr/>
        </p:nvSpPr>
        <p:spPr>
          <a:xfrm>
            <a:off x="1550207" y="4695305"/>
            <a:ext cx="1906291"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Hoạt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động</a:t>
            </a:r>
            <a:endParaRPr lang="en-GB"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26495" y="4695305"/>
            <a:ext cx="3268844"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Nguồn</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năng</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lượng</a:t>
            </a:r>
            <a:endParaRPr lang="en-GB" sz="3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24112" y="5280080"/>
            <a:ext cx="3663653"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Bạn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nhỏ</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phơi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quần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áo</a:t>
            </a:r>
            <a:endParaRPr lang="en-GB"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423338" y="5282427"/>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Thức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ăn</a:t>
            </a:r>
            <a:endParaRPr lang="en-GB" sz="2800" dirty="0">
              <a:latin typeface="Times New Roman" panose="02020603050405020304" pitchFamily="18" charset="0"/>
              <a:cs typeface="Times New Roman" panose="02020603050405020304" pitchFamily="18" charset="0"/>
            </a:endParaRPr>
          </a:p>
        </p:txBody>
      </p:sp>
      <p:pic>
        <p:nvPicPr>
          <p:cNvPr id="14" name="Picture 2" descr="C:\Users\HP\Pictures\Screenshots\Screenshot (485).png"/>
          <p:cNvPicPr>
            <a:picLocks noChangeAspect="1" noChangeArrowheads="1"/>
          </p:cNvPicPr>
          <p:nvPr/>
        </p:nvPicPr>
        <p:blipFill rotWithShape="1">
          <a:blip r:embed="rId3">
            <a:extLst>
              <a:ext uri="{28A0092B-C50C-407E-A947-70E740481C1C}">
                <a14:useLocalDpi xmlns:a14="http://schemas.microsoft.com/office/drawing/2010/main" val="0"/>
              </a:ext>
            </a:extLst>
          </a:blip>
          <a:srcRect l="39126" t="1368" r="24883" b="48534"/>
          <a:stretch/>
        </p:blipFill>
        <p:spPr bwMode="auto">
          <a:xfrm>
            <a:off x="1757203" y="126135"/>
            <a:ext cx="8238136" cy="4430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4618" y="5968524"/>
            <a:ext cx="3663653" cy="523220"/>
          </a:xfrm>
          <a:prstGeom prst="rect">
            <a:avLst/>
          </a:prstGeom>
          <a:noFill/>
        </p:spPr>
        <p:txBody>
          <a:bodyPr wrap="square" rtlCol="0">
            <a:spAutoFit/>
          </a:bodyPr>
          <a:lstStyle/>
          <a:p>
            <a:r>
              <a:rPr lang="en-GB" sz="2800" dirty="0" err="1">
                <a:latin typeface="Times New Roman" panose="02020603050405020304" pitchFamily="18" charset="0"/>
                <a:cs typeface="Times New Roman" panose="02020603050405020304" pitchFamily="18" charset="0"/>
              </a:rPr>
              <a:t>Q</a:t>
            </a:r>
            <a:r>
              <a:rPr lang="en-GB" sz="2800" dirty="0" err="1" smtClean="0">
                <a:latin typeface="Times New Roman" panose="02020603050405020304" pitchFamily="18" charset="0"/>
                <a:cs typeface="Times New Roman" panose="02020603050405020304" pitchFamily="18" charset="0"/>
              </a:rPr>
              <a:t>uần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áo</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khô</a:t>
            </a:r>
            <a:endParaRPr lang="en-GB"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433844" y="5970871"/>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mặt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trời</a:t>
            </a:r>
            <a:r>
              <a:rPr lang="en-GB" sz="2800" dirty="0" smtClean="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71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86721488"/>
              </p:ext>
            </p:extLst>
          </p:nvPr>
        </p:nvGraphicFramePr>
        <p:xfrm>
          <a:off x="614855" y="4762369"/>
          <a:ext cx="10418905" cy="1628054"/>
        </p:xfrm>
        <a:graphic>
          <a:graphicData uri="http://schemas.openxmlformats.org/drawingml/2006/table">
            <a:tbl>
              <a:tblPr firstRow="1" bandRow="1">
                <a:tableStyleId>{5C22544A-7EE6-4342-B048-85BDC9FD1C3A}</a:tableStyleId>
              </a:tblPr>
              <a:tblGrid>
                <a:gridCol w="4569088">
                  <a:extLst>
                    <a:ext uri="{9D8B030D-6E8A-4147-A177-3AD203B41FA5}">
                      <a16:colId xmlns="" xmlns:a16="http://schemas.microsoft.com/office/drawing/2014/main" val="2869214482"/>
                    </a:ext>
                  </a:extLst>
                </a:gridCol>
                <a:gridCol w="5849817">
                  <a:extLst>
                    <a:ext uri="{9D8B030D-6E8A-4147-A177-3AD203B41FA5}">
                      <a16:colId xmlns="" xmlns:a16="http://schemas.microsoft.com/office/drawing/2014/main" val="2707247169"/>
                    </a:ext>
                  </a:extLst>
                </a:gridCol>
              </a:tblGrid>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780493"/>
                  </a:ext>
                </a:extLst>
              </a:tr>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365536"/>
                  </a:ext>
                </a:extLst>
              </a:tr>
            </a:tbl>
          </a:graphicData>
        </a:graphic>
      </p:graphicFrame>
      <p:sp>
        <p:nvSpPr>
          <p:cNvPr id="9" name="TextBox 8"/>
          <p:cNvSpPr txBox="1"/>
          <p:nvPr/>
        </p:nvSpPr>
        <p:spPr>
          <a:xfrm>
            <a:off x="1442875" y="4868726"/>
            <a:ext cx="1906291"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Hoạt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động</a:t>
            </a:r>
            <a:endParaRPr lang="en-GB"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906237" y="4868726"/>
            <a:ext cx="3268844"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Nguồn năng lượng</a:t>
            </a:r>
            <a:endParaRPr lang="en-GB"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924113" y="5709464"/>
            <a:ext cx="3663653"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Quạt</a:t>
            </a:r>
            <a:r>
              <a:rPr lang="en-US" sz="2800" dirty="0">
                <a:latin typeface="Times New Roman" pitchFamily="18" charset="0"/>
                <a:cs typeface="Times New Roman" pitchFamily="18" charset="0"/>
              </a:rPr>
              <a:t> quay </a:t>
            </a:r>
            <a:endParaRPr lang="en-GB"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75586" y="5709464"/>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điện</a:t>
            </a:r>
            <a:endParaRPr lang="en-GB" sz="2800" dirty="0">
              <a:latin typeface="Times New Roman" panose="02020603050405020304" pitchFamily="18" charset="0"/>
              <a:cs typeface="Times New Roman" panose="02020603050405020304" pitchFamily="18" charset="0"/>
            </a:endParaRPr>
          </a:p>
        </p:txBody>
      </p:sp>
      <p:pic>
        <p:nvPicPr>
          <p:cNvPr id="14" name="Picture 2" descr="C:\Users\HP\Pictures\Screenshots\Screenshot (485).png"/>
          <p:cNvPicPr>
            <a:picLocks noChangeAspect="1" noChangeArrowheads="1"/>
          </p:cNvPicPr>
          <p:nvPr/>
        </p:nvPicPr>
        <p:blipFill rotWithShape="1">
          <a:blip r:embed="rId3">
            <a:extLst>
              <a:ext uri="{28A0092B-C50C-407E-A947-70E740481C1C}">
                <a14:useLocalDpi xmlns:a14="http://schemas.microsoft.com/office/drawing/2010/main" val="0"/>
              </a:ext>
            </a:extLst>
          </a:blip>
          <a:srcRect l="74900" t="368" r="1002" b="48516"/>
          <a:stretch/>
        </p:blipFill>
        <p:spPr bwMode="auto">
          <a:xfrm>
            <a:off x="2987854" y="157675"/>
            <a:ext cx="4753015" cy="438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1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86721488"/>
              </p:ext>
            </p:extLst>
          </p:nvPr>
        </p:nvGraphicFramePr>
        <p:xfrm>
          <a:off x="614855" y="4762369"/>
          <a:ext cx="10418905" cy="1628054"/>
        </p:xfrm>
        <a:graphic>
          <a:graphicData uri="http://schemas.openxmlformats.org/drawingml/2006/table">
            <a:tbl>
              <a:tblPr firstRow="1" bandRow="1">
                <a:tableStyleId>{5C22544A-7EE6-4342-B048-85BDC9FD1C3A}</a:tableStyleId>
              </a:tblPr>
              <a:tblGrid>
                <a:gridCol w="4569088">
                  <a:extLst>
                    <a:ext uri="{9D8B030D-6E8A-4147-A177-3AD203B41FA5}">
                      <a16:colId xmlns="" xmlns:a16="http://schemas.microsoft.com/office/drawing/2014/main" val="2869214482"/>
                    </a:ext>
                  </a:extLst>
                </a:gridCol>
                <a:gridCol w="5849817">
                  <a:extLst>
                    <a:ext uri="{9D8B030D-6E8A-4147-A177-3AD203B41FA5}">
                      <a16:colId xmlns="" xmlns:a16="http://schemas.microsoft.com/office/drawing/2014/main" val="2707247169"/>
                    </a:ext>
                  </a:extLst>
                </a:gridCol>
              </a:tblGrid>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780493"/>
                  </a:ext>
                </a:extLst>
              </a:tr>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365536"/>
                  </a:ext>
                </a:extLst>
              </a:tr>
            </a:tbl>
          </a:graphicData>
        </a:graphic>
      </p:graphicFrame>
      <p:sp>
        <p:nvSpPr>
          <p:cNvPr id="9" name="TextBox 8"/>
          <p:cNvSpPr txBox="1"/>
          <p:nvPr/>
        </p:nvSpPr>
        <p:spPr>
          <a:xfrm>
            <a:off x="1442875" y="4868726"/>
            <a:ext cx="1906291"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Hoạt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động</a:t>
            </a:r>
            <a:endParaRPr lang="en-GB"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906237" y="4868726"/>
            <a:ext cx="3268844"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Nguồn năng lượng</a:t>
            </a:r>
            <a:endParaRPr lang="en-GB"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924113" y="5709464"/>
            <a:ext cx="3663653"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Bánh</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xe</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nước</a:t>
            </a:r>
            <a:r>
              <a:rPr lang="en-GB" sz="2800" dirty="0" smtClean="0">
                <a:latin typeface="Times New Roman" panose="02020603050405020304" pitchFamily="18" charset="0"/>
                <a:cs typeface="Times New Roman" panose="02020603050405020304" pitchFamily="18" charset="0"/>
              </a:rPr>
              <a:t> quay</a:t>
            </a:r>
            <a:endParaRPr lang="en-GB"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75586" y="5709464"/>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nước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chảy</a:t>
            </a:r>
            <a:endParaRPr lang="en-GB" sz="2800" dirty="0">
              <a:latin typeface="Times New Roman" panose="02020603050405020304" pitchFamily="18" charset="0"/>
              <a:cs typeface="Times New Roman" panose="02020603050405020304" pitchFamily="18" charset="0"/>
            </a:endParaRPr>
          </a:p>
        </p:txBody>
      </p:sp>
      <p:pic>
        <p:nvPicPr>
          <p:cNvPr id="14" name="Picture 2" descr="C:\Users\HP\Pictures\Screenshots\Screenshot (485).png"/>
          <p:cNvPicPr>
            <a:picLocks noChangeAspect="1" noChangeArrowheads="1"/>
          </p:cNvPicPr>
          <p:nvPr/>
        </p:nvPicPr>
        <p:blipFill rotWithShape="1">
          <a:blip r:embed="rId3">
            <a:extLst>
              <a:ext uri="{28A0092B-C50C-407E-A947-70E740481C1C}">
                <a14:useLocalDpi xmlns:a14="http://schemas.microsoft.com/office/drawing/2010/main" val="0"/>
              </a:ext>
            </a:extLst>
          </a:blip>
          <a:srcRect l="800" t="50566" r="62069" b="1"/>
          <a:stretch/>
        </p:blipFill>
        <p:spPr bwMode="auto">
          <a:xfrm>
            <a:off x="2013718" y="173420"/>
            <a:ext cx="7323736" cy="423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1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86721488"/>
              </p:ext>
            </p:extLst>
          </p:nvPr>
        </p:nvGraphicFramePr>
        <p:xfrm>
          <a:off x="614855" y="4762369"/>
          <a:ext cx="10418905" cy="1628054"/>
        </p:xfrm>
        <a:graphic>
          <a:graphicData uri="http://schemas.openxmlformats.org/drawingml/2006/table">
            <a:tbl>
              <a:tblPr firstRow="1" bandRow="1">
                <a:tableStyleId>{5C22544A-7EE6-4342-B048-85BDC9FD1C3A}</a:tableStyleId>
              </a:tblPr>
              <a:tblGrid>
                <a:gridCol w="4569088">
                  <a:extLst>
                    <a:ext uri="{9D8B030D-6E8A-4147-A177-3AD203B41FA5}">
                      <a16:colId xmlns="" xmlns:a16="http://schemas.microsoft.com/office/drawing/2014/main" val="2869214482"/>
                    </a:ext>
                  </a:extLst>
                </a:gridCol>
                <a:gridCol w="5849817">
                  <a:extLst>
                    <a:ext uri="{9D8B030D-6E8A-4147-A177-3AD203B41FA5}">
                      <a16:colId xmlns="" xmlns:a16="http://schemas.microsoft.com/office/drawing/2014/main" val="2707247169"/>
                    </a:ext>
                  </a:extLst>
                </a:gridCol>
              </a:tblGrid>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780493"/>
                  </a:ext>
                </a:extLst>
              </a:tr>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365536"/>
                  </a:ext>
                </a:extLst>
              </a:tr>
            </a:tbl>
          </a:graphicData>
        </a:graphic>
      </p:graphicFrame>
      <p:sp>
        <p:nvSpPr>
          <p:cNvPr id="9" name="TextBox 8"/>
          <p:cNvSpPr txBox="1"/>
          <p:nvPr/>
        </p:nvSpPr>
        <p:spPr>
          <a:xfrm>
            <a:off x="1442875" y="4868726"/>
            <a:ext cx="1906291"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Hoạt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động</a:t>
            </a:r>
            <a:endParaRPr lang="en-GB"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906237" y="4868726"/>
            <a:ext cx="3268844"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Nguồn năng lượng</a:t>
            </a:r>
            <a:endParaRPr lang="en-GB"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924113" y="5709464"/>
            <a:ext cx="3663653"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Thuyền</a:t>
            </a:r>
            <a:r>
              <a:rPr lang="en-GB" sz="2800" dirty="0" smtClean="0">
                <a:latin typeface="Times New Roman" panose="02020603050405020304" pitchFamily="18" charset="0"/>
                <a:cs typeface="Times New Roman" panose="02020603050405020304" pitchFamily="18" charset="0"/>
              </a:rPr>
              <a:t> di </a:t>
            </a:r>
            <a:r>
              <a:rPr lang="en-GB" sz="2800" dirty="0" err="1" smtClean="0">
                <a:latin typeface="Times New Roman" panose="02020603050405020304" pitchFamily="18" charset="0"/>
                <a:cs typeface="Times New Roman" panose="02020603050405020304" pitchFamily="18" charset="0"/>
              </a:rPr>
              <a:t>chuyển</a:t>
            </a:r>
            <a:endParaRPr lang="en-GB"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75586" y="5709464"/>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gió</a:t>
            </a:r>
            <a:endParaRPr lang="en-GB" sz="2800" dirty="0">
              <a:latin typeface="Times New Roman" panose="02020603050405020304" pitchFamily="18" charset="0"/>
              <a:cs typeface="Times New Roman" panose="02020603050405020304" pitchFamily="18" charset="0"/>
            </a:endParaRPr>
          </a:p>
        </p:txBody>
      </p:sp>
      <p:pic>
        <p:nvPicPr>
          <p:cNvPr id="14" name="Picture 2" descr="C:\Users\HP\Pictures\Screenshots\Screenshot (485).png"/>
          <p:cNvPicPr>
            <a:picLocks noChangeAspect="1" noChangeArrowheads="1"/>
          </p:cNvPicPr>
          <p:nvPr/>
        </p:nvPicPr>
        <p:blipFill rotWithShape="1">
          <a:blip r:embed="rId3">
            <a:extLst>
              <a:ext uri="{28A0092B-C50C-407E-A947-70E740481C1C}">
                <a14:useLocalDpi xmlns:a14="http://schemas.microsoft.com/office/drawing/2010/main" val="0"/>
              </a:ext>
            </a:extLst>
          </a:blip>
          <a:srcRect l="37450" t="50200" r="32257" b="1811"/>
          <a:stretch/>
        </p:blipFill>
        <p:spPr bwMode="auto">
          <a:xfrm>
            <a:off x="2565528" y="141889"/>
            <a:ext cx="597513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1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86721488"/>
              </p:ext>
            </p:extLst>
          </p:nvPr>
        </p:nvGraphicFramePr>
        <p:xfrm>
          <a:off x="614855" y="4762369"/>
          <a:ext cx="10418905" cy="1628054"/>
        </p:xfrm>
        <a:graphic>
          <a:graphicData uri="http://schemas.openxmlformats.org/drawingml/2006/table">
            <a:tbl>
              <a:tblPr firstRow="1" bandRow="1">
                <a:tableStyleId>{5C22544A-7EE6-4342-B048-85BDC9FD1C3A}</a:tableStyleId>
              </a:tblPr>
              <a:tblGrid>
                <a:gridCol w="4569088">
                  <a:extLst>
                    <a:ext uri="{9D8B030D-6E8A-4147-A177-3AD203B41FA5}">
                      <a16:colId xmlns="" xmlns:a16="http://schemas.microsoft.com/office/drawing/2014/main" val="2869214482"/>
                    </a:ext>
                  </a:extLst>
                </a:gridCol>
                <a:gridCol w="5849817">
                  <a:extLst>
                    <a:ext uri="{9D8B030D-6E8A-4147-A177-3AD203B41FA5}">
                      <a16:colId xmlns="" xmlns:a16="http://schemas.microsoft.com/office/drawing/2014/main" val="2707247169"/>
                    </a:ext>
                  </a:extLst>
                </a:gridCol>
              </a:tblGrid>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780493"/>
                  </a:ext>
                </a:extLst>
              </a:tr>
              <a:tr h="81402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48365536"/>
                  </a:ext>
                </a:extLst>
              </a:tr>
            </a:tbl>
          </a:graphicData>
        </a:graphic>
      </p:graphicFrame>
      <p:sp>
        <p:nvSpPr>
          <p:cNvPr id="9" name="TextBox 8"/>
          <p:cNvSpPr txBox="1"/>
          <p:nvPr/>
        </p:nvSpPr>
        <p:spPr>
          <a:xfrm>
            <a:off x="1442875" y="4868726"/>
            <a:ext cx="1906291" cy="584775"/>
          </a:xfrm>
          <a:prstGeom prst="rect">
            <a:avLst/>
          </a:prstGeom>
          <a:noFill/>
        </p:spPr>
        <p:txBody>
          <a:bodyPr wrap="none" rtlCol="0">
            <a:spAutoFit/>
          </a:bodyPr>
          <a:lstStyle/>
          <a:p>
            <a:r>
              <a:rPr lang="en-GB" sz="3200" dirty="0" err="1" smtClean="0">
                <a:latin typeface="Times New Roman" panose="02020603050405020304" pitchFamily="18" charset="0"/>
                <a:cs typeface="Times New Roman" panose="02020603050405020304" pitchFamily="18" charset="0"/>
              </a:rPr>
              <a:t>Hoạt</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động</a:t>
            </a:r>
            <a:endParaRPr lang="en-GB"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906237" y="4868726"/>
            <a:ext cx="3268844"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Nguồn năng lượng</a:t>
            </a:r>
            <a:endParaRPr lang="en-GB"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924113" y="5709464"/>
            <a:ext cx="3663653"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Xe</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máy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hoạt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động</a:t>
            </a:r>
            <a:endParaRPr lang="en-GB"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75586" y="5709464"/>
            <a:ext cx="5214434" cy="523220"/>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chất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đốt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xăng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dầu</a:t>
            </a:r>
            <a:r>
              <a:rPr lang="en-GB" sz="2800" dirty="0" smtClean="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p:pic>
        <p:nvPicPr>
          <p:cNvPr id="14" name="Picture 2" descr="C:\Users\HP\Pictures\Screenshots\Screenshot (485).png"/>
          <p:cNvPicPr>
            <a:picLocks noChangeAspect="1" noChangeArrowheads="1"/>
          </p:cNvPicPr>
          <p:nvPr/>
        </p:nvPicPr>
        <p:blipFill rotWithShape="1">
          <a:blip r:embed="rId3">
            <a:extLst>
              <a:ext uri="{28A0092B-C50C-407E-A947-70E740481C1C}">
                <a14:useLocalDpi xmlns:a14="http://schemas.microsoft.com/office/drawing/2010/main" val="0"/>
              </a:ext>
            </a:extLst>
          </a:blip>
          <a:srcRect l="67596" t="51858" r="672" b="2570"/>
          <a:stretch/>
        </p:blipFill>
        <p:spPr bwMode="auto">
          <a:xfrm>
            <a:off x="2546130" y="362606"/>
            <a:ext cx="6258911" cy="390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1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2" y="268014"/>
            <a:ext cx="11556124" cy="3493264"/>
          </a:xfrm>
          <a:prstGeom prst="rect">
            <a:avLst/>
          </a:prstGeom>
        </p:spPr>
        <p:txBody>
          <a:bodyPr wrap="square">
            <a:spAutoFit/>
          </a:bodyPr>
          <a:lstStyle/>
          <a:p>
            <a:pPr>
              <a:spcBef>
                <a:spcPts val="600"/>
              </a:spcBef>
            </a:pP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Thức</a:t>
            </a:r>
            <a:r>
              <a:rPr lang="en-US" sz="2800" dirty="0" smtClean="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ăn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cung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cấp</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năng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lượng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làm</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tay</a:t>
            </a:r>
            <a:r>
              <a:rPr lang="en-US" sz="2800" dirty="0">
                <a:latin typeface="Calibri" pitchFamily="34" charset="0"/>
                <a:ea typeface="Calibri" pitchFamily="34" charset="0"/>
                <a:cs typeface="Calibri" pitchFamily="34" charset="0"/>
              </a:rPr>
              <a:t> ta </a:t>
            </a:r>
            <a:r>
              <a:rPr lang="en-US" sz="2800" dirty="0" err="1">
                <a:latin typeface="Calibri" pitchFamily="34" charset="0"/>
                <a:ea typeface="Calibri" pitchFamily="34" charset="0"/>
                <a:cs typeface="Calibri" pitchFamily="34" charset="0"/>
              </a:rPr>
              <a:t>hoạt</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động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đưa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thức</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ăn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vào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miệng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đưa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quần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áo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lên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cao</a:t>
            </a:r>
            <a:r>
              <a:rPr lang="en-US" sz="2800" dirty="0">
                <a:latin typeface="Calibri" pitchFamily="34" charset="0"/>
                <a:ea typeface="Calibri" pitchFamily="34" charset="0"/>
                <a:cs typeface="Calibri" pitchFamily="34" charset="0"/>
              </a:rPr>
              <a:t>.</a:t>
            </a:r>
          </a:p>
          <a:p>
            <a:pPr>
              <a:spcBef>
                <a:spcPts val="600"/>
              </a:spcBef>
            </a:pP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Mặt</a:t>
            </a:r>
            <a:r>
              <a:rPr lang="en-US" sz="2800" dirty="0" smtClean="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trời</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tỏa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nhiệt</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tạo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ra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năng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lượng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làm</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quần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áo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khô</a:t>
            </a:r>
            <a:r>
              <a:rPr lang="en-US" sz="2800" dirty="0">
                <a:latin typeface="Calibri" pitchFamily="34" charset="0"/>
                <a:ea typeface="Calibri" pitchFamily="34" charset="0"/>
                <a:cs typeface="Calibri" pitchFamily="34" charset="0"/>
              </a:rPr>
              <a:t>.</a:t>
            </a:r>
          </a:p>
          <a:p>
            <a:pPr>
              <a:spcBef>
                <a:spcPts val="600"/>
              </a:spcBef>
            </a:pP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Điện</a:t>
            </a:r>
            <a:r>
              <a:rPr lang="en-US" sz="2800" dirty="0" smtClean="0">
                <a:latin typeface="Calibri" pitchFamily="34" charset="0"/>
                <a:ea typeface="Calibri" pitchFamily="34" charset="0"/>
                <a:cs typeface="Calibri" pitchFamily="34" charset="0"/>
              </a:rPr>
              <a:t> </a:t>
            </a:r>
            <a:r>
              <a:rPr lang="en-US" sz="2800" dirty="0">
                <a:latin typeface="Calibri" pitchFamily="34" charset="0"/>
                <a:ea typeface="Calibri" pitchFamily="34" charset="0"/>
                <a:cs typeface="Calibri" pitchFamily="34" charset="0"/>
              </a:rPr>
              <a:t>do </a:t>
            </a:r>
            <a:r>
              <a:rPr lang="en-US" sz="2800" dirty="0" err="1">
                <a:latin typeface="Calibri" pitchFamily="34" charset="0"/>
                <a:ea typeface="Calibri" pitchFamily="34" charset="0"/>
                <a:cs typeface="Calibri" pitchFamily="34" charset="0"/>
              </a:rPr>
              <a:t>các</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nhà</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máy</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cung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cấp</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năng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lượng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làm</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cho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quạt</a:t>
            </a:r>
            <a:r>
              <a:rPr lang="en-US" sz="2800" dirty="0">
                <a:latin typeface="Calibri" pitchFamily="34" charset="0"/>
                <a:ea typeface="Calibri" pitchFamily="34" charset="0"/>
                <a:cs typeface="Calibri" pitchFamily="34" charset="0"/>
              </a:rPr>
              <a:t> quay.</a:t>
            </a:r>
          </a:p>
          <a:p>
            <a:pPr>
              <a:spcBef>
                <a:spcPts val="600"/>
              </a:spcBef>
            </a:pP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Nước</a:t>
            </a:r>
            <a:r>
              <a:rPr lang="en-US" sz="2800" dirty="0" smtClean="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chảy</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tạo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ra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năng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lượng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làm</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tua</a:t>
            </a:r>
            <a:r>
              <a:rPr lang="en-US" sz="2800" dirty="0">
                <a:latin typeface="Calibri" pitchFamily="34" charset="0"/>
                <a:ea typeface="Calibri" pitchFamily="34" charset="0"/>
                <a:cs typeface="Calibri" pitchFamily="34" charset="0"/>
              </a:rPr>
              <a:t> bin quay.</a:t>
            </a:r>
          </a:p>
          <a:p>
            <a:pPr>
              <a:spcBef>
                <a:spcPts val="600"/>
              </a:spcBef>
            </a:pP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Gió</a:t>
            </a: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thổi</a:t>
            </a:r>
            <a:r>
              <a:rPr lang="en-US" sz="2800" dirty="0" smtClean="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tạo</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ra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năng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lượng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đẩy</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thuyền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đi</a:t>
            </a:r>
            <a:endParaRPr lang="en-US" sz="2800" dirty="0">
              <a:latin typeface="Calibri" pitchFamily="34" charset="0"/>
              <a:ea typeface="Calibri" pitchFamily="34" charset="0"/>
              <a:cs typeface="Calibri" pitchFamily="34" charset="0"/>
            </a:endParaRPr>
          </a:p>
          <a:p>
            <a:pPr>
              <a:spcBef>
                <a:spcPts val="600"/>
              </a:spcBef>
            </a:pPr>
            <a:r>
              <a:rPr lang="en-US" sz="2800" dirty="0" smtClean="0">
                <a:latin typeface="Calibri" pitchFamily="34" charset="0"/>
                <a:ea typeface="Calibri" pitchFamily="34" charset="0"/>
                <a:cs typeface="Calibri" pitchFamily="34" charset="0"/>
              </a:rPr>
              <a:t>- </a:t>
            </a:r>
            <a:r>
              <a:rPr lang="en-US" sz="2800" dirty="0" err="1" smtClean="0">
                <a:latin typeface="Calibri" pitchFamily="34" charset="0"/>
                <a:ea typeface="Calibri" pitchFamily="34" charset="0"/>
                <a:cs typeface="Calibri" pitchFamily="34" charset="0"/>
              </a:rPr>
              <a:t>Xăng</a:t>
            </a:r>
            <a:r>
              <a:rPr lang="en-US" sz="2800" dirty="0" smtClean="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bị</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đốt</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cháy</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sinh</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ra</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năng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lượng</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làm</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xe</a:t>
            </a:r>
            <a:r>
              <a:rPr lang="en-US" sz="2800" dirty="0">
                <a:latin typeface="Calibri" pitchFamily="34" charset="0"/>
                <a:ea typeface="Calibri" pitchFamily="34" charset="0"/>
                <a:cs typeface="Calibri" pitchFamily="34" charset="0"/>
              </a:rPr>
              <a:t> di </a:t>
            </a:r>
            <a:r>
              <a:rPr lang="en-US" sz="2800" dirty="0" err="1">
                <a:latin typeface="Calibri" pitchFamily="34" charset="0"/>
                <a:ea typeface="Calibri" pitchFamily="34" charset="0"/>
                <a:cs typeface="Calibri" pitchFamily="34" charset="0"/>
              </a:rPr>
              <a:t>chuyển</a:t>
            </a:r>
            <a:r>
              <a:rPr lang="en-US" sz="2800" dirty="0">
                <a:latin typeface="Calibri" pitchFamily="34" charset="0"/>
                <a:ea typeface="Calibri" pitchFamily="34" charset="0"/>
                <a:cs typeface="Calibri" pitchFamily="34" charset="0"/>
              </a:rPr>
              <a:t> </a:t>
            </a:r>
            <a:r>
              <a:rPr lang="en-US" sz="2800" dirty="0" err="1">
                <a:latin typeface="Calibri" pitchFamily="34" charset="0"/>
                <a:ea typeface="Calibri" pitchFamily="34" charset="0"/>
                <a:cs typeface="Calibri" pitchFamily="34" charset="0"/>
              </a:rPr>
              <a:t>được</a:t>
            </a:r>
            <a:r>
              <a:rPr lang="en-US" sz="2800" dirty="0">
                <a:latin typeface="Calibri" pitchFamily="34" charset="0"/>
                <a:ea typeface="Calibri" pitchFamily="34" charset="0"/>
                <a:cs typeface="Calibri" pitchFamily="34" charset="0"/>
              </a:rPr>
              <a:t>.</a:t>
            </a:r>
          </a:p>
        </p:txBody>
      </p:sp>
      <p:sp>
        <p:nvSpPr>
          <p:cNvPr id="4" name="MH_Entry_1">
            <a:extLst>
              <a:ext uri="{FF2B5EF4-FFF2-40B4-BE49-F238E27FC236}">
                <a16:creationId xmlns="" xmlns:a16="http://schemas.microsoft.com/office/drawing/2014/main" id="{5A41C0ED-6A1E-4F6B-A7E6-0B647303DE26}"/>
              </a:ext>
            </a:extLst>
          </p:cNvPr>
          <p:cNvSpPr/>
          <p:nvPr>
            <p:custDataLst>
              <p:tags r:id="rId1"/>
            </p:custDataLst>
          </p:nvPr>
        </p:nvSpPr>
        <p:spPr>
          <a:xfrm>
            <a:off x="3731687" y="4015855"/>
            <a:ext cx="35046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ctr" defTabSz="852086"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smtClean="0">
                <a:ln>
                  <a:noFill/>
                </a:ln>
                <a:solidFill>
                  <a:srgbClr val="FF0000"/>
                </a:solidFill>
                <a:effectLst/>
                <a:uLnTx/>
                <a:uFillTx/>
                <a:latin typeface="Calibri" pitchFamily="34" charset="0"/>
                <a:ea typeface="Calibri" pitchFamily="34" charset="0"/>
                <a:cs typeface="Calibri" pitchFamily="34" charset="0"/>
                <a:sym typeface="字魂58号-创中黑" panose="00000500000000000000" pitchFamily="2" charset="-122"/>
              </a:rPr>
              <a:t>KẾT</a:t>
            </a:r>
            <a:r>
              <a:rPr kumimoji="0" lang="en-US" altLang="zh-CN" sz="4000" b="1" i="0" u="none" strike="noStrike" kern="1200" cap="none" spc="0" normalizeH="0" noProof="0" dirty="0" smtClean="0">
                <a:ln>
                  <a:noFill/>
                </a:ln>
                <a:solidFill>
                  <a:srgbClr val="FF0000"/>
                </a:solidFill>
                <a:effectLst/>
                <a:uLnTx/>
                <a:uFillTx/>
                <a:latin typeface="Calibri" pitchFamily="34" charset="0"/>
                <a:ea typeface="Calibri" pitchFamily="34" charset="0"/>
                <a:cs typeface="Calibri" pitchFamily="34" charset="0"/>
                <a:sym typeface="字魂58号-创中黑" panose="00000500000000000000" pitchFamily="2" charset="-122"/>
              </a:rPr>
              <a:t> LUẬN</a:t>
            </a:r>
            <a:endParaRPr kumimoji="0" lang="en-US" altLang="zh-CN" sz="4000" b="1" i="0" u="none" strike="noStrike" kern="1200" cap="none" spc="0" normalizeH="0" baseline="0" noProof="0" dirty="0">
              <a:ln>
                <a:noFill/>
              </a:ln>
              <a:solidFill>
                <a:srgbClr val="FF0000"/>
              </a:solidFill>
              <a:effectLst/>
              <a:uLnTx/>
              <a:uFillTx/>
              <a:latin typeface="Calibri" pitchFamily="34" charset="0"/>
              <a:ea typeface="Calibri" pitchFamily="34" charset="0"/>
              <a:cs typeface="Calibri" pitchFamily="34" charset="0"/>
              <a:sym typeface="字魂58号-创中黑" panose="00000500000000000000" pitchFamily="2" charset="-122"/>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6" y="4323631"/>
            <a:ext cx="1964172" cy="1964172"/>
          </a:xfrm>
          <a:prstGeom prst="rect">
            <a:avLst/>
          </a:prstGeom>
        </p:spPr>
      </p:pic>
      <p:sp>
        <p:nvSpPr>
          <p:cNvPr id="6" name="TextBox 5"/>
          <p:cNvSpPr txBox="1"/>
          <p:nvPr/>
        </p:nvSpPr>
        <p:spPr>
          <a:xfrm>
            <a:off x="2039008" y="4739710"/>
            <a:ext cx="9863958" cy="1384995"/>
          </a:xfrm>
          <a:prstGeom prst="rect">
            <a:avLst/>
          </a:prstGeom>
          <a:noFill/>
        </p:spPr>
        <p:txBody>
          <a:bodyPr wrap="square" rtlCol="0">
            <a:spAutoFit/>
          </a:bodyPr>
          <a:lstStyle/>
          <a:p>
            <a:r>
              <a:rPr lang="en-GB" sz="2800" b="1" dirty="0" err="1" smtClean="0">
                <a:solidFill>
                  <a:srgbClr val="117048"/>
                </a:solidFill>
                <a:latin typeface="Calibri" pitchFamily="34" charset="0"/>
                <a:ea typeface="Calibri" pitchFamily="34" charset="0"/>
                <a:cs typeface="Calibri" pitchFamily="34" charset="0"/>
              </a:rPr>
              <a:t>Mọi</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hoạt</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động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của</a:t>
            </a:r>
            <a:r>
              <a:rPr lang="en-GB" sz="2800" b="1" dirty="0" smtClean="0">
                <a:solidFill>
                  <a:srgbClr val="117048"/>
                </a:solidFill>
                <a:latin typeface="Calibri" pitchFamily="34" charset="0"/>
                <a:ea typeface="Calibri" pitchFamily="34" charset="0"/>
                <a:cs typeface="Calibri" pitchFamily="34" charset="0"/>
              </a:rPr>
              <a:t> con </a:t>
            </a:r>
            <a:r>
              <a:rPr lang="en-GB" sz="2800" b="1" dirty="0" err="1" smtClean="0">
                <a:solidFill>
                  <a:srgbClr val="117048"/>
                </a:solidFill>
                <a:latin typeface="Calibri" pitchFamily="34" charset="0"/>
                <a:ea typeface="Calibri" pitchFamily="34" charset="0"/>
                <a:cs typeface="Calibri" pitchFamily="34" charset="0"/>
              </a:rPr>
              <a:t>người</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máy</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móc</a:t>
            </a:r>
            <a:r>
              <a:rPr lang="en-GB" sz="2800" b="1" dirty="0" smtClean="0">
                <a:solidFill>
                  <a:srgbClr val="117048"/>
                </a:solidFill>
                <a:latin typeface="Calibri" pitchFamily="34" charset="0"/>
                <a:ea typeface="Calibri" pitchFamily="34" charset="0"/>
                <a:cs typeface="Calibri" pitchFamily="34" charset="0"/>
              </a:rPr>
              <a:t>, …. </a:t>
            </a:r>
            <a:r>
              <a:rPr lang="en-GB" sz="2800" b="1" dirty="0" err="1" smtClean="0">
                <a:solidFill>
                  <a:srgbClr val="117048"/>
                </a:solidFill>
                <a:latin typeface="Calibri" pitchFamily="34" charset="0"/>
                <a:ea typeface="Calibri" pitchFamily="34" charset="0"/>
                <a:cs typeface="Calibri" pitchFamily="34" charset="0"/>
              </a:rPr>
              <a:t>đều</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cần</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năng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lượng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Trong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tự</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nhiên</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chúng</a:t>
            </a:r>
            <a:r>
              <a:rPr lang="en-GB" sz="2800" b="1" dirty="0" smtClean="0">
                <a:solidFill>
                  <a:srgbClr val="117048"/>
                </a:solidFill>
                <a:latin typeface="Calibri" pitchFamily="34" charset="0"/>
                <a:ea typeface="Calibri" pitchFamily="34" charset="0"/>
                <a:cs typeface="Calibri" pitchFamily="34" charset="0"/>
              </a:rPr>
              <a:t> ta </a:t>
            </a:r>
            <a:r>
              <a:rPr lang="en-GB" sz="2800" b="1" dirty="0" err="1" smtClean="0">
                <a:solidFill>
                  <a:srgbClr val="117048"/>
                </a:solidFill>
                <a:latin typeface="Calibri" pitchFamily="34" charset="0"/>
                <a:ea typeface="Calibri" pitchFamily="34" charset="0"/>
                <a:cs typeface="Calibri" pitchFamily="34" charset="0"/>
              </a:rPr>
              <a:t>cũng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sử</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dụng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năng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lượng</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để</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làm</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vật</a:t>
            </a:r>
            <a:r>
              <a:rPr lang="en-GB" sz="2800" b="1" dirty="0" smtClean="0">
                <a:solidFill>
                  <a:srgbClr val="117048"/>
                </a:solidFill>
                <a:latin typeface="Calibri" pitchFamily="34" charset="0"/>
                <a:ea typeface="Calibri" pitchFamily="34" charset="0"/>
                <a:cs typeface="Calibri" pitchFamily="34" charset="0"/>
              </a:rPr>
              <a:t> di </a:t>
            </a:r>
            <a:r>
              <a:rPr lang="en-GB" sz="2800" b="1" dirty="0" err="1" smtClean="0">
                <a:solidFill>
                  <a:srgbClr val="117048"/>
                </a:solidFill>
                <a:latin typeface="Calibri" pitchFamily="34" charset="0"/>
                <a:ea typeface="Calibri" pitchFamily="34" charset="0"/>
                <a:cs typeface="Calibri" pitchFamily="34" charset="0"/>
              </a:rPr>
              <a:t>chuyển</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hoặc</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hoạt</a:t>
            </a:r>
            <a:r>
              <a:rPr lang="en-GB" sz="2800" b="1" dirty="0" smtClean="0">
                <a:solidFill>
                  <a:srgbClr val="117048"/>
                </a:solidFill>
                <a:latin typeface="Calibri" pitchFamily="34" charset="0"/>
                <a:ea typeface="Calibri" pitchFamily="34" charset="0"/>
                <a:cs typeface="Calibri" pitchFamily="34" charset="0"/>
              </a:rPr>
              <a:t> </a:t>
            </a:r>
            <a:r>
              <a:rPr lang="en-GB" sz="2800" b="1" dirty="0" err="1" smtClean="0">
                <a:solidFill>
                  <a:srgbClr val="117048"/>
                </a:solidFill>
                <a:latin typeface="Calibri" pitchFamily="34" charset="0"/>
                <a:ea typeface="Calibri" pitchFamily="34" charset="0"/>
                <a:cs typeface="Calibri" pitchFamily="34" charset="0"/>
              </a:rPr>
              <a:t>động</a:t>
            </a:r>
            <a:r>
              <a:rPr lang="en-GB" sz="2800" b="1" dirty="0" smtClean="0">
                <a:solidFill>
                  <a:srgbClr val="117048"/>
                </a:solidFill>
                <a:latin typeface="Calibri" pitchFamily="34" charset="0"/>
                <a:ea typeface="Calibri" pitchFamily="34" charset="0"/>
                <a:cs typeface="Calibri" pitchFamily="34" charset="0"/>
              </a:rPr>
              <a:t>. </a:t>
            </a:r>
            <a:endParaRPr lang="en-GB" sz="2800" b="1" dirty="0">
              <a:solidFill>
                <a:srgbClr val="117048"/>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4271991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1807" y="-875094"/>
            <a:ext cx="487363" cy="48736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9"/>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7439"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3" y="3941682"/>
            <a:ext cx="3414823" cy="3124200"/>
          </a:xfrm>
          <a:prstGeom prst="rect">
            <a:avLst/>
          </a:prstGeom>
        </p:spPr>
      </p:pic>
      <p:sp>
        <p:nvSpPr>
          <p:cNvPr id="4" name="TextBox 3"/>
          <p:cNvSpPr txBox="1"/>
          <p:nvPr/>
        </p:nvSpPr>
        <p:spPr>
          <a:xfrm>
            <a:off x="4792716" y="1292772"/>
            <a:ext cx="7399283" cy="707886"/>
          </a:xfrm>
          <a:prstGeom prst="rect">
            <a:avLst/>
          </a:prstGeom>
          <a:noFill/>
        </p:spPr>
        <p:txBody>
          <a:bodyPr wrap="square" rtlCol="0">
            <a:spAutoFit/>
          </a:bodyPr>
          <a:lstStyle/>
          <a:p>
            <a:r>
              <a:rPr lang="en-US" sz="4000" b="1" dirty="0" smtClean="0">
                <a:latin typeface="Broadway" pitchFamily="82" charset="0"/>
              </a:rPr>
              <a:t>THỰC HÀNH – LUYỆN TẬP</a:t>
            </a:r>
            <a:endParaRPr lang="en-US" sz="4000" b="1" dirty="0">
              <a:latin typeface="Broadway" pitchFamily="82" charset="0"/>
            </a:endParaRPr>
          </a:p>
        </p:txBody>
      </p:sp>
    </p:spTree>
    <p:extLst>
      <p:ext uri="{BB962C8B-B14F-4D97-AF65-F5344CB8AC3E}">
        <p14:creationId xmlns:p14="http://schemas.microsoft.com/office/powerpoint/2010/main" val="16867708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873854" y="1133404"/>
            <a:ext cx="9013346" cy="1754326"/>
          </a:xfrm>
          <a:prstGeom prst="rect">
            <a:avLst/>
          </a:prstGeom>
          <a:noFill/>
        </p:spPr>
        <p:txBody>
          <a:bodyPr wrap="square" rtlCol="0">
            <a:spAutoFit/>
          </a:bodyPr>
          <a:lstStyle/>
          <a:p>
            <a:r>
              <a:rPr lang="en-GB" sz="3600" dirty="0" err="1" smtClean="0">
                <a:latin typeface="Calibri" pitchFamily="34" charset="0"/>
                <a:ea typeface="Calibri" pitchFamily="34" charset="0"/>
                <a:cs typeface="Calibri" pitchFamily="34" charset="0"/>
              </a:rPr>
              <a:t>Trình</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bày</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một</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số</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nguồn</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năng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lượng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thông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dụng</a:t>
            </a:r>
            <a:r>
              <a:rPr lang="en-GB" sz="3600" dirty="0" smtClean="0">
                <a:latin typeface="Calibri" pitchFamily="34" charset="0"/>
                <a:ea typeface="Calibri" pitchFamily="34" charset="0"/>
                <a:cs typeface="Calibri" pitchFamily="34" charset="0"/>
              </a:rPr>
              <a:t> ở </a:t>
            </a:r>
            <a:r>
              <a:rPr lang="en-GB" sz="3600" dirty="0" err="1" smtClean="0">
                <a:latin typeface="Calibri" pitchFamily="34" charset="0"/>
                <a:ea typeface="Calibri" pitchFamily="34" charset="0"/>
                <a:cs typeface="Calibri" pitchFamily="34" charset="0"/>
              </a:rPr>
              <a:t>địa</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phương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em</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và</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việc</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sử</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dụng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chúng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trong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cuộc</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sống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hàng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ngày</a:t>
            </a:r>
            <a:r>
              <a:rPr lang="en-GB" sz="3600" dirty="0" smtClean="0">
                <a:latin typeface="Calibri" pitchFamily="34" charset="0"/>
                <a:ea typeface="Calibri" pitchFamily="34" charset="0"/>
                <a:cs typeface="Calibri" pitchFamily="34" charset="0"/>
              </a:rPr>
              <a:t>.</a:t>
            </a:r>
            <a:endParaRPr lang="en-GB" sz="3600" dirty="0">
              <a:latin typeface="Calibri" pitchFamily="34" charset="0"/>
              <a:ea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219408" y="614516"/>
            <a:ext cx="2654447" cy="2488544"/>
          </a:xfrm>
          <a:prstGeom prst="rect">
            <a:avLst/>
          </a:prstGeom>
        </p:spPr>
      </p:pic>
    </p:spTree>
    <p:extLst>
      <p:ext uri="{BB962C8B-B14F-4D97-AF65-F5344CB8AC3E}">
        <p14:creationId xmlns:p14="http://schemas.microsoft.com/office/powerpoint/2010/main" val="88808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741"/>
            <a:ext cx="2204531" cy="2204531"/>
          </a:xfrm>
          <a:prstGeom prst="rect">
            <a:avLst/>
          </a:prstGeom>
        </p:spPr>
      </p:pic>
      <p:sp>
        <p:nvSpPr>
          <p:cNvPr id="16" name="Rounded Rectangle 15"/>
          <p:cNvSpPr/>
          <p:nvPr/>
        </p:nvSpPr>
        <p:spPr>
          <a:xfrm>
            <a:off x="293914" y="2211430"/>
            <a:ext cx="11835022" cy="2896598"/>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181838" y="2808627"/>
            <a:ext cx="11947098" cy="1754326"/>
            <a:chOff x="5926146" y="4768553"/>
            <a:chExt cx="12060235" cy="1754326"/>
          </a:xfrm>
        </p:grpSpPr>
        <p:sp>
          <p:nvSpPr>
            <p:cNvPr id="18" name="TextBox 17"/>
            <p:cNvSpPr txBox="1"/>
            <p:nvPr/>
          </p:nvSpPr>
          <p:spPr>
            <a:xfrm>
              <a:off x="7009102" y="4768553"/>
              <a:ext cx="10977279" cy="1754326"/>
            </a:xfrm>
            <a:prstGeom prst="rect">
              <a:avLst/>
            </a:prstGeom>
            <a:noFill/>
          </p:spPr>
          <p:txBody>
            <a:bodyPr wrap="square" rtlCol="0">
              <a:spAutoFit/>
            </a:bodyPr>
            <a:lstStyle/>
            <a:p>
              <a:r>
                <a:rPr lang="en-GB" sz="3600" dirty="0" err="1" smtClean="0">
                  <a:latin typeface="Calibri" pitchFamily="34" charset="0"/>
                  <a:ea typeface="Calibri" pitchFamily="34" charset="0"/>
                  <a:cs typeface="Calibri" pitchFamily="34" charset="0"/>
                </a:rPr>
                <a:t>Mặt</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trời</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điện</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các</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chất</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đốt</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xăng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dầu</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nước</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chảy</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gió</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thức</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ăn</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là</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những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nguồn</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cung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cấp</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năng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lượng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cho</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hoạt</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động</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của</a:t>
              </a:r>
              <a:r>
                <a:rPr lang="en-GB" sz="3600" dirty="0" smtClean="0">
                  <a:latin typeface="Calibri" pitchFamily="34" charset="0"/>
                  <a:ea typeface="Calibri" pitchFamily="34" charset="0"/>
                  <a:cs typeface="Calibri" pitchFamily="34" charset="0"/>
                </a:rPr>
                <a:t> con </a:t>
              </a:r>
              <a:r>
                <a:rPr lang="en-GB" sz="3600" dirty="0" err="1" smtClean="0">
                  <a:latin typeface="Calibri" pitchFamily="34" charset="0"/>
                  <a:ea typeface="Calibri" pitchFamily="34" charset="0"/>
                  <a:cs typeface="Calibri" pitchFamily="34" charset="0"/>
                </a:rPr>
                <a:t>người</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máy</a:t>
              </a:r>
              <a:r>
                <a:rPr lang="en-GB" sz="3600" dirty="0" smtClean="0">
                  <a:latin typeface="Calibri" pitchFamily="34" charset="0"/>
                  <a:ea typeface="Calibri" pitchFamily="34" charset="0"/>
                  <a:cs typeface="Calibri" pitchFamily="34" charset="0"/>
                </a:rPr>
                <a:t> </a:t>
              </a:r>
              <a:r>
                <a:rPr lang="en-GB" sz="3600" dirty="0" err="1" smtClean="0">
                  <a:latin typeface="Calibri" pitchFamily="34" charset="0"/>
                  <a:ea typeface="Calibri" pitchFamily="34" charset="0"/>
                  <a:cs typeface="Calibri" pitchFamily="34" charset="0"/>
                </a:rPr>
                <a:t>móc</a:t>
              </a:r>
              <a:r>
                <a:rPr lang="en-GB" sz="3600" dirty="0" smtClean="0">
                  <a:latin typeface="Calibri" pitchFamily="34" charset="0"/>
                  <a:ea typeface="Calibri" pitchFamily="34" charset="0"/>
                  <a:cs typeface="Calibri" pitchFamily="34" charset="0"/>
                </a:rPr>
                <a:t>,…</a:t>
              </a:r>
              <a:endParaRPr lang="en-GB" sz="3600" dirty="0">
                <a:latin typeface="Calibri" pitchFamily="34" charset="0"/>
                <a:ea typeface="Calibri" pitchFamily="34" charset="0"/>
                <a:cs typeface="Calibri"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3"/>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4" y="3941682"/>
            <a:ext cx="3414823" cy="3124200"/>
          </a:xfrm>
          <a:prstGeom prst="rect">
            <a:avLst/>
          </a:prstGeom>
        </p:spPr>
      </p:pic>
      <p:sp>
        <p:nvSpPr>
          <p:cNvPr id="4" name="TextBox 3"/>
          <p:cNvSpPr txBox="1"/>
          <p:nvPr/>
        </p:nvSpPr>
        <p:spPr>
          <a:xfrm>
            <a:off x="4792717" y="1292772"/>
            <a:ext cx="7399283" cy="1107994"/>
          </a:xfrm>
          <a:prstGeom prst="rect">
            <a:avLst/>
          </a:prstGeom>
          <a:noFill/>
        </p:spPr>
        <p:txBody>
          <a:bodyPr wrap="square" lIns="91436" tIns="45719" rIns="91436" bIns="45719" rtlCol="0">
            <a:spAutoFit/>
          </a:bodyPr>
          <a:lstStyle/>
          <a:p>
            <a:pPr algn="ctr"/>
            <a:r>
              <a:rPr lang="en-US" sz="6600" dirty="0">
                <a:latin typeface="Broadway" pitchFamily="82" charset="0"/>
              </a:rPr>
              <a:t>VẬN DỤNG</a:t>
            </a:r>
          </a:p>
        </p:txBody>
      </p:sp>
    </p:spTree>
    <p:extLst>
      <p:ext uri="{BB962C8B-B14F-4D97-AF65-F5344CB8AC3E}">
        <p14:creationId xmlns:p14="http://schemas.microsoft.com/office/powerpoint/2010/main" val="36504722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635" y="804121"/>
            <a:ext cx="4286250" cy="2857500"/>
          </a:xfrm>
          <a:prstGeom prst="rect">
            <a:avLst/>
          </a:prstGeom>
        </p:spPr>
      </p:pic>
      <p:pic>
        <p:nvPicPr>
          <p:cNvPr id="3" name="Picture 2"/>
          <p:cNvPicPr>
            <a:picLocks noChangeAspect="1"/>
          </p:cNvPicPr>
          <p:nvPr/>
        </p:nvPicPr>
        <p:blipFill>
          <a:blip r:embed="rId4"/>
          <a:stretch>
            <a:fillRect/>
          </a:stretch>
        </p:blipFill>
        <p:spPr>
          <a:xfrm>
            <a:off x="6050772" y="804121"/>
            <a:ext cx="4654014" cy="2857500"/>
          </a:xfrm>
          <a:prstGeom prst="rect">
            <a:avLst/>
          </a:prstGeom>
        </p:spPr>
      </p:pic>
      <p:pic>
        <p:nvPicPr>
          <p:cNvPr id="4" name="Picture 3"/>
          <p:cNvPicPr>
            <a:picLocks noChangeAspect="1"/>
          </p:cNvPicPr>
          <p:nvPr/>
        </p:nvPicPr>
        <p:blipFill>
          <a:blip r:embed="rId5"/>
          <a:stretch>
            <a:fillRect/>
          </a:stretch>
        </p:blipFill>
        <p:spPr>
          <a:xfrm>
            <a:off x="1270635" y="3961689"/>
            <a:ext cx="4286250" cy="2619375"/>
          </a:xfrm>
          <a:prstGeom prst="rect">
            <a:avLst/>
          </a:prstGeom>
        </p:spPr>
      </p:pic>
      <p:grpSp>
        <p:nvGrpSpPr>
          <p:cNvPr id="9" name="Group 8"/>
          <p:cNvGrpSpPr/>
          <p:nvPr/>
        </p:nvGrpSpPr>
        <p:grpSpPr>
          <a:xfrm>
            <a:off x="5385927" y="3503961"/>
            <a:ext cx="6098187" cy="1329690"/>
            <a:chOff x="5385927" y="3393599"/>
            <a:chExt cx="6098187" cy="1329690"/>
          </a:xfrm>
        </p:grpSpPr>
        <p:sp>
          <p:nvSpPr>
            <p:cNvPr id="5" name="TextBox 4"/>
            <p:cNvSpPr txBox="1"/>
            <p:nvPr/>
          </p:nvSpPr>
          <p:spPr>
            <a:xfrm>
              <a:off x="6386052" y="3836123"/>
              <a:ext cx="5098062" cy="523220"/>
            </a:xfrm>
            <a:prstGeom prst="rect">
              <a:avLst/>
            </a:prstGeom>
            <a:noFill/>
          </p:spPr>
          <p:txBody>
            <a:bodyPr wrap="none" rtlCol="0">
              <a:spAutoFit/>
            </a:bodyPr>
            <a:lstStyle/>
            <a:p>
              <a:r>
                <a:rPr lang="en-GB" sz="2800" dirty="0" err="1" smtClean="0">
                  <a:latin typeface="Times New Roman" panose="02020603050405020304" pitchFamily="18" charset="0"/>
                  <a:cs typeface="Times New Roman" panose="02020603050405020304" pitchFamily="18" charset="0"/>
                </a:rPr>
                <a:t>Tua</a:t>
              </a:r>
              <a:r>
                <a:rPr lang="en-GB" sz="2800" dirty="0" smtClean="0">
                  <a:latin typeface="Times New Roman" panose="02020603050405020304" pitchFamily="18" charset="0"/>
                  <a:cs typeface="Times New Roman" panose="02020603050405020304" pitchFamily="18" charset="0"/>
                </a:rPr>
                <a:t> pin </a:t>
              </a:r>
              <a:r>
                <a:rPr lang="en-GB" sz="2800" dirty="0" err="1" smtClean="0">
                  <a:latin typeface="Times New Roman" panose="02020603050405020304" pitchFamily="18" charset="0"/>
                  <a:cs typeface="Times New Roman" panose="02020603050405020304" pitchFamily="18" charset="0"/>
                </a:rPr>
                <a:t>chạy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bằng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gió</a:t>
              </a:r>
              <a:endParaRPr lang="en-GB"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927" y="3393599"/>
              <a:ext cx="1329690" cy="1329690"/>
            </a:xfrm>
            <a:prstGeom prst="rect">
              <a:avLst/>
            </a:prstGeom>
          </p:spPr>
        </p:pic>
      </p:grpSp>
      <p:grpSp>
        <p:nvGrpSpPr>
          <p:cNvPr id="12" name="Group 11"/>
          <p:cNvGrpSpPr/>
          <p:nvPr/>
        </p:nvGrpSpPr>
        <p:grpSpPr>
          <a:xfrm>
            <a:off x="5385927" y="4456497"/>
            <a:ext cx="6160512" cy="1329690"/>
            <a:chOff x="5385927" y="4078113"/>
            <a:chExt cx="6160512" cy="1329690"/>
          </a:xfrm>
        </p:grpSpPr>
        <p:sp>
          <p:nvSpPr>
            <p:cNvPr id="7" name="TextBox 6"/>
            <p:cNvSpPr txBox="1"/>
            <p:nvPr/>
          </p:nvSpPr>
          <p:spPr>
            <a:xfrm>
              <a:off x="6386052" y="4453174"/>
              <a:ext cx="5160387" cy="523220"/>
            </a:xfrm>
            <a:prstGeom prst="rect">
              <a:avLst/>
            </a:prstGeom>
            <a:noFill/>
          </p:spPr>
          <p:txBody>
            <a:bodyPr wrap="none" rtlCol="0">
              <a:spAutoFit/>
            </a:bodyPr>
            <a:lstStyle/>
            <a:p>
              <a:r>
                <a:rPr lang="en-GB" sz="2800" dirty="0" smtClean="0">
                  <a:latin typeface="Times New Roman" panose="02020603050405020304" pitchFamily="18" charset="0"/>
                  <a:cs typeface="Times New Roman" panose="02020603050405020304" pitchFamily="18" charset="0"/>
                </a:rPr>
                <a:t>Pin </a:t>
              </a:r>
              <a:r>
                <a:rPr lang="en-GB" sz="2800" dirty="0" err="1" smtClean="0">
                  <a:latin typeface="Times New Roman" panose="02020603050405020304" pitchFamily="18" charset="0"/>
                  <a:cs typeface="Times New Roman" panose="02020603050405020304" pitchFamily="18" charset="0"/>
                </a:rPr>
                <a:t>chạy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bằng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mặt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trời</a:t>
              </a:r>
              <a:endParaRPr lang="en-GB"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927" y="4078113"/>
              <a:ext cx="1329690" cy="1329690"/>
            </a:xfrm>
            <a:prstGeom prst="rect">
              <a:avLst/>
            </a:prstGeom>
          </p:spPr>
        </p:pic>
      </p:grpSp>
      <p:grpSp>
        <p:nvGrpSpPr>
          <p:cNvPr id="13" name="Group 12"/>
          <p:cNvGrpSpPr/>
          <p:nvPr/>
        </p:nvGrpSpPr>
        <p:grpSpPr>
          <a:xfrm>
            <a:off x="5385927" y="5371698"/>
            <a:ext cx="6438211" cy="1329690"/>
            <a:chOff x="5385927" y="5009080"/>
            <a:chExt cx="6160511" cy="1329690"/>
          </a:xfrm>
        </p:grpSpPr>
        <p:sp>
          <p:nvSpPr>
            <p:cNvPr id="8" name="TextBox 7"/>
            <p:cNvSpPr txBox="1"/>
            <p:nvPr/>
          </p:nvSpPr>
          <p:spPr>
            <a:xfrm>
              <a:off x="6386051" y="5248573"/>
              <a:ext cx="5160387" cy="954107"/>
            </a:xfrm>
            <a:prstGeom prst="rect">
              <a:avLst/>
            </a:prstGeom>
            <a:noFill/>
          </p:spPr>
          <p:txBody>
            <a:bodyPr wrap="square" rtlCol="0">
              <a:spAutoFit/>
            </a:bodyPr>
            <a:lstStyle/>
            <a:p>
              <a:r>
                <a:rPr lang="en-GB" sz="2800" dirty="0" err="1" smtClean="0">
                  <a:latin typeface="Times New Roman" panose="02020603050405020304" pitchFamily="18" charset="0"/>
                  <a:cs typeface="Times New Roman" panose="02020603050405020304" pitchFamily="18" charset="0"/>
                </a:rPr>
                <a:t>Guồng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nước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chạy</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bằng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năng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lượng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nước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chảy</a:t>
              </a:r>
              <a:endParaRPr lang="en-GB" sz="2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927" y="5009080"/>
              <a:ext cx="1329690" cy="1329690"/>
            </a:xfrm>
            <a:prstGeom prst="rect">
              <a:avLst/>
            </a:prstGeom>
          </p:spPr>
        </p:pic>
      </p:grpSp>
    </p:spTree>
    <p:extLst>
      <p:ext uri="{BB962C8B-B14F-4D97-AF65-F5344CB8AC3E}">
        <p14:creationId xmlns:p14="http://schemas.microsoft.com/office/powerpoint/2010/main" val="65896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a typeface="Calibri" pitchFamily="34" charset="0"/>
              <a:cs typeface="Calibri" pitchFamily="34" charset="0"/>
            </a:endParaRPr>
          </a:p>
        </p:txBody>
      </p:sp>
      <p:grpSp>
        <p:nvGrpSpPr>
          <p:cNvPr id="7" name="Group 6"/>
          <p:cNvGrpSpPr/>
          <p:nvPr/>
        </p:nvGrpSpPr>
        <p:grpSpPr>
          <a:xfrm>
            <a:off x="2606286" y="676088"/>
            <a:ext cx="8275074" cy="949657"/>
            <a:chOff x="1828800" y="683553"/>
            <a:chExt cx="8275074" cy="949657"/>
          </a:xfrm>
        </p:grpSpPr>
        <p:sp>
          <p:nvSpPr>
            <p:cNvPr id="6" name="Pentagon 5"/>
            <p:cNvSpPr/>
            <p:nvPr/>
          </p:nvSpPr>
          <p:spPr>
            <a:xfrm>
              <a:off x="1828800" y="683553"/>
              <a:ext cx="7635240" cy="949657"/>
            </a:xfrm>
            <a:prstGeom prst="homePlate">
              <a:avLst/>
            </a:prstGeom>
            <a:solidFill>
              <a:srgbClr val="FF898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a typeface="Calibri" pitchFamily="34" charset="0"/>
                <a:cs typeface="Calibri" pitchFamily="34" charset="0"/>
              </a:endParaRPr>
            </a:p>
          </p:txBody>
        </p:sp>
        <p:sp>
          <p:nvSpPr>
            <p:cNvPr id="3" name="TextBox 2"/>
            <p:cNvSpPr txBox="1"/>
            <p:nvPr/>
          </p:nvSpPr>
          <p:spPr>
            <a:xfrm>
              <a:off x="1829046" y="911990"/>
              <a:ext cx="8274828" cy="523220"/>
            </a:xfrm>
            <a:prstGeom prst="rect">
              <a:avLst/>
            </a:prstGeom>
            <a:noFill/>
          </p:spPr>
          <p:txBody>
            <a:bodyPr wrap="square" rtlCol="0">
              <a:spAutoFit/>
            </a:bodyPr>
            <a:lstStyle/>
            <a:p>
              <a:r>
                <a:rPr lang="en-GB" sz="2800" smtClean="0">
                  <a:latin typeface="Calibri" pitchFamily="34" charset="0"/>
                  <a:ea typeface="Calibri" pitchFamily="34" charset="0"/>
                  <a:cs typeface="Calibri" pitchFamily="34" charset="0"/>
                </a:rPr>
                <a:t>Muốn vật hoạt động, biến đổi cần có điều kiện gì?</a:t>
              </a:r>
              <a:endParaRPr lang="en-GB" sz="2800">
                <a:latin typeface="Calibri" pitchFamily="34" charset="0"/>
                <a:ea typeface="Calibri" pitchFamily="34" charset="0"/>
                <a:cs typeface="Calibri" pitchFamily="34" charset="0"/>
              </a:endParaRPr>
            </a:p>
          </p:txBody>
        </p:sp>
      </p:grpSp>
      <p:grpSp>
        <p:nvGrpSpPr>
          <p:cNvPr id="9" name="Group 8"/>
          <p:cNvGrpSpPr/>
          <p:nvPr/>
        </p:nvGrpSpPr>
        <p:grpSpPr>
          <a:xfrm>
            <a:off x="2606286" y="1962276"/>
            <a:ext cx="8275074" cy="949657"/>
            <a:chOff x="1828800" y="1969741"/>
            <a:chExt cx="8275074" cy="949657"/>
          </a:xfrm>
        </p:grpSpPr>
        <p:sp>
          <p:nvSpPr>
            <p:cNvPr id="8" name="Pentagon 7"/>
            <p:cNvSpPr/>
            <p:nvPr/>
          </p:nvSpPr>
          <p:spPr>
            <a:xfrm>
              <a:off x="1828800" y="1969741"/>
              <a:ext cx="7635240" cy="949657"/>
            </a:xfrm>
            <a:prstGeom prst="homePlate">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a typeface="Calibri" pitchFamily="34" charset="0"/>
                <a:cs typeface="Calibri" pitchFamily="34" charset="0"/>
              </a:endParaRPr>
            </a:p>
          </p:txBody>
        </p:sp>
        <p:sp>
          <p:nvSpPr>
            <p:cNvPr id="4" name="TextBox 3"/>
            <p:cNvSpPr txBox="1"/>
            <p:nvPr/>
          </p:nvSpPr>
          <p:spPr>
            <a:xfrm>
              <a:off x="1829046" y="2211996"/>
              <a:ext cx="8274828" cy="523220"/>
            </a:xfrm>
            <a:prstGeom prst="rect">
              <a:avLst/>
            </a:prstGeom>
            <a:noFill/>
          </p:spPr>
          <p:txBody>
            <a:bodyPr wrap="square" rtlCol="0">
              <a:spAutoFit/>
            </a:bodyPr>
            <a:lstStyle/>
            <a:p>
              <a:r>
                <a:rPr lang="en-GB" sz="2800" dirty="0" err="1" smtClean="0">
                  <a:latin typeface="Calibri" pitchFamily="34" charset="0"/>
                  <a:ea typeface="Calibri" pitchFamily="34" charset="0"/>
                  <a:cs typeface="Calibri" pitchFamily="34" charset="0"/>
                </a:rPr>
                <a:t>Muốn</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vật</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hoạt</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động</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biến</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đổi</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cần</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có</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năng</a:t>
              </a:r>
              <a:r>
                <a:rPr lang="en-GB" sz="2800" dirty="0" smtClean="0">
                  <a:latin typeface="Calibri" pitchFamily="34" charset="0"/>
                  <a:ea typeface="Calibri" pitchFamily="34" charset="0"/>
                  <a:cs typeface="Calibri" pitchFamily="34" charset="0"/>
                </a:rPr>
                <a:t> </a:t>
              </a:r>
              <a:r>
                <a:rPr lang="en-GB" sz="2800" dirty="0" err="1" smtClean="0">
                  <a:latin typeface="Calibri" pitchFamily="34" charset="0"/>
                  <a:ea typeface="Calibri" pitchFamily="34" charset="0"/>
                  <a:cs typeface="Calibri" pitchFamily="34" charset="0"/>
                </a:rPr>
                <a:t>lượng</a:t>
              </a:r>
              <a:endParaRPr lang="en-GB" sz="2800" dirty="0">
                <a:latin typeface="Calibri" pitchFamily="34" charset="0"/>
                <a:ea typeface="Calibri" pitchFamily="34" charset="0"/>
                <a:cs typeface="Calibri" pitchFamily="34" charset="0"/>
              </a:endParaRPr>
            </a:p>
          </p:txBody>
        </p:sp>
      </p:grpSp>
      <p:grpSp>
        <p:nvGrpSpPr>
          <p:cNvPr id="11" name="Group 10"/>
          <p:cNvGrpSpPr/>
          <p:nvPr/>
        </p:nvGrpSpPr>
        <p:grpSpPr>
          <a:xfrm>
            <a:off x="1051560" y="3191173"/>
            <a:ext cx="10583392" cy="2968586"/>
            <a:chOff x="1051560" y="3191173"/>
            <a:chExt cx="9829800" cy="2968586"/>
          </a:xfrm>
        </p:grpSpPr>
        <p:sp>
          <p:nvSpPr>
            <p:cNvPr id="2" name="Rounded Rectangle 1"/>
            <p:cNvSpPr/>
            <p:nvPr/>
          </p:nvSpPr>
          <p:spPr>
            <a:xfrm>
              <a:off x="1051560" y="3191173"/>
              <a:ext cx="9829800" cy="29685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a typeface="Calibri" pitchFamily="34" charset="0"/>
                <a:cs typeface="Calibri" pitchFamily="34" charset="0"/>
              </a:endParaRPr>
            </a:p>
          </p:txBody>
        </p:sp>
        <p:sp>
          <p:nvSpPr>
            <p:cNvPr id="5" name="TextBox 4"/>
            <p:cNvSpPr txBox="1"/>
            <p:nvPr/>
          </p:nvSpPr>
          <p:spPr>
            <a:xfrm>
              <a:off x="1280283" y="3398193"/>
              <a:ext cx="9372354" cy="2554545"/>
            </a:xfrm>
            <a:prstGeom prst="rect">
              <a:avLst/>
            </a:prstGeom>
            <a:noFill/>
          </p:spPr>
          <p:txBody>
            <a:bodyPr wrap="square" rtlCol="0">
              <a:spAutoFit/>
            </a:bodyPr>
            <a:lstStyle/>
            <a:p>
              <a:pPr algn="just"/>
              <a:r>
                <a:rPr lang="en-GB" sz="3200" dirty="0" err="1">
                  <a:latin typeface="Calibri" pitchFamily="34" charset="0"/>
                  <a:ea typeface="Calibri" pitchFamily="34" charset="0"/>
                  <a:cs typeface="Calibri" pitchFamily="34" charset="0"/>
                </a:rPr>
                <a:t>K</a:t>
              </a:r>
              <a:r>
                <a:rPr lang="en-GB" sz="3200" dirty="0" err="1" smtClean="0">
                  <a:latin typeface="Calibri" pitchFamily="34" charset="0"/>
                  <a:ea typeface="Calibri" pitchFamily="34" charset="0"/>
                  <a:cs typeface="Calibri" pitchFamily="34" charset="0"/>
                </a:rPr>
                <a:t>hi</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sử</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dụng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năng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lượng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chúng</a:t>
              </a:r>
              <a:r>
                <a:rPr lang="en-GB" sz="3200" dirty="0" smtClean="0">
                  <a:latin typeface="Calibri" pitchFamily="34" charset="0"/>
                  <a:ea typeface="Calibri" pitchFamily="34" charset="0"/>
                  <a:cs typeface="Calibri" pitchFamily="34" charset="0"/>
                </a:rPr>
                <a:t> ta </a:t>
              </a:r>
              <a:r>
                <a:rPr lang="en-GB" sz="3200" dirty="0" err="1" smtClean="0">
                  <a:latin typeface="Calibri" pitchFamily="34" charset="0"/>
                  <a:ea typeface="Calibri" pitchFamily="34" charset="0"/>
                  <a:cs typeface="Calibri" pitchFamily="34" charset="0"/>
                </a:rPr>
                <a:t>nên</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sử</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dụng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tiết</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kiệm</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tránh</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lãng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phí</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vì</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các</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nguồn</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năng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lượng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như</a:t>
              </a:r>
              <a:r>
                <a:rPr lang="en-GB" sz="3200" dirty="0" smtClean="0">
                  <a:latin typeface="Calibri" pitchFamily="34" charset="0"/>
                  <a:ea typeface="Calibri" pitchFamily="34" charset="0"/>
                  <a:cs typeface="Calibri" pitchFamily="34" charset="0"/>
                </a:rPr>
                <a:t> than, </a:t>
              </a:r>
              <a:r>
                <a:rPr lang="en-GB" sz="3200" dirty="0" err="1" smtClean="0">
                  <a:latin typeface="Calibri" pitchFamily="34" charset="0"/>
                  <a:ea typeface="Calibri" pitchFamily="34" charset="0"/>
                  <a:cs typeface="Calibri" pitchFamily="34" charset="0"/>
                </a:rPr>
                <a:t>dầu</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xăng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đều</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có</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hạn</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Chúng</a:t>
              </a:r>
              <a:r>
                <a:rPr lang="en-GB" sz="3200" dirty="0" smtClean="0">
                  <a:latin typeface="Calibri" pitchFamily="34" charset="0"/>
                  <a:ea typeface="Calibri" pitchFamily="34" charset="0"/>
                  <a:cs typeface="Calibri" pitchFamily="34" charset="0"/>
                </a:rPr>
                <a:t> ta </a:t>
              </a:r>
              <a:r>
                <a:rPr lang="en-GB" sz="3200" dirty="0" err="1" smtClean="0">
                  <a:latin typeface="Calibri" pitchFamily="34" charset="0"/>
                  <a:ea typeface="Calibri" pitchFamily="34" charset="0"/>
                  <a:cs typeface="Calibri" pitchFamily="34" charset="0"/>
                </a:rPr>
                <a:t>cũng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nên</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tăng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cường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sử</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dụng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nguồn</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năng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lượng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sạch</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như</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gió</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nước</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chạy</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năng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lượng</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mặt</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trời</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để</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tránh</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làm</a:t>
              </a:r>
              <a:r>
                <a:rPr lang="en-GB" sz="3200" dirty="0" smtClean="0">
                  <a:latin typeface="Calibri" pitchFamily="34" charset="0"/>
                  <a:ea typeface="Calibri" pitchFamily="34" charset="0"/>
                  <a:cs typeface="Calibri" pitchFamily="34" charset="0"/>
                </a:rPr>
                <a:t> ô </a:t>
              </a:r>
              <a:r>
                <a:rPr lang="en-GB" sz="3200" dirty="0" err="1" smtClean="0">
                  <a:latin typeface="Calibri" pitchFamily="34" charset="0"/>
                  <a:ea typeface="Calibri" pitchFamily="34" charset="0"/>
                  <a:cs typeface="Calibri" pitchFamily="34" charset="0"/>
                </a:rPr>
                <a:t>nhiễm</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môi</a:t>
              </a:r>
              <a:r>
                <a:rPr lang="en-GB" sz="3200" dirty="0" smtClean="0">
                  <a:latin typeface="Calibri" pitchFamily="34" charset="0"/>
                  <a:ea typeface="Calibri" pitchFamily="34" charset="0"/>
                  <a:cs typeface="Calibri" pitchFamily="34" charset="0"/>
                </a:rPr>
                <a:t> </a:t>
              </a:r>
              <a:r>
                <a:rPr lang="en-GB" sz="3200" dirty="0" err="1" smtClean="0">
                  <a:latin typeface="Calibri" pitchFamily="34" charset="0"/>
                  <a:ea typeface="Calibri" pitchFamily="34" charset="0"/>
                  <a:cs typeface="Calibri" pitchFamily="34" charset="0"/>
                </a:rPr>
                <a:t>trường</a:t>
              </a:r>
              <a:r>
                <a:rPr lang="en-GB" sz="3200" dirty="0" smtClean="0">
                  <a:latin typeface="Calibri" pitchFamily="34" charset="0"/>
                  <a:ea typeface="Calibri" pitchFamily="34" charset="0"/>
                  <a:cs typeface="Calibri" pitchFamily="34" charset="0"/>
                </a:rPr>
                <a:t>.</a:t>
              </a:r>
              <a:endParaRPr lang="en-GB" sz="3200" dirty="0">
                <a:latin typeface="Calibri" pitchFamily="34" charset="0"/>
                <a:ea typeface="Calibri" pitchFamily="34" charset="0"/>
                <a:cs typeface="Calibri" pitchFamily="34"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17" y="676088"/>
            <a:ext cx="2204531" cy="2204531"/>
          </a:xfrm>
          <a:prstGeom prst="rect">
            <a:avLst/>
          </a:prstGeom>
        </p:spPr>
      </p:pic>
    </p:spTree>
    <p:extLst>
      <p:ext uri="{BB962C8B-B14F-4D97-AF65-F5344CB8AC3E}">
        <p14:creationId xmlns:p14="http://schemas.microsoft.com/office/powerpoint/2010/main" val="344549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r>
                <a:rPr lang="en-GB" sz="3600" smtClean="0">
                  <a:latin typeface="Times New Roman" panose="02020603050405020304" pitchFamily="18" charset="0"/>
                  <a:cs typeface="Times New Roman" panose="02020603050405020304" pitchFamily="18" charset="0"/>
                </a:rPr>
                <a:t>Về nhà xem lại bài</a:t>
              </a:r>
              <a:endParaRPr lang="en-GB" sz="36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371309" cy="1124956"/>
            <a:chOff x="5926146" y="4768553"/>
            <a:chExt cx="5371309" cy="1124956"/>
          </a:xfrm>
        </p:grpSpPr>
        <p:sp>
          <p:nvSpPr>
            <p:cNvPr id="9" name="TextBox 8"/>
            <p:cNvSpPr txBox="1"/>
            <p:nvPr/>
          </p:nvSpPr>
          <p:spPr>
            <a:xfrm>
              <a:off x="7009102" y="4768553"/>
              <a:ext cx="4288353" cy="646331"/>
            </a:xfrm>
            <a:prstGeom prst="rect">
              <a:avLst/>
            </a:prstGeom>
            <a:noFill/>
          </p:spPr>
          <p:txBody>
            <a:bodyPr wrap="none" rtlCol="0">
              <a:spAutoFit/>
            </a:bodyPr>
            <a:lstStyle/>
            <a:p>
              <a:r>
                <a:rPr lang="en-GB" sz="3600" dirty="0" err="1" smtClean="0">
                  <a:latin typeface="Times New Roman" panose="02020603050405020304" pitchFamily="18" charset="0"/>
                  <a:cs typeface="Times New Roman" panose="02020603050405020304" pitchFamily="18" charset="0"/>
                </a:rPr>
                <a:t>Chuẩn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bị</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Bài</a:t>
              </a:r>
              <a:r>
                <a:rPr lang="en-GB" sz="3600" dirty="0" smtClean="0">
                  <a:latin typeface="Times New Roman" panose="02020603050405020304" pitchFamily="18" charset="0"/>
                  <a:cs typeface="Times New Roman" panose="02020603050405020304" pitchFamily="18" charset="0"/>
                </a:rPr>
                <a:t> 5 - </a:t>
              </a:r>
              <a:r>
                <a:rPr lang="en-GB" sz="3600" dirty="0" err="1" smtClean="0">
                  <a:latin typeface="Times New Roman" panose="02020603050405020304" pitchFamily="18" charset="0"/>
                  <a:cs typeface="Times New Roman" panose="02020603050405020304" pitchFamily="18" charset="0"/>
                </a:rPr>
                <a:t>tiết</a:t>
              </a:r>
              <a:r>
                <a:rPr lang="en-GB" sz="3600" dirty="0" smtClean="0">
                  <a:latin typeface="Times New Roman" panose="02020603050405020304" pitchFamily="18" charset="0"/>
                  <a:cs typeface="Times New Roman" panose="02020603050405020304" pitchFamily="18" charset="0"/>
                </a:rPr>
                <a:t> 2</a:t>
              </a:r>
              <a:endParaRPr lang="en-GB" sz="3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12275298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sp>
        <p:nvSpPr>
          <p:cNvPr id="14" name="TextBox 13"/>
          <p:cNvSpPr txBox="1"/>
          <p:nvPr/>
        </p:nvSpPr>
        <p:spPr>
          <a:xfrm>
            <a:off x="3845524" y="1066748"/>
            <a:ext cx="8595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Chúc</a:t>
            </a:r>
            <a:r>
              <a:rPr kumimoji="0" lang="en-US" sz="7200" b="0" i="0" u="none" strike="noStrike" kern="0" cap="none" spc="0" normalizeH="0" noProof="0" dirty="0"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 </a:t>
            </a:r>
            <a:r>
              <a:rPr kumimoji="0" lang="en-US" sz="7200" b="0" i="0" u="none" strike="noStrike" kern="0" cap="none" spc="0" normalizeH="0" noProof="0" dirty="0" err="1"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các</a:t>
            </a:r>
            <a:r>
              <a:rPr kumimoji="0" lang="en-US" sz="7200" b="0" i="0" u="none" strike="noStrike" kern="0" cap="none" spc="0" normalizeH="0" noProof="0" dirty="0"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 </a:t>
            </a:r>
            <a:r>
              <a:rPr kumimoji="0" lang="en-US" sz="7200" b="0" i="0" u="none" strike="noStrike" kern="0" cap="none" spc="0" normalizeH="0" noProof="0" dirty="0" err="1"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em</a:t>
            </a:r>
            <a:r>
              <a:rPr kumimoji="0" lang="en-US" sz="7200" b="0" i="0" u="none" strike="noStrike" kern="0" cap="none" spc="0" normalizeH="0" noProof="0" dirty="0"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 </a:t>
            </a:r>
            <a:r>
              <a:rPr kumimoji="0" lang="en-US" sz="7200" b="0" i="0" u="none" strike="noStrike" kern="0" cap="none" spc="0" normalizeH="0" noProof="0" dirty="0" err="1"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học</a:t>
            </a:r>
            <a:r>
              <a:rPr kumimoji="0" lang="en-US" sz="7200" b="0" i="0" u="none" strike="noStrike" kern="0" cap="none" spc="0" normalizeH="0" noProof="0" dirty="0"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 </a:t>
            </a:r>
            <a:r>
              <a:rPr kumimoji="0" lang="en-US" sz="7200" b="0" i="0" u="none" strike="noStrike" kern="0" cap="none" spc="0" normalizeH="0" noProof="0" dirty="0" err="1"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tốt</a:t>
            </a:r>
            <a:endParaRPr kumimoji="0" lang="en-US" sz="72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a:sym typeface="Arial"/>
            </a:endParaRPr>
          </a:p>
        </p:txBody>
      </p:sp>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algn="just"/>
              <a:r>
                <a:rPr lang="en-GB" sz="3200" smtClean="0">
                  <a:latin typeface="Times New Roman" panose="02020603050405020304" pitchFamily="18" charset="0"/>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endParaRPr lang="en-GB" sz="3200">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804378" cy="3124200"/>
            <a:chOff x="5115935" y="2865120"/>
            <a:chExt cx="6804378"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860060" y="3164265"/>
              <a:ext cx="606025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GB" sz="40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biến đổi lí học là gì?</a:t>
              </a:r>
              <a:endParaRPr kumimoji="0" lang="en-GB" sz="4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biến đổi từ thể này sang thể khác mà tính chất vẫn giữ nguyên gọi là sự biến đổi lí học.</a:t>
            </a:r>
            <a:endParaRPr kumimoji="0" lang="en-GB"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682458" cy="3124200"/>
            <a:chOff x="5115935" y="2865120"/>
            <a:chExt cx="6682458"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738140" y="3207604"/>
              <a:ext cx="606025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Sự biến đổi hóa học là gì?</a:t>
              </a:r>
              <a:endParaRPr kumimoji="0" lang="en-GB" sz="4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Sự biến đổi từ chất</a:t>
            </a:r>
            <a:r>
              <a:rPr kumimoji="0" lang="en-GB" sz="3200" b="0"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này sang chất khác gọi là sự biến đổi hóa học.</a:t>
            </a:r>
            <a:endParaRPr kumimoji="0" lang="en-GB"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1807" y="-875094"/>
            <a:ext cx="487363" cy="48736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416556" y="2082555"/>
            <a:ext cx="6883896" cy="2666996"/>
          </a:xfrm>
          <a:prstGeom prst="rect">
            <a:avLst/>
          </a:prstGeom>
        </p:spPr>
      </p:pic>
      <p:pic>
        <p:nvPicPr>
          <p:cNvPr id="13" name="图片 12">
            <a:extLst>
              <a:ext uri="{FF2B5EF4-FFF2-40B4-BE49-F238E27FC236}">
                <a16:creationId xmlns:a16="http://schemas.microsoft.com/office/drawing/2014/main" xmlns=""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320555" y="-1346449"/>
            <a:ext cx="6883896" cy="9525001"/>
          </a:xfrm>
          <a:prstGeom prst="rect">
            <a:avLst/>
          </a:prstGeom>
        </p:spPr>
      </p:pic>
      <p:pic>
        <p:nvPicPr>
          <p:cNvPr id="5" name="Picture 4"/>
          <p:cNvPicPr>
            <a:picLocks noChangeAspect="1"/>
          </p:cNvPicPr>
          <p:nvPr/>
        </p:nvPicPr>
        <p:blipFill>
          <a:blip r:embed="rId4"/>
          <a:stretch>
            <a:fillRect/>
          </a:stretch>
        </p:blipFill>
        <p:spPr>
          <a:xfrm>
            <a:off x="378859" y="108561"/>
            <a:ext cx="3822523" cy="1060796"/>
          </a:xfrm>
          <a:prstGeom prst="rect">
            <a:avLst/>
          </a:prstGeom>
        </p:spPr>
      </p:pic>
      <p:sp>
        <p:nvSpPr>
          <p:cNvPr id="2" name="TextBox 1"/>
          <p:cNvSpPr txBox="1"/>
          <p:nvPr/>
        </p:nvSpPr>
        <p:spPr>
          <a:xfrm>
            <a:off x="4201382" y="720639"/>
            <a:ext cx="7789599" cy="2862322"/>
          </a:xfrm>
          <a:prstGeom prst="rect">
            <a:avLst/>
          </a:prstGeom>
          <a:noFill/>
        </p:spPr>
        <p:txBody>
          <a:bodyPr wrap="square" rtlCol="0">
            <a:spAutoFit/>
          </a:bodyPr>
          <a:lstStyle/>
          <a:p>
            <a:pPr algn="ctr"/>
            <a:r>
              <a:rPr lang="en-US" sz="6000" b="1" dirty="0" err="1" smtClean="0">
                <a:solidFill>
                  <a:srgbClr val="117048"/>
                </a:solidFill>
                <a:latin typeface="Calibri" pitchFamily="34" charset="0"/>
                <a:ea typeface="Calibri" pitchFamily="34" charset="0"/>
                <a:cs typeface="Calibri" pitchFamily="34" charset="0"/>
              </a:rPr>
              <a:t>Bài</a:t>
            </a:r>
            <a:r>
              <a:rPr lang="en-US" sz="6000" b="1" dirty="0" smtClean="0">
                <a:solidFill>
                  <a:srgbClr val="117048"/>
                </a:solidFill>
                <a:latin typeface="Calibri" pitchFamily="34" charset="0"/>
                <a:ea typeface="Calibri" pitchFamily="34" charset="0"/>
                <a:cs typeface="Calibri" pitchFamily="34" charset="0"/>
              </a:rPr>
              <a:t> 5. </a:t>
            </a:r>
            <a:r>
              <a:rPr lang="en-US" sz="6000" b="1" dirty="0" err="1" smtClean="0">
                <a:solidFill>
                  <a:srgbClr val="117048"/>
                </a:solidFill>
                <a:latin typeface="Calibri" pitchFamily="34" charset="0"/>
                <a:ea typeface="Calibri" pitchFamily="34" charset="0"/>
                <a:cs typeface="Calibri" pitchFamily="34" charset="0"/>
              </a:rPr>
              <a:t>Năng</a:t>
            </a:r>
            <a:r>
              <a:rPr lang="en-US" sz="6000" b="1" dirty="0" smtClean="0">
                <a:solidFill>
                  <a:srgbClr val="117048"/>
                </a:solidFill>
                <a:latin typeface="Calibri" pitchFamily="34" charset="0"/>
                <a:ea typeface="Calibri" pitchFamily="34" charset="0"/>
                <a:cs typeface="Calibri" pitchFamily="34" charset="0"/>
              </a:rPr>
              <a:t> </a:t>
            </a:r>
            <a:r>
              <a:rPr lang="en-US" sz="6000" b="1" dirty="0" err="1" smtClean="0">
                <a:solidFill>
                  <a:srgbClr val="117048"/>
                </a:solidFill>
                <a:latin typeface="Calibri" pitchFamily="34" charset="0"/>
                <a:ea typeface="Calibri" pitchFamily="34" charset="0"/>
                <a:cs typeface="Calibri" pitchFamily="34" charset="0"/>
              </a:rPr>
              <a:t>lượng</a:t>
            </a:r>
            <a:r>
              <a:rPr lang="en-US" sz="6000" b="1" dirty="0" smtClean="0">
                <a:solidFill>
                  <a:srgbClr val="117048"/>
                </a:solidFill>
                <a:latin typeface="Calibri" pitchFamily="34" charset="0"/>
                <a:ea typeface="Calibri" pitchFamily="34" charset="0"/>
                <a:cs typeface="Calibri" pitchFamily="34" charset="0"/>
              </a:rPr>
              <a:t> </a:t>
            </a:r>
          </a:p>
          <a:p>
            <a:pPr algn="ctr"/>
            <a:r>
              <a:rPr lang="en-US" sz="6000" b="1" dirty="0" err="1" smtClean="0">
                <a:solidFill>
                  <a:srgbClr val="117048"/>
                </a:solidFill>
                <a:latin typeface="Calibri" pitchFamily="34" charset="0"/>
                <a:ea typeface="Calibri" pitchFamily="34" charset="0"/>
                <a:cs typeface="Calibri" pitchFamily="34" charset="0"/>
              </a:rPr>
              <a:t>và</a:t>
            </a:r>
            <a:r>
              <a:rPr lang="en-US" sz="6000" b="1" dirty="0" smtClean="0">
                <a:solidFill>
                  <a:srgbClr val="117048"/>
                </a:solidFill>
                <a:latin typeface="Calibri" pitchFamily="34" charset="0"/>
                <a:ea typeface="Calibri" pitchFamily="34" charset="0"/>
                <a:cs typeface="Calibri" pitchFamily="34" charset="0"/>
              </a:rPr>
              <a:t> </a:t>
            </a:r>
            <a:r>
              <a:rPr lang="en-US" sz="6000" b="1" dirty="0" err="1" smtClean="0">
                <a:solidFill>
                  <a:srgbClr val="117048"/>
                </a:solidFill>
                <a:latin typeface="Calibri" pitchFamily="34" charset="0"/>
                <a:ea typeface="Calibri" pitchFamily="34" charset="0"/>
                <a:cs typeface="Calibri" pitchFamily="34" charset="0"/>
              </a:rPr>
              <a:t>năng</a:t>
            </a:r>
            <a:r>
              <a:rPr lang="en-US" sz="6000" b="1" dirty="0" smtClean="0">
                <a:solidFill>
                  <a:srgbClr val="117048"/>
                </a:solidFill>
                <a:latin typeface="Calibri" pitchFamily="34" charset="0"/>
                <a:ea typeface="Calibri" pitchFamily="34" charset="0"/>
                <a:cs typeface="Calibri" pitchFamily="34" charset="0"/>
              </a:rPr>
              <a:t> </a:t>
            </a:r>
            <a:r>
              <a:rPr lang="en-US" sz="6000" b="1" dirty="0" err="1" smtClean="0">
                <a:solidFill>
                  <a:srgbClr val="117048"/>
                </a:solidFill>
                <a:latin typeface="Calibri" pitchFamily="34" charset="0"/>
                <a:ea typeface="Calibri" pitchFamily="34" charset="0"/>
                <a:cs typeface="Calibri" pitchFamily="34" charset="0"/>
              </a:rPr>
              <a:t>lượng</a:t>
            </a:r>
            <a:r>
              <a:rPr lang="en-US" sz="6000" b="1" dirty="0" smtClean="0">
                <a:solidFill>
                  <a:srgbClr val="117048"/>
                </a:solidFill>
                <a:latin typeface="Calibri" pitchFamily="34" charset="0"/>
                <a:ea typeface="Calibri" pitchFamily="34" charset="0"/>
                <a:cs typeface="Calibri" pitchFamily="34" charset="0"/>
              </a:rPr>
              <a:t> </a:t>
            </a:r>
            <a:r>
              <a:rPr lang="en-US" sz="6000" b="1" dirty="0" err="1" smtClean="0">
                <a:solidFill>
                  <a:srgbClr val="117048"/>
                </a:solidFill>
                <a:latin typeface="Calibri" pitchFamily="34" charset="0"/>
                <a:ea typeface="Calibri" pitchFamily="34" charset="0"/>
                <a:cs typeface="Calibri" pitchFamily="34" charset="0"/>
              </a:rPr>
              <a:t>chất</a:t>
            </a:r>
            <a:r>
              <a:rPr lang="en-US" sz="6000" b="1" dirty="0" smtClean="0">
                <a:solidFill>
                  <a:srgbClr val="117048"/>
                </a:solidFill>
                <a:latin typeface="Calibri" pitchFamily="34" charset="0"/>
                <a:ea typeface="Calibri" pitchFamily="34" charset="0"/>
                <a:cs typeface="Calibri" pitchFamily="34" charset="0"/>
              </a:rPr>
              <a:t> </a:t>
            </a:r>
            <a:r>
              <a:rPr lang="en-US" sz="6000" b="1" dirty="0" err="1" smtClean="0">
                <a:solidFill>
                  <a:srgbClr val="117048"/>
                </a:solidFill>
                <a:latin typeface="Calibri" pitchFamily="34" charset="0"/>
                <a:ea typeface="Calibri" pitchFamily="34" charset="0"/>
                <a:cs typeface="Calibri" pitchFamily="34" charset="0"/>
              </a:rPr>
              <a:t>đốt</a:t>
            </a:r>
            <a:r>
              <a:rPr lang="en-US" sz="6000" b="1" dirty="0" smtClean="0">
                <a:solidFill>
                  <a:srgbClr val="117048"/>
                </a:solidFill>
                <a:latin typeface="Calibri" pitchFamily="34" charset="0"/>
                <a:ea typeface="Calibri" pitchFamily="34" charset="0"/>
                <a:cs typeface="Calibri" pitchFamily="34" charset="0"/>
              </a:rPr>
              <a:t> (</a:t>
            </a:r>
            <a:r>
              <a:rPr lang="en-US" sz="6000" b="1" dirty="0" err="1" smtClean="0">
                <a:solidFill>
                  <a:srgbClr val="117048"/>
                </a:solidFill>
                <a:latin typeface="Calibri" pitchFamily="34" charset="0"/>
                <a:ea typeface="Calibri" pitchFamily="34" charset="0"/>
                <a:cs typeface="Calibri" pitchFamily="34" charset="0"/>
              </a:rPr>
              <a:t>tiết</a:t>
            </a:r>
            <a:r>
              <a:rPr lang="en-US" sz="6000" b="1" smtClean="0">
                <a:solidFill>
                  <a:srgbClr val="117048"/>
                </a:solidFill>
                <a:latin typeface="Calibri" pitchFamily="34" charset="0"/>
                <a:ea typeface="Calibri" pitchFamily="34" charset="0"/>
                <a:cs typeface="Calibri" pitchFamily="34" charset="0"/>
              </a:rPr>
              <a:t> 1)</a:t>
            </a:r>
            <a:endParaRPr lang="en-US" sz="6000" b="1" dirty="0">
              <a:solidFill>
                <a:srgbClr val="117048"/>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1441706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735" y="3416051"/>
            <a:ext cx="4222030" cy="4434905"/>
          </a:xfrm>
          <a:prstGeom prst="rect">
            <a:avLst/>
          </a:prstGeom>
        </p:spPr>
      </p:pic>
      <p:pic>
        <p:nvPicPr>
          <p:cNvPr id="3" name="Picture 2"/>
          <p:cNvPicPr>
            <a:picLocks noChangeAspect="1"/>
          </p:cNvPicPr>
          <p:nvPr/>
        </p:nvPicPr>
        <p:blipFill>
          <a:blip r:embed="rId5"/>
          <a:stretch>
            <a:fillRect/>
          </a:stretch>
        </p:blipFill>
        <p:spPr>
          <a:xfrm>
            <a:off x="4949715" y="1844739"/>
            <a:ext cx="7078069" cy="2566638"/>
          </a:xfrm>
          <a:prstGeom prst="rect">
            <a:avLst/>
          </a:prstGeom>
        </p:spPr>
      </p:pic>
    </p:spTree>
    <p:extLst>
      <p:ext uri="{BB962C8B-B14F-4D97-AF65-F5344CB8AC3E}">
        <p14:creationId xmlns:p14="http://schemas.microsoft.com/office/powerpoint/2010/main" val="2512118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597306" y="770277"/>
            <a:ext cx="8889357" cy="2144374"/>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148148" y="1071440"/>
              <a:ext cx="8138851" cy="1646237"/>
            </a:xfrm>
            <a:prstGeom prst="rect">
              <a:avLst/>
            </a:prstGeom>
            <a:noFill/>
          </p:spPr>
          <p:txBody>
            <a:bodyPr wrap="square" rtlCol="0">
              <a:spAutoFit/>
            </a:bodyPr>
            <a:lstStyle/>
            <a:p>
              <a:pPr algn="ctr"/>
              <a:r>
                <a:rPr lang="en-GB" sz="4000" dirty="0" err="1" smtClean="0">
                  <a:latin typeface="Calibri" pitchFamily="34" charset="0"/>
                  <a:ea typeface="Calibri" pitchFamily="34" charset="0"/>
                  <a:cs typeface="Calibri" pitchFamily="34" charset="0"/>
                </a:rPr>
                <a:t>Một</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căn</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phòng</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đang</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tối</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nêu</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cách</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để</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làm</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căn</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phòng</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sáng</a:t>
              </a:r>
              <a:r>
                <a:rPr lang="en-GB" sz="4000" dirty="0" smtClean="0">
                  <a:latin typeface="Calibri" pitchFamily="34" charset="0"/>
                  <a:ea typeface="Calibri" pitchFamily="34" charset="0"/>
                  <a:cs typeface="Calibri" pitchFamily="34" charset="0"/>
                </a:rPr>
                <a:t> </a:t>
              </a:r>
              <a:r>
                <a:rPr lang="en-GB" sz="4000" dirty="0" err="1" smtClean="0">
                  <a:latin typeface="Calibri" pitchFamily="34" charset="0"/>
                  <a:ea typeface="Calibri" pitchFamily="34" charset="0"/>
                  <a:cs typeface="Calibri" pitchFamily="34" charset="0"/>
                </a:rPr>
                <a:t>lên</a:t>
              </a:r>
              <a:endParaRPr lang="en-GB" sz="4000" dirty="0">
                <a:latin typeface="Calibri" pitchFamily="34" charset="0"/>
                <a:ea typeface="Calibri" pitchFamily="34" charset="0"/>
                <a:cs typeface="Calibri" pitchFamily="34"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212" y="3771901"/>
            <a:ext cx="7832096" cy="3276600"/>
          </a:xfrm>
          <a:prstGeom prst="rect">
            <a:avLst/>
          </a:prstGeom>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TotalTime>
  <Words>699</Words>
  <Application>Microsoft Office PowerPoint</Application>
  <PresentationFormat>Widescreen</PresentationFormat>
  <Paragraphs>82</Paragraphs>
  <Slides>27</Slides>
  <Notes>21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Broadway</vt:lpstr>
      <vt:lpstr>Calibri</vt:lpstr>
      <vt:lpstr>SVN-Carington</vt:lpstr>
      <vt:lpstr>Times New Roman</vt:lpstr>
      <vt:lpstr>字魂58号-创中黑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49</cp:revision>
  <dcterms:created xsi:type="dcterms:W3CDTF">2022-01-14T11:29:19Z</dcterms:created>
  <dcterms:modified xsi:type="dcterms:W3CDTF">2025-05-21T09:39:18Z</dcterms:modified>
</cp:coreProperties>
</file>