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2" r:id="rId1"/>
    <p:sldMasterId id="2147483686" r:id="rId2"/>
    <p:sldMasterId id="2147483698" r:id="rId3"/>
    <p:sldMasterId id="2147483710" r:id="rId4"/>
  </p:sldMasterIdLst>
  <p:notesMasterIdLst>
    <p:notesMasterId r:id="rId29"/>
  </p:notesMasterIdLst>
  <p:sldIdLst>
    <p:sldId id="309" r:id="rId5"/>
    <p:sldId id="257" r:id="rId6"/>
    <p:sldId id="530" r:id="rId7"/>
    <p:sldId id="539" r:id="rId8"/>
    <p:sldId id="393" r:id="rId9"/>
    <p:sldId id="399" r:id="rId10"/>
    <p:sldId id="401" r:id="rId11"/>
    <p:sldId id="535" r:id="rId12"/>
    <p:sldId id="529" r:id="rId13"/>
    <p:sldId id="330" r:id="rId14"/>
    <p:sldId id="319" r:id="rId15"/>
    <p:sldId id="322" r:id="rId16"/>
    <p:sldId id="331" r:id="rId17"/>
    <p:sldId id="332" r:id="rId18"/>
    <p:sldId id="536" r:id="rId19"/>
    <p:sldId id="451" r:id="rId20"/>
    <p:sldId id="333" r:id="rId21"/>
    <p:sldId id="258" r:id="rId22"/>
    <p:sldId id="537" r:id="rId23"/>
    <p:sldId id="538" r:id="rId24"/>
    <p:sldId id="321" r:id="rId25"/>
    <p:sldId id="339" r:id="rId26"/>
    <p:sldId id="340" r:id="rId27"/>
    <p:sldId id="280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2EDF9"/>
    <a:srgbClr val="FACCB3"/>
    <a:srgbClr val="34BEAA"/>
    <a:srgbClr val="E6E6E6"/>
    <a:srgbClr val="5D8558"/>
    <a:srgbClr val="1A331A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09" autoAdjust="0"/>
    <p:restoredTop sz="86940" autoAdjust="0"/>
  </p:normalViewPr>
  <p:slideViewPr>
    <p:cSldViewPr snapToGrid="0">
      <p:cViewPr varScale="1">
        <p:scale>
          <a:sx n="83" d="100"/>
          <a:sy n="83" d="100"/>
        </p:scale>
        <p:origin x="144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FA01E-47C9-4D77-A7FC-824C76C9AE1A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3E13F-BDF6-412A-89E4-5B71A603F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65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1E9FB00-B539-402A-87B5-E4E84B5B70E4}" type="slidenum">
              <a:rPr lang="en-US" altLang="en-US">
                <a:latin typeface="Arial" panose="020B0604020202020204" pitchFamily="34" charset="0"/>
              </a:rPr>
              <a:pPr eaLnBrk="1" hangingPunct="1"/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73418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Hải</a:t>
            </a:r>
            <a:r>
              <a:rPr lang="en-US" altLang="zh-CN" dirty="0"/>
              <a:t> </a:t>
            </a:r>
            <a:r>
              <a:rPr lang="en-US" altLang="zh-CN" dirty="0" err="1"/>
              <a:t>đọc</a:t>
            </a:r>
            <a:r>
              <a:rPr lang="en-US" altLang="zh-CN" dirty="0"/>
              <a:t> </a:t>
            </a:r>
            <a:r>
              <a:rPr lang="en-US" altLang="zh-CN" dirty="0" err="1"/>
              <a:t>yêu</a:t>
            </a:r>
            <a:r>
              <a:rPr lang="en-US" altLang="zh-CN" dirty="0"/>
              <a:t> </a:t>
            </a:r>
            <a:r>
              <a:rPr lang="en-US" altLang="zh-CN" dirty="0" err="1"/>
              <a:t>cầu</a:t>
            </a:r>
            <a:r>
              <a:rPr lang="en-US" altLang="zh-CN" dirty="0"/>
              <a:t>.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nội</a:t>
            </a:r>
            <a:r>
              <a:rPr lang="en-US" altLang="zh-CN" dirty="0"/>
              <a:t> dung </a:t>
            </a:r>
            <a:r>
              <a:rPr lang="en-US" altLang="zh-CN" dirty="0" err="1"/>
              <a:t>gì</a:t>
            </a:r>
            <a:r>
              <a:rPr lang="en-US" altLang="zh-CN" dirty="0"/>
              <a:t> </a:t>
            </a:r>
            <a:r>
              <a:rPr lang="en-US" altLang="zh-CN" dirty="0" err="1"/>
              <a:t>chuyển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85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Chí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yc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hải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?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…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? </a:t>
            </a:r>
            <a:r>
              <a:rPr lang="en-US" dirty="0" err="1"/>
              <a:t>Chuyển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3E13F-BDF6-412A-89E4-5B71A603F4E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280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Thúy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yc</a:t>
            </a:r>
            <a:r>
              <a:rPr lang="en-US" dirty="0"/>
              <a:t>, NHÓM 2 ( 2 PHÚT) </a:t>
            </a:r>
            <a:r>
              <a:rPr lang="en-US" dirty="0" err="1"/>
              <a:t>chụp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cương</a:t>
            </a:r>
            <a:r>
              <a:rPr lang="en-US" dirty="0"/>
              <a:t>. . </a:t>
            </a:r>
            <a:r>
              <a:rPr lang="en-US" dirty="0" err="1"/>
              <a:t>Chốt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…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….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…. </a:t>
            </a:r>
            <a:r>
              <a:rPr lang="en-US" dirty="0" err="1"/>
              <a:t>Chuyển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3E13F-BDF6-412A-89E4-5B71A603F4E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430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Huy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yc</a:t>
            </a:r>
            <a:r>
              <a:rPr lang="en-US" dirty="0"/>
              <a:t>. </a:t>
            </a:r>
            <a:r>
              <a:rPr lang="en-US" dirty="0" err="1"/>
              <a:t>Nhóm</a:t>
            </a:r>
            <a:r>
              <a:rPr lang="en-US" dirty="0"/>
              <a:t> 4 ( 3 </a:t>
            </a:r>
            <a:r>
              <a:rPr lang="en-US" dirty="0" err="1"/>
              <a:t>phút</a:t>
            </a:r>
            <a:r>
              <a:rPr lang="en-US" dirty="0"/>
              <a:t>) </a:t>
            </a:r>
            <a:r>
              <a:rPr lang="en-US" dirty="0" err="1"/>
              <a:t>Chụp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kim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. </a:t>
            </a:r>
            <a:r>
              <a:rPr lang="en-US" dirty="0" err="1"/>
              <a:t>Chốt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3E13F-BDF6-412A-89E4-5B71A603F4E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633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2. DC 2 </a:t>
            </a:r>
            <a:r>
              <a:rPr lang="en-US" dirty="0" err="1"/>
              <a:t>hỏi</a:t>
            </a:r>
            <a:r>
              <a:rPr lang="en-US" dirty="0"/>
              <a:t> HS </a:t>
            </a:r>
            <a:r>
              <a:rPr lang="en-US" dirty="0" err="1"/>
              <a:t>lấy</a:t>
            </a:r>
            <a:r>
              <a:rPr lang="en-US" dirty="0"/>
              <a:t> DC ở </a:t>
            </a:r>
            <a:r>
              <a:rPr lang="en-US" dirty="0" err="1"/>
              <a:t>đâu</a:t>
            </a:r>
            <a:r>
              <a:rPr lang="en-US" dirty="0"/>
              <a:t> ?( QUÂN)  Qua </a:t>
            </a:r>
            <a:r>
              <a:rPr lang="en-US" dirty="0" err="1"/>
              <a:t>Bài</a:t>
            </a:r>
            <a:r>
              <a:rPr lang="en-US" dirty="0"/>
              <a:t> 1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… </a:t>
            </a:r>
            <a:r>
              <a:rPr lang="en-US" dirty="0" err="1"/>
              <a:t>gồm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? ( </a:t>
            </a:r>
            <a:r>
              <a:rPr lang="en-US" dirty="0" err="1"/>
              <a:t>vy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3E13F-BDF6-412A-89E4-5B71A603F4E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9477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lưu</a:t>
            </a:r>
            <a:r>
              <a:rPr lang="en-US" dirty="0"/>
              <a:t> ý  </a:t>
            </a:r>
            <a:r>
              <a:rPr lang="en-US" dirty="0" err="1"/>
              <a:t>gì</a:t>
            </a:r>
            <a:r>
              <a:rPr lang="en-US" dirty="0"/>
              <a:t> ? </a:t>
            </a:r>
            <a:r>
              <a:rPr lang="en-US" dirty="0" err="1"/>
              <a:t>Chuyển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3E13F-BDF6-412A-89E4-5B71A603F4E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52853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Thu </a:t>
            </a:r>
            <a:r>
              <a:rPr lang="en-US" altLang="zh-CN" dirty="0" err="1"/>
              <a:t>đọc</a:t>
            </a:r>
            <a:r>
              <a:rPr lang="en-US" altLang="zh-CN" dirty="0"/>
              <a:t> </a:t>
            </a:r>
            <a:r>
              <a:rPr lang="en-US" altLang="zh-CN" dirty="0" err="1"/>
              <a:t>yc</a:t>
            </a:r>
            <a:r>
              <a:rPr lang="en-US" altLang="zh-CN" dirty="0"/>
              <a:t> . </a:t>
            </a:r>
            <a:r>
              <a:rPr lang="en-US" altLang="zh-CN" dirty="0" err="1"/>
              <a:t>Nhóm</a:t>
            </a:r>
            <a:r>
              <a:rPr lang="en-US" altLang="zh-CN" dirty="0"/>
              <a:t> 2 ( 2 </a:t>
            </a:r>
            <a:r>
              <a:rPr lang="en-US" altLang="zh-CN" dirty="0" err="1"/>
              <a:t>phút</a:t>
            </a:r>
            <a:r>
              <a:rPr lang="en-US" altLang="zh-CN" dirty="0"/>
              <a:t>).. An </a:t>
            </a:r>
            <a:r>
              <a:rPr lang="en-US" altLang="zh-CN" dirty="0" err="1"/>
              <a:t>báo</a:t>
            </a:r>
            <a:r>
              <a:rPr lang="en-US" altLang="zh-CN" dirty="0"/>
              <a:t> </a:t>
            </a:r>
            <a:r>
              <a:rPr lang="en-US" altLang="zh-CN" dirty="0" err="1"/>
              <a:t>cáo</a:t>
            </a:r>
            <a:r>
              <a:rPr lang="en-US" altLang="zh-CN" dirty="0"/>
              <a:t> </a:t>
            </a:r>
            <a:r>
              <a:rPr lang="en-US" altLang="zh-CN" dirty="0" err="1"/>
              <a:t>phiếu</a:t>
            </a:r>
            <a:r>
              <a:rPr lang="en-US" altLang="zh-CN" dirty="0"/>
              <a:t> to… </a:t>
            </a:r>
            <a:r>
              <a:rPr lang="en-US" altLang="zh-CN" dirty="0" err="1"/>
              <a:t>chốt</a:t>
            </a:r>
            <a:r>
              <a:rPr lang="en-US" altLang="zh-CN" dirty="0"/>
              <a:t>: </a:t>
            </a:r>
            <a:r>
              <a:rPr lang="en-US" altLang="zh-CN" dirty="0" err="1"/>
              <a:t>đồng</a:t>
            </a:r>
            <a:r>
              <a:rPr lang="en-US" altLang="zh-CN" dirty="0"/>
              <a:t> ý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lưu</a:t>
            </a:r>
            <a:r>
              <a:rPr lang="en-US" altLang="zh-CN" dirty="0"/>
              <a:t> ý </a:t>
            </a:r>
            <a:r>
              <a:rPr lang="en-US" altLang="zh-CN" dirty="0" err="1"/>
              <a:t>rõ</a:t>
            </a:r>
            <a:r>
              <a:rPr lang="en-US" altLang="zh-CN" dirty="0"/>
              <a:t> </a:t>
            </a:r>
            <a:r>
              <a:rPr lang="en-US" altLang="zh-CN" dirty="0" err="1"/>
              <a:t>hơn</a:t>
            </a:r>
            <a:r>
              <a:rPr lang="en-US" altLang="zh-CN" dirty="0"/>
              <a:t> </a:t>
            </a:r>
            <a:r>
              <a:rPr lang="en-US" altLang="zh-CN" dirty="0" err="1"/>
              <a:t>về</a:t>
            </a:r>
            <a:r>
              <a:rPr lang="en-US" altLang="zh-CN" dirty="0"/>
              <a:t> </a:t>
            </a:r>
            <a:r>
              <a:rPr lang="en-US" altLang="zh-CN" dirty="0" err="1"/>
              <a:t>bố</a:t>
            </a:r>
            <a:r>
              <a:rPr lang="en-US" altLang="zh-CN" dirty="0"/>
              <a:t> </a:t>
            </a:r>
            <a:r>
              <a:rPr lang="en-US" altLang="zh-CN" dirty="0" err="1"/>
              <a:t>cục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485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NHỚ LƯU Ý HS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…..HS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…Cho HS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cục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…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thêm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3E13F-BDF6-412A-89E4-5B71A603F4E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297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02B03DB-B2B3-ECC5-2620-9B7D1868C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D3FB9BCC-7B09-8841-29CD-E621FF5459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168951C8-EF16-F59C-5EED-D1B549697E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Nghe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đọc</a:t>
            </a:r>
            <a:r>
              <a:rPr lang="en-US" altLang="zh-CN" dirty="0"/>
              <a:t> </a:t>
            </a:r>
            <a:r>
              <a:rPr lang="en-US" altLang="zh-CN" dirty="0" err="1"/>
              <a:t>thầm</a:t>
            </a:r>
            <a:r>
              <a:rPr lang="en-US" altLang="zh-CN" dirty="0"/>
              <a:t> </a:t>
            </a:r>
            <a:r>
              <a:rPr lang="en-US" altLang="zh-CN" dirty="0" err="1"/>
              <a:t>theo</a:t>
            </a:r>
            <a:r>
              <a:rPr lang="en-US" altLang="zh-CN" dirty="0"/>
              <a:t> </a:t>
            </a:r>
            <a:r>
              <a:rPr lang="en-US" altLang="zh-CN" dirty="0" err="1"/>
              <a:t>đoạn</a:t>
            </a:r>
            <a:r>
              <a:rPr lang="en-US" altLang="zh-CN" dirty="0"/>
              <a:t> </a:t>
            </a:r>
            <a:r>
              <a:rPr lang="en-US" altLang="zh-CN" dirty="0" err="1"/>
              <a:t>văn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TLCH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5CF924F-CD30-B4C6-0634-6D60AEE066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5113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Nhắc</a:t>
            </a:r>
            <a:r>
              <a:rPr lang="en-US" dirty="0"/>
              <a:t> HS: TV 5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riêng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… </a:t>
            </a:r>
            <a:r>
              <a:rPr lang="en-US" dirty="0" err="1"/>
              <a:t>lồng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TLV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lỗi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.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ở </a:t>
            </a:r>
            <a:r>
              <a:rPr lang="en-US" dirty="0" err="1"/>
              <a:t>đâu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3E13F-BDF6-412A-89E4-5B71A603F4E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203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0317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An., </a:t>
            </a:r>
            <a:r>
              <a:rPr lang="en-US" altLang="zh-CN" dirty="0" err="1"/>
              <a:t>cương</a:t>
            </a:r>
            <a:r>
              <a:rPr lang="en-US" altLang="zh-CN" dirty="0"/>
              <a:t> chia </a:t>
            </a:r>
            <a:r>
              <a:rPr lang="en-US" altLang="zh-CN" dirty="0" err="1"/>
              <a:t>sẻ</a:t>
            </a:r>
            <a:r>
              <a:rPr lang="en-US" altLang="zh-CN" dirty="0"/>
              <a:t>… GV </a:t>
            </a:r>
            <a:r>
              <a:rPr lang="en-US" altLang="zh-CN" dirty="0" err="1"/>
              <a:t>chốt</a:t>
            </a:r>
            <a:r>
              <a:rPr lang="en-US" altLang="zh-CN" dirty="0"/>
              <a:t> </a:t>
            </a:r>
            <a:r>
              <a:rPr lang="en-US" altLang="zh-CN" dirty="0" err="1"/>
              <a:t>nội</a:t>
            </a:r>
            <a:r>
              <a:rPr lang="en-US" altLang="zh-CN" dirty="0"/>
              <a:t> dung </a:t>
            </a:r>
            <a:r>
              <a:rPr lang="en-US" altLang="zh-CN" dirty="0" err="1"/>
              <a:t>truyền</a:t>
            </a:r>
            <a:r>
              <a:rPr lang="en-US" altLang="zh-CN" dirty="0"/>
              <a:t> </a:t>
            </a:r>
            <a:r>
              <a:rPr lang="en-US" altLang="zh-CN" dirty="0" err="1"/>
              <a:t>tải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mong</a:t>
            </a:r>
            <a:r>
              <a:rPr lang="en-US" altLang="zh-CN" dirty="0"/>
              <a:t> </a:t>
            </a:r>
            <a:r>
              <a:rPr lang="en-US" altLang="zh-CN" dirty="0" err="1"/>
              <a:t>muốn</a:t>
            </a:r>
            <a:r>
              <a:rPr lang="en-US" altLang="zh-CN" dirty="0"/>
              <a:t>…..</a:t>
            </a:r>
            <a:r>
              <a:rPr lang="en-US" altLang="zh-CN" dirty="0" err="1"/>
              <a:t>nếu</a:t>
            </a:r>
            <a:r>
              <a:rPr lang="en-US" altLang="zh-CN" dirty="0"/>
              <a:t> </a:t>
            </a:r>
            <a:r>
              <a:rPr lang="en-US" altLang="zh-CN" dirty="0" err="1"/>
              <a:t>còn</a:t>
            </a:r>
            <a:r>
              <a:rPr lang="en-US" altLang="zh-CN" dirty="0"/>
              <a:t> </a:t>
            </a:r>
            <a:r>
              <a:rPr lang="en-US" altLang="zh-CN" dirty="0" err="1"/>
              <a:t>thời</a:t>
            </a:r>
            <a:r>
              <a:rPr lang="en-US" altLang="zh-CN" dirty="0"/>
              <a:t> </a:t>
            </a:r>
            <a:r>
              <a:rPr lang="en-US" altLang="zh-CN" dirty="0" err="1"/>
              <a:t>gian</a:t>
            </a:r>
            <a:r>
              <a:rPr lang="en-US" altLang="zh-CN" dirty="0"/>
              <a:t> </a:t>
            </a:r>
            <a:r>
              <a:rPr lang="en-US" altLang="zh-CN" dirty="0" err="1"/>
              <a:t>hướng</a:t>
            </a:r>
            <a:r>
              <a:rPr lang="en-US" altLang="zh-CN" dirty="0"/>
              <a:t> </a:t>
            </a:r>
            <a:r>
              <a:rPr lang="en-US" altLang="zh-CN" dirty="0" err="1"/>
              <a:t>dẫn</a:t>
            </a:r>
            <a:r>
              <a:rPr lang="en-US" altLang="zh-CN" dirty="0"/>
              <a:t> </a:t>
            </a:r>
            <a:r>
              <a:rPr lang="en-US" altLang="zh-CN" dirty="0" err="1"/>
              <a:t>vận</a:t>
            </a:r>
            <a:r>
              <a:rPr lang="en-US" altLang="zh-CN" dirty="0"/>
              <a:t> </a:t>
            </a:r>
            <a:r>
              <a:rPr lang="en-US" altLang="zh-CN" dirty="0" err="1"/>
              <a:t>dụng</a:t>
            </a:r>
            <a:r>
              <a:rPr lang="en-US" altLang="zh-CN" dirty="0"/>
              <a:t>… </a:t>
            </a:r>
            <a:r>
              <a:rPr lang="en-US" altLang="zh-CN" dirty="0" err="1"/>
              <a:t>nếu</a:t>
            </a:r>
            <a:r>
              <a:rPr lang="en-US" altLang="zh-CN" dirty="0"/>
              <a:t> </a:t>
            </a:r>
            <a:r>
              <a:rPr lang="en-US" altLang="zh-CN" dirty="0" err="1"/>
              <a:t>hết</a:t>
            </a:r>
            <a:r>
              <a:rPr lang="en-US" altLang="zh-CN" dirty="0"/>
              <a:t> </a:t>
            </a:r>
            <a:r>
              <a:rPr lang="en-US" altLang="zh-CN" dirty="0" err="1"/>
              <a:t>nhận</a:t>
            </a:r>
            <a:r>
              <a:rPr lang="en-US" altLang="zh-CN" dirty="0"/>
              <a:t> </a:t>
            </a:r>
            <a:r>
              <a:rPr lang="en-US" altLang="zh-CN" dirty="0" err="1"/>
              <a:t>xét</a:t>
            </a:r>
            <a:r>
              <a:rPr lang="en-US" altLang="zh-CN" dirty="0"/>
              <a:t> </a:t>
            </a:r>
            <a:r>
              <a:rPr lang="en-US" altLang="zh-CN" dirty="0" err="1"/>
              <a:t>giờ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giao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vận</a:t>
            </a:r>
            <a:r>
              <a:rPr lang="en-US" altLang="zh-CN" dirty="0"/>
              <a:t> </a:t>
            </a:r>
            <a:r>
              <a:rPr lang="en-US" altLang="zh-CN" dirty="0" err="1"/>
              <a:t>dụng</a:t>
            </a:r>
            <a:r>
              <a:rPr lang="en-US" altLang="zh-CN" dirty="0"/>
              <a:t> </a:t>
            </a:r>
            <a:r>
              <a:rPr lang="en-US" altLang="zh-CN" dirty="0" err="1"/>
              <a:t>về</a:t>
            </a:r>
            <a:r>
              <a:rPr lang="en-US" altLang="zh-CN" dirty="0"/>
              <a:t> </a:t>
            </a:r>
            <a:r>
              <a:rPr lang="en-US" altLang="zh-CN" dirty="0" err="1"/>
              <a:t>nhà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6027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0973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353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3E13F-BDF6-412A-89E4-5B71A603F4E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338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xmlns="" id="{B5E29E1E-090A-84E4-DACF-4FFB5DF76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>
            <a:extLst>
              <a:ext uri="{FF2B5EF4-FFF2-40B4-BE49-F238E27FC236}">
                <a16:creationId xmlns:a16="http://schemas.microsoft.com/office/drawing/2014/main" xmlns="" id="{EF6C2AEB-9486-FD35-F4C3-59A9619B5B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GV bấm</a:t>
            </a:r>
            <a:r>
              <a:rPr lang="en-US" baseline="0"/>
              <a:t> vào các con số để chuyển đến slide chứa câu hỏi. Sau khi HS trả lời xong, GV bấm vào các ô màu để mở từng mảnh hình ảnh. GV có thể đặt câu hỏi phụ: Đoán xem trang phục trong hình là của dân tộc nào?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/>
              <a:t>- Hình ảnh: Trang phục dân tộc H’Mông.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/>
              <a:t>- GV bấm nút mũi tên để kết thúc trò chơi.</a:t>
            </a:r>
            <a:endParaRPr/>
          </a:p>
        </p:txBody>
      </p:sp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xmlns="" id="{C88133EB-295D-5049-69E3-7793EE50F7C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0260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3E13F-BDF6-412A-89E4-5B71A603F4E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033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phòng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3E13F-BDF6-412A-89E4-5B71A603F4E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6270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minh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3E13F-BDF6-412A-89E4-5B71A603F4E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111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GV bấm</a:t>
            </a:r>
            <a:r>
              <a:rPr lang="en-US" baseline="0"/>
              <a:t> vào các con số để chuyển đến slide chứa câu hỏi. Sau khi HS trả lời xong, GV bấm vào các ô màu để mở từng mảnh hình ảnh. GV có thể đặt câu hỏi phụ: Đoán xem trang phục trong hình là của dân tộc nào?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/>
              <a:t>- Hình ảnh: Trang phục dân tộc H’Mông.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/>
              <a:t>- GV bấm nút mũi tên để kết thúc trò chơi.</a:t>
            </a: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4919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130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91802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96149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181428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926161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393421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54240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657891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90693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855783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xmlns="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5470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533308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350500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516163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90660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850973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198429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407074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556411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312923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263221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536546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xmlns="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328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686982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886358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817652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652593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042235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051080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245131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161070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839644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520490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68001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989898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xmlns="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4923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065619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521643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392691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22129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79195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92784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xmlns="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5401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33263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10533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Slide.vn - 2019">
            <a:extLst>
              <a:ext uri="{FF2B5EF4-FFF2-40B4-BE49-F238E27FC236}">
                <a16:creationId xmlns:a16="http://schemas.microsoft.com/office/drawing/2014/main" xmlns="" id="{72D73981-CCDD-4E0C-8C4D-D0AB5CDCA4D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73AD7D36-CF0F-5355-48C4-A88AD74FAF0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862" y="0"/>
            <a:ext cx="1451728" cy="145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47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>
            <a:extLst>
              <a:ext uri="{FF2B5EF4-FFF2-40B4-BE49-F238E27FC236}">
                <a16:creationId xmlns:a16="http://schemas.microsoft.com/office/drawing/2014/main" xmlns="" id="{55892E42-AC5F-42A2-BD45-EAC047DB52D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54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xmlns="" id="{61FB3F2A-10F8-4876-92EE-38795114D5B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083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xmlns="" id="{F7383A6F-51EA-4AC2-83BD-6E1A6EE1D9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06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0.svg"/><Relationship Id="rId3" Type="http://schemas.openxmlformats.org/officeDocument/2006/relationships/audio" Target="../media/audio1.wav"/><Relationship Id="rId7" Type="http://schemas.openxmlformats.org/officeDocument/2006/relationships/image" Target="../media/image24.sv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png"/><Relationship Id="rId15" Type="http://schemas.microsoft.com/office/2007/relationships/hdphoto" Target="../media/hdphoto1.wdp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26.svg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7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12" Type="http://schemas.openxmlformats.org/officeDocument/2006/relationships/slide" Target="slide7.xml"/><Relationship Id="rId2" Type="http://schemas.openxmlformats.org/officeDocument/2006/relationships/audio" Target="../media/media1.m4a"/><Relationship Id="rId16" Type="http://schemas.openxmlformats.org/officeDocument/2006/relationships/slide" Target="slide9.xml"/><Relationship Id="rId1" Type="http://schemas.microsoft.com/office/2007/relationships/media" Target="../media/media1.m4a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slide" Target="slide6.xml"/><Relationship Id="rId1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slide" Target="slide9.xml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d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WordArt 6"/>
          <p:cNvSpPr>
            <a:spLocks noChangeArrowheads="1" noChangeShapeType="1" noTextEdit="1"/>
          </p:cNvSpPr>
          <p:nvPr/>
        </p:nvSpPr>
        <p:spPr bwMode="auto">
          <a:xfrm>
            <a:off x="3524251" y="1928814"/>
            <a:ext cx="4800600" cy="2271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98"/>
              </a:avLst>
            </a:prstTxWarp>
          </a:bodyPr>
          <a:lstStyle/>
          <a:p>
            <a:pPr algn="ctr"/>
            <a:endParaRPr lang="en-US" sz="281" b="1" kern="10">
              <a:ln w="19050">
                <a:solidFill>
                  <a:srgbClr val="FFFF99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20088" y="2222106"/>
            <a:ext cx="8008925" cy="1887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6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ctr">
              <a:defRPr/>
            </a:pP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CHUYỀN ĐỀ CẤP TRƯỜNG</a:t>
            </a:r>
          </a:p>
          <a:p>
            <a:pPr algn="ctr">
              <a:defRPr/>
            </a:pP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Hoàng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Dung</a:t>
            </a:r>
          </a:p>
          <a:p>
            <a:pPr algn="ctr">
              <a:defRPr/>
            </a:pPr>
            <a:endParaRPr lang="en-US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08361" y="946030"/>
            <a:ext cx="9271384" cy="29177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4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CHÀO MỪNG CÁC THẦY CÔ GIÁO 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4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 DỰ VÀ THĂM LỚP 5A2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endParaRPr lang="en-US" sz="3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endParaRPr lang="en-US" sz="3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162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D4727AE0-E047-474C-8C51-CDEF3FBF9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CE3D2D9-0FF8-4FD0-8B83-9A3A06CC43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40" y="1956458"/>
            <a:ext cx="3969213" cy="50234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0C0EF54-837B-E6F2-A221-C99EC0D92D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752" y="1163464"/>
            <a:ext cx="5742713" cy="430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2740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DFD5F9C3-F977-4E0E-A849-8B3AD1A80EBA}"/>
              </a:ext>
            </a:extLst>
          </p:cNvPr>
          <p:cNvSpPr/>
          <p:nvPr/>
        </p:nvSpPr>
        <p:spPr>
          <a:xfrm>
            <a:off x="1581151" y="282340"/>
            <a:ext cx="8534399" cy="797313"/>
          </a:xfrm>
          <a:prstGeom prst="roundRect">
            <a:avLst/>
          </a:prstGeom>
          <a:solidFill>
            <a:srgbClr val="DF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4" name="Text Box 20">
            <a:extLst>
              <a:ext uri="{FF2B5EF4-FFF2-40B4-BE49-F238E27FC236}">
                <a16:creationId xmlns:a16="http://schemas.microsoft.com/office/drawing/2014/main" xmlns="" id="{DCD31523-A2D5-4933-BA79-F88E34B66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0159" y="282340"/>
            <a:ext cx="87053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defTabSz="914400">
              <a:spcBef>
                <a:spcPct val="50000"/>
              </a:spcBef>
              <a:buNone/>
            </a:pPr>
            <a:r>
              <a:rPr lang="en-US" altLang="en-US" b="1" dirty="0">
                <a:solidFill>
                  <a:srgbClr val="C00000"/>
                </a:solidFill>
              </a:rPr>
              <a:t>1. </a:t>
            </a:r>
            <a:r>
              <a:rPr lang="vi-VN" altLang="en-US" b="1" dirty="0">
                <a:solidFill>
                  <a:srgbClr val="C00000"/>
                </a:solidFill>
              </a:rPr>
              <a:t>Đọc đoạn văn dưới đây và trả lời câu hỏi.</a:t>
            </a:r>
            <a:endParaRPr kumimoji="0" lang="vi-VN" altLang="en-US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字魂35号-经典雅黑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CFDD98D-806A-6CC5-CC14-B3D2C0F0C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297" y="1348018"/>
            <a:ext cx="7356772" cy="1637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B2EBE87-94CB-B1F7-1F67-25B91EB93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036" y="3046969"/>
            <a:ext cx="7523201" cy="307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473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0A3583E-FE5C-0D07-038C-36A2FDCBDD5D}"/>
              </a:ext>
            </a:extLst>
          </p:cNvPr>
          <p:cNvGrpSpPr/>
          <p:nvPr/>
        </p:nvGrpSpPr>
        <p:grpSpPr>
          <a:xfrm>
            <a:off x="965891" y="254646"/>
            <a:ext cx="10113235" cy="1328023"/>
            <a:chOff x="1670038" y="926145"/>
            <a:chExt cx="9089137" cy="132802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1FC90016-E70E-0987-CABF-459E2CC39B5C}"/>
                </a:ext>
              </a:extLst>
            </p:cNvPr>
            <p:cNvSpPr txBox="1"/>
            <p:nvPr/>
          </p:nvSpPr>
          <p:spPr>
            <a:xfrm>
              <a:off x="2405961" y="926145"/>
              <a:ext cx="8353214" cy="1328023"/>
            </a:xfrm>
            <a:prstGeom prst="roundRect">
              <a:avLst/>
            </a:prstGeom>
            <a:solidFill>
              <a:srgbClr val="FFFF99"/>
            </a:solidFill>
            <a:ln w="76200">
              <a:solidFill>
                <a:schemeClr val="tx1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a.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Đoạn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văn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trên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có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nội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dung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chính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là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gì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?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Chọn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đáp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án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đúng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318B51D5-D132-1D4C-31D2-514459853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70038" y="937140"/>
              <a:ext cx="1048300" cy="119531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7F4F953-889F-BBE3-F081-06EEFAA613CF}"/>
              </a:ext>
            </a:extLst>
          </p:cNvPr>
          <p:cNvGrpSpPr/>
          <p:nvPr/>
        </p:nvGrpSpPr>
        <p:grpSpPr>
          <a:xfrm>
            <a:off x="547894" y="1802985"/>
            <a:ext cx="11096212" cy="1015663"/>
            <a:chOff x="547894" y="1802985"/>
            <a:chExt cx="11096212" cy="101566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32CB6C0B-ED5F-D1E3-92B2-3D1D94FBE377}"/>
                </a:ext>
              </a:extLst>
            </p:cNvPr>
            <p:cNvSpPr/>
            <p:nvPr/>
          </p:nvSpPr>
          <p:spPr>
            <a:xfrm>
              <a:off x="547894" y="1803375"/>
              <a:ext cx="11096212" cy="96311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A36BB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xmlns="" id="{D6A08311-D6EF-C783-2E18-DB57297A2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87443" y="1960761"/>
              <a:ext cx="566948" cy="66876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DA39214-E46B-AE90-23C4-5CC140537259}"/>
                </a:ext>
              </a:extLst>
            </p:cNvPr>
            <p:cNvSpPr txBox="1"/>
            <p:nvPr/>
          </p:nvSpPr>
          <p:spPr>
            <a:xfrm>
              <a:off x="1290860" y="1802985"/>
              <a:ext cx="1006877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000" b="1" i="0" dirty="0">
                  <a:solidFill>
                    <a:srgbClr val="202124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Nêu tình cảm, cảm xúc của người viết đối với nhân vật Mi-lô.</a:t>
              </a:r>
              <a:endParaRPr lang="en-US" sz="3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834824B-BFEF-499A-A32D-3C19CF48FD15}"/>
              </a:ext>
            </a:extLst>
          </p:cNvPr>
          <p:cNvGrpSpPr/>
          <p:nvPr/>
        </p:nvGrpSpPr>
        <p:grpSpPr>
          <a:xfrm>
            <a:off x="547894" y="3048257"/>
            <a:ext cx="11065746" cy="982890"/>
            <a:chOff x="547894" y="3048257"/>
            <a:chExt cx="11065746" cy="98289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36E89B85-E023-95A2-0FAD-14F2433F63C7}"/>
                </a:ext>
              </a:extLst>
            </p:cNvPr>
            <p:cNvSpPr/>
            <p:nvPr/>
          </p:nvSpPr>
          <p:spPr>
            <a:xfrm>
              <a:off x="547894" y="3048257"/>
              <a:ext cx="11065746" cy="96311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51E3CE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1">
              <a:extLst>
                <a:ext uri="{FF2B5EF4-FFF2-40B4-BE49-F238E27FC236}">
                  <a16:creationId xmlns:a16="http://schemas.microsoft.com/office/drawing/2014/main" xmlns="" id="{9D8ED294-3093-9F8B-DB12-87216FB92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11768" y="3230426"/>
              <a:ext cx="528406" cy="62590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387FB613-21D9-92AE-DFC7-87DA7CAA8C33}"/>
                </a:ext>
              </a:extLst>
            </p:cNvPr>
            <p:cNvSpPr txBox="1"/>
            <p:nvPr/>
          </p:nvSpPr>
          <p:spPr>
            <a:xfrm>
              <a:off x="1294769" y="3077040"/>
              <a:ext cx="1006877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i="0" dirty="0">
                  <a:solidFill>
                    <a:srgbClr val="202124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Giới thiệu về nhân vật Mi-lô trong cuốn sách </a:t>
              </a:r>
              <a:r>
                <a:rPr lang="vi-VN" sz="2800" b="1" i="1" dirty="0">
                  <a:solidFill>
                    <a:srgbClr val="202124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Truyện kể hằng đêm dành cho các cô bé cá tính.</a:t>
              </a:r>
              <a:endParaRPr lang="en-US" sz="28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6621CF0-E3E7-E526-BAC2-5C68B083B865}"/>
              </a:ext>
            </a:extLst>
          </p:cNvPr>
          <p:cNvGrpSpPr/>
          <p:nvPr/>
        </p:nvGrpSpPr>
        <p:grpSpPr>
          <a:xfrm>
            <a:off x="578360" y="4293140"/>
            <a:ext cx="11065746" cy="964733"/>
            <a:chOff x="578360" y="4293140"/>
            <a:chExt cx="11065746" cy="96473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18C70012-93C4-6DF5-5DDF-7B79D7465BA7}"/>
                </a:ext>
              </a:extLst>
            </p:cNvPr>
            <p:cNvSpPr/>
            <p:nvPr/>
          </p:nvSpPr>
          <p:spPr>
            <a:xfrm>
              <a:off x="578360" y="4293140"/>
              <a:ext cx="11065746" cy="96311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7276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2">
              <a:extLst>
                <a:ext uri="{FF2B5EF4-FFF2-40B4-BE49-F238E27FC236}">
                  <a16:creationId xmlns:a16="http://schemas.microsoft.com/office/drawing/2014/main" xmlns="" id="{E2BB0265-9BF5-0C98-6F2C-3BB2DC2A3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01460" y="4451245"/>
              <a:ext cx="571512" cy="66403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7BC70E1B-DCF4-DEC7-3BDD-E96EB74B6A7C}"/>
                </a:ext>
              </a:extLst>
            </p:cNvPr>
            <p:cNvSpPr txBox="1"/>
            <p:nvPr/>
          </p:nvSpPr>
          <p:spPr>
            <a:xfrm>
              <a:off x="1356962" y="4303766"/>
              <a:ext cx="1006877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800" b="1" i="0" dirty="0">
                  <a:solidFill>
                    <a:srgbClr val="202124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Nêu lí do người viết yêu thích cuốn sách </a:t>
              </a:r>
              <a:r>
                <a:rPr lang="vi-VN" sz="2800" b="1" i="1" dirty="0">
                  <a:solidFill>
                    <a:srgbClr val="202124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Truyện kể hằng đêm dành cho các cô bé cá tính.</a:t>
              </a:r>
              <a:endParaRPr lang="en-US" sz="28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F56C651-DD41-03EC-3215-7CADC173030A}"/>
              </a:ext>
            </a:extLst>
          </p:cNvPr>
          <p:cNvGrpSpPr/>
          <p:nvPr/>
        </p:nvGrpSpPr>
        <p:grpSpPr>
          <a:xfrm>
            <a:off x="592470" y="5552462"/>
            <a:ext cx="11178635" cy="963114"/>
            <a:chOff x="592470" y="5552462"/>
            <a:chExt cx="11178635" cy="96311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B1536C76-8B8F-E5E4-0F3D-1BD9054ACDB6}"/>
                </a:ext>
              </a:extLst>
            </p:cNvPr>
            <p:cNvSpPr/>
            <p:nvPr/>
          </p:nvSpPr>
          <p:spPr>
            <a:xfrm>
              <a:off x="592470" y="5552462"/>
              <a:ext cx="11051636" cy="96311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DF37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xmlns="" id="{D9A3CE5B-CF84-81A9-8128-6C164B561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28301" y="5731023"/>
              <a:ext cx="539905" cy="63161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4CF61289-9BBC-2BAE-3935-1231900B0475}"/>
                </a:ext>
              </a:extLst>
            </p:cNvPr>
            <p:cNvSpPr txBox="1"/>
            <p:nvPr/>
          </p:nvSpPr>
          <p:spPr>
            <a:xfrm>
              <a:off x="1301876" y="5785221"/>
              <a:ext cx="1046922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i="0" dirty="0">
                  <a:solidFill>
                    <a:srgbClr val="202124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Kể về 100 phụ nữ nổi tiếng trên thế giới.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Đúng">
            <a:extLst>
              <a:ext uri="{FF2B5EF4-FFF2-40B4-BE49-F238E27FC236}">
                <a16:creationId xmlns:a16="http://schemas.microsoft.com/office/drawing/2014/main" xmlns="" id="{556C7C32-CBDA-54AB-A2DD-E4B91DDE9E9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151" y="2977611"/>
            <a:ext cx="1216383" cy="973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86108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0A3583E-FE5C-0D07-038C-36A2FDCBDD5D}"/>
              </a:ext>
            </a:extLst>
          </p:cNvPr>
          <p:cNvGrpSpPr/>
          <p:nvPr/>
        </p:nvGrpSpPr>
        <p:grpSpPr>
          <a:xfrm>
            <a:off x="965891" y="254646"/>
            <a:ext cx="10502667" cy="1328023"/>
            <a:chOff x="1670038" y="926145"/>
            <a:chExt cx="9439134" cy="132802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1FC90016-E70E-0987-CABF-459E2CC39B5C}"/>
                </a:ext>
              </a:extLst>
            </p:cNvPr>
            <p:cNvSpPr txBox="1"/>
            <p:nvPr/>
          </p:nvSpPr>
          <p:spPr>
            <a:xfrm>
              <a:off x="2405960" y="926145"/>
              <a:ext cx="8703212" cy="1328023"/>
            </a:xfrm>
            <a:prstGeom prst="roundRect">
              <a:avLst/>
            </a:prstGeom>
            <a:solidFill>
              <a:srgbClr val="FFFF99"/>
            </a:solidFill>
            <a:ln w="76200">
              <a:solidFill>
                <a:schemeClr val="tx1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b.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phần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mở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đầu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kết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thúc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đoạn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văn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phần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thông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tin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318B51D5-D132-1D4C-31D2-514459853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70038" y="937140"/>
              <a:ext cx="1048300" cy="119531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D9EC26-8C3C-447D-B4FA-C0443C33A2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1803" y="1898861"/>
            <a:ext cx="7356772" cy="16375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9595324-EA98-72B8-8E16-81378BE6B0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3542" y="3597812"/>
            <a:ext cx="7523201" cy="307505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6493669-DF8F-81AE-F37D-4338D6AD5DF6}"/>
              </a:ext>
            </a:extLst>
          </p:cNvPr>
          <p:cNvSpPr/>
          <p:nvPr/>
        </p:nvSpPr>
        <p:spPr>
          <a:xfrm>
            <a:off x="2655065" y="2005070"/>
            <a:ext cx="6852492" cy="804231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9B60D3E3-E74A-C80A-11ED-F930C567FAB8}"/>
              </a:ext>
            </a:extLst>
          </p:cNvPr>
          <p:cNvSpPr/>
          <p:nvPr/>
        </p:nvSpPr>
        <p:spPr>
          <a:xfrm>
            <a:off x="2677099" y="2831336"/>
            <a:ext cx="1861850" cy="220336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xmlns="" id="{EFA2E8D1-4151-910B-7E96-5276E2F62375}"/>
              </a:ext>
            </a:extLst>
          </p:cNvPr>
          <p:cNvSpPr/>
          <p:nvPr/>
        </p:nvSpPr>
        <p:spPr>
          <a:xfrm>
            <a:off x="815248" y="2148289"/>
            <a:ext cx="1718632" cy="94745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E4562954-2E7F-1425-BC87-19630CF3FC0F}"/>
              </a:ext>
            </a:extLst>
          </p:cNvPr>
          <p:cNvSpPr/>
          <p:nvPr/>
        </p:nvSpPr>
        <p:spPr>
          <a:xfrm>
            <a:off x="4682169" y="5310130"/>
            <a:ext cx="5001658" cy="34152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E158E9F4-E14A-060A-304B-484291728EDD}"/>
              </a:ext>
            </a:extLst>
          </p:cNvPr>
          <p:cNvSpPr/>
          <p:nvPr/>
        </p:nvSpPr>
        <p:spPr>
          <a:xfrm>
            <a:off x="2842352" y="5596568"/>
            <a:ext cx="6863508" cy="605928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xmlns="" id="{82828914-9B48-3C35-433D-4F0D77E2951E}"/>
              </a:ext>
            </a:extLst>
          </p:cNvPr>
          <p:cNvSpPr/>
          <p:nvPr/>
        </p:nvSpPr>
        <p:spPr>
          <a:xfrm>
            <a:off x="638978" y="5365214"/>
            <a:ext cx="1718632" cy="94745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6A5E7FA-6D03-6E73-A97C-C336F1108AA6}"/>
              </a:ext>
            </a:extLst>
          </p:cNvPr>
          <p:cNvSpPr txBox="1"/>
          <p:nvPr/>
        </p:nvSpPr>
        <p:spPr>
          <a:xfrm>
            <a:off x="9749686" y="1724959"/>
            <a:ext cx="2497266" cy="187285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2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</a:t>
            </a:r>
            <a:r>
              <a:rPr lang="vi-VN" sz="2000" b="1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iới thiệu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vi-VN" sz="2000" b="1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tên cuố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</a:t>
            </a:r>
            <a:r>
              <a:rPr lang="vi-VN" sz="2000" b="1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sách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</a:p>
          <a:p>
            <a:pPr algn="just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tên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tác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giả</a:t>
            </a:r>
            <a:r>
              <a:rPr lang="vi-VN" sz="2000" b="1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và ấn tượng chung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về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vi-VN" sz="2000" b="1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nhân vật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Mi –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lô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C2D2599-F311-6A90-1D3A-D7C3F4F3B1A6}"/>
              </a:ext>
            </a:extLst>
          </p:cNvPr>
          <p:cNvSpPr txBox="1"/>
          <p:nvPr/>
        </p:nvSpPr>
        <p:spPr>
          <a:xfrm>
            <a:off x="9878458" y="5089797"/>
            <a:ext cx="1995179" cy="112371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2000" b="1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Nêu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nhận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xét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về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nhân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vật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Mi -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lô</a:t>
            </a:r>
            <a:r>
              <a:rPr lang="vi-VN" sz="2000" b="1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066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0A3583E-FE5C-0D07-038C-36A2FDCBDD5D}"/>
              </a:ext>
            </a:extLst>
          </p:cNvPr>
          <p:cNvGrpSpPr/>
          <p:nvPr/>
        </p:nvGrpSpPr>
        <p:grpSpPr>
          <a:xfrm>
            <a:off x="0" y="177507"/>
            <a:ext cx="11655846" cy="1556222"/>
            <a:chOff x="1670038" y="893073"/>
            <a:chExt cx="9089137" cy="215455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1FC90016-E70E-0987-CABF-459E2CC39B5C}"/>
                </a:ext>
              </a:extLst>
            </p:cNvPr>
            <p:cNvSpPr txBox="1"/>
            <p:nvPr/>
          </p:nvSpPr>
          <p:spPr>
            <a:xfrm>
              <a:off x="2405961" y="926145"/>
              <a:ext cx="8353214" cy="2121479"/>
            </a:xfrm>
            <a:prstGeom prst="roundRect">
              <a:avLst/>
            </a:prstGeom>
            <a:solidFill>
              <a:srgbClr val="FFFF99"/>
            </a:solidFill>
            <a:ln w="76200">
              <a:solidFill>
                <a:schemeClr val="tx1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c. Phần triển khai nói về những đặc điểm nào của nhân vật Mi-lô? Với mỗi đặc điểm, người viết đã đưa những dẫn chứng gì (về hành động, suy nghĩ,... của nhân vật)?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318B51D5-D132-1D4C-31D2-514459853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70038" y="893073"/>
              <a:ext cx="1048300" cy="119531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D70D26-53DF-FC08-A3E7-BD4D498217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9817" y="2058854"/>
            <a:ext cx="7947752" cy="451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59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B1E55CD-36AD-C233-1F97-3E8DD2CC4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941E9ED-5A27-C101-834F-F7E4D4BCB45B}"/>
              </a:ext>
            </a:extLst>
          </p:cNvPr>
          <p:cNvGrpSpPr/>
          <p:nvPr/>
        </p:nvGrpSpPr>
        <p:grpSpPr>
          <a:xfrm>
            <a:off x="965892" y="254646"/>
            <a:ext cx="3867364" cy="764137"/>
            <a:chOff x="1670039" y="926145"/>
            <a:chExt cx="3939337" cy="85012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AC469679-41A6-07C0-436F-2CD704640570}"/>
                </a:ext>
              </a:extLst>
            </p:cNvPr>
            <p:cNvSpPr txBox="1"/>
            <p:nvPr/>
          </p:nvSpPr>
          <p:spPr>
            <a:xfrm>
              <a:off x="2405960" y="926145"/>
              <a:ext cx="3203416" cy="625078"/>
            </a:xfrm>
            <a:prstGeom prst="roundRect">
              <a:avLst/>
            </a:prstGeom>
            <a:solidFill>
              <a:srgbClr val="FFFF99"/>
            </a:solidFill>
            <a:ln w="76200">
              <a:solidFill>
                <a:schemeClr val="tx1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700" b="1" dirty="0" err="1">
                  <a:solidFill>
                    <a:srgbClr val="00206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Phần</a:t>
              </a:r>
              <a:r>
                <a:rPr lang="en-US" sz="2700" b="1" dirty="0">
                  <a:solidFill>
                    <a:srgbClr val="00206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triển</a:t>
              </a:r>
              <a:r>
                <a:rPr lang="en-US" sz="2700" b="1" dirty="0">
                  <a:solidFill>
                    <a:srgbClr val="00206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khai</a:t>
              </a: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A04F8860-FDFB-5623-EBB5-CB417030C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70039" y="937140"/>
              <a:ext cx="735922" cy="83912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C28A81-E322-28D3-4CAD-00B52CB28B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06" y="1176642"/>
            <a:ext cx="6614937" cy="21629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068E2E-694D-CE98-281B-A2E08DFE74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93" y="3252356"/>
            <a:ext cx="6379983" cy="334111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A0ABA15-D87B-496B-5791-0B50B840527B}"/>
              </a:ext>
            </a:extLst>
          </p:cNvPr>
          <p:cNvSpPr/>
          <p:nvPr/>
        </p:nvSpPr>
        <p:spPr>
          <a:xfrm>
            <a:off x="6645993" y="703814"/>
            <a:ext cx="1493560" cy="116020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EA1966A-576C-F124-0E92-11543B8C5353}"/>
              </a:ext>
            </a:extLst>
          </p:cNvPr>
          <p:cNvSpPr/>
          <p:nvPr/>
        </p:nvSpPr>
        <p:spPr>
          <a:xfrm>
            <a:off x="9230585" y="264529"/>
            <a:ext cx="2961415" cy="59481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20000"/>
              </a:lnSpc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chứng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trống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3F8F68D-532B-B0A0-16EA-7262760FEBC0}"/>
              </a:ext>
            </a:extLst>
          </p:cNvPr>
          <p:cNvSpPr/>
          <p:nvPr/>
        </p:nvSpPr>
        <p:spPr>
          <a:xfrm>
            <a:off x="9230584" y="1037674"/>
            <a:ext cx="2961416" cy="59481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chứng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nghệ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trống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0572EC15-8AEA-FDFC-E70F-3D1A605F73B8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8173716" y="561938"/>
            <a:ext cx="1056869" cy="721978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78529C5D-7A59-A491-236D-D078F81CCDD0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8173716" y="1262499"/>
            <a:ext cx="1056868" cy="72584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CBC63A08-5D65-89BA-41FD-8959CE4B2257}"/>
              </a:ext>
            </a:extLst>
          </p:cNvPr>
          <p:cNvSpPr/>
          <p:nvPr/>
        </p:nvSpPr>
        <p:spPr>
          <a:xfrm>
            <a:off x="6712050" y="3116819"/>
            <a:ext cx="1493560" cy="80606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algn="ctr"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D25420FF-3903-DC55-8DF4-FC8234C7EAE7}"/>
              </a:ext>
            </a:extLst>
          </p:cNvPr>
          <p:cNvSpPr/>
          <p:nvPr/>
        </p:nvSpPr>
        <p:spPr>
          <a:xfrm>
            <a:off x="9193691" y="1810819"/>
            <a:ext cx="2971799" cy="907541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20000"/>
              </a:lnSpc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chứng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2CBAAAC3-0D17-7B9E-04AE-BD8540A6786B}"/>
              </a:ext>
            </a:extLst>
          </p:cNvPr>
          <p:cNvSpPr/>
          <p:nvPr/>
        </p:nvSpPr>
        <p:spPr>
          <a:xfrm>
            <a:off x="9146408" y="2876270"/>
            <a:ext cx="2971799" cy="96629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20000"/>
              </a:lnSpc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chứng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A5121686-29B6-9A09-E46B-E80F9C81FC4A}"/>
              </a:ext>
            </a:extLst>
          </p:cNvPr>
          <p:cNvCxnSpPr>
            <a:cxnSpLocks/>
            <a:stCxn id="33" idx="3"/>
            <a:endCxn id="36" idx="1"/>
          </p:cNvCxnSpPr>
          <p:nvPr/>
        </p:nvCxnSpPr>
        <p:spPr>
          <a:xfrm flipV="1">
            <a:off x="8205610" y="2264590"/>
            <a:ext cx="988081" cy="125526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5533D2D8-CE3C-F53A-0E84-2B1779191CB7}"/>
              </a:ext>
            </a:extLst>
          </p:cNvPr>
          <p:cNvCxnSpPr>
            <a:cxnSpLocks/>
            <a:stCxn id="33" idx="3"/>
            <a:endCxn id="37" idx="1"/>
          </p:cNvCxnSpPr>
          <p:nvPr/>
        </p:nvCxnSpPr>
        <p:spPr>
          <a:xfrm flipV="1">
            <a:off x="8205610" y="3359418"/>
            <a:ext cx="940798" cy="160434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xmlns="" id="{9F2B66D9-3A7E-7D43-8602-3DA23BD0FDD7}"/>
              </a:ext>
            </a:extLst>
          </p:cNvPr>
          <p:cNvCxnSpPr>
            <a:cxnSpLocks/>
            <a:stCxn id="33" idx="3"/>
            <a:endCxn id="46" idx="1"/>
          </p:cNvCxnSpPr>
          <p:nvPr/>
        </p:nvCxnSpPr>
        <p:spPr>
          <a:xfrm>
            <a:off x="8205610" y="3519852"/>
            <a:ext cx="961617" cy="1157825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F607C5FB-D55C-1EAE-E7A0-6775A06F752D}"/>
              </a:ext>
            </a:extLst>
          </p:cNvPr>
          <p:cNvSpPr/>
          <p:nvPr/>
        </p:nvSpPr>
        <p:spPr>
          <a:xfrm>
            <a:off x="9167227" y="4129844"/>
            <a:ext cx="2971799" cy="109566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20000"/>
              </a:lnSpc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chứng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3: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AE4D2DF1-6942-594A-06CF-67F41C28CB60}"/>
              </a:ext>
            </a:extLst>
          </p:cNvPr>
          <p:cNvSpPr/>
          <p:nvPr/>
        </p:nvSpPr>
        <p:spPr>
          <a:xfrm>
            <a:off x="6844897" y="5703592"/>
            <a:ext cx="1493560" cy="80606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algn="ctr"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14BFF3A7-5F01-5511-F523-0F4543D8CB42}"/>
              </a:ext>
            </a:extLst>
          </p:cNvPr>
          <p:cNvSpPr/>
          <p:nvPr/>
        </p:nvSpPr>
        <p:spPr>
          <a:xfrm>
            <a:off x="9120401" y="5383419"/>
            <a:ext cx="3018625" cy="123516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chứng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xmlns="" id="{9F12370F-E351-4C20-D0BA-2AE0EE5C265B}"/>
              </a:ext>
            </a:extLst>
          </p:cNvPr>
          <p:cNvCxnSpPr>
            <a:cxnSpLocks/>
            <a:stCxn id="56" idx="3"/>
          </p:cNvCxnSpPr>
          <p:nvPr/>
        </p:nvCxnSpPr>
        <p:spPr>
          <a:xfrm flipV="1">
            <a:off x="8338457" y="6106624"/>
            <a:ext cx="781944" cy="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39604036-D0CC-3F71-B0A5-C7FBA4E0441C}"/>
              </a:ext>
            </a:extLst>
          </p:cNvPr>
          <p:cNvSpPr/>
          <p:nvPr/>
        </p:nvSpPr>
        <p:spPr>
          <a:xfrm>
            <a:off x="1932708" y="2379518"/>
            <a:ext cx="4521067" cy="33884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D7C06053-DE6C-F7A9-96D7-BA2B3C798735}"/>
              </a:ext>
            </a:extLst>
          </p:cNvPr>
          <p:cNvSpPr/>
          <p:nvPr/>
        </p:nvSpPr>
        <p:spPr>
          <a:xfrm>
            <a:off x="396205" y="3422606"/>
            <a:ext cx="5921468" cy="1747604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CE9EC7F8-38CC-9346-46DB-F5A87094F21F}"/>
              </a:ext>
            </a:extLst>
          </p:cNvPr>
          <p:cNvSpPr/>
          <p:nvPr/>
        </p:nvSpPr>
        <p:spPr>
          <a:xfrm>
            <a:off x="396205" y="5184036"/>
            <a:ext cx="1640413" cy="23126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73E9F5F-2FE4-BC79-F1A2-DAC48B52AE5F}"/>
              </a:ext>
            </a:extLst>
          </p:cNvPr>
          <p:cNvSpPr/>
          <p:nvPr/>
        </p:nvSpPr>
        <p:spPr>
          <a:xfrm>
            <a:off x="312189" y="2737180"/>
            <a:ext cx="6141586" cy="33884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562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46" grpId="0" animBg="1"/>
      <p:bldP spid="46" grpId="1" animBg="1"/>
      <p:bldP spid="56" grpId="0" animBg="1"/>
      <p:bldP spid="56" grpId="1" animBg="1"/>
      <p:bldP spid="57" grpId="0" animBg="1"/>
      <p:bldP spid="57" grpId="1" animBg="1"/>
      <p:bldP spid="9" grpId="0" animBg="1"/>
      <p:bldP spid="10" grpId="0" animBg="1"/>
      <p:bldP spid="11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02CD036-7462-BEE8-DB0B-2C8A0497F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ập nhật 84+ về hình nền powerpoint đẹp đơn giản - cdgdbentre.edu.vn">
            <a:extLst>
              <a:ext uri="{FF2B5EF4-FFF2-40B4-BE49-F238E27FC236}">
                <a16:creationId xmlns:a16="http://schemas.microsoft.com/office/drawing/2014/main" xmlns="" id="{938EBF82-4E58-7B56-FAA5-33472518D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71363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3334643A-B739-EFBE-09BE-2D73DCBB5E39}"/>
              </a:ext>
            </a:extLst>
          </p:cNvPr>
          <p:cNvCxnSpPr>
            <a:cxnSpLocks/>
          </p:cNvCxnSpPr>
          <p:nvPr/>
        </p:nvCxnSpPr>
        <p:spPr>
          <a:xfrm flipH="1">
            <a:off x="2492829" y="2661501"/>
            <a:ext cx="3579564" cy="898114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D4D5C384-F92D-57D8-122D-53D9F41D4BC9}"/>
              </a:ext>
            </a:extLst>
          </p:cNvPr>
          <p:cNvCxnSpPr>
            <a:cxnSpLocks/>
            <a:stCxn id="46" idx="0"/>
          </p:cNvCxnSpPr>
          <p:nvPr/>
        </p:nvCxnSpPr>
        <p:spPr>
          <a:xfrm flipH="1">
            <a:off x="5760665" y="1323246"/>
            <a:ext cx="4642570" cy="230073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3A55533-CABC-2E73-B284-F28E6493299D}"/>
              </a:ext>
            </a:extLst>
          </p:cNvPr>
          <p:cNvSpPr/>
          <p:nvPr/>
        </p:nvSpPr>
        <p:spPr>
          <a:xfrm>
            <a:off x="4453572" y="3614044"/>
            <a:ext cx="2757277" cy="2195031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4024127-1CB8-A475-FFBC-F7B2110E63EC}"/>
              </a:ext>
            </a:extLst>
          </p:cNvPr>
          <p:cNvSpPr/>
          <p:nvPr/>
        </p:nvSpPr>
        <p:spPr>
          <a:xfrm>
            <a:off x="194808" y="3559615"/>
            <a:ext cx="3626077" cy="2195031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xmlns="" id="{72F5AE29-506A-6860-3E0C-3DDBC461FC62}"/>
              </a:ext>
            </a:extLst>
          </p:cNvPr>
          <p:cNvSpPr/>
          <p:nvPr/>
        </p:nvSpPr>
        <p:spPr>
          <a:xfrm>
            <a:off x="1451758" y="18433"/>
            <a:ext cx="8958943" cy="2609625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EDDD183-6A8D-C6D2-B77A-063EDC6F50BB}"/>
              </a:ext>
            </a:extLst>
          </p:cNvPr>
          <p:cNvSpPr/>
          <p:nvPr/>
        </p:nvSpPr>
        <p:spPr>
          <a:xfrm>
            <a:off x="8030468" y="3614044"/>
            <a:ext cx="3626077" cy="2195031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0F0A5BDF-F28E-0104-E78D-26CA6E512953}"/>
              </a:ext>
            </a:extLst>
          </p:cNvPr>
          <p:cNvCxnSpPr>
            <a:cxnSpLocks/>
          </p:cNvCxnSpPr>
          <p:nvPr/>
        </p:nvCxnSpPr>
        <p:spPr>
          <a:xfrm flipH="1">
            <a:off x="5584371" y="2668336"/>
            <a:ext cx="501310" cy="945708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A105E84B-2595-6A1E-A3E1-8798A7F49138}"/>
              </a:ext>
            </a:extLst>
          </p:cNvPr>
          <p:cNvCxnSpPr>
            <a:cxnSpLocks/>
          </p:cNvCxnSpPr>
          <p:nvPr/>
        </p:nvCxnSpPr>
        <p:spPr>
          <a:xfrm>
            <a:off x="6096000" y="2661501"/>
            <a:ext cx="2982686" cy="91910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438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46" grpId="0" animBg="1"/>
      <p:bldP spid="46" grpId="1" animBg="1"/>
      <p:bldP spid="14" grpId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DFD5F9C3-F977-4E0E-A849-8B3AD1A80EBA}"/>
              </a:ext>
            </a:extLst>
          </p:cNvPr>
          <p:cNvSpPr/>
          <p:nvPr/>
        </p:nvSpPr>
        <p:spPr>
          <a:xfrm>
            <a:off x="947451" y="282340"/>
            <a:ext cx="9959248" cy="984600"/>
          </a:xfrm>
          <a:prstGeom prst="roundRect">
            <a:avLst/>
          </a:prstGeom>
          <a:solidFill>
            <a:srgbClr val="DF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4" name="Text Box 20">
            <a:extLst>
              <a:ext uri="{FF2B5EF4-FFF2-40B4-BE49-F238E27FC236}">
                <a16:creationId xmlns:a16="http://schemas.microsoft.com/office/drawing/2014/main" xmlns="" id="{DCD31523-A2D5-4933-BA79-F88E34B66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823" y="282340"/>
            <a:ext cx="990416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defTabSz="914400">
              <a:spcBef>
                <a:spcPct val="50000"/>
              </a:spcBef>
              <a:buNone/>
            </a:pPr>
            <a:r>
              <a:rPr lang="en-US" altLang="en-US" b="1" dirty="0">
                <a:solidFill>
                  <a:srgbClr val="C00000"/>
                </a:solidFill>
              </a:rPr>
              <a:t>2. </a:t>
            </a:r>
            <a:r>
              <a:rPr lang="vi-VN" altLang="en-US" b="1" dirty="0">
                <a:solidFill>
                  <a:srgbClr val="C00000"/>
                </a:solidFill>
              </a:rPr>
              <a:t>Trao đổi về những điểm cần lưu ý khi viết đoạn văn giới thiệu nhân vật trong một cuốn sách.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EF69F01-3306-37EB-3755-B975E8776860}"/>
              </a:ext>
            </a:extLst>
          </p:cNvPr>
          <p:cNvGrpSpPr/>
          <p:nvPr/>
        </p:nvGrpSpPr>
        <p:grpSpPr>
          <a:xfrm>
            <a:off x="304561" y="1665657"/>
            <a:ext cx="4720543" cy="2674989"/>
            <a:chOff x="12254717" y="1694695"/>
            <a:chExt cx="4720543" cy="537375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66A6A514-DFCA-9CAA-868B-CAD3FD220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9700">
              <a:off x="12254717" y="1694695"/>
              <a:ext cx="4720543" cy="537375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C7A4D9F-717F-20A5-5F50-DEA1D2378391}"/>
                </a:ext>
              </a:extLst>
            </p:cNvPr>
            <p:cNvSpPr txBox="1"/>
            <p:nvPr/>
          </p:nvSpPr>
          <p:spPr>
            <a:xfrm>
              <a:off x="12632097" y="2500511"/>
              <a:ext cx="3921114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000" i="0" dirty="0">
                  <a:ln w="12700">
                    <a:solidFill>
                      <a:schemeClr val="tx1"/>
                    </a:solidFill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Bố cục của đoạn văn (mở đầu, triển khai, kết thúc)</a:t>
              </a:r>
              <a:endParaRPr lang="en-US" sz="3000" i="0" dirty="0">
                <a:ln w="12700">
                  <a:solidFill>
                    <a:schemeClr val="tx1"/>
                  </a:solidFill>
                </a:ln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0D707E3-029A-9A5C-37B3-0C115825214B}"/>
              </a:ext>
            </a:extLst>
          </p:cNvPr>
          <p:cNvGrpSpPr/>
          <p:nvPr/>
        </p:nvGrpSpPr>
        <p:grpSpPr>
          <a:xfrm>
            <a:off x="6727395" y="1654640"/>
            <a:ext cx="4720543" cy="2674989"/>
            <a:chOff x="12254717" y="1694695"/>
            <a:chExt cx="4720543" cy="537375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DD4DAAAB-B9F5-4639-1ED3-BE4D84055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9700">
              <a:off x="12254717" y="1694695"/>
              <a:ext cx="4720543" cy="537375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900B066-F261-84B7-52EB-D4233B7FD55E}"/>
                </a:ext>
              </a:extLst>
            </p:cNvPr>
            <p:cNvSpPr txBox="1"/>
            <p:nvPr/>
          </p:nvSpPr>
          <p:spPr>
            <a:xfrm>
              <a:off x="12632097" y="2500511"/>
              <a:ext cx="3921114" cy="29677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000" i="0" dirty="0">
                  <a:ln w="12700">
                    <a:solidFill>
                      <a:schemeClr val="tx1"/>
                    </a:solidFill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Cách lựa chọn đặc điểm của nhân vật để giới thiệu</a:t>
              </a:r>
              <a:endParaRPr lang="en-US" sz="3000" i="0" dirty="0">
                <a:ln w="12700">
                  <a:solidFill>
                    <a:schemeClr val="tx1"/>
                  </a:solidFill>
                </a:ln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FDDCF4C-C984-9AFF-47CE-08E5E686E125}"/>
              </a:ext>
            </a:extLst>
          </p:cNvPr>
          <p:cNvGrpSpPr/>
          <p:nvPr/>
        </p:nvGrpSpPr>
        <p:grpSpPr>
          <a:xfrm>
            <a:off x="326595" y="4331739"/>
            <a:ext cx="4720543" cy="2674989"/>
            <a:chOff x="12254717" y="1694695"/>
            <a:chExt cx="4720543" cy="537375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8E1D933D-71F7-1FF3-E2CD-7FA70542C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9700">
              <a:off x="12254717" y="1694695"/>
              <a:ext cx="4720543" cy="537375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89416169-1895-2745-7BE9-AB5783592446}"/>
                </a:ext>
              </a:extLst>
            </p:cNvPr>
            <p:cNvSpPr txBox="1"/>
            <p:nvPr/>
          </p:nvSpPr>
          <p:spPr>
            <a:xfrm>
              <a:off x="12632097" y="2500511"/>
              <a:ext cx="3921114" cy="29677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000" i="0" dirty="0">
                  <a:ln w="12700">
                    <a:solidFill>
                      <a:schemeClr val="tx1"/>
                    </a:solidFill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Cách đưa dẫn chứng làm rõ đặc điểm của nhân vật</a:t>
              </a:r>
              <a:endParaRPr lang="en-US" sz="3000" i="0" dirty="0">
                <a:ln w="12700">
                  <a:solidFill>
                    <a:schemeClr val="tx1"/>
                  </a:solidFill>
                </a:ln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89354B6-F25E-1ABC-7932-D34C1733A61E}"/>
              </a:ext>
            </a:extLst>
          </p:cNvPr>
          <p:cNvGrpSpPr/>
          <p:nvPr/>
        </p:nvGrpSpPr>
        <p:grpSpPr>
          <a:xfrm>
            <a:off x="6815530" y="4375807"/>
            <a:ext cx="4720543" cy="2674989"/>
            <a:chOff x="12254717" y="1694695"/>
            <a:chExt cx="4720543" cy="537375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07B30625-13F5-DF21-2AA8-E6AF9568A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9700">
              <a:off x="12254717" y="1694695"/>
              <a:ext cx="4720543" cy="537375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9BF2C65B-4E8A-B0C7-93C9-424944BD5F33}"/>
                </a:ext>
              </a:extLst>
            </p:cNvPr>
            <p:cNvSpPr txBox="1"/>
            <p:nvPr/>
          </p:nvSpPr>
          <p:spPr>
            <a:xfrm>
              <a:off x="12632097" y="2500511"/>
              <a:ext cx="3921114" cy="29677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000" i="0" dirty="0">
                  <a:ln w="12700">
                    <a:solidFill>
                      <a:schemeClr val="tx1"/>
                    </a:solidFill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Tình cảm, cảm xúc của người đọc đối với nhân vật</a:t>
              </a:r>
              <a:endParaRPr lang="en-US" sz="3000" i="0" dirty="0">
                <a:ln w="12700">
                  <a:solidFill>
                    <a:schemeClr val="tx1"/>
                  </a:solidFill>
                </a:ln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8123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4" name="Picture 10">
            <a:extLst>
              <a:ext uri="{FF2B5EF4-FFF2-40B4-BE49-F238E27FC236}">
                <a16:creationId xmlns:a16="http://schemas.microsoft.com/office/drawing/2014/main" xmlns="" id="{933102EE-B5B4-E7A7-D12E-376F386CE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88" y="4302126"/>
            <a:ext cx="4672012" cy="89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xmlns="" id="{57C96B47-2146-9F74-727D-E9692C6C4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64" y="3255964"/>
            <a:ext cx="3309937" cy="163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xmlns="" id="{4F88B677-F9D5-04E1-290C-A8C4AA7A5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9" y="2755900"/>
            <a:ext cx="4402137" cy="157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xmlns="" id="{B6E37C68-EA72-2AC7-C2E2-A078DFA23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64" y="3063875"/>
            <a:ext cx="3494087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xmlns="" id="{C3BD058F-2B08-FB4B-B05D-3F4CB3893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47825"/>
            <a:ext cx="4148138" cy="116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xmlns="" id="{EB0C5E5F-B859-C6CD-4663-7FE770D65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63" y="1893888"/>
            <a:ext cx="3332162" cy="18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xmlns="" id="{8A8AE487-F8D3-6260-F6EE-E34F98C51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286000"/>
            <a:ext cx="3363913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40A9325-9C1D-A2FD-59FB-7AE5B07BF8B7}"/>
              </a:ext>
            </a:extLst>
          </p:cNvPr>
          <p:cNvSpPr txBox="1"/>
          <p:nvPr/>
        </p:nvSpPr>
        <p:spPr>
          <a:xfrm>
            <a:off x="4288198" y="613774"/>
            <a:ext cx="6094268" cy="645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GHI NHỚ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54C1A7A-A4A8-39F4-9147-37B347B83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AFCEEF0-C57F-0C05-D3C5-014A8D185E6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E1F4606-44B3-3441-9B15-7A1C77ACF2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2367171"/>
            <a:ext cx="3413760" cy="46630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B951B08-59E8-B658-1502-78E69B86260C}"/>
              </a:ext>
            </a:extLst>
          </p:cNvPr>
          <p:cNvSpPr txBox="1"/>
          <p:nvPr/>
        </p:nvSpPr>
        <p:spPr>
          <a:xfrm>
            <a:off x="2340429" y="2056953"/>
            <a:ext cx="7434942" cy="1363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thúc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AB76B31-2340-5065-59F6-C56597C76072}"/>
              </a:ext>
            </a:extLst>
          </p:cNvPr>
          <p:cNvSpPr/>
          <p:nvPr/>
        </p:nvSpPr>
        <p:spPr>
          <a:xfrm>
            <a:off x="1840230" y="31765"/>
            <a:ext cx="4148592" cy="99671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728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D4727AE0-E047-474C-8C51-CDEF3FBF9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CE3D2D9-0FF8-4FD0-8B83-9A3A06CC43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40" y="1956458"/>
            <a:ext cx="3969213" cy="50234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7440AA9-230C-27F3-5C7A-BA6DE1AF5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972" y="2423822"/>
            <a:ext cx="9175275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5798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E917A2-1C2D-7806-8BBC-4FC6FDA92A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5685065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91284C0-17A7-659E-C65E-A05D3128FA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6233" y="87086"/>
            <a:ext cx="6415767" cy="2492828"/>
          </a:xfrm>
          <a:prstGeom prst="rect">
            <a:avLst/>
          </a:prstGeom>
        </p:spPr>
      </p:pic>
      <p:pic>
        <p:nvPicPr>
          <p:cNvPr id="6" name="Baì viết">
            <a:hlinkClick r:id="" action="ppaction://media"/>
            <a:extLst>
              <a:ext uri="{FF2B5EF4-FFF2-40B4-BE49-F238E27FC236}">
                <a16:creationId xmlns:a16="http://schemas.microsoft.com/office/drawing/2014/main" xmlns="" id="{0D68BBCE-C36E-6C21-3B27-2F5C8E7449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22981" y="165780"/>
            <a:ext cx="487363" cy="48736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BE3B90C-4976-337C-F583-5EE65928173C}"/>
              </a:ext>
            </a:extLst>
          </p:cNvPr>
          <p:cNvSpPr/>
          <p:nvPr/>
        </p:nvSpPr>
        <p:spPr>
          <a:xfrm>
            <a:off x="468087" y="459698"/>
            <a:ext cx="4778828" cy="1325559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6102ED81-0C11-944F-034F-DA81F577FC95}"/>
              </a:ext>
            </a:extLst>
          </p:cNvPr>
          <p:cNvSpPr/>
          <p:nvPr/>
        </p:nvSpPr>
        <p:spPr>
          <a:xfrm>
            <a:off x="468087" y="1785257"/>
            <a:ext cx="2993570" cy="34834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CDF64DDE-C21B-0DBE-939B-99B364FFE249}"/>
              </a:ext>
            </a:extLst>
          </p:cNvPr>
          <p:cNvSpPr/>
          <p:nvPr/>
        </p:nvSpPr>
        <p:spPr>
          <a:xfrm>
            <a:off x="8469086" y="1515606"/>
            <a:ext cx="3722914" cy="487364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BEA591F-94D1-A53E-59DF-F9AD1600970E}"/>
              </a:ext>
            </a:extLst>
          </p:cNvPr>
          <p:cNvSpPr/>
          <p:nvPr/>
        </p:nvSpPr>
        <p:spPr>
          <a:xfrm>
            <a:off x="6890657" y="1970313"/>
            <a:ext cx="4147457" cy="283029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139C835-AE30-FBEE-99CA-0E3DC6842F71}"/>
              </a:ext>
            </a:extLst>
          </p:cNvPr>
          <p:cNvSpPr txBox="1"/>
          <p:nvPr/>
        </p:nvSpPr>
        <p:spPr>
          <a:xfrm>
            <a:off x="6041572" y="3428999"/>
            <a:ext cx="6012315" cy="1151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3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3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en-US" sz="3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3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3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3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3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thúc</a:t>
            </a:r>
            <a:r>
              <a:rPr lang="en-US" sz="3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3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3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3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3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3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68117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3AFBCC7-4301-4523-92DA-9298528B05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AC86DD1-0757-4D64-8037-47B5BD86A5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2367171"/>
            <a:ext cx="3413760" cy="4663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BB90708-0E3F-76BC-3D0D-8E1C9337FE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0230" y="302061"/>
            <a:ext cx="3413760" cy="7598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ED5C8CD-878A-6591-4FBE-C86D46E9EFF2}"/>
              </a:ext>
            </a:extLst>
          </p:cNvPr>
          <p:cNvSpPr txBox="1"/>
          <p:nvPr/>
        </p:nvSpPr>
        <p:spPr>
          <a:xfrm>
            <a:off x="2649682" y="2056953"/>
            <a:ext cx="7045036" cy="2028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chia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sẻ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cuốn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,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7067677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DFD5F9C3-F977-4E0E-A849-8B3AD1A80EBA}"/>
              </a:ext>
            </a:extLst>
          </p:cNvPr>
          <p:cNvSpPr/>
          <p:nvPr/>
        </p:nvSpPr>
        <p:spPr>
          <a:xfrm>
            <a:off x="848299" y="282340"/>
            <a:ext cx="10135518" cy="797313"/>
          </a:xfrm>
          <a:prstGeom prst="roundRect">
            <a:avLst/>
          </a:prstGeom>
          <a:solidFill>
            <a:srgbClr val="DF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4" name="Text Box 20">
            <a:extLst>
              <a:ext uri="{FF2B5EF4-FFF2-40B4-BE49-F238E27FC236}">
                <a16:creationId xmlns:a16="http://schemas.microsoft.com/office/drawing/2014/main" xmlns="" id="{DCD31523-A2D5-4933-BA79-F88E34B66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29" y="348441"/>
            <a:ext cx="105171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defTabSz="914400">
              <a:spcBef>
                <a:spcPct val="50000"/>
              </a:spcBef>
              <a:buNone/>
            </a:pPr>
            <a:r>
              <a:rPr lang="en-US" altLang="en-US" b="1" dirty="0">
                <a:solidFill>
                  <a:srgbClr val="C00000"/>
                </a:solidFill>
              </a:rPr>
              <a:t>1. </a:t>
            </a:r>
            <a:r>
              <a:rPr lang="en-US" altLang="en-US" b="1" dirty="0" err="1">
                <a:solidFill>
                  <a:srgbClr val="C00000"/>
                </a:solidFill>
              </a:rPr>
              <a:t>Thực</a:t>
            </a:r>
            <a:r>
              <a:rPr lang="en-US" altLang="en-US" b="1" dirty="0">
                <a:solidFill>
                  <a:srgbClr val="C00000"/>
                </a:solidFill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</a:rPr>
              <a:t>hiện</a:t>
            </a:r>
            <a:r>
              <a:rPr lang="en-US" altLang="en-US" b="1" dirty="0">
                <a:solidFill>
                  <a:srgbClr val="C00000"/>
                </a:solidFill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</a:rPr>
              <a:t>dự</a:t>
            </a:r>
            <a:r>
              <a:rPr lang="en-US" altLang="en-US" b="1" dirty="0">
                <a:solidFill>
                  <a:srgbClr val="C00000"/>
                </a:solidFill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</a:rPr>
              <a:t>án</a:t>
            </a:r>
            <a:r>
              <a:rPr lang="en-US" altLang="en-US" b="1" dirty="0">
                <a:solidFill>
                  <a:srgbClr val="C00000"/>
                </a:solidFill>
              </a:rPr>
              <a:t>: </a:t>
            </a:r>
            <a:r>
              <a:rPr lang="en-US" altLang="en-US" b="1" dirty="0" err="1">
                <a:solidFill>
                  <a:srgbClr val="C00000"/>
                </a:solidFill>
              </a:rPr>
              <a:t>Sổ</a:t>
            </a:r>
            <a:r>
              <a:rPr lang="en-US" altLang="en-US" b="1" dirty="0">
                <a:solidFill>
                  <a:srgbClr val="C00000"/>
                </a:solidFill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</a:rPr>
              <a:t>tay</a:t>
            </a:r>
            <a:r>
              <a:rPr lang="en-US" altLang="en-US" b="1" dirty="0">
                <a:solidFill>
                  <a:srgbClr val="C00000"/>
                </a:solidFill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</a:rPr>
              <a:t>từ</a:t>
            </a:r>
            <a:r>
              <a:rPr lang="en-US" altLang="en-US" b="1" dirty="0">
                <a:solidFill>
                  <a:srgbClr val="C00000"/>
                </a:solidFill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</a:rPr>
              <a:t>ngữ</a:t>
            </a:r>
            <a:r>
              <a:rPr lang="en-US" altLang="en-US" b="1" dirty="0">
                <a:solidFill>
                  <a:srgbClr val="C00000"/>
                </a:solidFill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</a:rPr>
              <a:t>tiếng</a:t>
            </a:r>
            <a:r>
              <a:rPr lang="en-US" altLang="en-US" b="1" dirty="0">
                <a:solidFill>
                  <a:srgbClr val="C00000"/>
                </a:solidFill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</a:rPr>
              <a:t>Việt</a:t>
            </a:r>
            <a:r>
              <a:rPr lang="en-US" altLang="en-US" b="1" dirty="0">
                <a:solidFill>
                  <a:srgbClr val="C00000"/>
                </a:solidFill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</a:rPr>
              <a:t>của</a:t>
            </a:r>
            <a:r>
              <a:rPr lang="en-US" altLang="en-US" b="1" dirty="0">
                <a:solidFill>
                  <a:srgbClr val="C00000"/>
                </a:solidFill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</a:rPr>
              <a:t>em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1628D8-1C41-1D2A-3E16-B59EF07E8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715" y="1145754"/>
            <a:ext cx="10408376" cy="304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352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9F4EF2-3389-CC3D-75D6-FB596559F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620" y="431060"/>
            <a:ext cx="9746759" cy="421905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02E6990-D109-BDFF-C0D0-DF4074AAFE34}"/>
              </a:ext>
            </a:extLst>
          </p:cNvPr>
          <p:cNvSpPr/>
          <p:nvPr/>
        </p:nvSpPr>
        <p:spPr>
          <a:xfrm>
            <a:off x="1028240" y="5134895"/>
            <a:ext cx="10135518" cy="797313"/>
          </a:xfrm>
          <a:prstGeom prst="roundRect">
            <a:avLst/>
          </a:prstGeom>
          <a:solidFill>
            <a:srgbClr val="DF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alt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altLang="en-US" sz="2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字魂35号-经典雅黑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0942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A92AD72-E615-4E91-B2C6-7F330CFDB8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95D3EE"/>
              </a:clrFrom>
              <a:clrTo>
                <a:srgbClr val="95D3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3C72BE"/>
          </a:solidFill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0BBD1DD-989D-4605-B66A-71D45A823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865" y="554329"/>
            <a:ext cx="1969879" cy="16809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8569C76-2957-439C-AD87-B77848E96E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395" y="3169383"/>
            <a:ext cx="1035064" cy="177850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220E3C4-4ED3-4D95-B99E-BB1DD1D2BF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470" y="4584190"/>
            <a:ext cx="3033509" cy="16550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8805F15-5861-4BFF-9044-407447834E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167" y="3429000"/>
            <a:ext cx="2083094" cy="25549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A9A488F-FD20-772D-F116-24D0F69E99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0480" y="2140329"/>
            <a:ext cx="7773074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4971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0;p1">
            <a:extLst>
              <a:ext uri="{FF2B5EF4-FFF2-40B4-BE49-F238E27FC236}">
                <a16:creationId xmlns:a16="http://schemas.microsoft.com/office/drawing/2014/main" xmlns="" id="{4260E1AB-AB4F-ED34-F236-51B452A8F79E}"/>
              </a:ext>
            </a:extLst>
          </p:cNvPr>
          <p:cNvGrpSpPr/>
          <p:nvPr/>
        </p:nvGrpSpPr>
        <p:grpSpPr>
          <a:xfrm>
            <a:off x="587095" y="497569"/>
            <a:ext cx="10160391" cy="5575956"/>
            <a:chOff x="812801" y="508000"/>
            <a:chExt cx="10160390" cy="6350000"/>
          </a:xfrm>
        </p:grpSpPr>
        <p:pic>
          <p:nvPicPr>
            <p:cNvPr id="3" name="Google Shape;91;p1">
              <a:extLst>
                <a:ext uri="{FF2B5EF4-FFF2-40B4-BE49-F238E27FC236}">
                  <a16:creationId xmlns:a16="http://schemas.microsoft.com/office/drawing/2014/main" xmlns="" id="{3E8CB1AC-ECB2-4A22-01C8-E025CB0C060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2801" y="508000"/>
              <a:ext cx="10160390" cy="635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92;p1">
              <a:extLst>
                <a:ext uri="{FF2B5EF4-FFF2-40B4-BE49-F238E27FC236}">
                  <a16:creationId xmlns:a16="http://schemas.microsoft.com/office/drawing/2014/main" xmlns="" id="{269892D7-533D-573A-8926-F1CCE312A3EC}"/>
                </a:ext>
              </a:extLst>
            </p:cNvPr>
            <p:cNvSpPr txBox="1"/>
            <p:nvPr/>
          </p:nvSpPr>
          <p:spPr>
            <a:xfrm>
              <a:off x="1554498" y="1931791"/>
              <a:ext cx="2019300" cy="10514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FFFF0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</a:rPr>
                <a:t>TÔI</a:t>
              </a:r>
              <a:endParaRPr kumimoji="0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7" charset="-128"/>
                <a:cs typeface="+mn-cs"/>
              </a:endParaRPr>
            </a:p>
          </p:txBody>
        </p:sp>
        <p:sp>
          <p:nvSpPr>
            <p:cNvPr id="5" name="Google Shape;93;p1">
              <a:extLst>
                <a:ext uri="{FF2B5EF4-FFF2-40B4-BE49-F238E27FC236}">
                  <a16:creationId xmlns:a16="http://schemas.microsoft.com/office/drawing/2014/main" xmlns="" id="{1531796C-5BE3-66AF-1836-2BA9BB294980}"/>
                </a:ext>
              </a:extLst>
            </p:cNvPr>
            <p:cNvSpPr txBox="1"/>
            <p:nvPr/>
          </p:nvSpPr>
          <p:spPr>
            <a:xfrm>
              <a:off x="4528175" y="2592358"/>
              <a:ext cx="2728385" cy="10514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FF000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</a:rPr>
                <a:t>LÀ</a:t>
              </a:r>
              <a:r>
                <a:rPr lang="en-US" sz="5400" b="1" dirty="0">
                  <a:solidFill>
                    <a:prstClr val="white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</a:rPr>
                <a:t> 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7" charset="-128"/>
                <a:cs typeface="+mn-cs"/>
              </a:endParaRPr>
            </a:p>
          </p:txBody>
        </p:sp>
        <p:sp>
          <p:nvSpPr>
            <p:cNvPr id="6" name="Google Shape;94;p1">
              <a:extLst>
                <a:ext uri="{FF2B5EF4-FFF2-40B4-BE49-F238E27FC236}">
                  <a16:creationId xmlns:a16="http://schemas.microsoft.com/office/drawing/2014/main" xmlns="" id="{505E418B-680D-FEEF-CE09-E20CEC8CD15D}"/>
                </a:ext>
              </a:extLst>
            </p:cNvPr>
            <p:cNvSpPr txBox="1"/>
            <p:nvPr/>
          </p:nvSpPr>
          <p:spPr>
            <a:xfrm>
              <a:off x="7913214" y="1931791"/>
              <a:ext cx="2449987" cy="10514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7030A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</a:rPr>
                <a:t>AI </a:t>
              </a:r>
              <a:r>
                <a:rPr lang="en-US" sz="5400" b="1" dirty="0">
                  <a:solidFill>
                    <a:prstClr val="white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</a:rPr>
                <a:t>?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7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611616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xmlns="" id="{D0701BC5-FA88-FA08-6650-90F161323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">
            <a:extLst>
              <a:ext uri="{FF2B5EF4-FFF2-40B4-BE49-F238E27FC236}">
                <a16:creationId xmlns:a16="http://schemas.microsoft.com/office/drawing/2014/main" xmlns="" id="{D4D649C4-2F15-A284-9DCC-9961C32881F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18699"/>
          <a:stretch/>
        </p:blipFill>
        <p:spPr>
          <a:xfrm>
            <a:off x="-102862" y="979068"/>
            <a:ext cx="12294862" cy="4709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>
            <a:hlinkClick r:id="" action="ppaction://noaction"/>
            <a:extLst>
              <a:ext uri="{FF2B5EF4-FFF2-40B4-BE49-F238E27FC236}">
                <a16:creationId xmlns:a16="http://schemas.microsoft.com/office/drawing/2014/main" xmlns="" id="{00C35460-2D97-D601-B927-A2BFD23B7F4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55032" y="330200"/>
            <a:ext cx="1380399" cy="874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xmlns="" id="{66C43D8B-259F-7764-5630-7A8D0AAFCD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8028" y="165899"/>
            <a:ext cx="863728" cy="863728"/>
          </a:xfrm>
          <a:prstGeom prst="rect">
            <a:avLst/>
          </a:prstGeom>
        </p:spPr>
      </p:pic>
      <p:pic>
        <p:nvPicPr>
          <p:cNvPr id="24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xmlns="" id="{4633D2F5-17C7-1AC5-CDB0-B74CDC0B9D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0434" y="150394"/>
            <a:ext cx="863728" cy="8637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16BCBED-72EA-633C-BE49-BC12D0020D5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8028" cy="979068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3" name="Picture 4">
            <a:hlinkClick r:id="rId12" action="ppaction://hlinksldjump"/>
            <a:extLst>
              <a:ext uri="{FF2B5EF4-FFF2-40B4-BE49-F238E27FC236}">
                <a16:creationId xmlns:a16="http://schemas.microsoft.com/office/drawing/2014/main" xmlns="" id="{A1245B83-36CF-C2AC-C0DC-7C0AFD519F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52165" y="165899"/>
            <a:ext cx="863728" cy="863728"/>
          </a:xfrm>
          <a:prstGeom prst="rect">
            <a:avLst/>
          </a:prstGeom>
        </p:spPr>
      </p:pic>
      <p:pic>
        <p:nvPicPr>
          <p:cNvPr id="1026" name="Picture 2" descr="LocalZine: Dế Mèn phiêu lưu ký - Ký ức sống mãi của tuổi thơ - The  Millennials Life">
            <a:extLst>
              <a:ext uri="{FF2B5EF4-FFF2-40B4-BE49-F238E27FC236}">
                <a16:creationId xmlns:a16="http://schemas.microsoft.com/office/drawing/2014/main" xmlns="" id="{5D815500-3B48-6408-813C-C03B596EE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28" y="1143848"/>
            <a:ext cx="9555638" cy="569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DE2D478-42D9-AF81-B78C-0276C6D97150}"/>
              </a:ext>
            </a:extLst>
          </p:cNvPr>
          <p:cNvSpPr/>
          <p:nvPr/>
        </p:nvSpPr>
        <p:spPr>
          <a:xfrm>
            <a:off x="878028" y="1143848"/>
            <a:ext cx="9598370" cy="571415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dế mèn..">
            <a:hlinkClick r:id="" action="ppaction://media"/>
            <a:extLst>
              <a:ext uri="{FF2B5EF4-FFF2-40B4-BE49-F238E27FC236}">
                <a16:creationId xmlns:a16="http://schemas.microsoft.com/office/drawing/2014/main" xmlns="" id="{D3CB83D3-8476-BA10-7368-8B05CF8BE7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3902" y="5635250"/>
            <a:ext cx="487363" cy="487363"/>
          </a:xfrm>
          <a:prstGeom prst="rect">
            <a:avLst/>
          </a:prstGeom>
        </p:spPr>
      </p:pic>
      <p:sp>
        <p:nvSpPr>
          <p:cNvPr id="4" name="Action Button: Go Forward or Next 3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xmlns="" id="{FB9745CD-250A-E1FF-D385-A16DC6328DC2}"/>
              </a:ext>
            </a:extLst>
          </p:cNvPr>
          <p:cNvSpPr/>
          <p:nvPr/>
        </p:nvSpPr>
        <p:spPr>
          <a:xfrm>
            <a:off x="11668991" y="5688741"/>
            <a:ext cx="237751" cy="220947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4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95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00;p2"/>
          <p:cNvPicPr preferRelativeResize="0"/>
          <p:nvPr/>
        </p:nvPicPr>
        <p:blipFill rotWithShape="1">
          <a:blip r:embed="rId3">
            <a:alphaModFix/>
          </a:blip>
          <a:srcRect b="18699"/>
          <a:stretch/>
        </p:blipFill>
        <p:spPr>
          <a:xfrm>
            <a:off x="-123116" y="2674761"/>
            <a:ext cx="12438231" cy="418324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E61D4046-9D0D-71A8-5E6D-C216D938944C}"/>
              </a:ext>
            </a:extLst>
          </p:cNvPr>
          <p:cNvSpPr/>
          <p:nvPr/>
        </p:nvSpPr>
        <p:spPr>
          <a:xfrm>
            <a:off x="145473" y="2044877"/>
            <a:ext cx="12046527" cy="22777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út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2800" b="1" noProof="1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xmlns="" id="{5D479374-D693-0D87-860A-FAF63BC15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3200" y="5827876"/>
            <a:ext cx="1590261" cy="13894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E13A86-CBDB-3AA2-1862-4130FD00AB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8028" cy="979068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336412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00;p2"/>
          <p:cNvPicPr preferRelativeResize="0"/>
          <p:nvPr/>
        </p:nvPicPr>
        <p:blipFill rotWithShape="1">
          <a:blip r:embed="rId3">
            <a:alphaModFix/>
          </a:blip>
          <a:srcRect b="18699"/>
          <a:stretch/>
        </p:blipFill>
        <p:spPr>
          <a:xfrm>
            <a:off x="-123116" y="2674761"/>
            <a:ext cx="12438231" cy="4183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xmlns="" id="{5D479374-D693-0D87-860A-FAF63BC15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3200" y="5827876"/>
            <a:ext cx="1590261" cy="138944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054A244-1626-D3D7-42F6-0CD39305DFF6}"/>
              </a:ext>
            </a:extLst>
          </p:cNvPr>
          <p:cNvSpPr/>
          <p:nvPr/>
        </p:nvSpPr>
        <p:spPr>
          <a:xfrm>
            <a:off x="1143576" y="1840205"/>
            <a:ext cx="8928101" cy="243045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  <a:defRPr/>
            </a:pP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000" b="1" noProof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46759DF-728D-68FD-C8F6-9B30EB1985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8028" cy="979068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357844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00;p2"/>
          <p:cNvPicPr preferRelativeResize="0"/>
          <p:nvPr/>
        </p:nvPicPr>
        <p:blipFill rotWithShape="1">
          <a:blip r:embed="rId3">
            <a:alphaModFix/>
          </a:blip>
          <a:srcRect b="18699"/>
          <a:stretch/>
        </p:blipFill>
        <p:spPr>
          <a:xfrm>
            <a:off x="-123116" y="2674761"/>
            <a:ext cx="12438231" cy="4183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xmlns="" id="{5D479374-D693-0D87-860A-FAF63BC15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3200" y="5827876"/>
            <a:ext cx="1590261" cy="138944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87152710-C0DE-3A83-CD00-A1746604C597}"/>
              </a:ext>
            </a:extLst>
          </p:cNvPr>
          <p:cNvSpPr/>
          <p:nvPr/>
        </p:nvSpPr>
        <p:spPr>
          <a:xfrm>
            <a:off x="737755" y="1411132"/>
            <a:ext cx="9916391" cy="33552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  <a:defRPr/>
            </a:pPr>
            <a:endParaRPr lang="en-US" sz="5000" b="1" noProof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>
              <a:lnSpc>
                <a:spcPct val="150000"/>
              </a:lnSpc>
              <a:defRPr/>
            </a:pPr>
            <a:r>
              <a:rPr lang="en-US" sz="5000" b="1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có đôi cánh dài tận chấm đuôi, đôi càng mẫm bóng.</a:t>
            </a:r>
          </a:p>
          <a:p>
            <a:pPr algn="ctr" defTabSz="609630">
              <a:lnSpc>
                <a:spcPct val="150000"/>
              </a:lnSpc>
              <a:defRPr/>
            </a:pPr>
            <a:r>
              <a:rPr lang="vi-VN" sz="50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 defTabSz="609630">
              <a:lnSpc>
                <a:spcPct val="150000"/>
              </a:lnSpc>
              <a:defRPr/>
            </a:pPr>
            <a:endParaRPr lang="en-US" sz="5000" b="1" noProof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73615E2-A222-7E66-F176-F43B82BB8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8028" cy="979068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90029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"/>
          <p:cNvPicPr preferRelativeResize="0"/>
          <p:nvPr/>
        </p:nvPicPr>
        <p:blipFill rotWithShape="1">
          <a:blip r:embed="rId5">
            <a:alphaModFix/>
          </a:blip>
          <a:srcRect b="18699"/>
          <a:stretch/>
        </p:blipFill>
        <p:spPr>
          <a:xfrm>
            <a:off x="-102862" y="979068"/>
            <a:ext cx="12294862" cy="4709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>
            <a:hlinkClick r:id="" action="ppaction://noaction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55032" y="330200"/>
            <a:ext cx="1380399" cy="874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73F6592-20A7-64A4-F473-A02ABCEDC2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8028" cy="979068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1026" name="Picture 2" descr="LocalZine: Dế Mèn phiêu lưu ký - Ký ức sống mãi của tuổi thơ - The  Millennials Life">
            <a:extLst>
              <a:ext uri="{FF2B5EF4-FFF2-40B4-BE49-F238E27FC236}">
                <a16:creationId xmlns:a16="http://schemas.microsoft.com/office/drawing/2014/main" xmlns="" id="{7C5CB09D-9C77-0EE6-E369-C74ADFFD3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28" y="0"/>
            <a:ext cx="10557894" cy="683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78027" y="0"/>
            <a:ext cx="10557893" cy="68580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dế mèn..">
            <a:hlinkClick r:id="" action="ppaction://media"/>
            <a:extLst>
              <a:ext uri="{FF2B5EF4-FFF2-40B4-BE49-F238E27FC236}">
                <a16:creationId xmlns:a16="http://schemas.microsoft.com/office/drawing/2014/main" xmlns="" id="{63E0F4BB-F51D-75F7-5A18-7C1FC59FA6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902" y="5635250"/>
            <a:ext cx="487363" cy="487363"/>
          </a:xfrm>
          <a:prstGeom prst="rect">
            <a:avLst/>
          </a:prstGeom>
        </p:spPr>
      </p:pic>
      <p:sp>
        <p:nvSpPr>
          <p:cNvPr id="4" name="Action Button: Go Forward or Next 3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xmlns="" id="{E5BE8D34-E7C4-EC10-68A3-ED03392CA972}"/>
              </a:ext>
            </a:extLst>
          </p:cNvPr>
          <p:cNvSpPr/>
          <p:nvPr/>
        </p:nvSpPr>
        <p:spPr>
          <a:xfrm>
            <a:off x="11668991" y="5688741"/>
            <a:ext cx="237751" cy="220947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07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8FB085D-161E-30CC-27A2-66ADAF472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ập nhật 84+ về hình nền powerpoint đẹp đơn giản - cdgdbentre.edu.vn">
            <a:extLst>
              <a:ext uri="{FF2B5EF4-FFF2-40B4-BE49-F238E27FC236}">
                <a16:creationId xmlns:a16="http://schemas.microsoft.com/office/drawing/2014/main" xmlns="" id="{1D70A353-4F4B-5ED4-A14B-B2541C7C7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93530" y="270309"/>
            <a:ext cx="8149219" cy="6767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2024</a:t>
            </a:r>
            <a:endParaRPr lang="en-US" sz="3733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20706" y="878980"/>
            <a:ext cx="2191947" cy="6767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3733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733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endParaRPr lang="en-US" sz="3733" dirty="0"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8145" y="1659189"/>
            <a:ext cx="1180407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17: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228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A7028073-2F1D-4C17-9300-01AD1917A89C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OeJc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niXNL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OeJc0u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54lzSy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54lzS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aWGe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aWGeS5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aWGeS7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amGeSy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amGeS3Br3rpLAAAAagAAABsAAAB1bml2ZXJzYWwvdW5pdmVyc2FsLnBuZy54bWyzsa/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/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+/sCAACwCAAAFAAAAAAAAAABAAAAAAC9EQAAdW5pdmVyc2FsL3BsYXllci54bWxQSwECAAAUAAIACABpYZ5LsIcj9GwBAAD3AgAAKQAAAAAAAAABAAAAAADqFAAAdW5pdmVyc2FsL3NraW5fY3VzdG9taXphdGlvbl9zZXR0aW5ncy54bWxQSwECAAAUAAIACABqYZ5LJOD/F8QMAABjGQAAFwAAAAAAAAAAAAAAAACdFgAAdW5pdmVyc2FsL3VuaXZlcnNhbC5wbmdQSwECAAAUAAIACABqYZ5LcGveuksAAABqAAAAGwAAAAAAAAABAAAAAACWIwAAdW5pdmVyc2FsL3VuaXZlcnNhbC5wbmcueG1sUEsFBgAAAAALAAsASQMAABokAAAAAA=="/>
  <p:tag name="ISPRING_PRESENTATION_TITLE" val="02.26.01"/>
  <p:tag name="ISPRING_FIRST_PUBLISH" val="1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843</TotalTime>
  <Words>1014</Words>
  <Application>Microsoft Office PowerPoint</Application>
  <PresentationFormat>Widescreen</PresentationFormat>
  <Paragraphs>100</Paragraphs>
  <Slides>24</Slides>
  <Notes>22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Calibri</vt:lpstr>
      <vt:lpstr>Cambria</vt:lpstr>
      <vt:lpstr>Roboto</vt:lpstr>
      <vt:lpstr>Times New Roman</vt:lpstr>
      <vt:lpstr>UD Digi Kyokasho N-B</vt:lpstr>
      <vt:lpstr>UTM Avo</vt:lpstr>
      <vt:lpstr>字魂35号-经典雅黑</vt:lpstr>
      <vt:lpstr>等线</vt:lpstr>
      <vt:lpstr>1_Office 主题</vt:lpstr>
      <vt:lpstr>3_Office 主题</vt:lpstr>
      <vt:lpstr>4_Office 主题</vt:lpstr>
      <vt:lpstr>5_Office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Admin</cp:lastModifiedBy>
  <cp:revision>89</cp:revision>
  <dcterms:created xsi:type="dcterms:W3CDTF">2017-08-18T03:02:00Z</dcterms:created>
  <dcterms:modified xsi:type="dcterms:W3CDTF">2025-05-21T09:36:31Z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