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65" r:id="rId4"/>
    <p:sldMasterId id="2147483678" r:id="rId5"/>
    <p:sldMasterId id="2147483690" r:id="rId6"/>
  </p:sldMasterIdLst>
  <p:notesMasterIdLst>
    <p:notesMasterId r:id="rId8"/>
  </p:notesMasterIdLst>
  <p:sldIdLst>
    <p:sldId id="313" r:id="rId7"/>
    <p:sldId id="11088410" r:id="rId9"/>
    <p:sldId id="256" r:id="rId10"/>
    <p:sldId id="11088404" r:id="rId11"/>
    <p:sldId id="11088406" r:id="rId12"/>
    <p:sldId id="11088407" r:id="rId13"/>
    <p:sldId id="11088403" r:id="rId14"/>
    <p:sldId id="11088405" r:id="rId15"/>
    <p:sldId id="329" r:id="rId16"/>
    <p:sldId id="11088414" r:id="rId17"/>
    <p:sldId id="257" r:id="rId18"/>
    <p:sldId id="11088415" r:id="rId19"/>
    <p:sldId id="11088411" r:id="rId20"/>
    <p:sldId id="11088412" r:id="rId21"/>
    <p:sldId id="11088413" r:id="rId22"/>
    <p:sldId id="31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3" d="100"/>
          <a:sy n="73" d="100"/>
        </p:scale>
        <p:origin x="-400" y="1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CF99D-219F-4203-B742-1DDA9799345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8BBD3-5B3A-435D-B285-87A7E11D849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-GV: </a:t>
            </a:r>
            <a:r>
              <a:rPr lang="en-US" altLang="zh-CN" dirty="0" err="1"/>
              <a:t>Thông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phần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khởi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giúp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con </a:t>
            </a:r>
            <a:r>
              <a:rPr lang="en-US" altLang="zh-CN" baseline="0" dirty="0" err="1"/>
              <a:t>ôn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cộng</a:t>
            </a:r>
            <a:r>
              <a:rPr lang="en-US" altLang="zh-CN" baseline="0" dirty="0"/>
              <a:t> 2 PS </a:t>
            </a:r>
            <a:r>
              <a:rPr lang="en-US" altLang="zh-CN" baseline="0" dirty="0" err="1"/>
              <a:t>cùng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mẫu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mẫu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viết</a:t>
            </a:r>
            <a:r>
              <a:rPr lang="en-US" altLang="zh-CN" baseline="0" dirty="0"/>
              <a:t> STN </a:t>
            </a:r>
            <a:r>
              <a:rPr lang="en-US" altLang="zh-CN" baseline="0" dirty="0" err="1"/>
              <a:t>dưới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phân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Bây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luyện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thêm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một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cộng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phân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nay. </a:t>
            </a:r>
            <a:r>
              <a:rPr lang="en-US" altLang="zh-CN" baseline="0" dirty="0" err="1"/>
              <a:t>Luyện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tập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trang</a:t>
            </a:r>
            <a:r>
              <a:rPr lang="en-US" altLang="zh-CN" baseline="0" dirty="0"/>
              <a:t> 128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Nguyễn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Thị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Tuyết</a:t>
            </a:r>
            <a:r>
              <a:rPr lang="en-US" dirty="0">
                <a:sym typeface="+mn-ea"/>
              </a:rPr>
              <a:t> Nga – TH Mai </a:t>
            </a:r>
            <a:r>
              <a:rPr lang="en-US" dirty="0" err="1">
                <a:sym typeface="+mn-ea"/>
              </a:rPr>
              <a:t>Động</a:t>
            </a:r>
            <a:r>
              <a:rPr lang="en-US" dirty="0">
                <a:sym typeface="+mn-ea"/>
              </a:rPr>
              <a:t> – </a:t>
            </a:r>
            <a:r>
              <a:rPr lang="en-US" dirty="0" err="1">
                <a:sym typeface="+mn-ea"/>
              </a:rPr>
              <a:t>Hoàng</a:t>
            </a:r>
            <a:r>
              <a:rPr lang="en-US" dirty="0">
                <a:sym typeface="+mn-ea"/>
              </a:rPr>
              <a:t> Mai – HN.</a:t>
            </a:r>
            <a:endParaRPr lang="en-US" dirty="0">
              <a:sym typeface="+mn-ea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57C9-D0B9-44A8-9913-9BA315F90F2F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18F7A-DAFD-4AFB-A73A-8317E6C0E168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78C6-E338-4E1A-B4A9-EF88A8E7E8C3}" type="datetime1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Bài giảng được chỉnh sửa bởi: Nguyễn Thị Tuyết Nga - TH Mai Động - Hoàng Mai - HN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7F261-2C13-472D-818E-F218FE7721F7}" type="datetime1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71C71-7B8F-48D7-A562-E9756B03CF0B}" type="datetime1">
              <a:rPr lang="en-US" smtClean="0"/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73357-5128-4917-9024-184E9B167076}" type="datetime1">
              <a:rPr lang="en-US" smtClean="0"/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DD711-41C3-416F-A3EC-BBEA14F10CE3}" type="datetime1">
              <a:rPr lang="en-US" smtClean="0"/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0F585-9D02-4FE1-8A3F-3EDBF2A8ED40}" type="datetime1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AD68B-CC29-49B2-8433-C430B7251E3E}" type="datetime1">
              <a:rPr lang="en-US" smtClean="0"/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C3F1-0510-487A-9B70-42ABED53F415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7BD9D-EF2D-4803-B5DF-DD84AA5785D5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A2EFB-70BD-417D-B462-904BF3D5E83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48F6F-2428-462A-9C17-B471D69666C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750DBB-D116-4F5E-87A5-6486A7600B9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85749" y="927100"/>
            <a:ext cx="11620500" cy="56261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49181" y="-58254"/>
            <a:ext cx="2207401" cy="2207401"/>
          </a:xfrm>
          <a:prstGeom prst="rect">
            <a:avLst/>
          </a:prstGeom>
        </p:spPr>
      </p:pic>
      <p:grpSp>
        <p:nvGrpSpPr>
          <p:cNvPr id="28" name="组合 27"/>
          <p:cNvGrpSpPr/>
          <p:nvPr userDrawn="1"/>
        </p:nvGrpSpPr>
        <p:grpSpPr>
          <a:xfrm>
            <a:off x="10412537" y="5056128"/>
            <a:ext cx="1980059" cy="1721382"/>
            <a:chOff x="8236467" y="3278909"/>
            <a:chExt cx="3984357" cy="346383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" y="508000"/>
            <a:ext cx="11631636" cy="5919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6" b="-1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2" Type="http://schemas.openxmlformats.org/officeDocument/2006/relationships/theme" Target="../theme/theme5.xml"/><Relationship Id="rId21" Type="http://schemas.openxmlformats.org/officeDocument/2006/relationships/image" Target="../media/image7.jpeg"/><Relationship Id="rId20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C3C0A-A6D9-4170-9D27-9102EE221837}" type="datetime1">
              <a:rPr lang="en-US" smtClean="0"/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A2EFB-70BD-417D-B462-904BF3D5E83B}" type="slidenum">
              <a:rPr lang="en-US" smtClean="0"/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913202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  <a:endParaRPr lang="en-US" sz="1100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pic>
        <p:nvPicPr>
          <p:cNvPr id="3" name="Picture 2" descr="A picture containing shape&#10;&#10;Description automatically generated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0" y="304800"/>
            <a:ext cx="1276350" cy="12763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28.png"/><Relationship Id="rId2" Type="http://schemas.openxmlformats.org/officeDocument/2006/relationships/image" Target="../media/image35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29.xml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microsoft.com/office/2007/relationships/hdphoto" Target="../media/image57.wdp"/><Relationship Id="rId5" Type="http://schemas.openxmlformats.org/officeDocument/2006/relationships/image" Target="../media/image56.png"/><Relationship Id="rId4" Type="http://schemas.openxmlformats.org/officeDocument/2006/relationships/image" Target="../media/image9.png"/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51.xml"/><Relationship Id="rId10" Type="http://schemas.openxmlformats.org/officeDocument/2006/relationships/image" Target="../media/image59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58.xml"/><Relationship Id="rId7" Type="http://schemas.openxmlformats.org/officeDocument/2006/relationships/image" Target="../media/image20.png"/><Relationship Id="rId6" Type="http://schemas.openxmlformats.org/officeDocument/2006/relationships/hyperlink" Target="https://www.facebook.com/teamKTUTS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1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7.xml"/><Relationship Id="rId2" Type="http://schemas.microsoft.com/office/2007/relationships/hdphoto" Target="../media/image32.wdp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/>
          <a:srcRect l="9484" t="11959" r="11818"/>
          <a:stretch>
            <a:fillRect/>
          </a:stretch>
        </p:blipFill>
        <p:spPr>
          <a:xfrm>
            <a:off x="891409" y="482600"/>
            <a:ext cx="10350500" cy="604438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74580" y="-280200"/>
            <a:ext cx="4619311" cy="4619311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7923982" y="2736534"/>
            <a:ext cx="4743064" cy="4151946"/>
            <a:chOff x="8236467" y="3278909"/>
            <a:chExt cx="3984357" cy="3463837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50529" y="65377"/>
            <a:ext cx="3787327" cy="4619311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>
            <a:fillRect/>
          </a:stretch>
        </p:blipFill>
        <p:spPr>
          <a:xfrm>
            <a:off x="662" y="1925757"/>
            <a:ext cx="3772155" cy="4873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3160" y="1604506"/>
            <a:ext cx="5407621" cy="3938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55135" y="555847"/>
            <a:ext cx="6281730" cy="838986"/>
            <a:chOff x="2955135" y="825813"/>
            <a:chExt cx="6281730" cy="838986"/>
          </a:xfrm>
        </p:grpSpPr>
        <p:sp>
          <p:nvSpPr>
            <p:cNvPr id="3" name="Rounded Rectangle 2"/>
            <p:cNvSpPr/>
            <p:nvPr/>
          </p:nvSpPr>
          <p:spPr>
            <a:xfrm>
              <a:off x="3462514" y="825813"/>
              <a:ext cx="5354227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/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15" name="Picture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>
            <a:fillRect/>
          </a:stretch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6573" y="1498803"/>
            <a:ext cx="5741148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Lưng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thẳng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Đầu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hơi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cúi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dirty="0" smtClean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Mắt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khoảng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25- 30 cm.</a:t>
            </a:r>
            <a:endParaRPr lang="en-US" sz="3200" dirty="0" smtClean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573" y="2772034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phải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cầm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bút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giữ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vở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36573" y="4083767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song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song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aseline="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tì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ngực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bàn</a:t>
            </a:r>
            <a:r>
              <a:rPr lang="en-US" sz="32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218159" y="1941338"/>
            <a:ext cx="3743654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flowers&#10;&#10;Description automatically generated with low confidence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picture containing icon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61" y="0"/>
            <a:ext cx="5940000" cy="5940000"/>
          </a:xfrm>
          <a:prstGeom prst="rect">
            <a:avLst/>
          </a:prstGeom>
        </p:spPr>
      </p:pic>
      <p:pic>
        <p:nvPicPr>
          <p:cNvPr id="10" name="Picture 9" descr="A close-up of some flowers&#10;&#10;Description automatically generated with low confidenc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>
            <a:fillRect/>
          </a:stretch>
        </p:blipFill>
        <p:spPr>
          <a:xfrm flipH="1">
            <a:off x="7747606" y="2898000"/>
            <a:ext cx="4444392" cy="3960000"/>
          </a:xfrm>
          <a:prstGeom prst="rect">
            <a:avLst/>
          </a:prstGeom>
        </p:spPr>
      </p:pic>
      <p:pic>
        <p:nvPicPr>
          <p:cNvPr id="9" name="Picture 8" descr="A close-up of some flowers&#10;&#10;Description automatically generated with low confidenc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9"/>
          <a:stretch>
            <a:fillRect/>
          </a:stretch>
        </p:blipFill>
        <p:spPr>
          <a:xfrm>
            <a:off x="0" y="2898000"/>
            <a:ext cx="4444392" cy="3960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44141" y="233184"/>
            <a:ext cx="2972161" cy="4860000"/>
            <a:chOff x="957761" y="1458000"/>
            <a:chExt cx="2972161" cy="4860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7761" y="1458000"/>
              <a:ext cx="2972161" cy="4860000"/>
            </a:xfrm>
            <a:prstGeom prst="rect">
              <a:avLst/>
            </a:prstGeom>
          </p:spPr>
        </p:pic>
        <p:pic>
          <p:nvPicPr>
            <p:cNvPr id="13" name="图片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8812" y="3934750"/>
              <a:ext cx="535248" cy="535248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268" y="1421781"/>
            <a:ext cx="480406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27765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38719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6827561">
            <a:off x="4838701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Oval 18"/>
          <p:cNvSpPr/>
          <p:nvPr/>
        </p:nvSpPr>
        <p:spPr>
          <a:xfrm>
            <a:off x="3581400" y="3786188"/>
            <a:ext cx="457200" cy="4572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 Box 16"/>
          <p:cNvSpPr txBox="1"/>
          <p:nvPr/>
        </p:nvSpPr>
        <p:spPr>
          <a:xfrm>
            <a:off x="3581400" y="31162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6 ô li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2971800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  <a:endParaRPr kumimoji="0" sz="2800" b="1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 Box 14"/>
          <p:cNvSpPr txBox="1"/>
          <p:nvPr/>
        </p:nvSpPr>
        <p:spPr>
          <a:xfrm>
            <a:off x="2743200" y="2049464"/>
            <a:ext cx="5181600" cy="8066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*Con chữ Y cỡ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mấy ô li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7"/>
          <p:cNvSpPr txBox="1"/>
          <p:nvPr/>
        </p:nvSpPr>
        <p:spPr>
          <a:xfrm>
            <a:off x="3595688" y="372586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8 ô li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Text Box 19"/>
          <p:cNvSpPr txBox="1"/>
          <p:nvPr/>
        </p:nvSpPr>
        <p:spPr>
          <a:xfrm>
            <a:off x="3581400" y="4259264"/>
            <a:ext cx="13716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7 ô li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084" name="Group 22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3085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3094" name="Picture 230"/>
              <p:cNvPicPr>
                <a:picLocks noChangeAspect="1"/>
              </p:cNvPicPr>
              <p:nvPr/>
            </p:nvPicPr>
            <p:blipFill>
              <a:blip r:embed="rId4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3095" name="Picture 231" descr="y hoa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3086" name="Group 703"/>
            <p:cNvGrpSpPr/>
            <p:nvPr/>
          </p:nvGrpSpPr>
          <p:grpSpPr>
            <a:xfrm>
              <a:off x="5426075" y="981496"/>
              <a:ext cx="2117725" cy="5306591"/>
              <a:chOff x="1117379" y="786578"/>
              <a:chExt cx="2118902" cy="5305797"/>
            </a:xfrm>
          </p:grpSpPr>
          <p:sp>
            <p:nvSpPr>
              <p:cNvPr id="3087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8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89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0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1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3092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  <a:endPara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93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  <a:endPara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9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99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allAtOnce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9"/>
          <p:cNvSpPr txBox="1"/>
          <p:nvPr/>
        </p:nvSpPr>
        <p:spPr>
          <a:xfrm>
            <a:off x="3140075" y="4252913"/>
            <a:ext cx="1371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c)  6 ô li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099" name="Text Box 9"/>
          <p:cNvSpPr txBox="1"/>
          <p:nvPr/>
        </p:nvSpPr>
        <p:spPr>
          <a:xfrm>
            <a:off x="3259138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  <a:endParaRPr kumimoji="0" sz="2800" b="1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100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2420938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3516313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6827561">
            <a:off x="44307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Text Box 10"/>
          <p:cNvSpPr txBox="1"/>
          <p:nvPr/>
        </p:nvSpPr>
        <p:spPr>
          <a:xfrm>
            <a:off x="2514600" y="2043113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 mấy ô li 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9" name="Oval 16"/>
          <p:cNvSpPr/>
          <p:nvPr/>
        </p:nvSpPr>
        <p:spPr>
          <a:xfrm>
            <a:off x="3124200" y="314325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Text Box 17"/>
          <p:cNvSpPr txBox="1"/>
          <p:nvPr/>
        </p:nvSpPr>
        <p:spPr>
          <a:xfrm>
            <a:off x="3163888" y="3109914"/>
            <a:ext cx="2286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5 ô li 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Text Box 18"/>
          <p:cNvSpPr txBox="1"/>
          <p:nvPr/>
        </p:nvSpPr>
        <p:spPr>
          <a:xfrm>
            <a:off x="3140075" y="3719513"/>
            <a:ext cx="1600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4 ô li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107" name="Group 35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4108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4117" name="Picture 230"/>
              <p:cNvPicPr>
                <a:picLocks noChangeAspect="1"/>
              </p:cNvPicPr>
              <p:nvPr/>
            </p:nvPicPr>
            <p:blipFill>
              <a:blip r:embed="rId4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4118" name="Picture 231" descr="y hoa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4109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4110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1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2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3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4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4115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  <a:endPara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16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  <a:endPara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39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 animBg="1"/>
      <p:bldP spid="20" grpId="0" build="allAtOnce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/>
          <p:nvPr/>
        </p:nvSpPr>
        <p:spPr>
          <a:xfrm>
            <a:off x="3478212" y="3943351"/>
            <a:ext cx="1893887" cy="5191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b)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3097213" y="1143001"/>
            <a:ext cx="31242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Chọn ý đúng nhất:</a:t>
            </a:r>
            <a:endParaRPr kumimoji="0" sz="2800" b="1" i="1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1"/>
          <a:srcRect l="24504" r="25812" b="55757"/>
          <a:stretch>
            <a:fillRect/>
          </a:stretch>
        </p:blipFill>
        <p:spPr>
          <a:xfrm rot="9199349">
            <a:off x="2665413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2"/>
          <a:srcRect l="55197" t="42612" b="10580"/>
          <a:stretch>
            <a:fillRect/>
          </a:stretch>
        </p:blipFill>
        <p:spPr>
          <a:xfrm rot="8527350">
            <a:off x="3760788" y="5221288"/>
            <a:ext cx="779462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3"/>
          <a:srcRect l="-3510" t="58333" r="52632"/>
          <a:stretch>
            <a:fillRect/>
          </a:stretch>
        </p:blipFill>
        <p:spPr>
          <a:xfrm rot="-6827561">
            <a:off x="4727576" y="5210175"/>
            <a:ext cx="855663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9"/>
          <p:cNvSpPr/>
          <p:nvPr/>
        </p:nvSpPr>
        <p:spPr>
          <a:xfrm>
            <a:off x="3429000" y="3429000"/>
            <a:ext cx="457200" cy="4572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99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" name="Text Box 10"/>
          <p:cNvSpPr txBox="1"/>
          <p:nvPr/>
        </p:nvSpPr>
        <p:spPr>
          <a:xfrm>
            <a:off x="3478212" y="3333751"/>
            <a:ext cx="1893887" cy="5191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3516313" y="4552951"/>
            <a:ext cx="1623332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c)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30" name="Group 24"/>
          <p:cNvGrpSpPr/>
          <p:nvPr/>
        </p:nvGrpSpPr>
        <p:grpSpPr>
          <a:xfrm>
            <a:off x="6792914" y="914401"/>
            <a:ext cx="2960687" cy="5578475"/>
            <a:chOff x="5268913" y="914400"/>
            <a:chExt cx="2960687" cy="5578475"/>
          </a:xfrm>
        </p:grpSpPr>
        <p:grpSp>
          <p:nvGrpSpPr>
            <p:cNvPr id="5132" name="Group 229"/>
            <p:cNvGrpSpPr/>
            <p:nvPr/>
          </p:nvGrpSpPr>
          <p:grpSpPr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141" name="Picture 230"/>
              <p:cNvPicPr>
                <a:picLocks noChangeAspect="1"/>
              </p:cNvPicPr>
              <p:nvPr/>
            </p:nvPicPr>
            <p:blipFill>
              <a:blip r:embed="rId4"/>
              <a:srcRect l="21053" t="34346" r="54736" b="20081"/>
              <a:stretch>
                <a:fillRect/>
              </a:stretch>
            </p:blipFill>
            <p:spPr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 cap="flat" cmpd="sng">
                <a:solidFill>
                  <a:srgbClr val="0000CC"/>
                </a:solidFill>
                <a:prstDash val="solid"/>
                <a:miter/>
                <a:headEnd type="none" w="med" len="med"/>
                <a:tailEnd type="none" w="med" len="med"/>
              </a:ln>
            </p:spPr>
          </p:pic>
          <p:pic>
            <p:nvPicPr>
              <p:cNvPr id="5142" name="Picture 231" descr="y hoa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57" y="864"/>
                <a:ext cx="1543" cy="28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5133" name="Group 703"/>
            <p:cNvGrpSpPr/>
            <p:nvPr/>
          </p:nvGrpSpPr>
          <p:grpSpPr>
            <a:xfrm>
              <a:off x="5426076" y="981496"/>
              <a:ext cx="2117727" cy="5306587"/>
              <a:chOff x="1117379" y="786578"/>
              <a:chExt cx="2118902" cy="5305797"/>
            </a:xfrm>
          </p:grpSpPr>
          <p:sp>
            <p:nvSpPr>
              <p:cNvPr id="5134" name="Arc 232"/>
              <p:cNvSpPr/>
              <p:nvPr/>
            </p:nvSpPr>
            <p:spPr>
              <a:xfrm rot="4125663" flipH="1">
                <a:off x="1055385" y="1730602"/>
                <a:ext cx="543941" cy="419954"/>
              </a:xfrm>
              <a:custGeom>
                <a:avLst/>
                <a:gdLst>
                  <a:gd name="txL" fmla="*/ 0 w 21600"/>
                  <a:gd name="txT" fmla="*/ 0 h 34419"/>
                  <a:gd name="txR" fmla="*/ 21600 w 21600"/>
                  <a:gd name="txB" fmla="*/ 34419 h 34419"/>
                </a:gdLst>
                <a:ahLst/>
                <a:cxnLst>
                  <a:cxn ang="0">
                    <a:pos x="2147483647" y="2147483647"/>
                  </a:cxn>
                  <a:cxn ang="0">
                    <a:pos x="2147483647" y="0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1600" h="34419" fill="none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5" name="Arc 233"/>
              <p:cNvSpPr/>
              <p:nvPr/>
            </p:nvSpPr>
            <p:spPr>
              <a:xfrm rot="-9847457" flipH="1">
                <a:off x="2154553" y="3659518"/>
                <a:ext cx="489947" cy="520567"/>
              </a:xfrm>
              <a:custGeom>
                <a:avLst/>
                <a:gdLst>
                  <a:gd name="txL" fmla="*/ 0 w 29524"/>
                  <a:gd name="txT" fmla="*/ 0 h 23801"/>
                  <a:gd name="txR" fmla="*/ 29524 w 29524"/>
                  <a:gd name="txB" fmla="*/ 23801 h 23801"/>
                </a:gdLst>
                <a:ahLst/>
                <a:cxnLst>
                  <a:cxn ang="0">
                    <a:pos x="0" y="2147483647"/>
                  </a:cxn>
                  <a:cxn ang="0">
                    <a:pos x="2147483647" y="2147483647"/>
                  </a:cxn>
                  <a:cxn ang="0">
                    <a:pos x="2147483647" y="2147483647"/>
                  </a:cxn>
                </a:cxnLst>
                <a:rect l="txL" t="txT" r="txR" b="txB"/>
                <a:pathLst>
                  <a:path w="29524" h="23801" fill="none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6" name="Arc 234"/>
              <p:cNvSpPr/>
              <p:nvPr/>
            </p:nvSpPr>
            <p:spPr>
              <a:xfrm rot="5766179" flipH="1">
                <a:off x="1536450" y="1541811"/>
                <a:ext cx="818036" cy="383209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7" name="Arc 235"/>
              <p:cNvSpPr/>
              <p:nvPr/>
            </p:nvSpPr>
            <p:spPr>
              <a:xfrm rot="-3455625" flipH="1">
                <a:off x="1988506" y="5491754"/>
                <a:ext cx="818035" cy="383208"/>
              </a:xfrm>
              <a:custGeom>
                <a:avLst/>
                <a:gdLst>
                  <a:gd name="txL" fmla="*/ 0 w 20988"/>
                  <a:gd name="txT" fmla="*/ 0 h 21394"/>
                  <a:gd name="txR" fmla="*/ 20988 w 20988"/>
                  <a:gd name="txB" fmla="*/ 21394 h 21394"/>
                </a:gdLst>
                <a:ahLst/>
                <a:cxnLst>
                  <a:cxn ang="0">
                    <a:pos x="2147483647" y="0"/>
                  </a:cxn>
                  <a:cxn ang="0">
                    <a:pos x="2147483647" y="2147483647"/>
                  </a:cxn>
                  <a:cxn ang="0">
                    <a:pos x="0" y="2147483647"/>
                  </a:cxn>
                </a:cxnLst>
                <a:rect l="txL" t="txT" r="txR" b="txB"/>
                <a:pathLst>
                  <a:path w="20988" h="21394" fill="none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round/>
                <a:headEnd type="triangle" w="med" len="med"/>
                <a:tailEnd type="none" w="med" len="med"/>
              </a:ln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38" name="Line 236"/>
              <p:cNvSpPr/>
              <p:nvPr/>
            </p:nvSpPr>
            <p:spPr>
              <a:xfrm>
                <a:off x="3160039" y="1326577"/>
                <a:ext cx="0" cy="611932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5139" name="Text Box 237"/>
              <p:cNvSpPr txBox="1"/>
              <p:nvPr/>
            </p:nvSpPr>
            <p:spPr>
              <a:xfrm>
                <a:off x="1441092" y="1472274"/>
                <a:ext cx="335963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1</a:t>
                </a:r>
                <a:endPara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40" name="Text Box 238"/>
              <p:cNvSpPr txBox="1"/>
              <p:nvPr/>
            </p:nvSpPr>
            <p:spPr>
              <a:xfrm>
                <a:off x="2900317" y="786578"/>
                <a:ext cx="335964" cy="52314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2</a:t>
                </a:r>
                <a:endParaRPr kumimoji="0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Text Box 10"/>
          <p:cNvSpPr txBox="1"/>
          <p:nvPr/>
        </p:nvSpPr>
        <p:spPr>
          <a:xfrm>
            <a:off x="2286000" y="2089150"/>
            <a:ext cx="5181600" cy="806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*Con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cỡ</a:t>
            </a: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vừa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 có mấy nét?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000">
        <p:split orient="vert"/>
      </p:transition>
    </mc:Choice>
    <mc:Fallback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6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build="allAtOnce"/>
      <p:bldP spid="1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>
            <a:fillRect/>
          </a:stretch>
        </p:blipFill>
        <p:spPr>
          <a:xfrm>
            <a:off x="-1" y="-5108"/>
            <a:ext cx="12192001" cy="6863107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/>
          <a:srcRect l="9484" t="11959" r="11818"/>
          <a:stretch>
            <a:fillRect/>
          </a:stretch>
        </p:blipFill>
        <p:spPr>
          <a:xfrm>
            <a:off x="806475" y="-66066"/>
            <a:ext cx="11350894" cy="662858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625" y="4151447"/>
            <a:ext cx="4059807" cy="4059807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205060" y="-280201"/>
            <a:ext cx="4619311" cy="4619311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>
            <a:fillRect/>
          </a:stretch>
        </p:blipFill>
        <p:spPr>
          <a:xfrm>
            <a:off x="5040303" y="5428702"/>
            <a:ext cx="1376878" cy="1110160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8770887" y="3492194"/>
            <a:ext cx="3984357" cy="3463837"/>
            <a:chOff x="8236467" y="3278909"/>
            <a:chExt cx="3984357" cy="3463837"/>
          </a:xfrm>
        </p:grpSpPr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853" y="1509276"/>
            <a:ext cx="10998137" cy="214597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557" y="2846098"/>
            <a:ext cx="3161336" cy="316133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06" y="3873008"/>
            <a:ext cx="1926122" cy="250280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45453" y="482186"/>
            <a:ext cx="11192541" cy="4917150"/>
            <a:chOff x="2283038" y="1143000"/>
            <a:chExt cx="7476880" cy="4397541"/>
          </a:xfrm>
        </p:grpSpPr>
        <p:grpSp>
          <p:nvGrpSpPr>
            <p:cNvPr id="7" name="组合 6"/>
            <p:cNvGrpSpPr/>
            <p:nvPr/>
          </p:nvGrpSpPr>
          <p:grpSpPr>
            <a:xfrm>
              <a:off x="2283038" y="1143000"/>
              <a:ext cx="7365451" cy="4355203"/>
              <a:chOff x="504264" y="593486"/>
              <a:chExt cx="6886100" cy="4071761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>
                <a:fillRect/>
              </a:stretch>
            </p:blipFill>
            <p:spPr>
              <a:xfrm rot="10800000">
                <a:off x="504264" y="593486"/>
                <a:ext cx="6886100" cy="2035880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744"/>
              <a:stretch>
                <a:fillRect/>
              </a:stretch>
            </p:blipFill>
            <p:spPr>
              <a:xfrm rot="10800000" flipV="1">
                <a:off x="504264" y="2629367"/>
                <a:ext cx="6886100" cy="2035880"/>
              </a:xfrm>
              <a:prstGeom prst="rect">
                <a:avLst/>
              </a:prstGeom>
            </p:spPr>
          </p:pic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174" b="69815"/>
            <a:stretch>
              <a:fillRect/>
            </a:stretch>
          </p:blipFill>
          <p:spPr>
            <a:xfrm rot="9482398">
              <a:off x="7449738" y="3470456"/>
              <a:ext cx="2310180" cy="207008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835" b="76076"/>
            <a:stretch>
              <a:fillRect/>
            </a:stretch>
          </p:blipFill>
          <p:spPr>
            <a:xfrm>
              <a:off x="2454584" y="1400012"/>
              <a:ext cx="2389810" cy="1640665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7098" y="296456"/>
            <a:ext cx="2359449" cy="285927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6488668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UTM Gradoo" panose="02040603050506020204" pitchFamily="18" charset="0"/>
                <a:ea typeface="+mn-ea"/>
                <a:cs typeface="+mn-cs"/>
              </a:rPr>
              <a:t>KTUTS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60000"/>
                  <a:lumOff val="40000"/>
                </a:srgbClr>
              </a:solidFill>
              <a:effectLst/>
              <a:uLnTx/>
              <a:uFillTx/>
              <a:latin typeface="UTM Grado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 descr="A picture containing diagram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21" name="Picture 20" descr="A picture containing diagram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22" name="Picture 21" descr="A picture containing diagram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 hệ page: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/>
              </a:rPr>
              <a:t>https://www.facebook.com/teamKTUTS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 descr="A picture containing diagram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7640" y="1268668"/>
            <a:ext cx="4133446" cy="107298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617067" y="2392524"/>
            <a:ext cx="8951471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smtClean="0">
                <a:solidFill>
                  <a:schemeClr val="accent4"/>
                </a:solidFill>
                <a:latin typeface="+mj-lt"/>
              </a:rPr>
              <a:t>  </a:t>
            </a:r>
            <a:r>
              <a:rPr lang="en-US" sz="4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15: </a:t>
            </a:r>
            <a:r>
              <a:rPr lang="en-US" sz="4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en-US" sz="4400" b="1" dirty="0">
              <a:solidFill>
                <a:schemeClr val="accent4"/>
              </a:solidFill>
              <a:latin typeface="Times New Roman" panose="02020603050405020304" pitchFamily="18" charset="0"/>
              <a:ea typeface="HP001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>
            <a:fillRect/>
          </a:stretch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>
            <a:fillRect/>
          </a:stretch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53863" y="2704357"/>
            <a:ext cx="7227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Y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70" y="156043"/>
            <a:ext cx="4028675" cy="4656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9658" y="749147"/>
            <a:ext cx="2522862" cy="351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2896" y="4812563"/>
            <a:ext cx="8626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8 li;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li.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ách viết chữ 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520" y="749146"/>
            <a:ext cx="2522862" cy="318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809" y="1590386"/>
            <a:ext cx="50421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085" y="3548553"/>
            <a:ext cx="592372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1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U)</a:t>
            </a:r>
            <a:r>
              <a:rPr lang="vi-V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 2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Rounded Rectangle 1"/>
          <p:cNvSpPr/>
          <p:nvPr/>
        </p:nvSpPr>
        <p:spPr>
          <a:xfrm>
            <a:off x="393808" y="670681"/>
            <a:ext cx="581004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1"/>
          <p:cNvSpPr/>
          <p:nvPr/>
        </p:nvSpPr>
        <p:spPr>
          <a:xfrm>
            <a:off x="393809" y="2531951"/>
            <a:ext cx="5810042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807" y="1163387"/>
            <a:ext cx="3485468" cy="5108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107485" y="2319260"/>
            <a:ext cx="6326442" cy="4767340"/>
            <a:chOff x="-591423" y="1707337"/>
            <a:chExt cx="7679682" cy="5787085"/>
          </a:xfrm>
        </p:grpSpPr>
        <p:pic>
          <p:nvPicPr>
            <p:cNvPr id="3" name="图片 12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>
              <a:fillRect/>
            </a:stretch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4" name="图片 13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>
              <a:fillRect/>
            </a:stretch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910416" y="764720"/>
            <a:ext cx="63711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all" spc="0" normalizeH="0" baseline="0" noProof="0" dirty="0" err="1"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all" spc="0" normalizeH="0" baseline="0" noProof="0" dirty="0"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all" spc="0" normalizeH="0" baseline="0" noProof="0" dirty="0" err="1"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6000" b="1" i="0" u="none" strike="noStrike" kern="1200" cap="all" spc="0" normalizeH="0" baseline="0" noProof="0" dirty="0">
                <a:solidFill>
                  <a:srgbClr val="4472C4"/>
                </a:solidFill>
                <a:effectLst>
                  <a:outerShdw blurRad="19685" dist="12700" dir="5400000" algn="tl" rotWithShape="0">
                    <a:srgbClr val="4472C4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</a:t>
            </a:r>
            <a:endParaRPr kumimoji="0" lang="en-US" sz="6000" b="1" i="0" u="none" strike="noStrike" kern="1200" cap="all" spc="0" normalizeH="0" baseline="0" noProof="0" dirty="0">
              <a:solidFill>
                <a:srgbClr val="4472C4"/>
              </a:solidFill>
              <a:effectLst>
                <a:outerShdw blurRad="19685" dist="12700" dir="5400000" algn="tl" rotWithShape="0">
                  <a:srgbClr val="4472C4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chữ hoa 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27103" y="371916"/>
            <a:ext cx="8513285" cy="548882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hoa Y 2.5 l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3666" y="134716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892376" y="1224920"/>
            <a:ext cx="6608239" cy="1429401"/>
            <a:chOff x="1812007" y="1072943"/>
            <a:chExt cx="6399335" cy="156185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51550" b="32972"/>
            <a:stretch>
              <a:fillRect/>
            </a:stretch>
          </p:blipFill>
          <p:spPr>
            <a:xfrm>
              <a:off x="1812007" y="1072943"/>
              <a:ext cx="5720879" cy="1561851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1812007" y="1308732"/>
              <a:ext cx="6399335" cy="706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bào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3143982" y="2741407"/>
            <a:ext cx="61198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hoa</a:t>
            </a:r>
            <a:r>
              <a:rPr lang="en-US" sz="2800" dirty="0">
                <a:latin typeface="+mj-lt"/>
              </a:rPr>
              <a:t>? 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  </a:t>
            </a:r>
            <a:r>
              <a:rPr lang="en-US" sz="2800" dirty="0" err="1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  </a:t>
            </a:r>
            <a:r>
              <a:rPr lang="en-US" sz="2800" b="1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Y, T</a:t>
            </a:r>
            <a:endParaRPr lang="vi-VN" sz="2800" b="1" dirty="0">
              <a:solidFill>
                <a:srgbClr val="C0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b.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2.5 li ?</a:t>
            </a:r>
            <a:endParaRPr lang="en-US" sz="2800" dirty="0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2800" dirty="0" err="1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T, </a:t>
            </a:r>
            <a:r>
              <a:rPr lang="en-US" sz="2800" b="1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g, b</a:t>
            </a:r>
            <a:endParaRPr lang="en-US" sz="2800" b="1" dirty="0">
              <a:solidFill>
                <a:srgbClr val="C00000"/>
              </a:solidFill>
              <a:latin typeface="+mj-lt"/>
              <a:sym typeface="Wingdings" panose="05000000000000000000" pitchFamily="2" charset="2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+mj-lt"/>
              </a:rPr>
              <a:t>c. </a:t>
            </a:r>
            <a:r>
              <a:rPr lang="en-US" sz="2800" dirty="0" err="1">
                <a:latin typeface="+mj-lt"/>
              </a:rPr>
              <a:t>Chữ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cao</a:t>
            </a:r>
            <a:r>
              <a:rPr lang="en-US" sz="2800" dirty="0">
                <a:latin typeface="+mj-lt"/>
              </a:rPr>
              <a:t> 4 li ?</a:t>
            </a:r>
            <a:endParaRPr lang="en-US" sz="2800" dirty="0"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800" dirty="0">
                <a:solidFill>
                  <a:srgbClr val="C0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C00000"/>
                </a:solidFill>
                <a:latin typeface="+mj-lt"/>
              </a:rPr>
              <a:t>Y</a:t>
            </a:r>
            <a:endParaRPr lang="en-US" sz="2800" b="1" dirty="0">
              <a:latin typeface="+mj-lt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自定义 64">
      <a:dk1>
        <a:sysClr val="windowText" lastClr="000000"/>
      </a:dk1>
      <a:lt1>
        <a:srgbClr val="FFFFFF"/>
      </a:lt1>
      <a:dk2>
        <a:srgbClr val="2D3847"/>
      </a:dk2>
      <a:lt2>
        <a:srgbClr val="EBF0F4"/>
      </a:lt2>
      <a:accent1>
        <a:srgbClr val="377ECD"/>
      </a:accent1>
      <a:accent2>
        <a:srgbClr val="5FC8A9"/>
      </a:accent2>
      <a:accent3>
        <a:srgbClr val="377ECD"/>
      </a:accent3>
      <a:accent4>
        <a:srgbClr val="5FC8A9"/>
      </a:accent4>
      <a:accent5>
        <a:srgbClr val="377ECD"/>
      </a:accent5>
      <a:accent6>
        <a:srgbClr val="5FC8A9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959</Words>
  <Application>WPS Presentation</Application>
  <PresentationFormat>Custom</PresentationFormat>
  <Paragraphs>96</Paragraphs>
  <Slides>16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42" baseType="lpstr">
      <vt:lpstr>Arial</vt:lpstr>
      <vt:lpstr>SimSun</vt:lpstr>
      <vt:lpstr>Wingdings</vt:lpstr>
      <vt:lpstr>Microsoft YaHei</vt:lpstr>
      <vt:lpstr>Times New Roman</vt:lpstr>
      <vt:lpstr>Calibri</vt:lpstr>
      <vt:lpstr>UTM Gradoo</vt:lpstr>
      <vt:lpstr>HP001</vt:lpstr>
      <vt:lpstr>Yorstat</vt:lpstr>
      <vt:lpstr>等线</vt:lpstr>
      <vt:lpstr>等线</vt:lpstr>
      <vt:lpstr>HP001 4 hàng</vt:lpstr>
      <vt:lpstr>Arial</vt:lpstr>
      <vt:lpstr>Arial-Rounded</vt:lpstr>
      <vt:lpstr>XXII SCRATCH</vt:lpstr>
      <vt:lpstr>Cambria</vt:lpstr>
      <vt:lpstr>Calibri</vt:lpstr>
      <vt:lpstr>Gloria Hallelujah</vt:lpstr>
      <vt:lpstr>Almonte Snow</vt:lpstr>
      <vt:lpstr>思源黑体 CN Medium</vt:lpstr>
      <vt:lpstr>Arial Unicode MS</vt:lpstr>
      <vt:lpstr>包图主题2</vt:lpstr>
      <vt:lpstr>Office 主题​​</vt:lpstr>
      <vt:lpstr>Office Theme</vt:lpstr>
      <vt:lpstr>1_Office 主题​​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10 pro 64bit</cp:lastModifiedBy>
  <cp:revision>12</cp:revision>
  <dcterms:created xsi:type="dcterms:W3CDTF">2021-08-03T09:36:00Z</dcterms:created>
  <dcterms:modified xsi:type="dcterms:W3CDTF">2025-05-20T01:49:25Z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FC70EE4BF1B544A2BED5470B944B35F8_13</vt:lpwstr>
  </property>
  <property fmtid="{D5CDD505-2E9C-101B-9397-08002B2CF9AE}" pid="3" name="KSOProductBuildVer">
    <vt:lpwstr>1033-12.2.0.21179</vt:lpwstr>
  </property>
</Properties>
</file>