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2" r:id="rId21"/>
    <p:sldId id="291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</p:sldIdLst>
  <p:sldSz cx="12192000" cy="6858000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Open Sans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KpgG3/8Er9VvCeZ8Apfu/nlqY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BBACE4C-0F27-4020-BDA4-7AD3370B0804}">
  <a:tblStyle styleId="{CBBACE4C-0F27-4020-BDA4-7AD3370B08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462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/>
        </p:nvSpPr>
        <p:spPr>
          <a:xfrm>
            <a:off x="572814" y="1710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member</a:t>
            </a: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914577" y="46070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viên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716771" y="3252091"/>
            <a:ext cx="24465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/ˈmembər/ </a:t>
            </a:r>
            <a:endParaRPr/>
          </a:p>
        </p:txBody>
      </p:sp>
      <p:pic>
        <p:nvPicPr>
          <p:cNvPr id="202" name="Google Shape;20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517" y="1597542"/>
            <a:ext cx="4431163" cy="377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emb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/>
          <p:nvPr/>
        </p:nvSpPr>
        <p:spPr>
          <a:xfrm>
            <a:off x="457685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remind 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129729" y="4207475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gợi nhớ, nhắc nhở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1881255" y="2903702"/>
            <a:ext cx="23839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/rɪˈmaɪnd/ </a:t>
            </a:r>
            <a:endParaRPr/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2099" y="1304193"/>
            <a:ext cx="4819127" cy="481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mind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6652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2488" y="882650"/>
            <a:ext cx="10515600" cy="4351338"/>
          </a:xfrm>
        </p:spPr>
        <p:txBody>
          <a:bodyPr/>
          <a:lstStyle/>
          <a:p>
            <a:pPr marL="114300" indent="0" fontAlgn="t" latinLnBrk="0">
              <a:buNone/>
            </a:pPr>
            <a:r>
              <a:rPr lang="vi-VN" b="1" dirty="0" smtClean="0">
                <a:solidFill>
                  <a:srgbClr val="FF0000"/>
                </a:solidFill>
              </a:rPr>
              <a:t>school </a:t>
            </a:r>
            <a:r>
              <a:rPr lang="vi-VN" b="1" dirty="0">
                <a:solidFill>
                  <a:srgbClr val="FF0000"/>
                </a:solidFill>
              </a:rPr>
              <a:t>library</a:t>
            </a:r>
            <a:r>
              <a:rPr lang="vi-VN" dirty="0"/>
              <a:t> /skuːl ˈlaɪbrəri /  </a:t>
            </a:r>
          </a:p>
          <a:p>
            <a:pPr marL="114300" indent="0" fontAlgn="t" latinLnBrk="0">
              <a:buNone/>
            </a:pPr>
            <a:r>
              <a:rPr lang="vi-VN" dirty="0"/>
              <a:t>(n): thư viện </a:t>
            </a:r>
            <a:r>
              <a:rPr lang="vi-VN" dirty="0" smtClean="0"/>
              <a:t>trường</a:t>
            </a:r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81" y="1740309"/>
            <a:ext cx="6209071" cy="465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chool libr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9337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b="1" dirty="0">
                <a:solidFill>
                  <a:srgbClr val="FF0000"/>
                </a:solidFill>
              </a:rPr>
              <a:t>magazine </a:t>
            </a:r>
            <a:r>
              <a:rPr lang="en-US" dirty="0"/>
              <a:t>/ˌ</a:t>
            </a:r>
            <a:r>
              <a:rPr lang="en-US" dirty="0" err="1"/>
              <a:t>mæɡəˈziːn</a:t>
            </a:r>
            <a:r>
              <a:rPr lang="en-US" dirty="0"/>
              <a:t>/ </a:t>
            </a:r>
            <a:r>
              <a:rPr lang="en-US" dirty="0" smtClean="0"/>
              <a:t> (</a:t>
            </a:r>
            <a:r>
              <a:rPr lang="en-US" dirty="0"/>
              <a:t>n): </a:t>
            </a:r>
            <a:r>
              <a:rPr lang="en-US" dirty="0" err="1"/>
              <a:t>tạp</a:t>
            </a:r>
            <a:r>
              <a:rPr lang="en-US" dirty="0"/>
              <a:t> </a:t>
            </a:r>
            <a:r>
              <a:rPr lang="en-US" dirty="0" err="1"/>
              <a:t>chí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2720727"/>
            <a:ext cx="4865504" cy="324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gaz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095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25" y="896938"/>
            <a:ext cx="10515600" cy="4351338"/>
          </a:xfrm>
        </p:spPr>
        <p:txBody>
          <a:bodyPr/>
          <a:lstStyle/>
          <a:p>
            <a:pPr latinLnBrk="0"/>
            <a:r>
              <a:rPr lang="vi-VN" b="1" dirty="0">
                <a:solidFill>
                  <a:srgbClr val="FF0000"/>
                </a:solidFill>
              </a:rPr>
              <a:t>school garden</a:t>
            </a:r>
            <a:r>
              <a:rPr lang="vi-VN" dirty="0"/>
              <a:t> /skuːl/ /ˈgɑːdn/ </a:t>
            </a:r>
          </a:p>
          <a:p>
            <a:pPr latinLnBrk="0"/>
            <a:r>
              <a:rPr lang="vi-VN" dirty="0"/>
              <a:t>(n): vườn trường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130424"/>
            <a:ext cx="5008932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chool gard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648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882650"/>
            <a:ext cx="10515600" cy="4351338"/>
          </a:xfrm>
        </p:spPr>
        <p:txBody>
          <a:bodyPr/>
          <a:lstStyle/>
          <a:p>
            <a:pPr algn="just" fontAlgn="t" latinLnBrk="0"/>
            <a:r>
              <a:rPr lang="vi-VN" b="1" dirty="0" smtClean="0">
                <a:solidFill>
                  <a:srgbClr val="FF0000"/>
                </a:solidFill>
                <a:latin typeface="OpenSansBold"/>
              </a:rPr>
              <a:t>playground</a:t>
            </a:r>
            <a:r>
              <a:rPr lang="vi-VN" b="1" dirty="0">
                <a:solidFill>
                  <a:srgbClr val="FF0000"/>
                </a:solidFill>
                <a:latin typeface="OpenSansBold"/>
              </a:rPr>
              <a:t> 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>/ˈpleɪɡraʊnd/ </a:t>
            </a:r>
          </a:p>
          <a:p>
            <a:pPr algn="just" fontAlgn="t" latinLnBrk="0"/>
            <a:r>
              <a:rPr lang="vi-VN" dirty="0">
                <a:solidFill>
                  <a:srgbClr val="000000"/>
                </a:solidFill>
                <a:latin typeface="OpenSans"/>
              </a:rPr>
              <a:t>(n): sân chơi</a:t>
            </a:r>
          </a:p>
          <a:p>
            <a:endParaRPr lang="en-US" dirty="0"/>
          </a:p>
        </p:txBody>
      </p:sp>
      <p:pic>
        <p:nvPicPr>
          <p:cNvPr id="4" name="playgr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737" y="2876550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222501"/>
            <a:ext cx="49069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5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1" dirty="0">
                <a:solidFill>
                  <a:srgbClr val="FF0000"/>
                </a:solidFill>
                <a:latin typeface="OpenSansBold"/>
              </a:rPr>
              <a:t>Biology 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baɪˈɒlədʒi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 </a:t>
            </a:r>
          </a:p>
          <a:p>
            <a:pPr algn="just" latinLnBrk="0"/>
            <a:r>
              <a:rPr lang="en-US" dirty="0">
                <a:solidFill>
                  <a:srgbClr val="000000"/>
                </a:solidFill>
                <a:latin typeface="OpenSans"/>
              </a:rPr>
              <a:t>(n):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môn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sinh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học</a:t>
            </a:r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dirty="0"/>
          </a:p>
        </p:txBody>
      </p:sp>
      <p:pic>
        <p:nvPicPr>
          <p:cNvPr id="4" name="Biolog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34290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373" y="2614613"/>
            <a:ext cx="6197315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9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1" dirty="0">
                <a:solidFill>
                  <a:srgbClr val="FF0000"/>
                </a:solidFill>
                <a:latin typeface="OpenSansBold"/>
              </a:rPr>
              <a:t>science lab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 /ˈ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saɪəns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læb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  </a:t>
            </a:r>
          </a:p>
          <a:p>
            <a:pPr algn="just" latinLnBrk="0"/>
            <a:r>
              <a:rPr lang="en-US" dirty="0">
                <a:solidFill>
                  <a:srgbClr val="000000"/>
                </a:solidFill>
                <a:latin typeface="OpenSans"/>
              </a:rPr>
              <a:t>(n):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phòng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thí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nghiệm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khoa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học</a:t>
            </a:r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7" y="2600324"/>
            <a:ext cx="4700588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cience la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5250" y="323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637" y="868362"/>
            <a:ext cx="10515600" cy="4351338"/>
          </a:xfrm>
        </p:spPr>
        <p:txBody>
          <a:bodyPr/>
          <a:lstStyle/>
          <a:p>
            <a:pPr algn="just" latinLnBrk="0"/>
            <a:r>
              <a:rPr lang="en-US" b="1" dirty="0">
                <a:solidFill>
                  <a:srgbClr val="FF0000"/>
                </a:solidFill>
                <a:latin typeface="OpenSansBold"/>
              </a:rPr>
              <a:t>Information Technology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 /ˌ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ɪnfəˌmeɪʃn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tekˈnɒlədʒi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 </a:t>
            </a:r>
          </a:p>
          <a:p>
            <a:pPr algn="just" latinLnBrk="0"/>
            <a:r>
              <a:rPr lang="en-US" dirty="0">
                <a:solidFill>
                  <a:srgbClr val="000000"/>
                </a:solidFill>
                <a:latin typeface="OpenSans"/>
              </a:rPr>
              <a:t>(n):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nghệ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tin</a:t>
            </a:r>
          </a:p>
          <a:p>
            <a:endParaRPr lang="en-US" dirty="0"/>
          </a:p>
        </p:txBody>
      </p:sp>
      <p:pic>
        <p:nvPicPr>
          <p:cNvPr id="4" name="Information Technolog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2263" y="2981325"/>
            <a:ext cx="609600" cy="6096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043112"/>
            <a:ext cx="6615113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5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1" dirty="0">
                <a:solidFill>
                  <a:srgbClr val="FF0000"/>
                </a:solidFill>
                <a:latin typeface="OpenSansBold"/>
              </a:rPr>
              <a:t>Physical Education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 /ˈ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fɪzɪkəl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 /ˌ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ɛdju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(ː)ˈ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keɪʃən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 </a:t>
            </a:r>
          </a:p>
          <a:p>
            <a:pPr algn="just" latinLnBrk="0"/>
            <a:r>
              <a:rPr lang="en-US" dirty="0">
                <a:solidFill>
                  <a:srgbClr val="000000"/>
                </a:solidFill>
                <a:latin typeface="OpenSans"/>
              </a:rPr>
              <a:t>(n):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môn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dục</a:t>
            </a:r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2" y="2708974"/>
            <a:ext cx="4187825" cy="27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hysical Educ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900" y="356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2065900" y="2502025"/>
            <a:ext cx="703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 visit to Binh Minh Lower Secondary School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549050" y="237700"/>
            <a:ext cx="1414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3327149" y="229764"/>
            <a:ext cx="68869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8949" y="2916371"/>
            <a:ext cx="3088072" cy="394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4023" y="2931734"/>
            <a:ext cx="2510552" cy="1258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1" dirty="0">
                <a:solidFill>
                  <a:srgbClr val="FF0000"/>
                </a:solidFill>
                <a:latin typeface="OpenSansBold"/>
              </a:rPr>
              <a:t>history</a:t>
            </a:r>
            <a:r>
              <a:rPr lang="en-US" b="1" dirty="0">
                <a:solidFill>
                  <a:srgbClr val="000000"/>
                </a:solidFill>
                <a:latin typeface="OpenSansBold"/>
              </a:rPr>
              <a:t> 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/ˈ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hɪstri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 </a:t>
            </a:r>
            <a:r>
              <a:rPr lang="en-US" dirty="0" smtClean="0">
                <a:solidFill>
                  <a:srgbClr val="000000"/>
                </a:solidFill>
                <a:latin typeface="OpenSans"/>
              </a:rPr>
              <a:t> (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n):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lịch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sử</a:t>
            </a:r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2700338"/>
            <a:ext cx="631264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istory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363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1" dirty="0">
                <a:solidFill>
                  <a:srgbClr val="FF0000"/>
                </a:solidFill>
                <a:latin typeface="OpenSansBold"/>
              </a:rPr>
              <a:t>computer room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 /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kəmˈpjuːtə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 /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ruːm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/ </a:t>
            </a:r>
          </a:p>
          <a:p>
            <a:pPr algn="just" latinLnBrk="0"/>
            <a:r>
              <a:rPr lang="en-US" dirty="0">
                <a:solidFill>
                  <a:srgbClr val="000000"/>
                </a:solidFill>
                <a:latin typeface="OpenSans"/>
              </a:rPr>
              <a:t>(n): </a:t>
            </a:r>
            <a:r>
              <a:rPr lang="en-US" dirty="0" err="1">
                <a:solidFill>
                  <a:srgbClr val="000000"/>
                </a:solidFill>
                <a:latin typeface="OpenSans"/>
              </a:rPr>
              <a:t>phòng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OpenSans"/>
              </a:rPr>
              <a:t>tin </a:t>
            </a:r>
            <a:r>
              <a:rPr lang="en-US" dirty="0" err="1" smtClean="0">
                <a:solidFill>
                  <a:srgbClr val="000000"/>
                </a:solidFill>
                <a:latin typeface="OpenSans"/>
              </a:rPr>
              <a:t>học</a:t>
            </a:r>
            <a:endParaRPr lang="en-US" dirty="0">
              <a:solidFill>
                <a:srgbClr val="000000"/>
              </a:solidFill>
              <a:latin typeface="OpenSans"/>
            </a:endParaRP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47" y="2512220"/>
            <a:ext cx="4940228" cy="329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mputer ro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76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Google Shape;221;p12"/>
          <p:cNvGraphicFramePr/>
          <p:nvPr/>
        </p:nvGraphicFramePr>
        <p:xfrm>
          <a:off x="921571" y="1876956"/>
          <a:ext cx="10348850" cy="394130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329625"/>
                <a:gridCol w="3082150"/>
                <a:gridCol w="3937075"/>
              </a:tblGrid>
              <a:tr h="56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1026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lower secondary school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5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ləʊər</a:t>
                      </a:r>
                      <a:r>
                        <a:rPr lang="en-US" sz="25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5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sekəndrɪ</a:t>
                      </a:r>
                      <a:r>
                        <a:rPr lang="en-US" sz="25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skuːl</a:t>
                      </a:r>
                      <a:r>
                        <a:rPr lang="en-US" sz="25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u="none" strike="noStrike" cap="none" dirty="0"/>
                        <a:t> 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trường trung học cơ sở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1114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member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ˈmembər/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thành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viên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1236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remind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rɪˈmaɪnd/</a:t>
                      </a:r>
                      <a:r>
                        <a:rPr lang="en-US" sz="2500" u="none" strike="noStrike" cap="none"/>
                        <a:t>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gợi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nhớ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nhắc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nhở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222" name="Google Shape;22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568033" y="1256192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3035197" y="2111819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3"/>
          <p:cNvSpPr/>
          <p:nvPr/>
        </p:nvSpPr>
        <p:spPr>
          <a:xfrm>
            <a:off x="568032" y="3597146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answer the questions by circling A, B, or C.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Name the places, using the words and phrases from the box.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following sentences with the phrases in Task 3.</a:t>
            </a:r>
            <a:endParaRPr/>
          </a:p>
        </p:txBody>
      </p:sp>
      <p:cxnSp>
        <p:nvCxnSpPr>
          <p:cNvPr id="235" name="Google Shape;235;p13"/>
          <p:cNvCxnSpPr>
            <a:stCxn id="229" idx="3"/>
            <a:endCxn id="230" idx="0"/>
          </p:cNvCxnSpPr>
          <p:nvPr/>
        </p:nvCxnSpPr>
        <p:spPr>
          <a:xfrm>
            <a:off x="2451800" y="1583729"/>
            <a:ext cx="1525200" cy="52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36" name="Google Shape;236;p13"/>
          <p:cNvCxnSpPr>
            <a:stCxn id="230" idx="1"/>
            <a:endCxn id="231" idx="0"/>
          </p:cNvCxnSpPr>
          <p:nvPr/>
        </p:nvCxnSpPr>
        <p:spPr>
          <a:xfrm flipH="1">
            <a:off x="1509997" y="2439521"/>
            <a:ext cx="1525200" cy="1157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7" name="Google Shape;237;p1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3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/>
          <p:nvPr/>
        </p:nvSpPr>
        <p:spPr>
          <a:xfrm>
            <a:off x="989672" y="1250621"/>
            <a:ext cx="352588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487067" y="124469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539852" y="1153346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 txBox="1"/>
          <p:nvPr/>
        </p:nvSpPr>
        <p:spPr>
          <a:xfrm>
            <a:off x="575639" y="1765642"/>
            <a:ext cx="11529706" cy="529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you doing, 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preparing to visit 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Minh Lower Secondary School.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Who is going with you and when?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in the afternoon.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see. What will you do there?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interesting. What else will you do there?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We’ll meet the members of their Go Green Club and take photos of the school.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Fantastic! so don’t forget to take your camera.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</a:t>
            </a:r>
            <a:r>
              <a:rPr lang="en-US" sz="2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almost forgot. Thanks for reminding me. </a:t>
            </a:r>
            <a:b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Tiếng Anh 7 Unit 6 Getting Started - loigiaihay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0212" y="10833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827500" y="4957276"/>
            <a:ext cx="8835789" cy="1230593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you doing, Mi?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I’m preparing to visit Binh Minh Lower Secondary School.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731521" y="2056648"/>
            <a:ext cx="6096000" cy="243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visit to a computer room.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visit to a school.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visit to a school library.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15"/>
          <p:cNvCxnSpPr/>
          <p:nvPr/>
        </p:nvCxnSpPr>
        <p:spPr>
          <a:xfrm rot="10800000" flipH="1">
            <a:off x="1414588" y="6100347"/>
            <a:ext cx="7616523" cy="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" name="Google Shape;264;p15"/>
          <p:cNvSpPr/>
          <p:nvPr/>
        </p:nvSpPr>
        <p:spPr>
          <a:xfrm>
            <a:off x="662850" y="3411707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"/>
          <p:cNvSpPr/>
          <p:nvPr/>
        </p:nvSpPr>
        <p:spPr>
          <a:xfrm>
            <a:off x="487067" y="4771301"/>
            <a:ext cx="10478458" cy="1200329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neighbourhood. Who is going with you and when?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My teacher and my classmates. We’re going in the afternoon.</a:t>
            </a:r>
            <a:endParaRPr/>
          </a:p>
        </p:txBody>
      </p:sp>
      <p:sp>
        <p:nvSpPr>
          <p:cNvPr id="272" name="Google Shape;272;p16"/>
          <p:cNvSpPr/>
          <p:nvPr/>
        </p:nvSpPr>
        <p:spPr>
          <a:xfrm>
            <a:off x="713486" y="2075975"/>
            <a:ext cx="7453745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is going to visit the school?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 and her teacher.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 and her classmates.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Mi, her teacher and her classmates.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73" name="Google Shape;273;p1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5" name="Google Shape;2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6"/>
          <p:cNvSpPr/>
          <p:nvPr/>
        </p:nvSpPr>
        <p:spPr>
          <a:xfrm>
            <a:off x="644282" y="3996006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6"/>
          <p:cNvCxnSpPr/>
          <p:nvPr/>
        </p:nvCxnSpPr>
        <p:spPr>
          <a:xfrm>
            <a:off x="1026397" y="5907669"/>
            <a:ext cx="390684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16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725424" y="2075754"/>
            <a:ext cx="911636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is the school?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city.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countryside.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Phong’s neighbourhood.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88" name="Google Shape;2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628983" y="4009166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/>
          </a:p>
        </p:txBody>
      </p:sp>
      <p:sp>
        <p:nvSpPr>
          <p:cNvPr id="292" name="Google Shape;292;p17"/>
          <p:cNvSpPr/>
          <p:nvPr/>
        </p:nvSpPr>
        <p:spPr>
          <a:xfrm>
            <a:off x="302431" y="4768349"/>
            <a:ext cx="10331703" cy="830997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neighbourhood. Who is going with you and when?</a:t>
            </a:r>
            <a:endParaRPr/>
          </a:p>
        </p:txBody>
      </p:sp>
      <p:cxnSp>
        <p:nvCxnSpPr>
          <p:cNvPr id="293" name="Google Shape;293;p17"/>
          <p:cNvCxnSpPr/>
          <p:nvPr/>
        </p:nvCxnSpPr>
        <p:spPr>
          <a:xfrm>
            <a:off x="3128520" y="5144939"/>
            <a:ext cx="7166548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/>
          <p:nvPr/>
        </p:nvSpPr>
        <p:spPr>
          <a:xfrm>
            <a:off x="719401" y="2076903"/>
            <a:ext cx="60960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are they going?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morning.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afternoon.</a:t>
            </a:r>
            <a:b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noon.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8"/>
          <p:cNvSpPr/>
          <p:nvPr/>
        </p:nvSpPr>
        <p:spPr>
          <a:xfrm>
            <a:off x="657215" y="3403972"/>
            <a:ext cx="496006" cy="49600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8"/>
          <p:cNvSpPr txBox="1"/>
          <p:nvPr/>
        </p:nvSpPr>
        <p:spPr>
          <a:xfrm>
            <a:off x="1081800" y="1312510"/>
            <a:ext cx="103382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 and answer the questions by circling A, B, or C.</a:t>
            </a:r>
            <a:endParaRPr/>
          </a:p>
        </p:txBody>
      </p:sp>
      <p:sp>
        <p:nvSpPr>
          <p:cNvPr id="306" name="Google Shape;306;p18"/>
          <p:cNvSpPr/>
          <p:nvPr/>
        </p:nvSpPr>
        <p:spPr>
          <a:xfrm>
            <a:off x="487067" y="4712889"/>
            <a:ext cx="10238307" cy="1200329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neighbourhood. Who is going with you and when?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My teacher and my classmates. We’re going in the afternoon.</a:t>
            </a:r>
            <a:endParaRPr/>
          </a:p>
        </p:txBody>
      </p:sp>
      <p:cxnSp>
        <p:nvCxnSpPr>
          <p:cNvPr id="307" name="Google Shape;307;p18"/>
          <p:cNvCxnSpPr/>
          <p:nvPr/>
        </p:nvCxnSpPr>
        <p:spPr>
          <a:xfrm>
            <a:off x="5011270" y="5845484"/>
            <a:ext cx="361344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/>
          <p:nvPr/>
        </p:nvSpPr>
        <p:spPr>
          <a:xfrm>
            <a:off x="8332011" y="5213191"/>
            <a:ext cx="3266205" cy="64633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316" name="Google Shape;31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985546" y="5262286"/>
            <a:ext cx="2363581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9"/>
          <p:cNvSpPr txBox="1"/>
          <p:nvPr/>
        </p:nvSpPr>
        <p:spPr>
          <a:xfrm>
            <a:off x="1754997" y="5167788"/>
            <a:ext cx="159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/>
          </a:p>
        </p:txBody>
      </p:sp>
      <p:sp>
        <p:nvSpPr>
          <p:cNvPr id="320" name="Google Shape;320;p19"/>
          <p:cNvSpPr txBox="1"/>
          <p:nvPr/>
        </p:nvSpPr>
        <p:spPr>
          <a:xfrm>
            <a:off x="1086434" y="1320623"/>
            <a:ext cx="8147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these places, using the words and phrases from the box.</a:t>
            </a:r>
            <a:endParaRPr/>
          </a:p>
        </p:txBody>
      </p:sp>
      <p:pic>
        <p:nvPicPr>
          <p:cNvPr id="321" name="Google Shape;3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59" y="2439253"/>
            <a:ext cx="3578113" cy="25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6492" y="2439253"/>
            <a:ext cx="3619476" cy="259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8688" y="2439253"/>
            <a:ext cx="3612853" cy="259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9"/>
          <p:cNvSpPr/>
          <p:nvPr/>
        </p:nvSpPr>
        <p:spPr>
          <a:xfrm>
            <a:off x="4585895" y="5262286"/>
            <a:ext cx="3266205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9"/>
          <p:cNvSpPr txBox="1"/>
          <p:nvPr/>
        </p:nvSpPr>
        <p:spPr>
          <a:xfrm>
            <a:off x="4963859" y="5167791"/>
            <a:ext cx="251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9"/>
          <p:cNvSpPr txBox="1"/>
          <p:nvPr/>
        </p:nvSpPr>
        <p:spPr>
          <a:xfrm>
            <a:off x="8858059" y="5167787"/>
            <a:ext cx="239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school garden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1823258" y="1914652"/>
            <a:ext cx="9770226" cy="261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the topic of the unit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lexical items: school activities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the language features that are covered in the unit.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334" name="Google Shape;33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1086434" y="1320623"/>
            <a:ext cx="8147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these places, using the words and phrases from the box.</a:t>
            </a:r>
            <a:endParaRPr/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4">
            <a:alphaModFix/>
          </a:blip>
          <a:srcRect t="544"/>
          <a:stretch/>
        </p:blipFill>
        <p:spPr>
          <a:xfrm>
            <a:off x="827500" y="2246488"/>
            <a:ext cx="4907256" cy="312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0"/>
          <p:cNvPicPr preferRelativeResize="0"/>
          <p:nvPr/>
        </p:nvPicPr>
        <p:blipFill rotWithShape="1">
          <a:blip r:embed="rId5">
            <a:alphaModFix/>
          </a:blip>
          <a:srcRect l="-1" t="544" r="640"/>
          <a:stretch/>
        </p:blipFill>
        <p:spPr>
          <a:xfrm>
            <a:off x="6646509" y="2246488"/>
            <a:ext cx="4693943" cy="312851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/>
          <p:nvPr/>
        </p:nvSpPr>
        <p:spPr>
          <a:xfrm>
            <a:off x="1927792" y="5544671"/>
            <a:ext cx="2363581" cy="64633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0"/>
          <p:cNvSpPr txBox="1"/>
          <p:nvPr/>
        </p:nvSpPr>
        <p:spPr>
          <a:xfrm>
            <a:off x="2302540" y="5450148"/>
            <a:ext cx="203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playground</a:t>
            </a: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7916118" y="5601930"/>
            <a:ext cx="2663165" cy="646331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0"/>
          <p:cNvSpPr txBox="1"/>
          <p:nvPr/>
        </p:nvSpPr>
        <p:spPr>
          <a:xfrm>
            <a:off x="8266848" y="5544682"/>
            <a:ext cx="226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/>
          <p:nvPr/>
        </p:nvSpPr>
        <p:spPr>
          <a:xfrm>
            <a:off x="1097722" y="1320623"/>
            <a:ext cx="90321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following sentences with the words in the box.</a:t>
            </a:r>
            <a:endParaRPr dirty="0"/>
          </a:p>
        </p:txBody>
      </p:sp>
      <p:sp>
        <p:nvSpPr>
          <p:cNvPr id="349" name="Google Shape;349;p21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1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351" name="Google Shape;3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" name="Google Shape;353;p21"/>
          <p:cNvGrpSpPr/>
          <p:nvPr/>
        </p:nvGrpSpPr>
        <p:grpSpPr>
          <a:xfrm>
            <a:off x="1661126" y="1989970"/>
            <a:ext cx="8869745" cy="985527"/>
            <a:chOff x="447468" y="457"/>
            <a:chExt cx="8869745" cy="985527"/>
          </a:xfrm>
        </p:grpSpPr>
        <p:sp>
          <p:nvSpPr>
            <p:cNvPr id="354" name="Google Shape;354;p21"/>
            <p:cNvSpPr/>
            <p:nvPr/>
          </p:nvSpPr>
          <p:spPr>
            <a:xfrm>
              <a:off x="4474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7BCA2"/>
                </a:gs>
                <a:gs pos="50000">
                  <a:srgbClr val="F4B093"/>
                </a:gs>
                <a:gs pos="100000">
                  <a:srgbClr val="F7A47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4474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computer room</a:t>
              </a: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22542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 txBox="1"/>
            <p:nvPr/>
          </p:nvSpPr>
          <p:spPr>
            <a:xfrm>
              <a:off x="22542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school library</a:t>
              </a: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40610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 txBox="1"/>
            <p:nvPr/>
          </p:nvSpPr>
          <p:spPr>
            <a:xfrm>
              <a:off x="40610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school garden</a:t>
              </a: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58678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A6B6DE"/>
                </a:gs>
                <a:gs pos="50000">
                  <a:srgbClr val="97AA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 txBox="1"/>
            <p:nvPr/>
          </p:nvSpPr>
          <p:spPr>
            <a:xfrm>
              <a:off x="5867868" y="457"/>
              <a:ext cx="1806800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playground</a:t>
              </a:r>
              <a:endParaRPr dirty="0"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7674668" y="457"/>
              <a:ext cx="1642545" cy="985527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7674668" y="457"/>
              <a:ext cx="1642545" cy="98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gym</a:t>
              </a:r>
              <a:endParaRPr/>
            </a:p>
          </p:txBody>
        </p:sp>
      </p:grpSp>
      <p:sp>
        <p:nvSpPr>
          <p:cNvPr id="364" name="Google Shape;364;p21"/>
          <p:cNvSpPr/>
          <p:nvPr/>
        </p:nvSpPr>
        <p:spPr>
          <a:xfrm>
            <a:off x="628983" y="3273941"/>
            <a:ext cx="1149196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school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very small, so not many children can play in it.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learn how to use the Internet in the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 _______________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twice a week.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have school meetings in the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it rains.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 are a lot of books, magazines, and newspapers in the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class usually waters the vegetables in the </a:t>
            </a:r>
            <a:r>
              <a:rPr lang="en-US" sz="24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Friday afternoons.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2801074" y="3304941"/>
            <a:ext cx="162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playground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6" name="Google Shape;366;p21"/>
          <p:cNvSpPr/>
          <p:nvPr/>
        </p:nvSpPr>
        <p:spPr>
          <a:xfrm>
            <a:off x="6015520" y="3917056"/>
            <a:ext cx="217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computer room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67" name="Google Shape;367;p21"/>
          <p:cNvSpPr/>
          <p:nvPr/>
        </p:nvSpPr>
        <p:spPr>
          <a:xfrm>
            <a:off x="5886736" y="4461034"/>
            <a:ext cx="7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8" name="Google Shape;368;p21"/>
          <p:cNvSpPr/>
          <p:nvPr/>
        </p:nvSpPr>
        <p:spPr>
          <a:xfrm>
            <a:off x="8677717" y="4932507"/>
            <a:ext cx="190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school library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9" name="Google Shape;369;p21"/>
          <p:cNvSpPr/>
          <p:nvPr/>
        </p:nvSpPr>
        <p:spPr>
          <a:xfrm>
            <a:off x="6875880" y="5520746"/>
            <a:ext cx="195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school garden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2"/>
          <p:cNvSpPr/>
          <p:nvPr/>
        </p:nvSpPr>
        <p:spPr>
          <a:xfrm>
            <a:off x="568033" y="1256192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2"/>
          <p:cNvSpPr/>
          <p:nvPr/>
        </p:nvSpPr>
        <p:spPr>
          <a:xfrm>
            <a:off x="3035197" y="2111819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2"/>
          <p:cNvSpPr/>
          <p:nvPr/>
        </p:nvSpPr>
        <p:spPr>
          <a:xfrm>
            <a:off x="568032" y="3597146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2"/>
          <p:cNvSpPr/>
          <p:nvPr/>
        </p:nvSpPr>
        <p:spPr>
          <a:xfrm>
            <a:off x="3021191" y="5037307"/>
            <a:ext cx="1883766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2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answer the questions by circling A, B, or C.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Name the places, using the words and phrases from the box.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following sentences with the phrases in Task 3.</a:t>
            </a:r>
            <a:endParaRPr/>
          </a:p>
        </p:txBody>
      </p:sp>
      <p:sp>
        <p:nvSpPr>
          <p:cNvPr id="383" name="Google Shape;383;p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pairs. Ask and answer questions about Nick’s timetable, using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" name="Google Shape;384;p22"/>
          <p:cNvCxnSpPr>
            <a:stCxn id="376" idx="3"/>
            <a:endCxn id="377" idx="0"/>
          </p:cNvCxnSpPr>
          <p:nvPr/>
        </p:nvCxnSpPr>
        <p:spPr>
          <a:xfrm>
            <a:off x="2451800" y="1583729"/>
            <a:ext cx="1525200" cy="52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5" name="Google Shape;385;p22"/>
          <p:cNvCxnSpPr>
            <a:stCxn id="377" idx="1"/>
            <a:endCxn id="378" idx="0"/>
          </p:cNvCxnSpPr>
          <p:nvPr/>
        </p:nvCxnSpPr>
        <p:spPr>
          <a:xfrm flipH="1">
            <a:off x="1509997" y="2439521"/>
            <a:ext cx="1525200" cy="1157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6" name="Google Shape;386;p22"/>
          <p:cNvCxnSpPr>
            <a:stCxn id="378" idx="3"/>
            <a:endCxn id="379" idx="0"/>
          </p:cNvCxnSpPr>
          <p:nvPr/>
        </p:nvCxnSpPr>
        <p:spPr>
          <a:xfrm>
            <a:off x="2451799" y="3924848"/>
            <a:ext cx="1511400" cy="1112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7" name="Google Shape;387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2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"/>
          <p:cNvSpPr txBox="1"/>
          <p:nvPr/>
        </p:nvSpPr>
        <p:spPr>
          <a:xfrm>
            <a:off x="1092883" y="1177042"/>
            <a:ext cx="102411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Ask and answer questions about Nick’s timetable, using </a:t>
            </a: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sp>
        <p:nvSpPr>
          <p:cNvPr id="400" name="Google Shape;400;p23"/>
          <p:cNvSpPr/>
          <p:nvPr/>
        </p:nvSpPr>
        <p:spPr>
          <a:xfrm>
            <a:off x="719293" y="4827545"/>
            <a:ext cx="897569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r>
              <a:rPr lang="en-US" sz="24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Nick have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(1)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At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 a.m. on Monday, Tuesday, and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Friday (2).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And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does he have it?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In 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his classroom, room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302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(3)</a:t>
            </a:r>
            <a:endParaRPr b="1" dirty="0">
              <a:solidFill>
                <a:srgbClr val="FF0000"/>
              </a:solidFill>
            </a:endParaRPr>
          </a:p>
        </p:txBody>
      </p:sp>
      <p:graphicFrame>
        <p:nvGraphicFramePr>
          <p:cNvPr id="401" name="Google Shape;401;p23"/>
          <p:cNvGraphicFramePr/>
          <p:nvPr>
            <p:extLst>
              <p:ext uri="{D42A27DB-BD31-4B8C-83A1-F6EECF244321}">
                <p14:modId xmlns:p14="http://schemas.microsoft.com/office/powerpoint/2010/main" val="1751570580"/>
              </p:ext>
            </p:extLst>
          </p:nvPr>
        </p:nvGraphicFramePr>
        <p:xfrm>
          <a:off x="719294" y="2046192"/>
          <a:ext cx="10763375" cy="2743260"/>
        </p:xfrm>
        <a:graphic>
          <a:graphicData uri="http://schemas.openxmlformats.org/drawingml/2006/table">
            <a:tbl>
              <a:tblPr firstRow="1" bandRow="1">
                <a:noFill/>
                <a:tableStyleId>{CBBACE4C-0F27-4020-BDA4-7AD3370B0804}</a:tableStyleId>
              </a:tblPr>
              <a:tblGrid>
                <a:gridCol w="3184350"/>
                <a:gridCol w="4448550"/>
                <a:gridCol w="3130475"/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smtClean="0"/>
                        <a:t>Subject (1)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smtClean="0"/>
                        <a:t>Time (2)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smtClean="0"/>
                        <a:t>Place (3)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Maths</a:t>
                      </a:r>
                      <a:endParaRPr sz="24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8 a.m. Monday, Tuesday, Friday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Classroom (room 302)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Biology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 a.m. Thursday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Science lab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Information Technology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 p.m. Wednesday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Computer room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Physical Education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 p.m. Monday, Thursday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School gym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History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3:30 p.m. Tuesday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School library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4"/>
          <p:cNvSpPr/>
          <p:nvPr/>
        </p:nvSpPr>
        <p:spPr>
          <a:xfrm>
            <a:off x="568033" y="1256192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3035197" y="2111819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4"/>
          <p:cNvSpPr/>
          <p:nvPr/>
        </p:nvSpPr>
        <p:spPr>
          <a:xfrm>
            <a:off x="568032" y="3597146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4"/>
          <p:cNvSpPr/>
          <p:nvPr/>
        </p:nvSpPr>
        <p:spPr>
          <a:xfrm>
            <a:off x="3021191" y="5037307"/>
            <a:ext cx="1883766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4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4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4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answer the questions by circling A, B, or C.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Name the places, using the words and phrases from the box.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following sentences with the phrases in Task 3.</a:t>
            </a:r>
            <a:endParaRPr/>
          </a:p>
        </p:txBody>
      </p:sp>
      <p:sp>
        <p:nvSpPr>
          <p:cNvPr id="415" name="Google Shape;415;p24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pairs. Ask and answer questions about Nick’s timetable, using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6" name="Google Shape;416;p24"/>
          <p:cNvCxnSpPr>
            <a:stCxn id="408" idx="3"/>
            <a:endCxn id="409" idx="0"/>
          </p:cNvCxnSpPr>
          <p:nvPr/>
        </p:nvCxnSpPr>
        <p:spPr>
          <a:xfrm>
            <a:off x="2451800" y="1583729"/>
            <a:ext cx="1525200" cy="52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7" name="Google Shape;417;p24"/>
          <p:cNvCxnSpPr>
            <a:stCxn id="409" idx="1"/>
            <a:endCxn id="410" idx="0"/>
          </p:cNvCxnSpPr>
          <p:nvPr/>
        </p:nvCxnSpPr>
        <p:spPr>
          <a:xfrm flipH="1">
            <a:off x="1509997" y="2439521"/>
            <a:ext cx="1525200" cy="1157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8" name="Google Shape;418;p24"/>
          <p:cNvCxnSpPr>
            <a:stCxn id="410" idx="3"/>
            <a:endCxn id="411" idx="0"/>
          </p:cNvCxnSpPr>
          <p:nvPr/>
        </p:nvCxnSpPr>
        <p:spPr>
          <a:xfrm>
            <a:off x="2451799" y="3924848"/>
            <a:ext cx="1511400" cy="1112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9" name="Google Shape;419;p2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526967" y="5785542"/>
            <a:ext cx="1878130" cy="6554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24"/>
          <p:cNvCxnSpPr>
            <a:stCxn id="411" idx="1"/>
            <a:endCxn id="422" idx="0"/>
          </p:cNvCxnSpPr>
          <p:nvPr/>
        </p:nvCxnSpPr>
        <p:spPr>
          <a:xfrm flipH="1">
            <a:off x="1465991" y="5365009"/>
            <a:ext cx="1555200" cy="420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4" name="Google Shape;424;p24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431" name="Google Shape;431;p2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33" name="Google Shape;4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5" name="Google Shape;435;p25"/>
          <p:cNvGrpSpPr/>
          <p:nvPr/>
        </p:nvGrpSpPr>
        <p:grpSpPr>
          <a:xfrm>
            <a:off x="2333104" y="2003582"/>
            <a:ext cx="7073207" cy="4054177"/>
            <a:chOff x="0" y="2986"/>
            <a:chExt cx="7073207" cy="4054177"/>
          </a:xfrm>
        </p:grpSpPr>
        <p:sp>
          <p:nvSpPr>
            <p:cNvPr id="436" name="Google Shape;436;p25"/>
            <p:cNvSpPr/>
            <p:nvPr/>
          </p:nvSpPr>
          <p:spPr>
            <a:xfrm>
              <a:off x="0" y="2188865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 txBox="1"/>
            <p:nvPr/>
          </p:nvSpPr>
          <p:spPr>
            <a:xfrm>
              <a:off x="0" y="2188865"/>
              <a:ext cx="2121962" cy="1868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0" y="2986"/>
              <a:ext cx="7073207" cy="186829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 txBox="1"/>
            <p:nvPr/>
          </p:nvSpPr>
          <p:spPr>
            <a:xfrm>
              <a:off x="0" y="2986"/>
              <a:ext cx="2121962" cy="1868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Topic of the unit</a:t>
              </a: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335924" y="161776"/>
              <a:ext cx="2381855" cy="158790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 txBox="1"/>
            <p:nvPr/>
          </p:nvSpPr>
          <p:spPr>
            <a:xfrm>
              <a:off x="3382432" y="208284"/>
              <a:ext cx="2288839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visit to a school</a:t>
              </a: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4481132" y="174968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443" name="Google Shape;443;p25"/>
            <p:cNvSpPr/>
            <p:nvPr/>
          </p:nvSpPr>
          <p:spPr>
            <a:xfrm>
              <a:off x="3335924" y="2384841"/>
              <a:ext cx="2381855" cy="158790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 txBox="1"/>
            <p:nvPr/>
          </p:nvSpPr>
          <p:spPr>
            <a:xfrm>
              <a:off x="3382432" y="2431349"/>
              <a:ext cx="2288839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160000" bIns="16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School facilities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51" name="Google Shape;451;p26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53" name="Google Shape;4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6"/>
          <p:cNvSpPr txBox="1"/>
          <p:nvPr/>
        </p:nvSpPr>
        <p:spPr>
          <a:xfrm>
            <a:off x="1451956" y="2272146"/>
            <a:ext cx="77474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Exercises in Workbook.</a:t>
            </a:r>
            <a:endParaRPr/>
          </a:p>
        </p:txBody>
      </p:sp>
      <p:pic>
        <p:nvPicPr>
          <p:cNvPr id="456" name="Google Shape;45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0099" y="3025422"/>
            <a:ext cx="3078637" cy="307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7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568033" y="1256192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3035197" y="2111819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568032" y="3597146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021191" y="5037307"/>
            <a:ext cx="1883766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answer the questions by circling A, B, or C.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Name the places, using the words and phrases from the box.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Complete the following sentences with the phrases in Task 3.</a:t>
            </a: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pairs. Ask and answer questions about Nick’s timetable, using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4"/>
          <p:cNvCxnSpPr>
            <a:stCxn id="120" idx="3"/>
            <a:endCxn id="121" idx="0"/>
          </p:cNvCxnSpPr>
          <p:nvPr/>
        </p:nvCxnSpPr>
        <p:spPr>
          <a:xfrm>
            <a:off x="2451800" y="1583729"/>
            <a:ext cx="1525200" cy="52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" name="Google Shape;129;p4"/>
          <p:cNvCxnSpPr>
            <a:stCxn id="121" idx="1"/>
            <a:endCxn id="122" idx="0"/>
          </p:cNvCxnSpPr>
          <p:nvPr/>
        </p:nvCxnSpPr>
        <p:spPr>
          <a:xfrm flipH="1">
            <a:off x="1509997" y="2439521"/>
            <a:ext cx="1525200" cy="1157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" name="Google Shape;130;p4"/>
          <p:cNvCxnSpPr>
            <a:stCxn id="122" idx="3"/>
            <a:endCxn id="123" idx="0"/>
          </p:cNvCxnSpPr>
          <p:nvPr/>
        </p:nvCxnSpPr>
        <p:spPr>
          <a:xfrm>
            <a:off x="2451799" y="3924848"/>
            <a:ext cx="1511400" cy="1112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526967" y="5785542"/>
            <a:ext cx="1878130" cy="6554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p4"/>
          <p:cNvCxnSpPr>
            <a:stCxn id="123" idx="1"/>
            <a:endCxn id="134" idx="0"/>
          </p:cNvCxnSpPr>
          <p:nvPr/>
        </p:nvCxnSpPr>
        <p:spPr>
          <a:xfrm flipH="1">
            <a:off x="1465991" y="5365009"/>
            <a:ext cx="1555200" cy="420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6" name="Google Shape;136;p4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568033" y="1256192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6164286" y="2986422"/>
            <a:ext cx="522372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introduce the topic</a:t>
            </a:r>
            <a:endParaRPr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lead in the lesson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751" y="2516064"/>
            <a:ext cx="4088508" cy="29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4702450" y="1828551"/>
            <a:ext cx="6542100" cy="41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did you see when you first came to our school?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did you feel?</a:t>
            </a:r>
            <a:endParaRPr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 i="1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you ever </a:t>
            </a: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had</a:t>
            </a:r>
            <a:r>
              <a:rPr lang="en-US" sz="2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visit to Chu Van An L</a:t>
            </a: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ower </a:t>
            </a:r>
            <a:r>
              <a:rPr lang="en-US" sz="2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Secondary school (</a:t>
            </a: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or a famous school in your area)</a:t>
            </a:r>
            <a:r>
              <a:rPr lang="en-US" sz="2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8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488" y="2458219"/>
            <a:ext cx="3181700" cy="2100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5185417" y="3824593"/>
            <a:ext cx="654212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the girl doing?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i="1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/>
          </a:p>
        </p:txBody>
      </p:sp>
      <p:pic>
        <p:nvPicPr>
          <p:cNvPr id="166" name="Google Shape;1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285545"/>
            <a:ext cx="4378364" cy="558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8362" y="1275434"/>
            <a:ext cx="3716143" cy="186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568033" y="1256192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3035197" y="2111819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7" name="Google Shape;177;p8"/>
          <p:cNvCxnSpPr>
            <a:stCxn id="173" idx="3"/>
            <a:endCxn id="174" idx="0"/>
          </p:cNvCxnSpPr>
          <p:nvPr/>
        </p:nvCxnSpPr>
        <p:spPr>
          <a:xfrm>
            <a:off x="2451800" y="1583729"/>
            <a:ext cx="1525200" cy="52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8" name="Google Shape;178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provide students with vocabulary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students prepare for the listening and reading tasks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8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/>
          <p:nvPr/>
        </p:nvSpPr>
        <p:spPr>
          <a:xfrm>
            <a:off x="523325" y="1691255"/>
            <a:ext cx="6145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lower secondary school</a:t>
            </a:r>
            <a:endParaRPr sz="4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811882" y="4465558"/>
            <a:ext cx="52426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trường trung học cơ sở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460075" y="3190115"/>
            <a:ext cx="61401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/ˈləʊər ˈsekəndrɪ skuːl/ </a:t>
            </a:r>
            <a:endParaRPr/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9037" y="2492977"/>
            <a:ext cx="4906207" cy="368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lower secondary 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16912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1114</Words>
  <Application>Microsoft Office PowerPoint</Application>
  <PresentationFormat>Custom</PresentationFormat>
  <Paragraphs>244</Paragraphs>
  <Slides>37</Slides>
  <Notes>27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Noto Sans Symbols</vt:lpstr>
      <vt:lpstr>Courier New</vt:lpstr>
      <vt:lpstr>Open Sans</vt:lpstr>
      <vt:lpstr>OpenSansBold</vt:lpstr>
      <vt:lpstr>OpenSans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SUSU</cp:lastModifiedBy>
  <cp:revision>11</cp:revision>
  <dcterms:created xsi:type="dcterms:W3CDTF">2020-12-09T02:04:09Z</dcterms:created>
  <dcterms:modified xsi:type="dcterms:W3CDTF">2025-12-15T08:35:37Z</dcterms:modified>
</cp:coreProperties>
</file>