
<file path=[Content_Types].xml><?xml version="1.0" encoding="utf-8"?>
<Types xmlns="http://schemas.openxmlformats.org/package/2006/content-types">
  <Default Extension="bin" ContentType="image/unknown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695" r:id="rId2"/>
    <p:sldId id="260" r:id="rId3"/>
    <p:sldId id="696" r:id="rId4"/>
    <p:sldId id="315" r:id="rId5"/>
    <p:sldId id="712" r:id="rId6"/>
    <p:sldId id="711" r:id="rId7"/>
    <p:sldId id="710" r:id="rId8"/>
    <p:sldId id="709" r:id="rId9"/>
    <p:sldId id="708" r:id="rId10"/>
    <p:sldId id="707" r:id="rId11"/>
    <p:sldId id="706" r:id="rId12"/>
    <p:sldId id="705" r:id="rId13"/>
    <p:sldId id="704" r:id="rId14"/>
    <p:sldId id="703" r:id="rId15"/>
    <p:sldId id="702" r:id="rId16"/>
    <p:sldId id="701" r:id="rId17"/>
    <p:sldId id="683" r:id="rId18"/>
    <p:sldId id="74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i Ngoc" initials="TTN" lastIdx="1" clrIdx="0">
    <p:extLst>
      <p:ext uri="{19B8F6BF-5375-455C-9EA6-DF929625EA0E}">
        <p15:presenceInfo xmlns:p15="http://schemas.microsoft.com/office/powerpoint/2012/main" userId="707582bbba2cb6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22" autoAdjust="0"/>
  </p:normalViewPr>
  <p:slideViewPr>
    <p:cSldViewPr>
      <p:cViewPr varScale="1">
        <p:scale>
          <a:sx n="48" d="100"/>
          <a:sy n="48" d="100"/>
        </p:scale>
        <p:origin x="5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8F6BD-97DE-4A91-BDEF-4CA827D6FFEA}" type="datetimeFigureOut">
              <a:rPr lang="vi-VN" smtClean="0"/>
              <a:t>22/02/2026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A11F8-3C12-4B11-8595-D32358C2CB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751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A11F8-3C12-4B11-8595-D32358C2CBB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337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2.jpeg"/><Relationship Id="rId5" Type="http://schemas.openxmlformats.org/officeDocument/2006/relationships/image" Target="../media/image7.svg"/><Relationship Id="rId10" Type="http://schemas.openxmlformats.org/officeDocument/2006/relationships/image" Target="../media/image1.jpeg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3.jpeg"/><Relationship Id="rId5" Type="http://schemas.openxmlformats.org/officeDocument/2006/relationships/image" Target="../media/image7.svg"/><Relationship Id="rId10" Type="http://schemas.openxmlformats.org/officeDocument/2006/relationships/image" Target="../media/image1.jpeg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4.jpeg"/><Relationship Id="rId5" Type="http://schemas.openxmlformats.org/officeDocument/2006/relationships/image" Target="../media/image7.svg"/><Relationship Id="rId10" Type="http://schemas.openxmlformats.org/officeDocument/2006/relationships/image" Target="../media/image1.jpeg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5.jpeg"/><Relationship Id="rId5" Type="http://schemas.openxmlformats.org/officeDocument/2006/relationships/image" Target="../media/image7.svg"/><Relationship Id="rId10" Type="http://schemas.openxmlformats.org/officeDocument/2006/relationships/image" Target="../media/image1.jpeg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6.jpeg"/><Relationship Id="rId5" Type="http://schemas.openxmlformats.org/officeDocument/2006/relationships/image" Target="../media/image7.svg"/><Relationship Id="rId10" Type="http://schemas.openxmlformats.org/officeDocument/2006/relationships/image" Target="../media/image1.jpeg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7.jpeg"/><Relationship Id="rId5" Type="http://schemas.openxmlformats.org/officeDocument/2006/relationships/image" Target="../media/image7.svg"/><Relationship Id="rId10" Type="http://schemas.openxmlformats.org/officeDocument/2006/relationships/image" Target="../media/image1.jpeg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8.jpeg"/><Relationship Id="rId5" Type="http://schemas.openxmlformats.org/officeDocument/2006/relationships/image" Target="../media/image7.svg"/><Relationship Id="rId10" Type="http://schemas.openxmlformats.org/officeDocument/2006/relationships/image" Target="../media/image1.jpeg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9.jpeg"/><Relationship Id="rId5" Type="http://schemas.openxmlformats.org/officeDocument/2006/relationships/image" Target="../media/image7.svg"/><Relationship Id="rId10" Type="http://schemas.openxmlformats.org/officeDocument/2006/relationships/image" Target="../media/image1.jpeg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9.svg"/><Relationship Id="rId4" Type="http://schemas.openxmlformats.org/officeDocument/2006/relationships/image" Target="../media/image1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svg"/><Relationship Id="rId3" Type="http://schemas.openxmlformats.org/officeDocument/2006/relationships/image" Target="../media/image1.jpeg"/><Relationship Id="rId7" Type="http://schemas.openxmlformats.org/officeDocument/2006/relationships/image" Target="../media/image7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3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7.jpeg"/><Relationship Id="rId5" Type="http://schemas.openxmlformats.org/officeDocument/2006/relationships/image" Target="../media/image7.svg"/><Relationship Id="rId10" Type="http://schemas.openxmlformats.org/officeDocument/2006/relationships/image" Target="../media/image1.jpeg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8.jpeg"/><Relationship Id="rId5" Type="http://schemas.openxmlformats.org/officeDocument/2006/relationships/image" Target="../media/image7.svg"/><Relationship Id="rId10" Type="http://schemas.openxmlformats.org/officeDocument/2006/relationships/image" Target="../media/image1.jpeg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9.jpeg"/><Relationship Id="rId5" Type="http://schemas.openxmlformats.org/officeDocument/2006/relationships/image" Target="../media/image7.svg"/><Relationship Id="rId10" Type="http://schemas.openxmlformats.org/officeDocument/2006/relationships/image" Target="../media/image1.jpeg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bin"/><Relationship Id="rId5" Type="http://schemas.openxmlformats.org/officeDocument/2006/relationships/image" Target="../media/image7.svg"/><Relationship Id="rId10" Type="http://schemas.openxmlformats.org/officeDocument/2006/relationships/image" Target="../media/image1.jpeg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1.jpeg"/><Relationship Id="rId5" Type="http://schemas.openxmlformats.org/officeDocument/2006/relationships/image" Target="../media/image7.svg"/><Relationship Id="rId10" Type="http://schemas.openxmlformats.org/officeDocument/2006/relationships/image" Target="../media/image1.jpeg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7798" b="-67798"/>
            </a:stretch>
          </a:blipFill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74666" y="852052"/>
            <a:ext cx="16230600" cy="8663083"/>
          </a:xfrm>
          <a:custGeom>
            <a:avLst/>
            <a:gdLst/>
            <a:ahLst/>
            <a:cxnLst/>
            <a:rect l="l" t="t" r="r" b="b"/>
            <a:pathLst>
              <a:path w="16230600" h="8663083">
                <a:moveTo>
                  <a:pt x="0" y="0"/>
                </a:moveTo>
                <a:lnTo>
                  <a:pt x="16230600" y="0"/>
                </a:lnTo>
                <a:lnTo>
                  <a:pt x="16230600" y="8663082"/>
                </a:lnTo>
                <a:lnTo>
                  <a:pt x="0" y="8663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5537196" y="6821387"/>
            <a:ext cx="2750804" cy="3615514"/>
          </a:xfrm>
          <a:custGeom>
            <a:avLst/>
            <a:gdLst/>
            <a:ahLst/>
            <a:cxnLst/>
            <a:rect l="l" t="t" r="r" b="b"/>
            <a:pathLst>
              <a:path w="2750804" h="3615514">
                <a:moveTo>
                  <a:pt x="0" y="0"/>
                </a:moveTo>
                <a:lnTo>
                  <a:pt x="2750804" y="0"/>
                </a:lnTo>
                <a:lnTo>
                  <a:pt x="2750804" y="3615514"/>
                </a:lnTo>
                <a:lnTo>
                  <a:pt x="0" y="36155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684446" y="-1378438"/>
            <a:ext cx="3059128" cy="4064059"/>
          </a:xfrm>
          <a:custGeom>
            <a:avLst/>
            <a:gdLst/>
            <a:ahLst/>
            <a:cxnLst/>
            <a:rect l="l" t="t" r="r" b="b"/>
            <a:pathLst>
              <a:path w="3059128" h="4064059">
                <a:moveTo>
                  <a:pt x="0" y="0"/>
                </a:moveTo>
                <a:lnTo>
                  <a:pt x="3059128" y="0"/>
                </a:lnTo>
                <a:lnTo>
                  <a:pt x="3059128" y="4064059"/>
                </a:lnTo>
                <a:lnTo>
                  <a:pt x="0" y="40640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688485" y="7231885"/>
            <a:ext cx="3376969" cy="4486312"/>
          </a:xfrm>
          <a:custGeom>
            <a:avLst/>
            <a:gdLst/>
            <a:ahLst/>
            <a:cxnLst/>
            <a:rect l="l" t="t" r="r" b="b"/>
            <a:pathLst>
              <a:path w="3376969" h="4486312">
                <a:moveTo>
                  <a:pt x="0" y="0"/>
                </a:moveTo>
                <a:lnTo>
                  <a:pt x="3376970" y="0"/>
                </a:lnTo>
                <a:lnTo>
                  <a:pt x="3376970" y="4486312"/>
                </a:lnTo>
                <a:lnTo>
                  <a:pt x="0" y="44863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" name="Freeform 7"/>
          <p:cNvSpPr/>
          <p:nvPr/>
        </p:nvSpPr>
        <p:spPr>
          <a:xfrm rot="546641">
            <a:off x="873236" y="7231885"/>
            <a:ext cx="3264361" cy="3378381"/>
          </a:xfrm>
          <a:custGeom>
            <a:avLst/>
            <a:gdLst/>
            <a:ahLst/>
            <a:cxnLst/>
            <a:rect l="l" t="t" r="r" b="b"/>
            <a:pathLst>
              <a:path w="3264361" h="3378381">
                <a:moveTo>
                  <a:pt x="0" y="0"/>
                </a:moveTo>
                <a:lnTo>
                  <a:pt x="3264361" y="0"/>
                </a:lnTo>
                <a:lnTo>
                  <a:pt x="3264361" y="3378381"/>
                </a:lnTo>
                <a:lnTo>
                  <a:pt x="0" y="33783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 rot="3025523" flipV="1">
            <a:off x="13308565" y="-270508"/>
            <a:ext cx="3264361" cy="3378381"/>
          </a:xfrm>
          <a:custGeom>
            <a:avLst/>
            <a:gdLst/>
            <a:ahLst/>
            <a:cxnLst/>
            <a:rect l="l" t="t" r="r" b="b"/>
            <a:pathLst>
              <a:path w="3264361" h="3378381">
                <a:moveTo>
                  <a:pt x="0" y="3378382"/>
                </a:moveTo>
                <a:lnTo>
                  <a:pt x="3264361" y="3378382"/>
                </a:lnTo>
                <a:lnTo>
                  <a:pt x="3264361" y="0"/>
                </a:lnTo>
                <a:lnTo>
                  <a:pt x="0" y="0"/>
                </a:lnTo>
                <a:lnTo>
                  <a:pt x="0" y="337838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150285" y="3229405"/>
            <a:ext cx="12858417" cy="3514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11000" b="1">
                <a:ln w="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Arial" panose="020B0604020202020204" pitchFamily="34" charset="0"/>
              </a:rPr>
              <a:t>CHÀO MỪNG CÁC EM ĐẾN VỚI BUỔI HỌC</a:t>
            </a:r>
          </a:p>
        </p:txBody>
      </p:sp>
      <p:sp>
        <p:nvSpPr>
          <p:cNvPr id="10" name="Freeform 10"/>
          <p:cNvSpPr/>
          <p:nvPr/>
        </p:nvSpPr>
        <p:spPr>
          <a:xfrm>
            <a:off x="429985" y="-416226"/>
            <a:ext cx="11782833" cy="3579036"/>
          </a:xfrm>
          <a:custGeom>
            <a:avLst/>
            <a:gdLst/>
            <a:ahLst/>
            <a:cxnLst/>
            <a:rect l="l" t="t" r="r" b="b"/>
            <a:pathLst>
              <a:path w="11782833" h="3579036">
                <a:moveTo>
                  <a:pt x="0" y="0"/>
                </a:moveTo>
                <a:lnTo>
                  <a:pt x="11782833" y="0"/>
                </a:lnTo>
                <a:lnTo>
                  <a:pt x="11782833" y="3579036"/>
                </a:lnTo>
                <a:lnTo>
                  <a:pt x="0" y="35790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81644" flipH="1" flipV="1">
            <a:off x="15543161" y="7200900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347887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478877" y="0"/>
                </a:lnTo>
                <a:lnTo>
                  <a:pt x="347887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881644">
            <a:off x="-710738" y="-1207564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0" y="0"/>
                </a:moveTo>
                <a:lnTo>
                  <a:pt x="3478876" y="0"/>
                </a:lnTo>
                <a:lnTo>
                  <a:pt x="34788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688485" y="7231885"/>
            <a:ext cx="3376969" cy="4486312"/>
          </a:xfrm>
          <a:custGeom>
            <a:avLst/>
            <a:gdLst/>
            <a:ahLst/>
            <a:cxnLst/>
            <a:rect l="l" t="t" r="r" b="b"/>
            <a:pathLst>
              <a:path w="3376969" h="4486312">
                <a:moveTo>
                  <a:pt x="0" y="0"/>
                </a:moveTo>
                <a:lnTo>
                  <a:pt x="3376970" y="0"/>
                </a:lnTo>
                <a:lnTo>
                  <a:pt x="3376970" y="4486312"/>
                </a:lnTo>
                <a:lnTo>
                  <a:pt x="0" y="4486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6641">
            <a:off x="873236" y="7231885"/>
            <a:ext cx="3264361" cy="3378381"/>
          </a:xfrm>
          <a:custGeom>
            <a:avLst/>
            <a:gdLst/>
            <a:ahLst/>
            <a:cxnLst/>
            <a:rect l="l" t="t" r="r" b="b"/>
            <a:pathLst>
              <a:path w="3264361" h="3378381">
                <a:moveTo>
                  <a:pt x="0" y="0"/>
                </a:moveTo>
                <a:lnTo>
                  <a:pt x="3264361" y="0"/>
                </a:lnTo>
                <a:lnTo>
                  <a:pt x="3264361" y="3378381"/>
                </a:lnTo>
                <a:lnTo>
                  <a:pt x="0" y="3378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2111450" y="62820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7"/>
                </a:lnTo>
                <a:lnTo>
                  <a:pt x="0" y="3643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7408908" y="6627864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8"/>
                </a:lnTo>
                <a:lnTo>
                  <a:pt x="0" y="36431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đề mục">
            <a:extLst>
              <a:ext uri="{FF2B5EF4-FFF2-40B4-BE49-F238E27FC236}">
                <a16:creationId xmlns:a16="http://schemas.microsoft.com/office/drawing/2014/main" id="{114CFC8B-3EFD-6757-132F-C2D304084502}"/>
              </a:ext>
            </a:extLst>
          </p:cNvPr>
          <p:cNvGrpSpPr/>
          <p:nvPr/>
        </p:nvGrpSpPr>
        <p:grpSpPr>
          <a:xfrm>
            <a:off x="-1" y="15949"/>
            <a:ext cx="18288000" cy="2384351"/>
            <a:chOff x="-1" y="15949"/>
            <a:chExt cx="18288000" cy="2384351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FFCBB126-50B1-F076-D06F-0E5D3A7FB8C1}"/>
                </a:ext>
              </a:extLst>
            </p:cNvPr>
            <p:cNvSpPr/>
            <p:nvPr/>
          </p:nvSpPr>
          <p:spPr>
            <a:xfrm>
              <a:off x="-1" y="15949"/>
              <a:ext cx="18288000" cy="2384351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56922" b="-535877"/>
              </a:stretch>
            </a:blipFill>
          </p:spPr>
          <p:txBody>
            <a:bodyPr/>
            <a:lstStyle/>
            <a:p>
              <a:endParaRPr lang="vi-VN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ECEBC358-C1FF-DB46-67DE-F909A20B370B}"/>
                </a:ext>
              </a:extLst>
            </p:cNvPr>
            <p:cNvSpPr txBox="1"/>
            <p:nvPr/>
          </p:nvSpPr>
          <p:spPr>
            <a:xfrm>
              <a:off x="278006" y="422393"/>
              <a:ext cx="17731986" cy="16158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6299"/>
                </a:lnSpc>
                <a:defRPr sz="4500">
                  <a:solidFill>
                    <a:srgbClr val="000000"/>
                  </a:solidFill>
                  <a:latin typeface="Arial Unicode"/>
                </a:defRPr>
              </a:lvl1pPr>
            </a:lstStyle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I. QUÁ TRÌNH PHÁT TRIỂN CỦA SINH VẬT </a:t>
              </a:r>
            </a:p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QUA CÁC ĐẠI ĐỊA CHẤT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276E91-4D5D-480D-D6DB-40EE3875693B}"/>
              </a:ext>
            </a:extLst>
          </p:cNvPr>
          <p:cNvGrpSpPr/>
          <p:nvPr/>
        </p:nvGrpSpPr>
        <p:grpSpPr>
          <a:xfrm>
            <a:off x="9677400" y="2643406"/>
            <a:ext cx="8042090" cy="6538694"/>
            <a:chOff x="9677400" y="2643406"/>
            <a:chExt cx="8042090" cy="6538694"/>
          </a:xfrm>
        </p:grpSpPr>
        <p:sp>
          <p:nvSpPr>
            <p:cNvPr id="12" name="TextBox 12"/>
            <p:cNvSpPr txBox="1"/>
            <p:nvPr/>
          </p:nvSpPr>
          <p:spPr>
            <a:xfrm>
              <a:off x="11453797" y="2643406"/>
              <a:ext cx="3886200" cy="674031"/>
            </a:xfrm>
            <a:prstGeom prst="rect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000000"/>
                  </a:solidFill>
                  <a:cs typeface="Arial" panose="020B0604020202020204" pitchFamily="34" charset="0"/>
                </a:rPr>
                <a:t>Đại Cổ sinh</a:t>
              </a:r>
            </a:p>
          </p:txBody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9193BFBC-275C-FE15-BD9A-5F0F779252A6}"/>
                </a:ext>
              </a:extLst>
            </p:cNvPr>
            <p:cNvSpPr txBox="1"/>
            <p:nvPr/>
          </p:nvSpPr>
          <p:spPr>
            <a:xfrm>
              <a:off x="10047769" y="4036463"/>
              <a:ext cx="7502908" cy="49097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500"/>
                </a:lnSpc>
                <a:spcBef>
                  <a:spcPct val="0"/>
                </a:spcBef>
              </a:pPr>
              <a:r>
                <a:rPr lang="vi-VN" sz="4000" b="1" u="sng">
                  <a:solidFill>
                    <a:schemeClr val="accent2">
                      <a:lumMod val="75000"/>
                    </a:schemeClr>
                  </a:solidFill>
                  <a:cs typeface="Arial" panose="020B0604020202020204" pitchFamily="34" charset="0"/>
                </a:rPr>
                <a:t>Kỷ Devonian</a:t>
              </a:r>
            </a:p>
            <a:p>
              <a:pPr>
                <a:lnSpc>
                  <a:spcPts val="6500"/>
                </a:lnSpc>
                <a:spcBef>
                  <a:spcPct val="0"/>
                </a:spcBef>
              </a:pPr>
              <a:r>
                <a:rPr lang="vi-VN" sz="4000" b="1">
                  <a:solidFill>
                    <a:srgbClr val="000000"/>
                  </a:solidFill>
                  <a:cs typeface="Arial" panose="020B0604020202020204" pitchFamily="34" charset="0"/>
                </a:rPr>
                <a:t>Tuyệt diệt nhiều động vật biển, phát sinh và phân hóa côn trùng, phân hóa cá xương, xuất hiện lưỡng cư.</a:t>
              </a:r>
            </a:p>
            <a:p>
              <a:pPr>
                <a:lnSpc>
                  <a:spcPts val="6500"/>
                </a:lnSpc>
                <a:spcBef>
                  <a:spcPct val="0"/>
                </a:spcBef>
              </a:pPr>
              <a:r>
                <a:rPr lang="vi-VN" sz="4000" b="1">
                  <a:solidFill>
                    <a:srgbClr val="000000"/>
                  </a:solidFill>
                  <a:cs typeface="Arial" panose="020B0604020202020204" pitchFamily="34" charset="0"/>
                </a:rPr>
                <a:t>Phát sinh thực vật hạt trần.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BBF0D39-BF0E-60C2-9AC7-06DD1E6BEBE0}"/>
                </a:ext>
              </a:extLst>
            </p:cNvPr>
            <p:cNvSpPr/>
            <p:nvPr/>
          </p:nvSpPr>
          <p:spPr>
            <a:xfrm>
              <a:off x="9677400" y="3706007"/>
              <a:ext cx="8042090" cy="5476093"/>
            </a:xfrm>
            <a:prstGeom prst="roundRect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386" name="Picture 2" descr="Devonian Period: Climate, Animals &amp; Plants | Paleontology World |  Prehistoric animals, Prehistoric wildlife, Ancient animals">
            <a:extLst>
              <a:ext uri="{FF2B5EF4-FFF2-40B4-BE49-F238E27FC236}">
                <a16:creationId xmlns:a16="http://schemas.microsoft.com/office/drawing/2014/main" id="{129548A6-466D-5FEB-A38E-C43AAC434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3" y="3130904"/>
            <a:ext cx="8678700" cy="6509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365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81644" flipH="1" flipV="1">
            <a:off x="15543161" y="7200900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347887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478877" y="0"/>
                </a:lnTo>
                <a:lnTo>
                  <a:pt x="347887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881644">
            <a:off x="-710738" y="-1207564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0" y="0"/>
                </a:moveTo>
                <a:lnTo>
                  <a:pt x="3478876" y="0"/>
                </a:lnTo>
                <a:lnTo>
                  <a:pt x="34788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688485" y="7231885"/>
            <a:ext cx="3376969" cy="4486312"/>
          </a:xfrm>
          <a:custGeom>
            <a:avLst/>
            <a:gdLst/>
            <a:ahLst/>
            <a:cxnLst/>
            <a:rect l="l" t="t" r="r" b="b"/>
            <a:pathLst>
              <a:path w="3376969" h="4486312">
                <a:moveTo>
                  <a:pt x="0" y="0"/>
                </a:moveTo>
                <a:lnTo>
                  <a:pt x="3376970" y="0"/>
                </a:lnTo>
                <a:lnTo>
                  <a:pt x="3376970" y="4486312"/>
                </a:lnTo>
                <a:lnTo>
                  <a:pt x="0" y="4486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6641">
            <a:off x="873236" y="7231885"/>
            <a:ext cx="3264361" cy="3378381"/>
          </a:xfrm>
          <a:custGeom>
            <a:avLst/>
            <a:gdLst/>
            <a:ahLst/>
            <a:cxnLst/>
            <a:rect l="l" t="t" r="r" b="b"/>
            <a:pathLst>
              <a:path w="3264361" h="3378381">
                <a:moveTo>
                  <a:pt x="0" y="0"/>
                </a:moveTo>
                <a:lnTo>
                  <a:pt x="3264361" y="0"/>
                </a:lnTo>
                <a:lnTo>
                  <a:pt x="3264361" y="3378381"/>
                </a:lnTo>
                <a:lnTo>
                  <a:pt x="0" y="3378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2111450" y="62820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7"/>
                </a:lnTo>
                <a:lnTo>
                  <a:pt x="0" y="3643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7408908" y="6627864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8"/>
                </a:lnTo>
                <a:lnTo>
                  <a:pt x="0" y="36431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đề mục">
            <a:extLst>
              <a:ext uri="{FF2B5EF4-FFF2-40B4-BE49-F238E27FC236}">
                <a16:creationId xmlns:a16="http://schemas.microsoft.com/office/drawing/2014/main" id="{114CFC8B-3EFD-6757-132F-C2D304084502}"/>
              </a:ext>
            </a:extLst>
          </p:cNvPr>
          <p:cNvGrpSpPr/>
          <p:nvPr/>
        </p:nvGrpSpPr>
        <p:grpSpPr>
          <a:xfrm>
            <a:off x="-1" y="15949"/>
            <a:ext cx="18288000" cy="2384351"/>
            <a:chOff x="-1" y="15949"/>
            <a:chExt cx="18288000" cy="2384351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FFCBB126-50B1-F076-D06F-0E5D3A7FB8C1}"/>
                </a:ext>
              </a:extLst>
            </p:cNvPr>
            <p:cNvSpPr/>
            <p:nvPr/>
          </p:nvSpPr>
          <p:spPr>
            <a:xfrm>
              <a:off x="-1" y="15949"/>
              <a:ext cx="18288000" cy="2384351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56922" b="-535877"/>
              </a:stretch>
            </a:blipFill>
          </p:spPr>
          <p:txBody>
            <a:bodyPr/>
            <a:lstStyle/>
            <a:p>
              <a:endParaRPr lang="vi-VN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ECEBC358-C1FF-DB46-67DE-F909A20B370B}"/>
                </a:ext>
              </a:extLst>
            </p:cNvPr>
            <p:cNvSpPr txBox="1"/>
            <p:nvPr/>
          </p:nvSpPr>
          <p:spPr>
            <a:xfrm>
              <a:off x="278006" y="422393"/>
              <a:ext cx="17731986" cy="16158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6299"/>
                </a:lnSpc>
                <a:defRPr sz="4500">
                  <a:solidFill>
                    <a:srgbClr val="000000"/>
                  </a:solidFill>
                  <a:latin typeface="Arial Unicode"/>
                </a:defRPr>
              </a:lvl1pPr>
            </a:lstStyle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I. QUÁ TRÌNH PHÁT TRIỂN CỦA SINH VẬT </a:t>
              </a:r>
            </a:p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 CÁC ĐẠI ĐỊA CHẤT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276E91-4D5D-480D-D6DB-40EE3875693B}"/>
              </a:ext>
            </a:extLst>
          </p:cNvPr>
          <p:cNvGrpSpPr/>
          <p:nvPr/>
        </p:nvGrpSpPr>
        <p:grpSpPr>
          <a:xfrm>
            <a:off x="9677400" y="2643406"/>
            <a:ext cx="8042090" cy="6614894"/>
            <a:chOff x="9677400" y="2643406"/>
            <a:chExt cx="8042090" cy="6614894"/>
          </a:xfrm>
        </p:grpSpPr>
        <p:sp>
          <p:nvSpPr>
            <p:cNvPr id="12" name="TextBox 12"/>
            <p:cNvSpPr txBox="1"/>
            <p:nvPr/>
          </p:nvSpPr>
          <p:spPr>
            <a:xfrm>
              <a:off x="11453797" y="2643406"/>
              <a:ext cx="3886200" cy="674031"/>
            </a:xfrm>
            <a:prstGeom prst="rect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000000"/>
                  </a:solidFill>
                  <a:cs typeface="Arial" panose="020B0604020202020204" pitchFamily="34" charset="0"/>
                </a:rPr>
                <a:t>Đại Cổ sinh</a:t>
              </a:r>
            </a:p>
          </p:txBody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9193BFBC-275C-FE15-BD9A-5F0F779252A6}"/>
                </a:ext>
              </a:extLst>
            </p:cNvPr>
            <p:cNvSpPr txBox="1"/>
            <p:nvPr/>
          </p:nvSpPr>
          <p:spPr>
            <a:xfrm>
              <a:off x="10047769" y="3928428"/>
              <a:ext cx="7502908" cy="49097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500"/>
                </a:lnSpc>
                <a:spcBef>
                  <a:spcPct val="0"/>
                </a:spcBef>
              </a:pPr>
              <a:r>
                <a:rPr lang="vi-VN" sz="4000" b="1" u="sng" dirty="0">
                  <a:solidFill>
                    <a:schemeClr val="accent2">
                      <a:lumMod val="75000"/>
                    </a:schemeClr>
                  </a:solidFill>
                  <a:cs typeface="Arial" panose="020B0604020202020204" pitchFamily="34" charset="0"/>
                </a:rPr>
                <a:t>Kỷ Than đá</a:t>
              </a:r>
            </a:p>
            <a:p>
              <a:pPr>
                <a:lnSpc>
                  <a:spcPts val="6500"/>
                </a:lnSpc>
                <a:spcBef>
                  <a:spcPct val="0"/>
                </a:spcBef>
              </a:pPr>
              <a:r>
                <a:rPr lang="vi-VN" sz="4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Lưỡng cư ngự trị, xuất hiện bò sát đầu tiên, xuất hiện nhiều dạng côn trùng. </a:t>
              </a:r>
            </a:p>
            <a:p>
              <a:pPr>
                <a:lnSpc>
                  <a:spcPts val="6500"/>
                </a:lnSpc>
                <a:spcBef>
                  <a:spcPct val="0"/>
                </a:spcBef>
              </a:pPr>
              <a:r>
                <a:rPr lang="vi-VN" sz="4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Dương xỉ, rêu phát triển mạnh. Xuất hiện thực vật có hạt.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BBF0D39-BF0E-60C2-9AC7-06DD1E6BEBE0}"/>
                </a:ext>
              </a:extLst>
            </p:cNvPr>
            <p:cNvSpPr/>
            <p:nvPr/>
          </p:nvSpPr>
          <p:spPr>
            <a:xfrm>
              <a:off x="9677400" y="3706007"/>
              <a:ext cx="8042090" cy="5552293"/>
            </a:xfrm>
            <a:prstGeom prst="roundRect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362" name="Picture 2" descr="The Carboniferous Period: When Giant Insects Ruled the Land and Sky -  Owlcation">
            <a:extLst>
              <a:ext uri="{FF2B5EF4-FFF2-40B4-BE49-F238E27FC236}">
                <a16:creationId xmlns:a16="http://schemas.microsoft.com/office/drawing/2014/main" id="{D8CA7956-B2D3-A001-BFB3-9735C1FA5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07" y="3054533"/>
            <a:ext cx="9018394" cy="64305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40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81644" flipH="1" flipV="1">
            <a:off x="15543161" y="7200900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347887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478877" y="0"/>
                </a:lnTo>
                <a:lnTo>
                  <a:pt x="347887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881644">
            <a:off x="-710738" y="-1207564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0" y="0"/>
                </a:moveTo>
                <a:lnTo>
                  <a:pt x="3478876" y="0"/>
                </a:lnTo>
                <a:lnTo>
                  <a:pt x="34788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688485" y="7231885"/>
            <a:ext cx="3376969" cy="4486312"/>
          </a:xfrm>
          <a:custGeom>
            <a:avLst/>
            <a:gdLst/>
            <a:ahLst/>
            <a:cxnLst/>
            <a:rect l="l" t="t" r="r" b="b"/>
            <a:pathLst>
              <a:path w="3376969" h="4486312">
                <a:moveTo>
                  <a:pt x="0" y="0"/>
                </a:moveTo>
                <a:lnTo>
                  <a:pt x="3376970" y="0"/>
                </a:lnTo>
                <a:lnTo>
                  <a:pt x="3376970" y="4486312"/>
                </a:lnTo>
                <a:lnTo>
                  <a:pt x="0" y="4486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6641">
            <a:off x="873236" y="7231885"/>
            <a:ext cx="3264361" cy="3378381"/>
          </a:xfrm>
          <a:custGeom>
            <a:avLst/>
            <a:gdLst/>
            <a:ahLst/>
            <a:cxnLst/>
            <a:rect l="l" t="t" r="r" b="b"/>
            <a:pathLst>
              <a:path w="3264361" h="3378381">
                <a:moveTo>
                  <a:pt x="0" y="0"/>
                </a:moveTo>
                <a:lnTo>
                  <a:pt x="3264361" y="0"/>
                </a:lnTo>
                <a:lnTo>
                  <a:pt x="3264361" y="3378381"/>
                </a:lnTo>
                <a:lnTo>
                  <a:pt x="0" y="3378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2111450" y="62820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7"/>
                </a:lnTo>
                <a:lnTo>
                  <a:pt x="0" y="3643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7408908" y="6627864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8"/>
                </a:lnTo>
                <a:lnTo>
                  <a:pt x="0" y="36431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đề mục">
            <a:extLst>
              <a:ext uri="{FF2B5EF4-FFF2-40B4-BE49-F238E27FC236}">
                <a16:creationId xmlns:a16="http://schemas.microsoft.com/office/drawing/2014/main" id="{114CFC8B-3EFD-6757-132F-C2D304084502}"/>
              </a:ext>
            </a:extLst>
          </p:cNvPr>
          <p:cNvGrpSpPr/>
          <p:nvPr/>
        </p:nvGrpSpPr>
        <p:grpSpPr>
          <a:xfrm>
            <a:off x="-1" y="15949"/>
            <a:ext cx="18288000" cy="2384351"/>
            <a:chOff x="-1" y="15949"/>
            <a:chExt cx="18288000" cy="2384351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FFCBB126-50B1-F076-D06F-0E5D3A7FB8C1}"/>
                </a:ext>
              </a:extLst>
            </p:cNvPr>
            <p:cNvSpPr/>
            <p:nvPr/>
          </p:nvSpPr>
          <p:spPr>
            <a:xfrm>
              <a:off x="-1" y="15949"/>
              <a:ext cx="18288000" cy="2384351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56922" b="-535877"/>
              </a:stretch>
            </a:blipFill>
          </p:spPr>
          <p:txBody>
            <a:bodyPr/>
            <a:lstStyle/>
            <a:p>
              <a:endParaRPr lang="vi-VN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ECEBC358-C1FF-DB46-67DE-F909A20B370B}"/>
                </a:ext>
              </a:extLst>
            </p:cNvPr>
            <p:cNvSpPr txBox="1"/>
            <p:nvPr/>
          </p:nvSpPr>
          <p:spPr>
            <a:xfrm>
              <a:off x="278006" y="422393"/>
              <a:ext cx="17731986" cy="16158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6299"/>
                </a:lnSpc>
                <a:defRPr sz="4500">
                  <a:solidFill>
                    <a:srgbClr val="000000"/>
                  </a:solidFill>
                  <a:latin typeface="Arial Unicode"/>
                </a:defRPr>
              </a:lvl1pPr>
            </a:lstStyle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I. QUÁ TRÌNH PHÁT TRIỂN CỦA SINH VẬT </a:t>
              </a:r>
            </a:p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QUA CÁC ĐẠI ĐỊA CHẤT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276E91-4D5D-480D-D6DB-40EE3875693B}"/>
              </a:ext>
            </a:extLst>
          </p:cNvPr>
          <p:cNvGrpSpPr/>
          <p:nvPr/>
        </p:nvGrpSpPr>
        <p:grpSpPr>
          <a:xfrm>
            <a:off x="9677400" y="2643406"/>
            <a:ext cx="8042090" cy="7221201"/>
            <a:chOff x="9677400" y="2643406"/>
            <a:chExt cx="8042090" cy="7221201"/>
          </a:xfrm>
        </p:grpSpPr>
        <p:sp>
          <p:nvSpPr>
            <p:cNvPr id="12" name="TextBox 12"/>
            <p:cNvSpPr txBox="1"/>
            <p:nvPr/>
          </p:nvSpPr>
          <p:spPr>
            <a:xfrm>
              <a:off x="11453797" y="2643406"/>
              <a:ext cx="3886200" cy="674031"/>
            </a:xfrm>
            <a:prstGeom prst="rect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000000"/>
                  </a:solidFill>
                  <a:cs typeface="Arial" panose="020B0604020202020204" pitchFamily="34" charset="0"/>
                </a:rPr>
                <a:t>Đại Cổ sinh</a:t>
              </a:r>
            </a:p>
          </p:txBody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9193BFBC-275C-FE15-BD9A-5F0F779252A6}"/>
                </a:ext>
              </a:extLst>
            </p:cNvPr>
            <p:cNvSpPr txBox="1"/>
            <p:nvPr/>
          </p:nvSpPr>
          <p:spPr>
            <a:xfrm>
              <a:off x="10241010" y="3838314"/>
              <a:ext cx="7041589" cy="58939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  <a:spcBef>
                  <a:spcPct val="0"/>
                </a:spcBef>
              </a:pPr>
              <a:r>
                <a:rPr lang="vi-VN" sz="4000" b="1" u="sng">
                  <a:solidFill>
                    <a:schemeClr val="accent2">
                      <a:lumMod val="75000"/>
                    </a:schemeClr>
                  </a:solidFill>
                  <a:cs typeface="Arial" panose="020B0604020202020204" pitchFamily="34" charset="0"/>
                </a:rPr>
                <a:t>Kỷ Permian</a:t>
              </a:r>
            </a:p>
            <a:p>
              <a:pPr>
                <a:lnSpc>
                  <a:spcPts val="7000"/>
                </a:lnSpc>
                <a:spcBef>
                  <a:spcPct val="0"/>
                </a:spcBef>
              </a:pPr>
              <a:r>
                <a:rPr lang="vi-VN" sz="4000" b="1">
                  <a:solidFill>
                    <a:srgbClr val="000000"/>
                  </a:solidFill>
                  <a:cs typeface="Arial" panose="020B0604020202020204" pitchFamily="34" charset="0"/>
                </a:rPr>
                <a:t>Tuyệt diệt nhiều động vật không xương sống và có xương sống, phân hóa bò sát và côn trùng. Phát sinh và phân hóa ngành Thông, Tuế.</a:t>
              </a:r>
              <a:endParaRPr lang="en-US" sz="40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BBF0D39-BF0E-60C2-9AC7-06DD1E6BEBE0}"/>
                </a:ext>
              </a:extLst>
            </p:cNvPr>
            <p:cNvSpPr/>
            <p:nvPr/>
          </p:nvSpPr>
          <p:spPr>
            <a:xfrm>
              <a:off x="9677400" y="3706007"/>
              <a:ext cx="8042090" cy="6158600"/>
            </a:xfrm>
            <a:prstGeom prst="roundRect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338" name="Picture 2" descr="Permian Period and Extinction | National Geographic">
            <a:extLst>
              <a:ext uri="{FF2B5EF4-FFF2-40B4-BE49-F238E27FC236}">
                <a16:creationId xmlns:a16="http://schemas.microsoft.com/office/drawing/2014/main" id="{C4B5073E-D440-A76B-A313-B32D5B6D5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4" y="2919865"/>
            <a:ext cx="8940596" cy="67108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490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81644" flipH="1" flipV="1">
            <a:off x="15543161" y="7200900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347887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478877" y="0"/>
                </a:lnTo>
                <a:lnTo>
                  <a:pt x="347887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881644">
            <a:off x="-710738" y="-1207564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0" y="0"/>
                </a:moveTo>
                <a:lnTo>
                  <a:pt x="3478876" y="0"/>
                </a:lnTo>
                <a:lnTo>
                  <a:pt x="34788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688485" y="7231885"/>
            <a:ext cx="3376969" cy="4486312"/>
          </a:xfrm>
          <a:custGeom>
            <a:avLst/>
            <a:gdLst/>
            <a:ahLst/>
            <a:cxnLst/>
            <a:rect l="l" t="t" r="r" b="b"/>
            <a:pathLst>
              <a:path w="3376969" h="4486312">
                <a:moveTo>
                  <a:pt x="0" y="0"/>
                </a:moveTo>
                <a:lnTo>
                  <a:pt x="3376970" y="0"/>
                </a:lnTo>
                <a:lnTo>
                  <a:pt x="3376970" y="4486312"/>
                </a:lnTo>
                <a:lnTo>
                  <a:pt x="0" y="4486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6641">
            <a:off x="873236" y="7231885"/>
            <a:ext cx="3264361" cy="3378381"/>
          </a:xfrm>
          <a:custGeom>
            <a:avLst/>
            <a:gdLst/>
            <a:ahLst/>
            <a:cxnLst/>
            <a:rect l="l" t="t" r="r" b="b"/>
            <a:pathLst>
              <a:path w="3264361" h="3378381">
                <a:moveTo>
                  <a:pt x="0" y="0"/>
                </a:moveTo>
                <a:lnTo>
                  <a:pt x="3264361" y="0"/>
                </a:lnTo>
                <a:lnTo>
                  <a:pt x="3264361" y="3378381"/>
                </a:lnTo>
                <a:lnTo>
                  <a:pt x="0" y="3378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2111450" y="62820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7"/>
                </a:lnTo>
                <a:lnTo>
                  <a:pt x="0" y="3643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7408908" y="6627864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8"/>
                </a:lnTo>
                <a:lnTo>
                  <a:pt x="0" y="36431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đề mục">
            <a:extLst>
              <a:ext uri="{FF2B5EF4-FFF2-40B4-BE49-F238E27FC236}">
                <a16:creationId xmlns:a16="http://schemas.microsoft.com/office/drawing/2014/main" id="{114CFC8B-3EFD-6757-132F-C2D304084502}"/>
              </a:ext>
            </a:extLst>
          </p:cNvPr>
          <p:cNvGrpSpPr/>
          <p:nvPr/>
        </p:nvGrpSpPr>
        <p:grpSpPr>
          <a:xfrm>
            <a:off x="-1" y="15949"/>
            <a:ext cx="18288000" cy="2384351"/>
            <a:chOff x="-1" y="15949"/>
            <a:chExt cx="18288000" cy="2384351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FFCBB126-50B1-F076-D06F-0E5D3A7FB8C1}"/>
                </a:ext>
              </a:extLst>
            </p:cNvPr>
            <p:cNvSpPr/>
            <p:nvPr/>
          </p:nvSpPr>
          <p:spPr>
            <a:xfrm>
              <a:off x="-1" y="15949"/>
              <a:ext cx="18288000" cy="2384351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56922" b="-535877"/>
              </a:stretch>
            </a:blipFill>
          </p:spPr>
          <p:txBody>
            <a:bodyPr/>
            <a:lstStyle/>
            <a:p>
              <a:endParaRPr lang="vi-VN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ECEBC358-C1FF-DB46-67DE-F909A20B370B}"/>
                </a:ext>
              </a:extLst>
            </p:cNvPr>
            <p:cNvSpPr txBox="1"/>
            <p:nvPr/>
          </p:nvSpPr>
          <p:spPr>
            <a:xfrm>
              <a:off x="278006" y="422393"/>
              <a:ext cx="17731986" cy="16158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6299"/>
                </a:lnSpc>
                <a:defRPr sz="4500">
                  <a:solidFill>
                    <a:srgbClr val="000000"/>
                  </a:solidFill>
                  <a:latin typeface="Arial Unicode"/>
                </a:defRPr>
              </a:lvl1pPr>
            </a:lstStyle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I. QUÁ TRÌNH PHÁT TRIỂN CỦA SINH VẬT </a:t>
              </a:r>
            </a:p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QUA CÁC ĐẠI ĐỊA CHẤT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276E91-4D5D-480D-D6DB-40EE3875693B}"/>
              </a:ext>
            </a:extLst>
          </p:cNvPr>
          <p:cNvGrpSpPr/>
          <p:nvPr/>
        </p:nvGrpSpPr>
        <p:grpSpPr>
          <a:xfrm>
            <a:off x="9677400" y="2643406"/>
            <a:ext cx="8220938" cy="5471894"/>
            <a:chOff x="9677400" y="2643406"/>
            <a:chExt cx="8220938" cy="5471894"/>
          </a:xfrm>
        </p:grpSpPr>
        <p:sp>
          <p:nvSpPr>
            <p:cNvPr id="12" name="TextBox 12"/>
            <p:cNvSpPr txBox="1"/>
            <p:nvPr/>
          </p:nvSpPr>
          <p:spPr>
            <a:xfrm>
              <a:off x="11453797" y="2643406"/>
              <a:ext cx="3886200" cy="674031"/>
            </a:xfrm>
            <a:prstGeom prst="rect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000000"/>
                  </a:solidFill>
                  <a:cs typeface="Arial" panose="020B0604020202020204" pitchFamily="34" charset="0"/>
                </a:rPr>
                <a:t>Đại trung sinh</a:t>
              </a:r>
            </a:p>
          </p:txBody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9193BFBC-275C-FE15-BD9A-5F0F779252A6}"/>
                </a:ext>
              </a:extLst>
            </p:cNvPr>
            <p:cNvSpPr txBox="1"/>
            <p:nvPr/>
          </p:nvSpPr>
          <p:spPr>
            <a:xfrm>
              <a:off x="10110525" y="3973234"/>
              <a:ext cx="7547985" cy="36933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vi-VN" sz="4000" b="1" u="sng">
                  <a:solidFill>
                    <a:schemeClr val="accent2">
                      <a:lumMod val="75000"/>
                    </a:schemeClr>
                  </a:solidFill>
                  <a:cs typeface="Arial" panose="020B0604020202020204" pitchFamily="34" charset="0"/>
                </a:rPr>
                <a:t>Kỷ Tam điệp</a:t>
              </a:r>
            </a:p>
            <a:p>
              <a:pPr>
                <a:spcBef>
                  <a:spcPct val="0"/>
                </a:spcBef>
              </a:pPr>
              <a:r>
                <a:rPr lang="vi-VN" sz="4000" b="1">
                  <a:solidFill>
                    <a:srgbClr val="000000"/>
                  </a:solidFill>
                  <a:cs typeface="Arial" panose="020B0604020202020204" pitchFamily="34" charset="0"/>
                </a:rPr>
                <a:t>Nhiều lưỡng cư và bò sát tuyệt diệt. Xuất hiện khủng long và động vật có vú đầu tiên. Dương xỉ và thực vật hạt trần ngự trị.</a:t>
              </a:r>
              <a:endParaRPr lang="en-US" sz="40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BBF0D39-BF0E-60C2-9AC7-06DD1E6BEBE0}"/>
                </a:ext>
              </a:extLst>
            </p:cNvPr>
            <p:cNvSpPr/>
            <p:nvPr/>
          </p:nvSpPr>
          <p:spPr>
            <a:xfrm>
              <a:off x="9677400" y="3706007"/>
              <a:ext cx="8220938" cy="4409293"/>
            </a:xfrm>
            <a:prstGeom prst="roundRect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314" name="Picture 2" descr="Triassic Period Facts and Information | National Geographic">
            <a:extLst>
              <a:ext uri="{FF2B5EF4-FFF2-40B4-BE49-F238E27FC236}">
                <a16:creationId xmlns:a16="http://schemas.microsoft.com/office/drawing/2014/main" id="{4AC41FC6-2446-F43B-CE16-12C7B015D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62" y="3622987"/>
            <a:ext cx="8754338" cy="5655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498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81644" flipH="1" flipV="1">
            <a:off x="15543161" y="7200900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347887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478877" y="0"/>
                </a:lnTo>
                <a:lnTo>
                  <a:pt x="347887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881644">
            <a:off x="-710738" y="-1207564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0" y="0"/>
                </a:moveTo>
                <a:lnTo>
                  <a:pt x="3478876" y="0"/>
                </a:lnTo>
                <a:lnTo>
                  <a:pt x="34788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688485" y="7231885"/>
            <a:ext cx="3376969" cy="4486312"/>
          </a:xfrm>
          <a:custGeom>
            <a:avLst/>
            <a:gdLst/>
            <a:ahLst/>
            <a:cxnLst/>
            <a:rect l="l" t="t" r="r" b="b"/>
            <a:pathLst>
              <a:path w="3376969" h="4486312">
                <a:moveTo>
                  <a:pt x="0" y="0"/>
                </a:moveTo>
                <a:lnTo>
                  <a:pt x="3376970" y="0"/>
                </a:lnTo>
                <a:lnTo>
                  <a:pt x="3376970" y="4486312"/>
                </a:lnTo>
                <a:lnTo>
                  <a:pt x="0" y="4486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6641">
            <a:off x="873236" y="7231885"/>
            <a:ext cx="3264361" cy="3378381"/>
          </a:xfrm>
          <a:custGeom>
            <a:avLst/>
            <a:gdLst/>
            <a:ahLst/>
            <a:cxnLst/>
            <a:rect l="l" t="t" r="r" b="b"/>
            <a:pathLst>
              <a:path w="3264361" h="3378381">
                <a:moveTo>
                  <a:pt x="0" y="0"/>
                </a:moveTo>
                <a:lnTo>
                  <a:pt x="3264361" y="0"/>
                </a:lnTo>
                <a:lnTo>
                  <a:pt x="3264361" y="3378381"/>
                </a:lnTo>
                <a:lnTo>
                  <a:pt x="0" y="3378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2111450" y="62820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7"/>
                </a:lnTo>
                <a:lnTo>
                  <a:pt x="0" y="3643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7408908" y="6627864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8"/>
                </a:lnTo>
                <a:lnTo>
                  <a:pt x="0" y="36431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đề mục">
            <a:extLst>
              <a:ext uri="{FF2B5EF4-FFF2-40B4-BE49-F238E27FC236}">
                <a16:creationId xmlns:a16="http://schemas.microsoft.com/office/drawing/2014/main" id="{114CFC8B-3EFD-6757-132F-C2D304084502}"/>
              </a:ext>
            </a:extLst>
          </p:cNvPr>
          <p:cNvGrpSpPr/>
          <p:nvPr/>
        </p:nvGrpSpPr>
        <p:grpSpPr>
          <a:xfrm>
            <a:off x="-1" y="15949"/>
            <a:ext cx="18288000" cy="2384351"/>
            <a:chOff x="-1" y="15949"/>
            <a:chExt cx="18288000" cy="2384351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FFCBB126-50B1-F076-D06F-0E5D3A7FB8C1}"/>
                </a:ext>
              </a:extLst>
            </p:cNvPr>
            <p:cNvSpPr/>
            <p:nvPr/>
          </p:nvSpPr>
          <p:spPr>
            <a:xfrm>
              <a:off x="-1" y="15949"/>
              <a:ext cx="18288000" cy="2384351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56922" b="-535877"/>
              </a:stretch>
            </a:blipFill>
          </p:spPr>
          <p:txBody>
            <a:bodyPr/>
            <a:lstStyle/>
            <a:p>
              <a:endParaRPr lang="vi-VN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ECEBC358-C1FF-DB46-67DE-F909A20B370B}"/>
                </a:ext>
              </a:extLst>
            </p:cNvPr>
            <p:cNvSpPr txBox="1"/>
            <p:nvPr/>
          </p:nvSpPr>
          <p:spPr>
            <a:xfrm>
              <a:off x="278006" y="422393"/>
              <a:ext cx="17731986" cy="16158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6299"/>
                </a:lnSpc>
                <a:defRPr sz="4500">
                  <a:solidFill>
                    <a:srgbClr val="000000"/>
                  </a:solidFill>
                  <a:latin typeface="Arial Unicode"/>
                </a:defRPr>
              </a:lvl1pPr>
            </a:lstStyle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I. QUÁ TRÌNH PHÁT TRIỂN CỦA SINH VẬT </a:t>
              </a:r>
            </a:p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QUA CÁC ĐẠI ĐỊA CHẤT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276E91-4D5D-480D-D6DB-40EE3875693B}"/>
              </a:ext>
            </a:extLst>
          </p:cNvPr>
          <p:cNvGrpSpPr/>
          <p:nvPr/>
        </p:nvGrpSpPr>
        <p:grpSpPr>
          <a:xfrm>
            <a:off x="9800992" y="2643406"/>
            <a:ext cx="7918498" cy="7221201"/>
            <a:chOff x="9677400" y="2643406"/>
            <a:chExt cx="8042090" cy="7221201"/>
          </a:xfrm>
        </p:grpSpPr>
        <p:sp>
          <p:nvSpPr>
            <p:cNvPr id="12" name="TextBox 12"/>
            <p:cNvSpPr txBox="1"/>
            <p:nvPr/>
          </p:nvSpPr>
          <p:spPr>
            <a:xfrm>
              <a:off x="11453797" y="2643406"/>
              <a:ext cx="3886200" cy="674031"/>
            </a:xfrm>
            <a:prstGeom prst="rect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000000"/>
                  </a:solidFill>
                  <a:cs typeface="Arial" panose="020B0604020202020204" pitchFamily="34" charset="0"/>
                </a:rPr>
                <a:t>Đại trung sinh</a:t>
              </a:r>
            </a:p>
          </p:txBody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9193BFBC-275C-FE15-BD9A-5F0F779252A6}"/>
                </a:ext>
              </a:extLst>
            </p:cNvPr>
            <p:cNvSpPr txBox="1"/>
            <p:nvPr/>
          </p:nvSpPr>
          <p:spPr>
            <a:xfrm>
              <a:off x="10136823" y="3973234"/>
              <a:ext cx="7521688" cy="38934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38"/>
                </a:lnSpc>
                <a:spcBef>
                  <a:spcPct val="0"/>
                </a:spcBef>
              </a:pPr>
              <a:r>
                <a:rPr lang="vi-VN" sz="4000" b="1" u="sng">
                  <a:solidFill>
                    <a:schemeClr val="accent2">
                      <a:lumMod val="75000"/>
                    </a:schemeClr>
                  </a:solidFill>
                  <a:cs typeface="Arial" panose="020B0604020202020204" pitchFamily="34" charset="0"/>
                </a:rPr>
                <a:t>Kỷ jura</a:t>
              </a:r>
            </a:p>
            <a:p>
              <a:pPr>
                <a:lnSpc>
                  <a:spcPts val="6238"/>
                </a:lnSpc>
                <a:spcBef>
                  <a:spcPct val="0"/>
                </a:spcBef>
              </a:pPr>
              <a:r>
                <a:rPr lang="vi-VN" sz="4000" b="1">
                  <a:solidFill>
                    <a:srgbClr val="000000"/>
                  </a:solidFill>
                  <a:cs typeface="Arial" panose="020B0604020202020204" pitchFamily="34" charset="0"/>
                </a:rPr>
                <a:t>Bò sát cổ ngự trị, phát sinh nhiều khủng long. Thực vật hạt trần ngự trị, thực vật có hoa xuất hiện.</a:t>
              </a:r>
              <a:endParaRPr lang="en-US" sz="40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BBF0D39-BF0E-60C2-9AC7-06DD1E6BEBE0}"/>
                </a:ext>
              </a:extLst>
            </p:cNvPr>
            <p:cNvSpPr/>
            <p:nvPr/>
          </p:nvSpPr>
          <p:spPr>
            <a:xfrm>
              <a:off x="9677400" y="3706007"/>
              <a:ext cx="8042090" cy="6158600"/>
            </a:xfrm>
            <a:prstGeom prst="roundRect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290" name="Picture 2" descr="Khủng long kỷ Jura tái sinh có sống được trong thế giới ngày nay? | Báo  Giáo dục và Thời đại Online">
            <a:extLst>
              <a:ext uri="{FF2B5EF4-FFF2-40B4-BE49-F238E27FC236}">
                <a16:creationId xmlns:a16="http://schemas.microsoft.com/office/drawing/2014/main" id="{07065AB5-6099-78EC-D12F-256EC46BF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43" y="2870077"/>
            <a:ext cx="8906557" cy="67735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524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81644" flipH="1" flipV="1">
            <a:off x="15543161" y="7200900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347887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478877" y="0"/>
                </a:lnTo>
                <a:lnTo>
                  <a:pt x="347887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881644">
            <a:off x="-710738" y="-1207564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0" y="0"/>
                </a:moveTo>
                <a:lnTo>
                  <a:pt x="3478876" y="0"/>
                </a:lnTo>
                <a:lnTo>
                  <a:pt x="34788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688485" y="7231885"/>
            <a:ext cx="3376969" cy="4486312"/>
          </a:xfrm>
          <a:custGeom>
            <a:avLst/>
            <a:gdLst/>
            <a:ahLst/>
            <a:cxnLst/>
            <a:rect l="l" t="t" r="r" b="b"/>
            <a:pathLst>
              <a:path w="3376969" h="4486312">
                <a:moveTo>
                  <a:pt x="0" y="0"/>
                </a:moveTo>
                <a:lnTo>
                  <a:pt x="3376970" y="0"/>
                </a:lnTo>
                <a:lnTo>
                  <a:pt x="3376970" y="4486312"/>
                </a:lnTo>
                <a:lnTo>
                  <a:pt x="0" y="4486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6641">
            <a:off x="873236" y="7231885"/>
            <a:ext cx="3264361" cy="3378381"/>
          </a:xfrm>
          <a:custGeom>
            <a:avLst/>
            <a:gdLst/>
            <a:ahLst/>
            <a:cxnLst/>
            <a:rect l="l" t="t" r="r" b="b"/>
            <a:pathLst>
              <a:path w="3264361" h="3378381">
                <a:moveTo>
                  <a:pt x="0" y="0"/>
                </a:moveTo>
                <a:lnTo>
                  <a:pt x="3264361" y="0"/>
                </a:lnTo>
                <a:lnTo>
                  <a:pt x="3264361" y="3378381"/>
                </a:lnTo>
                <a:lnTo>
                  <a:pt x="0" y="3378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2111450" y="62820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7"/>
                </a:lnTo>
                <a:lnTo>
                  <a:pt x="0" y="3643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7408908" y="6627864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8"/>
                </a:lnTo>
                <a:lnTo>
                  <a:pt x="0" y="36431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đề mục">
            <a:extLst>
              <a:ext uri="{FF2B5EF4-FFF2-40B4-BE49-F238E27FC236}">
                <a16:creationId xmlns:a16="http://schemas.microsoft.com/office/drawing/2014/main" id="{114CFC8B-3EFD-6757-132F-C2D304084502}"/>
              </a:ext>
            </a:extLst>
          </p:cNvPr>
          <p:cNvGrpSpPr/>
          <p:nvPr/>
        </p:nvGrpSpPr>
        <p:grpSpPr>
          <a:xfrm>
            <a:off x="-1" y="15949"/>
            <a:ext cx="18288000" cy="2384351"/>
            <a:chOff x="-1" y="15949"/>
            <a:chExt cx="18288000" cy="2384351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FFCBB126-50B1-F076-D06F-0E5D3A7FB8C1}"/>
                </a:ext>
              </a:extLst>
            </p:cNvPr>
            <p:cNvSpPr/>
            <p:nvPr/>
          </p:nvSpPr>
          <p:spPr>
            <a:xfrm>
              <a:off x="-1" y="15949"/>
              <a:ext cx="18288000" cy="2384351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56922" b="-535877"/>
              </a:stretch>
            </a:blipFill>
          </p:spPr>
          <p:txBody>
            <a:bodyPr/>
            <a:lstStyle/>
            <a:p>
              <a:endParaRPr lang="vi-VN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ECEBC358-C1FF-DB46-67DE-F909A20B370B}"/>
                </a:ext>
              </a:extLst>
            </p:cNvPr>
            <p:cNvSpPr txBox="1"/>
            <p:nvPr/>
          </p:nvSpPr>
          <p:spPr>
            <a:xfrm>
              <a:off x="278006" y="422393"/>
              <a:ext cx="17731986" cy="16158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6299"/>
                </a:lnSpc>
                <a:defRPr sz="4500">
                  <a:solidFill>
                    <a:srgbClr val="000000"/>
                  </a:solidFill>
                  <a:latin typeface="Arial Unicode"/>
                </a:defRPr>
              </a:lvl1pPr>
            </a:lstStyle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I. QUÁ TRÌNH PHÁT TRIỂN CỦA SINH VẬT </a:t>
              </a:r>
            </a:p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QUA CÁC ĐẠI ĐỊA CHẤT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276E91-4D5D-480D-D6DB-40EE3875693B}"/>
              </a:ext>
            </a:extLst>
          </p:cNvPr>
          <p:cNvGrpSpPr/>
          <p:nvPr/>
        </p:nvGrpSpPr>
        <p:grpSpPr>
          <a:xfrm>
            <a:off x="9677400" y="2643406"/>
            <a:ext cx="8042090" cy="7221201"/>
            <a:chOff x="9677400" y="2643406"/>
            <a:chExt cx="8042090" cy="7221201"/>
          </a:xfrm>
        </p:grpSpPr>
        <p:sp>
          <p:nvSpPr>
            <p:cNvPr id="12" name="TextBox 12"/>
            <p:cNvSpPr txBox="1"/>
            <p:nvPr/>
          </p:nvSpPr>
          <p:spPr>
            <a:xfrm>
              <a:off x="11453797" y="2643406"/>
              <a:ext cx="3886200" cy="674031"/>
            </a:xfrm>
            <a:prstGeom prst="rect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000000"/>
                  </a:solidFill>
                  <a:cs typeface="Arial" panose="020B0604020202020204" pitchFamily="34" charset="0"/>
                </a:rPr>
                <a:t>Đại trung sinh</a:t>
              </a:r>
            </a:p>
          </p:txBody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9193BFBC-275C-FE15-BD9A-5F0F779252A6}"/>
                </a:ext>
              </a:extLst>
            </p:cNvPr>
            <p:cNvSpPr txBox="1"/>
            <p:nvPr/>
          </p:nvSpPr>
          <p:spPr>
            <a:xfrm>
              <a:off x="10062403" y="4283600"/>
              <a:ext cx="7499469" cy="39120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38"/>
                </a:lnSpc>
                <a:spcBef>
                  <a:spcPct val="0"/>
                </a:spcBef>
              </a:pPr>
              <a:r>
                <a:rPr lang="vi-VN" sz="4000" b="1" u="sng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Kỷ phấn trắng</a:t>
              </a:r>
            </a:p>
            <a:p>
              <a:pPr>
                <a:lnSpc>
                  <a:spcPts val="6238"/>
                </a:lnSpc>
                <a:spcBef>
                  <a:spcPct val="0"/>
                </a:spcBef>
              </a:pPr>
              <a:r>
                <a:rPr lang="vi-VN" sz="40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Khủng long đạt đến cực đại và tuyệt diệt vào cuối kỉ cùng với chim có răng và nhiều loài khác. Thực vật có hoa phân hoá mạnh.</a:t>
              </a:r>
              <a:endParaRPr lang="en-US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BBF0D39-BF0E-60C2-9AC7-06DD1E6BEBE0}"/>
                </a:ext>
              </a:extLst>
            </p:cNvPr>
            <p:cNvSpPr/>
            <p:nvPr/>
          </p:nvSpPr>
          <p:spPr>
            <a:xfrm>
              <a:off x="9677400" y="3706007"/>
              <a:ext cx="8042090" cy="6158600"/>
            </a:xfrm>
            <a:prstGeom prst="roundRect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266" name="Picture 2" descr="Cretaceous Period Facts and Information | National Geographic">
            <a:extLst>
              <a:ext uri="{FF2B5EF4-FFF2-40B4-BE49-F238E27FC236}">
                <a16:creationId xmlns:a16="http://schemas.microsoft.com/office/drawing/2014/main" id="{B929B0BA-7F68-8CED-8D19-C6E70EB1F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0" y="3244096"/>
            <a:ext cx="8767548" cy="65809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196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81644" flipH="1" flipV="1">
            <a:off x="15543161" y="7200900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347887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478877" y="0"/>
                </a:lnTo>
                <a:lnTo>
                  <a:pt x="347887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881644">
            <a:off x="-710738" y="-1207564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0" y="0"/>
                </a:moveTo>
                <a:lnTo>
                  <a:pt x="3478876" y="0"/>
                </a:lnTo>
                <a:lnTo>
                  <a:pt x="34788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688485" y="7231885"/>
            <a:ext cx="3376969" cy="4486312"/>
          </a:xfrm>
          <a:custGeom>
            <a:avLst/>
            <a:gdLst/>
            <a:ahLst/>
            <a:cxnLst/>
            <a:rect l="l" t="t" r="r" b="b"/>
            <a:pathLst>
              <a:path w="3376969" h="4486312">
                <a:moveTo>
                  <a:pt x="0" y="0"/>
                </a:moveTo>
                <a:lnTo>
                  <a:pt x="3376970" y="0"/>
                </a:lnTo>
                <a:lnTo>
                  <a:pt x="3376970" y="4486312"/>
                </a:lnTo>
                <a:lnTo>
                  <a:pt x="0" y="4486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6641">
            <a:off x="873236" y="7231885"/>
            <a:ext cx="3264361" cy="3378381"/>
          </a:xfrm>
          <a:custGeom>
            <a:avLst/>
            <a:gdLst/>
            <a:ahLst/>
            <a:cxnLst/>
            <a:rect l="l" t="t" r="r" b="b"/>
            <a:pathLst>
              <a:path w="3264361" h="3378381">
                <a:moveTo>
                  <a:pt x="0" y="0"/>
                </a:moveTo>
                <a:lnTo>
                  <a:pt x="3264361" y="0"/>
                </a:lnTo>
                <a:lnTo>
                  <a:pt x="3264361" y="3378381"/>
                </a:lnTo>
                <a:lnTo>
                  <a:pt x="0" y="3378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2111450" y="62820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7"/>
                </a:lnTo>
                <a:lnTo>
                  <a:pt x="0" y="3643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803591" y="6485445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8"/>
                </a:lnTo>
                <a:lnTo>
                  <a:pt x="0" y="36431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đề mục">
            <a:extLst>
              <a:ext uri="{FF2B5EF4-FFF2-40B4-BE49-F238E27FC236}">
                <a16:creationId xmlns:a16="http://schemas.microsoft.com/office/drawing/2014/main" id="{114CFC8B-3EFD-6757-132F-C2D304084502}"/>
              </a:ext>
            </a:extLst>
          </p:cNvPr>
          <p:cNvGrpSpPr/>
          <p:nvPr/>
        </p:nvGrpSpPr>
        <p:grpSpPr>
          <a:xfrm>
            <a:off x="-1" y="15949"/>
            <a:ext cx="18288000" cy="2384351"/>
            <a:chOff x="-1" y="15949"/>
            <a:chExt cx="18288000" cy="2384351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FFCBB126-50B1-F076-D06F-0E5D3A7FB8C1}"/>
                </a:ext>
              </a:extLst>
            </p:cNvPr>
            <p:cNvSpPr/>
            <p:nvPr/>
          </p:nvSpPr>
          <p:spPr>
            <a:xfrm>
              <a:off x="-1" y="15949"/>
              <a:ext cx="18288000" cy="2384351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56922" b="-535877"/>
              </a:stretch>
            </a:blipFill>
          </p:spPr>
          <p:txBody>
            <a:bodyPr/>
            <a:lstStyle/>
            <a:p>
              <a:endParaRPr lang="vi-VN" b="1">
                <a:cs typeface="Arial" panose="020B0604020202020204" pitchFamily="34" charset="0"/>
              </a:endParaRP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ECEBC358-C1FF-DB46-67DE-F909A20B370B}"/>
                </a:ext>
              </a:extLst>
            </p:cNvPr>
            <p:cNvSpPr txBox="1"/>
            <p:nvPr/>
          </p:nvSpPr>
          <p:spPr>
            <a:xfrm>
              <a:off x="278006" y="422393"/>
              <a:ext cx="17731986" cy="16158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6299"/>
                </a:lnSpc>
                <a:defRPr sz="4500">
                  <a:solidFill>
                    <a:srgbClr val="000000"/>
                  </a:solidFill>
                  <a:latin typeface="Arial Unicode"/>
                </a:defRPr>
              </a:lvl1pPr>
            </a:lstStyle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I. QUÁ TRÌNH PHÁT TRIỂN CỦA SINH VẬT </a:t>
              </a:r>
            </a:p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QUA CÁC ĐẠI ĐỊA CHẤT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276E91-4D5D-480D-D6DB-40EE3875693B}"/>
              </a:ext>
            </a:extLst>
          </p:cNvPr>
          <p:cNvGrpSpPr/>
          <p:nvPr/>
        </p:nvGrpSpPr>
        <p:grpSpPr>
          <a:xfrm>
            <a:off x="9331212" y="2643406"/>
            <a:ext cx="8388278" cy="6889034"/>
            <a:chOff x="9331212" y="2643406"/>
            <a:chExt cx="8388278" cy="6889034"/>
          </a:xfrm>
        </p:grpSpPr>
        <p:sp>
          <p:nvSpPr>
            <p:cNvPr id="12" name="TextBox 12"/>
            <p:cNvSpPr txBox="1"/>
            <p:nvPr/>
          </p:nvSpPr>
          <p:spPr>
            <a:xfrm>
              <a:off x="11453797" y="2643406"/>
              <a:ext cx="3886200" cy="674031"/>
            </a:xfrm>
            <a:prstGeom prst="rect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000000"/>
                  </a:solidFill>
                  <a:cs typeface="Arial" panose="020B0604020202020204" pitchFamily="34" charset="0"/>
                </a:rPr>
                <a:t>Đại Tân sinh</a:t>
              </a:r>
            </a:p>
          </p:txBody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9193BFBC-275C-FE15-BD9A-5F0F779252A6}"/>
                </a:ext>
              </a:extLst>
            </p:cNvPr>
            <p:cNvSpPr txBox="1"/>
            <p:nvPr/>
          </p:nvSpPr>
          <p:spPr>
            <a:xfrm>
              <a:off x="9614201" y="3801555"/>
              <a:ext cx="7822299" cy="47071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38"/>
                </a:lnSpc>
                <a:spcBef>
                  <a:spcPct val="0"/>
                </a:spcBef>
              </a:pPr>
              <a:r>
                <a:rPr lang="vi-VN" sz="4000" b="1" u="sng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Kỷ đệ tam</a:t>
              </a:r>
            </a:p>
            <a:p>
              <a:pPr>
                <a:lnSpc>
                  <a:spcPts val="6238"/>
                </a:lnSpc>
                <a:spcBef>
                  <a:spcPct val="0"/>
                </a:spcBef>
              </a:pPr>
              <a:r>
                <a:rPr lang="vi-VN" sz="40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Phát sinh các nhóm Linh trưởng, phân hoá các lớp Thú, Chim, Côn trùng.</a:t>
              </a:r>
            </a:p>
            <a:p>
              <a:pPr>
                <a:lnSpc>
                  <a:spcPts val="6238"/>
                </a:lnSpc>
                <a:spcBef>
                  <a:spcPct val="0"/>
                </a:spcBef>
              </a:pPr>
              <a:r>
                <a:rPr lang="vi-VN" sz="40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 vật có hoa ngự trị, phát sinh thêm nhiều loài thực vật khác.</a:t>
              </a:r>
              <a:endParaRPr lang="en-US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BBF0D39-BF0E-60C2-9AC7-06DD1E6BEBE0}"/>
                </a:ext>
              </a:extLst>
            </p:cNvPr>
            <p:cNvSpPr/>
            <p:nvPr/>
          </p:nvSpPr>
          <p:spPr>
            <a:xfrm>
              <a:off x="9331212" y="3610973"/>
              <a:ext cx="8388278" cy="5921467"/>
            </a:xfrm>
            <a:prstGeom prst="roundRect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cs typeface="Arial" panose="020B0604020202020204" pitchFamily="34" charset="0"/>
              </a:endParaRPr>
            </a:p>
          </p:txBody>
        </p:sp>
      </p:grpSp>
      <p:pic>
        <p:nvPicPr>
          <p:cNvPr id="10242" name="Picture 2" descr="Hộp sọ kì lạ của loài khỉ cổ đại tiết lộ bí mật về cách thức bộ não của các  loài linh trưởng phát triển">
            <a:extLst>
              <a:ext uri="{FF2B5EF4-FFF2-40B4-BE49-F238E27FC236}">
                <a16:creationId xmlns:a16="http://schemas.microsoft.com/office/drawing/2014/main" id="{5D026364-69A0-B102-A754-29276FDE9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09" y="3424683"/>
            <a:ext cx="8369565" cy="59214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245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81644" flipH="1" flipV="1">
            <a:off x="15543161" y="7200900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347887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478877" y="0"/>
                </a:lnTo>
                <a:lnTo>
                  <a:pt x="347887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 rot="5881644">
            <a:off x="-710738" y="-1207564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0" y="0"/>
                </a:moveTo>
                <a:lnTo>
                  <a:pt x="3478876" y="0"/>
                </a:lnTo>
                <a:lnTo>
                  <a:pt x="34788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1688485" y="7231885"/>
            <a:ext cx="3376969" cy="4486312"/>
          </a:xfrm>
          <a:custGeom>
            <a:avLst/>
            <a:gdLst/>
            <a:ahLst/>
            <a:cxnLst/>
            <a:rect l="l" t="t" r="r" b="b"/>
            <a:pathLst>
              <a:path w="3376969" h="4486312">
                <a:moveTo>
                  <a:pt x="0" y="0"/>
                </a:moveTo>
                <a:lnTo>
                  <a:pt x="3376970" y="0"/>
                </a:lnTo>
                <a:lnTo>
                  <a:pt x="3376970" y="4486312"/>
                </a:lnTo>
                <a:lnTo>
                  <a:pt x="0" y="4486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 rot="546641">
            <a:off x="873236" y="7231885"/>
            <a:ext cx="3264361" cy="3378381"/>
          </a:xfrm>
          <a:custGeom>
            <a:avLst/>
            <a:gdLst/>
            <a:ahLst/>
            <a:cxnLst/>
            <a:rect l="l" t="t" r="r" b="b"/>
            <a:pathLst>
              <a:path w="3264361" h="3378381">
                <a:moveTo>
                  <a:pt x="0" y="0"/>
                </a:moveTo>
                <a:lnTo>
                  <a:pt x="3264361" y="0"/>
                </a:lnTo>
                <a:lnTo>
                  <a:pt x="3264361" y="3378381"/>
                </a:lnTo>
                <a:lnTo>
                  <a:pt x="0" y="3378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2111450" y="62820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7"/>
                </a:lnTo>
                <a:lnTo>
                  <a:pt x="0" y="3643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803591" y="6485445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8"/>
                </a:lnTo>
                <a:lnTo>
                  <a:pt x="0" y="36431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đề mục">
            <a:extLst>
              <a:ext uri="{FF2B5EF4-FFF2-40B4-BE49-F238E27FC236}">
                <a16:creationId xmlns:a16="http://schemas.microsoft.com/office/drawing/2014/main" id="{114CFC8B-3EFD-6757-132F-C2D304084502}"/>
              </a:ext>
            </a:extLst>
          </p:cNvPr>
          <p:cNvGrpSpPr/>
          <p:nvPr/>
        </p:nvGrpSpPr>
        <p:grpSpPr>
          <a:xfrm>
            <a:off x="-1" y="15949"/>
            <a:ext cx="18288000" cy="2384351"/>
            <a:chOff x="-1" y="15949"/>
            <a:chExt cx="18288000" cy="2384351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FFCBB126-50B1-F076-D06F-0E5D3A7FB8C1}"/>
                </a:ext>
              </a:extLst>
            </p:cNvPr>
            <p:cNvSpPr/>
            <p:nvPr/>
          </p:nvSpPr>
          <p:spPr>
            <a:xfrm>
              <a:off x="-1" y="15949"/>
              <a:ext cx="18288000" cy="2384351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56922" b="-535877"/>
              </a:stretch>
            </a:blipFill>
          </p:spPr>
          <p:txBody>
            <a:bodyPr/>
            <a:lstStyle/>
            <a:p>
              <a:endParaRPr lang="vi-VN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ECEBC358-C1FF-DB46-67DE-F909A20B370B}"/>
                </a:ext>
              </a:extLst>
            </p:cNvPr>
            <p:cNvSpPr txBox="1"/>
            <p:nvPr/>
          </p:nvSpPr>
          <p:spPr>
            <a:xfrm>
              <a:off x="278006" y="422393"/>
              <a:ext cx="17731986" cy="16158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6299"/>
                </a:lnSpc>
                <a:defRPr sz="4500">
                  <a:solidFill>
                    <a:srgbClr val="000000"/>
                  </a:solidFill>
                  <a:latin typeface="Arial Unicode"/>
                </a:defRPr>
              </a:lvl1pPr>
            </a:lstStyle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  <a:t>I. QUÁ TRÌNH PHÁT TRIỂN CỦA SINH VẬT </a:t>
              </a:r>
            </a:p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  <a:t>QUA CÁC ĐẠI ĐỊA CHẤT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BBE96D-D3E2-E64E-FF9D-51331607CC30}"/>
              </a:ext>
            </a:extLst>
          </p:cNvPr>
          <p:cNvGrpSpPr/>
          <p:nvPr/>
        </p:nvGrpSpPr>
        <p:grpSpPr>
          <a:xfrm>
            <a:off x="9535286" y="2643406"/>
            <a:ext cx="8388278" cy="5716416"/>
            <a:chOff x="9535286" y="2643406"/>
            <a:chExt cx="8388278" cy="5716416"/>
          </a:xfrm>
        </p:grpSpPr>
        <p:sp>
          <p:nvSpPr>
            <p:cNvPr id="12" name="TextBox 12"/>
            <p:cNvSpPr txBox="1"/>
            <p:nvPr/>
          </p:nvSpPr>
          <p:spPr>
            <a:xfrm>
              <a:off x="11453797" y="2643406"/>
              <a:ext cx="3886200" cy="674031"/>
            </a:xfrm>
            <a:prstGeom prst="rect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Đại Tân sinh</a:t>
              </a:r>
            </a:p>
          </p:txBody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9193BFBC-275C-FE15-BD9A-5F0F779252A6}"/>
                </a:ext>
              </a:extLst>
            </p:cNvPr>
            <p:cNvSpPr txBox="1"/>
            <p:nvPr/>
          </p:nvSpPr>
          <p:spPr>
            <a:xfrm>
              <a:off x="9818275" y="4743614"/>
              <a:ext cx="7822299" cy="30983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38"/>
                </a:lnSpc>
                <a:spcBef>
                  <a:spcPct val="0"/>
                </a:spcBef>
              </a:pPr>
              <a:r>
                <a:rPr lang="vi-VN" sz="4000" b="1" u="sng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Kỷ đệ tứ</a:t>
              </a:r>
            </a:p>
            <a:p>
              <a:pPr>
                <a:lnSpc>
                  <a:spcPts val="6238"/>
                </a:lnSpc>
                <a:spcBef>
                  <a:spcPct val="0"/>
                </a:spcBef>
              </a:pPr>
              <a:r>
                <a:rPr lang="vi-VN" sz="40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Loài người xuất hiện.</a:t>
              </a:r>
            </a:p>
            <a:p>
              <a:pPr>
                <a:lnSpc>
                  <a:spcPts val="6238"/>
                </a:lnSpc>
                <a:spcBef>
                  <a:spcPct val="0"/>
                </a:spcBef>
              </a:pPr>
              <a:r>
                <a:rPr lang="vi-VN" sz="40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Nhiều loài thực vật và thú lớn tuyệt chủng.</a:t>
              </a:r>
              <a:endParaRPr lang="en-US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BBF0D39-BF0E-60C2-9AC7-06DD1E6BEBE0}"/>
                </a:ext>
              </a:extLst>
            </p:cNvPr>
            <p:cNvSpPr/>
            <p:nvPr/>
          </p:nvSpPr>
          <p:spPr>
            <a:xfrm>
              <a:off x="9535286" y="4340415"/>
              <a:ext cx="8388278" cy="4019407"/>
            </a:xfrm>
            <a:prstGeom prst="roundRect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52" name="Picture 4" descr="Quaternary | Dinopedia | Fandom">
            <a:extLst>
              <a:ext uri="{FF2B5EF4-FFF2-40B4-BE49-F238E27FC236}">
                <a16:creationId xmlns:a16="http://schemas.microsoft.com/office/drawing/2014/main" id="{3F3916EF-11B1-DD8F-7572-E341B8845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7" y="3864116"/>
            <a:ext cx="8364052" cy="46763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09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531931-5178-4542-BB46-F06B6011128F}"/>
              </a:ext>
            </a:extLst>
          </p:cNvPr>
          <p:cNvSpPr txBox="1"/>
          <p:nvPr/>
        </p:nvSpPr>
        <p:spPr>
          <a:xfrm>
            <a:off x="2362200" y="2857500"/>
            <a:ext cx="1257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SV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237260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7798" b="-677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881644" flipH="1" flipV="1">
            <a:off x="15543161" y="7200900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347887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478877" y="0"/>
                </a:lnTo>
                <a:lnTo>
                  <a:pt x="3478877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881644">
            <a:off x="-475576" y="-1245441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0" y="0"/>
                </a:moveTo>
                <a:lnTo>
                  <a:pt x="3478877" y="0"/>
                </a:lnTo>
                <a:lnTo>
                  <a:pt x="34788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072962" y="1680948"/>
            <a:ext cx="10827394" cy="7071215"/>
          </a:xfrm>
          <a:custGeom>
            <a:avLst/>
            <a:gdLst/>
            <a:ahLst/>
            <a:cxnLst/>
            <a:rect l="l" t="t" r="r" b="b"/>
            <a:pathLst>
              <a:path w="18146094" h="9685477">
                <a:moveTo>
                  <a:pt x="0" y="0"/>
                </a:moveTo>
                <a:lnTo>
                  <a:pt x="18146094" y="0"/>
                </a:lnTo>
                <a:lnTo>
                  <a:pt x="18146094" y="9685478"/>
                </a:lnTo>
                <a:lnTo>
                  <a:pt x="0" y="96854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684446" y="-1378438"/>
            <a:ext cx="3059128" cy="4064059"/>
          </a:xfrm>
          <a:custGeom>
            <a:avLst/>
            <a:gdLst/>
            <a:ahLst/>
            <a:cxnLst/>
            <a:rect l="l" t="t" r="r" b="b"/>
            <a:pathLst>
              <a:path w="3059128" h="4064059">
                <a:moveTo>
                  <a:pt x="0" y="0"/>
                </a:moveTo>
                <a:lnTo>
                  <a:pt x="3059128" y="0"/>
                </a:lnTo>
                <a:lnTo>
                  <a:pt x="3059128" y="4064059"/>
                </a:lnTo>
                <a:lnTo>
                  <a:pt x="0" y="40640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1688485" y="7231885"/>
            <a:ext cx="3376969" cy="4486312"/>
          </a:xfrm>
          <a:custGeom>
            <a:avLst/>
            <a:gdLst/>
            <a:ahLst/>
            <a:cxnLst/>
            <a:rect l="l" t="t" r="r" b="b"/>
            <a:pathLst>
              <a:path w="3376969" h="4486312">
                <a:moveTo>
                  <a:pt x="0" y="0"/>
                </a:moveTo>
                <a:lnTo>
                  <a:pt x="3376970" y="0"/>
                </a:lnTo>
                <a:lnTo>
                  <a:pt x="3376970" y="4486312"/>
                </a:lnTo>
                <a:lnTo>
                  <a:pt x="0" y="44863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46641">
            <a:off x="873236" y="7231885"/>
            <a:ext cx="3264361" cy="3378381"/>
          </a:xfrm>
          <a:custGeom>
            <a:avLst/>
            <a:gdLst/>
            <a:ahLst/>
            <a:cxnLst/>
            <a:rect l="l" t="t" r="r" b="b"/>
            <a:pathLst>
              <a:path w="3264361" h="3378381">
                <a:moveTo>
                  <a:pt x="0" y="0"/>
                </a:moveTo>
                <a:lnTo>
                  <a:pt x="3264361" y="0"/>
                </a:lnTo>
                <a:lnTo>
                  <a:pt x="3264361" y="3378381"/>
                </a:lnTo>
                <a:lnTo>
                  <a:pt x="0" y="33783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3025523" flipV="1">
            <a:off x="13308565" y="-270508"/>
            <a:ext cx="3264361" cy="3378381"/>
          </a:xfrm>
          <a:custGeom>
            <a:avLst/>
            <a:gdLst/>
            <a:ahLst/>
            <a:cxnLst/>
            <a:rect l="l" t="t" r="r" b="b"/>
            <a:pathLst>
              <a:path w="3264361" h="3378381">
                <a:moveTo>
                  <a:pt x="0" y="3378382"/>
                </a:moveTo>
                <a:lnTo>
                  <a:pt x="3264361" y="3378382"/>
                </a:lnTo>
                <a:lnTo>
                  <a:pt x="3264361" y="0"/>
                </a:lnTo>
                <a:lnTo>
                  <a:pt x="0" y="0"/>
                </a:lnTo>
                <a:lnTo>
                  <a:pt x="0" y="337838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61711" y="-1378438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7"/>
                </a:lnTo>
                <a:lnTo>
                  <a:pt x="0" y="36431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135571" y="6283849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4" y="0"/>
                </a:lnTo>
                <a:lnTo>
                  <a:pt x="3799934" y="3643188"/>
                </a:lnTo>
                <a:lnTo>
                  <a:pt x="0" y="36431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324563" y="2264749"/>
            <a:ext cx="6061762" cy="5877453"/>
          </a:xfrm>
          <a:custGeom>
            <a:avLst/>
            <a:gdLst/>
            <a:ahLst/>
            <a:cxnLst/>
            <a:rect l="l" t="t" r="r" b="b"/>
            <a:pathLst>
              <a:path w="7835125" h="6708826">
                <a:moveTo>
                  <a:pt x="0" y="0"/>
                </a:moveTo>
                <a:lnTo>
                  <a:pt x="7835125" y="0"/>
                </a:lnTo>
                <a:lnTo>
                  <a:pt x="7835125" y="6708826"/>
                </a:lnTo>
                <a:lnTo>
                  <a:pt x="0" y="670882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TextBox 13"/>
          <p:cNvSpPr txBox="1"/>
          <p:nvPr/>
        </p:nvSpPr>
        <p:spPr>
          <a:xfrm>
            <a:off x="7402611" y="2696525"/>
            <a:ext cx="8186275" cy="4975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nay,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phong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phú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Sau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giai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hoá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khám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phá</a:t>
            </a:r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qua</a:t>
            </a:r>
            <a:r>
              <a:rPr lang="vi-VN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bài học hôm nay nhé!</a:t>
            </a:r>
            <a:endParaRPr lang="en-US" sz="4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0106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798" b="-67798"/>
            </a:stretch>
          </a:blipFill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90525" y="-201068"/>
            <a:ext cx="17506950" cy="10043939"/>
          </a:xfrm>
          <a:custGeom>
            <a:avLst/>
            <a:gdLst/>
            <a:ahLst/>
            <a:cxnLst/>
            <a:rect l="l" t="t" r="r" b="b"/>
            <a:pathLst>
              <a:path w="16230600" h="8663083">
                <a:moveTo>
                  <a:pt x="0" y="0"/>
                </a:moveTo>
                <a:lnTo>
                  <a:pt x="16230600" y="0"/>
                </a:lnTo>
                <a:lnTo>
                  <a:pt x="16230600" y="8663082"/>
                </a:lnTo>
                <a:lnTo>
                  <a:pt x="0" y="8663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5684446" y="-1378438"/>
            <a:ext cx="3059128" cy="4064059"/>
          </a:xfrm>
          <a:custGeom>
            <a:avLst/>
            <a:gdLst/>
            <a:ahLst/>
            <a:cxnLst/>
            <a:rect l="l" t="t" r="r" b="b"/>
            <a:pathLst>
              <a:path w="3059128" h="4064059">
                <a:moveTo>
                  <a:pt x="0" y="0"/>
                </a:moveTo>
                <a:lnTo>
                  <a:pt x="3059128" y="0"/>
                </a:lnTo>
                <a:lnTo>
                  <a:pt x="3059128" y="4064059"/>
                </a:lnTo>
                <a:lnTo>
                  <a:pt x="0" y="40640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1688485" y="7231885"/>
            <a:ext cx="3376969" cy="4486312"/>
          </a:xfrm>
          <a:custGeom>
            <a:avLst/>
            <a:gdLst/>
            <a:ahLst/>
            <a:cxnLst/>
            <a:rect l="l" t="t" r="r" b="b"/>
            <a:pathLst>
              <a:path w="3376969" h="4486312">
                <a:moveTo>
                  <a:pt x="0" y="0"/>
                </a:moveTo>
                <a:lnTo>
                  <a:pt x="3376970" y="0"/>
                </a:lnTo>
                <a:lnTo>
                  <a:pt x="3376970" y="4486312"/>
                </a:lnTo>
                <a:lnTo>
                  <a:pt x="0" y="4486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" name="Freeform 6"/>
          <p:cNvSpPr/>
          <p:nvPr/>
        </p:nvSpPr>
        <p:spPr>
          <a:xfrm rot="546641">
            <a:off x="873236" y="7231885"/>
            <a:ext cx="3264361" cy="3378381"/>
          </a:xfrm>
          <a:custGeom>
            <a:avLst/>
            <a:gdLst/>
            <a:ahLst/>
            <a:cxnLst/>
            <a:rect l="l" t="t" r="r" b="b"/>
            <a:pathLst>
              <a:path w="3264361" h="3378381">
                <a:moveTo>
                  <a:pt x="0" y="0"/>
                </a:moveTo>
                <a:lnTo>
                  <a:pt x="3264361" y="0"/>
                </a:lnTo>
                <a:lnTo>
                  <a:pt x="3264361" y="3378381"/>
                </a:lnTo>
                <a:lnTo>
                  <a:pt x="0" y="33783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" name="Freeform 7"/>
          <p:cNvSpPr/>
          <p:nvPr/>
        </p:nvSpPr>
        <p:spPr>
          <a:xfrm rot="5881644">
            <a:off x="-475576" y="-1245441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0" y="0"/>
                </a:moveTo>
                <a:lnTo>
                  <a:pt x="3478877" y="0"/>
                </a:lnTo>
                <a:lnTo>
                  <a:pt x="34788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 rot="5881644" flipH="1" flipV="1">
            <a:off x="15543161" y="7200900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347887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478877" y="0"/>
                </a:lnTo>
                <a:lnTo>
                  <a:pt x="3478877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22396" y="-1874456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7"/>
                </a:lnTo>
                <a:lnTo>
                  <a:pt x="0" y="36431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6135571" y="6283849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4" y="0"/>
                </a:lnTo>
                <a:lnTo>
                  <a:pt x="3799934" y="3643188"/>
                </a:lnTo>
                <a:lnTo>
                  <a:pt x="0" y="364318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079009" y="3560445"/>
            <a:ext cx="14810419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Arial" panose="020B0604020202020204" pitchFamily="34" charset="0"/>
              </a:rPr>
              <a:t>BÀI 19</a:t>
            </a:r>
          </a:p>
          <a:p>
            <a:pPr algn="ctr"/>
            <a:r>
              <a:rPr 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Arial" panose="020B0604020202020204" pitchFamily="34" charset="0"/>
              </a:rPr>
              <a:t>SỰ PHÁT TRIỂN SỰ SỐNG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25316" y="1698873"/>
            <a:ext cx="14515517" cy="1615827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vi-VN" sz="4800" b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Chương 5. SỰ PHÁT SINH VÀ PHÁT TRIỂN CỦA SỰ SỐNG TRÊN TRÁI ĐẤT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>
            <a:extLst>
              <a:ext uri="{FF2B5EF4-FFF2-40B4-BE49-F238E27FC236}">
                <a16:creationId xmlns:a16="http://schemas.microsoft.com/office/drawing/2014/main" id="{33138284-98D8-46F4-86E6-D2CEFE7B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8" y="9777413"/>
            <a:ext cx="300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i="1"/>
              <a:t> </a:t>
            </a:r>
          </a:p>
        </p:txBody>
      </p:sp>
      <p:sp>
        <p:nvSpPr>
          <p:cNvPr id="128005" name="Rectangle 5">
            <a:extLst>
              <a:ext uri="{FF2B5EF4-FFF2-40B4-BE49-F238E27FC236}">
                <a16:creationId xmlns:a16="http://schemas.microsoft.com/office/drawing/2014/main" id="{5590847D-002E-47C0-AA1D-354800C15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1943101"/>
            <a:ext cx="133731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n-US" altLang="en-US" sz="3600" b="1" u="sng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dirty="0" err="1"/>
              <a:t>Được</a:t>
            </a:r>
            <a:r>
              <a:rPr lang="en-US" altLang="en-US" sz="3600" b="1" dirty="0"/>
              <a:t> chia </a:t>
            </a:r>
            <a:r>
              <a:rPr lang="en-US" altLang="en-US" sz="3600" b="1" dirty="0" err="1"/>
              <a:t>thành</a:t>
            </a:r>
            <a:r>
              <a:rPr lang="en-US" altLang="en-US" sz="3600" b="1" dirty="0"/>
              <a:t> 5 </a:t>
            </a:r>
            <a:r>
              <a:rPr lang="en-US" altLang="en-US" sz="3600" b="1" dirty="0" err="1"/>
              <a:t>đại</a:t>
            </a:r>
            <a:r>
              <a:rPr lang="en-US" altLang="en-US" sz="3600" b="1" dirty="0"/>
              <a:t>: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3600" i="1" dirty="0"/>
              <a:t> </a:t>
            </a:r>
            <a:r>
              <a:rPr lang="en-US" altLang="en-US" sz="3600" i="1" dirty="0" err="1"/>
              <a:t>Đại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Thái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cổ</a:t>
            </a:r>
            <a:endParaRPr lang="en-US" altLang="en-US" sz="3600" i="1" dirty="0"/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3600" i="1" dirty="0"/>
              <a:t> </a:t>
            </a:r>
            <a:r>
              <a:rPr lang="en-US" altLang="en-US" sz="3600" i="1" dirty="0" err="1"/>
              <a:t>Đại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Nguyên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sinh</a:t>
            </a:r>
            <a:endParaRPr lang="en-US" altLang="en-US" sz="3600" i="1" dirty="0"/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3600" i="1" dirty="0"/>
              <a:t> </a:t>
            </a:r>
            <a:r>
              <a:rPr lang="en-US" altLang="en-US" sz="3600" i="1" dirty="0" err="1"/>
              <a:t>Đại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Cổ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sinh</a:t>
            </a:r>
            <a:endParaRPr lang="en-US" altLang="en-US" sz="3600" i="1" dirty="0"/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3600" i="1" dirty="0"/>
              <a:t> </a:t>
            </a:r>
            <a:r>
              <a:rPr lang="en-US" altLang="en-US" sz="3600" i="1" dirty="0" err="1"/>
              <a:t>Đại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Trung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Sinh</a:t>
            </a:r>
            <a:endParaRPr lang="en-US" altLang="en-US" sz="3600" i="1" dirty="0"/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3600" i="1" dirty="0"/>
              <a:t> </a:t>
            </a:r>
            <a:r>
              <a:rPr lang="en-US" altLang="en-US" sz="3600" i="1" dirty="0" err="1"/>
              <a:t>Đại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Tân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sinh</a:t>
            </a:r>
            <a:r>
              <a:rPr lang="en-US" altLang="en-US" sz="3600" i="1" dirty="0"/>
              <a:t>.</a:t>
            </a:r>
          </a:p>
        </p:txBody>
      </p:sp>
      <p:sp>
        <p:nvSpPr>
          <p:cNvPr id="128009" name="AutoShape 9">
            <a:extLst>
              <a:ext uri="{FF2B5EF4-FFF2-40B4-BE49-F238E27FC236}">
                <a16:creationId xmlns:a16="http://schemas.microsoft.com/office/drawing/2014/main" id="{F66BBAB4-AAAA-45D9-8FD4-3FEADE7BD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400" y="1257300"/>
            <a:ext cx="7315200" cy="3086100"/>
          </a:xfrm>
          <a:prstGeom prst="wedgeRectCallout">
            <a:avLst>
              <a:gd name="adj1" fmla="val -108986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i="1" dirty="0" err="1"/>
              <a:t>Căn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cứ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vào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hoá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thạch</a:t>
            </a:r>
            <a:r>
              <a:rPr lang="en-US" altLang="en-US" sz="3600" i="1" dirty="0"/>
              <a:t>, </a:t>
            </a:r>
            <a:r>
              <a:rPr lang="en-US" altLang="en-US" sz="3600" i="1" dirty="0" err="1"/>
              <a:t>sự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biến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động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về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khí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hậu</a:t>
            </a:r>
            <a:r>
              <a:rPr lang="en-US" altLang="en-US" sz="3600" i="1" dirty="0"/>
              <a:t>, </a:t>
            </a:r>
            <a:r>
              <a:rPr lang="en-US" altLang="en-US" sz="3600" i="1" dirty="0" err="1"/>
              <a:t>địa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chất</a:t>
            </a:r>
            <a:r>
              <a:rPr lang="en-US" altLang="en-US" sz="3600" i="1" dirty="0"/>
              <a:t>; </a:t>
            </a:r>
            <a:r>
              <a:rPr lang="en-US" altLang="en-US" sz="3600" i="1" dirty="0" err="1"/>
              <a:t>Lịch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sử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phát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triển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sinh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giới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được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phân</a:t>
            </a:r>
            <a:r>
              <a:rPr lang="en-US" altLang="en-US" sz="3600" i="1" dirty="0"/>
              <a:t> chia: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8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8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8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8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8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8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8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8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8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4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8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8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8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9" grpId="0" animBg="1"/>
      <p:bldP spid="12800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81644" flipH="1" flipV="1">
            <a:off x="15543161" y="7200900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347887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478877" y="0"/>
                </a:lnTo>
                <a:lnTo>
                  <a:pt x="347887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881644">
            <a:off x="-710738" y="-1207564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0" y="0"/>
                </a:moveTo>
                <a:lnTo>
                  <a:pt x="3478876" y="0"/>
                </a:lnTo>
                <a:lnTo>
                  <a:pt x="34788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688485" y="7231885"/>
            <a:ext cx="3376969" cy="4486312"/>
          </a:xfrm>
          <a:custGeom>
            <a:avLst/>
            <a:gdLst/>
            <a:ahLst/>
            <a:cxnLst/>
            <a:rect l="l" t="t" r="r" b="b"/>
            <a:pathLst>
              <a:path w="3376969" h="4486312">
                <a:moveTo>
                  <a:pt x="0" y="0"/>
                </a:moveTo>
                <a:lnTo>
                  <a:pt x="3376970" y="0"/>
                </a:lnTo>
                <a:lnTo>
                  <a:pt x="3376970" y="4486312"/>
                </a:lnTo>
                <a:lnTo>
                  <a:pt x="0" y="4486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6641">
            <a:off x="873236" y="7231885"/>
            <a:ext cx="3264361" cy="3378381"/>
          </a:xfrm>
          <a:custGeom>
            <a:avLst/>
            <a:gdLst/>
            <a:ahLst/>
            <a:cxnLst/>
            <a:rect l="l" t="t" r="r" b="b"/>
            <a:pathLst>
              <a:path w="3264361" h="3378381">
                <a:moveTo>
                  <a:pt x="0" y="0"/>
                </a:moveTo>
                <a:lnTo>
                  <a:pt x="3264361" y="0"/>
                </a:lnTo>
                <a:lnTo>
                  <a:pt x="3264361" y="3378381"/>
                </a:lnTo>
                <a:lnTo>
                  <a:pt x="0" y="3378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2111450" y="62820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7"/>
                </a:lnTo>
                <a:lnTo>
                  <a:pt x="0" y="3643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7408908" y="6627864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8"/>
                </a:lnTo>
                <a:lnTo>
                  <a:pt x="0" y="36431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đề mục">
            <a:extLst>
              <a:ext uri="{FF2B5EF4-FFF2-40B4-BE49-F238E27FC236}">
                <a16:creationId xmlns:a16="http://schemas.microsoft.com/office/drawing/2014/main" id="{114CFC8B-3EFD-6757-132F-C2D304084502}"/>
              </a:ext>
            </a:extLst>
          </p:cNvPr>
          <p:cNvGrpSpPr/>
          <p:nvPr/>
        </p:nvGrpSpPr>
        <p:grpSpPr>
          <a:xfrm>
            <a:off x="-1" y="15949"/>
            <a:ext cx="18288000" cy="2384351"/>
            <a:chOff x="-1" y="15949"/>
            <a:chExt cx="18288000" cy="2384351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FFCBB126-50B1-F076-D06F-0E5D3A7FB8C1}"/>
                </a:ext>
              </a:extLst>
            </p:cNvPr>
            <p:cNvSpPr/>
            <p:nvPr/>
          </p:nvSpPr>
          <p:spPr>
            <a:xfrm>
              <a:off x="-1" y="15949"/>
              <a:ext cx="18288000" cy="2384351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56922" b="-535877"/>
              </a:stretch>
            </a:blipFill>
          </p:spPr>
          <p:txBody>
            <a:bodyPr/>
            <a:lstStyle/>
            <a:p>
              <a:endParaRPr lang="vi-VN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ECEBC358-C1FF-DB46-67DE-F909A20B370B}"/>
                </a:ext>
              </a:extLst>
            </p:cNvPr>
            <p:cNvSpPr txBox="1"/>
            <p:nvPr/>
          </p:nvSpPr>
          <p:spPr>
            <a:xfrm>
              <a:off x="278006" y="422393"/>
              <a:ext cx="17731986" cy="16158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6299"/>
                </a:lnSpc>
                <a:defRPr sz="4500">
                  <a:solidFill>
                    <a:srgbClr val="000000"/>
                  </a:solidFill>
                  <a:latin typeface="Arial Unicode"/>
                </a:defRPr>
              </a:lvl1pPr>
            </a:lstStyle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I. QUÁ TRÌNH PHÁT TRIỂN CỦA SINH VẬT </a:t>
              </a:r>
            </a:p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QUA CÁC ĐẠI ĐỊA CHẤT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276E91-4D5D-480D-D6DB-40EE3875693B}"/>
              </a:ext>
            </a:extLst>
          </p:cNvPr>
          <p:cNvGrpSpPr/>
          <p:nvPr/>
        </p:nvGrpSpPr>
        <p:grpSpPr>
          <a:xfrm>
            <a:off x="9677400" y="2643406"/>
            <a:ext cx="8042090" cy="4344817"/>
            <a:chOff x="9677400" y="2643406"/>
            <a:chExt cx="8042090" cy="4344817"/>
          </a:xfrm>
        </p:grpSpPr>
        <p:sp>
          <p:nvSpPr>
            <p:cNvPr id="12" name="TextBox 12"/>
            <p:cNvSpPr txBox="1"/>
            <p:nvPr/>
          </p:nvSpPr>
          <p:spPr>
            <a:xfrm>
              <a:off x="11453796" y="2643406"/>
              <a:ext cx="5005403" cy="674031"/>
            </a:xfrm>
            <a:prstGeom prst="rect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000000"/>
                  </a:solidFill>
                  <a:cs typeface="Arial" panose="020B0604020202020204" pitchFamily="34" charset="0"/>
                </a:rPr>
                <a:t>Thái cổ</a:t>
              </a:r>
            </a:p>
          </p:txBody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9193BFBC-275C-FE15-BD9A-5F0F779252A6}"/>
                </a:ext>
              </a:extLst>
            </p:cNvPr>
            <p:cNvSpPr txBox="1"/>
            <p:nvPr/>
          </p:nvSpPr>
          <p:spPr>
            <a:xfrm>
              <a:off x="9946991" y="4108104"/>
              <a:ext cx="7502908" cy="22327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  <a:spcBef>
                  <a:spcPct val="0"/>
                </a:spcBef>
              </a:pPr>
              <a:r>
                <a:rPr lang="vi-VN" sz="40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Bắt đầu tích luỹ oxygen trong khí quyển. Sinh vật nhân sơ cổ nhất xuất hiện.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BBF0D39-BF0E-60C2-9AC7-06DD1E6BEBE0}"/>
                </a:ext>
              </a:extLst>
            </p:cNvPr>
            <p:cNvSpPr/>
            <p:nvPr/>
          </p:nvSpPr>
          <p:spPr>
            <a:xfrm>
              <a:off x="9677400" y="3706007"/>
              <a:ext cx="8042090" cy="3282216"/>
            </a:xfrm>
            <a:prstGeom prst="roundRect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506" name="Picture 2" descr="Archean Earth – Signs of Life - Earthly Universe">
            <a:extLst>
              <a:ext uri="{FF2B5EF4-FFF2-40B4-BE49-F238E27FC236}">
                <a16:creationId xmlns:a16="http://schemas.microsoft.com/office/drawing/2014/main" id="{7DDB1F10-6FA0-D76E-8F32-23BA55FF1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56" y="3055115"/>
            <a:ext cx="8430904" cy="59402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890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81644" flipH="1" flipV="1">
            <a:off x="15543161" y="7200900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347887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478877" y="0"/>
                </a:lnTo>
                <a:lnTo>
                  <a:pt x="347887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881644">
            <a:off x="-710738" y="-1207564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0" y="0"/>
                </a:moveTo>
                <a:lnTo>
                  <a:pt x="3478876" y="0"/>
                </a:lnTo>
                <a:lnTo>
                  <a:pt x="34788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688485" y="7231885"/>
            <a:ext cx="3376969" cy="4486312"/>
          </a:xfrm>
          <a:custGeom>
            <a:avLst/>
            <a:gdLst/>
            <a:ahLst/>
            <a:cxnLst/>
            <a:rect l="l" t="t" r="r" b="b"/>
            <a:pathLst>
              <a:path w="3376969" h="4486312">
                <a:moveTo>
                  <a:pt x="0" y="0"/>
                </a:moveTo>
                <a:lnTo>
                  <a:pt x="3376970" y="0"/>
                </a:lnTo>
                <a:lnTo>
                  <a:pt x="3376970" y="4486312"/>
                </a:lnTo>
                <a:lnTo>
                  <a:pt x="0" y="4486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6641">
            <a:off x="873236" y="7231885"/>
            <a:ext cx="3264361" cy="3378381"/>
          </a:xfrm>
          <a:custGeom>
            <a:avLst/>
            <a:gdLst/>
            <a:ahLst/>
            <a:cxnLst/>
            <a:rect l="l" t="t" r="r" b="b"/>
            <a:pathLst>
              <a:path w="3264361" h="3378381">
                <a:moveTo>
                  <a:pt x="0" y="0"/>
                </a:moveTo>
                <a:lnTo>
                  <a:pt x="3264361" y="0"/>
                </a:lnTo>
                <a:lnTo>
                  <a:pt x="3264361" y="3378381"/>
                </a:lnTo>
                <a:lnTo>
                  <a:pt x="0" y="3378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2111450" y="62820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7"/>
                </a:lnTo>
                <a:lnTo>
                  <a:pt x="0" y="3643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7408908" y="6627864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8"/>
                </a:lnTo>
                <a:lnTo>
                  <a:pt x="0" y="36431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đề mục">
            <a:extLst>
              <a:ext uri="{FF2B5EF4-FFF2-40B4-BE49-F238E27FC236}">
                <a16:creationId xmlns:a16="http://schemas.microsoft.com/office/drawing/2014/main" id="{114CFC8B-3EFD-6757-132F-C2D304084502}"/>
              </a:ext>
            </a:extLst>
          </p:cNvPr>
          <p:cNvGrpSpPr/>
          <p:nvPr/>
        </p:nvGrpSpPr>
        <p:grpSpPr>
          <a:xfrm>
            <a:off x="-1" y="15949"/>
            <a:ext cx="18288000" cy="2384351"/>
            <a:chOff x="-1" y="15949"/>
            <a:chExt cx="18288000" cy="2384351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FFCBB126-50B1-F076-D06F-0E5D3A7FB8C1}"/>
                </a:ext>
              </a:extLst>
            </p:cNvPr>
            <p:cNvSpPr/>
            <p:nvPr/>
          </p:nvSpPr>
          <p:spPr>
            <a:xfrm>
              <a:off x="-1" y="15949"/>
              <a:ext cx="18288000" cy="2384351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56922" b="-535877"/>
              </a:stretch>
            </a:blipFill>
          </p:spPr>
          <p:txBody>
            <a:bodyPr/>
            <a:lstStyle/>
            <a:p>
              <a:endParaRPr lang="vi-VN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ECEBC358-C1FF-DB46-67DE-F909A20B370B}"/>
                </a:ext>
              </a:extLst>
            </p:cNvPr>
            <p:cNvSpPr txBox="1"/>
            <p:nvPr/>
          </p:nvSpPr>
          <p:spPr>
            <a:xfrm>
              <a:off x="278006" y="422393"/>
              <a:ext cx="17731986" cy="16158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6299"/>
                </a:lnSpc>
                <a:defRPr sz="4500">
                  <a:solidFill>
                    <a:srgbClr val="000000"/>
                  </a:solidFill>
                  <a:latin typeface="Arial Unicode"/>
                </a:defRPr>
              </a:lvl1pPr>
            </a:lstStyle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I. QUÁ TRÌNH PHÁT TRIỂN CỦA SINH VẬT </a:t>
              </a:r>
            </a:p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QUA CÁC ĐẠI ĐỊA CHẤT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276E91-4D5D-480D-D6DB-40EE3875693B}"/>
              </a:ext>
            </a:extLst>
          </p:cNvPr>
          <p:cNvGrpSpPr/>
          <p:nvPr/>
        </p:nvGrpSpPr>
        <p:grpSpPr>
          <a:xfrm>
            <a:off x="9677400" y="2643407"/>
            <a:ext cx="8042090" cy="6538694"/>
            <a:chOff x="9677400" y="2643406"/>
            <a:chExt cx="8042090" cy="7221201"/>
          </a:xfrm>
        </p:grpSpPr>
        <p:sp>
          <p:nvSpPr>
            <p:cNvPr id="12" name="TextBox 12"/>
            <p:cNvSpPr txBox="1"/>
            <p:nvPr/>
          </p:nvSpPr>
          <p:spPr>
            <a:xfrm>
              <a:off x="11453796" y="2643406"/>
              <a:ext cx="5005403" cy="744386"/>
            </a:xfrm>
            <a:prstGeom prst="rect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000000"/>
                  </a:solidFill>
                  <a:cs typeface="Arial" panose="020B0604020202020204" pitchFamily="34" charset="0"/>
                </a:rPr>
                <a:t>Nguyên sinh</a:t>
              </a:r>
            </a:p>
          </p:txBody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9193BFBC-275C-FE15-BD9A-5F0F779252A6}"/>
                </a:ext>
              </a:extLst>
            </p:cNvPr>
            <p:cNvSpPr txBox="1"/>
            <p:nvPr/>
          </p:nvSpPr>
          <p:spPr>
            <a:xfrm>
              <a:off x="10157115" y="4160496"/>
              <a:ext cx="7502908" cy="50150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  <a:spcBef>
                  <a:spcPct val="0"/>
                </a:spcBef>
              </a:pPr>
              <a:r>
                <a:rPr lang="vi-VN" sz="40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Đa dạng động vật không xương sống ở biển và tảo. Xuất hiện sinh vật nhân thực đơn bào và đa bào cổ nhất.</a:t>
              </a:r>
            </a:p>
            <a:p>
              <a:pPr>
                <a:lnSpc>
                  <a:spcPts val="6000"/>
                </a:lnSpc>
                <a:spcBef>
                  <a:spcPct val="0"/>
                </a:spcBef>
              </a:pPr>
              <a:r>
                <a:rPr lang="vi-VN" sz="40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Tích luỹ oxygen trong khí quyển từ quá trình quang hợp.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BBF0D39-BF0E-60C2-9AC7-06DD1E6BEBE0}"/>
                </a:ext>
              </a:extLst>
            </p:cNvPr>
            <p:cNvSpPr/>
            <p:nvPr/>
          </p:nvSpPr>
          <p:spPr>
            <a:xfrm>
              <a:off x="9677400" y="3706007"/>
              <a:ext cx="8042090" cy="6158600"/>
            </a:xfrm>
            <a:prstGeom prst="roundRect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482" name="Picture 2" descr="Proterozoic Earth – The First Animals - Earthly Universe">
            <a:extLst>
              <a:ext uri="{FF2B5EF4-FFF2-40B4-BE49-F238E27FC236}">
                <a16:creationId xmlns:a16="http://schemas.microsoft.com/office/drawing/2014/main" id="{3EC12D3F-87B5-51F7-5FA2-AF265F74D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24" y="3284443"/>
            <a:ext cx="8759276" cy="62019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10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81644" flipH="1" flipV="1">
            <a:off x="15543161" y="7200900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347887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478877" y="0"/>
                </a:lnTo>
                <a:lnTo>
                  <a:pt x="347887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881644">
            <a:off x="-710738" y="-1207564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0" y="0"/>
                </a:moveTo>
                <a:lnTo>
                  <a:pt x="3478876" y="0"/>
                </a:lnTo>
                <a:lnTo>
                  <a:pt x="34788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688485" y="7231885"/>
            <a:ext cx="3376969" cy="4486312"/>
          </a:xfrm>
          <a:custGeom>
            <a:avLst/>
            <a:gdLst/>
            <a:ahLst/>
            <a:cxnLst/>
            <a:rect l="l" t="t" r="r" b="b"/>
            <a:pathLst>
              <a:path w="3376969" h="4486312">
                <a:moveTo>
                  <a:pt x="0" y="0"/>
                </a:moveTo>
                <a:lnTo>
                  <a:pt x="3376970" y="0"/>
                </a:lnTo>
                <a:lnTo>
                  <a:pt x="3376970" y="4486312"/>
                </a:lnTo>
                <a:lnTo>
                  <a:pt x="0" y="4486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6641">
            <a:off x="873236" y="7231885"/>
            <a:ext cx="3264361" cy="3378381"/>
          </a:xfrm>
          <a:custGeom>
            <a:avLst/>
            <a:gdLst/>
            <a:ahLst/>
            <a:cxnLst/>
            <a:rect l="l" t="t" r="r" b="b"/>
            <a:pathLst>
              <a:path w="3264361" h="3378381">
                <a:moveTo>
                  <a:pt x="0" y="0"/>
                </a:moveTo>
                <a:lnTo>
                  <a:pt x="3264361" y="0"/>
                </a:lnTo>
                <a:lnTo>
                  <a:pt x="3264361" y="3378381"/>
                </a:lnTo>
                <a:lnTo>
                  <a:pt x="0" y="3378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2111450" y="62820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7"/>
                </a:lnTo>
                <a:lnTo>
                  <a:pt x="0" y="3643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7408908" y="6627864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8"/>
                </a:lnTo>
                <a:lnTo>
                  <a:pt x="0" y="36431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đề mục">
            <a:extLst>
              <a:ext uri="{FF2B5EF4-FFF2-40B4-BE49-F238E27FC236}">
                <a16:creationId xmlns:a16="http://schemas.microsoft.com/office/drawing/2014/main" id="{114CFC8B-3EFD-6757-132F-C2D304084502}"/>
              </a:ext>
            </a:extLst>
          </p:cNvPr>
          <p:cNvGrpSpPr/>
          <p:nvPr/>
        </p:nvGrpSpPr>
        <p:grpSpPr>
          <a:xfrm>
            <a:off x="-1" y="15949"/>
            <a:ext cx="18288000" cy="2384351"/>
            <a:chOff x="-1" y="15949"/>
            <a:chExt cx="18288000" cy="2384351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FFCBB126-50B1-F076-D06F-0E5D3A7FB8C1}"/>
                </a:ext>
              </a:extLst>
            </p:cNvPr>
            <p:cNvSpPr/>
            <p:nvPr/>
          </p:nvSpPr>
          <p:spPr>
            <a:xfrm>
              <a:off x="-1" y="15949"/>
              <a:ext cx="18288000" cy="2384351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56922" b="-535877"/>
              </a:stretch>
            </a:blipFill>
          </p:spPr>
          <p:txBody>
            <a:bodyPr/>
            <a:lstStyle/>
            <a:p>
              <a:endParaRPr lang="vi-VN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ECEBC358-C1FF-DB46-67DE-F909A20B370B}"/>
                </a:ext>
              </a:extLst>
            </p:cNvPr>
            <p:cNvSpPr txBox="1"/>
            <p:nvPr/>
          </p:nvSpPr>
          <p:spPr>
            <a:xfrm>
              <a:off x="278006" y="422393"/>
              <a:ext cx="17731986" cy="16158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6299"/>
                </a:lnSpc>
                <a:defRPr sz="4500">
                  <a:solidFill>
                    <a:srgbClr val="000000"/>
                  </a:solidFill>
                  <a:latin typeface="Arial Unicode"/>
                </a:defRPr>
              </a:lvl1pPr>
            </a:lstStyle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I. QUÁ TRÌNH PHÁT TRIỂN CỦA SINH VẬT </a:t>
              </a:r>
            </a:p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QUA CÁC ĐẠI ĐỊA CHẤT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276E91-4D5D-480D-D6DB-40EE3875693B}"/>
              </a:ext>
            </a:extLst>
          </p:cNvPr>
          <p:cNvGrpSpPr/>
          <p:nvPr/>
        </p:nvGrpSpPr>
        <p:grpSpPr>
          <a:xfrm>
            <a:off x="9677400" y="2643406"/>
            <a:ext cx="8042090" cy="6157694"/>
            <a:chOff x="9677400" y="2643406"/>
            <a:chExt cx="8042090" cy="6157694"/>
          </a:xfrm>
        </p:grpSpPr>
        <p:sp>
          <p:nvSpPr>
            <p:cNvPr id="12" name="TextBox 12"/>
            <p:cNvSpPr txBox="1"/>
            <p:nvPr/>
          </p:nvSpPr>
          <p:spPr>
            <a:xfrm>
              <a:off x="11453797" y="2643406"/>
              <a:ext cx="3886200" cy="674031"/>
            </a:xfrm>
            <a:prstGeom prst="rect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000000"/>
                  </a:solidFill>
                  <a:cs typeface="Arial" panose="020B0604020202020204" pitchFamily="34" charset="0"/>
                </a:rPr>
                <a:t>Đại Cổ sinh</a:t>
              </a:r>
            </a:p>
          </p:txBody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9193BFBC-275C-FE15-BD9A-5F0F779252A6}"/>
                </a:ext>
              </a:extLst>
            </p:cNvPr>
            <p:cNvSpPr txBox="1"/>
            <p:nvPr/>
          </p:nvSpPr>
          <p:spPr>
            <a:xfrm>
              <a:off x="10055875" y="4393543"/>
              <a:ext cx="7502908" cy="4076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500"/>
                </a:lnSpc>
                <a:spcBef>
                  <a:spcPct val="0"/>
                </a:spcBef>
              </a:pPr>
              <a:r>
                <a:rPr lang="vi-VN" sz="4000" b="1" u="sng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Kỷ Cambrian</a:t>
              </a:r>
            </a:p>
            <a:p>
              <a:pPr>
                <a:lnSpc>
                  <a:spcPts val="6500"/>
                </a:lnSpc>
                <a:spcBef>
                  <a:spcPct val="0"/>
                </a:spcBef>
              </a:pPr>
              <a:r>
                <a:rPr lang="vi-VN" sz="4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Phát sinh các ngành động vật không xương sống, xuất hiện động vật có dây sống.</a:t>
              </a:r>
            </a:p>
            <a:p>
              <a:pPr>
                <a:lnSpc>
                  <a:spcPts val="6500"/>
                </a:lnSpc>
                <a:spcBef>
                  <a:spcPct val="0"/>
                </a:spcBef>
              </a:pPr>
              <a:r>
                <a:rPr lang="vi-VN" sz="4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Phân hóa tảo.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BBF0D39-BF0E-60C2-9AC7-06DD1E6BEBE0}"/>
                </a:ext>
              </a:extLst>
            </p:cNvPr>
            <p:cNvSpPr/>
            <p:nvPr/>
          </p:nvSpPr>
          <p:spPr>
            <a:xfrm>
              <a:off x="9677400" y="3706007"/>
              <a:ext cx="8042090" cy="5095093"/>
            </a:xfrm>
            <a:prstGeom prst="roundRect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458" name="Picture 2" descr="The Cambrian - An Explosion of Life">
            <a:extLst>
              <a:ext uri="{FF2B5EF4-FFF2-40B4-BE49-F238E27FC236}">
                <a16:creationId xmlns:a16="http://schemas.microsoft.com/office/drawing/2014/main" id="{881386E5-2CBB-CC48-D647-E0E0E8D43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00" y="2806744"/>
            <a:ext cx="8042089" cy="71775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636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81644" flipH="1" flipV="1">
            <a:off x="15543161" y="7200900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347887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478877" y="0"/>
                </a:lnTo>
                <a:lnTo>
                  <a:pt x="347887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881644">
            <a:off x="-710738" y="-1207564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0" y="0"/>
                </a:moveTo>
                <a:lnTo>
                  <a:pt x="3478876" y="0"/>
                </a:lnTo>
                <a:lnTo>
                  <a:pt x="34788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688485" y="7231885"/>
            <a:ext cx="3376969" cy="4486312"/>
          </a:xfrm>
          <a:custGeom>
            <a:avLst/>
            <a:gdLst/>
            <a:ahLst/>
            <a:cxnLst/>
            <a:rect l="l" t="t" r="r" b="b"/>
            <a:pathLst>
              <a:path w="3376969" h="4486312">
                <a:moveTo>
                  <a:pt x="0" y="0"/>
                </a:moveTo>
                <a:lnTo>
                  <a:pt x="3376970" y="0"/>
                </a:lnTo>
                <a:lnTo>
                  <a:pt x="3376970" y="4486312"/>
                </a:lnTo>
                <a:lnTo>
                  <a:pt x="0" y="4486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6641">
            <a:off x="873236" y="7231885"/>
            <a:ext cx="3264361" cy="3378381"/>
          </a:xfrm>
          <a:custGeom>
            <a:avLst/>
            <a:gdLst/>
            <a:ahLst/>
            <a:cxnLst/>
            <a:rect l="l" t="t" r="r" b="b"/>
            <a:pathLst>
              <a:path w="3264361" h="3378381">
                <a:moveTo>
                  <a:pt x="0" y="0"/>
                </a:moveTo>
                <a:lnTo>
                  <a:pt x="3264361" y="0"/>
                </a:lnTo>
                <a:lnTo>
                  <a:pt x="3264361" y="3378381"/>
                </a:lnTo>
                <a:lnTo>
                  <a:pt x="0" y="3378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2111450" y="62820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7"/>
                </a:lnTo>
                <a:lnTo>
                  <a:pt x="0" y="3643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7408908" y="6627864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8"/>
                </a:lnTo>
                <a:lnTo>
                  <a:pt x="0" y="36431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đề mục">
            <a:extLst>
              <a:ext uri="{FF2B5EF4-FFF2-40B4-BE49-F238E27FC236}">
                <a16:creationId xmlns:a16="http://schemas.microsoft.com/office/drawing/2014/main" id="{114CFC8B-3EFD-6757-132F-C2D304084502}"/>
              </a:ext>
            </a:extLst>
          </p:cNvPr>
          <p:cNvGrpSpPr/>
          <p:nvPr/>
        </p:nvGrpSpPr>
        <p:grpSpPr>
          <a:xfrm>
            <a:off x="-1" y="15949"/>
            <a:ext cx="18288000" cy="2384351"/>
            <a:chOff x="-1" y="15949"/>
            <a:chExt cx="18288000" cy="2384351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FFCBB126-50B1-F076-D06F-0E5D3A7FB8C1}"/>
                </a:ext>
              </a:extLst>
            </p:cNvPr>
            <p:cNvSpPr/>
            <p:nvPr/>
          </p:nvSpPr>
          <p:spPr>
            <a:xfrm>
              <a:off x="-1" y="15949"/>
              <a:ext cx="18288000" cy="2384351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56922" b="-535877"/>
              </a:stretch>
            </a:blipFill>
          </p:spPr>
          <p:txBody>
            <a:bodyPr/>
            <a:lstStyle/>
            <a:p>
              <a:endParaRPr lang="vi-VN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ECEBC358-C1FF-DB46-67DE-F909A20B370B}"/>
                </a:ext>
              </a:extLst>
            </p:cNvPr>
            <p:cNvSpPr txBox="1"/>
            <p:nvPr/>
          </p:nvSpPr>
          <p:spPr>
            <a:xfrm>
              <a:off x="278006" y="422393"/>
              <a:ext cx="17731986" cy="16158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6299"/>
                </a:lnSpc>
                <a:defRPr sz="4500">
                  <a:solidFill>
                    <a:srgbClr val="000000"/>
                  </a:solidFill>
                  <a:latin typeface="Arial Unicode"/>
                </a:defRPr>
              </a:lvl1pPr>
            </a:lstStyle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I. QUÁ TRÌNH PHÁT TRIỂN CỦA SINH VẬT </a:t>
              </a:r>
            </a:p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QUA CÁC ĐẠI ĐỊA CHẤT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453797" y="2643406"/>
            <a:ext cx="3886200" cy="67403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cs typeface="Arial" panose="020B0604020202020204" pitchFamily="34" charset="0"/>
              </a:rPr>
              <a:t>Đại Cổ sinh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193BFBC-275C-FE15-BD9A-5F0F779252A6}"/>
              </a:ext>
            </a:extLst>
          </p:cNvPr>
          <p:cNvSpPr txBox="1"/>
          <p:nvPr/>
        </p:nvSpPr>
        <p:spPr>
          <a:xfrm>
            <a:off x="10077230" y="4150774"/>
            <a:ext cx="7502908" cy="4094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00"/>
              </a:lnSpc>
              <a:spcBef>
                <a:spcPct val="0"/>
              </a:spcBef>
            </a:pPr>
            <a:r>
              <a:rPr lang="vi-VN" sz="4000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Kỷ Ordovician</a:t>
            </a:r>
          </a:p>
          <a:p>
            <a:pPr>
              <a:lnSpc>
                <a:spcPts val="6500"/>
              </a:lnSpc>
              <a:spcBef>
                <a:spcPct val="0"/>
              </a:spcBef>
            </a:pPr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Tuyệt diệt nhiều sinh vật</a:t>
            </a:r>
            <a:r>
              <a:rPr lang="vi-VN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40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6500"/>
              </a:lnSpc>
              <a:spcBef>
                <a:spcPct val="0"/>
              </a:spcBef>
            </a:pPr>
            <a:r>
              <a:rPr lang="vi-VN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 </a:t>
            </a:r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 không xương sống ngự trị.</a:t>
            </a:r>
          </a:p>
          <a:p>
            <a:pPr>
              <a:lnSpc>
                <a:spcPts val="6500"/>
              </a:lnSpc>
              <a:spcBef>
                <a:spcPct val="0"/>
              </a:spcBef>
            </a:pPr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Tảo biển ngự trị. </a:t>
            </a:r>
            <a:r>
              <a:rPr lang="vi-VN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vật lên cạn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BF0D39-BF0E-60C2-9AC7-06DD1E6BEBE0}"/>
              </a:ext>
            </a:extLst>
          </p:cNvPr>
          <p:cNvSpPr/>
          <p:nvPr/>
        </p:nvSpPr>
        <p:spPr>
          <a:xfrm>
            <a:off x="9677400" y="3706007"/>
            <a:ext cx="8042090" cy="5628493"/>
          </a:xfrm>
          <a:prstGeom prst="round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EFCC81D-98A1-EB0C-535A-D2717D6FD0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4" y="3752879"/>
            <a:ext cx="8986746" cy="5772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0709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81644" flipH="1" flipV="1">
            <a:off x="15543161" y="7200900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347887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478877" y="0"/>
                </a:lnTo>
                <a:lnTo>
                  <a:pt x="3478877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881644">
            <a:off x="-710738" y="-1207564"/>
            <a:ext cx="3478876" cy="4114800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0" y="0"/>
                </a:moveTo>
                <a:lnTo>
                  <a:pt x="3478876" y="0"/>
                </a:lnTo>
                <a:lnTo>
                  <a:pt x="34788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688485" y="7231885"/>
            <a:ext cx="3376969" cy="4486312"/>
          </a:xfrm>
          <a:custGeom>
            <a:avLst/>
            <a:gdLst/>
            <a:ahLst/>
            <a:cxnLst/>
            <a:rect l="l" t="t" r="r" b="b"/>
            <a:pathLst>
              <a:path w="3376969" h="4486312">
                <a:moveTo>
                  <a:pt x="0" y="0"/>
                </a:moveTo>
                <a:lnTo>
                  <a:pt x="3376970" y="0"/>
                </a:lnTo>
                <a:lnTo>
                  <a:pt x="3376970" y="4486312"/>
                </a:lnTo>
                <a:lnTo>
                  <a:pt x="0" y="4486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6641">
            <a:off x="873236" y="7231885"/>
            <a:ext cx="3264361" cy="3378381"/>
          </a:xfrm>
          <a:custGeom>
            <a:avLst/>
            <a:gdLst/>
            <a:ahLst/>
            <a:cxnLst/>
            <a:rect l="l" t="t" r="r" b="b"/>
            <a:pathLst>
              <a:path w="3264361" h="3378381">
                <a:moveTo>
                  <a:pt x="0" y="0"/>
                </a:moveTo>
                <a:lnTo>
                  <a:pt x="3264361" y="0"/>
                </a:lnTo>
                <a:lnTo>
                  <a:pt x="3264361" y="3378381"/>
                </a:lnTo>
                <a:lnTo>
                  <a:pt x="0" y="3378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2111450" y="62820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7"/>
                </a:lnTo>
                <a:lnTo>
                  <a:pt x="0" y="3643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7408908" y="6627864"/>
            <a:ext cx="3799935" cy="3643187"/>
          </a:xfrm>
          <a:custGeom>
            <a:avLst/>
            <a:gdLst/>
            <a:ahLst/>
            <a:cxnLst/>
            <a:rect l="l" t="t" r="r" b="b"/>
            <a:pathLst>
              <a:path w="3799935" h="3643187">
                <a:moveTo>
                  <a:pt x="0" y="0"/>
                </a:moveTo>
                <a:lnTo>
                  <a:pt x="3799935" y="0"/>
                </a:lnTo>
                <a:lnTo>
                  <a:pt x="3799935" y="3643188"/>
                </a:lnTo>
                <a:lnTo>
                  <a:pt x="0" y="36431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đề mục">
            <a:extLst>
              <a:ext uri="{FF2B5EF4-FFF2-40B4-BE49-F238E27FC236}">
                <a16:creationId xmlns:a16="http://schemas.microsoft.com/office/drawing/2014/main" id="{114CFC8B-3EFD-6757-132F-C2D304084502}"/>
              </a:ext>
            </a:extLst>
          </p:cNvPr>
          <p:cNvGrpSpPr/>
          <p:nvPr/>
        </p:nvGrpSpPr>
        <p:grpSpPr>
          <a:xfrm>
            <a:off x="-1" y="15949"/>
            <a:ext cx="18288000" cy="2384351"/>
            <a:chOff x="-1" y="15949"/>
            <a:chExt cx="18288000" cy="2384351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FFCBB126-50B1-F076-D06F-0E5D3A7FB8C1}"/>
                </a:ext>
              </a:extLst>
            </p:cNvPr>
            <p:cNvSpPr/>
            <p:nvPr/>
          </p:nvSpPr>
          <p:spPr>
            <a:xfrm>
              <a:off x="-1" y="15949"/>
              <a:ext cx="18288000" cy="2384351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56922" b="-535877"/>
              </a:stretch>
            </a:blipFill>
          </p:spPr>
          <p:txBody>
            <a:bodyPr/>
            <a:lstStyle/>
            <a:p>
              <a:endParaRPr lang="vi-VN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ECEBC358-C1FF-DB46-67DE-F909A20B370B}"/>
                </a:ext>
              </a:extLst>
            </p:cNvPr>
            <p:cNvSpPr txBox="1"/>
            <p:nvPr/>
          </p:nvSpPr>
          <p:spPr>
            <a:xfrm>
              <a:off x="278006" y="422393"/>
              <a:ext cx="17731986" cy="16158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6299"/>
                </a:lnSpc>
                <a:defRPr sz="4500">
                  <a:solidFill>
                    <a:srgbClr val="000000"/>
                  </a:solidFill>
                  <a:latin typeface="Arial Unicode"/>
                </a:defRPr>
              </a:lvl1pPr>
            </a:lstStyle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I. QUÁ TRÌNH PHÁT TRIỂN CỦA SINH VẬT </a:t>
              </a:r>
            </a:p>
            <a:p>
              <a:pPr algn="ctr">
                <a:lnSpc>
                  <a:spcPts val="6299"/>
                </a:lnSpc>
              </a:pPr>
              <a:r>
                <a:rPr lang="en-US" sz="6000" b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QUA CÁC ĐẠI ĐỊA CHẤT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276E91-4D5D-480D-D6DB-40EE3875693B}"/>
              </a:ext>
            </a:extLst>
          </p:cNvPr>
          <p:cNvGrpSpPr/>
          <p:nvPr/>
        </p:nvGrpSpPr>
        <p:grpSpPr>
          <a:xfrm>
            <a:off x="9677400" y="2643406"/>
            <a:ext cx="8042090" cy="5852894"/>
            <a:chOff x="9677400" y="2643406"/>
            <a:chExt cx="8042090" cy="5852894"/>
          </a:xfrm>
        </p:grpSpPr>
        <p:sp>
          <p:nvSpPr>
            <p:cNvPr id="12" name="TextBox 12"/>
            <p:cNvSpPr txBox="1"/>
            <p:nvPr/>
          </p:nvSpPr>
          <p:spPr>
            <a:xfrm>
              <a:off x="11453797" y="2643406"/>
              <a:ext cx="3886200" cy="674031"/>
            </a:xfrm>
            <a:prstGeom prst="rect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Đại Cổ sinh</a:t>
              </a:r>
            </a:p>
          </p:txBody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9193BFBC-275C-FE15-BD9A-5F0F779252A6}"/>
                </a:ext>
              </a:extLst>
            </p:cNvPr>
            <p:cNvSpPr txBox="1"/>
            <p:nvPr/>
          </p:nvSpPr>
          <p:spPr>
            <a:xfrm>
              <a:off x="10047769" y="4036463"/>
              <a:ext cx="7502908" cy="4076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500"/>
                </a:lnSpc>
                <a:spcBef>
                  <a:spcPct val="0"/>
                </a:spcBef>
              </a:pPr>
              <a:r>
                <a:rPr lang="vi-VN" sz="4000" b="1" u="sng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Kỷ Silurian</a:t>
              </a:r>
            </a:p>
            <a:p>
              <a:pPr>
                <a:lnSpc>
                  <a:spcPts val="6500"/>
                </a:lnSpc>
                <a:spcBef>
                  <a:spcPct val="0"/>
                </a:spcBef>
              </a:pPr>
              <a:r>
                <a:rPr lang="vi-VN" sz="40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Động vật không xương sống lên cạn, xuất hiện động vật chân khớp trên cạn.</a:t>
              </a:r>
            </a:p>
            <a:p>
              <a:pPr>
                <a:lnSpc>
                  <a:spcPts val="6500"/>
                </a:lnSpc>
                <a:spcBef>
                  <a:spcPct val="0"/>
                </a:spcBef>
              </a:pPr>
              <a:r>
                <a:rPr lang="vi-VN" sz="40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 vật có mạch xuất hiện.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BBF0D39-BF0E-60C2-9AC7-06DD1E6BEBE0}"/>
                </a:ext>
              </a:extLst>
            </p:cNvPr>
            <p:cNvSpPr/>
            <p:nvPr/>
          </p:nvSpPr>
          <p:spPr>
            <a:xfrm>
              <a:off x="9677400" y="3706007"/>
              <a:ext cx="8042090" cy="4790293"/>
            </a:xfrm>
            <a:prstGeom prst="roundRect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410" name="Picture 2" descr="Silurian Period Facts: Climate, Animals &amp; Plants | Live Science">
            <a:extLst>
              <a:ext uri="{FF2B5EF4-FFF2-40B4-BE49-F238E27FC236}">
                <a16:creationId xmlns:a16="http://schemas.microsoft.com/office/drawing/2014/main" id="{74A5E1C6-5A57-9168-F752-FFAA68D4D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0" y="3697090"/>
            <a:ext cx="8574676" cy="58951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77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762</Words>
  <Application>Microsoft Office PowerPoint</Application>
  <PresentationFormat>Custom</PresentationFormat>
  <Paragraphs>88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BUỔI HỌC</dc:title>
  <dc:creator>An</dc:creator>
  <cp:lastModifiedBy>PTC</cp:lastModifiedBy>
  <cp:revision>75</cp:revision>
  <dcterms:created xsi:type="dcterms:W3CDTF">2006-08-16T00:00:00Z</dcterms:created>
  <dcterms:modified xsi:type="dcterms:W3CDTF">2026-02-22T17:03:03Z</dcterms:modified>
  <dc:identifier>DAGDZaV6qmg</dc:identifier>
</cp:coreProperties>
</file>