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5" r:id="rId2"/>
  </p:sldMasterIdLst>
  <p:notesMasterIdLst>
    <p:notesMasterId r:id="rId27"/>
  </p:notesMasterIdLst>
  <p:sldIdLst>
    <p:sldId id="335" r:id="rId3"/>
    <p:sldId id="256" r:id="rId4"/>
    <p:sldId id="297" r:id="rId5"/>
    <p:sldId id="310" r:id="rId6"/>
    <p:sldId id="311" r:id="rId7"/>
    <p:sldId id="317" r:id="rId8"/>
    <p:sldId id="318" r:id="rId9"/>
    <p:sldId id="316" r:id="rId10"/>
    <p:sldId id="312" r:id="rId11"/>
    <p:sldId id="332" r:id="rId12"/>
    <p:sldId id="314" r:id="rId13"/>
    <p:sldId id="309" r:id="rId14"/>
    <p:sldId id="320" r:id="rId15"/>
    <p:sldId id="321" r:id="rId16"/>
    <p:sldId id="322" r:id="rId17"/>
    <p:sldId id="323" r:id="rId18"/>
    <p:sldId id="324" r:id="rId19"/>
    <p:sldId id="325" r:id="rId20"/>
    <p:sldId id="328" r:id="rId21"/>
    <p:sldId id="326" r:id="rId22"/>
    <p:sldId id="327" r:id="rId23"/>
    <p:sldId id="329" r:id="rId24"/>
    <p:sldId id="330" r:id="rId25"/>
    <p:sldId id="33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40343-8F48-4A13-B74F-046965B863A9}" type="datetimeFigureOut">
              <a:rPr lang="en-US" smtClean="0"/>
              <a:t>9/28/2025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0F9F7-B12F-4BD4-A6AB-F77F1117BE49}" type="slidenum">
              <a:rPr lang="en-US" smtClean="0"/>
              <a:t>‹#›</a:t>
            </a:fld>
            <a:endParaRPr lang="en-US"/>
          </a:p>
        </p:txBody>
      </p:sp>
    </p:spTree>
    <p:extLst>
      <p:ext uri="{BB962C8B-B14F-4D97-AF65-F5344CB8AC3E}">
        <p14:creationId xmlns:p14="http://schemas.microsoft.com/office/powerpoint/2010/main" val="24382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extLst>
      <p:ext uri="{BB962C8B-B14F-4D97-AF65-F5344CB8AC3E}">
        <p14:creationId xmlns:p14="http://schemas.microsoft.com/office/powerpoint/2010/main" val="32393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atin typeface="Arial"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6EA68C6-3BF5-4BB0-A73D-038927E32990}" type="slidenum">
              <a:rPr lang="en-US" altLang="vi-VN" smtClean="0">
                <a:latin typeface="Arial" charset="0"/>
              </a:rPr>
              <a:pPr/>
              <a:t>9</a:t>
            </a:fld>
            <a:endParaRPr lang="en-US" altLang="vi-VN">
              <a:latin typeface="Arial" charset="0"/>
            </a:endParaRPr>
          </a:p>
        </p:txBody>
      </p:sp>
    </p:spTree>
    <p:extLst>
      <p:ext uri="{BB962C8B-B14F-4D97-AF65-F5344CB8AC3E}">
        <p14:creationId xmlns:p14="http://schemas.microsoft.com/office/powerpoint/2010/main" val="215404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9ED1B23-CA65-4E7C-9D09-886959CE8C7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108053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ED1B23-CA65-4E7C-9D09-886959CE8C7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217006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ED1B23-CA65-4E7C-9D09-886959CE8C7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372592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ED1B23-CA65-4E7C-9D09-886959CE8C7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E2A-8096-4CD4-965A-63BF78E7B0B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97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D1B23-CA65-4E7C-9D09-886959CE8C7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209731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ED1B23-CA65-4E7C-9D09-886959CE8C7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E2A-8096-4CD4-965A-63BF78E7B0B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79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ED1B23-CA65-4E7C-9D09-886959CE8C74}"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3142015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ED1B23-CA65-4E7C-9D09-886959CE8C74}" type="datetimeFigureOut">
              <a:rPr lang="en-US" smtClean="0"/>
              <a:t>9/28/2025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763616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ED1B23-CA65-4E7C-9D09-886959CE8C74}" type="datetimeFigureOut">
              <a:rPr lang="en-US" smtClean="0"/>
              <a:t>9/28/2025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3161071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ED1B23-CA65-4E7C-9D09-886959CE8C74}" type="datetimeFigureOut">
              <a:rPr lang="en-US" smtClean="0"/>
              <a:t>9/28/2025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1351870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9ED1B23-CA65-4E7C-9D09-886959CE8C74}" type="datetimeFigureOut">
              <a:rPr lang="en-US" smtClean="0"/>
              <a:t>9/28/2025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203E2A-8096-4CD4-965A-63BF78E7B0B6}" type="slidenum">
              <a:rPr lang="en-US" smtClean="0"/>
              <a:t>‹#›</a:t>
            </a:fld>
            <a:endParaRPr lang="en-US"/>
          </a:p>
        </p:txBody>
      </p:sp>
    </p:spTree>
    <p:extLst>
      <p:ext uri="{BB962C8B-B14F-4D97-AF65-F5344CB8AC3E}">
        <p14:creationId xmlns:p14="http://schemas.microsoft.com/office/powerpoint/2010/main" val="103255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ED1B23-CA65-4E7C-9D09-886959CE8C7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364310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9ED1B23-CA65-4E7C-9D09-886959CE8C74}"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1135790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D1B23-CA65-4E7C-9D09-886959CE8C7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1464037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D1B23-CA65-4E7C-9D09-886959CE8C7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397421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ED1B23-CA65-4E7C-9D09-886959CE8C74}"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376938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ED1B23-CA65-4E7C-9D09-886959CE8C74}"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268775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ED1B23-CA65-4E7C-9D09-886959CE8C74}" type="datetimeFigureOut">
              <a:rPr lang="en-US" smtClean="0"/>
              <a:t>9/28/2025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269832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ED1B23-CA65-4E7C-9D09-886959CE8C74}" type="datetimeFigureOut">
              <a:rPr lang="en-US" smtClean="0"/>
              <a:t>9/28/2025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208639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D1B23-CA65-4E7C-9D09-886959CE8C74}" type="datetimeFigureOut">
              <a:rPr lang="en-US" smtClean="0"/>
              <a:t>9/28/2025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178744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ED1B23-CA65-4E7C-9D09-886959CE8C74}"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72433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ED1B23-CA65-4E7C-9D09-886959CE8C74}"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03E2A-8096-4CD4-965A-63BF78E7B0B6}" type="slidenum">
              <a:rPr lang="en-US" smtClean="0"/>
              <a:t>‹#›</a:t>
            </a:fld>
            <a:endParaRPr lang="en-US"/>
          </a:p>
        </p:txBody>
      </p:sp>
    </p:spTree>
    <p:extLst>
      <p:ext uri="{BB962C8B-B14F-4D97-AF65-F5344CB8AC3E}">
        <p14:creationId xmlns:p14="http://schemas.microsoft.com/office/powerpoint/2010/main" val="192776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D1B23-CA65-4E7C-9D09-886959CE8C74}" type="datetimeFigureOut">
              <a:rPr lang="en-US" smtClean="0"/>
              <a:t>9/28/2025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03E2A-8096-4CD4-965A-63BF78E7B0B6}" type="slidenum">
              <a:rPr lang="en-US" smtClean="0"/>
              <a:t>‹#›</a:t>
            </a:fld>
            <a:endParaRPr lang="en-US"/>
          </a:p>
        </p:txBody>
      </p:sp>
    </p:spTree>
    <p:extLst>
      <p:ext uri="{BB962C8B-B14F-4D97-AF65-F5344CB8AC3E}">
        <p14:creationId xmlns:p14="http://schemas.microsoft.com/office/powerpoint/2010/main" val="138747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9ED1B23-CA65-4E7C-9D09-886959CE8C74}" type="datetimeFigureOut">
              <a:rPr lang="en-US" smtClean="0"/>
              <a:t>9/28/2025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C203E2A-8096-4CD4-965A-63BF78E7B0B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3977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8.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gif"/><Relationship Id="rId2" Type="http://schemas.openxmlformats.org/officeDocument/2006/relationships/image" Target="../media/image42.jpeg"/><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8.xml"/><Relationship Id="rId5" Type="http://schemas.openxmlformats.org/officeDocument/2006/relationships/image" Target="../media/image53.pn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tm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B976A78-CA4B-4F83-B98B-C05C577845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sp>
        <p:nvSpPr>
          <p:cNvPr id="7" name="Cloud Callout 6"/>
          <p:cNvSpPr/>
          <p:nvPr/>
        </p:nvSpPr>
        <p:spPr>
          <a:xfrm>
            <a:off x="4608945" y="434108"/>
            <a:ext cx="6733310" cy="2678546"/>
          </a:xfrm>
          <a:prstGeom prst="cloud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latin typeface="Times New Roman" panose="02020603050405020304" pitchFamily="18" charset="0"/>
                <a:cs typeface="Times New Roman" panose="02020603050405020304" pitchFamily="18" charset="0"/>
              </a:rPr>
              <a:t>Thừa cân, béo phì là nguyên nhân chủ yếu dẫn đến bệnh tiểu đường, tim mạch, cùng nhiều bệnh nguy hiểm khác cho con người. Vậy làm thế nào có thể giảm thiểu nguy cơ này để có được cuộc sống khoẻ mạnh?</a:t>
            </a:r>
            <a:endParaRPr lang="en-US" sz="2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07670" y="2274456"/>
            <a:ext cx="4202550" cy="4202550"/>
          </a:xfrm>
          <a:prstGeom prst="rect">
            <a:avLst/>
          </a:prstGeom>
        </p:spPr>
      </p:pic>
    </p:spTree>
    <p:extLst>
      <p:ext uri="{BB962C8B-B14F-4D97-AF65-F5344CB8AC3E}">
        <p14:creationId xmlns:p14="http://schemas.microsoft.com/office/powerpoint/2010/main" val="65663564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Đường Sucrose là gì? Tính chất hóa học của đường Sacchar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027" y="65291"/>
            <a:ext cx="7433945" cy="2293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4417" y="2396899"/>
            <a:ext cx="7723163"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i="1" dirty="0" err="1">
                <a:latin typeface="Arial" panose="020B0604020202020204" pitchFamily="34" charset="0"/>
                <a:cs typeface="Arial" panose="020B0604020202020204" pitchFamily="34" charset="0"/>
              </a:rPr>
              <a:t>Saccharose</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có</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nhiều</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trong</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thực</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vật</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đặc</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biệt</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là</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mía</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và</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củ</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cải</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đường</a:t>
            </a:r>
            <a:endParaRPr lang="en-US" b="1" i="1" dirty="0">
              <a:latin typeface="Arial" panose="020B0604020202020204" pitchFamily="34" charset="0"/>
              <a:cs typeface="Arial" panose="020B0604020202020204" pitchFamily="34" charset="0"/>
            </a:endParaRPr>
          </a:p>
        </p:txBody>
      </p:sp>
      <p:pic>
        <p:nvPicPr>
          <p:cNvPr id="5124" name="Picture 4" descr="Maltose Là Gì định Nghĩa Của đường Maltose Là Gì - Top Công Ty, địa điểm,  Shop, Dịch Vụ Tại Bình D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60" y="3144899"/>
            <a:ext cx="5951167" cy="27192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7460" y="6066058"/>
            <a:ext cx="5927611"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000" b="1" i="1" dirty="0">
                <a:latin typeface="Arial" panose="020B0604020202020204" pitchFamily="34" charset="0"/>
                <a:cs typeface="Arial" panose="020B0604020202020204" pitchFamily="34" charset="0"/>
              </a:rPr>
              <a:t>Maltose </a:t>
            </a:r>
            <a:r>
              <a:rPr lang="en-US" sz="2000" b="1" i="1" dirty="0" err="1">
                <a:latin typeface="Arial" panose="020B0604020202020204" pitchFamily="34" charset="0"/>
                <a:cs typeface="Arial" panose="020B0604020202020204" pitchFamily="34" charset="0"/>
              </a:rPr>
              <a:t>có</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trong</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mầm</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lúa</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mạch</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kẹo</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mạch</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nha</a:t>
            </a:r>
            <a:endParaRPr lang="en-US" sz="2000" b="1" i="1" dirty="0">
              <a:latin typeface="Arial" panose="020B0604020202020204" pitchFamily="34" charset="0"/>
              <a:cs typeface="Arial" panose="020B0604020202020204" pitchFamily="34" charset="0"/>
            </a:endParaRPr>
          </a:p>
        </p:txBody>
      </p:sp>
      <p:pic>
        <p:nvPicPr>
          <p:cNvPr id="5126" name="Picture 6" descr="Lactose là gì? Lactose có trong thực phẩm nào? - Thế Giới Wh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611" y="3144899"/>
            <a:ext cx="4070588" cy="27137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816611" y="6081447"/>
            <a:ext cx="407058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b="1" i="1" dirty="0">
                <a:latin typeface="Arial" panose="020B0604020202020204" pitchFamily="34" charset="0"/>
                <a:cs typeface="Arial" panose="020B0604020202020204" pitchFamily="34" charset="0"/>
              </a:rPr>
              <a:t>Lactose </a:t>
            </a:r>
            <a:r>
              <a:rPr lang="en-US" sz="2000" b="1" i="1" dirty="0" err="1">
                <a:latin typeface="Arial" panose="020B0604020202020204" pitchFamily="34" charset="0"/>
                <a:cs typeface="Arial" panose="020B0604020202020204" pitchFamily="34" charset="0"/>
              </a:rPr>
              <a:t>có</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trong</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sữa</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người</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và</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động</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vật</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6918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circle(in)">
                                      <p:cBhvr>
                                        <p:cTn id="15" dur="2000"/>
                                        <p:tgtEl>
                                          <p:spTgt spid="512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26"/>
                                        </p:tgtEl>
                                        <p:attrNameLst>
                                          <p:attrName>style.visibility</p:attrName>
                                        </p:attrNameLst>
                                      </p:cBhvr>
                                      <p:to>
                                        <p:strVal val="visible"/>
                                      </p:to>
                                    </p:set>
                                    <p:anim calcmode="lin" valueType="num">
                                      <p:cBhvr additive="base">
                                        <p:cTn id="23" dur="500" fill="hold"/>
                                        <p:tgtEl>
                                          <p:spTgt spid="5126"/>
                                        </p:tgtEl>
                                        <p:attrNameLst>
                                          <p:attrName>ppt_x</p:attrName>
                                        </p:attrNameLst>
                                      </p:cBhvr>
                                      <p:tavLst>
                                        <p:tav tm="0">
                                          <p:val>
                                            <p:strVal val="#ppt_x"/>
                                          </p:val>
                                        </p:tav>
                                        <p:tav tm="100000">
                                          <p:val>
                                            <p:strVal val="#ppt_x"/>
                                          </p:val>
                                        </p:tav>
                                      </p:tavLst>
                                    </p:anim>
                                    <p:anim calcmode="lin" valueType="num">
                                      <p:cBhvr additive="base">
                                        <p:cTn id="24" dur="500" fill="hold"/>
                                        <p:tgtEl>
                                          <p:spTgt spid="51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63858765"/>
              </p:ext>
            </p:extLst>
          </p:nvPr>
        </p:nvGraphicFramePr>
        <p:xfrm>
          <a:off x="945779" y="1116105"/>
          <a:ext cx="9067799" cy="3628916"/>
        </p:xfrm>
        <a:graphic>
          <a:graphicData uri="http://schemas.openxmlformats.org/drawingml/2006/table">
            <a:tbl>
              <a:tblPr firstRow="1" firstCol="1" lastRow="1" lastCol="1" bandRow="1" bandCol="1">
                <a:tableStyleId>{5940675A-B579-460E-94D1-54222C63F5DA}</a:tableStyleId>
              </a:tblPr>
              <a:tblGrid>
                <a:gridCol w="2459094">
                  <a:extLst>
                    <a:ext uri="{9D8B030D-6E8A-4147-A177-3AD203B41FA5}">
                      <a16:colId xmlns:a16="http://schemas.microsoft.com/office/drawing/2014/main" val="20000"/>
                    </a:ext>
                  </a:extLst>
                </a:gridCol>
                <a:gridCol w="1829225">
                  <a:extLst>
                    <a:ext uri="{9D8B030D-6E8A-4147-A177-3AD203B41FA5}">
                      <a16:colId xmlns:a16="http://schemas.microsoft.com/office/drawing/2014/main" val="20001"/>
                    </a:ext>
                  </a:extLst>
                </a:gridCol>
                <a:gridCol w="2349762">
                  <a:extLst>
                    <a:ext uri="{9D8B030D-6E8A-4147-A177-3AD203B41FA5}">
                      <a16:colId xmlns:a16="http://schemas.microsoft.com/office/drawing/2014/main" val="20002"/>
                    </a:ext>
                  </a:extLst>
                </a:gridCol>
                <a:gridCol w="2429718">
                  <a:extLst>
                    <a:ext uri="{9D8B030D-6E8A-4147-A177-3AD203B41FA5}">
                      <a16:colId xmlns:a16="http://schemas.microsoft.com/office/drawing/2014/main" val="20003"/>
                    </a:ext>
                  </a:extLst>
                </a:gridCol>
              </a:tblGrid>
              <a:tr h="1208939">
                <a:tc>
                  <a:txBody>
                    <a:bodyPr/>
                    <a:lstStyle/>
                    <a:p>
                      <a:pPr algn="ctr">
                        <a:spcAft>
                          <a:spcPts val="0"/>
                        </a:spcAft>
                      </a:pP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endParaRPr lang="en-US" sz="2400" dirty="0">
                        <a:effectLst/>
                        <a:latin typeface="Times New Roman" panose="02020603050405020304" pitchFamily="18" charset="0"/>
                        <a:cs typeface="Times New Roman" panose="02020603050405020304" pitchFamily="18" charset="0"/>
                      </a:endParaRPr>
                    </a:p>
                    <a:p>
                      <a:pPr algn="ctr">
                        <a:spcAft>
                          <a:spcPts val="0"/>
                        </a:spcAft>
                      </a:pPr>
                      <a:r>
                        <a:rPr lang="en-US" sz="2400" dirty="0" err="1">
                          <a:effectLst/>
                          <a:latin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endParaRPr lang="en-US" sz="2400" dirty="0">
                        <a:effectLst/>
                        <a:latin typeface="Times New Roman" panose="02020603050405020304" pitchFamily="18" charset="0"/>
                        <a:cs typeface="Times New Roman" panose="02020603050405020304" pitchFamily="18" charset="0"/>
                      </a:endParaRPr>
                    </a:p>
                    <a:p>
                      <a:pPr algn="ctr">
                        <a:spcAft>
                          <a:spcPts val="0"/>
                        </a:spcAft>
                      </a:pPr>
                      <a:r>
                        <a:rPr lang="en-US" sz="2400" dirty="0" err="1">
                          <a:effectLst/>
                          <a:latin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diện</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l">
                        <a:spcAft>
                          <a:spcPts val="0"/>
                        </a:spcAft>
                      </a:pPr>
                      <a:r>
                        <a:rPr lang="en-US" sz="2400" dirty="0">
                          <a:effectLst/>
                          <a:latin typeface="Times New Roman" panose="02020603050405020304" pitchFamily="18" charset="0"/>
                          <a:cs typeface="Times New Roman" panose="02020603050405020304" pitchFamily="18" charset="0"/>
                        </a:rPr>
                        <a:t>    </a:t>
                      </a:r>
                    </a:p>
                    <a:p>
                      <a:pPr algn="l">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Vai</a:t>
                      </a:r>
                      <a:r>
                        <a:rPr lang="en-US" sz="2400" dirty="0">
                          <a:effectLst/>
                          <a:latin typeface="Times New Roman" panose="02020603050405020304" pitchFamily="18" charset="0"/>
                          <a:cs typeface="Times New Roman" panose="02020603050405020304" pitchFamily="18" charset="0"/>
                        </a:rPr>
                        <a:t> </a:t>
                      </a:r>
                      <a:r>
                        <a:rPr lang="en-US" sz="2400" baseline="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trò</a:t>
                      </a:r>
                      <a:endParaRPr lang="en-US" sz="24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604470">
                <a:tc>
                  <a:txBody>
                    <a:bodyPr/>
                    <a:lstStyle/>
                    <a:p>
                      <a:pPr algn="ctr">
                        <a:spcAft>
                          <a:spcPts val="0"/>
                        </a:spcAft>
                      </a:pPr>
                      <a:r>
                        <a:rPr lang="en-US" sz="2400">
                          <a:effectLst/>
                          <a:latin typeface="Times New Roman" panose="02020603050405020304" pitchFamily="18" charset="0"/>
                          <a:cs typeface="Times New Roman" panose="02020603050405020304" pitchFamily="18" charset="0"/>
                        </a:rPr>
                        <a:t>Đường đơn</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itchFamily="18" charset="0"/>
                        <a:ea typeface="Times New Roman"/>
                        <a:cs typeface="Times New Roman" pitchFamily="18" charset="0"/>
                      </a:endParaRPr>
                    </a:p>
                  </a:txBody>
                  <a:tcPr marL="68580" marR="68580" marT="0" marB="0"/>
                </a:tc>
                <a:tc rowSpan="3">
                  <a:txBody>
                    <a:bodyPr/>
                    <a:lstStyle/>
                    <a:p>
                      <a:pPr algn="just">
                        <a:spcAft>
                          <a:spcPts val="0"/>
                        </a:spcAft>
                      </a:pPr>
                      <a:r>
                        <a:rPr lang="en-US" sz="2400" dirty="0">
                          <a:effectLst/>
                          <a:latin typeface="Times New Roman" panose="02020603050405020304" pitchFamily="18" charset="0"/>
                          <a:cs typeface="Times New Roman" panose="02020603050405020304" pitchFamily="18" charset="0"/>
                        </a:rPr>
                        <a:t> </a:t>
                      </a:r>
                    </a:p>
                    <a:p>
                      <a:pPr algn="just">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627556">
                <a:tc>
                  <a:txBody>
                    <a:bodyPr/>
                    <a:lstStyle/>
                    <a:p>
                      <a:pPr algn="ctr">
                        <a:spcAft>
                          <a:spcPts val="0"/>
                        </a:spcAft>
                      </a:pPr>
                      <a:r>
                        <a:rPr lang="en-US" sz="2400">
                          <a:effectLst/>
                          <a:latin typeface="Times New Roman" panose="02020603050405020304" pitchFamily="18" charset="0"/>
                          <a:cs typeface="Times New Roman" panose="02020603050405020304" pitchFamily="18" charset="0"/>
                        </a:rPr>
                        <a:t>Đường đôi</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2"/>
                  </a:ext>
                </a:extLst>
              </a:tr>
              <a:tr h="1187951">
                <a:tc>
                  <a:txBody>
                    <a:bodyPr/>
                    <a:lstStyle/>
                    <a:p>
                      <a:pPr algn="ctr">
                        <a:spcAft>
                          <a:spcPts val="0"/>
                        </a:spcAft>
                      </a:pPr>
                      <a:r>
                        <a:rPr lang="en-US" sz="2400">
                          <a:effectLst/>
                          <a:latin typeface="Times New Roman" panose="02020603050405020304" pitchFamily="18" charset="0"/>
                          <a:cs typeface="Times New Roman" panose="02020603050405020304" pitchFamily="18" charset="0"/>
                        </a:rPr>
                        <a:t>Đường đa</a:t>
                      </a:r>
                      <a:endParaRPr lang="en-US" sz="2400">
                        <a:effectLst/>
                        <a:latin typeface="Times New Roman" pitchFamily="18" charset="0"/>
                        <a:ea typeface="Times New Roman"/>
                        <a:cs typeface="Times New Roman" pitchFamily="18" charset="0"/>
                      </a:endParaRPr>
                    </a:p>
                  </a:txBody>
                  <a:tcPr marL="68580" marR="68580" marT="0" marB="0" anchor="ctr"/>
                </a:tc>
                <a:tc>
                  <a:txBody>
                    <a:bodyPr/>
                    <a:lstStyle/>
                    <a:p>
                      <a:pPr algn="just">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438835" y="458637"/>
            <a:ext cx="8719773"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Phiếu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1</a:t>
            </a:r>
          </a:p>
        </p:txBody>
      </p:sp>
    </p:spTree>
    <p:extLst>
      <p:ext uri="{BB962C8B-B14F-4D97-AF65-F5344CB8AC3E}">
        <p14:creationId xmlns:p14="http://schemas.microsoft.com/office/powerpoint/2010/main" val="406674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290" y="1654641"/>
            <a:ext cx="10667421" cy="2911521"/>
          </a:xfrm>
          <a:prstGeom prst="rect">
            <a:avLst/>
          </a:prstGeom>
        </p:spPr>
      </p:pic>
      <p:sp>
        <p:nvSpPr>
          <p:cNvPr id="5" name="TextBox 4"/>
          <p:cNvSpPr txBox="1"/>
          <p:nvPr/>
        </p:nvSpPr>
        <p:spPr>
          <a:xfrm>
            <a:off x="4728251" y="4811656"/>
            <a:ext cx="3166235"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b="1" i="1" dirty="0" err="1">
                <a:latin typeface="Arial" panose="020B0604020202020204" pitchFamily="34" charset="0"/>
                <a:cs typeface="Arial" panose="020B0604020202020204" pitchFamily="34" charset="0"/>
              </a:rPr>
              <a:t>Một</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số</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loại</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đường</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đơn</a:t>
            </a:r>
            <a:endParaRPr lang="en-US" sz="2000" b="1" i="1" dirty="0">
              <a:latin typeface="Arial" panose="020B0604020202020204" pitchFamily="34" charset="0"/>
              <a:cs typeface="Arial" panose="020B0604020202020204" pitchFamily="34" charset="0"/>
            </a:endParaRPr>
          </a:p>
        </p:txBody>
      </p:sp>
      <p:sp>
        <p:nvSpPr>
          <p:cNvPr id="7" name="TextBox 6"/>
          <p:cNvSpPr txBox="1"/>
          <p:nvPr/>
        </p:nvSpPr>
        <p:spPr>
          <a:xfrm>
            <a:off x="360232" y="5696411"/>
            <a:ext cx="9360543" cy="1015663"/>
          </a:xfrm>
          <a:prstGeom prst="rect">
            <a:avLst/>
          </a:prstGeom>
          <a:solidFill>
            <a:srgbClr val="00B0F0"/>
          </a:solidFill>
        </p:spPr>
        <p:txBody>
          <a:bodyPr wrap="square" rtlCol="0">
            <a:spAutoFit/>
          </a:bodyPr>
          <a:lstStyle/>
          <a:p>
            <a:r>
              <a:rPr lang="en-US" sz="2000" b="1" i="1" dirty="0" err="1">
                <a:latin typeface="Arial" panose="020B0604020202020204" pitchFamily="34" charset="0"/>
                <a:cs typeface="Arial" panose="020B0604020202020204" pitchFamily="34" charset="0"/>
              </a:rPr>
              <a:t>Nhóm</a:t>
            </a:r>
            <a:r>
              <a:rPr lang="en-US" sz="2000" b="1" i="1" dirty="0">
                <a:latin typeface="Arial" panose="020B0604020202020204" pitchFamily="34" charset="0"/>
                <a:cs typeface="Arial" panose="020B0604020202020204" pitchFamily="34" charset="0"/>
              </a:rPr>
              <a:t> –OH </a:t>
            </a:r>
            <a:r>
              <a:rPr lang="en-US" sz="2000" b="1" i="1" dirty="0" err="1">
                <a:latin typeface="Arial" panose="020B0604020202020204" pitchFamily="34" charset="0"/>
                <a:cs typeface="Arial" panose="020B0604020202020204" pitchFamily="34" charset="0"/>
              </a:rPr>
              <a:t>giúp</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đường</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đơn</a:t>
            </a:r>
            <a:r>
              <a:rPr lang="en-US" sz="2000" b="1" i="1" dirty="0">
                <a:latin typeface="Arial" panose="020B0604020202020204" pitchFamily="34" charset="0"/>
                <a:cs typeface="Arial" panose="020B0604020202020204" pitchFamily="34" charset="0"/>
              </a:rPr>
              <a:t>:</a:t>
            </a:r>
          </a:p>
          <a:p>
            <a:r>
              <a:rPr lang="en-US" sz="2000" b="1" i="1" dirty="0" err="1">
                <a:latin typeface="Arial" panose="020B0604020202020204" pitchFamily="34" charset="0"/>
                <a:cs typeface="Arial" panose="020B0604020202020204" pitchFamily="34" charset="0"/>
              </a:rPr>
              <a:t>Có</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tính</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khử</a:t>
            </a:r>
            <a:r>
              <a:rPr lang="en-US" sz="2000" b="1" i="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sym typeface="Wingdings" panose="05000000000000000000" pitchFamily="2" charset="2"/>
              </a:rPr>
              <a:t> </a:t>
            </a:r>
            <a:r>
              <a:rPr lang="en-US" sz="2000" b="1" i="1" dirty="0" err="1">
                <a:latin typeface="Arial" panose="020B0604020202020204" pitchFamily="34" charset="0"/>
                <a:cs typeface="Arial" panose="020B0604020202020204" pitchFamily="34" charset="0"/>
                <a:sym typeface="Wingdings" panose="05000000000000000000" pitchFamily="2" charset="2"/>
              </a:rPr>
              <a:t>ứng</a:t>
            </a:r>
            <a:r>
              <a:rPr lang="en-US" sz="2000" b="1" i="1" dirty="0">
                <a:latin typeface="Arial" panose="020B0604020202020204" pitchFamily="34" charset="0"/>
                <a:cs typeface="Arial" panose="020B0604020202020204" pitchFamily="34" charset="0"/>
                <a:sym typeface="Wingdings" panose="05000000000000000000" pitchFamily="2" charset="2"/>
              </a:rPr>
              <a:t> </a:t>
            </a:r>
            <a:r>
              <a:rPr lang="en-US" sz="2000" b="1" i="1" dirty="0" err="1">
                <a:latin typeface="Arial" panose="020B0604020202020204" pitchFamily="34" charset="0"/>
                <a:cs typeface="Arial" panose="020B0604020202020204" pitchFamily="34" charset="0"/>
                <a:sym typeface="Wingdings" panose="05000000000000000000" pitchFamily="2" charset="2"/>
              </a:rPr>
              <a:t>dụng</a:t>
            </a:r>
            <a:r>
              <a:rPr lang="en-US" sz="2000" b="1" i="1" dirty="0">
                <a:latin typeface="Arial" panose="020B0604020202020204" pitchFamily="34" charset="0"/>
                <a:cs typeface="Arial" panose="020B0604020202020204" pitchFamily="34" charset="0"/>
                <a:sym typeface="Wingdings" panose="05000000000000000000" pitchFamily="2" charset="2"/>
              </a:rPr>
              <a:t> </a:t>
            </a:r>
            <a:r>
              <a:rPr lang="en-US" sz="2000" b="1" i="1" dirty="0" err="1">
                <a:latin typeface="Arial" panose="020B0604020202020204" pitchFamily="34" charset="0"/>
                <a:cs typeface="Arial" panose="020B0604020202020204" pitchFamily="34" charset="0"/>
                <a:sym typeface="Wingdings" panose="05000000000000000000" pitchFamily="2" charset="2"/>
              </a:rPr>
              <a:t>để</a:t>
            </a:r>
            <a:r>
              <a:rPr lang="en-US" sz="2000" b="1" i="1" dirty="0">
                <a:latin typeface="Arial" panose="020B0604020202020204" pitchFamily="34" charset="0"/>
                <a:cs typeface="Arial" panose="020B0604020202020204" pitchFamily="34" charset="0"/>
                <a:sym typeface="Wingdings" panose="05000000000000000000" pitchFamily="2" charset="2"/>
              </a:rPr>
              <a:t> </a:t>
            </a:r>
            <a:r>
              <a:rPr lang="en-US" sz="2000" b="1" i="1" dirty="0" err="1">
                <a:latin typeface="Arial" panose="020B0604020202020204" pitchFamily="34" charset="0"/>
                <a:cs typeface="Arial" panose="020B0604020202020204" pitchFamily="34" charset="0"/>
                <a:sym typeface="Wingdings" panose="05000000000000000000" pitchFamily="2" charset="2"/>
              </a:rPr>
              <a:t>định</a:t>
            </a:r>
            <a:r>
              <a:rPr lang="en-US" sz="2000" b="1" i="1" dirty="0">
                <a:latin typeface="Arial" panose="020B0604020202020204" pitchFamily="34" charset="0"/>
                <a:cs typeface="Arial" panose="020B0604020202020204" pitchFamily="34" charset="0"/>
                <a:sym typeface="Wingdings" panose="05000000000000000000" pitchFamily="2" charset="2"/>
              </a:rPr>
              <a:t> </a:t>
            </a:r>
            <a:r>
              <a:rPr lang="en-US" sz="2000" b="1" i="1" dirty="0" err="1">
                <a:latin typeface="Arial" panose="020B0604020202020204" pitchFamily="34" charset="0"/>
                <a:cs typeface="Arial" panose="020B0604020202020204" pitchFamily="34" charset="0"/>
                <a:sym typeface="Wingdings" panose="05000000000000000000" pitchFamily="2" charset="2"/>
              </a:rPr>
              <a:t>lượng</a:t>
            </a:r>
            <a:r>
              <a:rPr lang="en-US" sz="2000" b="1" i="1" dirty="0">
                <a:latin typeface="Arial" panose="020B0604020202020204" pitchFamily="34" charset="0"/>
                <a:cs typeface="Arial" panose="020B0604020202020204" pitchFamily="34" charset="0"/>
                <a:sym typeface="Wingdings" panose="05000000000000000000" pitchFamily="2" charset="2"/>
              </a:rPr>
              <a:t> </a:t>
            </a:r>
            <a:r>
              <a:rPr lang="en-US" sz="2000" b="1" i="1" dirty="0" err="1">
                <a:latin typeface="Arial" panose="020B0604020202020204" pitchFamily="34" charset="0"/>
                <a:cs typeface="Arial" panose="020B0604020202020204" pitchFamily="34" charset="0"/>
                <a:sym typeface="Wingdings" panose="05000000000000000000" pitchFamily="2" charset="2"/>
              </a:rPr>
              <a:t>và</a:t>
            </a:r>
            <a:r>
              <a:rPr lang="en-US" sz="2000" b="1" i="1" dirty="0">
                <a:latin typeface="Arial" panose="020B0604020202020204" pitchFamily="34" charset="0"/>
                <a:cs typeface="Arial" panose="020B0604020202020204" pitchFamily="34" charset="0"/>
                <a:sym typeface="Wingdings" panose="05000000000000000000" pitchFamily="2" charset="2"/>
              </a:rPr>
              <a:t> </a:t>
            </a:r>
            <a:r>
              <a:rPr lang="en-US" sz="2000" b="1" i="1" dirty="0" err="1">
                <a:latin typeface="Arial" panose="020B0604020202020204" pitchFamily="34" charset="0"/>
                <a:cs typeface="Arial" panose="020B0604020202020204" pitchFamily="34" charset="0"/>
                <a:sym typeface="Wingdings" panose="05000000000000000000" pitchFamily="2" charset="2"/>
              </a:rPr>
              <a:t>định</a:t>
            </a:r>
            <a:r>
              <a:rPr lang="en-US" sz="2000" b="1" i="1" dirty="0">
                <a:latin typeface="Arial" panose="020B0604020202020204" pitchFamily="34" charset="0"/>
                <a:cs typeface="Arial" panose="020B0604020202020204" pitchFamily="34" charset="0"/>
                <a:sym typeface="Wingdings" panose="05000000000000000000" pitchFamily="2" charset="2"/>
              </a:rPr>
              <a:t> </a:t>
            </a:r>
            <a:r>
              <a:rPr lang="en-US" sz="2000" b="1" i="1" dirty="0" err="1">
                <a:latin typeface="Arial" panose="020B0604020202020204" pitchFamily="34" charset="0"/>
                <a:cs typeface="Arial" panose="020B0604020202020204" pitchFamily="34" charset="0"/>
                <a:sym typeface="Wingdings" panose="05000000000000000000" pitchFamily="2" charset="2"/>
              </a:rPr>
              <a:t>tính</a:t>
            </a:r>
            <a:r>
              <a:rPr lang="en-US" sz="2000" b="1" i="1" dirty="0">
                <a:latin typeface="Arial" panose="020B0604020202020204" pitchFamily="34" charset="0"/>
                <a:cs typeface="Arial" panose="020B0604020202020204" pitchFamily="34" charset="0"/>
                <a:sym typeface="Wingdings" panose="05000000000000000000" pitchFamily="2" charset="2"/>
              </a:rPr>
              <a:t> </a:t>
            </a:r>
            <a:r>
              <a:rPr lang="en-US" sz="2000" b="1" i="1" dirty="0" err="1">
                <a:latin typeface="Arial" panose="020B0604020202020204" pitchFamily="34" charset="0"/>
                <a:cs typeface="Arial" panose="020B0604020202020204" pitchFamily="34" charset="0"/>
                <a:sym typeface="Wingdings" panose="05000000000000000000" pitchFamily="2" charset="2"/>
              </a:rPr>
              <a:t>đường</a:t>
            </a:r>
            <a:r>
              <a:rPr lang="en-US" sz="2000" b="1" i="1" dirty="0">
                <a:latin typeface="Arial" panose="020B0604020202020204" pitchFamily="34" charset="0"/>
                <a:cs typeface="Arial" panose="020B0604020202020204" pitchFamily="34" charset="0"/>
                <a:sym typeface="Wingdings" panose="05000000000000000000" pitchFamily="2" charset="2"/>
              </a:rPr>
              <a:t> </a:t>
            </a:r>
            <a:r>
              <a:rPr lang="en-US" sz="2000" b="1" i="1" dirty="0" err="1">
                <a:latin typeface="Arial" panose="020B0604020202020204" pitchFamily="34" charset="0"/>
                <a:cs typeface="Arial" panose="020B0604020202020204" pitchFamily="34" charset="0"/>
                <a:sym typeface="Wingdings" panose="05000000000000000000" pitchFamily="2" charset="2"/>
              </a:rPr>
              <a:t>trong</a:t>
            </a:r>
            <a:r>
              <a:rPr lang="en-US" sz="2000" b="1" i="1" dirty="0">
                <a:latin typeface="Arial" panose="020B0604020202020204" pitchFamily="34" charset="0"/>
                <a:cs typeface="Arial" panose="020B0604020202020204" pitchFamily="34" charset="0"/>
                <a:sym typeface="Wingdings" panose="05000000000000000000" pitchFamily="2" charset="2"/>
              </a:rPr>
              <a:t> </a:t>
            </a:r>
            <a:r>
              <a:rPr lang="en-US" sz="2000" b="1" i="1" dirty="0" err="1">
                <a:latin typeface="Arial" panose="020B0604020202020204" pitchFamily="34" charset="0"/>
                <a:cs typeface="Arial" panose="020B0604020202020204" pitchFamily="34" charset="0"/>
                <a:sym typeface="Wingdings" panose="05000000000000000000" pitchFamily="2" charset="2"/>
              </a:rPr>
              <a:t>nước</a:t>
            </a:r>
            <a:r>
              <a:rPr lang="en-US" sz="2000" b="1" i="1" dirty="0">
                <a:latin typeface="Arial" panose="020B0604020202020204" pitchFamily="34" charset="0"/>
                <a:cs typeface="Arial" panose="020B0604020202020204" pitchFamily="34" charset="0"/>
                <a:sym typeface="Wingdings" panose="05000000000000000000" pitchFamily="2" charset="2"/>
              </a:rPr>
              <a:t> </a:t>
            </a:r>
            <a:r>
              <a:rPr lang="en-US" sz="2000" b="1" i="1" dirty="0" err="1">
                <a:latin typeface="Arial" panose="020B0604020202020204" pitchFamily="34" charset="0"/>
                <a:cs typeface="Arial" panose="020B0604020202020204" pitchFamily="34" charset="0"/>
                <a:sym typeface="Wingdings" panose="05000000000000000000" pitchFamily="2" charset="2"/>
              </a:rPr>
              <a:t>tiểu</a:t>
            </a:r>
            <a:endParaRPr lang="en-US" sz="2000" b="1" i="1" dirty="0">
              <a:latin typeface="Arial" panose="020B0604020202020204" pitchFamily="34" charset="0"/>
              <a:cs typeface="Arial" panose="020B0604020202020204" pitchFamily="34" charset="0"/>
              <a:sym typeface="Wingdings" panose="05000000000000000000" pitchFamily="2" charset="2"/>
            </a:endParaRPr>
          </a:p>
          <a:p>
            <a:r>
              <a:rPr lang="en-US" sz="2000" b="1" i="1" dirty="0" err="1">
                <a:latin typeface="Arial" panose="020B0604020202020204" pitchFamily="34" charset="0"/>
                <a:cs typeface="Arial" panose="020B0604020202020204" pitchFamily="34" charset="0"/>
              </a:rPr>
              <a:t>Liên</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kết</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với</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nhau</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tạo</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thành</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đường</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đôi</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đường</a:t>
            </a:r>
            <a:r>
              <a:rPr lang="en-US" sz="2000" b="1" i="1" dirty="0">
                <a:latin typeface="Arial" panose="020B0604020202020204" pitchFamily="34" charset="0"/>
                <a:cs typeface="Arial" panose="020B0604020202020204" pitchFamily="34" charset="0"/>
              </a:rPr>
              <a:t> </a:t>
            </a:r>
            <a:r>
              <a:rPr lang="en-US" sz="2000" b="1" i="1" dirty="0" err="1">
                <a:latin typeface="Arial" panose="020B0604020202020204" pitchFamily="34" charset="0"/>
                <a:cs typeface="Arial" panose="020B0604020202020204" pitchFamily="34" charset="0"/>
              </a:rPr>
              <a:t>đa</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6796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5067887" y="2133600"/>
            <a:ext cx="2376488" cy="2866206"/>
            <a:chOff x="2143125" y="857250"/>
            <a:chExt cx="2366963" cy="2298927"/>
          </a:xfrm>
        </p:grpSpPr>
        <p:pic>
          <p:nvPicPr>
            <p:cNvPr id="123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857250"/>
              <a:ext cx="22860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Box 8"/>
            <p:cNvSpPr txBox="1">
              <a:spLocks noChangeArrowheads="1"/>
            </p:cNvSpPr>
            <p:nvPr/>
          </p:nvSpPr>
          <p:spPr bwMode="auto">
            <a:xfrm>
              <a:off x="2796135" y="2785885"/>
              <a:ext cx="1713953" cy="37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Glucôzơ</a:t>
              </a:r>
              <a:endParaRPr lang="vi-VN" sz="2400"/>
            </a:p>
          </p:txBody>
        </p:sp>
      </p:grpSp>
      <p:grpSp>
        <p:nvGrpSpPr>
          <p:cNvPr id="4" name="Group 12"/>
          <p:cNvGrpSpPr>
            <a:grpSpLocks/>
          </p:cNvGrpSpPr>
          <p:nvPr/>
        </p:nvGrpSpPr>
        <p:grpSpPr bwMode="auto">
          <a:xfrm>
            <a:off x="1847850" y="1564533"/>
            <a:ext cx="2724150" cy="3504331"/>
            <a:chOff x="500063" y="500063"/>
            <a:chExt cx="1785937" cy="2632856"/>
          </a:xfrm>
        </p:grpSpPr>
        <p:pic>
          <p:nvPicPr>
            <p:cNvPr id="123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500063"/>
              <a:ext cx="143351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TextBox 11"/>
            <p:cNvSpPr txBox="1">
              <a:spLocks noChangeArrowheads="1"/>
            </p:cNvSpPr>
            <p:nvPr/>
          </p:nvSpPr>
          <p:spPr bwMode="auto">
            <a:xfrm>
              <a:off x="571500" y="2786063"/>
              <a:ext cx="1714500" cy="34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Glucôzơ</a:t>
              </a:r>
              <a:endParaRPr lang="vi-VN" sz="2400"/>
            </a:p>
          </p:txBody>
        </p:sp>
      </p:grpSp>
      <p:sp>
        <p:nvSpPr>
          <p:cNvPr id="20510" name="Rectangle 30"/>
          <p:cNvSpPr>
            <a:spLocks noChangeArrowheads="1"/>
          </p:cNvSpPr>
          <p:nvPr/>
        </p:nvSpPr>
        <p:spPr bwMode="auto">
          <a:xfrm>
            <a:off x="4724400" y="5805488"/>
            <a:ext cx="1727200" cy="431800"/>
          </a:xfrm>
          <a:prstGeom prst="rect">
            <a:avLst/>
          </a:prstGeom>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2800" b="1" dirty="0" err="1">
                <a:solidFill>
                  <a:srgbClr val="FF3300"/>
                </a:solidFill>
                <a:latin typeface="Times New Roman" pitchFamily="18" charset="0"/>
                <a:cs typeface="Times New Roman" pitchFamily="18" charset="0"/>
              </a:rPr>
              <a:t>Đơn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phân</a:t>
            </a:r>
            <a:endParaRPr lang="en-US" sz="2800" b="1" dirty="0">
              <a:solidFill>
                <a:srgbClr val="FF3300"/>
              </a:solidFill>
              <a:latin typeface="Times New Roman" pitchFamily="18" charset="0"/>
              <a:cs typeface="Times New Roman" pitchFamily="18" charset="0"/>
            </a:endParaRPr>
          </a:p>
        </p:txBody>
      </p:sp>
      <p:pic>
        <p:nvPicPr>
          <p:cNvPr id="12"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249" y="1219200"/>
            <a:ext cx="2218151" cy="279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218116" y="4600575"/>
            <a:ext cx="2438400"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Galactozo</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85007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0510"/>
                                        </p:tgtEl>
                                        <p:attrNameLst>
                                          <p:attrName>style.visibility</p:attrName>
                                        </p:attrNameLst>
                                      </p:cBhvr>
                                      <p:to>
                                        <p:strVal val="visible"/>
                                      </p:to>
                                    </p:set>
                                    <p:animEffect transition="in" filter="box(in)">
                                      <p:cBhvr>
                                        <p:cTn id="26" dur="500"/>
                                        <p:tgtEl>
                                          <p:spTgt spid="20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19288" y="533400"/>
            <a:ext cx="85201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altLang="vi-VN" sz="3200" b="1" dirty="0">
                <a:solidFill>
                  <a:srgbClr val="0000CC"/>
                </a:solidFill>
                <a:latin typeface="Times New Roman" pitchFamily="18" charset="0"/>
                <a:cs typeface="Times New Roman" pitchFamily="18" charset="0"/>
              </a:rPr>
              <a:t>- Đường đơn </a:t>
            </a:r>
            <a:r>
              <a:rPr lang="pt-BR" altLang="vi-VN" sz="3200" b="1" dirty="0">
                <a:solidFill>
                  <a:srgbClr val="0000CC"/>
                </a:solidFill>
                <a:latin typeface="Times New Roman" pitchFamily="18" charset="0"/>
                <a:cs typeface="Times New Roman" pitchFamily="18" charset="0"/>
              </a:rPr>
              <a:t>(Monosaccharide)</a:t>
            </a:r>
            <a:r>
              <a:rPr lang="nl-NL" altLang="vi-VN" sz="3200" b="1" dirty="0">
                <a:solidFill>
                  <a:srgbClr val="0000CC"/>
                </a:solidFill>
                <a:latin typeface="Times New Roman" pitchFamily="18" charset="0"/>
                <a:cs typeface="Times New Roman" pitchFamily="18" charset="0"/>
              </a:rPr>
              <a:t>:</a:t>
            </a:r>
            <a:endParaRPr lang="vi-VN" sz="3200" dirty="0">
              <a:solidFill>
                <a:srgbClr val="2F05C7"/>
              </a:solidFill>
              <a:latin typeface="Times New Roman" pitchFamily="18" charset="0"/>
              <a:cs typeface="Times New Roman" pitchFamily="18" charset="0"/>
            </a:endParaRPr>
          </a:p>
        </p:txBody>
      </p:sp>
      <p:sp>
        <p:nvSpPr>
          <p:cNvPr id="3" name="Rectangle 3"/>
          <p:cNvSpPr txBox="1">
            <a:spLocks noChangeArrowheads="1"/>
          </p:cNvSpPr>
          <p:nvPr/>
        </p:nvSpPr>
        <p:spPr bwMode="auto">
          <a:xfrm>
            <a:off x="1828800" y="0"/>
            <a:ext cx="4563252" cy="533400"/>
          </a:xfrm>
          <a:prstGeom prst="rect">
            <a:avLst/>
          </a:prstGeom>
          <a:noFill/>
          <a:ln>
            <a:no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marL="609600" indent="-609600" eaLnBrk="1" hangingPunct="1">
              <a:defRPr/>
            </a:pPr>
            <a:endParaRPr lang="en-US" altLang="vi-VN" sz="3600" b="1" kern="0" dirty="0">
              <a:solidFill>
                <a:srgbClr val="2F05C7"/>
              </a:solidFill>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1919288" y="2205039"/>
            <a:ext cx="3097212" cy="26638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dirty="0"/>
              <a:t>  </a:t>
            </a:r>
            <a:endParaRPr lang="vi-VN" dirty="0"/>
          </a:p>
        </p:txBody>
      </p:sp>
      <p:pic>
        <p:nvPicPr>
          <p:cNvPr id="5"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114" y="1957388"/>
            <a:ext cx="23145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663" y="1630364"/>
            <a:ext cx="18716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2"/>
          <p:cNvGrpSpPr>
            <a:grpSpLocks/>
          </p:cNvGrpSpPr>
          <p:nvPr/>
        </p:nvGrpSpPr>
        <p:grpSpPr bwMode="auto">
          <a:xfrm>
            <a:off x="8077201" y="2133407"/>
            <a:ext cx="2195513" cy="4800600"/>
            <a:chOff x="3878" y="1212"/>
            <a:chExt cx="1383" cy="3158"/>
          </a:xfrm>
        </p:grpSpPr>
        <p:pic>
          <p:nvPicPr>
            <p:cNvPr id="8"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 y="1212"/>
              <a:ext cx="1383" cy="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31"/>
            <p:cNvSpPr>
              <a:spLocks noChangeArrowheads="1"/>
            </p:cNvSpPr>
            <p:nvPr/>
          </p:nvSpPr>
          <p:spPr bwMode="auto">
            <a:xfrm>
              <a:off x="3923" y="3385"/>
              <a:ext cx="635" cy="454"/>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 name="Content Placeholder 2"/>
          <p:cNvSpPr>
            <a:spLocks/>
          </p:cNvSpPr>
          <p:nvPr/>
        </p:nvSpPr>
        <p:spPr bwMode="auto">
          <a:xfrm>
            <a:off x="2063750" y="1676400"/>
            <a:ext cx="360045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3200" dirty="0">
                <a:solidFill>
                  <a:srgbClr val="2F05C7"/>
                </a:solidFill>
                <a:latin typeface="Times New Roman" pitchFamily="18" charset="0"/>
                <a:cs typeface="Times New Roman" pitchFamily="18" charset="0"/>
              </a:rPr>
              <a:t>- </a:t>
            </a:r>
            <a:r>
              <a:rPr lang="en-US" sz="3200" dirty="0" err="1">
                <a:solidFill>
                  <a:srgbClr val="2F05C7"/>
                </a:solidFill>
                <a:latin typeface="Times New Roman" pitchFamily="18" charset="0"/>
                <a:cs typeface="Times New Roman" pitchFamily="18" charset="0"/>
              </a:rPr>
              <a:t>Ví</a:t>
            </a:r>
            <a:r>
              <a:rPr lang="en-US" sz="3200" dirty="0">
                <a:solidFill>
                  <a:srgbClr val="2F05C7"/>
                </a:solidFill>
                <a:latin typeface="Times New Roman" pitchFamily="18" charset="0"/>
                <a:cs typeface="Times New Roman" pitchFamily="18" charset="0"/>
              </a:rPr>
              <a:t> </a:t>
            </a:r>
            <a:r>
              <a:rPr lang="en-US" sz="3200" dirty="0" err="1">
                <a:solidFill>
                  <a:srgbClr val="2F05C7"/>
                </a:solidFill>
                <a:latin typeface="Times New Roman" pitchFamily="18" charset="0"/>
                <a:cs typeface="Times New Roman" pitchFamily="18" charset="0"/>
              </a:rPr>
              <a:t>dụ</a:t>
            </a:r>
            <a:r>
              <a:rPr lang="en-US" sz="3200" dirty="0">
                <a:solidFill>
                  <a:srgbClr val="2F05C7"/>
                </a:solidFill>
                <a:latin typeface="Times New Roman" pitchFamily="18" charset="0"/>
                <a:cs typeface="Times New Roman" pitchFamily="18" charset="0"/>
              </a:rPr>
              <a:t>:</a:t>
            </a:r>
          </a:p>
          <a:p>
            <a:pPr marL="342900" indent="-342900">
              <a:spcBef>
                <a:spcPct val="20000"/>
              </a:spcBef>
            </a:pPr>
            <a:r>
              <a:rPr lang="en-US" sz="3200" dirty="0">
                <a:solidFill>
                  <a:srgbClr val="2F05C7"/>
                </a:solidFill>
                <a:latin typeface="Times New Roman" pitchFamily="18" charset="0"/>
                <a:cs typeface="Times New Roman" pitchFamily="18" charset="0"/>
              </a:rPr>
              <a:t>+ </a:t>
            </a:r>
            <a:r>
              <a:rPr lang="en-US" sz="3200" dirty="0" err="1">
                <a:solidFill>
                  <a:srgbClr val="2F05C7"/>
                </a:solidFill>
                <a:latin typeface="Times New Roman" pitchFamily="18" charset="0"/>
                <a:cs typeface="Times New Roman" pitchFamily="18" charset="0"/>
              </a:rPr>
              <a:t>Ribôzơ</a:t>
            </a:r>
            <a:r>
              <a:rPr lang="en-US" sz="3200" dirty="0">
                <a:solidFill>
                  <a:srgbClr val="2F05C7"/>
                </a:solidFill>
                <a:latin typeface="Times New Roman" pitchFamily="18" charset="0"/>
                <a:cs typeface="Times New Roman" pitchFamily="18" charset="0"/>
              </a:rPr>
              <a:t>: </a:t>
            </a:r>
            <a:r>
              <a:rPr lang="en-US" sz="3200" dirty="0" err="1">
                <a:solidFill>
                  <a:srgbClr val="2F05C7"/>
                </a:solidFill>
                <a:latin typeface="Times New Roman" pitchFamily="18" charset="0"/>
                <a:cs typeface="Times New Roman" pitchFamily="18" charset="0"/>
              </a:rPr>
              <a:t>đường</a:t>
            </a:r>
            <a:r>
              <a:rPr lang="en-US" sz="3200" dirty="0">
                <a:solidFill>
                  <a:srgbClr val="2F05C7"/>
                </a:solidFill>
                <a:latin typeface="Times New Roman" pitchFamily="18" charset="0"/>
                <a:cs typeface="Times New Roman" pitchFamily="18" charset="0"/>
              </a:rPr>
              <a:t> 5C</a:t>
            </a:r>
          </a:p>
          <a:p>
            <a:pPr marL="342900" indent="-342900">
              <a:spcBef>
                <a:spcPct val="20000"/>
              </a:spcBef>
            </a:pPr>
            <a:endParaRPr lang="vi-VN" sz="3200" dirty="0">
              <a:solidFill>
                <a:srgbClr val="2F05C7"/>
              </a:solidFill>
              <a:latin typeface="Times New Roman" pitchFamily="18" charset="0"/>
              <a:cs typeface="Times New Roman" pitchFamily="18" charset="0"/>
            </a:endParaRPr>
          </a:p>
        </p:txBody>
      </p:sp>
    </p:spTree>
    <p:extLst>
      <p:ext uri="{BB962C8B-B14F-4D97-AF65-F5344CB8AC3E}">
        <p14:creationId xmlns:p14="http://schemas.microsoft.com/office/powerpoint/2010/main" val="37788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4">
                                            <p:txEl>
                                              <p:pRg st="0" end="0"/>
                                            </p:txEl>
                                          </p:spTgt>
                                        </p:tgtEl>
                                      </p:cBhvr>
                                    </p:animEffect>
                                    <p:set>
                                      <p:cBhvr>
                                        <p:cTn id="17"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par>
                                <p:cTn id="23" presetID="4"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par>
                                <p:cTn id="26" presetID="4"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 calcmode="lin" valueType="num">
                                      <p:cBhvr additive="base">
                                        <p:cTn id="3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4" grpId="1" build="allAtOnce"/>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7"/>
          <p:cNvGrpSpPr>
            <a:grpSpLocks/>
          </p:cNvGrpSpPr>
          <p:nvPr/>
        </p:nvGrpSpPr>
        <p:grpSpPr bwMode="auto">
          <a:xfrm>
            <a:off x="1524000" y="1143001"/>
            <a:ext cx="8839200" cy="5283199"/>
            <a:chOff x="2060" y="1207"/>
            <a:chExt cx="3353" cy="2767"/>
          </a:xfrm>
        </p:grpSpPr>
        <p:grpSp>
          <p:nvGrpSpPr>
            <p:cNvPr id="22" name="Group 13"/>
            <p:cNvGrpSpPr>
              <a:grpSpLocks/>
            </p:cNvGrpSpPr>
            <p:nvPr/>
          </p:nvGrpSpPr>
          <p:grpSpPr bwMode="auto">
            <a:xfrm>
              <a:off x="2060" y="1207"/>
              <a:ext cx="3353" cy="2767"/>
              <a:chOff x="2241" y="1117"/>
              <a:chExt cx="3353" cy="2767"/>
            </a:xfrm>
          </p:grpSpPr>
          <p:grpSp>
            <p:nvGrpSpPr>
              <p:cNvPr id="25" name="Group 14"/>
              <p:cNvGrpSpPr>
                <a:grpSpLocks/>
              </p:cNvGrpSpPr>
              <p:nvPr/>
            </p:nvGrpSpPr>
            <p:grpSpPr bwMode="auto">
              <a:xfrm>
                <a:off x="2241" y="1117"/>
                <a:ext cx="3259" cy="2767"/>
                <a:chOff x="2241" y="1117"/>
                <a:chExt cx="3259" cy="2767"/>
              </a:xfrm>
            </p:grpSpPr>
            <p:grpSp>
              <p:nvGrpSpPr>
                <p:cNvPr id="27" name="Group 15"/>
                <p:cNvGrpSpPr>
                  <a:grpSpLocks/>
                </p:cNvGrpSpPr>
                <p:nvPr/>
              </p:nvGrpSpPr>
              <p:grpSpPr bwMode="auto">
                <a:xfrm>
                  <a:off x="2241" y="1117"/>
                  <a:ext cx="2499" cy="2767"/>
                  <a:chOff x="2241" y="1117"/>
                  <a:chExt cx="2499" cy="2767"/>
                </a:xfrm>
              </p:grpSpPr>
              <p:pic>
                <p:nvPicPr>
                  <p:cNvPr id="31"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 y="1117"/>
                    <a:ext cx="2461" cy="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17"/>
                  <p:cNvSpPr>
                    <a:spLocks noChangeShapeType="1"/>
                  </p:cNvSpPr>
                  <p:nvPr/>
                </p:nvSpPr>
                <p:spPr bwMode="auto">
                  <a:xfrm>
                    <a:off x="4740" y="1117"/>
                    <a:ext cx="0" cy="27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 name="Group 18"/>
                <p:cNvGrpSpPr>
                  <a:grpSpLocks/>
                </p:cNvGrpSpPr>
                <p:nvPr/>
              </p:nvGrpSpPr>
              <p:grpSpPr bwMode="auto">
                <a:xfrm>
                  <a:off x="4785" y="1117"/>
                  <a:ext cx="715" cy="1451"/>
                  <a:chOff x="4785" y="1117"/>
                  <a:chExt cx="715" cy="1451"/>
                </a:xfrm>
              </p:grpSpPr>
              <p:pic>
                <p:nvPicPr>
                  <p:cNvPr id="2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 y="1117"/>
                    <a:ext cx="715"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0"/>
                  <p:cNvSpPr>
                    <a:spLocks noChangeArrowheads="1"/>
                  </p:cNvSpPr>
                  <p:nvPr/>
                </p:nvSpPr>
                <p:spPr bwMode="auto">
                  <a:xfrm>
                    <a:off x="4830" y="2432"/>
                    <a:ext cx="635" cy="1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b="1"/>
                      <a:t>Galactôzơ</a:t>
                    </a:r>
                  </a:p>
                </p:txBody>
              </p:sp>
            </p:grpSp>
          </p:grpSp>
          <p:pic>
            <p:nvPicPr>
              <p:cNvPr id="26" name="Picture 21" descr="KhongPhaiAiCungBietUongS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 y="2607"/>
                <a:ext cx="81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Oval 25"/>
            <p:cNvSpPr>
              <a:spLocks noChangeArrowheads="1"/>
            </p:cNvSpPr>
            <p:nvPr/>
          </p:nvSpPr>
          <p:spPr bwMode="auto">
            <a:xfrm>
              <a:off x="3379" y="3657"/>
              <a:ext cx="317" cy="181"/>
            </a:xfrm>
            <a:prstGeom prst="ellipse">
              <a:avLst/>
            </a:prstGeom>
            <a:solidFill>
              <a:srgbClr val="FFFFFF"/>
            </a:solidFill>
            <a:ln w="9525">
              <a:solidFill>
                <a:srgbClr val="FFFFFF"/>
              </a:solidFill>
              <a:round/>
              <a:headEnd/>
              <a:tailEnd/>
            </a:ln>
          </p:spPr>
          <p:txBody>
            <a:bodyPr wrap="none" anchor="ctr"/>
            <a:lstStyle/>
            <a:p>
              <a:endParaRPr lang="en-US"/>
            </a:p>
          </p:txBody>
        </p:sp>
        <p:sp>
          <p:nvSpPr>
            <p:cNvPr id="24" name="Oval 26"/>
            <p:cNvSpPr>
              <a:spLocks noChangeArrowheads="1"/>
            </p:cNvSpPr>
            <p:nvPr/>
          </p:nvSpPr>
          <p:spPr bwMode="auto">
            <a:xfrm>
              <a:off x="2154" y="3657"/>
              <a:ext cx="272" cy="181"/>
            </a:xfrm>
            <a:prstGeom prst="ellipse">
              <a:avLst/>
            </a:prstGeom>
            <a:solidFill>
              <a:srgbClr val="FFFFFF"/>
            </a:solidFill>
            <a:ln w="9525">
              <a:solidFill>
                <a:srgbClr val="FFFFFF"/>
              </a:solidFill>
              <a:round/>
              <a:headEnd/>
              <a:tailEnd/>
            </a:ln>
          </p:spPr>
          <p:txBody>
            <a:bodyPr wrap="none" anchor="ctr"/>
            <a:lstStyle/>
            <a:p>
              <a:endParaRPr lang="en-US"/>
            </a:p>
          </p:txBody>
        </p:sp>
      </p:grpSp>
      <p:sp>
        <p:nvSpPr>
          <p:cNvPr id="33" name="Rectangle 32"/>
          <p:cNvSpPr/>
          <p:nvPr/>
        </p:nvSpPr>
        <p:spPr>
          <a:xfrm>
            <a:off x="1524001" y="6284172"/>
            <a:ext cx="328952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20000"/>
              </a:spcBef>
            </a:pPr>
            <a:r>
              <a:rPr lang="en-US" sz="2800" dirty="0" err="1">
                <a:solidFill>
                  <a:srgbClr val="FF0000"/>
                </a:solidFill>
                <a:latin typeface="Times New Roman" pitchFamily="18" charset="0"/>
                <a:cs typeface="Times New Roman" pitchFamily="18" charset="0"/>
              </a:rPr>
              <a:t>Glucôzơ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nho</a:t>
            </a:r>
            <a:endParaRPr lang="en-US" sz="2800" dirty="0">
              <a:solidFill>
                <a:srgbClr val="FF0000"/>
              </a:solidFill>
              <a:latin typeface="Times New Roman" pitchFamily="18" charset="0"/>
              <a:cs typeface="Times New Roman" pitchFamily="18" charset="0"/>
            </a:endParaRPr>
          </a:p>
        </p:txBody>
      </p:sp>
      <p:sp>
        <p:nvSpPr>
          <p:cNvPr id="34" name="Rectangle 33"/>
          <p:cNvSpPr/>
          <p:nvPr/>
        </p:nvSpPr>
        <p:spPr>
          <a:xfrm>
            <a:off x="4876800" y="6258580"/>
            <a:ext cx="3188694"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spcBef>
                <a:spcPct val="20000"/>
              </a:spcBef>
            </a:pPr>
            <a:r>
              <a:rPr lang="en-US" sz="2800" dirty="0" err="1">
                <a:solidFill>
                  <a:srgbClr val="FF0000"/>
                </a:solidFill>
                <a:latin typeface="Times New Roman" pitchFamily="18" charset="0"/>
                <a:cs typeface="Times New Roman" pitchFamily="18" charset="0"/>
              </a:rPr>
              <a:t>Fructôzơ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endParaRPr lang="en-US" sz="2800" dirty="0">
              <a:solidFill>
                <a:srgbClr val="FF0000"/>
              </a:solidFill>
              <a:latin typeface="Times New Roman" pitchFamily="18" charset="0"/>
              <a:cs typeface="Times New Roman" pitchFamily="18" charset="0"/>
            </a:endParaRPr>
          </a:p>
        </p:txBody>
      </p:sp>
      <p:sp>
        <p:nvSpPr>
          <p:cNvPr id="35" name="Rectangle 34"/>
          <p:cNvSpPr/>
          <p:nvPr/>
        </p:nvSpPr>
        <p:spPr>
          <a:xfrm>
            <a:off x="8077201" y="5999946"/>
            <a:ext cx="2580095"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20000"/>
              </a:spcBef>
            </a:pPr>
            <a:r>
              <a:rPr lang="en-US" sz="2800" dirty="0" err="1">
                <a:solidFill>
                  <a:srgbClr val="FF0000"/>
                </a:solidFill>
                <a:latin typeface="Times New Roman" pitchFamily="18" charset="0"/>
                <a:cs typeface="Times New Roman" pitchFamily="18" charset="0"/>
              </a:rPr>
              <a:t>Galactôzơ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sữa</a:t>
            </a:r>
            <a:endParaRPr lang="en-US" sz="2800" dirty="0">
              <a:solidFill>
                <a:srgbClr val="FF0000"/>
              </a:solidFill>
              <a:latin typeface="Times New Roman" pitchFamily="18" charset="0"/>
              <a:cs typeface="Times New Roman" pitchFamily="18" charset="0"/>
            </a:endParaRPr>
          </a:p>
        </p:txBody>
      </p:sp>
      <p:sp>
        <p:nvSpPr>
          <p:cNvPr id="37" name="Rectangle 36"/>
          <p:cNvSpPr/>
          <p:nvPr/>
        </p:nvSpPr>
        <p:spPr>
          <a:xfrm>
            <a:off x="1843048" y="228601"/>
            <a:ext cx="2502608" cy="646331"/>
          </a:xfrm>
          <a:prstGeom prst="rect">
            <a:avLst/>
          </a:prstGeom>
        </p:spPr>
        <p:txBody>
          <a:bodyPr wrap="none">
            <a:spAutoFit/>
          </a:bodyPr>
          <a:lstStyle/>
          <a:p>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Đường</a:t>
            </a:r>
            <a:r>
              <a:rPr lang="en-US" sz="3600" dirty="0">
                <a:solidFill>
                  <a:srgbClr val="2F05C7"/>
                </a:solidFill>
                <a:latin typeface="Times New Roman" pitchFamily="18" charset="0"/>
                <a:cs typeface="Times New Roman" pitchFamily="18" charset="0"/>
              </a:rPr>
              <a:t> 6C</a:t>
            </a:r>
          </a:p>
        </p:txBody>
      </p:sp>
    </p:spTree>
    <p:extLst>
      <p:ext uri="{BB962C8B-B14F-4D97-AF65-F5344CB8AC3E}">
        <p14:creationId xmlns:p14="http://schemas.microsoft.com/office/powerpoint/2010/main" val="3630956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3"/>
          <p:cNvGrpSpPr>
            <a:grpSpLocks/>
          </p:cNvGrpSpPr>
          <p:nvPr/>
        </p:nvGrpSpPr>
        <p:grpSpPr bwMode="auto">
          <a:xfrm>
            <a:off x="4656139" y="2133601"/>
            <a:ext cx="5545137" cy="3382963"/>
            <a:chOff x="1973" y="1344"/>
            <a:chExt cx="3493" cy="2131"/>
          </a:xfrm>
        </p:grpSpPr>
        <p:pic>
          <p:nvPicPr>
            <p:cNvPr id="1639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 y="1344"/>
              <a:ext cx="3493" cy="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Rectangle 17"/>
            <p:cNvSpPr>
              <a:spLocks noChangeArrowheads="1"/>
            </p:cNvSpPr>
            <p:nvPr/>
          </p:nvSpPr>
          <p:spPr bwMode="auto">
            <a:xfrm>
              <a:off x="3969" y="3113"/>
              <a:ext cx="1406" cy="362"/>
            </a:xfrm>
            <a:prstGeom prst="rect">
              <a:avLst/>
            </a:prstGeom>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800" b="1">
                  <a:latin typeface="Times New Roman" pitchFamily="18" charset="0"/>
                  <a:cs typeface="Times New Roman" pitchFamily="18" charset="0"/>
                </a:rPr>
                <a:t>Glucôzơ</a:t>
              </a:r>
            </a:p>
          </p:txBody>
        </p:sp>
        <p:sp>
          <p:nvSpPr>
            <p:cNvPr id="16398" name="Rectangle 19"/>
            <p:cNvSpPr>
              <a:spLocks noChangeArrowheads="1"/>
            </p:cNvSpPr>
            <p:nvPr/>
          </p:nvSpPr>
          <p:spPr bwMode="auto">
            <a:xfrm>
              <a:off x="2109" y="3113"/>
              <a:ext cx="1406" cy="362"/>
            </a:xfrm>
            <a:prstGeom prst="rect">
              <a:avLst/>
            </a:prstGeom>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800" b="1" dirty="0" err="1">
                  <a:latin typeface="Times New Roman" pitchFamily="18" charset="0"/>
                  <a:cs typeface="Times New Roman" pitchFamily="18" charset="0"/>
                </a:rPr>
                <a:t>Glucôzơ</a:t>
              </a:r>
              <a:endParaRPr lang="en-US" sz="2800" b="1" dirty="0">
                <a:latin typeface="Times New Roman" pitchFamily="18" charset="0"/>
                <a:cs typeface="Times New Roman" pitchFamily="18" charset="0"/>
              </a:endParaRPr>
            </a:p>
          </p:txBody>
        </p:sp>
      </p:grpSp>
      <p:sp>
        <p:nvSpPr>
          <p:cNvPr id="23572" name="Line 20"/>
          <p:cNvSpPr>
            <a:spLocks noChangeShapeType="1"/>
          </p:cNvSpPr>
          <p:nvPr/>
        </p:nvSpPr>
        <p:spPr bwMode="auto">
          <a:xfrm flipV="1">
            <a:off x="7248525" y="1844676"/>
            <a:ext cx="647700" cy="187166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3" name="Rectangle 21"/>
          <p:cNvSpPr>
            <a:spLocks noChangeArrowheads="1"/>
          </p:cNvSpPr>
          <p:nvPr/>
        </p:nvSpPr>
        <p:spPr bwMode="auto">
          <a:xfrm>
            <a:off x="7104064" y="1196976"/>
            <a:ext cx="2663825" cy="574675"/>
          </a:xfrm>
          <a:prstGeom prst="rect">
            <a:avLst/>
          </a:prstGeom>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2800" b="1" dirty="0" err="1">
                <a:solidFill>
                  <a:srgbClr val="FF3300"/>
                </a:solidFill>
                <a:latin typeface="Times New Roman" pitchFamily="18" charset="0"/>
                <a:cs typeface="Times New Roman" pitchFamily="18" charset="0"/>
              </a:rPr>
              <a:t>Liên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kết</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glicôzit</a:t>
            </a:r>
            <a:endParaRPr lang="en-US" sz="2800" b="1" dirty="0">
              <a:solidFill>
                <a:srgbClr val="FF3300"/>
              </a:solidFill>
              <a:latin typeface="Times New Roman" pitchFamily="18" charset="0"/>
              <a:cs typeface="Times New Roman" pitchFamily="18" charset="0"/>
            </a:endParaRPr>
          </a:p>
        </p:txBody>
      </p:sp>
      <p:sp>
        <p:nvSpPr>
          <p:cNvPr id="16" name="Content Placeholder 2"/>
          <p:cNvSpPr>
            <a:spLocks/>
          </p:cNvSpPr>
          <p:nvPr/>
        </p:nvSpPr>
        <p:spPr bwMode="auto">
          <a:xfrm>
            <a:off x="1703389" y="2420939"/>
            <a:ext cx="292893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vi-VN" sz="3200" b="1" dirty="0"/>
          </a:p>
        </p:txBody>
      </p:sp>
      <p:sp>
        <p:nvSpPr>
          <p:cNvPr id="23580" name="AutoShape 28"/>
          <p:cNvSpPr>
            <a:spLocks/>
          </p:cNvSpPr>
          <p:nvPr/>
        </p:nvSpPr>
        <p:spPr bwMode="auto">
          <a:xfrm rot="5400000">
            <a:off x="7231064" y="4525964"/>
            <a:ext cx="504825" cy="2486025"/>
          </a:xfrm>
          <a:prstGeom prst="rightBrace">
            <a:avLst>
              <a:gd name="adj1" fmla="val 41038"/>
              <a:gd name="adj2" fmla="val 50000"/>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en-US">
              <a:solidFill>
                <a:srgbClr val="FFFF00"/>
              </a:solidFill>
            </a:endParaRPr>
          </a:p>
        </p:txBody>
      </p:sp>
      <p:sp>
        <p:nvSpPr>
          <p:cNvPr id="23585" name="Rectangle 33"/>
          <p:cNvSpPr>
            <a:spLocks noChangeArrowheads="1"/>
          </p:cNvSpPr>
          <p:nvPr/>
        </p:nvSpPr>
        <p:spPr bwMode="auto">
          <a:xfrm>
            <a:off x="5016501" y="6092826"/>
            <a:ext cx="4824413" cy="576263"/>
          </a:xfrm>
          <a:prstGeom prst="rect">
            <a:avLst/>
          </a:prstGeom>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sz="2800" b="1" dirty="0" err="1">
                <a:solidFill>
                  <a:srgbClr val="0000FF"/>
                </a:solidFill>
                <a:latin typeface="Times New Roman" pitchFamily="18" charset="0"/>
                <a:cs typeface="Times New Roman" pitchFamily="18" charset="0"/>
              </a:rPr>
              <a:t>Mantôzơ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mạch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nha</a:t>
            </a:r>
            <a:r>
              <a:rPr lang="en-US" sz="2800" b="1" dirty="0">
                <a:solidFill>
                  <a:srgbClr val="0000FF"/>
                </a:solidFill>
                <a:latin typeface="Times New Roman" pitchFamily="18" charset="0"/>
                <a:cs typeface="Times New Roman" pitchFamily="18" charset="0"/>
              </a:rPr>
              <a:t>)</a:t>
            </a:r>
          </a:p>
        </p:txBody>
      </p:sp>
      <p:sp>
        <p:nvSpPr>
          <p:cNvPr id="20" name="Rectangle 19"/>
          <p:cNvSpPr>
            <a:spLocks noChangeArrowheads="1"/>
          </p:cNvSpPr>
          <p:nvPr/>
        </p:nvSpPr>
        <p:spPr bwMode="auto">
          <a:xfrm>
            <a:off x="1676400" y="446782"/>
            <a:ext cx="85201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altLang="vi-VN" sz="3200" b="1" dirty="0">
                <a:solidFill>
                  <a:srgbClr val="0000CC"/>
                </a:solidFill>
                <a:latin typeface="Times New Roman" pitchFamily="18" charset="0"/>
                <a:cs typeface="Times New Roman" pitchFamily="18" charset="0"/>
              </a:rPr>
              <a:t>- Đường </a:t>
            </a:r>
            <a:r>
              <a:rPr lang="en-US" altLang="vi-VN" sz="3200" b="1" dirty="0" err="1">
                <a:solidFill>
                  <a:srgbClr val="0000CC"/>
                </a:solidFill>
                <a:latin typeface="Times New Roman" pitchFamily="18" charset="0"/>
                <a:cs typeface="Times New Roman" pitchFamily="18" charset="0"/>
              </a:rPr>
              <a:t>đôi</a:t>
            </a:r>
            <a:r>
              <a:rPr lang="en-US" altLang="vi-VN" sz="3200" b="1" dirty="0">
                <a:solidFill>
                  <a:srgbClr val="0000CC"/>
                </a:solidFill>
                <a:latin typeface="Times New Roman" pitchFamily="18" charset="0"/>
                <a:cs typeface="Times New Roman" pitchFamily="18" charset="0"/>
              </a:rPr>
              <a:t> (</a:t>
            </a:r>
            <a:r>
              <a:rPr lang="nl-NL" altLang="vi-VN" sz="3200" b="1" dirty="0">
                <a:solidFill>
                  <a:srgbClr val="0000CC"/>
                </a:solidFill>
                <a:latin typeface="Times New Roman" pitchFamily="18" charset="0"/>
                <a:cs typeface="Times New Roman" pitchFamily="18" charset="0"/>
              </a:rPr>
              <a:t>Đisaccharide): </a:t>
            </a:r>
            <a:r>
              <a:rPr lang="en-US" sz="3200" dirty="0"/>
              <a:t> </a:t>
            </a:r>
            <a:r>
              <a:rPr lang="en-US" sz="3200" dirty="0" err="1">
                <a:solidFill>
                  <a:srgbClr val="2F05C7"/>
                </a:solidFill>
                <a:latin typeface="Times New Roman" pitchFamily="18" charset="0"/>
                <a:cs typeface="Times New Roman" pitchFamily="18" charset="0"/>
              </a:rPr>
              <a:t>Đường</a:t>
            </a:r>
            <a:r>
              <a:rPr lang="en-US" sz="3200" dirty="0">
                <a:solidFill>
                  <a:srgbClr val="2F05C7"/>
                </a:solidFill>
                <a:latin typeface="Times New Roman" pitchFamily="18" charset="0"/>
                <a:cs typeface="Times New Roman" pitchFamily="18" charset="0"/>
              </a:rPr>
              <a:t> </a:t>
            </a:r>
            <a:r>
              <a:rPr lang="en-US" sz="3200" dirty="0" err="1">
                <a:solidFill>
                  <a:srgbClr val="2F05C7"/>
                </a:solidFill>
                <a:latin typeface="Times New Roman" pitchFamily="18" charset="0"/>
                <a:cs typeface="Times New Roman" pitchFamily="18" charset="0"/>
              </a:rPr>
              <a:t>đôi</a:t>
            </a:r>
            <a:r>
              <a:rPr lang="en-US" sz="3200" dirty="0">
                <a:solidFill>
                  <a:srgbClr val="2F05C7"/>
                </a:solidFill>
                <a:latin typeface="Times New Roman" pitchFamily="18" charset="0"/>
                <a:cs typeface="Times New Roman" pitchFamily="18" charset="0"/>
              </a:rPr>
              <a:t> </a:t>
            </a:r>
            <a:r>
              <a:rPr lang="en-US" sz="3200" dirty="0" err="1">
                <a:solidFill>
                  <a:srgbClr val="2F05C7"/>
                </a:solidFill>
                <a:latin typeface="Times New Roman" pitchFamily="18" charset="0"/>
                <a:cs typeface="Times New Roman" pitchFamily="18" charset="0"/>
              </a:rPr>
              <a:t>gồm</a:t>
            </a:r>
            <a:r>
              <a:rPr lang="en-US" sz="3200" dirty="0">
                <a:solidFill>
                  <a:srgbClr val="2F05C7"/>
                </a:solidFill>
                <a:latin typeface="Times New Roman" pitchFamily="18" charset="0"/>
                <a:cs typeface="Times New Roman" pitchFamily="18" charset="0"/>
              </a:rPr>
              <a:t> 2 </a:t>
            </a:r>
            <a:r>
              <a:rPr lang="en-US" sz="3200" dirty="0" err="1">
                <a:solidFill>
                  <a:srgbClr val="2F05C7"/>
                </a:solidFill>
                <a:latin typeface="Times New Roman" pitchFamily="18" charset="0"/>
                <a:cs typeface="Times New Roman" pitchFamily="18" charset="0"/>
              </a:rPr>
              <a:t>phân</a:t>
            </a:r>
            <a:r>
              <a:rPr lang="en-US" sz="3200" dirty="0">
                <a:solidFill>
                  <a:srgbClr val="2F05C7"/>
                </a:solidFill>
                <a:latin typeface="Times New Roman" pitchFamily="18" charset="0"/>
                <a:cs typeface="Times New Roman" pitchFamily="18" charset="0"/>
              </a:rPr>
              <a:t> </a:t>
            </a:r>
            <a:r>
              <a:rPr lang="en-US" sz="3200" dirty="0" err="1">
                <a:solidFill>
                  <a:srgbClr val="2F05C7"/>
                </a:solidFill>
                <a:latin typeface="Times New Roman" pitchFamily="18" charset="0"/>
                <a:cs typeface="Times New Roman" pitchFamily="18" charset="0"/>
              </a:rPr>
              <a:t>tử</a:t>
            </a:r>
            <a:r>
              <a:rPr lang="en-US" sz="3200" dirty="0">
                <a:solidFill>
                  <a:srgbClr val="2F05C7"/>
                </a:solidFill>
                <a:latin typeface="Times New Roman" pitchFamily="18" charset="0"/>
                <a:cs typeface="Times New Roman" pitchFamily="18" charset="0"/>
              </a:rPr>
              <a:t> </a:t>
            </a:r>
            <a:r>
              <a:rPr lang="en-US" sz="3200" dirty="0" err="1">
                <a:solidFill>
                  <a:srgbClr val="2F05C7"/>
                </a:solidFill>
                <a:latin typeface="Times New Roman" pitchFamily="18" charset="0"/>
                <a:cs typeface="Times New Roman" pitchFamily="18" charset="0"/>
              </a:rPr>
              <a:t>đường</a:t>
            </a:r>
            <a:r>
              <a:rPr lang="en-US" sz="3200" dirty="0">
                <a:solidFill>
                  <a:srgbClr val="2F05C7"/>
                </a:solidFill>
                <a:latin typeface="Times New Roman" pitchFamily="18" charset="0"/>
                <a:cs typeface="Times New Roman" pitchFamily="18" charset="0"/>
              </a:rPr>
              <a:t> </a:t>
            </a:r>
            <a:r>
              <a:rPr lang="en-US" sz="3200" dirty="0" err="1">
                <a:solidFill>
                  <a:srgbClr val="2F05C7"/>
                </a:solidFill>
                <a:latin typeface="Times New Roman" pitchFamily="18" charset="0"/>
                <a:cs typeface="Times New Roman" pitchFamily="18" charset="0"/>
              </a:rPr>
              <a:t>đơn</a:t>
            </a:r>
            <a:r>
              <a:rPr lang="en-US" sz="3200" dirty="0">
                <a:solidFill>
                  <a:srgbClr val="2F05C7"/>
                </a:solidFill>
                <a:latin typeface="Times New Roman" pitchFamily="18" charset="0"/>
                <a:cs typeface="Times New Roman" pitchFamily="18" charset="0"/>
              </a:rPr>
              <a:t> </a:t>
            </a:r>
            <a:r>
              <a:rPr lang="en-US" sz="3200" dirty="0" err="1">
                <a:solidFill>
                  <a:srgbClr val="2F05C7"/>
                </a:solidFill>
                <a:latin typeface="Times New Roman" pitchFamily="18" charset="0"/>
                <a:cs typeface="Times New Roman" pitchFamily="18" charset="0"/>
              </a:rPr>
              <a:t>liên</a:t>
            </a:r>
            <a:r>
              <a:rPr lang="en-US" sz="3200" dirty="0">
                <a:solidFill>
                  <a:srgbClr val="2F05C7"/>
                </a:solidFill>
                <a:latin typeface="Times New Roman" pitchFamily="18" charset="0"/>
                <a:cs typeface="Times New Roman" pitchFamily="18" charset="0"/>
              </a:rPr>
              <a:t> </a:t>
            </a:r>
            <a:r>
              <a:rPr lang="en-US" sz="3200" dirty="0" err="1">
                <a:solidFill>
                  <a:srgbClr val="2F05C7"/>
                </a:solidFill>
                <a:latin typeface="Times New Roman" pitchFamily="18" charset="0"/>
                <a:cs typeface="Times New Roman" pitchFamily="18" charset="0"/>
              </a:rPr>
              <a:t>kết</a:t>
            </a:r>
            <a:r>
              <a:rPr lang="en-US" sz="3200" dirty="0">
                <a:solidFill>
                  <a:srgbClr val="2F05C7"/>
                </a:solidFill>
                <a:latin typeface="Times New Roman" pitchFamily="18" charset="0"/>
                <a:cs typeface="Times New Roman" pitchFamily="18" charset="0"/>
              </a:rPr>
              <a:t> </a:t>
            </a:r>
            <a:r>
              <a:rPr lang="en-US" sz="3200" dirty="0" err="1">
                <a:solidFill>
                  <a:srgbClr val="2F05C7"/>
                </a:solidFill>
                <a:latin typeface="Times New Roman" pitchFamily="18" charset="0"/>
                <a:cs typeface="Times New Roman" pitchFamily="18" charset="0"/>
              </a:rPr>
              <a:t>với</a:t>
            </a:r>
            <a:r>
              <a:rPr lang="en-US" sz="3200" dirty="0">
                <a:solidFill>
                  <a:srgbClr val="2F05C7"/>
                </a:solidFill>
                <a:latin typeface="Times New Roman" pitchFamily="18" charset="0"/>
                <a:cs typeface="Times New Roman" pitchFamily="18" charset="0"/>
              </a:rPr>
              <a:t> </a:t>
            </a:r>
            <a:r>
              <a:rPr lang="en-US" sz="3200" dirty="0" err="1">
                <a:solidFill>
                  <a:srgbClr val="2F05C7"/>
                </a:solidFill>
                <a:latin typeface="Times New Roman" pitchFamily="18" charset="0"/>
                <a:cs typeface="Times New Roman" pitchFamily="18" charset="0"/>
              </a:rPr>
              <a:t>nhau</a:t>
            </a:r>
            <a:r>
              <a:rPr lang="nl-NL" altLang="vi-VN" sz="3200" b="1" dirty="0">
                <a:solidFill>
                  <a:srgbClr val="2F05C7"/>
                </a:solidFill>
                <a:latin typeface="Times New Roman" pitchFamily="18" charset="0"/>
                <a:cs typeface="Times New Roman" pitchFamily="18" charset="0"/>
              </a:rPr>
              <a:t> </a:t>
            </a:r>
            <a:endParaRPr lang="vi-VN" sz="3200" dirty="0">
              <a:solidFill>
                <a:srgbClr val="2F05C7"/>
              </a:solidFill>
              <a:latin typeface="Times New Roman" pitchFamily="18" charset="0"/>
              <a:cs typeface="Times New Roman" pitchFamily="18" charset="0"/>
            </a:endParaRPr>
          </a:p>
        </p:txBody>
      </p:sp>
    </p:spTree>
    <p:extLst>
      <p:ext uri="{BB962C8B-B14F-4D97-AF65-F5344CB8AC3E}">
        <p14:creationId xmlns:p14="http://schemas.microsoft.com/office/powerpoint/2010/main" val="88463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3572"/>
                                        </p:tgtEl>
                                        <p:attrNameLst>
                                          <p:attrName>style.visibility</p:attrName>
                                        </p:attrNameLst>
                                      </p:cBhvr>
                                      <p:to>
                                        <p:strVal val="visible"/>
                                      </p:to>
                                    </p:set>
                                    <p:animEffect transition="in" filter="box(in)">
                                      <p:cBhvr>
                                        <p:cTn id="13" dur="500"/>
                                        <p:tgtEl>
                                          <p:spTgt spid="235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3573"/>
                                        </p:tgtEl>
                                        <p:attrNameLst>
                                          <p:attrName>style.visibility</p:attrName>
                                        </p:attrNameLst>
                                      </p:cBhvr>
                                      <p:to>
                                        <p:strVal val="visible"/>
                                      </p:to>
                                    </p:set>
                                    <p:animEffect transition="in" filter="blinds(horizontal)">
                                      <p:cBhvr>
                                        <p:cTn id="18" dur="500"/>
                                        <p:tgtEl>
                                          <p:spTgt spid="235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580"/>
                                        </p:tgtEl>
                                        <p:attrNameLst>
                                          <p:attrName>style.visibility</p:attrName>
                                        </p:attrNameLst>
                                      </p:cBhvr>
                                      <p:to>
                                        <p:strVal val="visible"/>
                                      </p:to>
                                    </p:set>
                                    <p:animEffect transition="in" filter="box(in)">
                                      <p:cBhvr>
                                        <p:cTn id="23" dur="500"/>
                                        <p:tgtEl>
                                          <p:spTgt spid="2358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585"/>
                                        </p:tgtEl>
                                        <p:attrNameLst>
                                          <p:attrName>style.visibility</p:attrName>
                                        </p:attrNameLst>
                                      </p:cBhvr>
                                      <p:to>
                                        <p:strVal val="visible"/>
                                      </p:to>
                                    </p:set>
                                    <p:animEffect transition="in" filter="blinds(horizontal)">
                                      <p:cBhvr>
                                        <p:cTn id="28" dur="500"/>
                                        <p:tgtEl>
                                          <p:spTgt spid="2358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2" grpId="0" animBg="1"/>
      <p:bldP spid="23573" grpId="0" animBg="1"/>
      <p:bldP spid="23580" grpId="0" animBg="1"/>
      <p:bldP spid="23585"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246066"/>
            <a:ext cx="44640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4"/>
            <a:ext cx="381635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Rectangle 10"/>
          <p:cNvSpPr>
            <a:spLocks noChangeArrowheads="1"/>
          </p:cNvSpPr>
          <p:nvPr/>
        </p:nvSpPr>
        <p:spPr bwMode="auto">
          <a:xfrm>
            <a:off x="2141538" y="1974854"/>
            <a:ext cx="1439862" cy="576262"/>
          </a:xfrm>
          <a:prstGeom prst="rect">
            <a:avLst/>
          </a:prstGeom>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800" b="1" dirty="0" err="1">
                <a:latin typeface="Times New Roman" pitchFamily="18" charset="0"/>
                <a:cs typeface="Times New Roman" pitchFamily="18" charset="0"/>
              </a:rPr>
              <a:t>Glucôzơ</a:t>
            </a:r>
            <a:endParaRPr lang="en-US" sz="2800" b="1" dirty="0">
              <a:latin typeface="Times New Roman" pitchFamily="18" charset="0"/>
              <a:cs typeface="Times New Roman" pitchFamily="18" charset="0"/>
            </a:endParaRPr>
          </a:p>
        </p:txBody>
      </p:sp>
      <p:sp>
        <p:nvSpPr>
          <p:cNvPr id="41995" name="Rectangle 11"/>
          <p:cNvSpPr>
            <a:spLocks noChangeArrowheads="1"/>
          </p:cNvSpPr>
          <p:nvPr/>
        </p:nvSpPr>
        <p:spPr bwMode="auto">
          <a:xfrm>
            <a:off x="4191001" y="1974854"/>
            <a:ext cx="1439863" cy="576262"/>
          </a:xfrm>
          <a:prstGeom prst="rect">
            <a:avLst/>
          </a:prstGeom>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800" b="1" dirty="0" err="1">
                <a:latin typeface="Times New Roman" pitchFamily="18" charset="0"/>
                <a:cs typeface="Times New Roman" pitchFamily="18" charset="0"/>
              </a:rPr>
              <a:t>Fructôzơ</a:t>
            </a:r>
            <a:endParaRPr lang="en-US" sz="2800" b="1" dirty="0">
              <a:latin typeface="Times New Roman" pitchFamily="18" charset="0"/>
              <a:cs typeface="Times New Roman" pitchFamily="18" charset="0"/>
            </a:endParaRPr>
          </a:p>
        </p:txBody>
      </p:sp>
      <p:sp>
        <p:nvSpPr>
          <p:cNvPr id="41996" name="Rectangle 12"/>
          <p:cNvSpPr>
            <a:spLocks noChangeArrowheads="1"/>
          </p:cNvSpPr>
          <p:nvPr/>
        </p:nvSpPr>
        <p:spPr bwMode="auto">
          <a:xfrm>
            <a:off x="8616951" y="1974854"/>
            <a:ext cx="1439863" cy="576262"/>
          </a:xfrm>
          <a:prstGeom prst="rect">
            <a:avLst/>
          </a:prstGeom>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800" b="1">
                <a:latin typeface="Times New Roman" pitchFamily="18" charset="0"/>
                <a:cs typeface="Times New Roman" pitchFamily="18" charset="0"/>
              </a:rPr>
              <a:t>Glucôzơ</a:t>
            </a:r>
          </a:p>
        </p:txBody>
      </p:sp>
      <p:sp>
        <p:nvSpPr>
          <p:cNvPr id="41997" name="Rectangle 13"/>
          <p:cNvSpPr>
            <a:spLocks noChangeArrowheads="1"/>
          </p:cNvSpPr>
          <p:nvPr/>
        </p:nvSpPr>
        <p:spPr bwMode="auto">
          <a:xfrm>
            <a:off x="6456363" y="1974854"/>
            <a:ext cx="1655762" cy="576262"/>
          </a:xfrm>
          <a:prstGeom prst="rect">
            <a:avLst/>
          </a:prstGeom>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sz="2800" b="1">
                <a:latin typeface="Times New Roman" pitchFamily="18" charset="0"/>
                <a:cs typeface="Times New Roman" pitchFamily="18" charset="0"/>
              </a:rPr>
              <a:t>Galactôzơ</a:t>
            </a:r>
          </a:p>
        </p:txBody>
      </p:sp>
      <p:sp>
        <p:nvSpPr>
          <p:cNvPr id="41998" name="AutoShape 14"/>
          <p:cNvSpPr>
            <a:spLocks/>
          </p:cNvSpPr>
          <p:nvPr/>
        </p:nvSpPr>
        <p:spPr bwMode="auto">
          <a:xfrm rot="5400000">
            <a:off x="8105776" y="1600205"/>
            <a:ext cx="504825" cy="2486025"/>
          </a:xfrm>
          <a:prstGeom prst="rightBrace">
            <a:avLst>
              <a:gd name="adj1" fmla="val 41038"/>
              <a:gd name="adj2" fmla="val 50000"/>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en-US">
              <a:solidFill>
                <a:srgbClr val="FFFF00"/>
              </a:solidFill>
            </a:endParaRPr>
          </a:p>
        </p:txBody>
      </p:sp>
      <p:sp>
        <p:nvSpPr>
          <p:cNvPr id="41999" name="AutoShape 15"/>
          <p:cNvSpPr>
            <a:spLocks/>
          </p:cNvSpPr>
          <p:nvPr/>
        </p:nvSpPr>
        <p:spPr bwMode="auto">
          <a:xfrm rot="5400000">
            <a:off x="3609976" y="1631955"/>
            <a:ext cx="504825" cy="2486025"/>
          </a:xfrm>
          <a:prstGeom prst="rightBrace">
            <a:avLst>
              <a:gd name="adj1" fmla="val 41038"/>
              <a:gd name="adj2" fmla="val 50000"/>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lgn="ctr"/>
            <a:endParaRPr lang="en-US">
              <a:solidFill>
                <a:srgbClr val="FFFF00"/>
              </a:solidFill>
            </a:endParaRPr>
          </a:p>
        </p:txBody>
      </p:sp>
      <p:grpSp>
        <p:nvGrpSpPr>
          <p:cNvPr id="4" name="Group 19"/>
          <p:cNvGrpSpPr>
            <a:grpSpLocks/>
          </p:cNvGrpSpPr>
          <p:nvPr/>
        </p:nvGrpSpPr>
        <p:grpSpPr bwMode="auto">
          <a:xfrm>
            <a:off x="6992938" y="3200404"/>
            <a:ext cx="2684463" cy="3540124"/>
            <a:chOff x="3445" y="3295"/>
            <a:chExt cx="1691" cy="2230"/>
          </a:xfrm>
        </p:grpSpPr>
        <p:sp>
          <p:nvSpPr>
            <p:cNvPr id="17423" name="Rectangle 17"/>
            <p:cNvSpPr>
              <a:spLocks noChangeArrowheads="1"/>
            </p:cNvSpPr>
            <p:nvPr/>
          </p:nvSpPr>
          <p:spPr bwMode="auto">
            <a:xfrm>
              <a:off x="3716" y="3295"/>
              <a:ext cx="1180" cy="454"/>
            </a:xfrm>
            <a:prstGeom prst="rect">
              <a:avLst/>
            </a:prstGeom>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2400" b="1" dirty="0" err="1">
                  <a:solidFill>
                    <a:srgbClr val="0000FF"/>
                  </a:solidFill>
                  <a:latin typeface="Times New Roman" pitchFamily="18" charset="0"/>
                  <a:cs typeface="Times New Roman" pitchFamily="18" charset="0"/>
                </a:rPr>
                <a:t>Lactôzơ</a:t>
              </a:r>
              <a:endParaRPr lang="en-US" sz="2400" b="1" dirty="0">
                <a:solidFill>
                  <a:srgbClr val="0000FF"/>
                </a:solidFill>
                <a:latin typeface="Times New Roman" pitchFamily="18" charset="0"/>
                <a:cs typeface="Times New Roman" pitchFamily="18" charset="0"/>
              </a:endParaRPr>
            </a:p>
            <a:p>
              <a:pPr algn="ctr"/>
              <a:r>
                <a:rPr lang="en-US" sz="2400" b="1" dirty="0">
                  <a:solidFill>
                    <a:srgbClr val="0000FF"/>
                  </a:solidFill>
                  <a:latin typeface="Times New Roman" pitchFamily="18" charset="0"/>
                  <a:cs typeface="Times New Roman" pitchFamily="18" charset="0"/>
                </a:rPr>
                <a:t>(</a:t>
              </a:r>
              <a:r>
                <a:rPr lang="en-US" sz="2400" b="1" dirty="0" err="1">
                  <a:solidFill>
                    <a:srgbClr val="0000FF"/>
                  </a:solidFill>
                  <a:latin typeface="Times New Roman" pitchFamily="18" charset="0"/>
                  <a:cs typeface="Times New Roman" pitchFamily="18" charset="0"/>
                </a:rPr>
                <a:t>đường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sữa</a:t>
              </a:r>
              <a:r>
                <a:rPr lang="en-US" sz="2400" b="1" dirty="0">
                  <a:solidFill>
                    <a:srgbClr val="0000FF"/>
                  </a:solidFill>
                  <a:latin typeface="Times New Roman" pitchFamily="18" charset="0"/>
                  <a:cs typeface="Times New Roman" pitchFamily="18" charset="0"/>
                </a:rPr>
                <a:t>)</a:t>
              </a:r>
            </a:p>
          </p:txBody>
        </p:sp>
        <p:pic>
          <p:nvPicPr>
            <p:cNvPr id="17424" name="Picture 18" descr="1299309846-chat-luong-sua-t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5" y="3834"/>
              <a:ext cx="1691" cy="1691"/>
            </a:xfrm>
            <a:prstGeom prst="rect">
              <a:avLst/>
            </a:prstGeom>
            <a:ln/>
          </p:spPr>
          <p:style>
            <a:lnRef idx="1">
              <a:schemeClr val="accent3"/>
            </a:lnRef>
            <a:fillRef idx="2">
              <a:schemeClr val="accent3"/>
            </a:fillRef>
            <a:effectRef idx="1">
              <a:schemeClr val="accent3"/>
            </a:effectRef>
            <a:fontRef idx="minor">
              <a:schemeClr val="dk1"/>
            </a:fontRef>
          </p:style>
        </p:pic>
      </p:grpSp>
      <p:grpSp>
        <p:nvGrpSpPr>
          <p:cNvPr id="5" name="Group 21"/>
          <p:cNvGrpSpPr>
            <a:grpSpLocks/>
          </p:cNvGrpSpPr>
          <p:nvPr/>
        </p:nvGrpSpPr>
        <p:grpSpPr bwMode="auto">
          <a:xfrm>
            <a:off x="1941513" y="3200402"/>
            <a:ext cx="3621088" cy="3581398"/>
            <a:chOff x="263" y="3295"/>
            <a:chExt cx="2281" cy="2256"/>
          </a:xfrm>
        </p:grpSpPr>
        <p:sp>
          <p:nvSpPr>
            <p:cNvPr id="17421" name="Rectangle 16"/>
            <p:cNvSpPr>
              <a:spLocks noChangeArrowheads="1"/>
            </p:cNvSpPr>
            <p:nvPr/>
          </p:nvSpPr>
          <p:spPr bwMode="auto">
            <a:xfrm>
              <a:off x="800" y="3295"/>
              <a:ext cx="1360" cy="499"/>
            </a:xfrm>
            <a:prstGeom prst="rect">
              <a:avLst/>
            </a:prstGeom>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2400" b="1" dirty="0" err="1">
                  <a:solidFill>
                    <a:srgbClr val="0000FF"/>
                  </a:solidFill>
                  <a:latin typeface="Times New Roman" pitchFamily="18" charset="0"/>
                  <a:cs typeface="Times New Roman" pitchFamily="18" charset="0"/>
                </a:rPr>
                <a:t>Saccarôzơ</a:t>
              </a:r>
              <a:endParaRPr lang="en-US" sz="2400" b="1" dirty="0">
                <a:solidFill>
                  <a:srgbClr val="0000FF"/>
                </a:solidFill>
                <a:latin typeface="Times New Roman" pitchFamily="18" charset="0"/>
                <a:cs typeface="Times New Roman" pitchFamily="18" charset="0"/>
              </a:endParaRPr>
            </a:p>
            <a:p>
              <a:pPr algn="ctr"/>
              <a:r>
                <a:rPr lang="en-US" sz="2400" b="1" dirty="0">
                  <a:solidFill>
                    <a:srgbClr val="0000FF"/>
                  </a:solidFill>
                  <a:latin typeface="Times New Roman" pitchFamily="18" charset="0"/>
                  <a:cs typeface="Times New Roman" pitchFamily="18" charset="0"/>
                </a:rPr>
                <a:t>(</a:t>
              </a:r>
              <a:r>
                <a:rPr lang="en-US" sz="2400" b="1" dirty="0" err="1">
                  <a:solidFill>
                    <a:srgbClr val="0000FF"/>
                  </a:solidFill>
                  <a:latin typeface="Times New Roman" pitchFamily="18" charset="0"/>
                  <a:cs typeface="Times New Roman" pitchFamily="18" charset="0"/>
                </a:rPr>
                <a:t>đường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mía</a:t>
              </a:r>
              <a:r>
                <a:rPr lang="en-US" sz="2400" b="1" dirty="0">
                  <a:solidFill>
                    <a:srgbClr val="0000FF"/>
                  </a:solidFill>
                  <a:latin typeface="Times New Roman" pitchFamily="18" charset="0"/>
                  <a:cs typeface="Times New Roman" pitchFamily="18" charset="0"/>
                </a:rPr>
                <a:t>)</a:t>
              </a:r>
            </a:p>
          </p:txBody>
        </p:sp>
        <p:pic>
          <p:nvPicPr>
            <p:cNvPr id="17422" name="Picture 20" descr="m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 y="3839"/>
              <a:ext cx="2281" cy="1712"/>
            </a:xfrm>
            <a:prstGeom prst="rect">
              <a:avLst/>
            </a:prstGeom>
            <a:ln/>
          </p:spPr>
          <p:style>
            <a:lnRef idx="1">
              <a:schemeClr val="accent3"/>
            </a:lnRef>
            <a:fillRef idx="2">
              <a:schemeClr val="accent3"/>
            </a:fillRef>
            <a:effectRef idx="1">
              <a:schemeClr val="accent3"/>
            </a:effectRef>
            <a:fontRef idx="minor">
              <a:schemeClr val="dk1"/>
            </a:fontRef>
          </p:style>
        </p:pic>
      </p:grpSp>
    </p:spTree>
    <p:extLst>
      <p:ext uri="{BB962C8B-B14F-4D97-AF65-F5344CB8AC3E}">
        <p14:creationId xmlns:p14="http://schemas.microsoft.com/office/powerpoint/2010/main" val="3867982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91"/>
                                        </p:tgtEl>
                                        <p:attrNameLst>
                                          <p:attrName>style.visibility</p:attrName>
                                        </p:attrNameLst>
                                      </p:cBhvr>
                                      <p:to>
                                        <p:strVal val="visible"/>
                                      </p:to>
                                    </p:set>
                                    <p:anim calcmode="lin" valueType="num">
                                      <p:cBhvr additive="base">
                                        <p:cTn id="7" dur="500" fill="hold"/>
                                        <p:tgtEl>
                                          <p:spTgt spid="41991"/>
                                        </p:tgtEl>
                                        <p:attrNameLst>
                                          <p:attrName>ppt_x</p:attrName>
                                        </p:attrNameLst>
                                      </p:cBhvr>
                                      <p:tavLst>
                                        <p:tav tm="0">
                                          <p:val>
                                            <p:strVal val="#ppt_x"/>
                                          </p:val>
                                        </p:tav>
                                        <p:tav tm="100000">
                                          <p:val>
                                            <p:strVal val="#ppt_x"/>
                                          </p:val>
                                        </p:tav>
                                      </p:tavLst>
                                    </p:anim>
                                    <p:anim calcmode="lin" valueType="num">
                                      <p:cBhvr additive="base">
                                        <p:cTn id="8" dur="500" fill="hold"/>
                                        <p:tgtEl>
                                          <p:spTgt spid="419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1994"/>
                                        </p:tgtEl>
                                        <p:attrNameLst>
                                          <p:attrName>style.visibility</p:attrName>
                                        </p:attrNameLst>
                                      </p:cBhvr>
                                      <p:to>
                                        <p:strVal val="visible"/>
                                      </p:to>
                                    </p:set>
                                    <p:animEffect transition="in" filter="blinds(horizontal)">
                                      <p:cBhvr>
                                        <p:cTn id="13" dur="500"/>
                                        <p:tgtEl>
                                          <p:spTgt spid="419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1995"/>
                                        </p:tgtEl>
                                        <p:attrNameLst>
                                          <p:attrName>style.visibility</p:attrName>
                                        </p:attrNameLst>
                                      </p:cBhvr>
                                      <p:to>
                                        <p:strVal val="visible"/>
                                      </p:to>
                                    </p:set>
                                    <p:animEffect transition="in" filter="blinds(horizontal)">
                                      <p:cBhvr>
                                        <p:cTn id="18" dur="500"/>
                                        <p:tgtEl>
                                          <p:spTgt spid="4199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1999"/>
                                        </p:tgtEl>
                                        <p:attrNameLst>
                                          <p:attrName>style.visibility</p:attrName>
                                        </p:attrNameLst>
                                      </p:cBhvr>
                                      <p:to>
                                        <p:strVal val="visible"/>
                                      </p:to>
                                    </p:set>
                                    <p:animEffect transition="in" filter="box(in)">
                                      <p:cBhvr>
                                        <p:cTn id="23" dur="500"/>
                                        <p:tgtEl>
                                          <p:spTgt spid="4199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41993"/>
                                        </p:tgtEl>
                                        <p:attrNameLst>
                                          <p:attrName>style.visibility</p:attrName>
                                        </p:attrNameLst>
                                      </p:cBhvr>
                                      <p:to>
                                        <p:strVal val="visible"/>
                                      </p:to>
                                    </p:set>
                                    <p:animEffect transition="in" filter="blinds(horizontal)">
                                      <p:cBhvr>
                                        <p:cTn id="34" dur="500"/>
                                        <p:tgtEl>
                                          <p:spTgt spid="4199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1997"/>
                                        </p:tgtEl>
                                        <p:attrNameLst>
                                          <p:attrName>style.visibility</p:attrName>
                                        </p:attrNameLst>
                                      </p:cBhvr>
                                      <p:to>
                                        <p:strVal val="visible"/>
                                      </p:to>
                                    </p:set>
                                    <p:animEffect transition="in" filter="blinds(horizontal)">
                                      <p:cBhvr>
                                        <p:cTn id="39" dur="500"/>
                                        <p:tgtEl>
                                          <p:spTgt spid="4199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1996"/>
                                        </p:tgtEl>
                                        <p:attrNameLst>
                                          <p:attrName>style.visibility</p:attrName>
                                        </p:attrNameLst>
                                      </p:cBhvr>
                                      <p:to>
                                        <p:strVal val="visible"/>
                                      </p:to>
                                    </p:set>
                                    <p:animEffect transition="in" filter="blinds(horizontal)">
                                      <p:cBhvr>
                                        <p:cTn id="44" dur="500"/>
                                        <p:tgtEl>
                                          <p:spTgt spid="4199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41998"/>
                                        </p:tgtEl>
                                        <p:attrNameLst>
                                          <p:attrName>style.visibility</p:attrName>
                                        </p:attrNameLst>
                                      </p:cBhvr>
                                      <p:to>
                                        <p:strVal val="visible"/>
                                      </p:to>
                                    </p:set>
                                    <p:animEffect transition="in" filter="box(in)">
                                      <p:cBhvr>
                                        <p:cTn id="49" dur="500"/>
                                        <p:tgtEl>
                                          <p:spTgt spid="4199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linds(horizontal)">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animBg="1"/>
      <p:bldP spid="41995" grpId="0" animBg="1"/>
      <p:bldP spid="41996" grpId="0" animBg="1"/>
      <p:bldP spid="41997" grpId="0" animBg="1"/>
      <p:bldP spid="41998" grpId="0" animBg="1"/>
      <p:bldP spid="419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1919289" y="4572000"/>
            <a:ext cx="8434387" cy="107791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hangingPunct="1">
              <a:spcBef>
                <a:spcPct val="50000"/>
              </a:spcBef>
            </a:pPr>
            <a:r>
              <a:rPr lang="en-US" altLang="vi-VN" sz="3200" dirty="0" err="1">
                <a:solidFill>
                  <a:srgbClr val="2F05C7"/>
                </a:solidFill>
              </a:rPr>
              <a:t>Kitin</a:t>
            </a:r>
            <a:r>
              <a:rPr lang="en-US" altLang="vi-VN" sz="3200" dirty="0">
                <a:solidFill>
                  <a:srgbClr val="2F05C7"/>
                </a:solidFill>
              </a:rPr>
              <a:t>: </a:t>
            </a:r>
            <a:r>
              <a:rPr lang="en-US" altLang="vi-VN" sz="3200" dirty="0" err="1">
                <a:solidFill>
                  <a:srgbClr val="2F05C7"/>
                </a:solidFill>
              </a:rPr>
              <a:t>chất</a:t>
            </a:r>
            <a:r>
              <a:rPr lang="en-US" altLang="vi-VN" sz="3200" dirty="0">
                <a:solidFill>
                  <a:srgbClr val="2F05C7"/>
                </a:solidFill>
              </a:rPr>
              <a:t> </a:t>
            </a:r>
            <a:r>
              <a:rPr lang="en-US" altLang="vi-VN" sz="3200" dirty="0" err="1">
                <a:solidFill>
                  <a:srgbClr val="2F05C7"/>
                </a:solidFill>
              </a:rPr>
              <a:t>cấu</a:t>
            </a:r>
            <a:r>
              <a:rPr lang="en-US" altLang="vi-VN" sz="3200" dirty="0">
                <a:solidFill>
                  <a:srgbClr val="2F05C7"/>
                </a:solidFill>
              </a:rPr>
              <a:t> </a:t>
            </a:r>
            <a:r>
              <a:rPr lang="en-US" altLang="vi-VN" sz="3200" dirty="0" err="1">
                <a:solidFill>
                  <a:srgbClr val="2F05C7"/>
                </a:solidFill>
              </a:rPr>
              <a:t>tạo</a:t>
            </a:r>
            <a:r>
              <a:rPr lang="en-US" altLang="vi-VN" sz="3200" dirty="0">
                <a:solidFill>
                  <a:srgbClr val="2F05C7"/>
                </a:solidFill>
              </a:rPr>
              <a:t> </a:t>
            </a:r>
            <a:r>
              <a:rPr lang="en-US" altLang="vi-VN" sz="3200" dirty="0" err="1">
                <a:solidFill>
                  <a:srgbClr val="2F05C7"/>
                </a:solidFill>
              </a:rPr>
              <a:t>nên</a:t>
            </a:r>
            <a:r>
              <a:rPr lang="en-US" altLang="vi-VN" sz="3200" dirty="0">
                <a:solidFill>
                  <a:srgbClr val="2F05C7"/>
                </a:solidFill>
              </a:rPr>
              <a:t> </a:t>
            </a:r>
            <a:r>
              <a:rPr lang="en-US" altLang="vi-VN" sz="3200" dirty="0" err="1">
                <a:solidFill>
                  <a:srgbClr val="2F05C7"/>
                </a:solidFill>
              </a:rPr>
              <a:t>thành</a:t>
            </a:r>
            <a:r>
              <a:rPr lang="en-US" altLang="vi-VN" sz="3200" dirty="0">
                <a:solidFill>
                  <a:srgbClr val="2F05C7"/>
                </a:solidFill>
              </a:rPr>
              <a:t> </a:t>
            </a:r>
            <a:r>
              <a:rPr lang="en-US" altLang="vi-VN" sz="3200" dirty="0" err="1">
                <a:solidFill>
                  <a:srgbClr val="2F05C7"/>
                </a:solidFill>
              </a:rPr>
              <a:t>tế</a:t>
            </a:r>
            <a:r>
              <a:rPr lang="en-US" altLang="vi-VN" sz="3200" dirty="0">
                <a:solidFill>
                  <a:srgbClr val="2F05C7"/>
                </a:solidFill>
              </a:rPr>
              <a:t> </a:t>
            </a:r>
            <a:r>
              <a:rPr lang="en-US" altLang="vi-VN" sz="3200" dirty="0" err="1">
                <a:solidFill>
                  <a:srgbClr val="2F05C7"/>
                </a:solidFill>
              </a:rPr>
              <a:t>bào</a:t>
            </a:r>
            <a:r>
              <a:rPr lang="en-US" altLang="vi-VN" sz="3200" dirty="0">
                <a:solidFill>
                  <a:srgbClr val="2F05C7"/>
                </a:solidFill>
              </a:rPr>
              <a:t> </a:t>
            </a:r>
            <a:r>
              <a:rPr lang="en-US" altLang="vi-VN" sz="3200" dirty="0" err="1">
                <a:solidFill>
                  <a:srgbClr val="2F05C7"/>
                </a:solidFill>
              </a:rPr>
              <a:t>của</a:t>
            </a:r>
            <a:r>
              <a:rPr lang="en-US" altLang="vi-VN" sz="3200" dirty="0">
                <a:solidFill>
                  <a:srgbClr val="2F05C7"/>
                </a:solidFill>
              </a:rPr>
              <a:t> </a:t>
            </a:r>
            <a:r>
              <a:rPr lang="en-US" altLang="vi-VN" sz="3200" dirty="0" err="1">
                <a:solidFill>
                  <a:srgbClr val="2F05C7"/>
                </a:solidFill>
              </a:rPr>
              <a:t>Nấm</a:t>
            </a:r>
            <a:r>
              <a:rPr lang="en-US" altLang="vi-VN" sz="3200" dirty="0">
                <a:solidFill>
                  <a:srgbClr val="2F05C7"/>
                </a:solidFill>
              </a:rPr>
              <a:t>, </a:t>
            </a:r>
            <a:r>
              <a:rPr lang="en-US" altLang="vi-VN" sz="3200" dirty="0" err="1">
                <a:solidFill>
                  <a:srgbClr val="2F05C7"/>
                </a:solidFill>
              </a:rPr>
              <a:t>bộ</a:t>
            </a:r>
            <a:r>
              <a:rPr lang="en-US" altLang="vi-VN" sz="3200" dirty="0">
                <a:solidFill>
                  <a:srgbClr val="2F05C7"/>
                </a:solidFill>
              </a:rPr>
              <a:t> </a:t>
            </a:r>
            <a:r>
              <a:rPr lang="en-US" altLang="vi-VN" sz="3200" dirty="0" err="1">
                <a:solidFill>
                  <a:srgbClr val="2F05C7"/>
                </a:solidFill>
              </a:rPr>
              <a:t>xương</a:t>
            </a:r>
            <a:r>
              <a:rPr lang="en-US" altLang="vi-VN" sz="3200" dirty="0">
                <a:solidFill>
                  <a:srgbClr val="2F05C7"/>
                </a:solidFill>
              </a:rPr>
              <a:t> </a:t>
            </a:r>
            <a:r>
              <a:rPr lang="en-US" altLang="vi-VN" sz="3200" dirty="0" err="1">
                <a:solidFill>
                  <a:srgbClr val="2F05C7"/>
                </a:solidFill>
              </a:rPr>
              <a:t>ngoài</a:t>
            </a:r>
            <a:r>
              <a:rPr lang="en-US" altLang="vi-VN" sz="3200" dirty="0">
                <a:solidFill>
                  <a:srgbClr val="2F05C7"/>
                </a:solidFill>
              </a:rPr>
              <a:t> </a:t>
            </a:r>
            <a:r>
              <a:rPr lang="en-US" altLang="vi-VN" sz="3200" dirty="0" err="1">
                <a:solidFill>
                  <a:srgbClr val="2F05C7"/>
                </a:solidFill>
              </a:rPr>
              <a:t>của</a:t>
            </a:r>
            <a:r>
              <a:rPr lang="en-US" altLang="vi-VN" sz="3200" dirty="0">
                <a:solidFill>
                  <a:srgbClr val="2F05C7"/>
                </a:solidFill>
              </a:rPr>
              <a:t> ĐV </a:t>
            </a:r>
            <a:r>
              <a:rPr lang="en-US" altLang="vi-VN" sz="3200" dirty="0" err="1">
                <a:solidFill>
                  <a:srgbClr val="2F05C7"/>
                </a:solidFill>
              </a:rPr>
              <a:t>thuộc</a:t>
            </a:r>
            <a:r>
              <a:rPr lang="en-US" altLang="vi-VN" sz="3200" dirty="0">
                <a:solidFill>
                  <a:srgbClr val="2F05C7"/>
                </a:solidFill>
              </a:rPr>
              <a:t> </a:t>
            </a:r>
            <a:r>
              <a:rPr lang="en-US" altLang="vi-VN" sz="3200" dirty="0" err="1">
                <a:solidFill>
                  <a:srgbClr val="2F05C7"/>
                </a:solidFill>
              </a:rPr>
              <a:t>ngành</a:t>
            </a:r>
            <a:r>
              <a:rPr lang="en-US" altLang="vi-VN" sz="3200" dirty="0">
                <a:solidFill>
                  <a:srgbClr val="2F05C7"/>
                </a:solidFill>
              </a:rPr>
              <a:t> </a:t>
            </a:r>
            <a:r>
              <a:rPr lang="en-US" altLang="vi-VN" sz="3200" dirty="0" err="1">
                <a:solidFill>
                  <a:srgbClr val="2F05C7"/>
                </a:solidFill>
              </a:rPr>
              <a:t>chân</a:t>
            </a:r>
            <a:r>
              <a:rPr lang="en-US" altLang="vi-VN" sz="3200" dirty="0">
                <a:solidFill>
                  <a:srgbClr val="2F05C7"/>
                </a:solidFill>
              </a:rPr>
              <a:t> </a:t>
            </a:r>
            <a:r>
              <a:rPr lang="en-US" altLang="vi-VN" sz="3200" dirty="0" err="1">
                <a:solidFill>
                  <a:srgbClr val="2F05C7"/>
                </a:solidFill>
              </a:rPr>
              <a:t>khớp</a:t>
            </a:r>
            <a:r>
              <a:rPr lang="en-US" altLang="vi-VN" sz="3200" dirty="0">
                <a:solidFill>
                  <a:srgbClr val="2F05C7"/>
                </a:solidFill>
              </a:rPr>
              <a:t>.</a:t>
            </a:r>
          </a:p>
        </p:txBody>
      </p:sp>
      <p:grpSp>
        <p:nvGrpSpPr>
          <p:cNvPr id="3" name="Group 13"/>
          <p:cNvGrpSpPr>
            <a:grpSpLocks/>
          </p:cNvGrpSpPr>
          <p:nvPr/>
        </p:nvGrpSpPr>
        <p:grpSpPr bwMode="auto">
          <a:xfrm>
            <a:off x="1919288" y="762001"/>
            <a:ext cx="5111750" cy="3040063"/>
            <a:chOff x="0" y="1434"/>
            <a:chExt cx="3538" cy="1915"/>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4"/>
              <a:ext cx="3538" cy="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a:off x="1361" y="2874"/>
              <a:ext cx="1003" cy="372"/>
            </a:xfrm>
            <a:prstGeom prst="rect">
              <a:avLst/>
            </a:prstGeom>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2800" dirty="0" err="1">
                  <a:latin typeface="Times New Roman" pitchFamily="18" charset="0"/>
                  <a:cs typeface="Times New Roman" pitchFamily="18" charset="0"/>
                </a:rPr>
                <a:t>Kitin</a:t>
              </a:r>
              <a:endParaRPr lang="en-US" sz="2800" dirty="0">
                <a:latin typeface="Times New Roman" pitchFamily="18" charset="0"/>
                <a:cs typeface="Times New Roman" pitchFamily="18" charset="0"/>
              </a:endParaRPr>
            </a:p>
          </p:txBody>
        </p:sp>
      </p:grpSp>
      <p:pic>
        <p:nvPicPr>
          <p:cNvPr id="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063" y="762000"/>
            <a:ext cx="3249612"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namme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76201"/>
            <a:ext cx="4103688"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descr="f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31908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descr="c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38" y="3190875"/>
            <a:ext cx="27432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insec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438" y="182563"/>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1000029907_con_trung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6225" y="3048001"/>
            <a:ext cx="237648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12"/>
          <p:cNvSpPr>
            <a:spLocks noChangeArrowheads="1"/>
          </p:cNvSpPr>
          <p:nvPr/>
        </p:nvSpPr>
        <p:spPr bwMode="auto">
          <a:xfrm>
            <a:off x="1774825" y="5424488"/>
            <a:ext cx="8281988" cy="1433512"/>
          </a:xfrm>
          <a:prstGeom prst="rect">
            <a:avLst/>
          </a:prstGeom>
          <a:solidFill>
            <a:srgbClr val="FFFFCC"/>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en-US" sz="2800" b="1" dirty="0" err="1">
                <a:latin typeface="Times New Roman" pitchFamily="18" charset="0"/>
                <a:cs typeface="Times New Roman" pitchFamily="18" charset="0"/>
              </a:rPr>
              <a:t>Kitin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nấm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ngoài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trùng</a:t>
            </a:r>
            <a:r>
              <a:rPr lang="en-US" sz="2800" b="1" dirty="0">
                <a:latin typeface="Times New Roman" pitchFamily="18" charset="0"/>
                <a:cs typeface="Times New Roman" pitchFamily="18" charset="0"/>
              </a:rPr>
              <a:t> hay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khác</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43149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7094" y="545587"/>
            <a:ext cx="8431305" cy="1142535"/>
          </a:xfrm>
        </p:spPr>
        <p:txBody>
          <a:bodyPr>
            <a:prstTxWarp prst="textCascadeUp">
              <a:avLst/>
            </a:prstTxWarp>
            <a:normAutofit/>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BÀI 6</a:t>
            </a:r>
          </a:p>
        </p:txBody>
      </p:sp>
      <p:sp>
        <p:nvSpPr>
          <p:cNvPr id="3" name="Subtitle 2"/>
          <p:cNvSpPr>
            <a:spLocks noGrp="1"/>
          </p:cNvSpPr>
          <p:nvPr>
            <p:ph type="subTitle" idx="1"/>
          </p:nvPr>
        </p:nvSpPr>
        <p:spPr>
          <a:xfrm>
            <a:off x="1059766" y="2350012"/>
            <a:ext cx="10109982" cy="1898430"/>
          </a:xfrm>
        </p:spPr>
        <p:txBody>
          <a:bodyPr>
            <a:prstTxWarp prst="textChevronInverted">
              <a:avLst/>
            </a:prstTxWarp>
            <a:normAutofit/>
          </a:bodyPr>
          <a:lstStyle/>
          <a:p>
            <a:r>
              <a:rPr lang="en-US" sz="4800" b="1" dirty="0">
                <a:ln w="12700" cmpd="sng">
                  <a:solidFill>
                    <a:srgbClr val="FFFF00"/>
                  </a:solidFill>
                  <a:prstDash val="solid"/>
                </a:ln>
                <a:solidFill>
                  <a:srgbClr val="FF0000"/>
                </a:solidFill>
                <a:latin typeface="Arial" panose="020B0604020202020204" pitchFamily="34" charset="0"/>
                <a:cs typeface="Arial" panose="020B0604020202020204" pitchFamily="34" charset="0"/>
              </a:rPr>
              <a:t>CÁC PHÂN TỬ SINH HỌC </a:t>
            </a:r>
          </a:p>
        </p:txBody>
      </p:sp>
    </p:spTree>
    <p:extLst>
      <p:ext uri="{BB962C8B-B14F-4D97-AF65-F5344CB8AC3E}">
        <p14:creationId xmlns:p14="http://schemas.microsoft.com/office/powerpoint/2010/main" val="569629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6" name="Rectangle 10"/>
          <p:cNvSpPr>
            <a:spLocks noGrp="1" noChangeArrowheads="1"/>
          </p:cNvSpPr>
          <p:nvPr>
            <p:ph type="body" idx="1"/>
          </p:nvPr>
        </p:nvSpPr>
        <p:spPr>
          <a:xfrm>
            <a:off x="3163866" y="1303338"/>
            <a:ext cx="5194300" cy="676275"/>
          </a:xfrm>
        </p:spPr>
        <p:txBody>
          <a:bodyPr/>
          <a:lstStyle/>
          <a:p>
            <a:pPr>
              <a:buFontTx/>
              <a:buNone/>
            </a:pPr>
            <a:r>
              <a:rPr lang="en-US" b="1" dirty="0">
                <a:solidFill>
                  <a:srgbClr val="FF0066"/>
                </a:solidFill>
              </a:rPr>
              <a:t>1g </a:t>
            </a:r>
            <a:r>
              <a:rPr lang="en-US" b="1" dirty="0" err="1">
                <a:solidFill>
                  <a:srgbClr val="FF0066"/>
                </a:solidFill>
              </a:rPr>
              <a:t>cacbohiđrat</a:t>
            </a:r>
            <a:r>
              <a:rPr lang="en-US" b="1" dirty="0">
                <a:solidFill>
                  <a:srgbClr val="FF0066"/>
                </a:solidFill>
              </a:rPr>
              <a:t> = 4,2 </a:t>
            </a:r>
            <a:r>
              <a:rPr lang="en-US" b="1" dirty="0" err="1">
                <a:solidFill>
                  <a:srgbClr val="FF0066"/>
                </a:solidFill>
              </a:rPr>
              <a:t>calo</a:t>
            </a:r>
            <a:endParaRPr lang="en-US" b="1" dirty="0">
              <a:solidFill>
                <a:srgbClr val="FF0066"/>
              </a:solidFill>
            </a:endParaRPr>
          </a:p>
        </p:txBody>
      </p:sp>
      <p:pic>
        <p:nvPicPr>
          <p:cNvPr id="45067" name="Picture 11" descr="ce4b624a-7aac-454d-976e-7c709244d8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005013"/>
            <a:ext cx="3814762"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6-li-do-ban-nen-chay-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3" y="2147888"/>
            <a:ext cx="359886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4" descr="bun_ng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788" y="4740276"/>
            <a:ext cx="2843212"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p:cNvSpPr>
          <p:nvPr/>
        </p:nvSpPr>
        <p:spPr bwMode="auto">
          <a:xfrm>
            <a:off x="1992314" y="1066801"/>
            <a:ext cx="83534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Là</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nguồn</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năng</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lượng</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dự</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trữ</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của</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tế</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bào</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và</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cơ</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thể</a:t>
            </a:r>
            <a:r>
              <a:rPr lang="en-US" sz="3600" dirty="0">
                <a:solidFill>
                  <a:srgbClr val="2F05C7"/>
                </a:solidFill>
                <a:latin typeface="Times New Roman" pitchFamily="18" charset="0"/>
                <a:cs typeface="Times New Roman" pitchFamily="18" charset="0"/>
              </a:rPr>
              <a:t>.</a:t>
            </a:r>
            <a:endParaRPr lang="vi-VN" sz="3600" dirty="0">
              <a:solidFill>
                <a:srgbClr val="2F05C7"/>
              </a:solidFill>
              <a:latin typeface="Times New Roman" pitchFamily="18" charset="0"/>
              <a:cs typeface="Times New Roman" pitchFamily="18" charset="0"/>
            </a:endParaRPr>
          </a:p>
        </p:txBody>
      </p:sp>
      <p:pic>
        <p:nvPicPr>
          <p:cNvPr id="45074" name="Picture 18" descr="truyen-do-vui-cuoi-vo-bu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4597400"/>
            <a:ext cx="2857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19" descr="xemt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239" y="4740276"/>
            <a:ext cx="3024187"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20" descr="Cuon sach"/>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66398" y="1943100"/>
            <a:ext cx="84817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686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67"/>
                                        </p:tgtEl>
                                        <p:attrNameLst>
                                          <p:attrName>style.visibility</p:attrName>
                                        </p:attrNameLst>
                                      </p:cBhvr>
                                      <p:to>
                                        <p:strVal val="visible"/>
                                      </p:to>
                                    </p:set>
                                    <p:animEffect transition="in" filter="blinds(horizontal)">
                                      <p:cBhvr>
                                        <p:cTn id="7" dur="500"/>
                                        <p:tgtEl>
                                          <p:spTgt spid="45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68"/>
                                        </p:tgtEl>
                                        <p:attrNameLst>
                                          <p:attrName>style.visibility</p:attrName>
                                        </p:attrNameLst>
                                      </p:cBhvr>
                                      <p:to>
                                        <p:strVal val="visible"/>
                                      </p:to>
                                    </p:set>
                                    <p:animEffect transition="in" filter="box(in)">
                                      <p:cBhvr>
                                        <p:cTn id="12" dur="500"/>
                                        <p:tgtEl>
                                          <p:spTgt spid="450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5074"/>
                                        </p:tgtEl>
                                        <p:attrNameLst>
                                          <p:attrName>style.visibility</p:attrName>
                                        </p:attrNameLst>
                                      </p:cBhvr>
                                      <p:to>
                                        <p:strVal val="visible"/>
                                      </p:to>
                                    </p:set>
                                    <p:anim calcmode="lin" valueType="num">
                                      <p:cBhvr additive="base">
                                        <p:cTn id="17" dur="500" fill="hold"/>
                                        <p:tgtEl>
                                          <p:spTgt spid="45074"/>
                                        </p:tgtEl>
                                        <p:attrNameLst>
                                          <p:attrName>ppt_x</p:attrName>
                                        </p:attrNameLst>
                                      </p:cBhvr>
                                      <p:tavLst>
                                        <p:tav tm="0">
                                          <p:val>
                                            <p:strVal val="#ppt_x"/>
                                          </p:val>
                                        </p:tav>
                                        <p:tav tm="100000">
                                          <p:val>
                                            <p:strVal val="#ppt_x"/>
                                          </p:val>
                                        </p:tav>
                                      </p:tavLst>
                                    </p:anim>
                                    <p:anim calcmode="lin" valueType="num">
                                      <p:cBhvr additive="base">
                                        <p:cTn id="18" dur="500" fill="hold"/>
                                        <p:tgtEl>
                                          <p:spTgt spid="4507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45075"/>
                                        </p:tgtEl>
                                        <p:attrNameLst>
                                          <p:attrName>style.visibility</p:attrName>
                                        </p:attrNameLst>
                                      </p:cBhvr>
                                      <p:to>
                                        <p:strVal val="visible"/>
                                      </p:to>
                                    </p:set>
                                    <p:animEffect transition="in" filter="box(in)">
                                      <p:cBhvr>
                                        <p:cTn id="23" dur="500"/>
                                        <p:tgtEl>
                                          <p:spTgt spid="4507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5070"/>
                                        </p:tgtEl>
                                        <p:attrNameLst>
                                          <p:attrName>style.visibility</p:attrName>
                                        </p:attrNameLst>
                                      </p:cBhvr>
                                      <p:to>
                                        <p:strVal val="visible"/>
                                      </p:to>
                                    </p:set>
                                    <p:animEffect transition="in" filter="box(in)">
                                      <p:cBhvr>
                                        <p:cTn id="28" dur="500"/>
                                        <p:tgtEl>
                                          <p:spTgt spid="450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nodeType="clickEffect">
                                  <p:stCondLst>
                                    <p:cond delay="0"/>
                                  </p:stCondLst>
                                  <p:childTnLst>
                                    <p:animEffect transition="out" filter="blinds(horizontal)">
                                      <p:cBhvr>
                                        <p:cTn id="32" dur="500"/>
                                        <p:tgtEl>
                                          <p:spTgt spid="45067"/>
                                        </p:tgtEl>
                                      </p:cBhvr>
                                    </p:animEffect>
                                    <p:set>
                                      <p:cBhvr>
                                        <p:cTn id="33" dur="1" fill="hold">
                                          <p:stCondLst>
                                            <p:cond delay="499"/>
                                          </p:stCondLst>
                                        </p:cTn>
                                        <p:tgtEl>
                                          <p:spTgt spid="45067"/>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nodeType="clickEffect">
                                  <p:stCondLst>
                                    <p:cond delay="0"/>
                                  </p:stCondLst>
                                  <p:childTnLst>
                                    <p:animEffect transition="out" filter="blinds(horizontal)">
                                      <p:cBhvr>
                                        <p:cTn id="37" dur="500"/>
                                        <p:tgtEl>
                                          <p:spTgt spid="45068"/>
                                        </p:tgtEl>
                                      </p:cBhvr>
                                    </p:animEffect>
                                    <p:set>
                                      <p:cBhvr>
                                        <p:cTn id="38" dur="1" fill="hold">
                                          <p:stCondLst>
                                            <p:cond delay="499"/>
                                          </p:stCondLst>
                                        </p:cTn>
                                        <p:tgtEl>
                                          <p:spTgt spid="4506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66">
                                            <p:txEl>
                                              <p:pRg st="0" end="0"/>
                                            </p:txEl>
                                          </p:spTgt>
                                        </p:tgtEl>
                                        <p:attrNameLst>
                                          <p:attrName>style.visibility</p:attrName>
                                        </p:attrNameLst>
                                      </p:cBhvr>
                                      <p:to>
                                        <p:strVal val="visible"/>
                                      </p:to>
                                    </p:set>
                                    <p:anim calcmode="lin" valueType="num">
                                      <p:cBhvr additive="base">
                                        <p:cTn id="43" dur="500" fill="hold"/>
                                        <p:tgtEl>
                                          <p:spTgt spid="4506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xit" presetSubtype="16" fill="hold" grpId="1" nodeType="clickEffect">
                                  <p:stCondLst>
                                    <p:cond delay="0"/>
                                  </p:stCondLst>
                                  <p:childTnLst>
                                    <p:animEffect transition="out" filter="box(in)">
                                      <p:cBhvr>
                                        <p:cTn id="48" dur="500"/>
                                        <p:tgtEl>
                                          <p:spTgt spid="45066">
                                            <p:txEl>
                                              <p:pRg st="0" end="0"/>
                                            </p:txEl>
                                          </p:spTgt>
                                        </p:tgtEl>
                                      </p:cBhvr>
                                    </p:animEffect>
                                    <p:set>
                                      <p:cBhvr>
                                        <p:cTn id="49" dur="1" fill="hold">
                                          <p:stCondLst>
                                            <p:cond delay="499"/>
                                          </p:stCondLst>
                                        </p:cTn>
                                        <p:tgtEl>
                                          <p:spTgt spid="45066">
                                            <p:txEl>
                                              <p:pRg st="0" end="0"/>
                                            </p:txEl>
                                          </p:spTgt>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45076"/>
                                        </p:tgtEl>
                                        <p:attrNameLst>
                                          <p:attrName>style.visibility</p:attrName>
                                        </p:attrNameLst>
                                      </p:cBhvr>
                                      <p:to>
                                        <p:strVal val="visible"/>
                                      </p:to>
                                    </p:set>
                                    <p:animEffect transition="in" filter="box(in)">
                                      <p:cBhvr>
                                        <p:cTn id="54" dur="500"/>
                                        <p:tgtEl>
                                          <p:spTgt spid="4507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anim calcmode="lin" valueType="num">
                                      <p:cBhvr additive="base">
                                        <p:cTn id="5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build="p"/>
      <p:bldP spid="45066" grpId="1" build="p"/>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olysacchar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76201"/>
            <a:ext cx="63373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12"/>
          <p:cNvSpPr>
            <a:spLocks noChangeArrowheads="1"/>
          </p:cNvSpPr>
          <p:nvPr/>
        </p:nvSpPr>
        <p:spPr bwMode="auto">
          <a:xfrm>
            <a:off x="2438400" y="5867401"/>
            <a:ext cx="7848600" cy="835025"/>
          </a:xfrm>
          <a:prstGeom prst="rect">
            <a:avLst/>
          </a:prstGeom>
          <a:solidFill>
            <a:srgbClr val="FFFFCC"/>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en-US" sz="2800" b="1" dirty="0" err="1">
                <a:latin typeface="Times New Roman" pitchFamily="18" charset="0"/>
                <a:cs typeface="Times New Roman" pitchFamily="18" charset="0"/>
              </a:rPr>
              <a:t>Xenlulôzơ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đường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68560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5" name="Rectangle 11"/>
          <p:cNvSpPr>
            <a:spLocks noGrp="1" noChangeArrowheads="1"/>
          </p:cNvSpPr>
          <p:nvPr>
            <p:ph type="body" idx="1"/>
          </p:nvPr>
        </p:nvSpPr>
        <p:spPr>
          <a:xfrm>
            <a:off x="1828800" y="327025"/>
            <a:ext cx="8229600" cy="749300"/>
          </a:xfrm>
        </p:spPr>
        <p:txBody>
          <a:bodyPr>
            <a:normAutofit/>
          </a:bodyPr>
          <a:lstStyle/>
          <a:p>
            <a:pPr marL="0" indent="0">
              <a:buNone/>
            </a:pP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Cacbohiđrat</a:t>
            </a:r>
            <a:r>
              <a:rPr lang="en-US" sz="3600" dirty="0">
                <a:solidFill>
                  <a:srgbClr val="2F05C7"/>
                </a:solidFill>
                <a:latin typeface="Times New Roman" pitchFamily="18" charset="0"/>
                <a:cs typeface="Times New Roman" pitchFamily="18" charset="0"/>
              </a:rPr>
              <a:t> + </a:t>
            </a:r>
            <a:r>
              <a:rPr lang="en-US" sz="3600" dirty="0" err="1">
                <a:solidFill>
                  <a:srgbClr val="2F05C7"/>
                </a:solidFill>
                <a:latin typeface="Times New Roman" pitchFamily="18" charset="0"/>
                <a:cs typeface="Times New Roman" pitchFamily="18" charset="0"/>
              </a:rPr>
              <a:t>prôtêin</a:t>
            </a:r>
            <a:endParaRPr lang="en-US" sz="3600" dirty="0">
              <a:solidFill>
                <a:srgbClr val="2F05C7"/>
              </a:solidFill>
              <a:latin typeface="Times New Roman" pitchFamily="18" charset="0"/>
              <a:cs typeface="Times New Roman" pitchFamily="18" charset="0"/>
            </a:endParaRPr>
          </a:p>
        </p:txBody>
      </p:sp>
      <p:sp>
        <p:nvSpPr>
          <p:cNvPr id="52236" name="Line 12"/>
          <p:cNvSpPr>
            <a:spLocks noChangeShapeType="1"/>
          </p:cNvSpPr>
          <p:nvPr/>
        </p:nvSpPr>
        <p:spPr bwMode="auto">
          <a:xfrm>
            <a:off x="6427788" y="647700"/>
            <a:ext cx="1008063" cy="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7" name="Rectangle 13"/>
          <p:cNvSpPr>
            <a:spLocks noChangeArrowheads="1"/>
          </p:cNvSpPr>
          <p:nvPr/>
        </p:nvSpPr>
        <p:spPr bwMode="auto">
          <a:xfrm>
            <a:off x="1774826" y="5481638"/>
            <a:ext cx="85185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0" hangingPunct="0">
              <a:spcBef>
                <a:spcPct val="20000"/>
              </a:spcBef>
            </a:pP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Là</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những</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bộ</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phận</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cấu</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tạo</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nên</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các</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thành</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phần</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khác</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nhau</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của</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tế</a:t>
            </a:r>
            <a:r>
              <a:rPr lang="en-US" sz="3600" dirty="0">
                <a:solidFill>
                  <a:srgbClr val="2F05C7"/>
                </a:solidFill>
                <a:latin typeface="Times New Roman" pitchFamily="18" charset="0"/>
                <a:cs typeface="Times New Roman" pitchFamily="18" charset="0"/>
              </a:rPr>
              <a:t> </a:t>
            </a:r>
            <a:r>
              <a:rPr lang="en-US" sz="3600" dirty="0" err="1">
                <a:solidFill>
                  <a:srgbClr val="2F05C7"/>
                </a:solidFill>
                <a:latin typeface="Times New Roman" pitchFamily="18" charset="0"/>
                <a:cs typeface="Times New Roman" pitchFamily="18" charset="0"/>
              </a:rPr>
              <a:t>bào</a:t>
            </a:r>
            <a:endParaRPr lang="en-US" sz="3600" dirty="0">
              <a:solidFill>
                <a:srgbClr val="2F05C7"/>
              </a:solidFill>
              <a:latin typeface="Times New Roman" pitchFamily="18" charset="0"/>
              <a:cs typeface="Times New Roman" pitchFamily="18" charset="0"/>
            </a:endParaRPr>
          </a:p>
        </p:txBody>
      </p:sp>
      <p:grpSp>
        <p:nvGrpSpPr>
          <p:cNvPr id="4" name="Group 15"/>
          <p:cNvGrpSpPr>
            <a:grpSpLocks/>
          </p:cNvGrpSpPr>
          <p:nvPr/>
        </p:nvGrpSpPr>
        <p:grpSpPr bwMode="auto">
          <a:xfrm>
            <a:off x="2029115" y="1089026"/>
            <a:ext cx="7777163" cy="4321175"/>
            <a:chOff x="385" y="1434"/>
            <a:chExt cx="4899" cy="2722"/>
          </a:xfrm>
        </p:grpSpPr>
        <p:pic>
          <p:nvPicPr>
            <p:cNvPr id="25609" name="Picture 4" descr="mang sinh c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 y="1434"/>
              <a:ext cx="4423" cy="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12"/>
            <p:cNvSpPr>
              <a:spLocks noChangeArrowheads="1"/>
            </p:cNvSpPr>
            <p:nvPr/>
          </p:nvSpPr>
          <p:spPr bwMode="auto">
            <a:xfrm>
              <a:off x="385" y="3794"/>
              <a:ext cx="4899" cy="362"/>
            </a:xfrm>
            <a:prstGeom prst="rect">
              <a:avLst/>
            </a:prstGeom>
            <a:solidFill>
              <a:srgbClr val="FFFFCC"/>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en-US" b="1"/>
                <a:t>Hình 10.2. Cấu trúc màng sinh chất theo mô hình khảm động</a:t>
              </a:r>
              <a:endParaRPr lang="vi-VN" b="1"/>
            </a:p>
          </p:txBody>
        </p:sp>
      </p:grpSp>
      <p:sp>
        <p:nvSpPr>
          <p:cNvPr id="52240" name="Rectangle 16"/>
          <p:cNvSpPr>
            <a:spLocks noChangeArrowheads="1"/>
          </p:cNvSpPr>
          <p:nvPr/>
        </p:nvSpPr>
        <p:spPr bwMode="auto">
          <a:xfrm>
            <a:off x="7596188" y="381000"/>
            <a:ext cx="23860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pPr>
            <a:r>
              <a:rPr lang="en-US" sz="3200" dirty="0" err="1">
                <a:solidFill>
                  <a:srgbClr val="2F05C7"/>
                </a:solidFill>
                <a:latin typeface="Times New Roman" pitchFamily="18" charset="0"/>
                <a:cs typeface="Times New Roman" pitchFamily="18" charset="0"/>
              </a:rPr>
              <a:t>Glicôprôtêin</a:t>
            </a:r>
            <a:endParaRPr lang="en-US" sz="3200" dirty="0">
              <a:solidFill>
                <a:srgbClr val="2F05C7"/>
              </a:solidFill>
              <a:latin typeface="Times New Roman" pitchFamily="18" charset="0"/>
              <a:cs typeface="Times New Roman" pitchFamily="18" charset="0"/>
            </a:endParaRPr>
          </a:p>
        </p:txBody>
      </p:sp>
    </p:spTree>
    <p:extLst>
      <p:ext uri="{BB962C8B-B14F-4D97-AF65-F5344CB8AC3E}">
        <p14:creationId xmlns:p14="http://schemas.microsoft.com/office/powerpoint/2010/main" val="428992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35">
                                            <p:txEl>
                                              <p:pRg st="0" end="0"/>
                                            </p:txEl>
                                          </p:spTgt>
                                        </p:tgtEl>
                                        <p:attrNameLst>
                                          <p:attrName>style.visibility</p:attrName>
                                        </p:attrNameLst>
                                      </p:cBhvr>
                                      <p:to>
                                        <p:strVal val="visible"/>
                                      </p:to>
                                    </p:set>
                                    <p:animEffect transition="in" filter="blinds(horizontal)">
                                      <p:cBhvr>
                                        <p:cTn id="7" dur="500"/>
                                        <p:tgtEl>
                                          <p:spTgt spid="52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2236"/>
                                        </p:tgtEl>
                                        <p:attrNameLst>
                                          <p:attrName>style.visibility</p:attrName>
                                        </p:attrNameLst>
                                      </p:cBhvr>
                                      <p:to>
                                        <p:strVal val="visible"/>
                                      </p:to>
                                    </p:set>
                                    <p:animEffect transition="in" filter="box(in)">
                                      <p:cBhvr>
                                        <p:cTn id="12" dur="500"/>
                                        <p:tgtEl>
                                          <p:spTgt spid="522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2240">
                                            <p:txEl>
                                              <p:pRg st="0" end="0"/>
                                            </p:txEl>
                                          </p:spTgt>
                                        </p:tgtEl>
                                        <p:attrNameLst>
                                          <p:attrName>style.visibility</p:attrName>
                                        </p:attrNameLst>
                                      </p:cBhvr>
                                      <p:to>
                                        <p:strVal val="visible"/>
                                      </p:to>
                                    </p:set>
                                    <p:animEffect transition="in" filter="box(in)">
                                      <p:cBhvr>
                                        <p:cTn id="17" dur="500"/>
                                        <p:tgtEl>
                                          <p:spTgt spid="5224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2237"/>
                                        </p:tgtEl>
                                        <p:attrNameLst>
                                          <p:attrName>style.visibility</p:attrName>
                                        </p:attrNameLst>
                                      </p:cBhvr>
                                      <p:to>
                                        <p:strVal val="visible"/>
                                      </p:to>
                                    </p:set>
                                    <p:anim calcmode="lin" valueType="num">
                                      <p:cBhvr additive="base">
                                        <p:cTn id="28" dur="500" fill="hold"/>
                                        <p:tgtEl>
                                          <p:spTgt spid="52237"/>
                                        </p:tgtEl>
                                        <p:attrNameLst>
                                          <p:attrName>ppt_x</p:attrName>
                                        </p:attrNameLst>
                                      </p:cBhvr>
                                      <p:tavLst>
                                        <p:tav tm="0">
                                          <p:val>
                                            <p:strVal val="#ppt_x"/>
                                          </p:val>
                                        </p:tav>
                                        <p:tav tm="100000">
                                          <p:val>
                                            <p:strVal val="#ppt_x"/>
                                          </p:val>
                                        </p:tav>
                                      </p:tavLst>
                                    </p:anim>
                                    <p:anim calcmode="lin" valueType="num">
                                      <p:cBhvr additive="base">
                                        <p:cTn id="29" dur="500" fill="hold"/>
                                        <p:tgtEl>
                                          <p:spTgt spid="52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build="p"/>
      <p:bldP spid="52236" grpId="0" animBg="1"/>
      <p:bldP spid="522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2057400" y="37056"/>
            <a:ext cx="5334000" cy="4152900"/>
          </a:xfrm>
          <a:prstGeom prst="irregularSeal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ngọt</a:t>
            </a:r>
            <a:r>
              <a:rPr lang="en-US" sz="2800" dirty="0">
                <a:latin typeface="Times New Roman" pitchFamily="18" charset="0"/>
                <a:cs typeface="Times New Roman" pitchFamily="18" charset="0"/>
              </a:rPr>
              <a:t>?</a:t>
            </a:r>
          </a:p>
        </p:txBody>
      </p:sp>
      <p:sp>
        <p:nvSpPr>
          <p:cNvPr id="5" name="Explosion 2 4"/>
          <p:cNvSpPr/>
          <p:nvPr/>
        </p:nvSpPr>
        <p:spPr>
          <a:xfrm>
            <a:off x="5029200" y="2731196"/>
            <a:ext cx="5334000" cy="4152900"/>
          </a:xfrm>
          <a:prstGeom prst="irregularSeal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itchFamily="18" charset="0"/>
                <a:cs typeface="Times New Roman" pitchFamily="18" charset="0"/>
              </a:rPr>
              <a:t>Ở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59734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6" name="Picture 4" descr="tre bao phi dang lo h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115889"/>
            <a:ext cx="396081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5" descr="trebeop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3" y="115889"/>
            <a:ext cx="3810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6" descr="randomfatch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3284539"/>
            <a:ext cx="3049588"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9" name="Picture 7" descr="beo-phi-o-t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163" y="3213100"/>
            <a:ext cx="26035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206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blinds(horizontal)">
                                      <p:cBhvr>
                                        <p:cTn id="7" dur="500"/>
                                        <p:tgtEl>
                                          <p:spTgt spid="131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1077"/>
                                        </p:tgtEl>
                                        <p:attrNameLst>
                                          <p:attrName>style.visibility</p:attrName>
                                        </p:attrNameLst>
                                      </p:cBhvr>
                                      <p:to>
                                        <p:strVal val="visible"/>
                                      </p:to>
                                    </p:set>
                                    <p:animEffect transition="in" filter="box(in)">
                                      <p:cBhvr>
                                        <p:cTn id="12" dur="500"/>
                                        <p:tgtEl>
                                          <p:spTgt spid="131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31078"/>
                                        </p:tgtEl>
                                        <p:attrNameLst>
                                          <p:attrName>style.visibility</p:attrName>
                                        </p:attrNameLst>
                                      </p:cBhvr>
                                      <p:to>
                                        <p:strVal val="visible"/>
                                      </p:to>
                                    </p:set>
                                    <p:anim calcmode="lin" valueType="num">
                                      <p:cBhvr additive="base">
                                        <p:cTn id="17" dur="500" fill="hold"/>
                                        <p:tgtEl>
                                          <p:spTgt spid="131078"/>
                                        </p:tgtEl>
                                        <p:attrNameLst>
                                          <p:attrName>ppt_x</p:attrName>
                                        </p:attrNameLst>
                                      </p:cBhvr>
                                      <p:tavLst>
                                        <p:tav tm="0">
                                          <p:val>
                                            <p:strVal val="#ppt_x"/>
                                          </p:val>
                                        </p:tav>
                                        <p:tav tm="100000">
                                          <p:val>
                                            <p:strVal val="#ppt_x"/>
                                          </p:val>
                                        </p:tav>
                                      </p:tavLst>
                                    </p:anim>
                                    <p:anim calcmode="lin" valueType="num">
                                      <p:cBhvr additive="base">
                                        <p:cTn id="18" dur="500" fill="hold"/>
                                        <p:tgtEl>
                                          <p:spTgt spid="13107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nodeType="clickEffect">
                                  <p:stCondLst>
                                    <p:cond delay="0"/>
                                  </p:stCondLst>
                                  <p:childTnLst>
                                    <p:set>
                                      <p:cBhvr>
                                        <p:cTn id="22" dur="1" fill="hold">
                                          <p:stCondLst>
                                            <p:cond delay="0"/>
                                          </p:stCondLst>
                                        </p:cTn>
                                        <p:tgtEl>
                                          <p:spTgt spid="131079"/>
                                        </p:tgtEl>
                                        <p:attrNameLst>
                                          <p:attrName>style.visibility</p:attrName>
                                        </p:attrNameLst>
                                      </p:cBhvr>
                                      <p:to>
                                        <p:strVal val="visible"/>
                                      </p:to>
                                    </p:set>
                                    <p:animEffect transition="in" filter="plus(in)">
                                      <p:cBhvr>
                                        <p:cTn id="23" dur="500"/>
                                        <p:tgtEl>
                                          <p:spTgt spid="13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78446"/>
            <a:ext cx="11684000" cy="5293755"/>
          </a:xfrm>
          <a:prstGeom prst="rect">
            <a:avLst/>
          </a:prstGeom>
        </p:spPr>
        <p:txBody>
          <a:bodyPr wrap="square" lIns="121917" tIns="60959" rIns="121917" bIns="60959">
            <a:spAutoFit/>
          </a:bodyPr>
          <a:lstStyle/>
          <a:p>
            <a:pPr algn="ctr">
              <a:lnSpc>
                <a:spcPct val="150000"/>
              </a:lnSpc>
            </a:pPr>
            <a:r>
              <a:rPr lang="en-US" sz="3200" dirty="0" err="1">
                <a:solidFill>
                  <a:srgbClr val="FF0000"/>
                </a:solidFill>
                <a:latin typeface="Times New Roman" pitchFamily="18" charset="0"/>
                <a:cs typeface="Times New Roman" pitchFamily="18" charset="0"/>
              </a:rPr>
              <a:t>Nghiên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cứu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mục</a:t>
            </a:r>
            <a:r>
              <a:rPr lang="en-US" sz="3200" dirty="0">
                <a:solidFill>
                  <a:srgbClr val="FF0000"/>
                </a:solidFill>
                <a:latin typeface="Times New Roman" pitchFamily="18" charset="0"/>
                <a:cs typeface="Times New Roman" pitchFamily="18" charset="0"/>
              </a:rPr>
              <a:t> I, SGK, </a:t>
            </a:r>
            <a:r>
              <a:rPr lang="en-US" sz="3200" dirty="0" err="1">
                <a:solidFill>
                  <a:srgbClr val="FF0000"/>
                </a:solidFill>
                <a:latin typeface="Times New Roman" pitchFamily="18" charset="0"/>
                <a:cs typeface="Times New Roman" pitchFamily="18" charset="0"/>
              </a:rPr>
              <a:t>trả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hỏi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a:p>
            <a:pPr algn="just">
              <a:lnSpc>
                <a:spcPct val="150000"/>
              </a:lnSpc>
            </a:pPr>
            <a:r>
              <a:rPr lang="en-US" sz="3200" dirty="0">
                <a:solidFill>
                  <a:srgbClr val="00B050"/>
                </a:solidFill>
                <a:latin typeface="Times New Roman" pitchFamily="18" charset="0"/>
                <a:cs typeface="Times New Roman" pitchFamily="18" charset="0"/>
              </a:rPr>
              <a:t>1. Cho </a:t>
            </a:r>
            <a:r>
              <a:rPr lang="en-US" sz="3200" dirty="0" err="1">
                <a:solidFill>
                  <a:srgbClr val="00B050"/>
                </a:solidFill>
                <a:latin typeface="Times New Roman" pitchFamily="18" charset="0"/>
                <a:cs typeface="Times New Roman" pitchFamily="18" charset="0"/>
              </a:rPr>
              <a:t>các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phân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tử</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sau</a:t>
            </a:r>
            <a:r>
              <a:rPr lang="en-US" sz="3200" dirty="0">
                <a:solidFill>
                  <a:srgbClr val="00B050"/>
                </a:solidFill>
                <a:latin typeface="Times New Roman" pitchFamily="18" charset="0"/>
                <a:cs typeface="Times New Roman" pitchFamily="18" charset="0"/>
              </a:rPr>
              <a:t>: Carbohydrate, protein, nucleic acid, lipid, </a:t>
            </a:r>
            <a:r>
              <a:rPr lang="en-US" sz="3200" dirty="0" err="1">
                <a:solidFill>
                  <a:srgbClr val="00B050"/>
                </a:solidFill>
                <a:latin typeface="Times New Roman" pitchFamily="18" charset="0"/>
                <a:cs typeface="Times New Roman" pitchFamily="18" charset="0"/>
              </a:rPr>
              <a:t>nước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natri</a:t>
            </a:r>
            <a:r>
              <a:rPr lang="en-US" sz="3200" dirty="0">
                <a:solidFill>
                  <a:srgbClr val="00B050"/>
                </a:solidFill>
                <a:latin typeface="Times New Roman" pitchFamily="18" charset="0"/>
                <a:cs typeface="Times New Roman" pitchFamily="18" charset="0"/>
              </a:rPr>
              <a:t> chloride (</a:t>
            </a:r>
            <a:r>
              <a:rPr lang="en-US" sz="3200" dirty="0" err="1">
                <a:solidFill>
                  <a:srgbClr val="00B050"/>
                </a:solidFill>
                <a:latin typeface="Times New Roman" pitchFamily="18" charset="0"/>
                <a:cs typeface="Times New Roman" pitchFamily="18" charset="0"/>
              </a:rPr>
              <a:t>NaCl</a:t>
            </a:r>
            <a:r>
              <a:rPr lang="en-US" sz="3200" dirty="0">
                <a:solidFill>
                  <a:srgbClr val="00B050"/>
                </a:solidFill>
                <a:latin typeface="Times New Roman" pitchFamily="18" charset="0"/>
                <a:cs typeface="Times New Roman" pitchFamily="18" charset="0"/>
              </a:rPr>
              <a:t>), hydrochloric acid (</a:t>
            </a:r>
            <a:r>
              <a:rPr lang="en-US" sz="3200" dirty="0" err="1">
                <a:solidFill>
                  <a:srgbClr val="00B050"/>
                </a:solidFill>
                <a:latin typeface="Times New Roman" pitchFamily="18" charset="0"/>
                <a:cs typeface="Times New Roman" pitchFamily="18" charset="0"/>
              </a:rPr>
              <a:t>HCl</a:t>
            </a:r>
            <a:r>
              <a:rPr lang="en-US" sz="3200" dirty="0">
                <a:solidFill>
                  <a:srgbClr val="00B050"/>
                </a:solidFill>
                <a:latin typeface="Times New Roman" pitchFamily="18" charset="0"/>
                <a:cs typeface="Times New Roman" pitchFamily="18" charset="0"/>
              </a:rPr>
              <a:t>), acetic acid (CH</a:t>
            </a:r>
            <a:r>
              <a:rPr lang="en-US" sz="3200" baseline="-25000" dirty="0">
                <a:solidFill>
                  <a:srgbClr val="00B050"/>
                </a:solidFill>
                <a:latin typeface="Times New Roman" pitchFamily="18" charset="0"/>
                <a:cs typeface="Times New Roman" pitchFamily="18" charset="0"/>
              </a:rPr>
              <a:t>3</a:t>
            </a:r>
            <a:r>
              <a:rPr lang="en-US" sz="3200" dirty="0">
                <a:solidFill>
                  <a:srgbClr val="00B050"/>
                </a:solidFill>
                <a:latin typeface="Times New Roman" pitchFamily="18" charset="0"/>
                <a:cs typeface="Times New Roman" pitchFamily="18" charset="0"/>
              </a:rPr>
              <a:t>COOH), alcohol ethylic (C</a:t>
            </a:r>
            <a:r>
              <a:rPr lang="en-US" sz="3200" baseline="-25000" dirty="0">
                <a:solidFill>
                  <a:srgbClr val="00B050"/>
                </a:solidFill>
                <a:latin typeface="Times New Roman" pitchFamily="18" charset="0"/>
                <a:cs typeface="Times New Roman" pitchFamily="18" charset="0"/>
              </a:rPr>
              <a:t>2</a:t>
            </a:r>
            <a:r>
              <a:rPr lang="en-US" sz="3200" dirty="0">
                <a:solidFill>
                  <a:srgbClr val="00B050"/>
                </a:solidFill>
                <a:latin typeface="Times New Roman" pitchFamily="18" charset="0"/>
                <a:cs typeface="Times New Roman" pitchFamily="18" charset="0"/>
              </a:rPr>
              <a:t>H</a:t>
            </a:r>
            <a:r>
              <a:rPr lang="en-US" sz="3200" baseline="-25000" dirty="0">
                <a:solidFill>
                  <a:srgbClr val="00B050"/>
                </a:solidFill>
                <a:latin typeface="Times New Roman" pitchFamily="18" charset="0"/>
                <a:cs typeface="Times New Roman" pitchFamily="18" charset="0"/>
              </a:rPr>
              <a:t>5</a:t>
            </a:r>
            <a:r>
              <a:rPr lang="en-US" sz="3200" dirty="0">
                <a:solidFill>
                  <a:srgbClr val="00B050"/>
                </a:solidFill>
                <a:latin typeface="Times New Roman" pitchFamily="18" charset="0"/>
                <a:cs typeface="Times New Roman" pitchFamily="18" charset="0"/>
              </a:rPr>
              <a:t>OH). </a:t>
            </a:r>
            <a:r>
              <a:rPr lang="en-US" sz="3200" dirty="0" err="1">
                <a:solidFill>
                  <a:srgbClr val="00B050"/>
                </a:solidFill>
                <a:latin typeface="Times New Roman" pitchFamily="18" charset="0"/>
                <a:cs typeface="Times New Roman" pitchFamily="18" charset="0"/>
              </a:rPr>
              <a:t>Các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phân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tử</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nào</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là</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phân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tử</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sinh</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học</a:t>
            </a:r>
            <a:r>
              <a:rPr lang="en-US" sz="3200" dirty="0">
                <a:solidFill>
                  <a:srgbClr val="00B050"/>
                </a:solidFill>
                <a:latin typeface="Times New Roman" pitchFamily="18" charset="0"/>
                <a:cs typeface="Times New Roman" pitchFamily="18" charset="0"/>
              </a:rPr>
              <a:t>?</a:t>
            </a:r>
          </a:p>
          <a:p>
            <a:pPr algn="just">
              <a:lnSpc>
                <a:spcPct val="150000"/>
              </a:lnSpc>
            </a:pPr>
            <a:r>
              <a:rPr lang="en-US" sz="3200" dirty="0">
                <a:solidFill>
                  <a:srgbClr val="00B050"/>
                </a:solidFill>
                <a:latin typeface="Times New Roman" pitchFamily="18" charset="0"/>
                <a:cs typeface="Times New Roman" pitchFamily="18" charset="0"/>
              </a:rPr>
              <a:t>2. </a:t>
            </a:r>
            <a:r>
              <a:rPr lang="en-US" sz="3200" dirty="0" err="1">
                <a:solidFill>
                  <a:srgbClr val="00B050"/>
                </a:solidFill>
                <a:latin typeface="Times New Roman" pitchFamily="18" charset="0"/>
                <a:cs typeface="Times New Roman" pitchFamily="18" charset="0"/>
              </a:rPr>
              <a:t>Thế</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nào</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là</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phân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tử</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sinh</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học</a:t>
            </a:r>
            <a:r>
              <a:rPr lang="en-US" sz="3200" dirty="0">
                <a:solidFill>
                  <a:srgbClr val="00B050"/>
                </a:solidFill>
                <a:latin typeface="Times New Roman" pitchFamily="18" charset="0"/>
                <a:cs typeface="Times New Roman" pitchFamily="18" charset="0"/>
              </a:rPr>
              <a:t>?</a:t>
            </a:r>
          </a:p>
          <a:p>
            <a:pPr algn="just">
              <a:lnSpc>
                <a:spcPct val="150000"/>
              </a:lnSpc>
            </a:pPr>
            <a:r>
              <a:rPr lang="en-US" sz="3200" dirty="0">
                <a:solidFill>
                  <a:srgbClr val="00B050"/>
                </a:solidFill>
                <a:latin typeface="Times New Roman" pitchFamily="18" charset="0"/>
                <a:cs typeface="Times New Roman" pitchFamily="18" charset="0"/>
              </a:rPr>
              <a:t>3. </a:t>
            </a:r>
            <a:r>
              <a:rPr lang="en-US" sz="3200" dirty="0" err="1">
                <a:solidFill>
                  <a:srgbClr val="00B050"/>
                </a:solidFill>
                <a:latin typeface="Times New Roman" pitchFamily="18" charset="0"/>
                <a:cs typeface="Times New Roman" pitchFamily="18" charset="0"/>
              </a:rPr>
              <a:t>Kể</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tên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những</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phân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tử</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sinh</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học</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chính</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cấu</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tạo</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nên</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tế</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bào</a:t>
            </a:r>
            <a:r>
              <a:rPr lang="en-US" sz="3200" dirty="0">
                <a:solidFill>
                  <a:srgbClr val="00B050"/>
                </a:solidFill>
                <a:latin typeface="Times New Roman" pitchFamily="18" charset="0"/>
                <a:cs typeface="Times New Roman" pitchFamily="18" charset="0"/>
              </a:rPr>
              <a:t>?</a:t>
            </a:r>
          </a:p>
        </p:txBody>
      </p:sp>
      <p:sp>
        <p:nvSpPr>
          <p:cNvPr id="3" name="Rectangle 2"/>
          <p:cNvSpPr/>
          <p:nvPr/>
        </p:nvSpPr>
        <p:spPr>
          <a:xfrm>
            <a:off x="2061883" y="293671"/>
            <a:ext cx="7696466" cy="584775"/>
          </a:xfrm>
          <a:prstGeom prst="rect">
            <a:avLst/>
          </a:prstGeom>
        </p:spPr>
        <p:txBody>
          <a:bodyPr wrap="none">
            <a:spAutoFit/>
          </a:bodyPr>
          <a:lstStyle/>
          <a:p>
            <a:r>
              <a:rPr lang="en-US" sz="3200" b="1" dirty="0">
                <a:latin typeface="Times New Roman" pitchFamily="18" charset="0"/>
                <a:ea typeface="Tahoma" pitchFamily="34" charset="0"/>
                <a:cs typeface="Times New Roman" pitchFamily="18" charset="0"/>
              </a:rPr>
              <a:t>I. KHÁI QUÁT VỀ PHÂN TỬ SINH HỌC</a:t>
            </a:r>
            <a:endParaRPr lang="en-US" sz="3200" dirty="0">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0040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a:spLocks noChangeArrowheads="1"/>
          </p:cNvSpPr>
          <p:nvPr/>
        </p:nvSpPr>
        <p:spPr bwMode="auto">
          <a:xfrm>
            <a:off x="4014788" y="53975"/>
            <a:ext cx="4443413" cy="1143000"/>
          </a:xfrm>
          <a:prstGeom prst="ellipse">
            <a:avLst/>
          </a:prstGeom>
          <a:solidFill>
            <a:srgbClr val="FFFFCC"/>
          </a:solidFill>
          <a:ln w="25400" algn="ctr">
            <a:solidFill>
              <a:srgbClr val="89A4A7"/>
            </a:solidFill>
            <a:round/>
            <a:headEnd/>
            <a:tailEnd/>
          </a:ln>
        </p:spPr>
        <p:txBody>
          <a:bodyPr anchor="ctr"/>
          <a:lstStyle/>
          <a:p>
            <a:pPr algn="ctr">
              <a:defRPr/>
            </a:pPr>
            <a:r>
              <a:rPr lang="en-US" sz="4000" b="1" dirty="0">
                <a:solidFill>
                  <a:srgbClr val="FF0000"/>
                </a:solidFill>
                <a:latin typeface="Times New Roman" pitchFamily="18" charset="0"/>
                <a:cs typeface="Times New Roman" pitchFamily="18" charset="0"/>
              </a:rPr>
              <a:t>4 </a:t>
            </a:r>
            <a:r>
              <a:rPr lang="en-US" sz="4000" b="1" dirty="0" err="1">
                <a:solidFill>
                  <a:srgbClr val="FF0000"/>
                </a:solidFill>
                <a:latin typeface="Times New Roman" pitchFamily="18" charset="0"/>
                <a:cs typeface="Times New Roman" pitchFamily="18" charset="0"/>
              </a:rPr>
              <a:t>đại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phân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tử</a:t>
            </a:r>
            <a:endParaRPr lang="vi-VN" sz="4000" b="1" dirty="0">
              <a:solidFill>
                <a:srgbClr val="FF0000"/>
              </a:solidFill>
              <a:latin typeface="Times New Roman" pitchFamily="18" charset="0"/>
              <a:cs typeface="Times New Roman" pitchFamily="18" charset="0"/>
            </a:endParaRPr>
          </a:p>
        </p:txBody>
      </p:sp>
      <p:sp>
        <p:nvSpPr>
          <p:cNvPr id="6" name="Rounded Rectangle 5"/>
          <p:cNvSpPr/>
          <p:nvPr/>
        </p:nvSpPr>
        <p:spPr>
          <a:xfrm>
            <a:off x="1219200" y="2338388"/>
            <a:ext cx="3352800" cy="10906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800" b="1" dirty="0">
                <a:solidFill>
                  <a:srgbClr val="FF0000"/>
                </a:solidFill>
                <a:latin typeface="Times New Roman" pitchFamily="18" charset="0"/>
                <a:cs typeface="Times New Roman" pitchFamily="18" charset="0"/>
              </a:rPr>
              <a:t>CARBOHYDRATE</a:t>
            </a:r>
            <a:endParaRPr lang="vi-VN" sz="2800" b="1" dirty="0">
              <a:solidFill>
                <a:srgbClr val="FF0000"/>
              </a:solidFill>
              <a:latin typeface="Times New Roman" pitchFamily="18" charset="0"/>
              <a:cs typeface="Times New Roman" pitchFamily="18" charset="0"/>
            </a:endParaRPr>
          </a:p>
        </p:txBody>
      </p:sp>
      <p:sp>
        <p:nvSpPr>
          <p:cNvPr id="7" name="Rounded Rectangle 6"/>
          <p:cNvSpPr/>
          <p:nvPr/>
        </p:nvSpPr>
        <p:spPr>
          <a:xfrm>
            <a:off x="4724401" y="2357438"/>
            <a:ext cx="1285875" cy="99536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800" b="1" dirty="0">
                <a:solidFill>
                  <a:srgbClr val="FF0000"/>
                </a:solidFill>
                <a:latin typeface="Times New Roman" pitchFamily="18" charset="0"/>
                <a:cs typeface="Times New Roman" pitchFamily="18" charset="0"/>
              </a:rPr>
              <a:t>LIPID</a:t>
            </a:r>
            <a:endParaRPr lang="vi-VN" sz="2800" b="1" dirty="0">
              <a:solidFill>
                <a:srgbClr val="FF0000"/>
              </a:solidFill>
              <a:latin typeface="Times New Roman" pitchFamily="18" charset="0"/>
              <a:cs typeface="Times New Roman" pitchFamily="18" charset="0"/>
            </a:endParaRPr>
          </a:p>
        </p:txBody>
      </p:sp>
      <p:sp>
        <p:nvSpPr>
          <p:cNvPr id="8" name="Rounded Rectangle 7"/>
          <p:cNvSpPr/>
          <p:nvPr/>
        </p:nvSpPr>
        <p:spPr>
          <a:xfrm>
            <a:off x="6248400" y="2349500"/>
            <a:ext cx="1981200" cy="10033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800" b="1" dirty="0">
                <a:solidFill>
                  <a:srgbClr val="FF0000"/>
                </a:solidFill>
                <a:latin typeface="Times New Roman" pitchFamily="18" charset="0"/>
                <a:cs typeface="Times New Roman" pitchFamily="18" charset="0"/>
              </a:rPr>
              <a:t>PROTEIN</a:t>
            </a:r>
            <a:endParaRPr lang="vi-VN" sz="2800" b="1" dirty="0">
              <a:solidFill>
                <a:srgbClr val="FF0000"/>
              </a:solidFill>
              <a:latin typeface="Times New Roman" pitchFamily="18" charset="0"/>
              <a:cs typeface="Times New Roman" pitchFamily="18" charset="0"/>
            </a:endParaRPr>
          </a:p>
        </p:txBody>
      </p:sp>
      <p:sp>
        <p:nvSpPr>
          <p:cNvPr id="9" name="Rounded Rectangle 8"/>
          <p:cNvSpPr/>
          <p:nvPr/>
        </p:nvSpPr>
        <p:spPr>
          <a:xfrm>
            <a:off x="8458201" y="2357438"/>
            <a:ext cx="2071687" cy="995362"/>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800" b="1" dirty="0">
                <a:solidFill>
                  <a:srgbClr val="FF0000"/>
                </a:solidFill>
                <a:latin typeface="Times New Roman" pitchFamily="18" charset="0"/>
                <a:cs typeface="Times New Roman" pitchFamily="18" charset="0"/>
              </a:rPr>
              <a:t>NUCLEIC ACID</a:t>
            </a:r>
            <a:endParaRPr lang="vi-VN" sz="2800" b="1" dirty="0">
              <a:solidFill>
                <a:srgbClr val="FF0000"/>
              </a:solidFill>
              <a:latin typeface="Times New Roman" pitchFamily="18" charset="0"/>
              <a:cs typeface="Times New Roman" pitchFamily="18" charset="0"/>
            </a:endParaRPr>
          </a:p>
        </p:txBody>
      </p:sp>
      <p:pic>
        <p:nvPicPr>
          <p:cNvPr id="3079" name="Picture 6" descr="D:\2012_2013\CHUYENMON\HoiGiang_23092012\Hinh bai 4 _ Sinh10\05_disaccharid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929063"/>
            <a:ext cx="2573338" cy="24431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080" name="Group 19"/>
          <p:cNvGrpSpPr>
            <a:grpSpLocks/>
          </p:cNvGrpSpPr>
          <p:nvPr/>
        </p:nvGrpSpPr>
        <p:grpSpPr bwMode="auto">
          <a:xfrm>
            <a:off x="4310064" y="4071939"/>
            <a:ext cx="1500187" cy="2052637"/>
            <a:chOff x="2928926" y="3786190"/>
            <a:chExt cx="1500198" cy="2053066"/>
          </a:xfrm>
        </p:grpSpPr>
        <p:pic>
          <p:nvPicPr>
            <p:cNvPr id="3092" name="Picture 5" descr="D:\2012_2013\CHUYENMON\HoiGiang_23092012\Hinh bai 4 _ Sinh10\phospholip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926" y="3786190"/>
              <a:ext cx="1426955" cy="137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3" name="TextBox 14"/>
            <p:cNvSpPr txBox="1">
              <a:spLocks noChangeArrowheads="1"/>
            </p:cNvSpPr>
            <p:nvPr/>
          </p:nvSpPr>
          <p:spPr bwMode="auto">
            <a:xfrm>
              <a:off x="3071802" y="5500702"/>
              <a:ext cx="13573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Photpholipit</a:t>
              </a:r>
              <a:endParaRPr lang="vi-VN" sz="1600"/>
            </a:p>
          </p:txBody>
        </p:sp>
      </p:grpSp>
      <p:grpSp>
        <p:nvGrpSpPr>
          <p:cNvPr id="3081" name="Group 20"/>
          <p:cNvGrpSpPr>
            <a:grpSpLocks/>
          </p:cNvGrpSpPr>
          <p:nvPr/>
        </p:nvGrpSpPr>
        <p:grpSpPr bwMode="auto">
          <a:xfrm>
            <a:off x="6024563" y="4071938"/>
            <a:ext cx="2614612" cy="2513012"/>
            <a:chOff x="4572000" y="3643314"/>
            <a:chExt cx="2615183" cy="2513601"/>
          </a:xfrm>
        </p:grpSpPr>
        <p:pic>
          <p:nvPicPr>
            <p:cNvPr id="309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43314"/>
              <a:ext cx="2615183" cy="16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TextBox 16"/>
            <p:cNvSpPr txBox="1">
              <a:spLocks noChangeArrowheads="1"/>
            </p:cNvSpPr>
            <p:nvPr/>
          </p:nvSpPr>
          <p:spPr bwMode="auto">
            <a:xfrm>
              <a:off x="5000628" y="5572140"/>
              <a:ext cx="1857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t>Các bậc cấu trúc của prôtêin</a:t>
              </a:r>
              <a:endParaRPr lang="vi-VN" sz="1600"/>
            </a:p>
          </p:txBody>
        </p:sp>
      </p:grpSp>
      <p:grpSp>
        <p:nvGrpSpPr>
          <p:cNvPr id="3082" name="Group 21"/>
          <p:cNvGrpSpPr>
            <a:grpSpLocks/>
          </p:cNvGrpSpPr>
          <p:nvPr/>
        </p:nvGrpSpPr>
        <p:grpSpPr bwMode="auto">
          <a:xfrm>
            <a:off x="8620126" y="3500438"/>
            <a:ext cx="2047875" cy="3357562"/>
            <a:chOff x="7096125" y="3000372"/>
            <a:chExt cx="2047875" cy="3357586"/>
          </a:xfrm>
        </p:grpSpPr>
        <p:pic>
          <p:nvPicPr>
            <p:cNvPr id="30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25" y="3000372"/>
              <a:ext cx="20478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TextBox 18"/>
            <p:cNvSpPr txBox="1">
              <a:spLocks noChangeArrowheads="1"/>
            </p:cNvSpPr>
            <p:nvPr/>
          </p:nvSpPr>
          <p:spPr bwMode="auto">
            <a:xfrm>
              <a:off x="7286612" y="5773183"/>
              <a:ext cx="1857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t>Cấu trúc không gian của ADN</a:t>
              </a:r>
              <a:endParaRPr lang="vi-VN" sz="1600"/>
            </a:p>
          </p:txBody>
        </p:sp>
      </p:grpSp>
      <p:grpSp>
        <p:nvGrpSpPr>
          <p:cNvPr id="3083" name="Group 22"/>
          <p:cNvGrpSpPr>
            <a:grpSpLocks/>
          </p:cNvGrpSpPr>
          <p:nvPr/>
        </p:nvGrpSpPr>
        <p:grpSpPr bwMode="auto">
          <a:xfrm>
            <a:off x="3432176" y="1155700"/>
            <a:ext cx="5378437" cy="1201738"/>
            <a:chOff x="1202" y="728"/>
            <a:chExt cx="3402" cy="757"/>
          </a:xfrm>
        </p:grpSpPr>
        <p:cxnSp>
          <p:nvCxnSpPr>
            <p:cNvPr id="3084" name="Straight Arrow Connector 15"/>
            <p:cNvCxnSpPr>
              <a:cxnSpLocks noChangeShapeType="1"/>
            </p:cNvCxnSpPr>
            <p:nvPr/>
          </p:nvCxnSpPr>
          <p:spPr bwMode="auto">
            <a:xfrm flipH="1">
              <a:off x="1202" y="728"/>
              <a:ext cx="1723" cy="662"/>
            </a:xfrm>
            <a:prstGeom prst="straightConnector1">
              <a:avLst/>
            </a:prstGeom>
            <a:noFill/>
            <a:ln w="571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3085" name="Straight Arrow Connector 15"/>
            <p:cNvCxnSpPr>
              <a:cxnSpLocks noChangeShapeType="1"/>
              <a:endCxn id="7" idx="0"/>
            </p:cNvCxnSpPr>
            <p:nvPr/>
          </p:nvCxnSpPr>
          <p:spPr bwMode="auto">
            <a:xfrm flipH="1">
              <a:off x="2426" y="754"/>
              <a:ext cx="499" cy="731"/>
            </a:xfrm>
            <a:prstGeom prst="straightConnector1">
              <a:avLst/>
            </a:prstGeom>
            <a:noFill/>
            <a:ln w="571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3086" name="Straight Arrow Connector 15"/>
            <p:cNvCxnSpPr>
              <a:cxnSpLocks noChangeShapeType="1"/>
            </p:cNvCxnSpPr>
            <p:nvPr/>
          </p:nvCxnSpPr>
          <p:spPr bwMode="auto">
            <a:xfrm>
              <a:off x="2948" y="728"/>
              <a:ext cx="614" cy="706"/>
            </a:xfrm>
            <a:prstGeom prst="straightConnector1">
              <a:avLst/>
            </a:prstGeom>
            <a:noFill/>
            <a:ln w="57150" algn="ctr">
              <a:solidFill>
                <a:srgbClr val="0070C0"/>
              </a:solidFill>
              <a:round/>
              <a:headEnd/>
              <a:tailEnd type="arrow" w="med" len="med"/>
            </a:ln>
            <a:extLst>
              <a:ext uri="{909E8E84-426E-40DD-AFC4-6F175D3DCCD1}">
                <a14:hiddenFill xmlns:a14="http://schemas.microsoft.com/office/drawing/2010/main">
                  <a:noFill/>
                </a14:hiddenFill>
              </a:ext>
            </a:extLst>
          </p:spPr>
        </p:cxnSp>
        <p:cxnSp>
          <p:nvCxnSpPr>
            <p:cNvPr id="3087" name="Straight Arrow Connector 15"/>
            <p:cNvCxnSpPr>
              <a:cxnSpLocks noChangeShapeType="1"/>
            </p:cNvCxnSpPr>
            <p:nvPr/>
          </p:nvCxnSpPr>
          <p:spPr bwMode="auto">
            <a:xfrm>
              <a:off x="2971" y="754"/>
              <a:ext cx="1633" cy="725"/>
            </a:xfrm>
            <a:prstGeom prst="straightConnector1">
              <a:avLst/>
            </a:prstGeom>
            <a:noFill/>
            <a:ln w="57150" algn="ctr">
              <a:solidFill>
                <a:srgbClr val="0070C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041855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9" name="Picture 13" descr="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A plate of food and a cup of coffee&#10;&#10;Description generated with very high confid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295400"/>
            <a:ext cx="3733800" cy="2286000"/>
          </a:xfrm>
          <a:prstGeom prst="rect">
            <a:avLst/>
          </a:prstGeom>
          <a:solidFill>
            <a:srgbClr val="CC3300"/>
          </a:solidFill>
          <a:ln w="38100" cmpd="dbl">
            <a:solidFill>
              <a:srgbClr val="000000"/>
            </a:solidFill>
            <a:prstDash val="lgDashDot"/>
            <a:miter lim="800000"/>
            <a:headEnd/>
            <a:tailEnd/>
          </a:ln>
        </p:spPr>
      </p:pic>
      <p:pic>
        <p:nvPicPr>
          <p:cNvPr id="4103" name="Picture 7" descr="A close up of celery&#10;&#10;Description generated with high confi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95400"/>
            <a:ext cx="3886200" cy="2286000"/>
          </a:xfrm>
          <a:prstGeom prst="rect">
            <a:avLst/>
          </a:prstGeom>
          <a:solidFill>
            <a:srgbClr val="CC3300"/>
          </a:solidFill>
          <a:ln w="38100" cmpd="dbl">
            <a:solidFill>
              <a:srgbClr val="000000"/>
            </a:solidFill>
            <a:prstDash val="dash"/>
            <a:miter lim="800000"/>
            <a:headEnd/>
            <a:tailEnd/>
          </a:ln>
        </p:spPr>
      </p:pic>
      <p:pic>
        <p:nvPicPr>
          <p:cNvPr id="4105" name="Picture 9" descr="A piece of cake on a table&#10;&#10;Description generated with high confid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733800"/>
            <a:ext cx="3733800" cy="2590800"/>
          </a:xfrm>
          <a:prstGeom prst="rect">
            <a:avLst/>
          </a:prstGeom>
          <a:solidFill>
            <a:srgbClr val="CC3300"/>
          </a:solidFill>
          <a:ln w="38100" cmpd="dbl">
            <a:solidFill>
              <a:srgbClr val="000000"/>
            </a:solidFill>
            <a:prstDash val="dashDot"/>
            <a:miter lim="800000"/>
            <a:headEnd/>
            <a:tailEnd/>
          </a:ln>
        </p:spPr>
      </p:pic>
      <p:pic>
        <p:nvPicPr>
          <p:cNvPr id="4107" name="Picture 11" descr="A white plate topped with different types of food&#10;&#10;Description generated with very high confide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733801"/>
            <a:ext cx="3943350" cy="2538413"/>
          </a:xfrm>
          <a:prstGeom prst="rect">
            <a:avLst/>
          </a:prstGeom>
          <a:solidFill>
            <a:srgbClr val="CC3300"/>
          </a:solidFill>
          <a:ln w="38100" cmpd="dbl">
            <a:solidFill>
              <a:srgbClr val="000000"/>
            </a:solidFill>
            <a:prstDash val="dash"/>
            <a:miter lim="800000"/>
            <a:headEnd/>
            <a:tailEnd/>
          </a:ln>
        </p:spPr>
      </p:pic>
      <p:sp>
        <p:nvSpPr>
          <p:cNvPr id="9" name="Rectangle 6"/>
          <p:cNvSpPr>
            <a:spLocks noChangeArrowheads="1"/>
          </p:cNvSpPr>
          <p:nvPr/>
        </p:nvSpPr>
        <p:spPr bwMode="auto">
          <a:xfrm>
            <a:off x="1765300" y="76201"/>
            <a:ext cx="68453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rgbClr val="FFCC00"/>
              </a:buClr>
              <a:buSzPct val="120000"/>
            </a:pPr>
            <a:r>
              <a:rPr lang="en-US" altLang="vi-VN" sz="2800" b="1" dirty="0">
                <a:solidFill>
                  <a:srgbClr val="00B050"/>
                </a:solidFill>
                <a:latin typeface="Times New Roman" pitchFamily="18" charset="0"/>
                <a:cs typeface="Times New Roman" pitchFamily="18" charset="0"/>
              </a:rPr>
              <a:t>II. </a:t>
            </a:r>
            <a:r>
              <a:rPr lang="en-US" altLang="vi-VN" sz="2800" b="1" dirty="0" err="1">
                <a:solidFill>
                  <a:srgbClr val="00B050"/>
                </a:solidFill>
                <a:latin typeface="Times New Roman" pitchFamily="18" charset="0"/>
                <a:cs typeface="Times New Roman" pitchFamily="18" charset="0"/>
              </a:rPr>
              <a:t>Các</a:t>
            </a:r>
            <a:r>
              <a:rPr lang="en-US" altLang="vi-VN" sz="2800" b="1" dirty="0">
                <a:solidFill>
                  <a:srgbClr val="00B050"/>
                </a:solidFill>
                <a:latin typeface="Times New Roman" pitchFamily="18" charset="0"/>
                <a:cs typeface="Times New Roman" pitchFamily="18" charset="0"/>
              </a:rPr>
              <a:t> </a:t>
            </a:r>
            <a:r>
              <a:rPr lang="en-US" altLang="vi-VN" sz="2800" b="1" dirty="0" err="1">
                <a:solidFill>
                  <a:srgbClr val="00B050"/>
                </a:solidFill>
                <a:latin typeface="Times New Roman" pitchFamily="18" charset="0"/>
                <a:cs typeface="Times New Roman" pitchFamily="18" charset="0"/>
              </a:rPr>
              <a:t>phân</a:t>
            </a:r>
            <a:r>
              <a:rPr lang="en-US" altLang="vi-VN" sz="2800" b="1" dirty="0">
                <a:solidFill>
                  <a:srgbClr val="00B050"/>
                </a:solidFill>
                <a:latin typeface="Times New Roman" pitchFamily="18" charset="0"/>
                <a:cs typeface="Times New Roman" pitchFamily="18" charset="0"/>
              </a:rPr>
              <a:t> </a:t>
            </a:r>
            <a:r>
              <a:rPr lang="en-US" altLang="vi-VN" sz="2800" b="1" dirty="0" err="1">
                <a:solidFill>
                  <a:srgbClr val="00B050"/>
                </a:solidFill>
                <a:latin typeface="Times New Roman" pitchFamily="18" charset="0"/>
                <a:cs typeface="Times New Roman" pitchFamily="18" charset="0"/>
              </a:rPr>
              <a:t>tử</a:t>
            </a:r>
            <a:r>
              <a:rPr lang="en-US" altLang="vi-VN" sz="2800" b="1" dirty="0">
                <a:solidFill>
                  <a:srgbClr val="00B050"/>
                </a:solidFill>
                <a:latin typeface="Times New Roman" pitchFamily="18" charset="0"/>
                <a:cs typeface="Times New Roman" pitchFamily="18" charset="0"/>
              </a:rPr>
              <a:t> </a:t>
            </a:r>
            <a:r>
              <a:rPr lang="en-US" altLang="vi-VN" sz="2800" b="1" dirty="0" err="1">
                <a:solidFill>
                  <a:srgbClr val="00B050"/>
                </a:solidFill>
                <a:latin typeface="Times New Roman" pitchFamily="18" charset="0"/>
                <a:cs typeface="Times New Roman" pitchFamily="18" charset="0"/>
              </a:rPr>
              <a:t>sinh</a:t>
            </a:r>
            <a:r>
              <a:rPr lang="en-US" altLang="vi-VN" sz="2800" b="1" dirty="0">
                <a:solidFill>
                  <a:srgbClr val="00B050"/>
                </a:solidFill>
                <a:latin typeface="Times New Roman" pitchFamily="18" charset="0"/>
                <a:cs typeface="Times New Roman" pitchFamily="18" charset="0"/>
              </a:rPr>
              <a:t> </a:t>
            </a:r>
            <a:r>
              <a:rPr lang="en-US" altLang="vi-VN" sz="2800" b="1" dirty="0" err="1">
                <a:solidFill>
                  <a:srgbClr val="00B050"/>
                </a:solidFill>
                <a:latin typeface="Times New Roman" pitchFamily="18" charset="0"/>
                <a:cs typeface="Times New Roman" pitchFamily="18" charset="0"/>
              </a:rPr>
              <a:t>học</a:t>
            </a:r>
            <a:r>
              <a:rPr lang="en-US" altLang="vi-VN" sz="2800" b="1" dirty="0">
                <a:solidFill>
                  <a:srgbClr val="00B050"/>
                </a:solidFill>
                <a:latin typeface="Times New Roman" pitchFamily="18" charset="0"/>
                <a:cs typeface="Times New Roman" pitchFamily="18" charset="0"/>
              </a:rPr>
              <a:t> </a:t>
            </a:r>
            <a:r>
              <a:rPr lang="en-US" altLang="vi-VN" sz="2800" b="1" dirty="0" err="1">
                <a:solidFill>
                  <a:srgbClr val="00B050"/>
                </a:solidFill>
                <a:latin typeface="Times New Roman" pitchFamily="18" charset="0"/>
                <a:cs typeface="Times New Roman" pitchFamily="18" charset="0"/>
              </a:rPr>
              <a:t>trong</a:t>
            </a:r>
            <a:r>
              <a:rPr lang="en-US" altLang="vi-VN" sz="2800" b="1" dirty="0">
                <a:solidFill>
                  <a:srgbClr val="00B050"/>
                </a:solidFill>
                <a:latin typeface="Times New Roman" pitchFamily="18" charset="0"/>
                <a:cs typeface="Times New Roman" pitchFamily="18" charset="0"/>
              </a:rPr>
              <a:t> </a:t>
            </a:r>
            <a:r>
              <a:rPr lang="en-US" altLang="vi-VN" sz="2800" b="1" dirty="0" err="1">
                <a:solidFill>
                  <a:srgbClr val="00B050"/>
                </a:solidFill>
                <a:latin typeface="Times New Roman" pitchFamily="18" charset="0"/>
                <a:cs typeface="Times New Roman" pitchFamily="18" charset="0"/>
              </a:rPr>
              <a:t>tế</a:t>
            </a:r>
            <a:r>
              <a:rPr lang="en-US" altLang="vi-VN" sz="2800" b="1" dirty="0">
                <a:solidFill>
                  <a:srgbClr val="00B050"/>
                </a:solidFill>
                <a:latin typeface="Times New Roman" pitchFamily="18" charset="0"/>
                <a:cs typeface="Times New Roman" pitchFamily="18" charset="0"/>
              </a:rPr>
              <a:t> </a:t>
            </a:r>
            <a:r>
              <a:rPr lang="en-US" altLang="vi-VN" sz="2800" b="1" dirty="0" err="1">
                <a:solidFill>
                  <a:srgbClr val="00B050"/>
                </a:solidFill>
                <a:latin typeface="Times New Roman" pitchFamily="18" charset="0"/>
                <a:cs typeface="Times New Roman" pitchFamily="18" charset="0"/>
              </a:rPr>
              <a:t>bào</a:t>
            </a:r>
            <a:endParaRPr lang="en-US" altLang="vi-VN" sz="2800" b="1" dirty="0">
              <a:solidFill>
                <a:srgbClr val="00B050"/>
              </a:solidFill>
              <a:latin typeface="Times New Roman" pitchFamily="18" charset="0"/>
              <a:cs typeface="Times New Roman" pitchFamily="18" charset="0"/>
            </a:endParaRPr>
          </a:p>
          <a:p>
            <a:pPr eaLnBrk="1" hangingPunct="1">
              <a:spcBef>
                <a:spcPct val="20000"/>
              </a:spcBef>
              <a:buClr>
                <a:srgbClr val="FFCC00"/>
              </a:buClr>
              <a:buSzPct val="120000"/>
            </a:pPr>
            <a:r>
              <a:rPr lang="en-US" altLang="vi-VN" sz="2800" b="1" dirty="0">
                <a:solidFill>
                  <a:srgbClr val="00B050"/>
                </a:solidFill>
                <a:latin typeface="Times New Roman" pitchFamily="18" charset="0"/>
                <a:cs typeface="Times New Roman" pitchFamily="18" charset="0"/>
              </a:rPr>
              <a:t>1. CARBOHYDRATE (</a:t>
            </a:r>
            <a:r>
              <a:rPr lang="en-US" altLang="vi-VN" sz="2800" b="1" dirty="0" err="1">
                <a:solidFill>
                  <a:srgbClr val="00B050"/>
                </a:solidFill>
                <a:latin typeface="Times New Roman" pitchFamily="18" charset="0"/>
                <a:cs typeface="Times New Roman" pitchFamily="18" charset="0"/>
              </a:rPr>
              <a:t>Đường</a:t>
            </a:r>
            <a:r>
              <a:rPr lang="en-US" altLang="vi-VN" sz="2800" b="1" dirty="0">
                <a:solidFill>
                  <a:srgbClr val="00B050"/>
                </a:solidFill>
                <a:latin typeface="Times New Roman" pitchFamily="18" charset="0"/>
                <a:cs typeface="Times New Roman" pitchFamily="18" charset="0"/>
              </a:rPr>
              <a:t> )</a:t>
            </a:r>
          </a:p>
        </p:txBody>
      </p:sp>
    </p:spTree>
    <p:extLst>
      <p:ext uri="{BB962C8B-B14F-4D97-AF65-F5344CB8AC3E}">
        <p14:creationId xmlns:p14="http://schemas.microsoft.com/office/powerpoint/2010/main" val="626938867"/>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slide(fromBottom)">
                                      <p:cBhvr>
                                        <p:cTn id="7" dur="5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wipe(down)">
                                      <p:cBhvr>
                                        <p:cTn id="12" dur="580">
                                          <p:stCondLst>
                                            <p:cond delay="0"/>
                                          </p:stCondLst>
                                        </p:cTn>
                                        <p:tgtEl>
                                          <p:spTgt spid="4103"/>
                                        </p:tgtEl>
                                      </p:cBhvr>
                                    </p:animEffect>
                                    <p:anim calcmode="lin" valueType="num">
                                      <p:cBhvr>
                                        <p:cTn id="13" dur="1822" tmFilter="0,0; 0.14,0.36; 0.43,0.73; 0.71,0.91; 1.0,1.0">
                                          <p:stCondLst>
                                            <p:cond delay="0"/>
                                          </p:stCondLst>
                                        </p:cTn>
                                        <p:tgtEl>
                                          <p:spTgt spid="410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10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10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10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103"/>
                                        </p:tgtEl>
                                        <p:attrNameLst>
                                          <p:attrName>ppt_y</p:attrName>
                                        </p:attrNameLst>
                                      </p:cBhvr>
                                      <p:tavLst>
                                        <p:tav tm="0" fmla="#ppt_y-sin(pi*$)/81">
                                          <p:val>
                                            <p:fltVal val="0"/>
                                          </p:val>
                                        </p:tav>
                                        <p:tav tm="100000">
                                          <p:val>
                                            <p:fltVal val="1"/>
                                          </p:val>
                                        </p:tav>
                                      </p:tavLst>
                                    </p:anim>
                                    <p:animScale>
                                      <p:cBhvr>
                                        <p:cTn id="18" dur="26">
                                          <p:stCondLst>
                                            <p:cond delay="650"/>
                                          </p:stCondLst>
                                        </p:cTn>
                                        <p:tgtEl>
                                          <p:spTgt spid="4103"/>
                                        </p:tgtEl>
                                      </p:cBhvr>
                                      <p:to x="100000" y="60000"/>
                                    </p:animScale>
                                    <p:animScale>
                                      <p:cBhvr>
                                        <p:cTn id="19" dur="166" decel="50000">
                                          <p:stCondLst>
                                            <p:cond delay="676"/>
                                          </p:stCondLst>
                                        </p:cTn>
                                        <p:tgtEl>
                                          <p:spTgt spid="4103"/>
                                        </p:tgtEl>
                                      </p:cBhvr>
                                      <p:to x="100000" y="100000"/>
                                    </p:animScale>
                                    <p:animScale>
                                      <p:cBhvr>
                                        <p:cTn id="20" dur="26">
                                          <p:stCondLst>
                                            <p:cond delay="1312"/>
                                          </p:stCondLst>
                                        </p:cTn>
                                        <p:tgtEl>
                                          <p:spTgt spid="4103"/>
                                        </p:tgtEl>
                                      </p:cBhvr>
                                      <p:to x="100000" y="80000"/>
                                    </p:animScale>
                                    <p:animScale>
                                      <p:cBhvr>
                                        <p:cTn id="21" dur="166" decel="50000">
                                          <p:stCondLst>
                                            <p:cond delay="1338"/>
                                          </p:stCondLst>
                                        </p:cTn>
                                        <p:tgtEl>
                                          <p:spTgt spid="4103"/>
                                        </p:tgtEl>
                                      </p:cBhvr>
                                      <p:to x="100000" y="100000"/>
                                    </p:animScale>
                                    <p:animScale>
                                      <p:cBhvr>
                                        <p:cTn id="22" dur="26">
                                          <p:stCondLst>
                                            <p:cond delay="1642"/>
                                          </p:stCondLst>
                                        </p:cTn>
                                        <p:tgtEl>
                                          <p:spTgt spid="4103"/>
                                        </p:tgtEl>
                                      </p:cBhvr>
                                      <p:to x="100000" y="90000"/>
                                    </p:animScale>
                                    <p:animScale>
                                      <p:cBhvr>
                                        <p:cTn id="23" dur="166" decel="50000">
                                          <p:stCondLst>
                                            <p:cond delay="1668"/>
                                          </p:stCondLst>
                                        </p:cTn>
                                        <p:tgtEl>
                                          <p:spTgt spid="4103"/>
                                        </p:tgtEl>
                                      </p:cBhvr>
                                      <p:to x="100000" y="100000"/>
                                    </p:animScale>
                                    <p:animScale>
                                      <p:cBhvr>
                                        <p:cTn id="24" dur="26">
                                          <p:stCondLst>
                                            <p:cond delay="1808"/>
                                          </p:stCondLst>
                                        </p:cTn>
                                        <p:tgtEl>
                                          <p:spTgt spid="4103"/>
                                        </p:tgtEl>
                                      </p:cBhvr>
                                      <p:to x="100000" y="95000"/>
                                    </p:animScale>
                                    <p:animScale>
                                      <p:cBhvr>
                                        <p:cTn id="25" dur="166" decel="50000">
                                          <p:stCondLst>
                                            <p:cond delay="1834"/>
                                          </p:stCondLst>
                                        </p:cTn>
                                        <p:tgtEl>
                                          <p:spTgt spid="4103"/>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4105"/>
                                        </p:tgtEl>
                                        <p:attrNameLst>
                                          <p:attrName>style.visibility</p:attrName>
                                        </p:attrNameLst>
                                      </p:cBhvr>
                                      <p:to>
                                        <p:strVal val="visible"/>
                                      </p:to>
                                    </p:set>
                                    <p:animEffect transition="in" filter="wipe(down)">
                                      <p:cBhvr>
                                        <p:cTn id="30" dur="500"/>
                                        <p:tgtEl>
                                          <p:spTgt spid="410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07"/>
                                        </p:tgtEl>
                                        <p:attrNameLst>
                                          <p:attrName>style.visibility</p:attrName>
                                        </p:attrNameLst>
                                      </p:cBhvr>
                                      <p:to>
                                        <p:strVal val="visible"/>
                                      </p:to>
                                    </p:set>
                                    <p:animEffect transition="in" filter="fade">
                                      <p:cBhvr>
                                        <p:cTn id="35" dur="1000"/>
                                        <p:tgtEl>
                                          <p:spTgt spid="410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4747" y="2766511"/>
            <a:ext cx="1531188" cy="683264"/>
          </a:xfrm>
          <a:prstGeom prst="rect">
            <a:avLst/>
          </a:prstGeom>
        </p:spPr>
        <p:txBody>
          <a:bodyPr wrap="none">
            <a:spAutoFit/>
          </a:bodyPr>
          <a:lstStyle/>
          <a:p>
            <a:pPr algn="ctr">
              <a:lnSpc>
                <a:spcPct val="120000"/>
              </a:lnSpc>
            </a:pPr>
            <a:r>
              <a:rPr lang="en-US" sz="3200">
                <a:solidFill>
                  <a:srgbClr val="FF0000"/>
                </a:solidFill>
                <a:latin typeface="Times New Roman" pitchFamily="18" charset="0"/>
                <a:cs typeface="Times New Roman" pitchFamily="18" charset="0"/>
              </a:rPr>
              <a:t>Glucose</a:t>
            </a:r>
            <a:endParaRPr lang="en-US" sz="3200">
              <a:solidFill>
                <a:srgbClr val="FF0000"/>
              </a:solidFill>
              <a:latin typeface="Times New Roman" pitchFamily="18" charset="0"/>
              <a:ea typeface="Calibri"/>
              <a:cs typeface="Times New Roman" pitchFamily="18" charset="0"/>
            </a:endParaRPr>
          </a:p>
        </p:txBody>
      </p:sp>
      <p:sp>
        <p:nvSpPr>
          <p:cNvPr id="8" name="Rectangle 7"/>
          <p:cNvSpPr/>
          <p:nvPr/>
        </p:nvSpPr>
        <p:spPr>
          <a:xfrm>
            <a:off x="2772908" y="2746471"/>
            <a:ext cx="1326004" cy="683264"/>
          </a:xfrm>
          <a:prstGeom prst="rect">
            <a:avLst/>
          </a:prstGeom>
        </p:spPr>
        <p:txBody>
          <a:bodyPr wrap="none">
            <a:spAutoFit/>
          </a:bodyPr>
          <a:lstStyle/>
          <a:p>
            <a:pPr algn="ctr">
              <a:lnSpc>
                <a:spcPct val="120000"/>
              </a:lnSpc>
            </a:pPr>
            <a:r>
              <a:rPr lang="en-US" sz="3200">
                <a:solidFill>
                  <a:srgbClr val="FF0000"/>
                </a:solidFill>
                <a:latin typeface="Times New Roman" pitchFamily="18" charset="0"/>
                <a:cs typeface="Times New Roman" pitchFamily="18" charset="0"/>
              </a:rPr>
              <a:t>Ribose</a:t>
            </a:r>
            <a:endParaRPr lang="en-US" sz="3200">
              <a:solidFill>
                <a:srgbClr val="FF0000"/>
              </a:solidFill>
              <a:latin typeface="Times New Roman" pitchFamily="18" charset="0"/>
              <a:ea typeface="Calibri"/>
              <a:cs typeface="Times New Roman" pitchFamily="18" charset="0"/>
            </a:endParaRPr>
          </a:p>
        </p:txBody>
      </p:sp>
      <p:sp>
        <p:nvSpPr>
          <p:cNvPr id="9" name="Rectangle 8"/>
          <p:cNvSpPr/>
          <p:nvPr/>
        </p:nvSpPr>
        <p:spPr>
          <a:xfrm>
            <a:off x="711200" y="6146721"/>
            <a:ext cx="2336800" cy="584775"/>
          </a:xfrm>
          <a:prstGeom prst="rect">
            <a:avLst/>
          </a:prstGeom>
        </p:spPr>
        <p:txBody>
          <a:bodyPr wrap="square">
            <a:spAutoFit/>
          </a:bodyPr>
          <a:lstStyle/>
          <a:p>
            <a:pPr algn="ctr"/>
            <a:r>
              <a:rPr lang="en-US" sz="3200">
                <a:solidFill>
                  <a:srgbClr val="FF0000"/>
                </a:solidFill>
                <a:latin typeface="Times New Roman" pitchFamily="18" charset="0"/>
                <a:cs typeface="Times New Roman" pitchFamily="18" charset="0"/>
              </a:rPr>
              <a:t>Lactose</a:t>
            </a:r>
          </a:p>
        </p:txBody>
      </p:sp>
      <p:pic>
        <p:nvPicPr>
          <p:cNvPr id="12" name="Picture 11"/>
          <p:cNvPicPr/>
          <p:nvPr/>
        </p:nvPicPr>
        <p:blipFill rotWithShape="1">
          <a:blip r:embed="rId2" cstate="print">
            <a:extLst>
              <a:ext uri="{28A0092B-C50C-407E-A947-70E740481C1C}">
                <a14:useLocalDpi xmlns:a14="http://schemas.microsoft.com/office/drawing/2010/main" val="0"/>
              </a:ext>
            </a:extLst>
          </a:blip>
          <a:srcRect l="7924"/>
          <a:stretch/>
        </p:blipFill>
        <p:spPr>
          <a:xfrm>
            <a:off x="60961" y="743441"/>
            <a:ext cx="2074684" cy="1947207"/>
          </a:xfrm>
          <a:prstGeom prst="rect">
            <a:avLst/>
          </a:prstGeom>
        </p:spPr>
      </p:pic>
      <p:pic>
        <p:nvPicPr>
          <p:cNvPr id="13" name="Picture 12"/>
          <p:cNvPicPr/>
          <p:nvPr/>
        </p:nvPicPr>
        <p:blipFill rotWithShape="1">
          <a:blip r:embed="rId3">
            <a:extLst>
              <a:ext uri="{28A0092B-C50C-407E-A947-70E740481C1C}">
                <a14:useLocalDpi xmlns:a14="http://schemas.microsoft.com/office/drawing/2010/main" val="0"/>
              </a:ext>
            </a:extLst>
          </a:blip>
          <a:srcRect t="23708"/>
          <a:stretch/>
        </p:blipFill>
        <p:spPr bwMode="auto">
          <a:xfrm>
            <a:off x="2336801" y="743441"/>
            <a:ext cx="1987236" cy="1947207"/>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4" cstate="print">
            <a:extLst>
              <a:ext uri="{28A0092B-C50C-407E-A947-70E740481C1C}">
                <a14:useLocalDpi xmlns:a14="http://schemas.microsoft.com/office/drawing/2010/main" val="0"/>
              </a:ext>
            </a:extLst>
          </a:blip>
          <a:srcRect l="7955"/>
          <a:stretch/>
        </p:blipFill>
        <p:spPr bwMode="auto">
          <a:xfrm>
            <a:off x="130737" y="3324013"/>
            <a:ext cx="3199680" cy="2644987"/>
          </a:xfrm>
          <a:prstGeom prst="rect">
            <a:avLst/>
          </a:prstGeom>
          <a:ln>
            <a:noFill/>
          </a:ln>
          <a:extLst>
            <a:ext uri="{53640926-AAD7-44D8-BBD7-CCE9431645EC}">
              <a14:shadowObscured xmlns:a14="http://schemas.microsoft.com/office/drawing/2010/main"/>
            </a:ext>
          </a:extLst>
        </p:spPr>
      </p:pic>
      <p:pic>
        <p:nvPicPr>
          <p:cNvPr id="15" name="Picture 14"/>
          <p:cNvPicPr/>
          <p:nvPr/>
        </p:nvPicPr>
        <p:blipFill>
          <a:blip r:embed="rId5">
            <a:extLst>
              <a:ext uri="{28A0092B-C50C-407E-A947-70E740481C1C}">
                <a14:useLocalDpi xmlns:a14="http://schemas.microsoft.com/office/drawing/2010/main" val="0"/>
              </a:ext>
            </a:extLst>
          </a:blip>
          <a:stretch>
            <a:fillRect/>
          </a:stretch>
        </p:blipFill>
        <p:spPr>
          <a:xfrm>
            <a:off x="4572000" y="2949827"/>
            <a:ext cx="7279779" cy="3323972"/>
          </a:xfrm>
          <a:prstGeom prst="rect">
            <a:avLst/>
          </a:prstGeom>
        </p:spPr>
      </p:pic>
      <p:sp>
        <p:nvSpPr>
          <p:cNvPr id="2" name="Rectangle 1"/>
          <p:cNvSpPr/>
          <p:nvPr/>
        </p:nvSpPr>
        <p:spPr>
          <a:xfrm>
            <a:off x="7213600" y="6172201"/>
            <a:ext cx="3390672" cy="584775"/>
          </a:xfrm>
          <a:prstGeom prst="rect">
            <a:avLst/>
          </a:prstGeom>
        </p:spPr>
        <p:txBody>
          <a:bodyPr wrap="none">
            <a:spAutoFit/>
          </a:bodyPr>
          <a:lstStyle/>
          <a:p>
            <a:r>
              <a:rPr lang="en-US" sz="3200">
                <a:solidFill>
                  <a:srgbClr val="FF0000"/>
                </a:solidFill>
                <a:latin typeface="Times New Roman" pitchFamily="18" charset="0"/>
                <a:cs typeface="Times New Roman" pitchFamily="18" charset="0"/>
              </a:rPr>
              <a:t>Các polysaccharide</a:t>
            </a:r>
          </a:p>
        </p:txBody>
      </p:sp>
      <p:sp>
        <p:nvSpPr>
          <p:cNvPr id="3" name="Rectangle 2"/>
          <p:cNvSpPr/>
          <p:nvPr/>
        </p:nvSpPr>
        <p:spPr>
          <a:xfrm>
            <a:off x="5181600" y="808593"/>
            <a:ext cx="6856445" cy="1980286"/>
          </a:xfrm>
          <a:prstGeom prst="rect">
            <a:avLst/>
          </a:prstGeom>
        </p:spPr>
        <p:txBody>
          <a:bodyPr wrap="square">
            <a:spAutoFit/>
          </a:bodyPr>
          <a:lstStyle/>
          <a:p>
            <a:pPr algn="just"/>
            <a:r>
              <a:rPr lang="en-US" sz="3067">
                <a:solidFill>
                  <a:srgbClr val="002060"/>
                </a:solidFill>
                <a:latin typeface="Times New Roman" pitchFamily="18" charset="0"/>
                <a:cs typeface="Times New Roman" pitchFamily="18" charset="0"/>
              </a:rPr>
              <a:t>- Thành phần cấu tạo của carbohydrate? Chức năng của carbohydrate?</a:t>
            </a:r>
          </a:p>
          <a:p>
            <a:pPr algn="just"/>
            <a:r>
              <a:rPr lang="en-US" sz="3067">
                <a:solidFill>
                  <a:srgbClr val="002060"/>
                </a:solidFill>
                <a:latin typeface="Times New Roman" pitchFamily="18" charset="0"/>
                <a:cs typeface="Times New Roman" pitchFamily="18" charset="0"/>
              </a:rPr>
              <a:t>- Các loại carbohydrate được phân loại dựa trên tiêu chí nào?</a:t>
            </a:r>
          </a:p>
        </p:txBody>
      </p:sp>
    </p:spTree>
    <p:extLst>
      <p:ext uri="{BB962C8B-B14F-4D97-AF65-F5344CB8AC3E}">
        <p14:creationId xmlns:p14="http://schemas.microsoft.com/office/powerpoint/2010/main" val="266879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barn(inVertical)">
                                      <p:cBhvr>
                                        <p:cTn id="39" dur="500"/>
                                        <p:tgtEl>
                                          <p:spTgt spid="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barn(inVertical)">
                                      <p:cBhvr>
                                        <p:cTn id="4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9894" y="835422"/>
            <a:ext cx="10818906" cy="584775"/>
          </a:xfrm>
          <a:prstGeom prst="rect">
            <a:avLst/>
          </a:prstGeom>
        </p:spPr>
        <p:txBody>
          <a:bodyPr wrap="square">
            <a:spAutoFit/>
          </a:bodyPr>
          <a:lstStyle/>
          <a:p>
            <a:pPr algn="just"/>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Tiêu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chí</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phân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loại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loại</a:t>
            </a:r>
            <a:r>
              <a:rPr lang="en-US" sz="3200" dirty="0">
                <a:solidFill>
                  <a:srgbClr val="002060"/>
                </a:solidFill>
                <a:latin typeface="Times New Roman" pitchFamily="18" charset="0"/>
                <a:cs typeface="Times New Roman" pitchFamily="18" charset="0"/>
              </a:rPr>
              <a:t> carbohydrate: ………….</a:t>
            </a:r>
          </a:p>
        </p:txBody>
      </p:sp>
    </p:spTree>
    <p:extLst>
      <p:ext uri="{BB962C8B-B14F-4D97-AF65-F5344CB8AC3E}">
        <p14:creationId xmlns:p14="http://schemas.microsoft.com/office/powerpoint/2010/main" val="55824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Aft>
                <a:spcPts val="0"/>
              </a:spcAft>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chung</a:t>
            </a:r>
            <a:endParaRPr lang="en-US" b="1" dirty="0">
              <a:latin typeface="Times New Roman" panose="02020603050405020304" pitchFamily="18" charset="0"/>
              <a:cs typeface="Times New Roman" panose="02020603050405020304" pitchFamily="18" charset="0"/>
            </a:endParaRPr>
          </a:p>
          <a:p>
            <a:pPr marL="0" indent="0" algn="just">
              <a:spcAft>
                <a:spcPts val="0"/>
              </a:spcAf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Carbohydrat</a:t>
            </a:r>
            <a:r>
              <a:rPr lang="en-US" dirty="0">
                <a:latin typeface="Times New Roman" panose="02020603050405020304" pitchFamily="18" charset="0"/>
                <a:cs typeface="Times New Roman" panose="02020603050405020304" pitchFamily="18" charset="0"/>
              </a:rPr>
              <a:t> ………………………………………….</a:t>
            </a:r>
          </a:p>
          <a:p>
            <a:pPr algn="just">
              <a:spcAft>
                <a:spcPts val="0"/>
              </a:spcAft>
              <a:buFontTx/>
              <a:buChar char="-"/>
            </a:pPr>
            <a:r>
              <a:rPr lang="nl-NL" dirty="0">
                <a:latin typeface="Times New Roman" panose="02020603050405020304" pitchFamily="18" charset="0"/>
                <a:cs typeface="Times New Roman" panose="02020603050405020304" pitchFamily="18" charset="0"/>
              </a:rPr>
              <a:t>Được cấu tạo theo nguyên tắc ......, một trong các đơn phân chủ yếu là các đường đơn </a:t>
            </a:r>
            <a:r>
              <a:rPr lang="en-US" b="1" i="1" dirty="0" err="1">
                <a:latin typeface="Times New Roman" panose="02020603050405020304" pitchFamily="18" charset="0"/>
                <a:cs typeface="Times New Roman" panose="02020603050405020304" pitchFamily="18" charset="0"/>
              </a:rPr>
              <a:t>có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từ</a:t>
            </a:r>
            <a:r>
              <a:rPr lang="en-US" b="1" i="1" dirty="0">
                <a:latin typeface="Times New Roman" panose="02020603050405020304" pitchFamily="18" charset="0"/>
                <a:cs typeface="Times New Roman" panose="02020603050405020304" pitchFamily="18" charset="0"/>
              </a:rPr>
              <a:t> 3 – 7 carbon</a:t>
            </a:r>
          </a:p>
          <a:p>
            <a:pPr algn="just">
              <a:buFontTx/>
              <a:buChar char="-"/>
            </a:pPr>
            <a:r>
              <a:rPr lang="en-US" dirty="0" err="1">
                <a:latin typeface="Times New Roman" panose="02020603050405020304" pitchFamily="18" charset="0"/>
                <a:cs typeface="Times New Roman" panose="02020603050405020304" pitchFamily="18" charset="0"/>
              </a:rPr>
              <a:t>Tùy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p>
          <a:p>
            <a:pPr algn="just">
              <a:spcAft>
                <a:spcPts val="0"/>
              </a:spcAft>
              <a:buFontTx/>
              <a:buChar char="-"/>
            </a:pPr>
            <a:endParaRPr lang="en-US"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407036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765300" y="76201"/>
            <a:ext cx="6845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20000"/>
              </a:spcBef>
              <a:buClr>
                <a:srgbClr val="FFCC00"/>
              </a:buClr>
              <a:buSzPct val="120000"/>
            </a:pPr>
            <a:endParaRPr lang="en-US" altLang="vi-VN" sz="2800" b="1" dirty="0">
              <a:solidFill>
                <a:srgbClr val="2F05C7"/>
              </a:solidFill>
              <a:latin typeface="Times New Roman" pitchFamily="18" charset="0"/>
              <a:cs typeface="Times New Roman" pitchFamily="18" charset="0"/>
            </a:endParaRPr>
          </a:p>
        </p:txBody>
      </p:sp>
      <p:sp>
        <p:nvSpPr>
          <p:cNvPr id="30" name="Title 5"/>
          <p:cNvSpPr txBox="1">
            <a:spLocks/>
          </p:cNvSpPr>
          <p:nvPr/>
        </p:nvSpPr>
        <p:spPr bwMode="auto">
          <a:xfrm>
            <a:off x="1676400" y="676275"/>
            <a:ext cx="8915400" cy="914400"/>
          </a:xfrm>
          <a:prstGeom prst="rect">
            <a:avLst/>
          </a:prstGeom>
          <a:noFill/>
          <a:ln w="9525">
            <a:noFill/>
            <a:miter lim="800000"/>
            <a:headEnd/>
            <a:tailEnd/>
          </a:ln>
          <a:effectLst/>
        </p:spPr>
        <p:txBody>
          <a:bodyPr anchor="b" anchorCtr="1"/>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en-US" sz="2800" b="1" i="1" kern="0" dirty="0">
                <a:solidFill>
                  <a:srgbClr val="002060"/>
                </a:solidFill>
                <a:effectLst/>
                <a:latin typeface="Times New Roman" pitchFamily="18" charset="0"/>
                <a:cs typeface="Times New Roman" pitchFamily="18" charset="0"/>
                <a:sym typeface="Wingdings"/>
              </a:rPr>
              <a:t> </a:t>
            </a:r>
            <a:r>
              <a:rPr lang="en-US" sz="2800" b="1" i="1" kern="0" dirty="0">
                <a:solidFill>
                  <a:srgbClr val="002060"/>
                </a:solidFill>
                <a:effectLst/>
                <a:latin typeface="Times New Roman" pitchFamily="18" charset="0"/>
                <a:cs typeface="Times New Roman" pitchFamily="18" charset="0"/>
              </a:rPr>
              <a:t>Hãy chọn những hợp chất hữu cơ phù hợp với sản phẩm sau:</a:t>
            </a:r>
          </a:p>
        </p:txBody>
      </p:sp>
      <p:sp>
        <p:nvSpPr>
          <p:cNvPr id="31" name="TextBox 18"/>
          <p:cNvSpPr txBox="1">
            <a:spLocks noChangeArrowheads="1"/>
          </p:cNvSpPr>
          <p:nvPr/>
        </p:nvSpPr>
        <p:spPr bwMode="auto">
          <a:xfrm>
            <a:off x="1752600" y="2722564"/>
            <a:ext cx="8915400" cy="3108325"/>
          </a:xfrm>
          <a:prstGeom prst="rect">
            <a:avLst/>
          </a:prstGeom>
          <a:noFill/>
          <a:ln>
            <a:noFill/>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defRPr/>
            </a:pPr>
            <a:r>
              <a:rPr lang="en-US" altLang="vi-VN" sz="2800" b="1" kern="0" dirty="0">
                <a:solidFill>
                  <a:srgbClr val="002060"/>
                </a:solidFill>
              </a:rPr>
              <a:t>1. Lúa, </a:t>
            </a:r>
            <a:r>
              <a:rPr lang="en-US" altLang="vi-VN" sz="2800" b="1" kern="0" dirty="0" err="1">
                <a:solidFill>
                  <a:srgbClr val="002060"/>
                </a:solidFill>
              </a:rPr>
              <a:t>gạo</a:t>
            </a:r>
            <a:r>
              <a:rPr lang="en-US" altLang="vi-VN" sz="2800" b="1" kern="0" dirty="0">
                <a:solidFill>
                  <a:srgbClr val="002060"/>
                </a:solidFill>
              </a:rPr>
              <a:t> …………………….      </a:t>
            </a:r>
          </a:p>
          <a:p>
            <a:pPr algn="just">
              <a:defRPr/>
            </a:pPr>
            <a:r>
              <a:rPr lang="en-US" altLang="vi-VN" sz="2800" b="1" kern="0" dirty="0">
                <a:solidFill>
                  <a:srgbClr val="002060"/>
                </a:solidFill>
              </a:rPr>
              <a:t>2. Các loại rau xanh…………………………..</a:t>
            </a:r>
          </a:p>
          <a:p>
            <a:pPr algn="just">
              <a:defRPr/>
            </a:pPr>
            <a:r>
              <a:rPr lang="en-US" altLang="vi-VN" sz="2800" b="1" kern="0" dirty="0">
                <a:solidFill>
                  <a:srgbClr val="002060"/>
                </a:solidFill>
              </a:rPr>
              <a:t>3. Gan lợn…………………………………….</a:t>
            </a:r>
          </a:p>
          <a:p>
            <a:pPr algn="just">
              <a:defRPr/>
            </a:pPr>
            <a:r>
              <a:rPr lang="en-US" altLang="vi-VN" sz="2800" b="1" kern="0" dirty="0">
                <a:solidFill>
                  <a:srgbClr val="002060"/>
                </a:solidFill>
              </a:rPr>
              <a:t>4. Nho chín, trái cây chín…………………………….</a:t>
            </a:r>
          </a:p>
          <a:p>
            <a:pPr algn="just">
              <a:defRPr/>
            </a:pPr>
            <a:r>
              <a:rPr lang="en-US" altLang="vi-VN" sz="2800" b="1" kern="0" dirty="0">
                <a:solidFill>
                  <a:srgbClr val="002060"/>
                </a:solidFill>
              </a:rPr>
              <a:t>5. Sữa………………………………….</a:t>
            </a:r>
          </a:p>
          <a:p>
            <a:pPr algn="just">
              <a:defRPr/>
            </a:pPr>
            <a:r>
              <a:rPr lang="en-US" altLang="vi-VN" sz="2800" b="1" kern="0" dirty="0">
                <a:solidFill>
                  <a:srgbClr val="002060"/>
                </a:solidFill>
              </a:rPr>
              <a:t>6. Nấm, vỏ côn trùng………………………………</a:t>
            </a:r>
          </a:p>
          <a:p>
            <a:pPr algn="just">
              <a:defRPr/>
            </a:pPr>
            <a:r>
              <a:rPr lang="en-US" altLang="vi-VN" sz="2800" b="1" kern="0" dirty="0">
                <a:solidFill>
                  <a:srgbClr val="002060"/>
                </a:solidFill>
              </a:rPr>
              <a:t>7. Mía …………………………………………………..</a:t>
            </a:r>
          </a:p>
        </p:txBody>
      </p:sp>
      <p:sp>
        <p:nvSpPr>
          <p:cNvPr id="32" name="TextBox 31"/>
          <p:cNvSpPr txBox="1">
            <a:spLocks noChangeArrowheads="1"/>
          </p:cNvSpPr>
          <p:nvPr/>
        </p:nvSpPr>
        <p:spPr bwMode="auto">
          <a:xfrm>
            <a:off x="1828800" y="1433514"/>
            <a:ext cx="1295400" cy="523875"/>
          </a:xfrm>
          <a:prstGeom prst="rect">
            <a:avLst/>
          </a:prstGeom>
          <a:noFill/>
          <a:ln>
            <a:noFill/>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vi-VN" sz="2800" b="1" kern="0" dirty="0" err="1">
                <a:solidFill>
                  <a:srgbClr val="FF0000"/>
                </a:solidFill>
              </a:rPr>
              <a:t>Kitin</a:t>
            </a:r>
            <a:r>
              <a:rPr lang="en-US" altLang="vi-VN" sz="2800" b="1" kern="0" dirty="0">
                <a:solidFill>
                  <a:srgbClr val="FF0000"/>
                </a:solidFill>
              </a:rPr>
              <a:t>,</a:t>
            </a:r>
          </a:p>
        </p:txBody>
      </p:sp>
      <p:sp>
        <p:nvSpPr>
          <p:cNvPr id="33" name="TextBox 32"/>
          <p:cNvSpPr txBox="1">
            <a:spLocks noChangeArrowheads="1"/>
          </p:cNvSpPr>
          <p:nvPr/>
        </p:nvSpPr>
        <p:spPr bwMode="auto">
          <a:xfrm>
            <a:off x="2971800" y="1438275"/>
            <a:ext cx="1752600" cy="523220"/>
          </a:xfrm>
          <a:prstGeom prst="rect">
            <a:avLst/>
          </a:prstGeom>
          <a:no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en-US" altLang="vi-VN" sz="2800" b="1" kern="0" dirty="0" err="1">
                <a:solidFill>
                  <a:srgbClr val="FF0000"/>
                </a:solidFill>
              </a:rPr>
              <a:t>cenlulose</a:t>
            </a:r>
            <a:r>
              <a:rPr lang="en-US" altLang="vi-VN" sz="2800" b="1" kern="0" dirty="0">
                <a:solidFill>
                  <a:srgbClr val="FF0000"/>
                </a:solidFill>
              </a:rPr>
              <a:t>,</a:t>
            </a:r>
          </a:p>
        </p:txBody>
      </p:sp>
      <p:sp>
        <p:nvSpPr>
          <p:cNvPr id="34" name="TextBox 33"/>
          <p:cNvSpPr txBox="1">
            <a:spLocks noChangeArrowheads="1"/>
          </p:cNvSpPr>
          <p:nvPr/>
        </p:nvSpPr>
        <p:spPr bwMode="auto">
          <a:xfrm>
            <a:off x="4648200" y="1433514"/>
            <a:ext cx="1828800" cy="523220"/>
          </a:xfrm>
          <a:prstGeom prst="rect">
            <a:avLst/>
          </a:prstGeom>
          <a:noFill/>
          <a:ln>
            <a:noFill/>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en-US" altLang="vi-VN" sz="2800" b="1" kern="0" dirty="0">
                <a:solidFill>
                  <a:srgbClr val="FF0000"/>
                </a:solidFill>
              </a:rPr>
              <a:t>sucrose,</a:t>
            </a:r>
          </a:p>
        </p:txBody>
      </p:sp>
      <p:sp>
        <p:nvSpPr>
          <p:cNvPr id="35" name="TextBox 34"/>
          <p:cNvSpPr txBox="1">
            <a:spLocks noChangeArrowheads="1"/>
          </p:cNvSpPr>
          <p:nvPr/>
        </p:nvSpPr>
        <p:spPr bwMode="auto">
          <a:xfrm>
            <a:off x="6104965" y="1447801"/>
            <a:ext cx="1743635" cy="523875"/>
          </a:xfrm>
          <a:prstGeom prst="rect">
            <a:avLst/>
          </a:prstGeom>
          <a:noFill/>
          <a:ln>
            <a:noFill/>
          </a:ln>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en-US" altLang="vi-VN" sz="2800" b="1" kern="0" dirty="0">
                <a:solidFill>
                  <a:srgbClr val="FF0000"/>
                </a:solidFill>
              </a:rPr>
              <a:t>tinh bột,</a:t>
            </a:r>
          </a:p>
        </p:txBody>
      </p:sp>
      <p:sp>
        <p:nvSpPr>
          <p:cNvPr id="36" name="TextBox 35"/>
          <p:cNvSpPr txBox="1">
            <a:spLocks noChangeArrowheads="1"/>
          </p:cNvSpPr>
          <p:nvPr/>
        </p:nvSpPr>
        <p:spPr bwMode="auto">
          <a:xfrm>
            <a:off x="7696200" y="1458914"/>
            <a:ext cx="1905000" cy="522287"/>
          </a:xfrm>
          <a:prstGeom prst="rect">
            <a:avLst/>
          </a:prstGeom>
          <a:noFill/>
          <a:ln>
            <a:noFill/>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en-US" altLang="vi-VN" sz="2800" b="1" kern="0" dirty="0">
                <a:solidFill>
                  <a:srgbClr val="FF0000"/>
                </a:solidFill>
              </a:rPr>
              <a:t>glycogen,</a:t>
            </a:r>
          </a:p>
        </p:txBody>
      </p:sp>
      <p:sp>
        <p:nvSpPr>
          <p:cNvPr id="37" name="TextBox 36"/>
          <p:cNvSpPr txBox="1">
            <a:spLocks noChangeArrowheads="1"/>
          </p:cNvSpPr>
          <p:nvPr/>
        </p:nvSpPr>
        <p:spPr bwMode="auto">
          <a:xfrm>
            <a:off x="3200400" y="1971676"/>
            <a:ext cx="3048000" cy="523875"/>
          </a:xfrm>
          <a:prstGeom prst="rect">
            <a:avLst/>
          </a:prstGeom>
          <a:noFill/>
          <a:ln>
            <a:noFill/>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en-US" altLang="vi-VN" sz="2800" b="1" kern="0" dirty="0">
                <a:solidFill>
                  <a:srgbClr val="FF0000"/>
                </a:solidFill>
              </a:rPr>
              <a:t>glucose, fructose,</a:t>
            </a:r>
          </a:p>
        </p:txBody>
      </p:sp>
      <p:sp>
        <p:nvSpPr>
          <p:cNvPr id="38" name="TextBox 37"/>
          <p:cNvSpPr txBox="1">
            <a:spLocks noChangeArrowheads="1"/>
          </p:cNvSpPr>
          <p:nvPr/>
        </p:nvSpPr>
        <p:spPr bwMode="auto">
          <a:xfrm>
            <a:off x="5791200" y="1936750"/>
            <a:ext cx="1828800" cy="522288"/>
          </a:xfrm>
          <a:prstGeom prst="rect">
            <a:avLst/>
          </a:prstGeom>
          <a:noFill/>
          <a:ln>
            <a:noFill/>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vi-VN" sz="2800" b="1" kern="0" dirty="0">
                <a:solidFill>
                  <a:srgbClr val="FF0000"/>
                </a:solidFill>
              </a:rPr>
              <a:t>lactose</a:t>
            </a:r>
          </a:p>
        </p:txBody>
      </p:sp>
    </p:spTree>
    <p:extLst>
      <p:ext uri="{BB962C8B-B14F-4D97-AF65-F5344CB8AC3E}">
        <p14:creationId xmlns:p14="http://schemas.microsoft.com/office/powerpoint/2010/main" val="2348145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3.33333E-6 -2.22222E-6 L -0.23334 0.17153 " pathEditMode="relative" rAng="0" ptsTypes="AA">
                                      <p:cBhvr>
                                        <p:cTn id="14" dur="500" fill="hold"/>
                                        <p:tgtEl>
                                          <p:spTgt spid="35"/>
                                        </p:tgtEl>
                                        <p:attrNameLst>
                                          <p:attrName>ppt_x</p:attrName>
                                          <p:attrName>ppt_y</p:attrName>
                                        </p:attrNameLst>
                                      </p:cBhvr>
                                      <p:rCtr x="-11667" y="8565"/>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3.33333E-6 -3.33333E-6 L 0.2375 0.23959 " pathEditMode="relative" rAng="0" ptsTypes="AA">
                                      <p:cBhvr>
                                        <p:cTn id="18" dur="500" fill="hold"/>
                                        <p:tgtEl>
                                          <p:spTgt spid="33"/>
                                        </p:tgtEl>
                                        <p:attrNameLst>
                                          <p:attrName>ppt_x</p:attrName>
                                          <p:attrName>ppt_y</p:attrName>
                                        </p:attrNameLst>
                                      </p:cBhvr>
                                      <p:rCtr x="11875" y="11968"/>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0.07448 4.81481E-6 C 0.11424 0.08148 0.30313 0.16319 0.24531 0.21203 C 0.1875 0.26111 -0.31007 0.27962 -0.42083 0.29328 " pathEditMode="relative" rAng="0" ptsTypes="AAA">
                                      <p:cBhvr>
                                        <p:cTn id="22" dur="500" fill="hold"/>
                                        <p:tgtEl>
                                          <p:spTgt spid="36"/>
                                        </p:tgtEl>
                                        <p:attrNameLst>
                                          <p:attrName>ppt_x</p:attrName>
                                          <p:attrName>ppt_y</p:attrName>
                                        </p:attrNameLst>
                                      </p:cBhvr>
                                      <p:rCtr x="-799" y="14653"/>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0" nodeType="clickEffect">
                                  <p:stCondLst>
                                    <p:cond delay="0"/>
                                  </p:stCondLst>
                                  <p:childTnLst>
                                    <p:animMotion origin="layout" path="M 0 -1.11111E-6 C -0.02135 0.33403 -0.04253 0.66806 0.00469 0.71389 C 0.05017 0.75972 0.2309 0.34884 0.27622 0.27523 " pathEditMode="relative" rAng="0" ptsTypes="AAA">
                                      <p:cBhvr>
                                        <p:cTn id="26" dur="500" fill="hold"/>
                                        <p:tgtEl>
                                          <p:spTgt spid="37"/>
                                        </p:tgtEl>
                                        <p:attrNameLst>
                                          <p:attrName>ppt_x</p:attrName>
                                          <p:attrName>ppt_y</p:attrName>
                                        </p:attrNameLst>
                                      </p:cBhvr>
                                      <p:rCtr x="12622" y="35856"/>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084 0.03657 C -0.12587 0.2287 -0.18073 0.42106 -0.2217 0.47338 C -0.26268 0.52592 -0.28976 0.43865 -0.31667 0.35115 " pathEditMode="relative" rAng="0" ptsTypes="AAA">
                                      <p:cBhvr>
                                        <p:cTn id="30" dur="500" fill="hold"/>
                                        <p:tgtEl>
                                          <p:spTgt spid="38"/>
                                        </p:tgtEl>
                                        <p:attrNameLst>
                                          <p:attrName>ppt_x</p:attrName>
                                          <p:attrName>ppt_y</p:attrName>
                                        </p:attrNameLst>
                                      </p:cBhvr>
                                      <p:rCtr x="-12292" y="22639"/>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path" presetSubtype="0" accel="50000" decel="50000" fill="hold" grpId="0" nodeType="clickEffect">
                                  <p:stCondLst>
                                    <p:cond delay="0"/>
                                  </p:stCondLst>
                                  <p:childTnLst>
                                    <p:animMotion origin="layout" path="M 3.33333E-6 1.11111E-6 L 0.3875 0.48472 " pathEditMode="relative" rAng="0" ptsTypes="AA">
                                      <p:cBhvr>
                                        <p:cTn id="34" dur="500" fill="hold"/>
                                        <p:tgtEl>
                                          <p:spTgt spid="32"/>
                                        </p:tgtEl>
                                        <p:attrNameLst>
                                          <p:attrName>ppt_x</p:attrName>
                                          <p:attrName>ppt_y</p:attrName>
                                        </p:attrNameLst>
                                      </p:cBhvr>
                                      <p:rCtr x="19375" y="24236"/>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0" presetClass="path" presetSubtype="0" accel="50000" decel="50000" fill="hold" grpId="0" nodeType="clickEffect">
                                  <p:stCondLst>
                                    <p:cond delay="0"/>
                                  </p:stCondLst>
                                  <p:childTnLst>
                                    <p:animMotion origin="layout" path="M -3.33333E-6 1.11111E-6 L -0.15833 0.55139 " pathEditMode="relative" rAng="0" ptsTypes="AA">
                                      <p:cBhvr>
                                        <p:cTn id="38" dur="500" fill="hold"/>
                                        <p:tgtEl>
                                          <p:spTgt spid="34"/>
                                        </p:tgtEl>
                                        <p:attrNameLst>
                                          <p:attrName>ppt_x</p:attrName>
                                          <p:attrName>ppt_y</p:attrName>
                                        </p:attrNameLst>
                                      </p:cBhvr>
                                      <p:rCtr x="-7917" y="27569"/>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xit" presetSubtype="32" fill="hold" grpId="1" nodeType="clickEffect">
                                  <p:stCondLst>
                                    <p:cond delay="0"/>
                                  </p:stCondLst>
                                  <p:childTnLst>
                                    <p:anim calcmode="lin" valueType="num">
                                      <p:cBhvr>
                                        <p:cTn id="42" dur="500"/>
                                        <p:tgtEl>
                                          <p:spTgt spid="30"/>
                                        </p:tgtEl>
                                        <p:attrNameLst>
                                          <p:attrName>ppt_w</p:attrName>
                                        </p:attrNameLst>
                                      </p:cBhvr>
                                      <p:tavLst>
                                        <p:tav tm="0">
                                          <p:val>
                                            <p:strVal val="ppt_w"/>
                                          </p:val>
                                        </p:tav>
                                        <p:tav tm="100000">
                                          <p:val>
                                            <p:fltVal val="0"/>
                                          </p:val>
                                        </p:tav>
                                      </p:tavLst>
                                    </p:anim>
                                    <p:anim calcmode="lin" valueType="num">
                                      <p:cBhvr>
                                        <p:cTn id="43" dur="500"/>
                                        <p:tgtEl>
                                          <p:spTgt spid="30"/>
                                        </p:tgtEl>
                                        <p:attrNameLst>
                                          <p:attrName>ppt_h</p:attrName>
                                        </p:attrNameLst>
                                      </p:cBhvr>
                                      <p:tavLst>
                                        <p:tav tm="0">
                                          <p:val>
                                            <p:strVal val="ppt_h"/>
                                          </p:val>
                                        </p:tav>
                                        <p:tav tm="100000">
                                          <p:val>
                                            <p:fltVal val="0"/>
                                          </p:val>
                                        </p:tav>
                                      </p:tavLst>
                                    </p:anim>
                                    <p:animEffect transition="out" filter="fade">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30" grpId="1"/>
      <p:bldP spid="32" grpId="0"/>
      <p:bldP spid="33" grpId="0"/>
      <p:bldP spid="34" grpId="0"/>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678</Words>
  <Application>Microsoft Office PowerPoint</Application>
  <PresentationFormat>Widescreen</PresentationFormat>
  <Paragraphs>110</Paragraphs>
  <Slides>24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Times New Roman</vt:lpstr>
      <vt:lpstr>Office Theme</vt:lpstr>
      <vt:lpstr>Retrospect</vt:lpstr>
      <vt:lpstr>PowerPoint Presentation</vt:lpstr>
      <vt:lpstr>BÀI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thienit.16mb.com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dc:title>
  <dc:creator>ThienIT</dc:creator>
  <cp:lastModifiedBy>Administrator</cp:lastModifiedBy>
  <cp:revision>206</cp:revision>
  <dcterms:created xsi:type="dcterms:W3CDTF">2022-07-30T06:40:32Z</dcterms:created>
  <dcterms:modified xsi:type="dcterms:W3CDTF">2025-09-28T08:18:59Z</dcterms:modified>
</cp:coreProperties>
</file>