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0"/>
  </p:notesMasterIdLst>
  <p:handoutMasterIdLst>
    <p:handoutMasterId r:id="rId11"/>
  </p:handoutMasterIdLst>
  <p:sldIdLst>
    <p:sldId id="256" r:id="rId2"/>
    <p:sldId id="257" r:id="rId3"/>
    <p:sldId id="259" r:id="rId4"/>
    <p:sldId id="282" r:id="rId5"/>
    <p:sldId id="261" r:id="rId6"/>
    <p:sldId id="281" r:id="rId7"/>
    <p:sldId id="267" r:id="rId8"/>
    <p:sldId id="280" r:id="rId9"/>
  </p:sldIdLst>
  <p:sldSz cx="18288000" cy="10287000"/>
  <p:notesSz cx="6858000" cy="9144000"/>
  <p:embeddedFontLst>
    <p:embeddedFont>
      <p:font typeface="Quicksand Semi-Bold" panose="020B060402020202020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Lulu Font TH" panose="020B0604020202020204" charset="-34"/>
      <p:regular r:id="rId19"/>
    </p:embeddedFont>
    <p:embeddedFont>
      <p:font typeface="Sifonn" panose="020B0604020202020204"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622" autoAdjust="0"/>
  </p:normalViewPr>
  <p:slideViewPr>
    <p:cSldViewPr>
      <p:cViewPr varScale="1">
        <p:scale>
          <a:sx n="54" d="100"/>
          <a:sy n="54" d="100"/>
        </p:scale>
        <p:origin x="18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73B864-2708-48CC-9643-DCE530EC30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94BEDDAB-EB37-444B-AC93-F4F0A7F54F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F81A5-9C1D-4308-B3CC-F9171691763C}" type="datetimeFigureOut">
              <a:rPr lang="vi-VN" smtClean="0"/>
              <a:t>09/02/2025</a:t>
            </a:fld>
            <a:endParaRPr lang="vi-VN"/>
          </a:p>
        </p:txBody>
      </p:sp>
      <p:sp>
        <p:nvSpPr>
          <p:cNvPr id="4" name="Footer Placeholder 3">
            <a:extLst>
              <a:ext uri="{FF2B5EF4-FFF2-40B4-BE49-F238E27FC236}">
                <a16:creationId xmlns:a16="http://schemas.microsoft.com/office/drawing/2014/main" id="{DB81B894-53D0-4E47-B81A-BAD0E66174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F6C782F9-AD8E-44F1-81A6-B0F81CB54A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D7C390-0EC8-482A-8280-0116FBC347C2}" type="slidenum">
              <a:rPr lang="vi-VN" smtClean="0"/>
              <a:t>‹#›</a:t>
            </a:fld>
            <a:endParaRPr lang="vi-VN"/>
          </a:p>
        </p:txBody>
      </p:sp>
    </p:spTree>
    <p:extLst>
      <p:ext uri="{BB962C8B-B14F-4D97-AF65-F5344CB8AC3E}">
        <p14:creationId xmlns:p14="http://schemas.microsoft.com/office/powerpoint/2010/main" val="396517204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F0C50-7997-4CE5-882B-0CE03EBE857C}" type="datetimeFigureOut">
              <a:rPr lang="vi-VN" smtClean="0"/>
              <a:t>09/02/2025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3886E-1080-4DD6-A53C-2B62F21BE8B4}" type="slidenum">
              <a:rPr lang="vi-VN" smtClean="0"/>
              <a:t>‹#›</a:t>
            </a:fld>
            <a:endParaRPr lang="vi-VN"/>
          </a:p>
        </p:txBody>
      </p:sp>
    </p:spTree>
    <p:extLst>
      <p:ext uri="{BB962C8B-B14F-4D97-AF65-F5344CB8AC3E}">
        <p14:creationId xmlns:p14="http://schemas.microsoft.com/office/powerpoint/2010/main" val="352490552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B73886E-1080-4DD6-A53C-2B62F21BE8B4}" type="slidenum">
              <a:rPr lang="vi-VN" smtClean="0"/>
              <a:t>1</a:t>
            </a:fld>
            <a:endParaRPr lang="vi-VN"/>
          </a:p>
        </p:txBody>
      </p:sp>
    </p:spTree>
    <p:extLst>
      <p:ext uri="{BB962C8B-B14F-4D97-AF65-F5344CB8AC3E}">
        <p14:creationId xmlns:p14="http://schemas.microsoft.com/office/powerpoint/2010/main" val="315941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736D8-AE34-434D-AEC1-900F3976F633}" type="datetime1">
              <a:rPr lang="en-US" smtClean="0"/>
              <a:t>9/2/2025</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06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51BA2-0A04-44C4-88A0-793CDD5141EB}" type="datetime1">
              <a:rPr lang="en-US" smtClean="0"/>
              <a:t>9/2/2025</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739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60AD4-55E4-4DD0-8791-B5BBECA0D98A}" type="datetime1">
              <a:rPr lang="en-US" smtClean="0"/>
              <a:t>9/2/2025</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677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E242F-7624-427D-B2AC-F47F1D664568}" type="datetime1">
              <a:rPr lang="en-US" smtClean="0"/>
              <a:t>9/2/2025</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39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90002C-7E06-4B65-9185-7B6A7F00723C}" type="datetime1">
              <a:rPr lang="en-US" smtClean="0"/>
              <a:t>9/2/2025</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556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B04F44-4AAD-4CA4-B26A-AFBE433D5303}" type="datetime1">
              <a:rPr lang="en-US" smtClean="0"/>
              <a:t>9/2/2025</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515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25DF5C-7EED-4A9A-A9EC-A106EF701385}" type="datetime1">
              <a:rPr lang="en-US" smtClean="0"/>
              <a:t>9/2/2025</a:t>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18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DABBFF-F51D-4739-87DC-0A9C27F9A403}" type="datetime1">
              <a:rPr lang="en-US" smtClean="0"/>
              <a:t>9/2/2025</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211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EC44A-D6ED-43D9-9024-2BE331A6F3CD}" type="datetime1">
              <a:rPr lang="en-US" smtClean="0"/>
              <a:t>9/2/2025</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90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33C3DF6C-C13C-42C0-876F-CB560E0A3F85}" type="datetime1">
              <a:rPr lang="en-US" smtClean="0"/>
              <a:t>9/2/2025</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195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E2A99553-8665-4B97-853A-13C501F8FA6F}" type="datetime1">
              <a:rPr lang="en-US" smtClean="0"/>
              <a:t>9/2/2025</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47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E0C1008-7894-45FB-BDA0-9EAE99F44022}" type="datetime1">
              <a:rPr lang="en-US" smtClean="0"/>
              <a:t>9/2/2025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smtClean="0"/>
              <a:t>1</a:t>
            </a:r>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38741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TcFI9sIwKk"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2D2C"/>
        </a:solidFill>
        <a:effectLst/>
      </p:bgPr>
    </p:bg>
    <p:spTree>
      <p:nvGrpSpPr>
        <p:cNvPr id="1" name=""/>
        <p:cNvGrpSpPr/>
        <p:nvPr/>
      </p:nvGrpSpPr>
      <p:grpSpPr>
        <a:xfrm>
          <a:off x="0" y="0"/>
          <a:ext cx="0" cy="0"/>
          <a:chOff x="0" y="0"/>
          <a:chExt cx="0" cy="0"/>
        </a:xfrm>
      </p:grpSpPr>
      <p:sp>
        <p:nvSpPr>
          <p:cNvPr id="2" name="TextBox 2"/>
          <p:cNvSpPr txBox="1"/>
          <p:nvPr/>
        </p:nvSpPr>
        <p:spPr>
          <a:xfrm>
            <a:off x="1028700" y="542925"/>
            <a:ext cx="16230600" cy="3847207"/>
          </a:xfrm>
          <a:prstGeom prst="rect">
            <a:avLst/>
          </a:prstGeom>
        </p:spPr>
        <p:txBody>
          <a:bodyPr lIns="0" tIns="0" rIns="0" bIns="0" rtlCol="0" anchor="t">
            <a:spAutoFit/>
          </a:bodyPr>
          <a:lstStyle/>
          <a:p>
            <a:pPr algn="ctr">
              <a:lnSpc>
                <a:spcPts val="30000"/>
              </a:lnSpc>
              <a:spcBef>
                <a:spcPct val="0"/>
              </a:spcBef>
            </a:pPr>
            <a:r>
              <a:rPr lang="en-US" sz="15000" dirty="0" smtClean="0">
                <a:solidFill>
                  <a:srgbClr val="FFFFFF"/>
                </a:solidFill>
                <a:ea typeface="Sifonn"/>
                <a:cs typeface="Sifonn"/>
                <a:sym typeface="Sifonn"/>
              </a:rPr>
              <a:t>TIẾT 44- BÀI </a:t>
            </a:r>
            <a:r>
              <a:rPr lang="en-US" sz="15000" dirty="0">
                <a:solidFill>
                  <a:srgbClr val="FFFFFF"/>
                </a:solidFill>
                <a:ea typeface="Sifonn"/>
                <a:cs typeface="Sifonn"/>
                <a:sym typeface="Sifonn"/>
              </a:rPr>
              <a:t>18  </a:t>
            </a:r>
          </a:p>
        </p:txBody>
      </p:sp>
      <p:sp>
        <p:nvSpPr>
          <p:cNvPr id="3" name="TextBox 3"/>
          <p:cNvSpPr txBox="1"/>
          <p:nvPr/>
        </p:nvSpPr>
        <p:spPr>
          <a:xfrm>
            <a:off x="1377341" y="7913188"/>
            <a:ext cx="2208569" cy="256480"/>
          </a:xfrm>
          <a:prstGeom prst="rect">
            <a:avLst/>
          </a:prstGeom>
        </p:spPr>
        <p:txBody>
          <a:bodyPr lIns="0" tIns="0" rIns="0" bIns="0" rtlCol="0" anchor="t">
            <a:spAutoFit/>
          </a:bodyPr>
          <a:lstStyle/>
          <a:p>
            <a:pPr algn="r">
              <a:lnSpc>
                <a:spcPts val="1991"/>
              </a:lnSpc>
              <a:spcBef>
                <a:spcPct val="0"/>
              </a:spcBef>
            </a:pPr>
            <a:endParaRPr/>
          </a:p>
        </p:txBody>
      </p:sp>
      <p:sp>
        <p:nvSpPr>
          <p:cNvPr id="4" name="TextBox 4"/>
          <p:cNvSpPr txBox="1"/>
          <p:nvPr/>
        </p:nvSpPr>
        <p:spPr>
          <a:xfrm>
            <a:off x="1254989" y="8135894"/>
            <a:ext cx="2330921" cy="214802"/>
          </a:xfrm>
          <a:prstGeom prst="rect">
            <a:avLst/>
          </a:prstGeom>
        </p:spPr>
        <p:txBody>
          <a:bodyPr lIns="0" tIns="0" rIns="0" bIns="0" rtlCol="0" anchor="t">
            <a:spAutoFit/>
          </a:bodyPr>
          <a:lstStyle/>
          <a:p>
            <a:pPr algn="r">
              <a:lnSpc>
                <a:spcPts val="1593"/>
              </a:lnSpc>
              <a:spcBef>
                <a:spcPct val="0"/>
              </a:spcBef>
            </a:pPr>
            <a:endParaRPr/>
          </a:p>
        </p:txBody>
      </p:sp>
      <p:sp>
        <p:nvSpPr>
          <p:cNvPr id="5" name="TextBox 5"/>
          <p:cNvSpPr txBox="1"/>
          <p:nvPr/>
        </p:nvSpPr>
        <p:spPr>
          <a:xfrm>
            <a:off x="1183387" y="4688932"/>
            <a:ext cx="16037813" cy="1483483"/>
          </a:xfrm>
          <a:prstGeom prst="rect">
            <a:avLst/>
          </a:prstGeom>
        </p:spPr>
        <p:txBody>
          <a:bodyPr wrap="square" lIns="0" tIns="0" rIns="0" bIns="0" rtlCol="0" anchor="t">
            <a:spAutoFit/>
          </a:bodyPr>
          <a:lstStyle/>
          <a:p>
            <a:pPr algn="ctr">
              <a:lnSpc>
                <a:spcPts val="11210"/>
              </a:lnSpc>
            </a:pPr>
            <a:r>
              <a:rPr lang="en-US" sz="12000" b="1" dirty="0">
                <a:solidFill>
                  <a:srgbClr val="FFFFFF"/>
                </a:solidFill>
                <a:effectLst>
                  <a:outerShdw blurRad="38100" dist="38100" dir="2700000" algn="tl">
                    <a:srgbClr val="000000">
                      <a:alpha val="43137"/>
                    </a:srgbClr>
                  </a:outerShdw>
                </a:effectLst>
                <a:ea typeface="Sifonn"/>
                <a:cs typeface="Lulu Font TH" panose="020B0604020202020204" charset="-34"/>
                <a:sym typeface="Sifonn"/>
              </a:rPr>
              <a:t>SỰ PHÁT SINH SỰ SỐNG</a:t>
            </a:r>
          </a:p>
        </p:txBody>
      </p:sp>
      <p:sp>
        <p:nvSpPr>
          <p:cNvPr id="6" name="Freeform 6"/>
          <p:cNvSpPr/>
          <p:nvPr/>
        </p:nvSpPr>
        <p:spPr>
          <a:xfrm rot="-10800000" flipH="1" flipV="1">
            <a:off x="0" y="7070446"/>
            <a:ext cx="18288000" cy="3160148"/>
          </a:xfrm>
          <a:custGeom>
            <a:avLst/>
            <a:gdLst/>
            <a:ahLst/>
            <a:cxnLst/>
            <a:rect l="l" t="t" r="r" b="b"/>
            <a:pathLst>
              <a:path w="18579558" h="3160148">
                <a:moveTo>
                  <a:pt x="18579558" y="3160148"/>
                </a:moveTo>
                <a:lnTo>
                  <a:pt x="0" y="3160148"/>
                </a:lnTo>
                <a:lnTo>
                  <a:pt x="0" y="0"/>
                </a:lnTo>
                <a:lnTo>
                  <a:pt x="18579558" y="0"/>
                </a:lnTo>
                <a:lnTo>
                  <a:pt x="18579558" y="3160148"/>
                </a:lnTo>
                <a:close/>
              </a:path>
            </a:pathLst>
          </a:custGeom>
          <a:blipFill>
            <a:blip r:embed="rId3"/>
            <a:stretch>
              <a:fillRect t="-67586" b="-67586"/>
            </a:stretch>
          </a:blipFill>
        </p:spPr>
      </p:sp>
      <p:sp>
        <p:nvSpPr>
          <p:cNvPr id="8" name="Slide Number Placeholder 7">
            <a:extLst>
              <a:ext uri="{FF2B5EF4-FFF2-40B4-BE49-F238E27FC236}">
                <a16:creationId xmlns:a16="http://schemas.microsoft.com/office/drawing/2014/main" id="{1992595C-960B-4A47-AFD4-65BF19BCD8F2}"/>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2D2C"/>
        </a:solidFill>
        <a:effectLst/>
      </p:bgPr>
    </p:bg>
    <p:spTree>
      <p:nvGrpSpPr>
        <p:cNvPr id="1" name=""/>
        <p:cNvGrpSpPr/>
        <p:nvPr/>
      </p:nvGrpSpPr>
      <p:grpSpPr>
        <a:xfrm>
          <a:off x="0" y="0"/>
          <a:ext cx="0" cy="0"/>
          <a:chOff x="0" y="0"/>
          <a:chExt cx="0" cy="0"/>
        </a:xfrm>
      </p:grpSpPr>
      <p:sp>
        <p:nvSpPr>
          <p:cNvPr id="2" name="Freeform 2"/>
          <p:cNvSpPr/>
          <p:nvPr/>
        </p:nvSpPr>
        <p:spPr>
          <a:xfrm>
            <a:off x="-285092" y="1"/>
            <a:ext cx="10457792" cy="10234780"/>
          </a:xfrm>
          <a:custGeom>
            <a:avLst/>
            <a:gdLst/>
            <a:ahLst/>
            <a:cxnLst/>
            <a:rect l="l" t="t" r="r" b="b"/>
            <a:pathLst>
              <a:path w="14630400" h="10582250">
                <a:moveTo>
                  <a:pt x="0" y="0"/>
                </a:moveTo>
                <a:lnTo>
                  <a:pt x="14630400" y="0"/>
                </a:lnTo>
                <a:lnTo>
                  <a:pt x="14630400" y="10582250"/>
                </a:lnTo>
                <a:lnTo>
                  <a:pt x="0" y="10582250"/>
                </a:lnTo>
                <a:lnTo>
                  <a:pt x="0" y="0"/>
                </a:lnTo>
                <a:close/>
              </a:path>
            </a:pathLst>
          </a:custGeom>
          <a:blipFill>
            <a:blip r:embed="rId2"/>
            <a:stretch>
              <a:fillRect l="-14293" r="-14293"/>
            </a:stretch>
          </a:blipFill>
        </p:spPr>
      </p:sp>
      <p:grpSp>
        <p:nvGrpSpPr>
          <p:cNvPr id="3" name="Group 3"/>
          <p:cNvGrpSpPr/>
          <p:nvPr/>
        </p:nvGrpSpPr>
        <p:grpSpPr>
          <a:xfrm>
            <a:off x="10172700" y="38100"/>
            <a:ext cx="8115300" cy="10234780"/>
            <a:chOff x="0" y="0"/>
            <a:chExt cx="2137363" cy="2878217"/>
          </a:xfrm>
        </p:grpSpPr>
        <p:sp>
          <p:nvSpPr>
            <p:cNvPr id="4" name="Freeform 4">
              <a:hlinkClick r:id="rId3" tooltip="https://www.youtube.com/watch?v=BTcFI9sIwKk"/>
            </p:cNvPr>
            <p:cNvSpPr/>
            <p:nvPr/>
          </p:nvSpPr>
          <p:spPr>
            <a:xfrm>
              <a:off x="0" y="0"/>
              <a:ext cx="2137363" cy="2878217"/>
            </a:xfrm>
            <a:custGeom>
              <a:avLst/>
              <a:gdLst/>
              <a:ahLst/>
              <a:cxnLst/>
              <a:rect l="l" t="t" r="r" b="b"/>
              <a:pathLst>
                <a:path w="2137363" h="2878217">
                  <a:moveTo>
                    <a:pt x="0" y="0"/>
                  </a:moveTo>
                  <a:lnTo>
                    <a:pt x="2137363" y="0"/>
                  </a:lnTo>
                  <a:lnTo>
                    <a:pt x="2137363" y="2878217"/>
                  </a:lnTo>
                  <a:lnTo>
                    <a:pt x="0" y="2878217"/>
                  </a:lnTo>
                  <a:close/>
                </a:path>
              </a:pathLst>
            </a:custGeom>
            <a:solidFill>
              <a:srgbClr val="ADD3EA"/>
            </a:solidFill>
          </p:spPr>
        </p:sp>
        <p:sp>
          <p:nvSpPr>
            <p:cNvPr id="5" name="TextBox 5"/>
            <p:cNvSpPr txBox="1"/>
            <p:nvPr/>
          </p:nvSpPr>
          <p:spPr>
            <a:xfrm>
              <a:off x="0" y="-38100"/>
              <a:ext cx="2137363" cy="2916317"/>
            </a:xfrm>
            <a:prstGeom prst="rect">
              <a:avLst/>
            </a:prstGeom>
          </p:spPr>
          <p:txBody>
            <a:bodyPr lIns="50800" tIns="50800" rIns="50800" bIns="50800" rtlCol="0" anchor="ctr"/>
            <a:lstStyle/>
            <a:p>
              <a:pPr algn="ctr">
                <a:lnSpc>
                  <a:spcPts val="1991"/>
                </a:lnSpc>
              </a:pPr>
              <a:endParaRPr/>
            </a:p>
          </p:txBody>
        </p:sp>
      </p:grpSp>
      <p:sp>
        <p:nvSpPr>
          <p:cNvPr id="6" name="TextBox 6"/>
          <p:cNvSpPr txBox="1"/>
          <p:nvPr/>
        </p:nvSpPr>
        <p:spPr>
          <a:xfrm>
            <a:off x="11526589" y="1071841"/>
            <a:ext cx="5732711" cy="833562"/>
          </a:xfrm>
          <a:prstGeom prst="rect">
            <a:avLst/>
          </a:prstGeom>
        </p:spPr>
        <p:txBody>
          <a:bodyPr lIns="0" tIns="0" rIns="0" bIns="0" rtlCol="0" anchor="t">
            <a:spAutoFit/>
          </a:bodyPr>
          <a:lstStyle/>
          <a:p>
            <a:pPr algn="ctr">
              <a:lnSpc>
                <a:spcPts val="6485"/>
              </a:lnSpc>
              <a:spcBef>
                <a:spcPct val="0"/>
              </a:spcBef>
            </a:pPr>
            <a:r>
              <a:rPr lang="en-US" sz="6300" b="1" dirty="0">
                <a:solidFill>
                  <a:srgbClr val="002060"/>
                </a:solidFill>
                <a:ea typeface="Sifonn"/>
                <a:cs typeface="Lulu Font TH" panose="020B0604020202020204" charset="-34"/>
                <a:sym typeface="Sifonn"/>
              </a:rPr>
              <a:t>KHỞI ĐỘNG</a:t>
            </a:r>
          </a:p>
        </p:txBody>
      </p:sp>
      <p:sp>
        <p:nvSpPr>
          <p:cNvPr id="7" name="TextBox 7"/>
          <p:cNvSpPr txBox="1"/>
          <p:nvPr/>
        </p:nvSpPr>
        <p:spPr>
          <a:xfrm>
            <a:off x="11526589" y="2521224"/>
            <a:ext cx="5732711" cy="3807261"/>
          </a:xfrm>
          <a:prstGeom prst="rect">
            <a:avLst/>
          </a:prstGeom>
        </p:spPr>
        <p:txBody>
          <a:bodyPr lIns="0" tIns="0" rIns="0" bIns="0" rtlCol="0" anchor="t">
            <a:spAutoFit/>
          </a:bodyPr>
          <a:lstStyle/>
          <a:p>
            <a:pPr algn="just">
              <a:lnSpc>
                <a:spcPts val="4977"/>
              </a:lnSpc>
              <a:spcBef>
                <a:spcPct val="0"/>
              </a:spcBef>
            </a:pPr>
            <a:r>
              <a:rPr lang="en-US" sz="3600" dirty="0">
                <a:solidFill>
                  <a:srgbClr val="031522"/>
                </a:solidFill>
                <a:ea typeface="Sifonn"/>
                <a:cs typeface="Sifonn"/>
                <a:sym typeface="Sifonn"/>
              </a:rPr>
              <a:t>“</a:t>
            </a:r>
            <a:r>
              <a:rPr lang="en-US" sz="3600" dirty="0" err="1">
                <a:solidFill>
                  <a:srgbClr val="031522"/>
                </a:solidFill>
                <a:ea typeface="Sifonn"/>
                <a:cs typeface="Sifonn"/>
                <a:sym typeface="Sifonn"/>
              </a:rPr>
              <a:t>Quá</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trình</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phát</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sinh</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sự</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sống</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đã</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diễn</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ra</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trong</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một</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thời</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gian</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rất</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dài</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hình</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thành</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nên</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sinh</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giới</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trên</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Trái</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Đất</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như</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ngày</a:t>
            </a:r>
            <a:r>
              <a:rPr lang="en-US" sz="3600" dirty="0">
                <a:solidFill>
                  <a:srgbClr val="031522"/>
                </a:solidFill>
                <a:ea typeface="Sifonn"/>
                <a:cs typeface="Sifonn"/>
                <a:sym typeface="Sifonn"/>
              </a:rPr>
              <a:t> nay. </a:t>
            </a:r>
            <a:r>
              <a:rPr lang="en-US" sz="3600" dirty="0" err="1">
                <a:solidFill>
                  <a:srgbClr val="031522"/>
                </a:solidFill>
                <a:ea typeface="Sifonn"/>
                <a:cs typeface="Sifonn"/>
                <a:sym typeface="Sifonn"/>
              </a:rPr>
              <a:t>Sự</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sống</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đã</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được</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hình</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thành</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như</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thế</a:t>
            </a:r>
            <a:r>
              <a:rPr lang="en-US" sz="3600" dirty="0">
                <a:solidFill>
                  <a:srgbClr val="031522"/>
                </a:solidFill>
                <a:ea typeface="Sifonn"/>
                <a:cs typeface="Sifonn"/>
                <a:sym typeface="Sifonn"/>
              </a:rPr>
              <a:t> </a:t>
            </a:r>
            <a:r>
              <a:rPr lang="en-US" sz="3600" dirty="0" err="1">
                <a:solidFill>
                  <a:srgbClr val="031522"/>
                </a:solidFill>
                <a:ea typeface="Sifonn"/>
                <a:cs typeface="Sifonn"/>
                <a:sym typeface="Sifonn"/>
              </a:rPr>
              <a:t>nào</a:t>
            </a:r>
            <a:r>
              <a:rPr lang="en-US" sz="3600" dirty="0">
                <a:solidFill>
                  <a:srgbClr val="031522"/>
                </a:solidFill>
                <a:ea typeface="Sifonn"/>
                <a:cs typeface="Sifonn"/>
                <a:sym typeface="Sifonn"/>
              </a:rPr>
              <a:t>?”</a:t>
            </a:r>
          </a:p>
        </p:txBody>
      </p:sp>
      <p:sp>
        <p:nvSpPr>
          <p:cNvPr id="9" name="TextBox 8">
            <a:extLst>
              <a:ext uri="{FF2B5EF4-FFF2-40B4-BE49-F238E27FC236}">
                <a16:creationId xmlns:a16="http://schemas.microsoft.com/office/drawing/2014/main" id="{2F22D905-AECE-4213-8EB9-3CBCFFBD76C7}"/>
              </a:ext>
            </a:extLst>
          </p:cNvPr>
          <p:cNvSpPr txBox="1"/>
          <p:nvPr/>
        </p:nvSpPr>
        <p:spPr>
          <a:xfrm>
            <a:off x="10058399" y="9211565"/>
            <a:ext cx="8343901" cy="555986"/>
          </a:xfrm>
          <a:prstGeom prst="rect">
            <a:avLst/>
          </a:prstGeom>
          <a:noFill/>
        </p:spPr>
        <p:txBody>
          <a:bodyPr wrap="square">
            <a:spAutoFit/>
          </a:bodyPr>
          <a:lstStyle/>
          <a:p>
            <a:pPr marL="90170" algn="ctr">
              <a:lnSpc>
                <a:spcPct val="115000"/>
              </a:lnSpc>
            </a:pPr>
            <a:r>
              <a:rPr lang="en-US" sz="2800" u="sng" dirty="0">
                <a:solidFill>
                  <a:srgbClr val="0000CC"/>
                </a:solidFill>
                <a:effectLst/>
                <a:ea typeface="Calibri" panose="020F0502020204030204" pitchFamily="34" charset="0"/>
                <a:cs typeface="Arial" panose="020B0604020202020204" pitchFamily="34" charset="0"/>
                <a:hlinkClick r:id="rId3"/>
              </a:rPr>
              <a:t>https://www.youtube.com/watch?v=BTcFI9sIwKk</a:t>
            </a:r>
            <a:endParaRPr lang="vi-VN" sz="2800" dirty="0">
              <a:effectLst/>
              <a:ea typeface="Times New Roman" panose="02020603050405020304" pitchFamily="18" charset="0"/>
            </a:endParaRPr>
          </a:p>
        </p:txBody>
      </p:sp>
      <p:sp>
        <p:nvSpPr>
          <p:cNvPr id="10" name="Slide Number Placeholder 9">
            <a:extLst>
              <a:ext uri="{FF2B5EF4-FFF2-40B4-BE49-F238E27FC236}">
                <a16:creationId xmlns:a16="http://schemas.microsoft.com/office/drawing/2014/main" id="{1C104EF1-974F-42D6-A2DF-3A6F85EB75B7}"/>
              </a:ext>
            </a:extLst>
          </p:cNvPr>
          <p:cNvSpPr>
            <a:spLocks noGrp="1"/>
          </p:cNvSpPr>
          <p:nvPr>
            <p:ph type="sldNum" sz="quarter" idx="12"/>
          </p:nvPr>
        </p:nvSpPr>
        <p:spPr/>
        <p:txBody>
          <a:bodyPr/>
          <a:lstStyle/>
          <a:p>
            <a:fld id="{B6F15528-21DE-4FAA-801E-634DDDAF4B2B}" type="slidenum">
              <a:rPr lang="en-US" sz="2800" smtClean="0"/>
              <a:pPr/>
              <a:t>2</a:t>
            </a:fld>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11" name="TextBox 11"/>
          <p:cNvSpPr txBox="1"/>
          <p:nvPr/>
        </p:nvSpPr>
        <p:spPr>
          <a:xfrm>
            <a:off x="1143000" y="1777578"/>
            <a:ext cx="14611276" cy="1231106"/>
          </a:xfrm>
          <a:prstGeom prst="rect">
            <a:avLst/>
          </a:prstGeom>
        </p:spPr>
        <p:txBody>
          <a:bodyPr wrap="square" lIns="0" tIns="0" rIns="0" bIns="0" rtlCol="0" anchor="t">
            <a:spAutoFit/>
          </a:bodyPr>
          <a:lstStyle/>
          <a:p>
            <a:pPr marL="0" lvl="0" indent="0">
              <a:lnSpc>
                <a:spcPts val="9619"/>
              </a:lnSpc>
              <a:spcBef>
                <a:spcPct val="0"/>
              </a:spcBef>
            </a:pPr>
            <a:r>
              <a:rPr lang="en-US" sz="4800" spc="-389" dirty="0" err="1">
                <a:solidFill>
                  <a:srgbClr val="FF0000"/>
                </a:solidFill>
                <a:ea typeface="Bobby Jones Soft"/>
                <a:cs typeface="Times New Roman" panose="02020603050405020304" pitchFamily="18" charset="0"/>
                <a:sym typeface="Bobby Jones Soft"/>
              </a:rPr>
              <a:t>Hoạt</a:t>
            </a:r>
            <a:r>
              <a:rPr lang="en-US" sz="4800" spc="-389" dirty="0">
                <a:solidFill>
                  <a:srgbClr val="FF0000"/>
                </a:solidFill>
                <a:ea typeface="Bobby Jones Soft"/>
                <a:cs typeface="Times New Roman" panose="02020603050405020304" pitchFamily="18" charset="0"/>
                <a:sym typeface="Bobby Jones Soft"/>
              </a:rPr>
              <a:t> </a:t>
            </a:r>
            <a:r>
              <a:rPr lang="en-US" sz="4800" spc="-389" dirty="0" err="1">
                <a:solidFill>
                  <a:srgbClr val="FF0000"/>
                </a:solidFill>
                <a:ea typeface="Bobby Jones Soft"/>
                <a:cs typeface="Times New Roman" panose="02020603050405020304" pitchFamily="18" charset="0"/>
                <a:sym typeface="Bobby Jones Soft"/>
              </a:rPr>
              <a:t>động</a:t>
            </a:r>
            <a:r>
              <a:rPr lang="en-US" sz="4800" spc="-389" dirty="0">
                <a:solidFill>
                  <a:srgbClr val="FF0000"/>
                </a:solidFill>
                <a:ea typeface="Bobby Jones Soft"/>
                <a:cs typeface="Times New Roman" panose="02020603050405020304" pitchFamily="18" charset="0"/>
                <a:sym typeface="Bobby Jones Soft"/>
              </a:rPr>
              <a:t> </a:t>
            </a:r>
            <a:r>
              <a:rPr lang="en-US" sz="4800" spc="-389" dirty="0" err="1">
                <a:solidFill>
                  <a:srgbClr val="FF0000"/>
                </a:solidFill>
                <a:ea typeface="Bobby Jones Soft"/>
                <a:cs typeface="Times New Roman" panose="02020603050405020304" pitchFamily="18" charset="0"/>
                <a:sym typeface="Bobby Jones Soft"/>
              </a:rPr>
              <a:t>nhóm</a:t>
            </a:r>
            <a:r>
              <a:rPr lang="en-US" sz="4800" spc="-389" dirty="0">
                <a:solidFill>
                  <a:srgbClr val="FF0000"/>
                </a:solidFill>
                <a:ea typeface="Bobby Jones Soft"/>
                <a:cs typeface="Times New Roman" panose="02020603050405020304" pitchFamily="18" charset="0"/>
                <a:sym typeface="Bobby Jones Soft"/>
              </a:rPr>
              <a:t> </a:t>
            </a:r>
          </a:p>
        </p:txBody>
      </p:sp>
      <p:sp>
        <p:nvSpPr>
          <p:cNvPr id="17" name="TextBox 17"/>
          <p:cNvSpPr txBox="1"/>
          <p:nvPr/>
        </p:nvSpPr>
        <p:spPr>
          <a:xfrm>
            <a:off x="685801" y="3129882"/>
            <a:ext cx="17098854" cy="1663661"/>
          </a:xfrm>
          <a:prstGeom prst="rect">
            <a:avLst/>
          </a:prstGeom>
        </p:spPr>
        <p:txBody>
          <a:bodyPr wrap="square" lIns="0" tIns="0" rIns="0" bIns="0" rtlCol="0" anchor="t">
            <a:spAutoFit/>
          </a:bodyPr>
          <a:lstStyle/>
          <a:p>
            <a:pPr marL="457200" indent="-457200" algn="just">
              <a:lnSpc>
                <a:spcPct val="150000"/>
              </a:lnSpc>
              <a:buFontTx/>
              <a:buChar char="-"/>
            </a:pPr>
            <a:r>
              <a:rPr lang="en-US" sz="3800" dirty="0" err="1">
                <a:ea typeface="Quicksand Semi-Bold"/>
                <a:cs typeface="Quicksand Semi-Bold"/>
                <a:sym typeface="Quicksand Semi-Bold"/>
              </a:rPr>
              <a:t>Lớp</a:t>
            </a:r>
            <a:r>
              <a:rPr lang="en-US" sz="3800" dirty="0">
                <a:ea typeface="Quicksand Semi-Bold"/>
                <a:cs typeface="Quicksand Semi-Bold"/>
                <a:sym typeface="Quicksand Semi-Bold"/>
              </a:rPr>
              <a:t> chia </a:t>
            </a:r>
            <a:r>
              <a:rPr lang="en-US" sz="3800" dirty="0" err="1">
                <a:ea typeface="Quicksand Semi-Bold"/>
                <a:cs typeface="Quicksand Semi-Bold"/>
                <a:sym typeface="Quicksand Semi-Bold"/>
              </a:rPr>
              <a:t>thành</a:t>
            </a:r>
            <a:r>
              <a:rPr lang="en-US" sz="3800" dirty="0">
                <a:ea typeface="Quicksand Semi-Bold"/>
                <a:cs typeface="Quicksand Semi-Bold"/>
                <a:sym typeface="Quicksand Semi-Bold"/>
              </a:rPr>
              <a:t> </a:t>
            </a:r>
            <a:r>
              <a:rPr lang="en-US" sz="3800" dirty="0" smtClean="0">
                <a:ea typeface="Quicksand Semi-Bold"/>
                <a:cs typeface="Quicksand Semi-Bold"/>
                <a:sym typeface="Quicksand Semi-Bold"/>
              </a:rPr>
              <a:t>6 </a:t>
            </a:r>
            <a:r>
              <a:rPr lang="en-US" sz="3800" dirty="0" err="1" smtClean="0">
                <a:ea typeface="Quicksand Semi-Bold"/>
                <a:cs typeface="Quicksand Semi-Bold"/>
                <a:sym typeface="Quicksand Semi-Bold"/>
              </a:rPr>
              <a:t>nhóm</a:t>
            </a:r>
            <a:r>
              <a:rPr lang="en-US" sz="3800" dirty="0">
                <a:ea typeface="Quicksand Semi-Bold"/>
                <a:cs typeface="Quicksand Semi-Bold"/>
                <a:sym typeface="Quicksand Semi-Bold"/>
              </a:rPr>
              <a:t>, </a:t>
            </a:r>
            <a:r>
              <a:rPr lang="en-US" sz="3800" dirty="0" err="1">
                <a:ea typeface="Quicksand Semi-Bold"/>
                <a:cs typeface="Quicksand Semi-Bold"/>
                <a:sym typeface="Quicksand Semi-Bold"/>
              </a:rPr>
              <a:t>tiến</a:t>
            </a:r>
            <a:r>
              <a:rPr lang="en-US" sz="3800" dirty="0">
                <a:ea typeface="Quicksand Semi-Bold"/>
                <a:cs typeface="Quicksand Semi-Bold"/>
                <a:sym typeface="Quicksand Semi-Bold"/>
              </a:rPr>
              <a:t> </a:t>
            </a:r>
            <a:r>
              <a:rPr lang="en-US" sz="3800" dirty="0" err="1">
                <a:ea typeface="Quicksand Semi-Bold"/>
                <a:cs typeface="Quicksand Semi-Bold"/>
                <a:sym typeface="Quicksand Semi-Bold"/>
              </a:rPr>
              <a:t>hành</a:t>
            </a:r>
            <a:r>
              <a:rPr lang="en-US" sz="3800" dirty="0">
                <a:ea typeface="Quicksand Semi-Bold"/>
                <a:cs typeface="Quicksand Semi-Bold"/>
                <a:sym typeface="Quicksand Semi-Bold"/>
              </a:rPr>
              <a:t> </a:t>
            </a:r>
            <a:r>
              <a:rPr lang="en-US" sz="3800" dirty="0" err="1">
                <a:ea typeface="Quicksand Semi-Bold"/>
                <a:cs typeface="Quicksand Semi-Bold"/>
                <a:sym typeface="Quicksand Semi-Bold"/>
              </a:rPr>
              <a:t>thảo</a:t>
            </a:r>
            <a:r>
              <a:rPr lang="en-US" sz="3800" dirty="0">
                <a:ea typeface="Quicksand Semi-Bold"/>
                <a:cs typeface="Quicksand Semi-Bold"/>
                <a:sym typeface="Quicksand Semi-Bold"/>
              </a:rPr>
              <a:t> </a:t>
            </a:r>
            <a:r>
              <a:rPr lang="en-US" sz="3800" dirty="0" err="1">
                <a:ea typeface="Quicksand Semi-Bold"/>
                <a:cs typeface="Quicksand Semi-Bold"/>
                <a:sym typeface="Quicksand Semi-Bold"/>
              </a:rPr>
              <a:t>luận</a:t>
            </a:r>
            <a:r>
              <a:rPr lang="en-US" sz="3800" dirty="0">
                <a:ea typeface="Quicksand Semi-Bold"/>
                <a:cs typeface="Quicksand Semi-Bold"/>
                <a:sym typeface="Quicksand Semi-Bold"/>
              </a:rPr>
              <a:t> </a:t>
            </a:r>
            <a:r>
              <a:rPr lang="en-US" sz="3800" dirty="0" smtClean="0"/>
              <a:t>Hai </a:t>
            </a:r>
            <a:r>
              <a:rPr lang="en-US" sz="3800" dirty="0" err="1"/>
              <a:t>nhóm</a:t>
            </a:r>
            <a:r>
              <a:rPr lang="en-US" sz="3800" dirty="0"/>
              <a:t> </a:t>
            </a:r>
            <a:r>
              <a:rPr lang="en-US" sz="3800" dirty="0" err="1"/>
              <a:t>tiến</a:t>
            </a:r>
            <a:r>
              <a:rPr lang="en-US" sz="3800" dirty="0"/>
              <a:t> </a:t>
            </a:r>
            <a:r>
              <a:rPr lang="en-US" sz="3800" dirty="0" err="1"/>
              <a:t>hành</a:t>
            </a:r>
            <a:r>
              <a:rPr lang="en-US" sz="3800" dirty="0"/>
              <a:t> </a:t>
            </a:r>
            <a:r>
              <a:rPr lang="en-US" sz="3800" dirty="0" err="1"/>
              <a:t>nghiên</a:t>
            </a:r>
            <a:r>
              <a:rPr lang="en-US" sz="3800" dirty="0"/>
              <a:t> </a:t>
            </a:r>
            <a:r>
              <a:rPr lang="en-US" sz="3800" dirty="0" err="1"/>
              <a:t>cứu</a:t>
            </a:r>
            <a:r>
              <a:rPr lang="en-US" sz="3800" dirty="0"/>
              <a:t> </a:t>
            </a:r>
            <a:r>
              <a:rPr lang="en-US" sz="3800" dirty="0" err="1"/>
              <a:t>một</a:t>
            </a:r>
            <a:r>
              <a:rPr lang="en-US" sz="3800" dirty="0"/>
              <a:t> </a:t>
            </a:r>
            <a:r>
              <a:rPr lang="en-US" sz="3800" dirty="0" err="1"/>
              <a:t>nhiệm</a:t>
            </a:r>
            <a:r>
              <a:rPr lang="en-US" sz="3800" dirty="0"/>
              <a:t> </a:t>
            </a:r>
            <a:r>
              <a:rPr lang="en-US" sz="3800" dirty="0" err="1"/>
              <a:t>vụ</a:t>
            </a:r>
            <a:r>
              <a:rPr lang="en-US" sz="3800" dirty="0"/>
              <a:t> </a:t>
            </a:r>
            <a:r>
              <a:rPr lang="en-US" sz="3800" dirty="0" err="1"/>
              <a:t>thông</a:t>
            </a:r>
            <a:r>
              <a:rPr lang="en-US" sz="3800" dirty="0"/>
              <a:t> qua </a:t>
            </a:r>
            <a:r>
              <a:rPr lang="en-US" sz="3800" dirty="0" err="1"/>
              <a:t>việc</a:t>
            </a:r>
            <a:r>
              <a:rPr lang="en-US" sz="3800" dirty="0"/>
              <a:t> </a:t>
            </a:r>
            <a:r>
              <a:rPr lang="en-US" sz="3800" dirty="0" err="1"/>
              <a:t>hoàn</a:t>
            </a:r>
            <a:r>
              <a:rPr lang="en-US" sz="3800" dirty="0"/>
              <a:t> </a:t>
            </a:r>
            <a:r>
              <a:rPr lang="en-US" sz="3800" dirty="0" err="1"/>
              <a:t>thành</a:t>
            </a:r>
            <a:r>
              <a:rPr lang="en-US" sz="3800" dirty="0"/>
              <a:t> </a:t>
            </a:r>
            <a:r>
              <a:rPr lang="en-US" sz="3800" dirty="0" err="1"/>
              <a:t>phiếu</a:t>
            </a:r>
            <a:r>
              <a:rPr lang="en-US" sz="3800" dirty="0"/>
              <a:t> </a:t>
            </a:r>
            <a:r>
              <a:rPr lang="en-US" sz="3800" dirty="0" err="1"/>
              <a:t>học</a:t>
            </a:r>
            <a:r>
              <a:rPr lang="en-US" sz="3800" dirty="0"/>
              <a:t> </a:t>
            </a:r>
            <a:r>
              <a:rPr lang="en-US" sz="3800" dirty="0" err="1"/>
              <a:t>tập</a:t>
            </a:r>
            <a:r>
              <a:rPr lang="en-US" sz="3800" dirty="0"/>
              <a:t>.</a:t>
            </a:r>
            <a:endParaRPr lang="en-US" sz="3800" dirty="0">
              <a:solidFill>
                <a:srgbClr val="683E38"/>
              </a:solidFill>
              <a:ea typeface="Quicksand Semi-Bold"/>
              <a:cs typeface="Quicksand Semi-Bold"/>
              <a:sym typeface="Quicksand Semi-Bold"/>
            </a:endParaRPr>
          </a:p>
        </p:txBody>
      </p:sp>
      <p:sp>
        <p:nvSpPr>
          <p:cNvPr id="18" name="Slide Number Placeholder 17">
            <a:extLst>
              <a:ext uri="{FF2B5EF4-FFF2-40B4-BE49-F238E27FC236}">
                <a16:creationId xmlns:a16="http://schemas.microsoft.com/office/drawing/2014/main" id="{14286E95-F52F-45ED-B3E7-76D445BEA3FC}"/>
              </a:ext>
            </a:extLst>
          </p:cNvPr>
          <p:cNvSpPr>
            <a:spLocks noGrp="1"/>
          </p:cNvSpPr>
          <p:nvPr>
            <p:ph type="sldNum" sz="quarter" idx="12"/>
          </p:nvPr>
        </p:nvSpPr>
        <p:spPr/>
        <p:txBody>
          <a:bodyPr/>
          <a:lstStyle/>
          <a:p>
            <a:fld id="{B6F15528-21DE-4FAA-801E-634DDDAF4B2B}" type="slidenum">
              <a:rPr lang="en-US" sz="1800" b="1" smtClean="0"/>
              <a:pPr/>
              <a:t>3</a:t>
            </a:fld>
            <a:endParaRPr lang="en-US" sz="1800" b="1"/>
          </a:p>
        </p:txBody>
      </p:sp>
      <p:sp>
        <p:nvSpPr>
          <p:cNvPr id="6" name="Rectangle 5"/>
          <p:cNvSpPr/>
          <p:nvPr/>
        </p:nvSpPr>
        <p:spPr>
          <a:xfrm>
            <a:off x="1981201" y="507537"/>
            <a:ext cx="16341718" cy="961225"/>
          </a:xfrm>
          <a:prstGeom prst="rect">
            <a:avLst/>
          </a:prstGeom>
        </p:spPr>
        <p:txBody>
          <a:bodyPr wrap="square">
            <a:spAutoFit/>
          </a:bodyPr>
          <a:lstStyle/>
          <a:p>
            <a:pPr algn="ctr">
              <a:lnSpc>
                <a:spcPts val="6485"/>
              </a:lnSpc>
              <a:spcBef>
                <a:spcPct val="0"/>
              </a:spcBef>
            </a:pPr>
            <a:r>
              <a:rPr lang="en-US" sz="7200" b="1" dirty="0">
                <a:solidFill>
                  <a:srgbClr val="002060"/>
                </a:solidFill>
                <a:ea typeface="Sifonn"/>
                <a:cs typeface="Lulu Font TH" panose="020B0604020202020204" charset="-34"/>
                <a:sym typeface="Sifonn"/>
              </a:rPr>
              <a:t>HÌNH THÀNH KIẾN THỨC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grpSp>
        <p:nvGrpSpPr>
          <p:cNvPr id="3" name="Group 2"/>
          <p:cNvGrpSpPr/>
          <p:nvPr/>
        </p:nvGrpSpPr>
        <p:grpSpPr>
          <a:xfrm>
            <a:off x="2133600" y="723901"/>
            <a:ext cx="15544801" cy="8915400"/>
            <a:chOff x="5282218" y="2689646"/>
            <a:chExt cx="12135774" cy="6739685"/>
          </a:xfrm>
        </p:grpSpPr>
        <p:pic>
          <p:nvPicPr>
            <p:cNvPr id="4" name="Picture 3">
              <a:extLst>
                <a:ext uri="{FF2B5EF4-FFF2-40B4-BE49-F238E27FC236}">
                  <a16:creationId xmlns:a16="http://schemas.microsoft.com/office/drawing/2014/main" id="{02E33C27-FA00-4D73-B1F6-EACD188FFEE7}"/>
                </a:ext>
              </a:extLst>
            </p:cNvPr>
            <p:cNvPicPr>
              <a:picLocks noChangeAspect="1"/>
            </p:cNvPicPr>
            <p:nvPr/>
          </p:nvPicPr>
          <p:blipFill>
            <a:blip r:embed="rId2"/>
            <a:stretch>
              <a:fillRect/>
            </a:stretch>
          </p:blipFill>
          <p:spPr>
            <a:xfrm>
              <a:off x="5282218" y="2689646"/>
              <a:ext cx="12135774" cy="6282485"/>
            </a:xfrm>
            <a:prstGeom prst="rect">
              <a:avLst/>
            </a:prstGeom>
          </p:spPr>
        </p:pic>
        <p:sp>
          <p:nvSpPr>
            <p:cNvPr id="5" name="Rectangle 4">
              <a:extLst>
                <a:ext uri="{FF2B5EF4-FFF2-40B4-BE49-F238E27FC236}">
                  <a16:creationId xmlns:a16="http://schemas.microsoft.com/office/drawing/2014/main" id="{3E8C773B-873F-4636-A9A0-1252E7AED3B8}"/>
                </a:ext>
              </a:extLst>
            </p:cNvPr>
            <p:cNvSpPr/>
            <p:nvPr/>
          </p:nvSpPr>
          <p:spPr>
            <a:xfrm>
              <a:off x="6725499" y="8972131"/>
              <a:ext cx="8839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i="1" dirty="0" err="1">
                  <a:solidFill>
                    <a:schemeClr val="tx1"/>
                  </a:solidFill>
                </a:rPr>
                <a:t>Hình</a:t>
              </a:r>
              <a:r>
                <a:rPr lang="en-US" sz="2800" i="1" dirty="0">
                  <a:solidFill>
                    <a:schemeClr val="tx1"/>
                  </a:solidFill>
                </a:rPr>
                <a:t> 18.1 </a:t>
              </a:r>
              <a:r>
                <a:rPr lang="en-US" sz="2800" i="1" dirty="0" err="1">
                  <a:solidFill>
                    <a:schemeClr val="tx1"/>
                  </a:solidFill>
                  <a:ea typeface="Calibri" panose="020F0502020204030204" pitchFamily="34" charset="0"/>
                </a:rPr>
                <a:t>Thí</a:t>
              </a:r>
              <a:r>
                <a:rPr lang="en-US" sz="2800" i="1" dirty="0">
                  <a:solidFill>
                    <a:schemeClr val="tx1"/>
                  </a:solidFill>
                  <a:ea typeface="Calibri" panose="020F0502020204030204" pitchFamily="34" charset="0"/>
                </a:rPr>
                <a:t> </a:t>
              </a:r>
              <a:r>
                <a:rPr lang="en-US" sz="2800" i="1" dirty="0" err="1">
                  <a:solidFill>
                    <a:schemeClr val="tx1"/>
                  </a:solidFill>
                  <a:ea typeface="Calibri" panose="020F0502020204030204" pitchFamily="34" charset="0"/>
                </a:rPr>
                <a:t>nghiệm</a:t>
              </a:r>
              <a:r>
                <a:rPr lang="en-US" sz="2800" i="1" dirty="0">
                  <a:solidFill>
                    <a:schemeClr val="tx1"/>
                  </a:solidFill>
                  <a:ea typeface="Calibri" panose="020F0502020204030204" pitchFamily="34" charset="0"/>
                </a:rPr>
                <a:t> </a:t>
              </a:r>
              <a:r>
                <a:rPr lang="en-US" sz="2800" i="1" dirty="0" err="1">
                  <a:solidFill>
                    <a:schemeClr val="tx1"/>
                  </a:solidFill>
                  <a:ea typeface="Calibri" panose="020F0502020204030204" pitchFamily="34" charset="0"/>
                </a:rPr>
                <a:t>của</a:t>
              </a:r>
              <a:r>
                <a:rPr lang="en-US" sz="2800" i="1" dirty="0">
                  <a:solidFill>
                    <a:schemeClr val="tx1"/>
                  </a:solidFill>
                  <a:ea typeface="Calibri" panose="020F0502020204030204" pitchFamily="34" charset="0"/>
                </a:rPr>
                <a:t> Miller </a:t>
              </a:r>
              <a:r>
                <a:rPr lang="en-US" sz="2800" i="1" dirty="0" err="1">
                  <a:solidFill>
                    <a:schemeClr val="tx1"/>
                  </a:solidFill>
                  <a:ea typeface="Calibri" panose="020F0502020204030204" pitchFamily="34" charset="0"/>
                </a:rPr>
                <a:t>và</a:t>
              </a:r>
              <a:r>
                <a:rPr lang="en-US" sz="2800" i="1" dirty="0">
                  <a:solidFill>
                    <a:schemeClr val="tx1"/>
                  </a:solidFill>
                  <a:ea typeface="Calibri" panose="020F0502020204030204" pitchFamily="34" charset="0"/>
                </a:rPr>
                <a:t> Urey</a:t>
              </a:r>
            </a:p>
          </p:txBody>
        </p:sp>
      </p:grpSp>
    </p:spTree>
    <p:extLst>
      <p:ext uri="{BB962C8B-B14F-4D97-AF65-F5344CB8AC3E}">
        <p14:creationId xmlns:p14="http://schemas.microsoft.com/office/powerpoint/2010/main" val="159943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4" name="Group 14"/>
          <p:cNvGrpSpPr/>
          <p:nvPr/>
        </p:nvGrpSpPr>
        <p:grpSpPr>
          <a:xfrm>
            <a:off x="12628233" y="3330280"/>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6112251" y="7158521"/>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aphicFrame>
        <p:nvGraphicFramePr>
          <p:cNvPr id="25" name="Table 24">
            <a:extLst>
              <a:ext uri="{FF2B5EF4-FFF2-40B4-BE49-F238E27FC236}">
                <a16:creationId xmlns:a16="http://schemas.microsoft.com/office/drawing/2014/main" id="{D45F7A88-C648-4E6E-AB41-E2316092C218}"/>
              </a:ext>
            </a:extLst>
          </p:cNvPr>
          <p:cNvGraphicFramePr>
            <a:graphicFrameLocks noGrp="1"/>
          </p:cNvGraphicFramePr>
          <p:nvPr>
            <p:extLst>
              <p:ext uri="{D42A27DB-BD31-4B8C-83A1-F6EECF244321}">
                <p14:modId xmlns:p14="http://schemas.microsoft.com/office/powerpoint/2010/main" val="2740734226"/>
              </p:ext>
            </p:extLst>
          </p:nvPr>
        </p:nvGraphicFramePr>
        <p:xfrm>
          <a:off x="381000" y="1570043"/>
          <a:ext cx="17373600" cy="7478016"/>
        </p:xfrm>
        <a:graphic>
          <a:graphicData uri="http://schemas.openxmlformats.org/drawingml/2006/table">
            <a:tbl>
              <a:tblPr firstRow="1" firstCol="1" bandRow="1"/>
              <a:tblGrid>
                <a:gridCol w="6640576">
                  <a:extLst>
                    <a:ext uri="{9D8B030D-6E8A-4147-A177-3AD203B41FA5}">
                      <a16:colId xmlns:a16="http://schemas.microsoft.com/office/drawing/2014/main" val="2252602097"/>
                    </a:ext>
                  </a:extLst>
                </a:gridCol>
                <a:gridCol w="10733024">
                  <a:extLst>
                    <a:ext uri="{9D8B030D-6E8A-4147-A177-3AD203B41FA5}">
                      <a16:colId xmlns:a16="http://schemas.microsoft.com/office/drawing/2014/main" val="2119306383"/>
                    </a:ext>
                  </a:extLst>
                </a:gridCol>
              </a:tblGrid>
              <a:tr h="685800">
                <a:tc gridSpan="2">
                  <a:txBody>
                    <a:bodyPr/>
                    <a:lstStyle/>
                    <a:p>
                      <a:pPr algn="ctr">
                        <a:lnSpc>
                          <a:spcPct val="115000"/>
                        </a:lnSpc>
                        <a:spcBef>
                          <a:spcPts val="600"/>
                        </a:spcBef>
                      </a:pP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PHIẾU HỌC TẬP SỐ 1</a:t>
                      </a:r>
                      <a:r>
                        <a:rPr lang="en-US" sz="4000" b="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4000" b="0" baseline="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TÌM HIỂU TIẾN HÓA </a:t>
                      </a:r>
                      <a:r>
                        <a:rPr lang="en-US" sz="4000" b="1" dirty="0" err="1">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HÓA</a:t>
                      </a: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HỌC</a:t>
                      </a:r>
                    </a:p>
                  </a:txBody>
                  <a:tcPr marL="64253" marR="642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sz="2800" dirty="0"/>
                    </a:p>
                  </a:txBody>
                  <a:tcPr marL="85671" marR="85671" marT="42835" marB="428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533508377"/>
                  </a:ext>
                </a:extLst>
              </a:tr>
              <a:tr h="322167">
                <a:tc>
                  <a:txBody>
                    <a:bodyPr/>
                    <a:lstStyle/>
                    <a:p>
                      <a:pPr algn="ctr">
                        <a:lnSpc>
                          <a:spcPct val="115000"/>
                        </a:lnSpc>
                        <a:spcBef>
                          <a:spcPts val="600"/>
                        </a:spcBef>
                      </a:pPr>
                      <a:r>
                        <a:rPr lang="vi-VN" sz="3600" b="1" dirty="0">
                          <a:effectLst/>
                          <a:latin typeface="Calibri" panose="020F0502020204030204" pitchFamily="34" charset="0"/>
                          <a:ea typeface="Calibri" panose="020F0502020204030204" pitchFamily="34" charset="0"/>
                          <a:cs typeface="Calibri" panose="020F0502020204030204" pitchFamily="34" charset="0"/>
                        </a:rPr>
                        <a:t>Nêu vấn đề</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pPr>
                      <a:r>
                        <a:rPr lang="en-US" sz="3600" b="1" dirty="0" err="1" smtClean="0">
                          <a:effectLst/>
                          <a:latin typeface="Calibri" panose="020F0502020204030204" pitchFamily="34" charset="0"/>
                          <a:ea typeface="Calibri" panose="020F0502020204030204" pitchFamily="34" charset="0"/>
                          <a:cs typeface="Calibri" panose="020F0502020204030204" pitchFamily="34" charset="0"/>
                        </a:rPr>
                        <a:t>Nội</a:t>
                      </a:r>
                      <a:r>
                        <a:rPr lang="en-US" sz="3600" b="1" dirty="0" smtClean="0">
                          <a:effectLst/>
                          <a:latin typeface="Calibri" panose="020F0502020204030204" pitchFamily="34" charset="0"/>
                          <a:ea typeface="Calibri" panose="020F0502020204030204" pitchFamily="34" charset="0"/>
                          <a:cs typeface="Calibri" panose="020F0502020204030204" pitchFamily="34" charset="0"/>
                        </a:rPr>
                        <a:t> dung</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037430"/>
                  </a:ext>
                </a:extLst>
              </a:tr>
              <a:tr h="322167">
                <a:tc>
                  <a:txBody>
                    <a:bodyPr/>
                    <a:lstStyle/>
                    <a:p>
                      <a:pPr algn="just">
                        <a:lnSpc>
                          <a:spcPct val="115000"/>
                        </a:lnSpc>
                        <a:spcBef>
                          <a:spcPts val="600"/>
                        </a:spcBef>
                      </a:pPr>
                      <a:r>
                        <a:rPr lang="en-US" sz="3600" dirty="0">
                          <a:effectLst/>
                          <a:latin typeface="Calibri" panose="020F0502020204030204" pitchFamily="34" charset="0"/>
                          <a:ea typeface="Calibri" panose="020F0502020204030204" pitchFamily="34" charset="0"/>
                          <a:cs typeface="Calibri" panose="020F0502020204030204" pitchFamily="34" charset="0"/>
                        </a:rPr>
                        <a:t>1. </a:t>
                      </a:r>
                      <a:r>
                        <a:rPr lang="en-US" sz="3600" dirty="0" err="1">
                          <a:effectLst/>
                          <a:latin typeface="Calibri" panose="020F0502020204030204" pitchFamily="34" charset="0"/>
                          <a:ea typeface="Calibri" panose="020F0502020204030204" pitchFamily="34" charset="0"/>
                          <a:cs typeface="Calibri" panose="020F0502020204030204" pitchFamily="34" charset="0"/>
                        </a:rPr>
                        <a:t>Tiến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hóa</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hóa</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học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là</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gì</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và</a:t>
                      </a:r>
                      <a:r>
                        <a:rPr lang="en-US" sz="3600" dirty="0">
                          <a:effectLst/>
                          <a:latin typeface="Calibri" panose="020F0502020204030204" pitchFamily="34" charset="0"/>
                          <a:ea typeface="Calibri" panose="020F0502020204030204" pitchFamily="34" charset="0"/>
                          <a:cs typeface="Calibri" panose="020F0502020204030204" pitchFamily="34" charset="0"/>
                        </a:rPr>
                        <a:t> bao </a:t>
                      </a:r>
                      <a:r>
                        <a:rPr lang="en-US" sz="3600" dirty="0" err="1">
                          <a:effectLst/>
                          <a:latin typeface="Calibri" panose="020F0502020204030204" pitchFamily="34" charset="0"/>
                          <a:ea typeface="Calibri" panose="020F0502020204030204" pitchFamily="34" charset="0"/>
                          <a:cs typeface="Calibri" panose="020F0502020204030204" pitchFamily="34" charset="0"/>
                        </a:rPr>
                        <a:t>gồm</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những</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giai</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đoạn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nào</a:t>
                      </a:r>
                      <a:r>
                        <a:rPr lang="en-US" sz="3600" dirty="0">
                          <a:effectLst/>
                          <a:latin typeface="Calibri" panose="020F0502020204030204" pitchFamily="34" charset="0"/>
                          <a:ea typeface="Calibri" panose="020F0502020204030204" pitchFamily="34" charset="0"/>
                          <a:cs typeface="Calibri" panose="020F0502020204030204" pitchFamily="34" charset="0"/>
                        </a:rPr>
                        <a:t>?</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Bef>
                          <a:spcPts val="600"/>
                        </a:spcBef>
                      </a:pPr>
                      <a:r>
                        <a:rPr lang="vi-VN" sz="3600" dirty="0">
                          <a:effectLst/>
                          <a:latin typeface="Calibri" panose="020F0502020204030204" pitchFamily="34" charset="0"/>
                          <a:ea typeface="Calibri" panose="020F0502020204030204" pitchFamily="34" charset="0"/>
                          <a:cs typeface="Calibri" panose="020F0502020204030204" pitchFamily="34" charset="0"/>
                        </a:rPr>
                        <a:t> </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29950391"/>
                  </a:ext>
                </a:extLst>
              </a:tr>
              <a:tr h="664400">
                <a:tc>
                  <a:txBody>
                    <a:bodyPr/>
                    <a:lstStyle/>
                    <a:p>
                      <a:pPr algn="just">
                        <a:lnSpc>
                          <a:spcPct val="115000"/>
                        </a:lnSpc>
                        <a:spcBef>
                          <a:spcPts val="600"/>
                        </a:spcBef>
                      </a:pPr>
                      <a:r>
                        <a:rPr lang="en-US" sz="3600" dirty="0">
                          <a:effectLst/>
                          <a:latin typeface="Calibri" panose="020F0502020204030204" pitchFamily="34" charset="0"/>
                          <a:ea typeface="Calibri" panose="020F0502020204030204" pitchFamily="34" charset="0"/>
                          <a:cs typeface="Calibri" panose="020F0502020204030204" pitchFamily="34" charset="0"/>
                        </a:rPr>
                        <a:t>2. </a:t>
                      </a:r>
                      <a:r>
                        <a:rPr lang="en-US" sz="3600" dirty="0" err="1">
                          <a:effectLst/>
                          <a:latin typeface="Calibri" panose="020F0502020204030204" pitchFamily="34" charset="0"/>
                          <a:ea typeface="Calibri" panose="020F0502020204030204" pitchFamily="34" charset="0"/>
                          <a:cs typeface="Calibri" panose="020F0502020204030204" pitchFamily="34" charset="0"/>
                        </a:rPr>
                        <a:t>Các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chất</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hữu</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cơ</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đơn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giản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được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hình</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thành</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từ</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các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chất</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vô</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cơ</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như</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thế</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nào</a:t>
                      </a:r>
                      <a:r>
                        <a:rPr lang="en-US" sz="3600" dirty="0">
                          <a:effectLst/>
                          <a:latin typeface="Calibri" panose="020F0502020204030204" pitchFamily="34" charset="0"/>
                          <a:ea typeface="Calibri" panose="020F0502020204030204" pitchFamily="34" charset="0"/>
                          <a:cs typeface="Calibri" panose="020F0502020204030204" pitchFamily="34" charset="0"/>
                        </a:rPr>
                        <a:t>?</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Bef>
                          <a:spcPts val="600"/>
                        </a:spcBef>
                      </a:pPr>
                      <a:r>
                        <a:rPr lang="vi-VN" sz="3600" dirty="0">
                          <a:effectLst/>
                          <a:latin typeface="Calibri" panose="020F0502020204030204" pitchFamily="34" charset="0"/>
                          <a:ea typeface="Calibri" panose="020F0502020204030204" pitchFamily="34" charset="0"/>
                          <a:cs typeface="Calibri" panose="020F0502020204030204" pitchFamily="34" charset="0"/>
                        </a:rPr>
                        <a:t> </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84649586"/>
                  </a:ext>
                </a:extLst>
              </a:tr>
              <a:tr h="1281684">
                <a:tc>
                  <a:txBody>
                    <a:bodyPr/>
                    <a:lstStyle/>
                    <a:p>
                      <a:pPr algn="l">
                        <a:lnSpc>
                          <a:spcPct val="115000"/>
                        </a:lnSpc>
                        <a:spcAft>
                          <a:spcPts val="60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nl-NL"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Quan sát Hình 18.1, hãy cho biết thí nghiệm của Milơ và Urây nhằm kiểm tra giả thuyết đã được tiến hành như thế nào? Kết quả đó đã chứng minh được</a:t>
                      </a:r>
                      <a:r>
                        <a:rPr lang="nl-NL"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điều gì?</a:t>
                      </a:r>
                      <a:endPar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Bef>
                          <a:spcPts val="600"/>
                        </a:spcBef>
                      </a:pPr>
                      <a:r>
                        <a:rPr lang="vi-VN" sz="3600" dirty="0">
                          <a:effectLst/>
                          <a:latin typeface="Calibri" panose="020F0502020204030204" pitchFamily="34" charset="0"/>
                          <a:ea typeface="Calibri" panose="020F0502020204030204" pitchFamily="34" charset="0"/>
                          <a:cs typeface="Calibri" panose="020F0502020204030204" pitchFamily="34" charset="0"/>
                        </a:rPr>
                        <a:t> </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22375040"/>
                  </a:ext>
                </a:extLst>
              </a:tr>
            </a:tbl>
          </a:graphicData>
        </a:graphic>
      </p:graphicFrame>
      <p:sp>
        <p:nvSpPr>
          <p:cNvPr id="3" name="Slide Number Placeholder 2">
            <a:extLst>
              <a:ext uri="{FF2B5EF4-FFF2-40B4-BE49-F238E27FC236}">
                <a16:creationId xmlns:a16="http://schemas.microsoft.com/office/drawing/2014/main" id="{14FFDE10-E058-4455-9F9A-0BF59C6E08FA}"/>
              </a:ext>
            </a:extLst>
          </p:cNvPr>
          <p:cNvSpPr>
            <a:spLocks noGrp="1"/>
          </p:cNvSpPr>
          <p:nvPr>
            <p:ph type="sldNum" sz="quarter" idx="12"/>
          </p:nvPr>
        </p:nvSpPr>
        <p:spPr/>
        <p:txBody>
          <a:bodyPr/>
          <a:lstStyle/>
          <a:p>
            <a:fld id="{B6F15528-21DE-4FAA-801E-634DDDAF4B2B}" type="slidenum">
              <a:rPr lang="en-US" sz="1800" b="1" smtClean="0"/>
              <a:pPr/>
              <a:t>5</a:t>
            </a:fld>
            <a:endParaRPr lang="en-US" sz="1800" b="1"/>
          </a:p>
        </p:txBody>
      </p:sp>
      <p:sp>
        <p:nvSpPr>
          <p:cNvPr id="2" name="Rectangle 1"/>
          <p:cNvSpPr/>
          <p:nvPr/>
        </p:nvSpPr>
        <p:spPr>
          <a:xfrm>
            <a:off x="1219200" y="558845"/>
            <a:ext cx="16535400" cy="553998"/>
          </a:xfrm>
          <a:prstGeom prst="rect">
            <a:avLst/>
          </a:prstGeom>
        </p:spPr>
        <p:txBody>
          <a:bodyPr wrap="square">
            <a:spAutoFit/>
          </a:bodyPr>
          <a:lstStyle/>
          <a:p>
            <a:pPr algn="just">
              <a:lnSpc>
                <a:spcPts val="3600"/>
              </a:lnSpc>
            </a:pP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Nhóm</a:t>
            </a:r>
            <a:r>
              <a:rPr lang="en-US" sz="3200" dirty="0">
                <a:solidFill>
                  <a:srgbClr val="FF0000"/>
                </a:solidFill>
                <a:ea typeface="Quicksand Semi-Bold"/>
                <a:cs typeface="Quicksand Semi-Bold"/>
                <a:sym typeface="Quicksand Semi-Bold"/>
              </a:rPr>
              <a:t> </a:t>
            </a:r>
            <a:r>
              <a:rPr lang="en-US" sz="3200" dirty="0" smtClean="0">
                <a:solidFill>
                  <a:srgbClr val="FF0000"/>
                </a:solidFill>
                <a:ea typeface="Quicksand Semi-Bold"/>
                <a:cs typeface="Quicksand Semi-Bold"/>
                <a:sym typeface="Quicksand Semi-Bold"/>
              </a:rPr>
              <a:t>1,2 : </a:t>
            </a:r>
            <a:r>
              <a:rPr lang="en-US" sz="3200" dirty="0" err="1">
                <a:solidFill>
                  <a:srgbClr val="FF0000"/>
                </a:solidFill>
                <a:ea typeface="Quicksand Semi-Bold"/>
                <a:cs typeface="Quicksand Semi-Bold"/>
                <a:sym typeface="Quicksand Semi-Bold"/>
              </a:rPr>
              <a:t>Tìm</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hiểu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tiến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hóa</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hóa</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học</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và</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hoàn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thành</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câu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hỏi</a:t>
            </a:r>
            <a:r>
              <a:rPr lang="en-US" sz="3200" dirty="0">
                <a:solidFill>
                  <a:srgbClr val="FF0000"/>
                </a:solidFill>
                <a:ea typeface="Quicksand Semi-Bold"/>
                <a:cs typeface="Quicksand Semi-Bold"/>
                <a:sym typeface="Quicksand Semi-Bold"/>
              </a:rPr>
              <a:t> 1,2,3 </a:t>
            </a:r>
            <a:r>
              <a:rPr lang="en-US" sz="3200" dirty="0" err="1">
                <a:solidFill>
                  <a:srgbClr val="FF0000"/>
                </a:solidFill>
                <a:ea typeface="Quicksand Semi-Bold"/>
                <a:cs typeface="Quicksand Semi-Bold"/>
                <a:sym typeface="Quicksand Semi-Bold"/>
              </a:rPr>
              <a:t>trong</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phiếu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học</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tập</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số</a:t>
            </a:r>
            <a:r>
              <a:rPr lang="en-US" sz="3200" dirty="0">
                <a:solidFill>
                  <a:srgbClr val="FF0000"/>
                </a:solidFill>
                <a:ea typeface="Quicksand Semi-Bold"/>
                <a:cs typeface="Quicksand Semi-Bold"/>
                <a:sym typeface="Quicksand Semi-Bold"/>
              </a:rPr>
              <a:t>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flipH="1">
            <a:off x="16992600" y="2629162"/>
            <a:ext cx="1830534" cy="1777906"/>
          </a:xfrm>
          <a:custGeom>
            <a:avLst/>
            <a:gdLst/>
            <a:ahLst/>
            <a:cxnLst/>
            <a:rect l="l" t="t" r="r" b="b"/>
            <a:pathLst>
              <a:path w="1830534" h="1777906">
                <a:moveTo>
                  <a:pt x="1830534" y="0"/>
                </a:moveTo>
                <a:lnTo>
                  <a:pt x="0" y="0"/>
                </a:lnTo>
                <a:lnTo>
                  <a:pt x="0" y="1777906"/>
                </a:lnTo>
                <a:lnTo>
                  <a:pt x="1830534" y="1777906"/>
                </a:lnTo>
                <a:lnTo>
                  <a:pt x="1830534"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4" name="Group 14"/>
          <p:cNvGrpSpPr/>
          <p:nvPr/>
        </p:nvGrpSpPr>
        <p:grpSpPr>
          <a:xfrm>
            <a:off x="12628233" y="3330280"/>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6112251" y="7158521"/>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aphicFrame>
        <p:nvGraphicFramePr>
          <p:cNvPr id="25" name="Table 24">
            <a:extLst>
              <a:ext uri="{FF2B5EF4-FFF2-40B4-BE49-F238E27FC236}">
                <a16:creationId xmlns:a16="http://schemas.microsoft.com/office/drawing/2014/main" id="{D45F7A88-C648-4E6E-AB41-E2316092C218}"/>
              </a:ext>
            </a:extLst>
          </p:cNvPr>
          <p:cNvGraphicFramePr>
            <a:graphicFrameLocks noGrp="1"/>
          </p:cNvGraphicFramePr>
          <p:nvPr>
            <p:extLst>
              <p:ext uri="{D42A27DB-BD31-4B8C-83A1-F6EECF244321}">
                <p14:modId xmlns:p14="http://schemas.microsoft.com/office/powerpoint/2010/main" val="2629344860"/>
              </p:ext>
            </p:extLst>
          </p:nvPr>
        </p:nvGraphicFramePr>
        <p:xfrm>
          <a:off x="533400" y="1562100"/>
          <a:ext cx="17145000" cy="5622228"/>
        </p:xfrm>
        <a:graphic>
          <a:graphicData uri="http://schemas.openxmlformats.org/drawingml/2006/table">
            <a:tbl>
              <a:tblPr firstRow="1" firstCol="1" bandRow="1"/>
              <a:tblGrid>
                <a:gridCol w="11430000">
                  <a:extLst>
                    <a:ext uri="{9D8B030D-6E8A-4147-A177-3AD203B41FA5}">
                      <a16:colId xmlns:a16="http://schemas.microsoft.com/office/drawing/2014/main" val="2252602097"/>
                    </a:ext>
                  </a:extLst>
                </a:gridCol>
                <a:gridCol w="5715000">
                  <a:extLst>
                    <a:ext uri="{9D8B030D-6E8A-4147-A177-3AD203B41FA5}">
                      <a16:colId xmlns:a16="http://schemas.microsoft.com/office/drawing/2014/main" val="2119306383"/>
                    </a:ext>
                  </a:extLst>
                </a:gridCol>
              </a:tblGrid>
              <a:tr h="685800">
                <a:tc gridSpan="2">
                  <a:txBody>
                    <a:bodyPr/>
                    <a:lstStyle/>
                    <a:p>
                      <a:pPr algn="ctr">
                        <a:lnSpc>
                          <a:spcPct val="115000"/>
                        </a:lnSpc>
                        <a:spcBef>
                          <a:spcPts val="600"/>
                        </a:spcBef>
                      </a:pP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PHIẾU HỌC TẬP SỐ 1</a:t>
                      </a:r>
                      <a:r>
                        <a:rPr lang="en-US" sz="4000" b="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4000" b="0" baseline="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TÌM HIỂU TIẾN HÓA </a:t>
                      </a:r>
                      <a:r>
                        <a:rPr lang="en-US" sz="4000" b="1" dirty="0" err="1">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HÓA</a:t>
                      </a: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HỌC</a:t>
                      </a:r>
                    </a:p>
                  </a:txBody>
                  <a:tcPr marL="64253" marR="642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sz="2800" dirty="0"/>
                    </a:p>
                  </a:txBody>
                  <a:tcPr marL="85671" marR="85671" marT="42835" marB="428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533508377"/>
                  </a:ext>
                </a:extLst>
              </a:tr>
              <a:tr h="322167">
                <a:tc>
                  <a:txBody>
                    <a:bodyPr/>
                    <a:lstStyle/>
                    <a:p>
                      <a:pPr algn="ctr">
                        <a:lnSpc>
                          <a:spcPct val="115000"/>
                        </a:lnSpc>
                        <a:spcBef>
                          <a:spcPts val="600"/>
                        </a:spcBef>
                      </a:pPr>
                      <a:r>
                        <a:rPr lang="vi-VN" sz="3600" b="1" dirty="0">
                          <a:effectLst/>
                          <a:latin typeface="Calibri" panose="020F0502020204030204" pitchFamily="34" charset="0"/>
                          <a:ea typeface="Calibri" panose="020F0502020204030204" pitchFamily="34" charset="0"/>
                          <a:cs typeface="Calibri" panose="020F0502020204030204" pitchFamily="34" charset="0"/>
                        </a:rPr>
                        <a:t>Nêu vấn đề</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pPr>
                      <a:r>
                        <a:rPr lang="en-US" sz="3600" b="1" dirty="0" err="1" smtClean="0">
                          <a:effectLst/>
                          <a:latin typeface="Calibri" panose="020F0502020204030204" pitchFamily="34" charset="0"/>
                          <a:ea typeface="Calibri" panose="020F0502020204030204" pitchFamily="34" charset="0"/>
                          <a:cs typeface="Calibri" panose="020F0502020204030204" pitchFamily="34" charset="0"/>
                        </a:rPr>
                        <a:t>Nội</a:t>
                      </a:r>
                      <a:r>
                        <a:rPr lang="en-US" sz="3600" b="1" dirty="0" smtClean="0">
                          <a:effectLst/>
                          <a:latin typeface="Calibri" panose="020F0502020204030204" pitchFamily="34" charset="0"/>
                          <a:ea typeface="Calibri" panose="020F0502020204030204" pitchFamily="34" charset="0"/>
                          <a:cs typeface="Calibri" panose="020F0502020204030204" pitchFamily="34" charset="0"/>
                        </a:rPr>
                        <a:t> dung</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037430"/>
                  </a:ext>
                </a:extLst>
              </a:tr>
              <a:tr h="716705">
                <a:tc>
                  <a:txBody>
                    <a:bodyPr/>
                    <a:lstStyle/>
                    <a:p>
                      <a:pPr algn="l">
                        <a:lnSpc>
                          <a:spcPct val="115000"/>
                        </a:lnSpc>
                        <a:spcAft>
                          <a:spcPts val="60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Quá</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trình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trùng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ngưng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tạo</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đại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phân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tử</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học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diễn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như</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thế</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nào</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Bef>
                          <a:spcPts val="600"/>
                        </a:spcBef>
                      </a:pPr>
                      <a:r>
                        <a:rPr lang="vi-VN" sz="3600" dirty="0">
                          <a:effectLst/>
                          <a:latin typeface="Calibri" panose="020F0502020204030204" pitchFamily="34" charset="0"/>
                          <a:ea typeface="Calibri" panose="020F0502020204030204" pitchFamily="34" charset="0"/>
                          <a:cs typeface="Calibri" panose="020F0502020204030204" pitchFamily="34" charset="0"/>
                        </a:rPr>
                        <a:t> </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3651633"/>
                  </a:ext>
                </a:extLst>
              </a:tr>
              <a:tr h="1836740">
                <a:tc>
                  <a:txBody>
                    <a:bodyPr/>
                    <a:lstStyle/>
                    <a:p>
                      <a:pPr algn="l">
                        <a:lnSpc>
                          <a:spcPct val="115000"/>
                        </a:lnSpc>
                        <a:spcAft>
                          <a:spcPts val="60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sử</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ở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nơi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nào</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đó</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trên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Trái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Đất</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hiện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nay,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hợp</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chất</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hữu</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tổng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hợp</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chất</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vô</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tự</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nhiên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thì</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khả</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năng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hợp</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chất</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hữu</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này</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tiến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hóa</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hình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thành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tế</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bào</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sơ</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khai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như</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đã</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xảy</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quá</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khứ</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không</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thích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Bef>
                          <a:spcPts val="600"/>
                        </a:spcBef>
                      </a:pPr>
                      <a:r>
                        <a:rPr lang="vi-VN" sz="3600" dirty="0">
                          <a:effectLst/>
                          <a:latin typeface="Calibri" panose="020F0502020204030204" pitchFamily="34" charset="0"/>
                          <a:ea typeface="Calibri" panose="020F0502020204030204" pitchFamily="34" charset="0"/>
                          <a:cs typeface="Calibri" panose="020F0502020204030204" pitchFamily="34" charset="0"/>
                        </a:rPr>
                        <a:t> </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20967588"/>
                  </a:ext>
                </a:extLst>
              </a:tr>
            </a:tbl>
          </a:graphicData>
        </a:graphic>
      </p:graphicFrame>
      <p:sp>
        <p:nvSpPr>
          <p:cNvPr id="3" name="Slide Number Placeholder 2">
            <a:extLst>
              <a:ext uri="{FF2B5EF4-FFF2-40B4-BE49-F238E27FC236}">
                <a16:creationId xmlns:a16="http://schemas.microsoft.com/office/drawing/2014/main" id="{14FFDE10-E058-4455-9F9A-0BF59C6E08FA}"/>
              </a:ext>
            </a:extLst>
          </p:cNvPr>
          <p:cNvSpPr>
            <a:spLocks noGrp="1"/>
          </p:cNvSpPr>
          <p:nvPr>
            <p:ph type="sldNum" sz="quarter" idx="12"/>
          </p:nvPr>
        </p:nvSpPr>
        <p:spPr/>
        <p:txBody>
          <a:bodyPr/>
          <a:lstStyle/>
          <a:p>
            <a:fld id="{B6F15528-21DE-4FAA-801E-634DDDAF4B2B}" type="slidenum">
              <a:rPr lang="en-US" sz="1800" b="1" smtClean="0"/>
              <a:pPr/>
              <a:t>6</a:t>
            </a:fld>
            <a:endParaRPr lang="en-US" sz="1800" b="1"/>
          </a:p>
        </p:txBody>
      </p:sp>
      <p:sp>
        <p:nvSpPr>
          <p:cNvPr id="2" name="Rectangle 1"/>
          <p:cNvSpPr/>
          <p:nvPr/>
        </p:nvSpPr>
        <p:spPr>
          <a:xfrm>
            <a:off x="1181100" y="439111"/>
            <a:ext cx="16535400" cy="553998"/>
          </a:xfrm>
          <a:prstGeom prst="rect">
            <a:avLst/>
          </a:prstGeom>
        </p:spPr>
        <p:txBody>
          <a:bodyPr wrap="square">
            <a:spAutoFit/>
          </a:bodyPr>
          <a:lstStyle/>
          <a:p>
            <a:pPr algn="just">
              <a:lnSpc>
                <a:spcPts val="3600"/>
              </a:lnSpc>
            </a:pP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Nhóm</a:t>
            </a:r>
            <a:r>
              <a:rPr lang="en-US" sz="3200" dirty="0">
                <a:solidFill>
                  <a:srgbClr val="FF0000"/>
                </a:solidFill>
                <a:ea typeface="Quicksand Semi-Bold"/>
                <a:cs typeface="Quicksand Semi-Bold"/>
                <a:sym typeface="Quicksand Semi-Bold"/>
              </a:rPr>
              <a:t> </a:t>
            </a:r>
            <a:r>
              <a:rPr lang="en-US" sz="3200" dirty="0" smtClean="0">
                <a:solidFill>
                  <a:srgbClr val="FF0000"/>
                </a:solidFill>
                <a:ea typeface="Quicksand Semi-Bold"/>
                <a:cs typeface="Quicksand Semi-Bold"/>
                <a:sym typeface="Quicksand Semi-Bold"/>
              </a:rPr>
              <a:t>3 : </a:t>
            </a:r>
            <a:r>
              <a:rPr lang="en-US" sz="3200" dirty="0" err="1">
                <a:solidFill>
                  <a:srgbClr val="FF0000"/>
                </a:solidFill>
                <a:ea typeface="Quicksand Semi-Bold"/>
                <a:cs typeface="Quicksand Semi-Bold"/>
                <a:sym typeface="Quicksand Semi-Bold"/>
              </a:rPr>
              <a:t>Tìm</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hiểu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tiến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hóa</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hóa</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học</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và</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hoàn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thành</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câu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hỏi</a:t>
            </a:r>
            <a:r>
              <a:rPr lang="en-US" sz="3200" dirty="0">
                <a:solidFill>
                  <a:srgbClr val="FF0000"/>
                </a:solidFill>
                <a:ea typeface="Quicksand Semi-Bold"/>
                <a:cs typeface="Quicksand Semi-Bold"/>
                <a:sym typeface="Quicksand Semi-Bold"/>
              </a:rPr>
              <a:t> 4,5 </a:t>
            </a:r>
            <a:r>
              <a:rPr lang="en-US" sz="3200" dirty="0" err="1">
                <a:solidFill>
                  <a:srgbClr val="FF0000"/>
                </a:solidFill>
                <a:ea typeface="Quicksand Semi-Bold"/>
                <a:cs typeface="Quicksand Semi-Bold"/>
                <a:sym typeface="Quicksand Semi-Bold"/>
              </a:rPr>
              <a:t>trong</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phiếu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học</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tập</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số</a:t>
            </a:r>
            <a:r>
              <a:rPr lang="en-US" sz="3200" dirty="0">
                <a:solidFill>
                  <a:srgbClr val="FF0000"/>
                </a:solidFill>
                <a:ea typeface="Quicksand Semi-Bold"/>
                <a:cs typeface="Quicksand Semi-Bold"/>
                <a:sym typeface="Quicksand Semi-Bold"/>
              </a:rPr>
              <a:t> 1.</a:t>
            </a:r>
          </a:p>
        </p:txBody>
      </p:sp>
    </p:spTree>
    <p:extLst>
      <p:ext uri="{BB962C8B-B14F-4D97-AF65-F5344CB8AC3E}">
        <p14:creationId xmlns:p14="http://schemas.microsoft.com/office/powerpoint/2010/main" val="215375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4029971" y="4820778"/>
            <a:ext cx="10228058" cy="1710875"/>
          </a:xfrm>
          <a:custGeom>
            <a:avLst/>
            <a:gdLst/>
            <a:ahLst/>
            <a:cxnLst/>
            <a:rect l="l" t="t" r="r" b="b"/>
            <a:pathLst>
              <a:path w="10228058" h="1710875">
                <a:moveTo>
                  <a:pt x="0" y="0"/>
                </a:moveTo>
                <a:lnTo>
                  <a:pt x="10228058" y="0"/>
                </a:lnTo>
                <a:lnTo>
                  <a:pt x="10228058" y="1710876"/>
                </a:lnTo>
                <a:lnTo>
                  <a:pt x="0" y="171087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aphicFrame>
        <p:nvGraphicFramePr>
          <p:cNvPr id="11" name="Table 10">
            <a:extLst>
              <a:ext uri="{FF2B5EF4-FFF2-40B4-BE49-F238E27FC236}">
                <a16:creationId xmlns:a16="http://schemas.microsoft.com/office/drawing/2014/main" id="{06A9DECA-246F-4638-B851-E261FC61A04E}"/>
              </a:ext>
            </a:extLst>
          </p:cNvPr>
          <p:cNvGraphicFramePr>
            <a:graphicFrameLocks noGrp="1"/>
          </p:cNvGraphicFramePr>
          <p:nvPr>
            <p:extLst>
              <p:ext uri="{D42A27DB-BD31-4B8C-83A1-F6EECF244321}">
                <p14:modId xmlns:p14="http://schemas.microsoft.com/office/powerpoint/2010/main" val="4147520080"/>
              </p:ext>
            </p:extLst>
          </p:nvPr>
        </p:nvGraphicFramePr>
        <p:xfrm>
          <a:off x="2811727" y="2040910"/>
          <a:ext cx="13022980" cy="5425588"/>
        </p:xfrm>
        <a:graphic>
          <a:graphicData uri="http://schemas.openxmlformats.org/drawingml/2006/table">
            <a:tbl>
              <a:tblPr firstRow="1" firstCol="1" bandRow="1"/>
              <a:tblGrid>
                <a:gridCol w="9296400">
                  <a:extLst>
                    <a:ext uri="{9D8B030D-6E8A-4147-A177-3AD203B41FA5}">
                      <a16:colId xmlns:a16="http://schemas.microsoft.com/office/drawing/2014/main" val="1006249150"/>
                    </a:ext>
                  </a:extLst>
                </a:gridCol>
                <a:gridCol w="3726580">
                  <a:extLst>
                    <a:ext uri="{9D8B030D-6E8A-4147-A177-3AD203B41FA5}">
                      <a16:colId xmlns:a16="http://schemas.microsoft.com/office/drawing/2014/main" val="1938573546"/>
                    </a:ext>
                  </a:extLst>
                </a:gridCol>
              </a:tblGrid>
              <a:tr h="887976">
                <a:tc gridSpan="2">
                  <a:txBody>
                    <a:bodyPr/>
                    <a:lstStyle/>
                    <a:p>
                      <a:pPr algn="ctr">
                        <a:lnSpc>
                          <a:spcPct val="115000"/>
                        </a:lnSpc>
                        <a:spcBef>
                          <a:spcPts val="600"/>
                        </a:spcBef>
                      </a:pP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PHIẾU HỌC TẬP SỐ 2</a:t>
                      </a:r>
                      <a:r>
                        <a:rPr lang="en-US" sz="4000" b="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4000" b="0" baseline="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TÌM HIỂU TIẾN HÓA TIỀN SINH HỌC</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sz="32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791662676"/>
                  </a:ext>
                </a:extLst>
              </a:tr>
              <a:tr h="863056">
                <a:tc>
                  <a:txBody>
                    <a:bodyPr/>
                    <a:lstStyle/>
                    <a:p>
                      <a:pPr algn="ctr">
                        <a:lnSpc>
                          <a:spcPct val="115000"/>
                        </a:lnSpc>
                        <a:spcBef>
                          <a:spcPts val="600"/>
                        </a:spcBef>
                      </a:pPr>
                      <a:r>
                        <a:rPr lang="vi-VN" sz="3600" b="1" dirty="0">
                          <a:effectLst/>
                          <a:latin typeface="Calibri" panose="020F0502020204030204" pitchFamily="34" charset="0"/>
                          <a:cs typeface="Times New Roman" panose="02020603050405020304" pitchFamily="18" charset="0"/>
                        </a:rPr>
                        <a:t>Nêu vấn đề</a:t>
                      </a:r>
                      <a:endParaRPr lang="vi-VN" sz="3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pPr>
                      <a:r>
                        <a:rPr lang="en-US" sz="3600" b="1" dirty="0" err="1" smtClean="0">
                          <a:effectLst/>
                          <a:latin typeface="Calibri" panose="020F0502020204030204" pitchFamily="34" charset="0"/>
                          <a:ea typeface="Calibri" panose="020F0502020204030204" pitchFamily="34" charset="0"/>
                          <a:cs typeface="Calibri" panose="020F0502020204030204" pitchFamily="34" charset="0"/>
                        </a:rPr>
                        <a:t>Nội</a:t>
                      </a:r>
                      <a:r>
                        <a:rPr lang="en-US" sz="3600" b="1" dirty="0" smtClean="0">
                          <a:effectLst/>
                          <a:latin typeface="Calibri" panose="020F0502020204030204" pitchFamily="34" charset="0"/>
                          <a:ea typeface="Calibri" panose="020F0502020204030204" pitchFamily="34" charset="0"/>
                          <a:cs typeface="Calibri" panose="020F0502020204030204" pitchFamily="34" charset="0"/>
                        </a:rPr>
                        <a:t> dung</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100634"/>
                  </a:ext>
                </a:extLst>
              </a:tr>
              <a:tr h="504259">
                <a:tc>
                  <a:txBody>
                    <a:bodyPr/>
                    <a:lstStyle/>
                    <a:p>
                      <a:pPr algn="just">
                        <a:lnSpc>
                          <a:spcPct val="115000"/>
                        </a:lnSpc>
                        <a:spcBef>
                          <a:spcPts val="600"/>
                        </a:spcBef>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1.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Các</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tế</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bào</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sống</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đầu</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tiên</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trên</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Trái</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đất</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được</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gọi</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là</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gì</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776833"/>
                  </a:ext>
                </a:extLst>
              </a:tr>
              <a:tr h="1039936">
                <a:tc>
                  <a:txBody>
                    <a:bodyPr/>
                    <a:lstStyle/>
                    <a:p>
                      <a:pPr algn="just">
                        <a:lnSpc>
                          <a:spcPct val="115000"/>
                        </a:lnSpc>
                        <a:spcBef>
                          <a:spcPts val="600"/>
                        </a:spcBef>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2.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Giai</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đoạn</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tiến</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hóa</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tiền</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sinh</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học</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diễn</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ra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như</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thế</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nào</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pPr>
                      <a:r>
                        <a:rPr lang="vi-VN" sz="36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280608"/>
                  </a:ext>
                </a:extLst>
              </a:tr>
              <a:tr h="1039936">
                <a:tc>
                  <a:txBody>
                    <a:bodyPr/>
                    <a:lstStyle/>
                    <a:p>
                      <a:pPr algn="just">
                        <a:lnSpc>
                          <a:spcPct val="115000"/>
                        </a:lnSpc>
                        <a:spcBef>
                          <a:spcPts val="600"/>
                        </a:spcBef>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3.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Hãy</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giải</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thích</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vai</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trò</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của</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lớp</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màng</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phospholipid bao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bọc</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các</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đại</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phân</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tử</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sinh</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effectLst/>
                          <a:latin typeface="Calibri" panose="020F0502020204030204" pitchFamily="34" charset="0"/>
                          <a:ea typeface="Times New Roman" panose="02020603050405020304" pitchFamily="18" charset="0"/>
                          <a:cs typeface="Times New Roman" panose="02020603050405020304" pitchFamily="18" charset="0"/>
                        </a:rPr>
                        <a:t>học</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pPr>
                      <a:r>
                        <a:rPr lang="vi-VN" sz="36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944093"/>
                  </a:ext>
                </a:extLst>
              </a:tr>
            </a:tbl>
          </a:graphicData>
        </a:graphic>
      </p:graphicFrame>
      <p:sp>
        <p:nvSpPr>
          <p:cNvPr id="5" name="Slide Number Placeholder 4">
            <a:extLst>
              <a:ext uri="{FF2B5EF4-FFF2-40B4-BE49-F238E27FC236}">
                <a16:creationId xmlns:a16="http://schemas.microsoft.com/office/drawing/2014/main" id="{7F4BACA0-B54F-4D42-BF12-B05E20290F3B}"/>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2" name="Rectangle 1"/>
          <p:cNvSpPr/>
          <p:nvPr/>
        </p:nvSpPr>
        <p:spPr>
          <a:xfrm>
            <a:off x="2903422" y="1106065"/>
            <a:ext cx="13306656" cy="553998"/>
          </a:xfrm>
          <a:prstGeom prst="rect">
            <a:avLst/>
          </a:prstGeom>
        </p:spPr>
        <p:txBody>
          <a:bodyPr wrap="none">
            <a:spAutoFit/>
          </a:bodyPr>
          <a:lstStyle/>
          <a:p>
            <a:pPr algn="just">
              <a:lnSpc>
                <a:spcPts val="3600"/>
              </a:lnSpc>
            </a:pP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Nhóm</a:t>
            </a:r>
            <a:r>
              <a:rPr lang="en-US" sz="3200" dirty="0">
                <a:solidFill>
                  <a:srgbClr val="FF0000"/>
                </a:solidFill>
                <a:ea typeface="Quicksand Semi-Bold"/>
                <a:cs typeface="Quicksand Semi-Bold"/>
                <a:sym typeface="Quicksand Semi-Bold"/>
              </a:rPr>
              <a:t> </a:t>
            </a:r>
            <a:r>
              <a:rPr lang="en-US" sz="3200" dirty="0" smtClean="0">
                <a:solidFill>
                  <a:srgbClr val="FF0000"/>
                </a:solidFill>
                <a:ea typeface="Quicksand Semi-Bold"/>
                <a:cs typeface="Quicksand Semi-Bold"/>
                <a:sym typeface="Quicksand Semi-Bold"/>
              </a:rPr>
              <a:t>4,5 : </a:t>
            </a:r>
            <a:r>
              <a:rPr lang="en-US" sz="3200" dirty="0" err="1">
                <a:solidFill>
                  <a:srgbClr val="FF0000"/>
                </a:solidFill>
                <a:ea typeface="Quicksand Semi-Bold"/>
                <a:cs typeface="Quicksand Semi-Bold"/>
                <a:sym typeface="Quicksand Semi-Bold"/>
              </a:rPr>
              <a:t>Tìm</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hiểu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tiến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hóa</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tiền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sinh</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học</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và</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hoàn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thành</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phiếu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học</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tập</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số</a:t>
            </a:r>
            <a:r>
              <a:rPr lang="en-US" sz="3200" dirty="0">
                <a:solidFill>
                  <a:srgbClr val="FF0000"/>
                </a:solidFill>
                <a:ea typeface="Quicksand Semi-Bold"/>
                <a:cs typeface="Quicksand Semi-Bold"/>
                <a:sym typeface="Quicksand Semi-Bold"/>
              </a:rPr>
              <a:t> 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7B82EC-237B-4C55-B417-AD84F39231BC}"/>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7" name="Rectangle 6"/>
          <p:cNvSpPr/>
          <p:nvPr/>
        </p:nvSpPr>
        <p:spPr>
          <a:xfrm>
            <a:off x="2469736" y="571500"/>
            <a:ext cx="12561259" cy="553998"/>
          </a:xfrm>
          <a:prstGeom prst="rect">
            <a:avLst/>
          </a:prstGeom>
        </p:spPr>
        <p:txBody>
          <a:bodyPr wrap="none">
            <a:spAutoFit/>
          </a:bodyPr>
          <a:lstStyle/>
          <a:p>
            <a:pPr algn="just">
              <a:lnSpc>
                <a:spcPts val="3600"/>
              </a:lnSpc>
            </a:pP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Nhóm</a:t>
            </a:r>
            <a:r>
              <a:rPr lang="en-US" sz="3200">
                <a:solidFill>
                  <a:srgbClr val="FF0000"/>
                </a:solidFill>
                <a:ea typeface="Quicksand Semi-Bold"/>
                <a:cs typeface="Quicksand Semi-Bold"/>
                <a:sym typeface="Quicksand Semi-Bold"/>
              </a:rPr>
              <a:t> </a:t>
            </a:r>
            <a:r>
              <a:rPr lang="en-US" sz="3200" smtClean="0">
                <a:solidFill>
                  <a:srgbClr val="FF0000"/>
                </a:solidFill>
                <a:ea typeface="Quicksand Semi-Bold"/>
                <a:cs typeface="Quicksand Semi-Bold"/>
                <a:sym typeface="Quicksand Semi-Bold"/>
              </a:rPr>
              <a:t>6 </a:t>
            </a:r>
            <a:r>
              <a:rPr lang="en-US" sz="3200" dirty="0" smtClean="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Tìm</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hiểu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tiến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hóa</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sinh</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học</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và</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hoàn</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thành</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phiếu</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học</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tập</a:t>
            </a:r>
            <a:r>
              <a:rPr lang="en-US" sz="3200" dirty="0">
                <a:solidFill>
                  <a:srgbClr val="FF0000"/>
                </a:solidFill>
                <a:ea typeface="Quicksand Semi-Bold"/>
                <a:cs typeface="Quicksand Semi-Bold"/>
                <a:sym typeface="Quicksand Semi-Bold"/>
              </a:rPr>
              <a:t> </a:t>
            </a:r>
            <a:r>
              <a:rPr lang="en-US" sz="3200" dirty="0" err="1">
                <a:solidFill>
                  <a:srgbClr val="FF0000"/>
                </a:solidFill>
                <a:ea typeface="Quicksand Semi-Bold"/>
                <a:cs typeface="Quicksand Semi-Bold"/>
                <a:sym typeface="Quicksand Semi-Bold"/>
              </a:rPr>
              <a:t>số</a:t>
            </a:r>
            <a:r>
              <a:rPr lang="en-US" sz="3200" dirty="0">
                <a:solidFill>
                  <a:srgbClr val="FF0000"/>
                </a:solidFill>
                <a:ea typeface="Quicksand Semi-Bold"/>
                <a:cs typeface="Quicksand Semi-Bold"/>
                <a:sym typeface="Quicksand Semi-Bold"/>
              </a:rPr>
              <a:t> 3.</a:t>
            </a:r>
          </a:p>
        </p:txBody>
      </p:sp>
      <p:graphicFrame>
        <p:nvGraphicFramePr>
          <p:cNvPr id="8" name="Table 7">
            <a:extLst>
              <a:ext uri="{FF2B5EF4-FFF2-40B4-BE49-F238E27FC236}">
                <a16:creationId xmlns:a16="http://schemas.microsoft.com/office/drawing/2014/main" id="{06A9DECA-246F-4638-B851-E261FC61A04E}"/>
              </a:ext>
            </a:extLst>
          </p:cNvPr>
          <p:cNvGraphicFramePr>
            <a:graphicFrameLocks noGrp="1"/>
          </p:cNvGraphicFramePr>
          <p:nvPr>
            <p:extLst>
              <p:ext uri="{D42A27DB-BD31-4B8C-83A1-F6EECF244321}">
                <p14:modId xmlns:p14="http://schemas.microsoft.com/office/powerpoint/2010/main" val="487868907"/>
              </p:ext>
            </p:extLst>
          </p:nvPr>
        </p:nvGraphicFramePr>
        <p:xfrm>
          <a:off x="2238876" y="2019300"/>
          <a:ext cx="14525124" cy="4052840"/>
        </p:xfrm>
        <a:graphic>
          <a:graphicData uri="http://schemas.openxmlformats.org/drawingml/2006/table">
            <a:tbl>
              <a:tblPr firstRow="1" firstCol="1" bandRow="1"/>
              <a:tblGrid>
                <a:gridCol w="10368699">
                  <a:extLst>
                    <a:ext uri="{9D8B030D-6E8A-4147-A177-3AD203B41FA5}">
                      <a16:colId xmlns:a16="http://schemas.microsoft.com/office/drawing/2014/main" val="1006249150"/>
                    </a:ext>
                  </a:extLst>
                </a:gridCol>
                <a:gridCol w="4156425">
                  <a:extLst>
                    <a:ext uri="{9D8B030D-6E8A-4147-A177-3AD203B41FA5}">
                      <a16:colId xmlns:a16="http://schemas.microsoft.com/office/drawing/2014/main" val="1938573546"/>
                    </a:ext>
                  </a:extLst>
                </a:gridCol>
              </a:tblGrid>
              <a:tr h="887976">
                <a:tc gridSpan="2">
                  <a:txBody>
                    <a:bodyPr/>
                    <a:lstStyle/>
                    <a:p>
                      <a:pPr algn="ctr">
                        <a:lnSpc>
                          <a:spcPct val="115000"/>
                        </a:lnSpc>
                        <a:spcBef>
                          <a:spcPts val="600"/>
                        </a:spcBef>
                      </a:pP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PHIẾU HỌC TẬP SỐ 3</a:t>
                      </a:r>
                      <a:r>
                        <a:rPr lang="en-US" sz="4000" b="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4000" b="0" baseline="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TÌM HIỂU TIẾN HÓA SINH HỌC</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sz="32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791662676"/>
                  </a:ext>
                </a:extLst>
              </a:tr>
              <a:tr h="863056">
                <a:tc>
                  <a:txBody>
                    <a:bodyPr/>
                    <a:lstStyle/>
                    <a:p>
                      <a:pPr algn="ctr">
                        <a:lnSpc>
                          <a:spcPct val="115000"/>
                        </a:lnSpc>
                        <a:spcBef>
                          <a:spcPts val="600"/>
                        </a:spcBef>
                      </a:pPr>
                      <a:r>
                        <a:rPr lang="vi-VN" sz="3600" b="1" dirty="0">
                          <a:effectLst/>
                          <a:latin typeface="Calibri" panose="020F0502020204030204" pitchFamily="34" charset="0"/>
                          <a:ea typeface="Calibri" panose="020F0502020204030204" pitchFamily="34" charset="0"/>
                          <a:cs typeface="Calibri" panose="020F0502020204030204" pitchFamily="34" charset="0"/>
                        </a:rPr>
                        <a:t>Nêu vấn đề</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pPr>
                      <a:r>
                        <a:rPr lang="en-US" sz="3600" b="1" dirty="0" err="1" smtClean="0">
                          <a:effectLst/>
                          <a:latin typeface="Calibri" panose="020F0502020204030204" pitchFamily="34" charset="0"/>
                          <a:ea typeface="Calibri" panose="020F0502020204030204" pitchFamily="34" charset="0"/>
                          <a:cs typeface="Calibri" panose="020F0502020204030204" pitchFamily="34" charset="0"/>
                        </a:rPr>
                        <a:t>Nội</a:t>
                      </a:r>
                      <a:r>
                        <a:rPr lang="en-US" sz="3600" b="1" dirty="0" smtClean="0">
                          <a:effectLst/>
                          <a:latin typeface="Calibri" panose="020F0502020204030204" pitchFamily="34" charset="0"/>
                          <a:ea typeface="Calibri" panose="020F0502020204030204" pitchFamily="34" charset="0"/>
                          <a:cs typeface="Calibri" panose="020F0502020204030204" pitchFamily="34" charset="0"/>
                        </a:rPr>
                        <a:t> dung</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100634"/>
                  </a:ext>
                </a:extLst>
              </a:tr>
              <a:tr h="504259">
                <a:tc>
                  <a:txBody>
                    <a:bodyPr/>
                    <a:lstStyle/>
                    <a:p>
                      <a:pPr algn="just">
                        <a:lnSpc>
                          <a:spcPct val="115000"/>
                        </a:lnSpc>
                        <a:spcBef>
                          <a:spcPts val="600"/>
                        </a:spcBef>
                      </a:pPr>
                      <a:r>
                        <a:rPr lang="en-US" sz="3600" dirty="0">
                          <a:effectLst/>
                          <a:latin typeface="Calibri" panose="020F0502020204030204" pitchFamily="34" charset="0"/>
                          <a:ea typeface="Calibri" panose="020F0502020204030204" pitchFamily="34" charset="0"/>
                          <a:cs typeface="Calibri" panose="020F0502020204030204" pitchFamily="34" charset="0"/>
                        </a:rPr>
                        <a:t>1. </a:t>
                      </a:r>
                      <a:r>
                        <a:rPr lang="en-US" sz="3600" dirty="0" err="1">
                          <a:effectLst/>
                          <a:latin typeface="Calibri" panose="020F0502020204030204" pitchFamily="34" charset="0"/>
                          <a:ea typeface="Calibri" panose="020F0502020204030204" pitchFamily="34" charset="0"/>
                          <a:cs typeface="Calibri" panose="020F0502020204030204" pitchFamily="34" charset="0"/>
                        </a:rPr>
                        <a:t>Các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học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thuyết</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tiến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hóa</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đã</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giải</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thích</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quá</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trình</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tiến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hóa</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của</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giai</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đoạn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nào</a:t>
                      </a:r>
                      <a:r>
                        <a:rPr lang="en-US" sz="3600" dirty="0">
                          <a:effectLst/>
                          <a:latin typeface="Calibri" panose="020F0502020204030204" pitchFamily="34" charset="0"/>
                          <a:ea typeface="Calibri" panose="020F0502020204030204" pitchFamily="34" charset="0"/>
                          <a:cs typeface="Calibri" panose="020F0502020204030204" pitchFamily="34" charset="0"/>
                        </a:rPr>
                        <a:t>?</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776833"/>
                  </a:ext>
                </a:extLst>
              </a:tr>
              <a:tr h="1039936">
                <a:tc>
                  <a:txBody>
                    <a:bodyPr/>
                    <a:lstStyle/>
                    <a:p>
                      <a:pPr algn="just">
                        <a:lnSpc>
                          <a:spcPct val="115000"/>
                        </a:lnSpc>
                        <a:spcBef>
                          <a:spcPts val="600"/>
                        </a:spcBef>
                      </a:pPr>
                      <a:r>
                        <a:rPr lang="en-US" sz="3600" dirty="0">
                          <a:effectLst/>
                          <a:latin typeface="Calibri" panose="020F0502020204030204" pitchFamily="34" charset="0"/>
                          <a:ea typeface="Calibri" panose="020F0502020204030204" pitchFamily="34" charset="0"/>
                          <a:cs typeface="Calibri" panose="020F0502020204030204" pitchFamily="34" charset="0"/>
                        </a:rPr>
                        <a:t>2. </a:t>
                      </a:r>
                      <a:r>
                        <a:rPr lang="en-US" sz="3600" dirty="0" err="1">
                          <a:effectLst/>
                          <a:latin typeface="Calibri" panose="020F0502020204030204" pitchFamily="34" charset="0"/>
                          <a:ea typeface="Calibri" panose="020F0502020204030204" pitchFamily="34" charset="0"/>
                          <a:cs typeface="Calibri" panose="020F0502020204030204" pitchFamily="34" charset="0"/>
                        </a:rPr>
                        <a:t>Giai</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đoạn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tiến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hóa</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sinh</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học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diễn</a:t>
                      </a:r>
                      <a:r>
                        <a:rPr lang="en-US" sz="3600" dirty="0">
                          <a:effectLst/>
                          <a:latin typeface="Calibri" panose="020F0502020204030204" pitchFamily="34" charset="0"/>
                          <a:ea typeface="Calibri" panose="020F0502020204030204" pitchFamily="34" charset="0"/>
                          <a:cs typeface="Calibri" panose="020F0502020204030204" pitchFamily="34" charset="0"/>
                        </a:rPr>
                        <a:t> ra </a:t>
                      </a:r>
                      <a:r>
                        <a:rPr lang="en-US" sz="3600" dirty="0" err="1">
                          <a:effectLst/>
                          <a:latin typeface="Calibri" panose="020F0502020204030204" pitchFamily="34" charset="0"/>
                          <a:ea typeface="Calibri" panose="020F0502020204030204" pitchFamily="34" charset="0"/>
                          <a:cs typeface="Calibri" panose="020F0502020204030204" pitchFamily="34" charset="0"/>
                        </a:rPr>
                        <a:t>như</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thế</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nào</a:t>
                      </a:r>
                      <a:r>
                        <a:rPr lang="en-US" sz="3600" dirty="0">
                          <a:effectLst/>
                          <a:latin typeface="Calibri" panose="020F0502020204030204" pitchFamily="34" charset="0"/>
                          <a:ea typeface="Calibri" panose="020F0502020204030204" pitchFamily="34" charset="0"/>
                          <a:cs typeface="Calibri" panose="020F0502020204030204" pitchFamily="34" charset="0"/>
                        </a:rPr>
                        <a:t>?</a:t>
                      </a:r>
                      <a:endParaRPr lang="vi-VN" sz="3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280608"/>
                  </a:ext>
                </a:extLst>
              </a:tr>
            </a:tbl>
          </a:graphicData>
        </a:graphic>
      </p:graphicFrame>
    </p:spTree>
    <p:extLst>
      <p:ext uri="{BB962C8B-B14F-4D97-AF65-F5344CB8AC3E}">
        <p14:creationId xmlns:p14="http://schemas.microsoft.com/office/powerpoint/2010/main" val="253314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TotalTime>
  <Words>502</Words>
  <Application>Microsoft Office PowerPoint</Application>
  <PresentationFormat>Custom</PresentationFormat>
  <Paragraphs>52</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Quicksand Semi-Bold</vt:lpstr>
      <vt:lpstr>Bobby Jones Soft</vt:lpstr>
      <vt:lpstr>Calibri</vt:lpstr>
      <vt:lpstr>Calibri Light</vt:lpstr>
      <vt:lpstr>Times New Roman</vt:lpstr>
      <vt:lpstr>Lulu Font TH</vt:lpstr>
      <vt:lpstr>Sifonn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PHÁT SINH SỰ SỐNG</dc:title>
  <dc:creator>THAY-DUNG</dc:creator>
  <cp:lastModifiedBy>Admin</cp:lastModifiedBy>
  <cp:revision>60</cp:revision>
  <dcterms:created xsi:type="dcterms:W3CDTF">2006-08-16T00:00:00Z</dcterms:created>
  <dcterms:modified xsi:type="dcterms:W3CDTF">2025-02-09T08:45:18Z</dcterms:modified>
  <dc:identifier>DAGMO_FcF4I</dc:identifier>
</cp:coreProperties>
</file>