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60" r:id="rId5"/>
    <p:sldId id="259" r:id="rId6"/>
    <p:sldId id="262" r:id="rId7"/>
    <p:sldId id="258" r:id="rId8"/>
    <p:sldId id="263" r:id="rId9"/>
    <p:sldId id="264" r:id="rId10"/>
    <p:sldId id="265" r:id="rId11"/>
    <p:sldId id="266" r:id="rId12"/>
    <p:sldId id="267" r:id="rId13"/>
    <p:sldId id="274" r:id="rId14"/>
    <p:sldId id="268" r:id="rId15"/>
    <p:sldId id="275" r:id="rId16"/>
    <p:sldId id="269" r:id="rId17"/>
    <p:sldId id="270" r:id="rId18"/>
    <p:sldId id="271" r:id="rId19"/>
    <p:sldId id="272" r:id="rId20"/>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CFCF"/>
    <a:srgbClr val="FABAB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D97C4C-B2F0-46E6-9BE8-1F403ED8C425}"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7DF3-3128-46B8-AA8A-E4C1323C6FE5}" type="slidenum">
              <a:rPr lang="en-US" smtClean="0"/>
              <a:t>‹#›</a:t>
            </a:fld>
            <a:endParaRPr lang="en-US"/>
          </a:p>
        </p:txBody>
      </p:sp>
    </p:spTree>
    <p:extLst>
      <p:ext uri="{BB962C8B-B14F-4D97-AF65-F5344CB8AC3E}">
        <p14:creationId xmlns:p14="http://schemas.microsoft.com/office/powerpoint/2010/main" val="4184072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97C4C-B2F0-46E6-9BE8-1F403ED8C425}"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7DF3-3128-46B8-AA8A-E4C1323C6FE5}" type="slidenum">
              <a:rPr lang="en-US" smtClean="0"/>
              <a:t>‹#›</a:t>
            </a:fld>
            <a:endParaRPr lang="en-US"/>
          </a:p>
        </p:txBody>
      </p:sp>
    </p:spTree>
    <p:extLst>
      <p:ext uri="{BB962C8B-B14F-4D97-AF65-F5344CB8AC3E}">
        <p14:creationId xmlns:p14="http://schemas.microsoft.com/office/powerpoint/2010/main" val="219476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97C4C-B2F0-46E6-9BE8-1F403ED8C425}"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7DF3-3128-46B8-AA8A-E4C1323C6FE5}" type="slidenum">
              <a:rPr lang="en-US" smtClean="0"/>
              <a:t>‹#›</a:t>
            </a:fld>
            <a:endParaRPr lang="en-US"/>
          </a:p>
        </p:txBody>
      </p:sp>
    </p:spTree>
    <p:extLst>
      <p:ext uri="{BB962C8B-B14F-4D97-AF65-F5344CB8AC3E}">
        <p14:creationId xmlns:p14="http://schemas.microsoft.com/office/powerpoint/2010/main" val="1922517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97C4C-B2F0-46E6-9BE8-1F403ED8C425}"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7DF3-3128-46B8-AA8A-E4C1323C6FE5}" type="slidenum">
              <a:rPr lang="en-US" smtClean="0"/>
              <a:t>‹#›</a:t>
            </a:fld>
            <a:endParaRPr lang="en-US"/>
          </a:p>
        </p:txBody>
      </p:sp>
    </p:spTree>
    <p:extLst>
      <p:ext uri="{BB962C8B-B14F-4D97-AF65-F5344CB8AC3E}">
        <p14:creationId xmlns:p14="http://schemas.microsoft.com/office/powerpoint/2010/main" val="1385151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97C4C-B2F0-46E6-9BE8-1F403ED8C425}"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7DF3-3128-46B8-AA8A-E4C1323C6FE5}" type="slidenum">
              <a:rPr lang="en-US" smtClean="0"/>
              <a:t>‹#›</a:t>
            </a:fld>
            <a:endParaRPr lang="en-US"/>
          </a:p>
        </p:txBody>
      </p:sp>
    </p:spTree>
    <p:extLst>
      <p:ext uri="{BB962C8B-B14F-4D97-AF65-F5344CB8AC3E}">
        <p14:creationId xmlns:p14="http://schemas.microsoft.com/office/powerpoint/2010/main" val="2978756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97C4C-B2F0-46E6-9BE8-1F403ED8C425}"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7DF3-3128-46B8-AA8A-E4C1323C6FE5}" type="slidenum">
              <a:rPr lang="en-US" smtClean="0"/>
              <a:t>‹#›</a:t>
            </a:fld>
            <a:endParaRPr lang="en-US"/>
          </a:p>
        </p:txBody>
      </p:sp>
    </p:spTree>
    <p:extLst>
      <p:ext uri="{BB962C8B-B14F-4D97-AF65-F5344CB8AC3E}">
        <p14:creationId xmlns:p14="http://schemas.microsoft.com/office/powerpoint/2010/main" val="3668635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97C4C-B2F0-46E6-9BE8-1F403ED8C425}"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7DF3-3128-46B8-AA8A-E4C1323C6FE5}" type="slidenum">
              <a:rPr lang="en-US" smtClean="0"/>
              <a:t>‹#›</a:t>
            </a:fld>
            <a:endParaRPr lang="en-US"/>
          </a:p>
        </p:txBody>
      </p:sp>
    </p:spTree>
    <p:extLst>
      <p:ext uri="{BB962C8B-B14F-4D97-AF65-F5344CB8AC3E}">
        <p14:creationId xmlns:p14="http://schemas.microsoft.com/office/powerpoint/2010/main" val="3670395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D97C4C-B2F0-46E6-9BE8-1F403ED8C425}"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7DF3-3128-46B8-AA8A-E4C1323C6FE5}" type="slidenum">
              <a:rPr lang="en-US" smtClean="0"/>
              <a:t>‹#›</a:t>
            </a:fld>
            <a:endParaRPr lang="en-US"/>
          </a:p>
        </p:txBody>
      </p:sp>
    </p:spTree>
    <p:extLst>
      <p:ext uri="{BB962C8B-B14F-4D97-AF65-F5344CB8AC3E}">
        <p14:creationId xmlns:p14="http://schemas.microsoft.com/office/powerpoint/2010/main" val="351825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D97C4C-B2F0-46E6-9BE8-1F403ED8C425}"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97DF3-3128-46B8-AA8A-E4C1323C6FE5}" type="slidenum">
              <a:rPr lang="en-US" smtClean="0"/>
              <a:t>‹#›</a:t>
            </a:fld>
            <a:endParaRPr lang="en-US"/>
          </a:p>
        </p:txBody>
      </p:sp>
    </p:spTree>
    <p:extLst>
      <p:ext uri="{BB962C8B-B14F-4D97-AF65-F5344CB8AC3E}">
        <p14:creationId xmlns:p14="http://schemas.microsoft.com/office/powerpoint/2010/main" val="3520607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D97C4C-B2F0-46E6-9BE8-1F403ED8C425}" type="datetimeFigureOut">
              <a:rPr lang="en-US" smtClean="0"/>
              <a:t>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F97DF3-3128-46B8-AA8A-E4C1323C6FE5}" type="slidenum">
              <a:rPr lang="en-US" smtClean="0"/>
              <a:t>‹#›</a:t>
            </a:fld>
            <a:endParaRPr lang="en-US"/>
          </a:p>
        </p:txBody>
      </p:sp>
    </p:spTree>
    <p:extLst>
      <p:ext uri="{BB962C8B-B14F-4D97-AF65-F5344CB8AC3E}">
        <p14:creationId xmlns:p14="http://schemas.microsoft.com/office/powerpoint/2010/main" val="961812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D97C4C-B2F0-46E6-9BE8-1F403ED8C425}" type="datetimeFigureOut">
              <a:rPr lang="en-US" smtClean="0"/>
              <a:t>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F97DF3-3128-46B8-AA8A-E4C1323C6FE5}" type="slidenum">
              <a:rPr lang="en-US" smtClean="0"/>
              <a:t>‹#›</a:t>
            </a:fld>
            <a:endParaRPr lang="en-US"/>
          </a:p>
        </p:txBody>
      </p:sp>
    </p:spTree>
    <p:extLst>
      <p:ext uri="{BB962C8B-B14F-4D97-AF65-F5344CB8AC3E}">
        <p14:creationId xmlns:p14="http://schemas.microsoft.com/office/powerpoint/2010/main" val="32902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97C4C-B2F0-46E6-9BE8-1F403ED8C425}"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7DF3-3128-46B8-AA8A-E4C1323C6FE5}" type="slidenum">
              <a:rPr lang="en-US" smtClean="0"/>
              <a:t>‹#›</a:t>
            </a:fld>
            <a:endParaRPr lang="en-US"/>
          </a:p>
        </p:txBody>
      </p:sp>
    </p:spTree>
    <p:extLst>
      <p:ext uri="{BB962C8B-B14F-4D97-AF65-F5344CB8AC3E}">
        <p14:creationId xmlns:p14="http://schemas.microsoft.com/office/powerpoint/2010/main" val="1962083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97C4C-B2F0-46E6-9BE8-1F403ED8C425}" type="datetimeFigureOut">
              <a:rPr lang="en-US" smtClean="0"/>
              <a:t>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F97DF3-3128-46B8-AA8A-E4C1323C6FE5}" type="slidenum">
              <a:rPr lang="en-US" smtClean="0"/>
              <a:t>‹#›</a:t>
            </a:fld>
            <a:endParaRPr lang="en-US"/>
          </a:p>
        </p:txBody>
      </p:sp>
    </p:spTree>
    <p:extLst>
      <p:ext uri="{BB962C8B-B14F-4D97-AF65-F5344CB8AC3E}">
        <p14:creationId xmlns:p14="http://schemas.microsoft.com/office/powerpoint/2010/main" val="1333722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D97C4C-B2F0-46E6-9BE8-1F403ED8C425}"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97DF3-3128-46B8-AA8A-E4C1323C6FE5}" type="slidenum">
              <a:rPr lang="en-US" smtClean="0"/>
              <a:t>‹#›</a:t>
            </a:fld>
            <a:endParaRPr lang="en-US"/>
          </a:p>
        </p:txBody>
      </p:sp>
    </p:spTree>
    <p:extLst>
      <p:ext uri="{BB962C8B-B14F-4D97-AF65-F5344CB8AC3E}">
        <p14:creationId xmlns:p14="http://schemas.microsoft.com/office/powerpoint/2010/main" val="933266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D97C4C-B2F0-46E6-9BE8-1F403ED8C425}"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97DF3-3128-46B8-AA8A-E4C1323C6FE5}" type="slidenum">
              <a:rPr lang="en-US" smtClean="0"/>
              <a:t>‹#›</a:t>
            </a:fld>
            <a:endParaRPr lang="en-US"/>
          </a:p>
        </p:txBody>
      </p:sp>
    </p:spTree>
    <p:extLst>
      <p:ext uri="{BB962C8B-B14F-4D97-AF65-F5344CB8AC3E}">
        <p14:creationId xmlns:p14="http://schemas.microsoft.com/office/powerpoint/2010/main" val="1753227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97C4C-B2F0-46E6-9BE8-1F403ED8C425}"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7DF3-3128-46B8-AA8A-E4C1323C6FE5}" type="slidenum">
              <a:rPr lang="en-US" smtClean="0"/>
              <a:t>‹#›</a:t>
            </a:fld>
            <a:endParaRPr lang="en-US"/>
          </a:p>
        </p:txBody>
      </p:sp>
    </p:spTree>
    <p:extLst>
      <p:ext uri="{BB962C8B-B14F-4D97-AF65-F5344CB8AC3E}">
        <p14:creationId xmlns:p14="http://schemas.microsoft.com/office/powerpoint/2010/main" val="2492223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97C4C-B2F0-46E6-9BE8-1F403ED8C425}"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7DF3-3128-46B8-AA8A-E4C1323C6FE5}" type="slidenum">
              <a:rPr lang="en-US" smtClean="0"/>
              <a:t>‹#›</a:t>
            </a:fld>
            <a:endParaRPr lang="en-US"/>
          </a:p>
        </p:txBody>
      </p:sp>
    </p:spTree>
    <p:extLst>
      <p:ext uri="{BB962C8B-B14F-4D97-AF65-F5344CB8AC3E}">
        <p14:creationId xmlns:p14="http://schemas.microsoft.com/office/powerpoint/2010/main" val="205837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97C4C-B2F0-46E6-9BE8-1F403ED8C425}"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7DF3-3128-46B8-AA8A-E4C1323C6FE5}" type="slidenum">
              <a:rPr lang="en-US" smtClean="0"/>
              <a:t>‹#›</a:t>
            </a:fld>
            <a:endParaRPr lang="en-US"/>
          </a:p>
        </p:txBody>
      </p:sp>
    </p:spTree>
    <p:extLst>
      <p:ext uri="{BB962C8B-B14F-4D97-AF65-F5344CB8AC3E}">
        <p14:creationId xmlns:p14="http://schemas.microsoft.com/office/powerpoint/2010/main" val="2386524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97C4C-B2F0-46E6-9BE8-1F403ED8C425}"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7DF3-3128-46B8-AA8A-E4C1323C6FE5}" type="slidenum">
              <a:rPr lang="en-US" smtClean="0"/>
              <a:t>‹#›</a:t>
            </a:fld>
            <a:endParaRPr lang="en-US"/>
          </a:p>
        </p:txBody>
      </p:sp>
    </p:spTree>
    <p:extLst>
      <p:ext uri="{BB962C8B-B14F-4D97-AF65-F5344CB8AC3E}">
        <p14:creationId xmlns:p14="http://schemas.microsoft.com/office/powerpoint/2010/main" val="2391838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97C4C-B2F0-46E6-9BE8-1F403ED8C425}"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7DF3-3128-46B8-AA8A-E4C1323C6FE5}" type="slidenum">
              <a:rPr lang="en-US" smtClean="0"/>
              <a:t>‹#›</a:t>
            </a:fld>
            <a:endParaRPr lang="en-US"/>
          </a:p>
        </p:txBody>
      </p:sp>
    </p:spTree>
    <p:extLst>
      <p:ext uri="{BB962C8B-B14F-4D97-AF65-F5344CB8AC3E}">
        <p14:creationId xmlns:p14="http://schemas.microsoft.com/office/powerpoint/2010/main" val="391884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97C4C-B2F0-46E6-9BE8-1F403ED8C425}"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7DF3-3128-46B8-AA8A-E4C1323C6FE5}" type="slidenum">
              <a:rPr lang="en-US" smtClean="0"/>
              <a:t>‹#›</a:t>
            </a:fld>
            <a:endParaRPr lang="en-US"/>
          </a:p>
        </p:txBody>
      </p:sp>
    </p:spTree>
    <p:extLst>
      <p:ext uri="{BB962C8B-B14F-4D97-AF65-F5344CB8AC3E}">
        <p14:creationId xmlns:p14="http://schemas.microsoft.com/office/powerpoint/2010/main" val="52257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97C4C-B2F0-46E6-9BE8-1F403ED8C425}"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7DF3-3128-46B8-AA8A-E4C1323C6FE5}" type="slidenum">
              <a:rPr lang="en-US" smtClean="0"/>
              <a:t>‹#›</a:t>
            </a:fld>
            <a:endParaRPr lang="en-US"/>
          </a:p>
        </p:txBody>
      </p:sp>
    </p:spTree>
    <p:extLst>
      <p:ext uri="{BB962C8B-B14F-4D97-AF65-F5344CB8AC3E}">
        <p14:creationId xmlns:p14="http://schemas.microsoft.com/office/powerpoint/2010/main" val="18735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97C4C-B2F0-46E6-9BE8-1F403ED8C425}"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7DF3-3128-46B8-AA8A-E4C1323C6FE5}" type="slidenum">
              <a:rPr lang="en-US" smtClean="0"/>
              <a:t>‹#›</a:t>
            </a:fld>
            <a:endParaRPr lang="en-US"/>
          </a:p>
        </p:txBody>
      </p:sp>
    </p:spTree>
    <p:extLst>
      <p:ext uri="{BB962C8B-B14F-4D97-AF65-F5344CB8AC3E}">
        <p14:creationId xmlns:p14="http://schemas.microsoft.com/office/powerpoint/2010/main" val="194843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97C4C-B2F0-46E6-9BE8-1F403ED8C425}"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7DF3-3128-46B8-AA8A-E4C1323C6FE5}" type="slidenum">
              <a:rPr lang="en-US" smtClean="0"/>
              <a:t>‹#›</a:t>
            </a:fld>
            <a:endParaRPr lang="en-US"/>
          </a:p>
        </p:txBody>
      </p:sp>
    </p:spTree>
    <p:extLst>
      <p:ext uri="{BB962C8B-B14F-4D97-AF65-F5344CB8AC3E}">
        <p14:creationId xmlns:p14="http://schemas.microsoft.com/office/powerpoint/2010/main" val="301296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97C4C-B2F0-46E6-9BE8-1F403ED8C425}" type="datetimeFigureOut">
              <a:rPr lang="en-US" smtClean="0"/>
              <a:t>1/19/2025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97DF3-3128-46B8-AA8A-E4C1323C6FE5}" type="slidenum">
              <a:rPr lang="en-US" smtClean="0"/>
              <a:t>‹#›</a:t>
            </a:fld>
            <a:endParaRPr lang="en-US"/>
          </a:p>
        </p:txBody>
      </p:sp>
    </p:spTree>
    <p:extLst>
      <p:ext uri="{BB962C8B-B14F-4D97-AF65-F5344CB8AC3E}">
        <p14:creationId xmlns:p14="http://schemas.microsoft.com/office/powerpoint/2010/main" val="2522066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63" r:id="rId12"/>
    <p:sldLayoutId id="2147483662" r:id="rId13"/>
    <p:sldLayoutId id="2147483661" r:id="rId14"/>
    <p:sldLayoutId id="2147483660" r:id="rId15"/>
    <p:sldLayoutId id="2147483651" r:id="rId16"/>
    <p:sldLayoutId id="2147483652" r:id="rId17"/>
    <p:sldLayoutId id="2147483653" r:id="rId18"/>
    <p:sldLayoutId id="2147483654" r:id="rId19"/>
    <p:sldLayoutId id="2147483655" r:id="rId20"/>
    <p:sldLayoutId id="2147483656" r:id="rId21"/>
    <p:sldLayoutId id="2147483657" r:id="rId22"/>
    <p:sldLayoutId id="2147483658" r:id="rId23"/>
    <p:sldLayoutId id="2147483659"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vnvc.vn/benh-truyen-nhiem-o-tre-e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838" y="2085196"/>
            <a:ext cx="9144000" cy="2387600"/>
          </a:xfrm>
        </p:spPr>
        <p:txBody>
          <a:bodyPr>
            <a:normAutofit/>
          </a:bodyPr>
          <a:lstStyle/>
          <a:p>
            <a:r>
              <a:rPr lang="en-US" sz="6600" b="1" dirty="0">
                <a:solidFill>
                  <a:srgbClr val="7030A0"/>
                </a:solidFill>
                <a:latin typeface="UTM Cookies" panose="02040603050506020204" pitchFamily="18" charset="0"/>
              </a:rPr>
              <a:t>MỘT SỐ BỆNH DỊCH </a:t>
            </a:r>
            <a:br>
              <a:rPr lang="en-US" sz="6600" b="1" dirty="0">
                <a:solidFill>
                  <a:srgbClr val="7030A0"/>
                </a:solidFill>
                <a:latin typeface="UTM Cookies" panose="02040603050506020204" pitchFamily="18" charset="0"/>
              </a:rPr>
            </a:br>
            <a:r>
              <a:rPr lang="en-US" sz="6600" b="1" dirty="0">
                <a:solidFill>
                  <a:srgbClr val="7030A0"/>
                </a:solidFill>
                <a:latin typeface="UTM Cookies" panose="02040603050506020204" pitchFamily="18" charset="0"/>
              </a:rPr>
              <a:t>PHỔ BIẾN Ở NGƯỜI</a:t>
            </a:r>
          </a:p>
        </p:txBody>
      </p:sp>
      <p:sp>
        <p:nvSpPr>
          <p:cNvPr id="4" name="TextBox 3"/>
          <p:cNvSpPr txBox="1"/>
          <p:nvPr/>
        </p:nvSpPr>
        <p:spPr>
          <a:xfrm>
            <a:off x="2881746" y="1443938"/>
            <a:ext cx="2567709" cy="830997"/>
          </a:xfrm>
          <a:prstGeom prst="rect">
            <a:avLst/>
          </a:prstGeom>
          <a:noFill/>
        </p:spPr>
        <p:txBody>
          <a:bodyPr wrap="square" rtlCol="0">
            <a:spAutoFit/>
          </a:bodyPr>
          <a:lstStyle/>
          <a:p>
            <a:pPr algn="ctr"/>
            <a:r>
              <a:rPr lang="en-US" sz="4800" b="1" dirty="0">
                <a:latin typeface="UTM Cookies" panose="02040603050506020204" pitchFamily="18" charset="0"/>
              </a:rPr>
              <a:t>BÀI 6</a:t>
            </a:r>
          </a:p>
        </p:txBody>
      </p:sp>
      <p:pic>
        <p:nvPicPr>
          <p:cNvPr id="7" name="Picture 6"/>
          <p:cNvPicPr>
            <a:picLocks noChangeAspect="1"/>
          </p:cNvPicPr>
          <p:nvPr/>
        </p:nvPicPr>
        <p:blipFill>
          <a:blip r:embed="rId3"/>
          <a:stretch>
            <a:fillRect/>
          </a:stretch>
        </p:blipFill>
        <p:spPr>
          <a:xfrm>
            <a:off x="7340858" y="555117"/>
            <a:ext cx="828791" cy="790685"/>
          </a:xfrm>
          <a:prstGeom prst="rect">
            <a:avLst/>
          </a:prstGeom>
        </p:spPr>
      </p:pic>
      <p:pic>
        <p:nvPicPr>
          <p:cNvPr id="8" name="Picture 7"/>
          <p:cNvPicPr>
            <a:picLocks noChangeAspect="1"/>
          </p:cNvPicPr>
          <p:nvPr/>
        </p:nvPicPr>
        <p:blipFill>
          <a:blip r:embed="rId4"/>
          <a:stretch>
            <a:fillRect/>
          </a:stretch>
        </p:blipFill>
        <p:spPr>
          <a:xfrm>
            <a:off x="7961551" y="1294511"/>
            <a:ext cx="638264" cy="466790"/>
          </a:xfrm>
          <a:prstGeom prst="rect">
            <a:avLst/>
          </a:prstGeom>
        </p:spPr>
      </p:pic>
      <p:pic>
        <p:nvPicPr>
          <p:cNvPr id="9" name="Picture 8"/>
          <p:cNvPicPr>
            <a:picLocks noChangeAspect="1"/>
          </p:cNvPicPr>
          <p:nvPr/>
        </p:nvPicPr>
        <p:blipFill>
          <a:blip r:embed="rId5"/>
          <a:stretch>
            <a:fillRect/>
          </a:stretch>
        </p:blipFill>
        <p:spPr>
          <a:xfrm>
            <a:off x="8365504" y="-70688"/>
            <a:ext cx="1019317" cy="771633"/>
          </a:xfrm>
          <a:prstGeom prst="rect">
            <a:avLst/>
          </a:prstGeom>
        </p:spPr>
      </p:pic>
    </p:spTree>
    <p:extLst>
      <p:ext uri="{BB962C8B-B14F-4D97-AF65-F5344CB8AC3E}">
        <p14:creationId xmlns:p14="http://schemas.microsoft.com/office/powerpoint/2010/main" val="3283851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HÂN BIỆT SỐT VIRUS VÀ SỐT XUẤT HUYẾT | Cổng thông tin điện tử huyện Bạch  Thông"/>
          <p:cNvPicPr>
            <a:picLocks noChangeAspect="1" noChangeArrowheads="1"/>
          </p:cNvPicPr>
          <p:nvPr/>
        </p:nvPicPr>
        <p:blipFill rotWithShape="1">
          <a:blip r:embed="rId2">
            <a:extLst>
              <a:ext uri="{28A0092B-C50C-407E-A947-70E740481C1C}">
                <a14:useLocalDpi xmlns:a14="http://schemas.microsoft.com/office/drawing/2010/main" val="0"/>
              </a:ext>
            </a:extLst>
          </a:blip>
          <a:srcRect t="7695"/>
          <a:stretch/>
        </p:blipFill>
        <p:spPr bwMode="auto">
          <a:xfrm>
            <a:off x="682047" y="1074860"/>
            <a:ext cx="4986840" cy="56196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21276" y="2145391"/>
            <a:ext cx="5255491" cy="3046988"/>
          </a:xfrm>
          <a:prstGeom prst="rect">
            <a:avLst/>
          </a:prstGeom>
        </p:spPr>
        <p:txBody>
          <a:bodyPr wrap="square">
            <a:spAutoFit/>
          </a:bodyPr>
          <a:lstStyle/>
          <a:p>
            <a:pPr algn="just"/>
            <a:r>
              <a:rPr lang="en-US" sz="2400" dirty="0" err="1">
                <a:latin typeface="Times New Roman" panose="02020603050405020304" pitchFamily="18" charset="0"/>
                <a:ea typeface="Calibri" panose="020F0502020204030204" pitchFamily="34" charset="0"/>
              </a:rPr>
              <a:t>Sốt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xuất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huyết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bệnh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truyền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nhiễm</a:t>
            </a:r>
            <a:r>
              <a:rPr lang="en-US" sz="2400" dirty="0">
                <a:latin typeface="Times New Roman" panose="02020603050405020304" pitchFamily="18" charset="0"/>
                <a:ea typeface="Calibri" panose="020F0502020204030204" pitchFamily="34" charset="0"/>
              </a:rPr>
              <a:t> ở người </a:t>
            </a:r>
            <a:r>
              <a:rPr lang="en-US" sz="2400" dirty="0" err="1">
                <a:latin typeface="Times New Roman" panose="02020603050405020304" pitchFamily="18" charset="0"/>
                <a:ea typeface="Calibri" panose="020F0502020204030204" pitchFamily="34" charset="0"/>
              </a:rPr>
              <a:t>thông</a:t>
            </a:r>
            <a:r>
              <a:rPr lang="en-US" sz="2400" dirty="0">
                <a:latin typeface="Times New Roman" panose="02020603050405020304" pitchFamily="18" charset="0"/>
                <a:ea typeface="Calibri" panose="020F0502020204030204" pitchFamily="34" charset="0"/>
              </a:rPr>
              <a:t> qua </a:t>
            </a:r>
            <a:r>
              <a:rPr lang="en-US" sz="2400" dirty="0" err="1">
                <a:latin typeface="Times New Roman" panose="02020603050405020304" pitchFamily="18" charset="0"/>
                <a:ea typeface="Calibri" panose="020F0502020204030204" pitchFamily="34" charset="0"/>
              </a:rPr>
              <a:t>vật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chủ</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trung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gian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muỗi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vằn</a:t>
            </a:r>
            <a:r>
              <a:rPr lang="en-US" sz="2400" dirty="0">
                <a:latin typeface="Times New Roman" panose="02020603050405020304" pitchFamily="18" charset="0"/>
                <a:ea typeface="Calibri" panose="020F0502020204030204" pitchFamily="34" charset="0"/>
              </a:rPr>
              <a:t> </a:t>
            </a:r>
            <a:r>
              <a:rPr lang="en-US" sz="2400" i="1" dirty="0" err="1">
                <a:solidFill>
                  <a:srgbClr val="002060"/>
                </a:solidFill>
                <a:latin typeface="Times New Roman" panose="02020603050405020304" pitchFamily="18" charset="0"/>
                <a:ea typeface="Calibri" panose="020F0502020204030204" pitchFamily="34" charset="0"/>
              </a:rPr>
              <a:t>Aedes</a:t>
            </a:r>
            <a:r>
              <a:rPr lang="en-US" sz="2400" i="1" dirty="0">
                <a:solidFill>
                  <a:srgbClr val="002060"/>
                </a:solidFill>
                <a:latin typeface="Times New Roman" panose="02020603050405020304" pitchFamily="18" charset="0"/>
                <a:ea typeface="Calibri" panose="020F0502020204030204" pitchFamily="34" charset="0"/>
              </a:rPr>
              <a:t> </a:t>
            </a:r>
            <a:r>
              <a:rPr lang="en-US" sz="2400" i="1" dirty="0" err="1">
                <a:solidFill>
                  <a:srgbClr val="002060"/>
                </a:solidFill>
                <a:latin typeface="Times New Roman" panose="02020603050405020304" pitchFamily="18" charset="0"/>
                <a:ea typeface="Calibri" panose="020F0502020204030204" pitchFamily="34" charset="0"/>
              </a:rPr>
              <a:t>aegypti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hoặc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muỗi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vằn</a:t>
            </a:r>
            <a:r>
              <a:rPr lang="en-US" sz="2400" dirty="0">
                <a:latin typeface="Times New Roman" panose="02020603050405020304" pitchFamily="18" charset="0"/>
                <a:ea typeface="Calibri" panose="020F0502020204030204" pitchFamily="34" charset="0"/>
              </a:rPr>
              <a:t> </a:t>
            </a:r>
            <a:r>
              <a:rPr lang="en-US" sz="2400" i="1" dirty="0" err="1">
                <a:solidFill>
                  <a:srgbClr val="002060"/>
                </a:solidFill>
                <a:latin typeface="Times New Roman" panose="02020603050405020304" pitchFamily="18" charset="0"/>
                <a:ea typeface="Calibri" panose="020F0502020204030204" pitchFamily="34" charset="0"/>
              </a:rPr>
              <a:t>Aedes</a:t>
            </a:r>
            <a:r>
              <a:rPr lang="en-US" sz="2400" i="1" dirty="0">
                <a:solidFill>
                  <a:srgbClr val="002060"/>
                </a:solidFill>
                <a:latin typeface="Times New Roman" panose="02020603050405020304" pitchFamily="18" charset="0"/>
                <a:ea typeface="Calibri" panose="020F0502020204030204" pitchFamily="34" charset="0"/>
              </a:rPr>
              <a:t> </a:t>
            </a:r>
            <a:r>
              <a:rPr lang="en-US" sz="2400" i="1" dirty="0" err="1">
                <a:solidFill>
                  <a:srgbClr val="002060"/>
                </a:solidFill>
                <a:latin typeface="Times New Roman" panose="02020603050405020304" pitchFamily="18" charset="0"/>
                <a:ea typeface="Calibri" panose="020F0502020204030204" pitchFamily="34" charset="0"/>
              </a:rPr>
              <a:t>albopictus</a:t>
            </a:r>
            <a:r>
              <a:rPr lang="en-US" sz="2400" i="1" dirty="0">
                <a:latin typeface="Times New Roman" panose="02020603050405020304" pitchFamily="18" charset="0"/>
                <a:ea typeface="Calibri" panose="020F0502020204030204" pitchFamily="34" charset="0"/>
              </a:rPr>
              <a:t>;</a:t>
            </a:r>
            <a:r>
              <a:rPr lang="en-US" sz="2400" dirty="0">
                <a:latin typeface="Times New Roman" panose="02020603050405020304" pitchFamily="18" charset="0"/>
                <a:ea typeface="Calibri" panose="020F0502020204030204" pitchFamily="34" charset="0"/>
              </a:rPr>
              <a:t> virus </a:t>
            </a:r>
            <a:r>
              <a:rPr lang="en-US" sz="2400" dirty="0" err="1">
                <a:latin typeface="Times New Roman" panose="02020603050405020304" pitchFamily="18" charset="0"/>
                <a:ea typeface="Calibri" panose="020F0502020204030204" pitchFamily="34" charset="0"/>
              </a:rPr>
              <a:t>truyền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từ</a:t>
            </a:r>
            <a:r>
              <a:rPr lang="en-US" sz="2400" dirty="0">
                <a:latin typeface="Times New Roman" panose="02020603050405020304" pitchFamily="18" charset="0"/>
                <a:ea typeface="Calibri" panose="020F0502020204030204" pitchFamily="34" charset="0"/>
              </a:rPr>
              <a:t> người </a:t>
            </a:r>
            <a:r>
              <a:rPr lang="en-US" sz="2400" dirty="0" err="1">
                <a:latin typeface="Times New Roman" panose="02020603050405020304" pitchFamily="18" charset="0"/>
                <a:ea typeface="Calibri" panose="020F0502020204030204" pitchFamily="34" charset="0"/>
              </a:rPr>
              <a:t>này</a:t>
            </a:r>
            <a:r>
              <a:rPr lang="en-US" sz="2400" dirty="0">
                <a:latin typeface="Times New Roman" panose="02020603050405020304" pitchFamily="18" charset="0"/>
                <a:ea typeface="Calibri" panose="020F0502020204030204" pitchFamily="34" charset="0"/>
              </a:rPr>
              <a:t> sang người </a:t>
            </a:r>
            <a:r>
              <a:rPr lang="en-US" sz="2400" dirty="0" err="1">
                <a:latin typeface="Times New Roman" panose="02020603050405020304" pitchFamily="18" charset="0"/>
                <a:ea typeface="Calibri" panose="020F0502020204030204" pitchFamily="34" charset="0"/>
              </a:rPr>
              <a:t>khác</a:t>
            </a:r>
            <a:r>
              <a:rPr lang="en-US" sz="2400" dirty="0">
                <a:latin typeface="Times New Roman" panose="02020603050405020304" pitchFamily="18" charset="0"/>
                <a:ea typeface="Calibri" panose="020F0502020204030204" pitchFamily="34" charset="0"/>
              </a:rPr>
              <a:t> qua </a:t>
            </a:r>
            <a:r>
              <a:rPr lang="en-US" sz="2400" dirty="0" err="1">
                <a:latin typeface="Times New Roman" panose="02020603050405020304" pitchFamily="18" charset="0"/>
                <a:ea typeface="Calibri" panose="020F0502020204030204" pitchFamily="34" charset="0"/>
              </a:rPr>
              <a:t>các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vết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đốt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loài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vật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chủ</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trung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gian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này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thường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sinh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sống</a:t>
            </a:r>
            <a:r>
              <a:rPr lang="en-US" sz="2400" dirty="0">
                <a:latin typeface="Times New Roman" panose="02020603050405020304" pitchFamily="18" charset="0"/>
                <a:ea typeface="Calibri" panose="020F0502020204030204" pitchFamily="34" charset="0"/>
              </a:rPr>
              <a:t> ở </a:t>
            </a:r>
            <a:r>
              <a:rPr lang="en-US" sz="2400" dirty="0" err="1">
                <a:latin typeface="Times New Roman" panose="02020603050405020304" pitchFamily="18" charset="0"/>
                <a:ea typeface="Calibri" panose="020F0502020204030204" pitchFamily="34" charset="0"/>
              </a:rPr>
              <a:t>những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nước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đọng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ẩm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thấp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tối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trong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nhà</a:t>
            </a:r>
            <a:r>
              <a:rPr lang="en-US" sz="2400" dirty="0">
                <a:latin typeface="Times New Roman" panose="02020603050405020304" pitchFamily="18" charset="0"/>
                <a:ea typeface="Calibri" panose="020F0502020204030204" pitchFamily="34" charset="0"/>
              </a:rPr>
              <a:t>.</a:t>
            </a:r>
            <a:endParaRPr lang="en-US" sz="2400" dirty="0"/>
          </a:p>
        </p:txBody>
      </p:sp>
      <p:sp>
        <p:nvSpPr>
          <p:cNvPr id="7" name="Rectangle 6"/>
          <p:cNvSpPr/>
          <p:nvPr/>
        </p:nvSpPr>
        <p:spPr>
          <a:xfrm>
            <a:off x="891550" y="511180"/>
            <a:ext cx="10459453" cy="609398"/>
          </a:xfrm>
          <a:prstGeom prst="rect">
            <a:avLst/>
          </a:prstGeom>
        </p:spPr>
        <p:txBody>
          <a:bodyPr wrap="square">
            <a:spAutoFit/>
          </a:bodyPr>
          <a:lstStyle/>
          <a:p>
            <a:pPr algn="just">
              <a:lnSpc>
                <a:spcPct val="120000"/>
              </a:lnSpc>
              <a:spcAft>
                <a:spcPts val="0"/>
              </a:spcAft>
              <a:tabLst>
                <a:tab pos="554355" algn="l"/>
              </a:tabLst>
            </a:pPr>
            <a:r>
              <a:rPr lang="en-US" sz="2800" b="1" dirty="0">
                <a:solidFill>
                  <a:srgbClr val="7030A0"/>
                </a:solidFill>
                <a:latin typeface="Times New Roman" panose="02020603050405020304" pitchFamily="18" charset="0"/>
                <a:ea typeface="Arial" panose="020B0604020202020204" pitchFamily="34" charset="0"/>
              </a:rPr>
              <a:t>III. MỘT SỐ BỆNH DỊCH PHỔ BIẾN Ở NGƯỜI</a:t>
            </a:r>
            <a:endParaRPr lang="en-US" sz="2800" b="1" dirty="0">
              <a:solidFill>
                <a:srgbClr val="7030A0"/>
              </a:solidFill>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31592138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11"/>
          <p:cNvSpPr/>
          <p:nvPr/>
        </p:nvSpPr>
        <p:spPr>
          <a:xfrm>
            <a:off x="8961937" y="5354295"/>
            <a:ext cx="315013" cy="448813"/>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8972151" y="4560092"/>
            <a:ext cx="304800" cy="457563"/>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761058" y="1259522"/>
            <a:ext cx="5220429" cy="5391902"/>
          </a:xfrm>
          <a:prstGeom prst="rect">
            <a:avLst/>
          </a:prstGeom>
        </p:spPr>
      </p:pic>
      <p:sp>
        <p:nvSpPr>
          <p:cNvPr id="3" name="Rectangle 2"/>
          <p:cNvSpPr/>
          <p:nvPr/>
        </p:nvSpPr>
        <p:spPr>
          <a:xfrm>
            <a:off x="6354619" y="1074860"/>
            <a:ext cx="5458690" cy="1569660"/>
          </a:xfrm>
          <a:prstGeom prst="rect">
            <a:avLst/>
          </a:prstGeom>
        </p:spPr>
        <p:txBody>
          <a:bodyPr wrap="square">
            <a:spAutoFit/>
          </a:bodyPr>
          <a:lstStyle/>
          <a:p>
            <a:pPr algn="just">
              <a:spcAft>
                <a:spcPts val="0"/>
              </a:spcAf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miễn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mắc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(AIDS – Acquired Immunodeficiency Syndrome)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bởi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virus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miễn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ở người (HIV).</a:t>
            </a:r>
          </a:p>
        </p:txBody>
      </p:sp>
      <p:sp>
        <p:nvSpPr>
          <p:cNvPr id="7" name="Rectangle 6"/>
          <p:cNvSpPr/>
          <p:nvPr/>
        </p:nvSpPr>
        <p:spPr>
          <a:xfrm>
            <a:off x="6354619" y="2614413"/>
            <a:ext cx="5458690" cy="1200329"/>
          </a:xfrm>
          <a:prstGeom prst="rect">
            <a:avLst/>
          </a:prstGeom>
        </p:spPr>
        <p:txBody>
          <a:bodyPr wrap="square">
            <a:spAutoFit/>
          </a:bodyPr>
          <a:lstStyle/>
          <a:p>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người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HIV/AIDS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7804726" y="3838683"/>
            <a:ext cx="2558474" cy="738909"/>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Giai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nhiễm</a:t>
            </a: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sổ</a:t>
            </a:r>
            <a:r>
              <a:rPr lang="en-US" sz="2000" dirty="0">
                <a:latin typeface="Times New Roman" panose="02020603050405020304" pitchFamily="18" charset="0"/>
                <a:cs typeface="Times New Roman" panose="02020603050405020304" pitchFamily="18" charset="0"/>
              </a:rPr>
              <a:t>)</a:t>
            </a:r>
          </a:p>
        </p:txBody>
      </p:sp>
      <p:sp>
        <p:nvSpPr>
          <p:cNvPr id="9" name="Rounded Rectangle 8"/>
          <p:cNvSpPr/>
          <p:nvPr/>
        </p:nvSpPr>
        <p:spPr>
          <a:xfrm>
            <a:off x="7465289" y="5008905"/>
            <a:ext cx="3237347" cy="34539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Giai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chứng</a:t>
            </a:r>
            <a:endParaRPr lang="en-US" sz="2000"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7134603" y="5803108"/>
            <a:ext cx="4216400" cy="380576"/>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latin typeface="Times New Roman" panose="02020603050405020304" pitchFamily="18" charset="0"/>
                <a:cs typeface="Times New Roman" panose="02020603050405020304" pitchFamily="18" charset="0"/>
              </a:rPr>
              <a:t>Giai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chứng</a:t>
            </a:r>
            <a:r>
              <a:rPr lang="en-US" sz="2000" dirty="0">
                <a:latin typeface="Times New Roman" panose="02020603050405020304" pitchFamily="18" charset="0"/>
                <a:cs typeface="Times New Roman" panose="02020603050405020304" pitchFamily="18" charset="0"/>
              </a:rPr>
              <a:t> AIDS</a:t>
            </a:r>
          </a:p>
        </p:txBody>
      </p:sp>
      <p:sp>
        <p:nvSpPr>
          <p:cNvPr id="13" name="Rectangle 12"/>
          <p:cNvSpPr/>
          <p:nvPr/>
        </p:nvSpPr>
        <p:spPr>
          <a:xfrm>
            <a:off x="891550" y="511180"/>
            <a:ext cx="10459453" cy="609398"/>
          </a:xfrm>
          <a:prstGeom prst="rect">
            <a:avLst/>
          </a:prstGeom>
        </p:spPr>
        <p:txBody>
          <a:bodyPr wrap="square">
            <a:spAutoFit/>
          </a:bodyPr>
          <a:lstStyle/>
          <a:p>
            <a:pPr algn="just">
              <a:lnSpc>
                <a:spcPct val="120000"/>
              </a:lnSpc>
              <a:spcAft>
                <a:spcPts val="0"/>
              </a:spcAft>
              <a:tabLst>
                <a:tab pos="554355" algn="l"/>
              </a:tabLst>
            </a:pPr>
            <a:r>
              <a:rPr lang="en-US" sz="2800" b="1" dirty="0">
                <a:solidFill>
                  <a:srgbClr val="7030A0"/>
                </a:solidFill>
                <a:latin typeface="Times New Roman" panose="02020603050405020304" pitchFamily="18" charset="0"/>
                <a:ea typeface="Arial" panose="020B0604020202020204" pitchFamily="34" charset="0"/>
              </a:rPr>
              <a:t>III. MỘT SỐ BỆNH DỊCH PHỔ BIẾN Ở NGƯỜI</a:t>
            </a:r>
            <a:endParaRPr lang="en-US" sz="2800" b="1" dirty="0">
              <a:solidFill>
                <a:srgbClr val="7030A0"/>
              </a:solidFill>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11238424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3" grpId="0"/>
      <p:bldP spid="7" grpId="0"/>
      <p:bldP spid="6"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2385" y="1581885"/>
            <a:ext cx="5357092" cy="1826462"/>
          </a:xfrm>
          <a:prstGeom prst="rect">
            <a:avLst/>
          </a:prstGeom>
        </p:spPr>
        <p:txBody>
          <a:bodyPr wrap="square">
            <a:spAutoFit/>
          </a:bodyPr>
          <a:lstStyle/>
          <a:p>
            <a:pPr algn="just">
              <a:lnSpc>
                <a:spcPct val="120000"/>
              </a:lnSpc>
              <a:spcAft>
                <a:spcPts val="100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Cúm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chóng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khoẻ</a:t>
            </a:r>
            <a:r>
              <a:rPr lang="en-US" sz="2400" dirty="0">
                <a:latin typeface="Times New Roman" panose="02020603050405020304" pitchFamily="18" charset="0"/>
                <a:ea typeface="Calibri" panose="020F0502020204030204" pitchFamily="34" charset="0"/>
                <a:cs typeface="Times New Roman" panose="02020603050405020304" pitchFamily="18" charset="0"/>
              </a:rPr>
              <a:t> con người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thiệt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462385" y="3420051"/>
            <a:ext cx="5357092" cy="1569660"/>
          </a:xfrm>
          <a:prstGeom prst="rect">
            <a:avLst/>
          </a:prstGeom>
        </p:spPr>
        <p:txBody>
          <a:bodyPr wrap="square">
            <a:spAutoFit/>
          </a:bodyPr>
          <a:lstStyle/>
          <a:p>
            <a:pPr algn="just"/>
            <a:r>
              <a:rPr lang="en-US" sz="24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latin typeface="Times New Roman" panose="02020603050405020304" pitchFamily="18" charset="0"/>
                <a:ea typeface="Calibri" panose="020F0502020204030204" pitchFamily="34" charset="0"/>
                <a:cs typeface="Times New Roman" panose="02020603050405020304" pitchFamily="18" charset="0"/>
              </a:rPr>
              <a:t> virus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cúm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chủng</a:t>
            </a:r>
            <a:r>
              <a:rPr lang="en-US" sz="2400" dirty="0">
                <a:latin typeface="Times New Roman" panose="02020603050405020304" pitchFamily="18" charset="0"/>
                <a:ea typeface="Calibri" panose="020F0502020204030204" pitchFamily="34" charset="0"/>
                <a:cs typeface="Times New Roman" panose="02020603050405020304" pitchFamily="18" charset="0"/>
              </a:rPr>
              <a:t> A, B, C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a:latin typeface="Times New Roman" panose="02020603050405020304" pitchFamily="18" charset="0"/>
                <a:ea typeface="Calibri" panose="020F0502020204030204" pitchFamily="34" charset="0"/>
                <a:cs typeface="Times New Roman" panose="02020603050405020304" pitchFamily="18" charset="0"/>
              </a:rPr>
              <a:t> ở virus;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400" dirty="0">
                <a:latin typeface="Times New Roman" panose="02020603050405020304" pitchFamily="18" charset="0"/>
                <a:ea typeface="Calibri" panose="020F0502020204030204" pitchFamily="34" charset="0"/>
                <a:cs typeface="Times New Roman" panose="02020603050405020304" pitchFamily="18" charset="0"/>
              </a:rPr>
              <a:t>, virus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cúm</a:t>
            </a:r>
            <a:r>
              <a:rPr lang="en-US" sz="2400" dirty="0">
                <a:latin typeface="Times New Roman" panose="02020603050405020304" pitchFamily="18" charset="0"/>
                <a:ea typeface="Calibri" panose="020F0502020204030204" pitchFamily="34" charset="0"/>
                <a:cs typeface="Times New Roman" panose="02020603050405020304" pitchFamily="18" charset="0"/>
              </a:rPr>
              <a:t> 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grpSp>
        <p:nvGrpSpPr>
          <p:cNvPr id="8" name="Group 7"/>
          <p:cNvGrpSpPr/>
          <p:nvPr/>
        </p:nvGrpSpPr>
        <p:grpSpPr>
          <a:xfrm>
            <a:off x="3856924" y="907137"/>
            <a:ext cx="8048180" cy="5403000"/>
            <a:chOff x="3866161" y="570928"/>
            <a:chExt cx="8048180" cy="5326029"/>
          </a:xfrm>
        </p:grpSpPr>
        <p:pic>
          <p:nvPicPr>
            <p:cNvPr id="19" name="Picture 4" descr="Những điều cần biết về virus cúm và vắc xin cú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7536" y="570928"/>
              <a:ext cx="1562826" cy="7660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Những điều cần biết về virus cúm và vắc xin cú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3744" y="765631"/>
              <a:ext cx="1562826" cy="7660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6295157" y="1442409"/>
              <a:ext cx="5619184" cy="3489809"/>
            </a:xfrm>
            <a:prstGeom prst="rect">
              <a:avLst/>
            </a:prstGeom>
          </p:spPr>
        </p:pic>
        <p:pic>
          <p:nvPicPr>
            <p:cNvPr id="9220" name="Picture 4" descr="Những điều cần biết về virus cúm và vắc xin cú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10412" y="953946"/>
              <a:ext cx="2264352" cy="11098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Những điều cần biết về virus cúm và vắc xin cú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4303" y="4787060"/>
              <a:ext cx="2264352" cy="11098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Những điều cần biết về virus cúm và vắc xin cú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6161" y="4523021"/>
              <a:ext cx="2264352" cy="11098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Những điều cần biết về virus cúm và vắc xin cú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5791" y="4523021"/>
              <a:ext cx="1562826" cy="76603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p:cNvSpPr/>
          <p:nvPr/>
        </p:nvSpPr>
        <p:spPr>
          <a:xfrm>
            <a:off x="891550" y="511180"/>
            <a:ext cx="10459453" cy="609398"/>
          </a:xfrm>
          <a:prstGeom prst="rect">
            <a:avLst/>
          </a:prstGeom>
        </p:spPr>
        <p:txBody>
          <a:bodyPr wrap="square">
            <a:spAutoFit/>
          </a:bodyPr>
          <a:lstStyle/>
          <a:p>
            <a:pPr algn="just">
              <a:lnSpc>
                <a:spcPct val="120000"/>
              </a:lnSpc>
              <a:spcAft>
                <a:spcPts val="0"/>
              </a:spcAft>
              <a:tabLst>
                <a:tab pos="554355" algn="l"/>
              </a:tabLst>
            </a:pPr>
            <a:r>
              <a:rPr lang="en-US" sz="2800" b="1" dirty="0">
                <a:solidFill>
                  <a:srgbClr val="7030A0"/>
                </a:solidFill>
                <a:latin typeface="Times New Roman" panose="02020603050405020304" pitchFamily="18" charset="0"/>
                <a:ea typeface="Arial" panose="020B0604020202020204" pitchFamily="34" charset="0"/>
              </a:rPr>
              <a:t>III. MỘT SỐ BỆNH DỊCH PHỔ BIẾN Ở NGƯỜI</a:t>
            </a:r>
            <a:endParaRPr lang="en-US" sz="2800" b="1" dirty="0">
              <a:solidFill>
                <a:srgbClr val="7030A0"/>
              </a:solidFill>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1525634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5E4A8-2517-4E8F-85AC-E57DD59F539E}"/>
              </a:ext>
            </a:extLst>
          </p:cNvPr>
          <p:cNvSpPr>
            <a:spLocks noGrp="1"/>
          </p:cNvSpPr>
          <p:nvPr>
            <p:ph type="title"/>
          </p:nvPr>
        </p:nvSpPr>
        <p:spPr>
          <a:xfrm>
            <a:off x="838200" y="365125"/>
            <a:ext cx="10515600" cy="1776412"/>
          </a:xfrm>
        </p:spPr>
        <p:txBody>
          <a:bodyPr>
            <a:noAutofit/>
          </a:bodyPr>
          <a:lstStyle/>
          <a:p>
            <a:r>
              <a:rPr lang="vi-VN" sz="2800" b="0" i="0" dirty="0">
                <a:solidFill>
                  <a:srgbClr val="6D6E70"/>
                </a:solidFill>
                <a:effectLst/>
              </a:rPr>
              <a:t>Đau mắt hột là một trong các bệnh truyền nhiễm chưa có vắc xin phòng bệnh. Đây là bệnh viêm mạn tính kết mạc và giác mạc, khả năng lây lan và tiến triển nhanh chóng. Nếu không điều trị sớm, đau mắt hột có thể gây loét, thủng giác mạc, viêm nội nhãn ảnh hưởng đến thị lực, nguy cơ cao gây mù lòa vĩnh viễn.</a:t>
            </a:r>
            <a:endParaRPr lang="en-US" sz="2800" dirty="0"/>
          </a:p>
        </p:txBody>
      </p:sp>
      <p:pic>
        <p:nvPicPr>
          <p:cNvPr id="3074" name="Picture 2" descr="bệnh đau mắt hột">
            <a:extLst>
              <a:ext uri="{FF2B5EF4-FFF2-40B4-BE49-F238E27FC236}">
                <a16:creationId xmlns:a16="http://schemas.microsoft.com/office/drawing/2014/main" id="{B2DA15CF-95A1-46E6-A330-DF8A058795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42671" y="2141537"/>
            <a:ext cx="5974796" cy="397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208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34146" y="2914822"/>
            <a:ext cx="7363853" cy="3743847"/>
          </a:xfrm>
          <a:prstGeom prst="rect">
            <a:avLst/>
          </a:prstGeom>
        </p:spPr>
      </p:pic>
      <p:sp>
        <p:nvSpPr>
          <p:cNvPr id="6" name="Rectangle 5"/>
          <p:cNvSpPr/>
          <p:nvPr/>
        </p:nvSpPr>
        <p:spPr>
          <a:xfrm>
            <a:off x="1110548" y="1129718"/>
            <a:ext cx="10021455" cy="1785104"/>
          </a:xfrm>
          <a:prstGeom prst="rect">
            <a:avLst/>
          </a:prstGeom>
        </p:spPr>
        <p:txBody>
          <a:bodyPr wrap="square">
            <a:spAutoFit/>
          </a:bodyPr>
          <a:lstStyle/>
          <a:p>
            <a:pPr algn="just"/>
            <a:r>
              <a:rPr lang="en-US" sz="2200" dirty="0">
                <a:latin typeface="Times New Roman" panose="02020603050405020304" pitchFamily="18" charset="0"/>
                <a:ea typeface="Calibri" panose="020F0502020204030204" pitchFamily="34" charset="0"/>
                <a:cs typeface="Times New Roman" panose="02020603050405020304" pitchFamily="18" charset="0"/>
              </a:rPr>
              <a:t>Covid-19 </a:t>
            </a:r>
            <a:r>
              <a:rPr lang="en-US" sz="2200" i="1" dirty="0">
                <a:latin typeface="Times New Roman" panose="02020603050405020304" pitchFamily="18" charset="0"/>
                <a:ea typeface="Calibri" panose="020F0502020204030204" pitchFamily="34" charset="0"/>
                <a:cs typeface="Times New Roman" panose="02020603050405020304" pitchFamily="18" charset="0"/>
              </a:rPr>
              <a:t>(Coronavirus disease 2019)</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viêm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hô</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hấp</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2200" dirty="0">
                <a:latin typeface="Times New Roman" panose="02020603050405020304" pitchFamily="18" charset="0"/>
                <a:ea typeface="Calibri" panose="020F0502020204030204" pitchFamily="34" charset="0"/>
                <a:cs typeface="Times New Roman" panose="02020603050405020304" pitchFamily="18" charset="0"/>
              </a:rPr>
              <a:t> ở người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ra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bởi</a:t>
            </a:r>
            <a:r>
              <a:rPr lang="en-US" sz="2200" dirty="0">
                <a:latin typeface="Times New Roman" panose="02020603050405020304" pitchFamily="18" charset="0"/>
                <a:ea typeface="Calibri" panose="020F0502020204030204" pitchFamily="34" charset="0"/>
                <a:cs typeface="Times New Roman" panose="02020603050405020304" pitchFamily="18" charset="0"/>
              </a:rPr>
              <a:t> SARS-CoV-2,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chủng</a:t>
            </a:r>
            <a:r>
              <a:rPr lang="en-US" sz="2200" dirty="0">
                <a:latin typeface="Times New Roman" panose="02020603050405020304" pitchFamily="18" charset="0"/>
                <a:ea typeface="Calibri" panose="020F0502020204030204" pitchFamily="34" charset="0"/>
                <a:cs typeface="Times New Roman" panose="02020603050405020304" pitchFamily="18" charset="0"/>
              </a:rPr>
              <a:t> Coronavirus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thuộc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họ</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Coronaviridae</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bùng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mạnh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lẩn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đẩu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tại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phố</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Vũ</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Hán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tỉnh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Hổ</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2200" dirty="0">
                <a:latin typeface="Times New Roman" panose="02020603050405020304" pitchFamily="18" charset="0"/>
                <a:ea typeface="Calibri" panose="020F0502020204030204" pitchFamily="34" charset="0"/>
                <a:cs typeface="Times New Roman" panose="02020603050405020304" pitchFamily="18" charset="0"/>
              </a:rPr>
              <a:t> 12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200" dirty="0">
                <a:latin typeface="Times New Roman" panose="02020603050405020304" pitchFamily="18" charset="0"/>
                <a:ea typeface="Calibri" panose="020F0502020204030204" pitchFamily="34" charset="0"/>
                <a:cs typeface="Times New Roman" panose="02020603050405020304" pitchFamily="18" charset="0"/>
              </a:rPr>
              <a:t> 2019,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lây</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lan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nhanh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chóng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bùng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cẩu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2200" dirty="0">
                <a:latin typeface="Times New Roman" panose="02020603050405020304" pitchFamily="18" charset="0"/>
                <a:ea typeface="Calibri" panose="020F0502020204030204" pitchFamily="34" charset="0"/>
                <a:cs typeface="Times New Roman" panose="02020603050405020304" pitchFamily="18" charset="0"/>
              </a:rPr>
              <a:t> 3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200" dirty="0">
                <a:latin typeface="Times New Roman" panose="02020603050405020304" pitchFamily="18" charset="0"/>
                <a:ea typeface="Calibri" panose="020F0502020204030204" pitchFamily="34" charset="0"/>
                <a:cs typeface="Times New Roman" panose="02020603050405020304" pitchFamily="18" charset="0"/>
              </a:rPr>
              <a:t> 2020,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200" dirty="0">
                <a:latin typeface="Times New Roman" panose="02020603050405020304" pitchFamily="18" charset="0"/>
                <a:ea typeface="Calibri" panose="020F0502020204030204" pitchFamily="34" charset="0"/>
                <a:cs typeface="Times New Roman" panose="02020603050405020304" pitchFamily="18" charset="0"/>
              </a:rPr>
              <a:t> con người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nến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200" dirty="0">
                <a:latin typeface="Times New Roman" panose="02020603050405020304" pitchFamily="18" charset="0"/>
                <a:ea typeface="Calibri" panose="020F0502020204030204" pitchFamily="34" charset="0"/>
                <a:cs typeface="Times New Roman" panose="02020603050405020304" pitchFamily="18" charset="0"/>
              </a:rPr>
              <a:t> - </a:t>
            </a:r>
            <a:r>
              <a:rPr lang="en-US" sz="22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7" name="Rectangle 6"/>
          <p:cNvSpPr/>
          <p:nvPr/>
        </p:nvSpPr>
        <p:spPr>
          <a:xfrm>
            <a:off x="891550" y="511180"/>
            <a:ext cx="10459453" cy="609398"/>
          </a:xfrm>
          <a:prstGeom prst="rect">
            <a:avLst/>
          </a:prstGeom>
        </p:spPr>
        <p:txBody>
          <a:bodyPr wrap="square">
            <a:spAutoFit/>
          </a:bodyPr>
          <a:lstStyle/>
          <a:p>
            <a:pPr algn="just">
              <a:lnSpc>
                <a:spcPct val="120000"/>
              </a:lnSpc>
              <a:spcAft>
                <a:spcPts val="0"/>
              </a:spcAft>
              <a:tabLst>
                <a:tab pos="554355" algn="l"/>
              </a:tabLst>
            </a:pPr>
            <a:r>
              <a:rPr lang="en-US" sz="2800" b="1" dirty="0">
                <a:solidFill>
                  <a:srgbClr val="7030A0"/>
                </a:solidFill>
                <a:latin typeface="Times New Roman" panose="02020603050405020304" pitchFamily="18" charset="0"/>
                <a:ea typeface="Arial" panose="020B0604020202020204" pitchFamily="34" charset="0"/>
              </a:rPr>
              <a:t>III. MỘT SỐ BỆNH DỊCH PHỔ BIẾN Ở NGƯỜI</a:t>
            </a:r>
            <a:endParaRPr lang="en-US" sz="2800" b="1" dirty="0">
              <a:solidFill>
                <a:srgbClr val="7030A0"/>
              </a:solidFill>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131515732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16E24-6284-4FEF-8D1E-BC40D848FD94}"/>
              </a:ext>
            </a:extLst>
          </p:cNvPr>
          <p:cNvSpPr>
            <a:spLocks noGrp="1"/>
          </p:cNvSpPr>
          <p:nvPr>
            <p:ph type="title"/>
          </p:nvPr>
        </p:nvSpPr>
        <p:spPr>
          <a:xfrm>
            <a:off x="418286" y="365125"/>
            <a:ext cx="5190878" cy="6007540"/>
          </a:xfrm>
        </p:spPr>
        <p:txBody>
          <a:bodyPr>
            <a:noAutofit/>
          </a:bodyPr>
          <a:lstStyle/>
          <a:p>
            <a:pPr algn="just"/>
            <a:r>
              <a:rPr lang="vi-VN" sz="2400" b="1" i="0" dirty="0">
                <a:solidFill>
                  <a:srgbClr val="2A388F"/>
                </a:solidFill>
                <a:effectLst/>
              </a:rPr>
              <a:t>Viêm màng não do não mô cầu</a:t>
            </a:r>
            <a:br>
              <a:rPr lang="vi-VN" sz="2400" b="1" i="0" dirty="0">
                <a:solidFill>
                  <a:srgbClr val="2A388F"/>
                </a:solidFill>
                <a:effectLst/>
              </a:rPr>
            </a:br>
            <a:r>
              <a:rPr lang="vi-VN" sz="2400" b="0" i="0" dirty="0">
                <a:solidFill>
                  <a:srgbClr val="6D6E70"/>
                </a:solidFill>
                <a:effectLst/>
              </a:rPr>
              <a:t>là bệnh truyền nhiễm cấp tính, xuất hiện đột ngột với các triệu chứng: Đau đầu dữ dội, sốt, buồn nôn, xuất huyết hình sao, táo bón, hôm mê, co giật,… Đây là </a:t>
            </a:r>
            <a:r>
              <a:rPr lang="vi-VN" sz="2400" b="1" i="0" u="none" strike="noStrike" dirty="0">
                <a:solidFill>
                  <a:srgbClr val="337AB7"/>
                </a:solidFill>
                <a:effectLst/>
                <a:hlinkClick r:id="rId2"/>
              </a:rPr>
              <a:t>bệnh truyền nhiễm thường gặp ở trẻ em</a:t>
            </a:r>
            <a:r>
              <a:rPr lang="vi-VN" sz="2400" b="0" i="0" dirty="0">
                <a:solidFill>
                  <a:srgbClr val="6D6E70"/>
                </a:solidFill>
                <a:effectLst/>
              </a:rPr>
              <a:t>, thanh thiếu niên, người có bệnh mạn tính…</a:t>
            </a:r>
            <a:br>
              <a:rPr lang="vi-VN" sz="2400" b="0" i="0" dirty="0">
                <a:solidFill>
                  <a:srgbClr val="6D6E70"/>
                </a:solidFill>
                <a:effectLst/>
              </a:rPr>
            </a:br>
            <a:r>
              <a:rPr lang="vi-VN" sz="2400" b="0" i="0" dirty="0">
                <a:solidFill>
                  <a:srgbClr val="6D6E70"/>
                </a:solidFill>
                <a:effectLst/>
              </a:rPr>
              <a:t>Viêm màng não do não mô cầu có khả năng gây tử vong chỉ trong 24 giờ đầu nếu không phát hiện nhanh chóng và điều trị kịp thời. Đa phần (khoảng 50-70%) trẻ bị viêm não mô cầu có nguy cơ tử vong. Nếu được cứu sống, 20% trẻ bị di chứng bại não, suy thận, chậm phát triển, liệt, điếc và tàn phế suốt đời.</a:t>
            </a:r>
            <a:br>
              <a:rPr lang="vi-VN" sz="2400" b="0" i="0" dirty="0">
                <a:solidFill>
                  <a:srgbClr val="6D6E70"/>
                </a:solidFill>
                <a:effectLst/>
              </a:rPr>
            </a:br>
            <a:endParaRPr lang="en-US" sz="2400" dirty="0"/>
          </a:p>
        </p:txBody>
      </p:sp>
      <p:pic>
        <p:nvPicPr>
          <p:cNvPr id="4098" name="Picture 2" descr="vi khuẩn não mô cầu gây viêm màng não">
            <a:extLst>
              <a:ext uri="{FF2B5EF4-FFF2-40B4-BE49-F238E27FC236}">
                <a16:creationId xmlns:a16="http://schemas.microsoft.com/office/drawing/2014/main" id="{B0C6254B-F6B3-49C1-B74D-3A8071910B1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09164" y="1505243"/>
            <a:ext cx="6164550" cy="4099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595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28674" y="256674"/>
            <a:ext cx="2967789" cy="850232"/>
          </a:xfrm>
          <a:prstGeom prst="roundRect">
            <a:avLst/>
          </a:prstGeom>
          <a:noFill/>
          <a:ln w="285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dirty="0">
                <a:solidFill>
                  <a:srgbClr val="C00000"/>
                </a:solidFill>
                <a:latin typeface="Times New Roman" panose="02020603050405020304" pitchFamily="18" charset="0"/>
                <a:cs typeface="Times New Roman" panose="02020603050405020304" pitchFamily="18" charset="0"/>
              </a:rPr>
              <a:t>LUYỆN TẬP</a:t>
            </a:r>
          </a:p>
        </p:txBody>
      </p:sp>
      <p:sp>
        <p:nvSpPr>
          <p:cNvPr id="5" name="Rounded Rectangle 4"/>
          <p:cNvSpPr/>
          <p:nvPr/>
        </p:nvSpPr>
        <p:spPr>
          <a:xfrm>
            <a:off x="3352800" y="1223011"/>
            <a:ext cx="5837382" cy="822523"/>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04304" y="1362885"/>
            <a:ext cx="4474302" cy="461665"/>
          </a:xfrm>
          <a:prstGeom prst="rect">
            <a:avLst/>
          </a:prstGeom>
        </p:spPr>
        <p:txBody>
          <a:bodyPr wrap="none">
            <a:spAutoFit/>
          </a:bodyPr>
          <a:lstStyle/>
          <a:p>
            <a:r>
              <a:rPr lang="en-US" sz="24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latin typeface="Times New Roman" panose="02020603050405020304" pitchFamily="18" charset="0"/>
                <a:ea typeface="Calibri" panose="020F0502020204030204" pitchFamily="34" charset="0"/>
                <a:cs typeface="Times New Roman" panose="02020603050405020304" pitchFamily="18" charset="0"/>
              </a:rPr>
              <a:t> 1.</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2400" dirty="0">
                <a:latin typeface="Times New Roman" panose="02020603050405020304" pitchFamily="18" charset="0"/>
                <a:ea typeface="Calibri" panose="020F0502020204030204" pitchFamily="34" charset="0"/>
                <a:cs typeface="Times New Roman" panose="02020603050405020304" pitchFamily="18" charset="0"/>
              </a:rPr>
              <a:t> virus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khuẩn</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rot="20107203">
            <a:off x="3112655" y="681790"/>
            <a:ext cx="480290" cy="860683"/>
          </a:xfrm>
          <a:prstGeom prst="rect">
            <a:avLst/>
          </a:prstGeom>
          <a:solidFill>
            <a:srgbClr val="FCCFC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2032001" y="2573958"/>
            <a:ext cx="3685309" cy="1569660"/>
          </a:xfrm>
          <a:prstGeom prst="rect">
            <a:avLst/>
          </a:prstGeom>
        </p:spPr>
        <p:txBody>
          <a:bodyPr wrap="square">
            <a:spAutoFit/>
          </a:bodyPr>
          <a:lstStyle/>
          <a:p>
            <a:pPr algn="just">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Vi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khuẩn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tồn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6825673" y="2573958"/>
            <a:ext cx="3666836" cy="2308324"/>
          </a:xfrm>
          <a:prstGeom prst="rect">
            <a:avLst/>
          </a:prstGeom>
        </p:spPr>
        <p:txBody>
          <a:bodyPr wrap="square">
            <a:spAutoFit/>
          </a:bodyPr>
          <a:lstStyle/>
          <a:p>
            <a:pPr algn="just"/>
            <a:r>
              <a:rPr lang="en-US" sz="2400" dirty="0">
                <a:latin typeface="Times New Roman" panose="02020603050405020304" pitchFamily="18" charset="0"/>
                <a:ea typeface="Times New Roman" panose="02020603050405020304" pitchFamily="18" charset="0"/>
              </a:rPr>
              <a:t>Virus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rPr>
              <a:t> vi </a:t>
            </a:r>
            <a:r>
              <a:rPr lang="en-US" sz="2400" dirty="0" err="1">
                <a:latin typeface="Times New Roman" panose="02020603050405020304" pitchFamily="18" charset="0"/>
                <a:ea typeface="Times New Roman" panose="02020603050405020304" pitchFamily="18" charset="0"/>
              </a:rPr>
              <a:t>khuẩn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10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100 </a:t>
            </a:r>
            <a:r>
              <a:rPr lang="en-US" sz="2400" dirty="0" err="1">
                <a:latin typeface="Times New Roman" panose="02020603050405020304" pitchFamily="18" charset="0"/>
                <a:ea typeface="Times New Roman" panose="02020603050405020304" pitchFamily="18" charset="0"/>
              </a:rPr>
              <a:t>lần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nội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a:t>
            </a:r>
            <a:endParaRPr lang="en-US" sz="2400" dirty="0"/>
          </a:p>
        </p:txBody>
      </p:sp>
      <p:cxnSp>
        <p:nvCxnSpPr>
          <p:cNvPr id="11" name="Straight Connector 10"/>
          <p:cNvCxnSpPr/>
          <p:nvPr/>
        </p:nvCxnSpPr>
        <p:spPr>
          <a:xfrm>
            <a:off x="6271491" y="2678545"/>
            <a:ext cx="0" cy="2299855"/>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0436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28674" y="256674"/>
            <a:ext cx="2967789" cy="850232"/>
          </a:xfrm>
          <a:prstGeom prst="roundRect">
            <a:avLst/>
          </a:prstGeom>
          <a:noFill/>
          <a:ln w="285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dirty="0">
                <a:solidFill>
                  <a:srgbClr val="C00000"/>
                </a:solidFill>
                <a:latin typeface="Times New Roman" panose="02020603050405020304" pitchFamily="18" charset="0"/>
                <a:cs typeface="Times New Roman" panose="02020603050405020304" pitchFamily="18" charset="0"/>
              </a:rPr>
              <a:t>LUYỆN TẬP</a:t>
            </a:r>
          </a:p>
        </p:txBody>
      </p:sp>
      <p:sp>
        <p:nvSpPr>
          <p:cNvPr id="5" name="Rounded Rectangle 4"/>
          <p:cNvSpPr/>
          <p:nvPr/>
        </p:nvSpPr>
        <p:spPr>
          <a:xfrm>
            <a:off x="1551709" y="1254112"/>
            <a:ext cx="9356436" cy="1702944"/>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57528" y="1320754"/>
            <a:ext cx="8179541" cy="1569660"/>
          </a:xfrm>
          <a:prstGeom prst="rect">
            <a:avLst/>
          </a:prstGeom>
        </p:spPr>
        <p:txBody>
          <a:bodyPr wrap="square">
            <a:spAutoFit/>
          </a:bodyPr>
          <a:lstStyle/>
          <a:p>
            <a:pPr algn="just"/>
            <a:r>
              <a:rPr lang="en-US" sz="2400" b="1">
                <a:latin typeface="Times New Roman" panose="02020603050405020304" pitchFamily="18" charset="0"/>
                <a:cs typeface="Times New Roman" panose="02020603050405020304" pitchFamily="18" charset="0"/>
              </a:rPr>
              <a:t>Câu 2. </a:t>
            </a:r>
            <a:r>
              <a:rPr lang="en-US" sz="2400">
                <a:latin typeface="Times New Roman" panose="02020603050405020304" pitchFamily="18" charset="0"/>
                <a:cs typeface="Times New Roman" panose="02020603050405020304" pitchFamily="18" charset="0"/>
              </a:rPr>
              <a:t>Trong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bệnh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bệnh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thủy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đậu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bệnh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viêm</a:t>
            </a:r>
            <a:r>
              <a:rPr lang="en-US" sz="2400" i="1" dirty="0">
                <a:latin typeface="Times New Roman" panose="02020603050405020304" pitchFamily="18" charset="0"/>
                <a:cs typeface="Times New Roman" panose="02020603050405020304" pitchFamily="18" charset="0"/>
              </a:rPr>
              <a:t> da, </a:t>
            </a:r>
            <a:r>
              <a:rPr lang="en-US" sz="2400" i="1" dirty="0" err="1">
                <a:latin typeface="Times New Roman" panose="02020603050405020304" pitchFamily="18" charset="0"/>
                <a:cs typeface="Times New Roman" panose="02020603050405020304" pitchFamily="18" charset="0"/>
              </a:rPr>
              <a:t>bệnh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bệnh</a:t>
            </a:r>
            <a:r>
              <a:rPr lang="en-US" sz="2400" i="1" dirty="0">
                <a:latin typeface="Times New Roman" panose="02020603050405020304" pitchFamily="18" charset="0"/>
                <a:cs typeface="Times New Roman" panose="02020603050405020304" pitchFamily="18" charset="0"/>
              </a:rPr>
              <a:t> than, </a:t>
            </a:r>
            <a:r>
              <a:rPr lang="en-US" sz="2400" i="1" dirty="0" err="1">
                <a:latin typeface="Times New Roman" panose="02020603050405020304" pitchFamily="18" charset="0"/>
                <a:cs typeface="Times New Roman" panose="02020603050405020304" pitchFamily="18" charset="0"/>
              </a:rPr>
              <a:t>bệnh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viêm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gan</a:t>
            </a:r>
            <a:r>
              <a:rPr lang="en-US" sz="2400" i="1" dirty="0">
                <a:latin typeface="Times New Roman" panose="02020603050405020304" pitchFamily="18" charset="0"/>
                <a:cs typeface="Times New Roman" panose="02020603050405020304" pitchFamily="18" charset="0"/>
              </a:rPr>
              <a:t> B, </a:t>
            </a:r>
            <a:r>
              <a:rPr lang="en-US" sz="2400" i="1" dirty="0" err="1">
                <a:latin typeface="Times New Roman" panose="02020603050405020304" pitchFamily="18" charset="0"/>
                <a:cs typeface="Times New Roman" panose="02020603050405020304" pitchFamily="18" charset="0"/>
              </a:rPr>
              <a:t>bệnh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phỏi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bệnh</a:t>
            </a:r>
            <a:r>
              <a:rPr lang="en-US" sz="2400" i="1" dirty="0">
                <a:latin typeface="Times New Roman" panose="02020603050405020304" pitchFamily="18" charset="0"/>
                <a:cs typeface="Times New Roman" panose="02020603050405020304" pitchFamily="18" charset="0"/>
              </a:rPr>
              <a:t> zona </a:t>
            </a:r>
            <a:r>
              <a:rPr lang="en-US" sz="2400" i="1" dirty="0" err="1">
                <a:latin typeface="Times New Roman" panose="02020603050405020304" pitchFamily="18" charset="0"/>
                <a:cs typeface="Times New Roman" panose="02020603050405020304" pitchFamily="18" charset="0"/>
              </a:rPr>
              <a:t>thần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bệnh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bệnh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sốt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xuất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huyết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bệnh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Covid</a:t>
            </a:r>
            <a:r>
              <a:rPr lang="en-US" sz="2400" i="1" dirty="0">
                <a:latin typeface="Times New Roman" panose="02020603050405020304" pitchFamily="18" charset="0"/>
                <a:cs typeface="Times New Roman" panose="02020603050405020304" pitchFamily="18" charset="0"/>
              </a:rPr>
              <a:t> - 19</a:t>
            </a:r>
            <a:r>
              <a:rPr lang="en-US" sz="2400" dirty="0">
                <a:latin typeface="Times New Roman" panose="02020603050405020304" pitchFamily="18" charset="0"/>
                <a:cs typeface="Times New Roman" panose="02020603050405020304" pitchFamily="18" charset="0"/>
              </a:rPr>
              <a:t> ở người,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do virus,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do vi </a:t>
            </a:r>
            <a:r>
              <a:rPr lang="en-US" sz="2400" dirty="0" err="1">
                <a:latin typeface="Times New Roman" panose="02020603050405020304" pitchFamily="18" charset="0"/>
                <a:cs typeface="Times New Roman" panose="02020603050405020304" pitchFamily="18" charset="0"/>
              </a:rPr>
              <a:t>khuẩn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a:t>
            </a:r>
          </a:p>
        </p:txBody>
      </p:sp>
      <p:sp>
        <p:nvSpPr>
          <p:cNvPr id="7" name="Rectangle 6"/>
          <p:cNvSpPr/>
          <p:nvPr/>
        </p:nvSpPr>
        <p:spPr>
          <a:xfrm rot="20107203">
            <a:off x="1298128" y="651984"/>
            <a:ext cx="769832" cy="860683"/>
          </a:xfrm>
          <a:prstGeom prst="rect">
            <a:avLst/>
          </a:prstGeom>
          <a:solidFill>
            <a:srgbClr val="FCCFC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p:cNvSpPr/>
          <p:nvPr/>
        </p:nvSpPr>
        <p:spPr>
          <a:xfrm>
            <a:off x="1976561" y="3174322"/>
            <a:ext cx="3685309" cy="461665"/>
          </a:xfrm>
          <a:prstGeom prst="rect">
            <a:avLst/>
          </a:prstGeom>
        </p:spPr>
        <p:txBody>
          <a:bodyPr wrap="square">
            <a:spAutoFit/>
          </a:bodyPr>
          <a:lstStyle/>
          <a:p>
            <a:pPr algn="ctr">
              <a:spcAft>
                <a:spcPts val="0"/>
              </a:spcAft>
            </a:pP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Bệnh</a:t>
            </a: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do vi </a:t>
            </a:r>
            <a:r>
              <a:rPr lang="en-US" sz="24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khuẩn</a:t>
            </a:r>
            <a:endParaRPr lang="en-U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6770233" y="3174322"/>
            <a:ext cx="3666836" cy="461665"/>
          </a:xfrm>
          <a:prstGeom prst="rect">
            <a:avLst/>
          </a:prstGeom>
        </p:spPr>
        <p:txBody>
          <a:bodyPr wrap="square">
            <a:spAutoFit/>
          </a:bodyPr>
          <a:lstStyle/>
          <a:p>
            <a:pPr algn="ctr"/>
            <a:r>
              <a:rPr lang="en-US" sz="2400" b="1" dirty="0" err="1">
                <a:solidFill>
                  <a:srgbClr val="002060"/>
                </a:solidFill>
                <a:latin typeface="Times New Roman" panose="02020603050405020304" pitchFamily="18" charset="0"/>
                <a:ea typeface="Times New Roman" panose="02020603050405020304" pitchFamily="18" charset="0"/>
              </a:rPr>
              <a:t>Bệnh</a:t>
            </a:r>
            <a:r>
              <a:rPr lang="en-US" sz="2400" b="1" dirty="0">
                <a:solidFill>
                  <a:srgbClr val="002060"/>
                </a:solidFill>
                <a:latin typeface="Times New Roman" panose="02020603050405020304" pitchFamily="18" charset="0"/>
                <a:ea typeface="Times New Roman" panose="02020603050405020304" pitchFamily="18" charset="0"/>
              </a:rPr>
              <a:t> do virus</a:t>
            </a:r>
            <a:endParaRPr lang="en-US" sz="2400" b="1" dirty="0">
              <a:solidFill>
                <a:srgbClr val="002060"/>
              </a:solidFill>
            </a:endParaRPr>
          </a:p>
        </p:txBody>
      </p:sp>
      <p:cxnSp>
        <p:nvCxnSpPr>
          <p:cNvPr id="13" name="Straight Connector 12"/>
          <p:cNvCxnSpPr/>
          <p:nvPr/>
        </p:nvCxnSpPr>
        <p:spPr>
          <a:xfrm>
            <a:off x="6216051" y="3278909"/>
            <a:ext cx="0" cy="2299855"/>
          </a:xfrm>
          <a:prstGeom prst="line">
            <a:avLst/>
          </a:prstGeom>
          <a:ln w="28575"/>
        </p:spPr>
        <p:style>
          <a:lnRef idx="1">
            <a:schemeClr val="dk1"/>
          </a:lnRef>
          <a:fillRef idx="0">
            <a:schemeClr val="dk1"/>
          </a:fillRef>
          <a:effectRef idx="0">
            <a:schemeClr val="dk1"/>
          </a:effectRef>
          <a:fontRef idx="minor">
            <a:schemeClr val="tx1"/>
          </a:fontRef>
        </p:style>
      </p:cxnSp>
      <p:sp>
        <p:nvSpPr>
          <p:cNvPr id="2" name="Rectangle 1"/>
          <p:cNvSpPr/>
          <p:nvPr/>
        </p:nvSpPr>
        <p:spPr>
          <a:xfrm>
            <a:off x="2842156" y="3681186"/>
            <a:ext cx="2198038" cy="1569660"/>
          </a:xfrm>
          <a:prstGeom prst="rect">
            <a:avLst/>
          </a:prstGeom>
        </p:spPr>
        <p:txBody>
          <a:bodyPr wrap="none">
            <a:spAutoFit/>
          </a:bodyPr>
          <a:lstStyle/>
          <a:p>
            <a:pPr marL="285750" indent="-285750">
              <a:buFontTx/>
              <a:buChar char="-"/>
            </a:pPr>
            <a:r>
              <a:rPr lang="en-US" sz="2400" dirty="0" err="1">
                <a:solidFill>
                  <a:srgbClr val="002060"/>
                </a:solidFill>
                <a:latin typeface="Times New Roman" panose="02020603050405020304" pitchFamily="18" charset="0"/>
                <a:ea typeface="Times New Roman" panose="02020603050405020304" pitchFamily="18" charset="0"/>
              </a:rPr>
              <a:t>Bệnh</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lị</a:t>
            </a:r>
            <a:endParaRPr lang="en-US" sz="2400" dirty="0">
              <a:solidFill>
                <a:srgbClr val="002060"/>
              </a:solidFill>
              <a:latin typeface="Times New Roman" panose="02020603050405020304" pitchFamily="18" charset="0"/>
              <a:ea typeface="Times New Roman" panose="02020603050405020304" pitchFamily="18" charset="0"/>
            </a:endParaRPr>
          </a:p>
          <a:p>
            <a:pPr marL="285750" indent="-285750">
              <a:buFontTx/>
              <a:buChar char="-"/>
            </a:pPr>
            <a:r>
              <a:rPr lang="en-US" sz="2400" dirty="0" err="1">
                <a:solidFill>
                  <a:srgbClr val="002060"/>
                </a:solidFill>
                <a:latin typeface="Times New Roman" panose="02020603050405020304" pitchFamily="18" charset="0"/>
                <a:ea typeface="Times New Roman" panose="02020603050405020304" pitchFamily="18" charset="0"/>
              </a:rPr>
              <a:t>Bệnh</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viêm</a:t>
            </a:r>
            <a:r>
              <a:rPr lang="en-US" sz="2400" dirty="0">
                <a:solidFill>
                  <a:srgbClr val="002060"/>
                </a:solidFill>
                <a:latin typeface="Times New Roman" panose="02020603050405020304" pitchFamily="18" charset="0"/>
                <a:ea typeface="Times New Roman" panose="02020603050405020304" pitchFamily="18" charset="0"/>
              </a:rPr>
              <a:t> da</a:t>
            </a:r>
          </a:p>
          <a:p>
            <a:pPr marL="285750" indent="-285750">
              <a:buFontTx/>
              <a:buChar char="-"/>
            </a:pPr>
            <a:r>
              <a:rPr lang="en-US" sz="2400" dirty="0" err="1">
                <a:solidFill>
                  <a:srgbClr val="002060"/>
                </a:solidFill>
                <a:latin typeface="Times New Roman" panose="02020603050405020304" pitchFamily="18" charset="0"/>
                <a:ea typeface="Times New Roman" panose="02020603050405020304" pitchFamily="18" charset="0"/>
              </a:rPr>
              <a:t>Bệnh</a:t>
            </a:r>
            <a:r>
              <a:rPr lang="en-US" sz="2400" dirty="0">
                <a:solidFill>
                  <a:srgbClr val="002060"/>
                </a:solidFill>
                <a:latin typeface="Times New Roman" panose="02020603050405020304" pitchFamily="18" charset="0"/>
                <a:ea typeface="Times New Roman" panose="02020603050405020304" pitchFamily="18" charset="0"/>
              </a:rPr>
              <a:t> than</a:t>
            </a:r>
          </a:p>
          <a:p>
            <a:pPr marL="285750" indent="-285750">
              <a:buFontTx/>
              <a:buChar char="-"/>
            </a:pPr>
            <a:r>
              <a:rPr lang="en-US" sz="2400" dirty="0" err="1">
                <a:solidFill>
                  <a:srgbClr val="002060"/>
                </a:solidFill>
                <a:latin typeface="Times New Roman" panose="02020603050405020304" pitchFamily="18" charset="0"/>
                <a:ea typeface="Times New Roman" panose="02020603050405020304" pitchFamily="18" charset="0"/>
              </a:rPr>
              <a:t>Bệnh</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lao</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phổi</a:t>
            </a:r>
            <a:endParaRPr lang="en-US" sz="2400" dirty="0">
              <a:solidFill>
                <a:srgbClr val="002060"/>
              </a:solidFill>
            </a:endParaRPr>
          </a:p>
        </p:txBody>
      </p:sp>
      <p:sp>
        <p:nvSpPr>
          <p:cNvPr id="3" name="Rectangle 2"/>
          <p:cNvSpPr/>
          <p:nvPr/>
        </p:nvSpPr>
        <p:spPr>
          <a:xfrm>
            <a:off x="7391909" y="3635987"/>
            <a:ext cx="3580891" cy="2677656"/>
          </a:xfrm>
          <a:prstGeom prst="rect">
            <a:avLst/>
          </a:prstGeom>
        </p:spPr>
        <p:txBody>
          <a:bodyPr wrap="square">
            <a:spAutoFit/>
          </a:bodyPr>
          <a:lstStyle/>
          <a:p>
            <a:pPr marL="285750" indent="-285750">
              <a:buFontTx/>
              <a:buChar char="-"/>
            </a:pPr>
            <a:r>
              <a:rPr lang="en-US" sz="2400" dirty="0" err="1">
                <a:solidFill>
                  <a:srgbClr val="002060"/>
                </a:solidFill>
                <a:latin typeface="Times New Roman" panose="02020603050405020304" pitchFamily="18" charset="0"/>
                <a:ea typeface="Times New Roman" panose="02020603050405020304" pitchFamily="18" charset="0"/>
              </a:rPr>
              <a:t>Bệnh</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thủy</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đậu</a:t>
            </a:r>
            <a:endParaRPr lang="en-US" sz="2400" dirty="0">
              <a:solidFill>
                <a:srgbClr val="002060"/>
              </a:solidFill>
              <a:latin typeface="Times New Roman" panose="02020603050405020304" pitchFamily="18" charset="0"/>
              <a:ea typeface="Times New Roman" panose="02020603050405020304" pitchFamily="18" charset="0"/>
            </a:endParaRPr>
          </a:p>
          <a:p>
            <a:pPr marL="285750" indent="-285750">
              <a:buFontTx/>
              <a:buChar char="-"/>
            </a:pPr>
            <a:r>
              <a:rPr lang="en-US" sz="2400" dirty="0" err="1">
                <a:solidFill>
                  <a:srgbClr val="002060"/>
                </a:solidFill>
                <a:latin typeface="Times New Roman" panose="02020603050405020304" pitchFamily="18" charset="0"/>
                <a:ea typeface="Times New Roman" panose="02020603050405020304" pitchFamily="18" charset="0"/>
              </a:rPr>
              <a:t>Bệnh</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dại</a:t>
            </a:r>
            <a:endParaRPr lang="en-US" sz="2400" dirty="0">
              <a:solidFill>
                <a:srgbClr val="002060"/>
              </a:solidFill>
              <a:latin typeface="Times New Roman" panose="02020603050405020304" pitchFamily="18" charset="0"/>
              <a:ea typeface="Times New Roman" panose="02020603050405020304" pitchFamily="18" charset="0"/>
            </a:endParaRPr>
          </a:p>
          <a:p>
            <a:pPr marL="285750" indent="-285750">
              <a:buFontTx/>
              <a:buChar char="-"/>
            </a:pPr>
            <a:r>
              <a:rPr lang="en-US" sz="2400" dirty="0" err="1">
                <a:solidFill>
                  <a:srgbClr val="002060"/>
                </a:solidFill>
                <a:latin typeface="Times New Roman" panose="02020603050405020304" pitchFamily="18" charset="0"/>
                <a:ea typeface="Times New Roman" panose="02020603050405020304" pitchFamily="18" charset="0"/>
              </a:rPr>
              <a:t>Bệnh</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viêm</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gan</a:t>
            </a:r>
            <a:r>
              <a:rPr lang="en-US" sz="2400" dirty="0">
                <a:solidFill>
                  <a:srgbClr val="002060"/>
                </a:solidFill>
                <a:latin typeface="Times New Roman" panose="02020603050405020304" pitchFamily="18" charset="0"/>
                <a:ea typeface="Times New Roman" panose="02020603050405020304" pitchFamily="18" charset="0"/>
              </a:rPr>
              <a:t> B</a:t>
            </a:r>
          </a:p>
          <a:p>
            <a:pPr marL="285750" indent="-285750">
              <a:buFontTx/>
              <a:buChar char="-"/>
            </a:pPr>
            <a:r>
              <a:rPr lang="en-US" sz="2400" dirty="0" err="1">
                <a:solidFill>
                  <a:srgbClr val="002060"/>
                </a:solidFill>
                <a:latin typeface="Times New Roman" panose="02020603050405020304" pitchFamily="18" charset="0"/>
                <a:ea typeface="Times New Roman" panose="02020603050405020304" pitchFamily="18" charset="0"/>
              </a:rPr>
              <a:t>Bệnh</a:t>
            </a:r>
            <a:r>
              <a:rPr lang="en-US" sz="2400" dirty="0">
                <a:solidFill>
                  <a:srgbClr val="002060"/>
                </a:solidFill>
                <a:latin typeface="Times New Roman" panose="02020603050405020304" pitchFamily="18" charset="0"/>
                <a:ea typeface="Times New Roman" panose="02020603050405020304" pitchFamily="18" charset="0"/>
              </a:rPr>
              <a:t> zona </a:t>
            </a:r>
            <a:r>
              <a:rPr lang="en-US" sz="2400" dirty="0" err="1">
                <a:solidFill>
                  <a:srgbClr val="002060"/>
                </a:solidFill>
                <a:latin typeface="Times New Roman" panose="02020603050405020304" pitchFamily="18" charset="0"/>
                <a:ea typeface="Times New Roman" panose="02020603050405020304" pitchFamily="18" charset="0"/>
              </a:rPr>
              <a:t>thần</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kinh</a:t>
            </a:r>
            <a:endParaRPr lang="en-US" sz="2400" dirty="0">
              <a:solidFill>
                <a:srgbClr val="002060"/>
              </a:solidFill>
              <a:latin typeface="Times New Roman" panose="02020603050405020304" pitchFamily="18" charset="0"/>
              <a:ea typeface="Times New Roman" panose="02020603050405020304" pitchFamily="18" charset="0"/>
            </a:endParaRPr>
          </a:p>
          <a:p>
            <a:pPr marL="285750" indent="-285750">
              <a:buFontTx/>
              <a:buChar char="-"/>
            </a:pPr>
            <a:r>
              <a:rPr lang="en-US" sz="2400" dirty="0" err="1">
                <a:solidFill>
                  <a:srgbClr val="002060"/>
                </a:solidFill>
                <a:latin typeface="Times New Roman" panose="02020603050405020304" pitchFamily="18" charset="0"/>
                <a:ea typeface="Times New Roman" panose="02020603050405020304" pitchFamily="18" charset="0"/>
              </a:rPr>
              <a:t>Bệnh</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quai</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bị</a:t>
            </a:r>
            <a:endParaRPr lang="en-US" sz="2400" dirty="0">
              <a:solidFill>
                <a:srgbClr val="002060"/>
              </a:solidFill>
              <a:latin typeface="Times New Roman" panose="02020603050405020304" pitchFamily="18" charset="0"/>
              <a:ea typeface="Times New Roman" panose="02020603050405020304" pitchFamily="18" charset="0"/>
            </a:endParaRPr>
          </a:p>
          <a:p>
            <a:pPr marL="285750" indent="-285750">
              <a:buFontTx/>
              <a:buChar char="-"/>
            </a:pPr>
            <a:r>
              <a:rPr lang="en-US" sz="2400" dirty="0" err="1">
                <a:solidFill>
                  <a:srgbClr val="002060"/>
                </a:solidFill>
                <a:latin typeface="Times New Roman" panose="02020603050405020304" pitchFamily="18" charset="0"/>
                <a:ea typeface="Times New Roman" panose="02020603050405020304" pitchFamily="18" charset="0"/>
              </a:rPr>
              <a:t>Bệnh</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sốt</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xuất</a:t>
            </a:r>
            <a:r>
              <a:rPr lang="en-US" sz="240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huyết</a:t>
            </a:r>
            <a:endParaRPr lang="en-US" sz="2400" dirty="0">
              <a:solidFill>
                <a:srgbClr val="002060"/>
              </a:solidFill>
              <a:latin typeface="Times New Roman" panose="02020603050405020304" pitchFamily="18" charset="0"/>
              <a:ea typeface="Times New Roman" panose="02020603050405020304" pitchFamily="18" charset="0"/>
            </a:endParaRPr>
          </a:p>
          <a:p>
            <a:pPr marL="285750" indent="-285750">
              <a:buFontTx/>
              <a:buChar char="-"/>
            </a:pPr>
            <a:r>
              <a:rPr lang="en-US" sz="2400" dirty="0" err="1">
                <a:solidFill>
                  <a:srgbClr val="002060"/>
                </a:solidFill>
                <a:latin typeface="Times New Roman" panose="02020603050405020304" pitchFamily="18" charset="0"/>
                <a:ea typeface="Times New Roman" panose="02020603050405020304" pitchFamily="18" charset="0"/>
              </a:rPr>
              <a:t>Bệnh</a:t>
            </a:r>
            <a:r>
              <a:rPr lang="en-US" sz="2400" dirty="0">
                <a:solidFill>
                  <a:srgbClr val="002060"/>
                </a:solidFill>
                <a:latin typeface="Times New Roman" panose="02020603050405020304" pitchFamily="18" charset="0"/>
                <a:ea typeface="Times New Roman" panose="02020603050405020304" pitchFamily="18" charset="0"/>
              </a:rPr>
              <a:t> Covid-19</a:t>
            </a:r>
            <a:endParaRPr lang="en-US" sz="2400" dirty="0">
              <a:solidFill>
                <a:srgbClr val="002060"/>
              </a:solidFill>
            </a:endParaRPr>
          </a:p>
        </p:txBody>
      </p:sp>
    </p:spTree>
    <p:extLst>
      <p:ext uri="{BB962C8B-B14F-4D97-AF65-F5344CB8AC3E}">
        <p14:creationId xmlns:p14="http://schemas.microsoft.com/office/powerpoint/2010/main" val="40161455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28674" y="256674"/>
            <a:ext cx="2967789" cy="850232"/>
          </a:xfrm>
          <a:prstGeom prst="roundRect">
            <a:avLst/>
          </a:prstGeom>
          <a:noFill/>
          <a:ln w="285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dirty="0">
                <a:solidFill>
                  <a:srgbClr val="C00000"/>
                </a:solidFill>
                <a:latin typeface="Times New Roman" panose="02020603050405020304" pitchFamily="18" charset="0"/>
                <a:cs typeface="Times New Roman" panose="02020603050405020304" pitchFamily="18" charset="0"/>
              </a:rPr>
              <a:t>LUYỆN TẬP</a:t>
            </a:r>
          </a:p>
        </p:txBody>
      </p:sp>
      <p:sp>
        <p:nvSpPr>
          <p:cNvPr id="5" name="Rounded Rectangle 4"/>
          <p:cNvSpPr/>
          <p:nvPr/>
        </p:nvSpPr>
        <p:spPr>
          <a:xfrm>
            <a:off x="2798619" y="1362885"/>
            <a:ext cx="6850760" cy="822523"/>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75757" y="1543313"/>
            <a:ext cx="6673622" cy="461665"/>
          </a:xfrm>
          <a:prstGeom prst="rect">
            <a:avLst/>
          </a:prstGeom>
        </p:spPr>
        <p:txBody>
          <a:bodyPr wrap="non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khuẩn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rot="20107203">
            <a:off x="2558474" y="821664"/>
            <a:ext cx="480290" cy="860683"/>
          </a:xfrm>
          <a:prstGeom prst="rect">
            <a:avLst/>
          </a:prstGeom>
          <a:solidFill>
            <a:srgbClr val="FCCFC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Rectangle 1"/>
          <p:cNvSpPr/>
          <p:nvPr/>
        </p:nvSpPr>
        <p:spPr>
          <a:xfrm>
            <a:off x="1362363" y="2558193"/>
            <a:ext cx="9198446" cy="1383264"/>
          </a:xfrm>
          <a:prstGeom prst="rect">
            <a:avLst/>
          </a:prstGeom>
        </p:spPr>
        <p:txBody>
          <a:bodyPr wrap="square">
            <a:spAutoFit/>
          </a:bodyPr>
          <a:lstStyle/>
          <a:p>
            <a:pPr marL="342900" indent="-342900" algn="just">
              <a:lnSpc>
                <a:spcPct val="120000"/>
              </a:lnSpc>
              <a:spcAft>
                <a:spcPts val="0"/>
              </a:spcAft>
              <a:buFont typeface="Wingdings" panose="05000000000000000000" pitchFamily="2" charset="2"/>
              <a:buChar char="Ø"/>
            </a:pPr>
            <a:r>
              <a:rPr lang="en-US" sz="2400" dirty="0" err="1">
                <a:latin typeface="Times New Roman" panose="02020603050405020304" pitchFamily="18" charset="0"/>
                <a:ea typeface="Times New Roman" panose="02020603050405020304" pitchFamily="18" charset="0"/>
              </a:rPr>
              <a:t>Lợi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vi </a:t>
            </a:r>
            <a:r>
              <a:rPr lang="en-US" sz="2400" dirty="0" err="1">
                <a:latin typeface="Times New Roman" panose="02020603050405020304" pitchFamily="18" charset="0"/>
                <a:ea typeface="Times New Roman" panose="02020603050405020304" pitchFamily="18" charset="0"/>
              </a:rPr>
              <a:t>khuẩn</a:t>
            </a:r>
            <a:r>
              <a:rPr lang="en-US" sz="2400" dirty="0">
                <a:latin typeface="Times New Roman" panose="02020603050405020304" pitchFamily="18" charset="0"/>
                <a:ea typeface="Times New Roman" panose="02020603050405020304" pitchFamily="18" charset="0"/>
              </a:rPr>
              <a:t>: vi </a:t>
            </a:r>
            <a:r>
              <a:rPr lang="en-US" sz="2400" dirty="0" err="1">
                <a:latin typeface="Times New Roman" panose="02020603050405020304" pitchFamily="18" charset="0"/>
                <a:ea typeface="Times New Roman" panose="02020603050405020304" pitchFamily="18" charset="0"/>
              </a:rPr>
              <a:t>khuẩn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hủy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hữu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trò</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loại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phẩm</a:t>
            </a:r>
            <a:endParaRPr lang="en-US" sz="24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1722581" y="3941457"/>
            <a:ext cx="9198446" cy="496867"/>
          </a:xfrm>
          <a:prstGeom prst="rect">
            <a:avLst/>
          </a:prstGeom>
        </p:spPr>
        <p:txBody>
          <a:bodyPr wrap="square">
            <a:spAutoFit/>
          </a:bodyPr>
          <a:lstStyle/>
          <a:p>
            <a:pPr algn="just">
              <a:lnSpc>
                <a:spcPct val="120000"/>
              </a:lnSpc>
              <a:spcAft>
                <a:spcPts val="0"/>
              </a:spcAft>
            </a:pPr>
            <a:r>
              <a:rPr lang="en-US" sz="2400" dirty="0" err="1">
                <a:latin typeface="Times New Roman" panose="02020603050405020304" pitchFamily="18" charset="0"/>
                <a:ea typeface="Times New Roman" panose="02020603050405020304" pitchFamily="18" charset="0"/>
              </a:rPr>
              <a:t>Ví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sữa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rượu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bón</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1362363" y="4411490"/>
            <a:ext cx="9198446" cy="940066"/>
          </a:xfrm>
          <a:prstGeom prst="rect">
            <a:avLst/>
          </a:prstGeom>
        </p:spPr>
        <p:txBody>
          <a:bodyPr wrap="square">
            <a:spAutoFit/>
          </a:bodyPr>
          <a:lstStyle/>
          <a:p>
            <a:pPr marL="342900" indent="-342900" algn="just">
              <a:lnSpc>
                <a:spcPct val="120000"/>
              </a:lnSpc>
              <a:spcAft>
                <a:spcPts val="0"/>
              </a:spcAft>
              <a:buFont typeface="Wingdings" panose="05000000000000000000" pitchFamily="2" charset="2"/>
              <a:buChar char="Ø"/>
            </a:pP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vi </a:t>
            </a:r>
            <a:r>
              <a:rPr lang="en-US" sz="2400" dirty="0" err="1">
                <a:latin typeface="Times New Roman" panose="02020603050405020304" pitchFamily="18" charset="0"/>
                <a:ea typeface="Times New Roman" panose="02020603050405020304" pitchFamily="18" charset="0"/>
              </a:rPr>
              <a:t>khuẩn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bệnh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người,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hỏng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phẩm</a:t>
            </a:r>
            <a:endParaRPr lang="en-US" sz="2400"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1722581" y="5378390"/>
            <a:ext cx="9198446" cy="496867"/>
          </a:xfrm>
          <a:prstGeom prst="rect">
            <a:avLst/>
          </a:prstGeom>
        </p:spPr>
        <p:txBody>
          <a:bodyPr wrap="square">
            <a:spAutoFit/>
          </a:bodyPr>
          <a:lstStyle/>
          <a:p>
            <a:pPr algn="just">
              <a:lnSpc>
                <a:spcPct val="120000"/>
              </a:lnSpc>
              <a:spcAft>
                <a:spcPts val="0"/>
              </a:spcAft>
            </a:pPr>
            <a:r>
              <a:rPr lang="en-US" sz="2400" dirty="0" err="1">
                <a:latin typeface="Times New Roman" panose="02020603050405020304" pitchFamily="18" charset="0"/>
                <a:ea typeface="Times New Roman" panose="02020603050405020304" pitchFamily="18" charset="0"/>
              </a:rPr>
              <a:t>Ví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bệnh</a:t>
            </a:r>
            <a:r>
              <a:rPr lang="en-US" sz="2400" dirty="0">
                <a:latin typeface="Times New Roman" panose="02020603050405020304" pitchFamily="18" charset="0"/>
                <a:ea typeface="Times New Roman" panose="02020603050405020304" pitchFamily="18" charset="0"/>
              </a:rPr>
              <a:t> Covid-19, </a:t>
            </a:r>
            <a:r>
              <a:rPr lang="en-US" sz="2400" dirty="0" err="1">
                <a:latin typeface="Times New Roman" panose="02020603050405020304" pitchFamily="18" charset="0"/>
                <a:ea typeface="Times New Roman" panose="02020603050405020304" pitchFamily="18" charset="0"/>
              </a:rPr>
              <a:t>bệnh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hỏng</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381814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28674" y="256674"/>
            <a:ext cx="2967789" cy="850232"/>
          </a:xfrm>
          <a:prstGeom prst="roundRect">
            <a:avLst/>
          </a:prstGeom>
          <a:noFill/>
          <a:ln w="28575">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b="1" dirty="0">
                <a:solidFill>
                  <a:srgbClr val="C00000"/>
                </a:solidFill>
                <a:latin typeface="Times New Roman" panose="02020603050405020304" pitchFamily="18" charset="0"/>
                <a:cs typeface="Times New Roman" panose="02020603050405020304" pitchFamily="18" charset="0"/>
              </a:rPr>
              <a:t>VẬN DỤNG</a:t>
            </a:r>
          </a:p>
        </p:txBody>
      </p:sp>
      <p:sp>
        <p:nvSpPr>
          <p:cNvPr id="5" name="Rounded Rectangle 4"/>
          <p:cNvSpPr/>
          <p:nvPr/>
        </p:nvSpPr>
        <p:spPr>
          <a:xfrm>
            <a:off x="2798619" y="1362885"/>
            <a:ext cx="6850760" cy="1546570"/>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75757" y="1543313"/>
            <a:ext cx="6546934" cy="1200329"/>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do virus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rot="20107203">
            <a:off x="2558474" y="821664"/>
            <a:ext cx="480290" cy="860683"/>
          </a:xfrm>
          <a:prstGeom prst="rect">
            <a:avLst/>
          </a:prstGeom>
          <a:solidFill>
            <a:srgbClr val="FCCFC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709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84D8-A71D-4881-ACFE-1BB5BA35ED12}"/>
              </a:ext>
            </a:extLst>
          </p:cNvPr>
          <p:cNvSpPr>
            <a:spLocks noGrp="1"/>
          </p:cNvSpPr>
          <p:nvPr>
            <p:ph type="title"/>
          </p:nvPr>
        </p:nvSpPr>
        <p:spPr/>
        <p:txBody>
          <a:bodyPr/>
          <a:lstStyle/>
          <a:p>
            <a:endParaRPr lang="en-US"/>
          </a:p>
        </p:txBody>
      </p:sp>
      <p:pic>
        <p:nvPicPr>
          <p:cNvPr id="1026" name="Picture 2" descr="virus xâm nhập vào cơ thể người">
            <a:extLst>
              <a:ext uri="{FF2B5EF4-FFF2-40B4-BE49-F238E27FC236}">
                <a16:creationId xmlns:a16="http://schemas.microsoft.com/office/drawing/2014/main" id="{5217431B-5D3E-4EAB-B945-77A93FCE72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7732" y="365125"/>
            <a:ext cx="9064563" cy="6027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311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20832728"/>
              </p:ext>
            </p:extLst>
          </p:nvPr>
        </p:nvGraphicFramePr>
        <p:xfrm>
          <a:off x="958392" y="511442"/>
          <a:ext cx="10233404" cy="5791200"/>
        </p:xfrm>
        <a:graphic>
          <a:graphicData uri="http://schemas.openxmlformats.org/drawingml/2006/table">
            <a:tbl>
              <a:tblPr firstRow="1" bandRow="1">
                <a:tableStyleId>{5940675A-B579-460E-94D1-54222C63F5DA}</a:tableStyleId>
              </a:tblPr>
              <a:tblGrid>
                <a:gridCol w="5116702">
                  <a:extLst>
                    <a:ext uri="{9D8B030D-6E8A-4147-A177-3AD203B41FA5}">
                      <a16:colId xmlns:a16="http://schemas.microsoft.com/office/drawing/2014/main" val="3259523630"/>
                    </a:ext>
                  </a:extLst>
                </a:gridCol>
                <a:gridCol w="5116702">
                  <a:extLst>
                    <a:ext uri="{9D8B030D-6E8A-4147-A177-3AD203B41FA5}">
                      <a16:colId xmlns:a16="http://schemas.microsoft.com/office/drawing/2014/main" val="2507154215"/>
                    </a:ext>
                  </a:extLst>
                </a:gridCol>
              </a:tblGrid>
              <a:tr h="370840">
                <a:tc>
                  <a:txBody>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Góc</a:t>
                      </a:r>
                      <a:r>
                        <a:rPr lang="en-US" sz="2800" b="1" baseline="0" dirty="0">
                          <a:solidFill>
                            <a:srgbClr val="C00000"/>
                          </a:solidFill>
                          <a:latin typeface="Times New Roman" panose="02020603050405020304" pitchFamily="18" charset="0"/>
                          <a:cs typeface="Times New Roman" panose="02020603050405020304" pitchFamily="18" charset="0"/>
                        </a:rPr>
                        <a:t> </a:t>
                      </a:r>
                      <a:r>
                        <a:rPr lang="en-US" sz="2800" b="1" baseline="0" dirty="0" err="1">
                          <a:solidFill>
                            <a:srgbClr val="C00000"/>
                          </a:solidFill>
                          <a:latin typeface="Times New Roman" panose="02020603050405020304" pitchFamily="18" charset="0"/>
                          <a:cs typeface="Times New Roman" panose="02020603050405020304" pitchFamily="18" charset="0"/>
                        </a:rPr>
                        <a:t>quan</a:t>
                      </a:r>
                      <a:r>
                        <a:rPr lang="en-US" sz="2800" b="1" baseline="0" dirty="0">
                          <a:solidFill>
                            <a:srgbClr val="C00000"/>
                          </a:solidFill>
                          <a:latin typeface="Times New Roman" panose="02020603050405020304" pitchFamily="18" charset="0"/>
                          <a:cs typeface="Times New Roman" panose="02020603050405020304" pitchFamily="18" charset="0"/>
                        </a:rPr>
                        <a:t> </a:t>
                      </a:r>
                      <a:r>
                        <a:rPr lang="en-US" sz="2800" b="1" baseline="0" dirty="0" err="1">
                          <a:solidFill>
                            <a:srgbClr val="C00000"/>
                          </a:solidFill>
                          <a:latin typeface="Times New Roman" panose="02020603050405020304" pitchFamily="18" charset="0"/>
                          <a:cs typeface="Times New Roman" panose="02020603050405020304" pitchFamily="18" charset="0"/>
                        </a:rPr>
                        <a:t>sát</a:t>
                      </a:r>
                      <a:endParaRPr lang="en-US" sz="2800" b="1" baseline="0" dirty="0">
                        <a:solidFill>
                          <a:srgbClr val="C00000"/>
                        </a:solidFill>
                        <a:latin typeface="Times New Roman" panose="02020603050405020304" pitchFamily="18" charset="0"/>
                        <a:cs typeface="Times New Roman" panose="02020603050405020304" pitchFamily="18" charset="0"/>
                      </a:endParaRPr>
                    </a:p>
                    <a:p>
                      <a:pPr algn="ctr"/>
                      <a:r>
                        <a:rPr lang="en-US" sz="2400" baseline="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Quan sát các hình ảnh và phân loại các tác nhân quan sát được vào các nhóm vi</a:t>
                      </a:r>
                      <a:r>
                        <a:rPr lang="en-US" sz="2400" baseline="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khuấn, nấm, virus, kí sinh trùng.</a:t>
                      </a:r>
                      <a:endParaRPr lang="en-US" sz="2400" dirty="0">
                        <a:latin typeface="Times New Roman" panose="02020603050405020304" pitchFamily="18" charset="0"/>
                        <a:cs typeface="Times New Roman" panose="02020603050405020304" pitchFamily="18" charset="0"/>
                      </a:endParaRPr>
                    </a:p>
                    <a:p>
                      <a:pPr algn="ctr"/>
                      <a:r>
                        <a:rPr lang="vi-VN" sz="2400" dirty="0">
                          <a:latin typeface="Times New Roman" panose="02020603050405020304" pitchFamily="18" charset="0"/>
                          <a:cs typeface="Times New Roman" panose="02020603050405020304" pitchFamily="18" charset="0"/>
                        </a:rPr>
                        <a:t>- Vì sao đa số bệnh dịch ở người là do virus gây ra?</a:t>
                      </a:r>
                    </a:p>
                    <a:p>
                      <a:pPr algn="ct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Phân biệt bệnh truyền nhiễm và bệnh</a:t>
                      </a:r>
                      <a:r>
                        <a:rPr lang="en-US" sz="2400" baseline="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dịch</a:t>
                      </a:r>
                    </a:p>
                  </a:txBody>
                  <a:tcPr/>
                </a:tc>
                <a:tc>
                  <a:txBody>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Góc</a:t>
                      </a:r>
                      <a:r>
                        <a:rPr lang="en-US" sz="2800" b="1" baseline="0" dirty="0">
                          <a:solidFill>
                            <a:srgbClr val="C00000"/>
                          </a:solidFill>
                          <a:latin typeface="Times New Roman" panose="02020603050405020304" pitchFamily="18" charset="0"/>
                          <a:cs typeface="Times New Roman" panose="02020603050405020304" pitchFamily="18" charset="0"/>
                        </a:rPr>
                        <a:t> </a:t>
                      </a:r>
                      <a:r>
                        <a:rPr lang="en-US" sz="2800" b="1" baseline="0" dirty="0" err="1">
                          <a:solidFill>
                            <a:srgbClr val="C00000"/>
                          </a:solidFill>
                          <a:latin typeface="Times New Roman" panose="02020603050405020304" pitchFamily="18" charset="0"/>
                          <a:cs typeface="Times New Roman" panose="02020603050405020304" pitchFamily="18" charset="0"/>
                        </a:rPr>
                        <a:t>trải</a:t>
                      </a:r>
                      <a:r>
                        <a:rPr lang="en-US" sz="2800" b="1" baseline="0" dirty="0">
                          <a:solidFill>
                            <a:srgbClr val="C00000"/>
                          </a:solidFill>
                          <a:latin typeface="Times New Roman" panose="02020603050405020304" pitchFamily="18" charset="0"/>
                          <a:cs typeface="Times New Roman" panose="02020603050405020304" pitchFamily="18" charset="0"/>
                        </a:rPr>
                        <a:t> </a:t>
                      </a:r>
                      <a:r>
                        <a:rPr lang="en-US" sz="2800" b="1" baseline="0" dirty="0" err="1">
                          <a:solidFill>
                            <a:srgbClr val="C00000"/>
                          </a:solidFill>
                          <a:latin typeface="Times New Roman" panose="02020603050405020304" pitchFamily="18" charset="0"/>
                          <a:cs typeface="Times New Roman" panose="02020603050405020304" pitchFamily="18" charset="0"/>
                        </a:rPr>
                        <a:t>nghiệm</a:t>
                      </a:r>
                      <a:endParaRPr lang="en-US" sz="2800" b="1" baseline="0" dirty="0">
                        <a:solidFill>
                          <a:srgbClr val="C00000"/>
                        </a:solidFill>
                        <a:latin typeface="Times New Roman" panose="02020603050405020304" pitchFamily="18" charset="0"/>
                        <a:cs typeface="Times New Roman" panose="02020603050405020304" pitchFamily="18" charset="0"/>
                      </a:endParaRPr>
                    </a:p>
                    <a:p>
                      <a:pPr algn="ct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Kể</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tên</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tác</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nhân</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gây</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nên</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bệnh</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dịch</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cho</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biết</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hậu</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qủa</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khi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bệnh</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dịch</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đó</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xảy</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ra</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bàn</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thân</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và</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gia</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đình</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HS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đã</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bị</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ành</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hưởng</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như</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thế</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nào</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bởi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bệnh</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dịch</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đó</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90551465"/>
                  </a:ext>
                </a:extLst>
              </a:tr>
              <a:tr h="370840">
                <a:tc>
                  <a:txBody>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Góc</a:t>
                      </a:r>
                      <a:r>
                        <a:rPr lang="en-US" sz="2800" b="1" baseline="0" dirty="0">
                          <a:solidFill>
                            <a:srgbClr val="C00000"/>
                          </a:solidFill>
                          <a:latin typeface="Times New Roman" panose="02020603050405020304" pitchFamily="18" charset="0"/>
                          <a:cs typeface="Times New Roman" panose="02020603050405020304" pitchFamily="18" charset="0"/>
                        </a:rPr>
                        <a:t> </a:t>
                      </a:r>
                      <a:r>
                        <a:rPr lang="en-US" sz="2800" b="1" baseline="0" dirty="0" err="1">
                          <a:solidFill>
                            <a:srgbClr val="C00000"/>
                          </a:solidFill>
                          <a:latin typeface="Times New Roman" panose="02020603050405020304" pitchFamily="18" charset="0"/>
                          <a:cs typeface="Times New Roman" panose="02020603050405020304" pitchFamily="18" charset="0"/>
                        </a:rPr>
                        <a:t>phân</a:t>
                      </a:r>
                      <a:r>
                        <a:rPr lang="en-US" sz="2800" b="1" baseline="0" dirty="0">
                          <a:solidFill>
                            <a:srgbClr val="C00000"/>
                          </a:solidFill>
                          <a:latin typeface="Times New Roman" panose="02020603050405020304" pitchFamily="18" charset="0"/>
                          <a:cs typeface="Times New Roman" panose="02020603050405020304" pitchFamily="18" charset="0"/>
                        </a:rPr>
                        <a:t> </a:t>
                      </a:r>
                      <a:r>
                        <a:rPr lang="en-US" sz="2800" b="1" baseline="0" dirty="0" err="1">
                          <a:solidFill>
                            <a:srgbClr val="C00000"/>
                          </a:solidFill>
                          <a:latin typeface="Times New Roman" panose="02020603050405020304" pitchFamily="18" charset="0"/>
                          <a:cs typeface="Times New Roman" panose="02020603050405020304" pitchFamily="18" charset="0"/>
                        </a:rPr>
                        <a:t>tích</a:t>
                      </a:r>
                      <a:endParaRPr lang="en-US" sz="2800" b="1" baseline="0" dirty="0">
                        <a:solidFill>
                          <a:srgbClr val="C00000"/>
                        </a:solidFill>
                        <a:latin typeface="Times New Roman" panose="02020603050405020304" pitchFamily="18" charset="0"/>
                        <a:cs typeface="Times New Roman" panose="02020603050405020304" pitchFamily="18" charset="0"/>
                      </a:endParaRPr>
                    </a:p>
                    <a:p>
                      <a:pPr algn="ctr"/>
                      <a:r>
                        <a:rPr lang="en-US" sz="2400" kern="1200" dirty="0">
                          <a:solidFill>
                            <a:schemeClr val="tx1"/>
                          </a:solidFill>
                          <a:effectLst/>
                          <a:latin typeface="Times New Roman" panose="02020603050405020304" pitchFamily="18" charset="0"/>
                          <a:ea typeface="+mn-ea"/>
                          <a:cs typeface="Times New Roman" panose="02020603050405020304" pitchFamily="18" charset="0"/>
                        </a:rPr>
                        <a:t>HS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nghiên</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cứu</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nội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dung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trong</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SCĐ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và</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cho</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biết</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khả</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năng</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gây</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bệnh</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ở người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tác</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nhân</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gây</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bệnh</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từ</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đó</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giải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thích</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vì</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sao</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một</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khi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dịch</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bệnh</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phát</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lại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gây</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nên</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hậu</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quà</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nghiêm</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trọng</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đối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với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con người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và</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xã</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hội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Góc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áp</a:t>
                      </a:r>
                      <a:r>
                        <a:rPr lang="en-US" sz="2800" b="1" baseline="0" dirty="0">
                          <a:solidFill>
                            <a:srgbClr val="C00000"/>
                          </a:solidFill>
                          <a:latin typeface="Times New Roman" panose="02020603050405020304" pitchFamily="18" charset="0"/>
                          <a:cs typeface="Times New Roman" panose="02020603050405020304" pitchFamily="18" charset="0"/>
                        </a:rPr>
                        <a:t> </a:t>
                      </a:r>
                      <a:r>
                        <a:rPr lang="en-US" sz="2800" b="1" baseline="0" dirty="0" err="1">
                          <a:solidFill>
                            <a:srgbClr val="C00000"/>
                          </a:solidFill>
                          <a:latin typeface="Times New Roman" panose="02020603050405020304" pitchFamily="18" charset="0"/>
                          <a:cs typeface="Times New Roman" panose="02020603050405020304" pitchFamily="18" charset="0"/>
                        </a:rPr>
                        <a:t>dụng</a:t>
                      </a:r>
                      <a:endParaRPr lang="en-US" sz="2800" b="1" baseline="0" dirty="0">
                        <a:solidFill>
                          <a:srgbClr val="C00000"/>
                        </a:solidFill>
                        <a:latin typeface="Times New Roman" panose="02020603050405020304" pitchFamily="18" charset="0"/>
                        <a:cs typeface="Times New Roman" panose="02020603050405020304" pitchFamily="18" charset="0"/>
                      </a:endParaRPr>
                    </a:p>
                    <a:p>
                      <a:pPr algn="ctr"/>
                      <a:r>
                        <a:rPr lang="en-US" sz="2400" kern="1200" dirty="0">
                          <a:solidFill>
                            <a:schemeClr val="tx1"/>
                          </a:solidFill>
                          <a:effectLst/>
                          <a:latin typeface="Times New Roman" panose="02020603050405020304" pitchFamily="18" charset="0"/>
                          <a:ea typeface="+mn-ea"/>
                          <a:cs typeface="Times New Roman" panose="02020603050405020304" pitchFamily="18" charset="0"/>
                        </a:rPr>
                        <a:t>Cho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biết</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vì</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sao</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đa</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số</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bệnh</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dịch</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ở người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là</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do virus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gây</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ra.</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35506949"/>
                  </a:ext>
                </a:extLst>
              </a:tr>
            </a:tbl>
          </a:graphicData>
        </a:graphic>
      </p:graphicFrame>
    </p:spTree>
    <p:extLst>
      <p:ext uri="{BB962C8B-B14F-4D97-AF65-F5344CB8AC3E}">
        <p14:creationId xmlns:p14="http://schemas.microsoft.com/office/powerpoint/2010/main" val="32696239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1550" y="511180"/>
            <a:ext cx="10459453" cy="563680"/>
          </a:xfrm>
          <a:prstGeom prst="rect">
            <a:avLst/>
          </a:prstGeom>
        </p:spPr>
        <p:txBody>
          <a:bodyPr wrap="square">
            <a:spAutoFit/>
          </a:bodyPr>
          <a:lstStyle/>
          <a:p>
            <a:pPr algn="just">
              <a:lnSpc>
                <a:spcPct val="120000"/>
              </a:lnSpc>
              <a:spcAft>
                <a:spcPts val="0"/>
              </a:spcAft>
              <a:tabLst>
                <a:tab pos="554355" algn="l"/>
              </a:tabLst>
            </a:pPr>
            <a:r>
              <a:rPr lang="en-US" sz="2800" b="1" dirty="0">
                <a:solidFill>
                  <a:srgbClr val="7030A0"/>
                </a:solidFill>
                <a:latin typeface="Times New Roman" panose="02020603050405020304" pitchFamily="18" charset="0"/>
                <a:ea typeface="Arial" panose="020B0604020202020204" pitchFamily="34" charset="0"/>
              </a:rPr>
              <a:t>I. KHÁI QUÁT VỀ DỊCH BỆNH</a:t>
            </a:r>
            <a:endParaRPr lang="en-US" sz="2800" b="1" dirty="0">
              <a:solidFill>
                <a:srgbClr val="7030A0"/>
              </a:solidFill>
              <a:latin typeface="Segoe UI" panose="020B0502040204020203" pitchFamily="34" charset="0"/>
              <a:ea typeface="Segoe UI" panose="020B0502040204020203" pitchFamily="34" charset="0"/>
            </a:endParaRPr>
          </a:p>
        </p:txBody>
      </p:sp>
      <p:sp>
        <p:nvSpPr>
          <p:cNvPr id="5" name="Rectangle 4"/>
          <p:cNvSpPr/>
          <p:nvPr/>
        </p:nvSpPr>
        <p:spPr>
          <a:xfrm>
            <a:off x="891551" y="1074860"/>
            <a:ext cx="10570776" cy="830997"/>
          </a:xfrm>
          <a:prstGeom prst="rect">
            <a:avLst/>
          </a:prstGeom>
        </p:spPr>
        <p:txBody>
          <a:bodyPr wrap="square">
            <a:spAutoFit/>
          </a:bodyPr>
          <a:lstStyle/>
          <a:p>
            <a:pPr algn="just">
              <a:lnSpc>
                <a:spcPct val="120000"/>
              </a:lnSpc>
              <a:spcAft>
                <a:spcPts val="0"/>
              </a:spcAft>
            </a:pPr>
            <a:r>
              <a:rPr lang="en-US"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trạng</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tổn</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sai</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lệch</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vể</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trúc</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rối</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loạn</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triệu</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Đặc điểm chung của các bệnh truyền nhiễ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6594" y="2092379"/>
            <a:ext cx="5053733" cy="2842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891550" y="1905857"/>
            <a:ext cx="6025044" cy="1725344"/>
          </a:xfrm>
          <a:prstGeom prst="rect">
            <a:avLst/>
          </a:prstGeom>
        </p:spPr>
        <p:txBody>
          <a:bodyPr wrap="square">
            <a:spAutoFit/>
          </a:bodyPr>
          <a:lstStyle/>
          <a:p>
            <a:pPr algn="just">
              <a:lnSpc>
                <a:spcPct val="120000"/>
              </a:lnSpc>
              <a:spcAft>
                <a:spcPts val="0"/>
              </a:spcAft>
            </a:pP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nhiễm</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khả</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lây</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sang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trực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truyển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ăn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Nếu</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soát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nhiễm</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lây</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bùng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dịch</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891550" y="3631201"/>
            <a:ext cx="6025044" cy="1392945"/>
          </a:xfrm>
          <a:prstGeom prst="rect">
            <a:avLst/>
          </a:prstGeom>
        </p:spPr>
        <p:txBody>
          <a:bodyPr wrap="square">
            <a:spAutoFit/>
          </a:bodyPr>
          <a:lstStyle/>
          <a:p>
            <a:pPr algn="just">
              <a:lnSpc>
                <a:spcPct val="120000"/>
              </a:lnSpc>
              <a:spcAft>
                <a:spcPts val="0"/>
              </a:spcAft>
            </a:pP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Bệnh</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bệnh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truyển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nhiễm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lây</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đổng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vể</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khoẻ</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hạch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sởi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cúm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Covid-19,...</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891550" y="5024146"/>
            <a:ext cx="10570777" cy="728148"/>
          </a:xfrm>
          <a:prstGeom prst="rect">
            <a:avLst/>
          </a:prstGeom>
        </p:spPr>
        <p:txBody>
          <a:bodyPr wrap="square">
            <a:spAutoFit/>
          </a:bodyPr>
          <a:lstStyle/>
          <a:p>
            <a:pPr algn="just">
              <a:lnSpc>
                <a:spcPct val="120000"/>
              </a:lnSpc>
              <a:spcAft>
                <a:spcPts val="0"/>
              </a:spcAft>
            </a:pP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Bệnh</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bệnh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truyển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nhiễm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lây</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đổng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vể</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khoẻ</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hạch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sởi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cúm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Covid-19,...</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891550" y="5752294"/>
            <a:ext cx="10570777" cy="646331"/>
          </a:xfrm>
          <a:prstGeom prst="rect">
            <a:avLst/>
          </a:prstGeom>
        </p:spPr>
        <p:txBody>
          <a:bodyPr wrap="square">
            <a:spAutoFit/>
          </a:bodyPr>
          <a:lstStyle/>
          <a:p>
            <a:r>
              <a:rPr lang="en-US"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Dịch</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xuất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nhiễm</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người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mắc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vượt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quá</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người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mắc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bình</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khu</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vực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1649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1550" y="511180"/>
            <a:ext cx="10459453" cy="563680"/>
          </a:xfrm>
          <a:prstGeom prst="rect">
            <a:avLst/>
          </a:prstGeom>
        </p:spPr>
        <p:txBody>
          <a:bodyPr wrap="square">
            <a:spAutoFit/>
          </a:bodyPr>
          <a:lstStyle/>
          <a:p>
            <a:pPr algn="just">
              <a:lnSpc>
                <a:spcPct val="120000"/>
              </a:lnSpc>
              <a:spcAft>
                <a:spcPts val="0"/>
              </a:spcAft>
              <a:tabLst>
                <a:tab pos="554355" algn="l"/>
              </a:tabLst>
            </a:pPr>
            <a:r>
              <a:rPr lang="en-US" sz="2800" b="1" dirty="0">
                <a:solidFill>
                  <a:srgbClr val="7030A0"/>
                </a:solidFill>
                <a:latin typeface="Times New Roman" panose="02020603050405020304" pitchFamily="18" charset="0"/>
                <a:ea typeface="Arial" panose="020B0604020202020204" pitchFamily="34" charset="0"/>
              </a:rPr>
              <a:t>II. TÁC NHÂN GÂY BỆNH DỊCH Ở NGƯỜI</a:t>
            </a:r>
            <a:endParaRPr lang="en-US" sz="2800" b="1" dirty="0">
              <a:solidFill>
                <a:srgbClr val="7030A0"/>
              </a:solidFill>
              <a:latin typeface="Segoe UI" panose="020B0502040204020203" pitchFamily="34" charset="0"/>
              <a:ea typeface="Segoe UI" panose="020B0502040204020203" pitchFamily="34" charset="0"/>
            </a:endParaRPr>
          </a:p>
        </p:txBody>
      </p:sp>
      <p:pic>
        <p:nvPicPr>
          <p:cNvPr id="12" name="Picture 11"/>
          <p:cNvPicPr>
            <a:picLocks noChangeAspect="1"/>
          </p:cNvPicPr>
          <p:nvPr/>
        </p:nvPicPr>
        <p:blipFill>
          <a:blip r:embed="rId2"/>
          <a:stretch>
            <a:fillRect/>
          </a:stretch>
        </p:blipFill>
        <p:spPr>
          <a:xfrm>
            <a:off x="2140915" y="1074860"/>
            <a:ext cx="7554976" cy="5612267"/>
          </a:xfrm>
          <a:prstGeom prst="rect">
            <a:avLst/>
          </a:prstGeom>
        </p:spPr>
      </p:pic>
      <p:sp>
        <p:nvSpPr>
          <p:cNvPr id="3" name="Rounded Rectangle 2"/>
          <p:cNvSpPr/>
          <p:nvPr/>
        </p:nvSpPr>
        <p:spPr>
          <a:xfrm>
            <a:off x="3315367" y="1074859"/>
            <a:ext cx="1563377" cy="3368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Vi </a:t>
            </a:r>
            <a:r>
              <a:rPr lang="en-US" sz="2400" b="1" dirty="0" err="1">
                <a:solidFill>
                  <a:schemeClr val="tx1"/>
                </a:solidFill>
                <a:latin typeface="Times New Roman" panose="02020603050405020304" pitchFamily="18" charset="0"/>
                <a:cs typeface="Times New Roman" panose="02020603050405020304" pitchFamily="18" charset="0"/>
              </a:rPr>
              <a:t>khuẩn</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6906853" y="1074860"/>
            <a:ext cx="2221104" cy="3368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Kí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sinh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trùng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3513221" y="3560229"/>
            <a:ext cx="1155031" cy="354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Nấm</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7414854" y="3560229"/>
            <a:ext cx="1279967" cy="354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Virus</a:t>
            </a:r>
          </a:p>
        </p:txBody>
      </p:sp>
    </p:spTree>
    <p:extLst>
      <p:ext uri="{BB962C8B-B14F-4D97-AF65-F5344CB8AC3E}">
        <p14:creationId xmlns:p14="http://schemas.microsoft.com/office/powerpoint/2010/main" val="30001219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97318" y="1274617"/>
            <a:ext cx="6226755" cy="4738255"/>
            <a:chOff x="3120447" y="1232622"/>
            <a:chExt cx="8067675" cy="6391276"/>
          </a:xfrm>
        </p:grpSpPr>
        <p:pic>
          <p:nvPicPr>
            <p:cNvPr id="2050" name="Picture 2" descr="Bệnh lao phổi (ho lao): Nguyên nhân, dấu hiệu và cách điều tr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447" y="1232622"/>
              <a:ext cx="8067675" cy="63912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15855" y="1357745"/>
              <a:ext cx="1043709" cy="56341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891550" y="511180"/>
            <a:ext cx="10459453" cy="609398"/>
          </a:xfrm>
          <a:prstGeom prst="rect">
            <a:avLst/>
          </a:prstGeom>
        </p:spPr>
        <p:txBody>
          <a:bodyPr wrap="square">
            <a:spAutoFit/>
          </a:bodyPr>
          <a:lstStyle/>
          <a:p>
            <a:pPr algn="just">
              <a:lnSpc>
                <a:spcPct val="120000"/>
              </a:lnSpc>
              <a:spcAft>
                <a:spcPts val="0"/>
              </a:spcAft>
              <a:tabLst>
                <a:tab pos="554355" algn="l"/>
              </a:tabLst>
            </a:pPr>
            <a:r>
              <a:rPr lang="en-US" sz="2800" b="1" dirty="0">
                <a:solidFill>
                  <a:srgbClr val="7030A0"/>
                </a:solidFill>
                <a:latin typeface="Times New Roman" panose="02020603050405020304" pitchFamily="18" charset="0"/>
                <a:ea typeface="Arial" panose="020B0604020202020204" pitchFamily="34" charset="0"/>
              </a:rPr>
              <a:t>III. MỘT SỐ BỆNH DỊCH PHỔ BIẾN Ở NGƯỜI</a:t>
            </a:r>
            <a:endParaRPr lang="en-US" sz="2800" b="1" dirty="0">
              <a:solidFill>
                <a:srgbClr val="7030A0"/>
              </a:solidFill>
              <a:latin typeface="Segoe UI" panose="020B0502040204020203" pitchFamily="34" charset="0"/>
              <a:ea typeface="Segoe UI" panose="020B0502040204020203" pitchFamily="34" charset="0"/>
            </a:endParaRPr>
          </a:p>
        </p:txBody>
      </p:sp>
      <p:sp>
        <p:nvSpPr>
          <p:cNvPr id="6" name="Rectangle 5"/>
          <p:cNvSpPr/>
          <p:nvPr/>
        </p:nvSpPr>
        <p:spPr>
          <a:xfrm>
            <a:off x="6874893" y="1443538"/>
            <a:ext cx="5021544" cy="1383264"/>
          </a:xfrm>
          <a:prstGeom prst="rect">
            <a:avLst/>
          </a:prstGeom>
        </p:spPr>
        <p:txBody>
          <a:bodyPr wrap="square">
            <a:spAutoFit/>
          </a:bodyPr>
          <a:lstStyle/>
          <a:p>
            <a:pPr algn="just">
              <a:lnSpc>
                <a:spcPct val="120000"/>
              </a:lnSpc>
              <a:spcAft>
                <a:spcPts val="0"/>
              </a:spcAft>
              <a:tabLst>
                <a:tab pos="244475" algn="l"/>
              </a:tabLst>
            </a:pPr>
            <a:r>
              <a:rPr lang="en-US" sz="2400" dirty="0">
                <a:latin typeface="Times New Roman" panose="02020603050405020304" pitchFamily="18" charset="0"/>
                <a:ea typeface="Times New Roman" panose="02020603050405020304" pitchFamily="18" charset="0"/>
              </a:rPr>
              <a:t>- Lao </a:t>
            </a:r>
            <a:r>
              <a:rPr lang="en-US" sz="2400" dirty="0" err="1">
                <a:latin typeface="Times New Roman" panose="02020603050405020304" pitchFamily="18" charset="0"/>
                <a:ea typeface="Times New Roman" panose="02020603050405020304" pitchFamily="18" charset="0"/>
              </a:rPr>
              <a:t>phổi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bệnh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chiếm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khoảng</a:t>
            </a:r>
            <a:r>
              <a:rPr lang="en-US" sz="2400" dirty="0">
                <a:latin typeface="Times New Roman" panose="02020603050405020304" pitchFamily="18" charset="0"/>
                <a:ea typeface="Times New Roman" panose="02020603050405020304" pitchFamily="18" charset="0"/>
              </a:rPr>
              <a:t> 80 - 85 %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tổng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ca </a:t>
            </a:r>
            <a:r>
              <a:rPr lang="en-US" sz="2400" dirty="0" err="1">
                <a:latin typeface="Times New Roman" panose="02020603050405020304" pitchFamily="18" charset="0"/>
                <a:ea typeface="Times New Roman" panose="02020603050405020304" pitchFamily="18" charset="0"/>
              </a:rPr>
              <a:t>bệnh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lao</a:t>
            </a:r>
            <a:r>
              <a:rPr lang="en-US" sz="2400" dirty="0">
                <a:latin typeface="Times New Roman" panose="02020603050405020304" pitchFamily="18" charset="0"/>
                <a:ea typeface="Times New Roman" panose="02020603050405020304" pitchFamily="18" charset="0"/>
              </a:rPr>
              <a:t>.</a:t>
            </a:r>
          </a:p>
        </p:txBody>
      </p:sp>
      <p:sp>
        <p:nvSpPr>
          <p:cNvPr id="9" name="Rectangle 8"/>
          <p:cNvSpPr/>
          <p:nvPr/>
        </p:nvSpPr>
        <p:spPr>
          <a:xfrm>
            <a:off x="6874893" y="2826802"/>
            <a:ext cx="5021544" cy="3046988"/>
          </a:xfrm>
          <a:prstGeom prst="rect">
            <a:avLst/>
          </a:prstGeom>
        </p:spPr>
        <p:txBody>
          <a:bodyPr wrap="square">
            <a:spAutoFit/>
          </a:bodyPr>
          <a:lstStyle/>
          <a:p>
            <a:pPr algn="just"/>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Đối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tượng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dễ</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mắc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bệnh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lao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phổi</a:t>
            </a:r>
            <a:r>
              <a:rPr lang="en-US" sz="2400" dirty="0">
                <a:latin typeface="Times New Roman" panose="02020603050405020304" pitchFamily="18" charset="0"/>
                <a:ea typeface="Calibri" panose="020F0502020204030204" pitchFamily="34" charset="0"/>
              </a:rPr>
              <a:t> người </a:t>
            </a:r>
            <a:r>
              <a:rPr lang="en-US" sz="2400" dirty="0" err="1">
                <a:latin typeface="Times New Roman" panose="02020603050405020304" pitchFamily="18" charset="0"/>
                <a:ea typeface="Calibri" panose="020F0502020204030204" pitchFamily="34" charset="0"/>
              </a:rPr>
              <a:t>thường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tiếp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xúc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với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nguổn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bệnh</a:t>
            </a:r>
            <a:r>
              <a:rPr lang="en-US" sz="2400" dirty="0">
                <a:latin typeface="Times New Roman" panose="02020603050405020304" pitchFamily="18" charset="0"/>
                <a:ea typeface="Calibri" panose="020F0502020204030204" pitchFamily="34" charset="0"/>
              </a:rPr>
              <a:t>; người </a:t>
            </a:r>
            <a:r>
              <a:rPr lang="en-US" sz="2400" dirty="0" err="1">
                <a:latin typeface="Times New Roman" panose="02020603050405020304" pitchFamily="18" charset="0"/>
                <a:ea typeface="Calibri" panose="020F0502020204030204" pitchFamily="34" charset="0"/>
              </a:rPr>
              <a:t>mắc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bệnh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suy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giảm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miễn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dịch</a:t>
            </a:r>
            <a:r>
              <a:rPr lang="en-US" sz="2400" dirty="0">
                <a:latin typeface="Times New Roman" panose="02020603050405020304" pitchFamily="18" charset="0"/>
                <a:ea typeface="Calibri" panose="020F0502020204030204" pitchFamily="34" charset="0"/>
              </a:rPr>
              <a:t>, người </a:t>
            </a:r>
            <a:r>
              <a:rPr lang="en-US" sz="2400" dirty="0" err="1">
                <a:latin typeface="Times New Roman" panose="02020603050405020304" pitchFamily="18" charset="0"/>
                <a:ea typeface="Calibri" panose="020F0502020204030204" pitchFamily="34" charset="0"/>
              </a:rPr>
              <a:t>nghiện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rượu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bia</a:t>
            </a:r>
            <a:r>
              <a:rPr lang="en-US" sz="2400" dirty="0">
                <a:latin typeface="Times New Roman" panose="02020603050405020304" pitchFamily="18" charset="0"/>
                <a:ea typeface="Calibri" panose="020F0502020204030204" pitchFamily="34" charset="0"/>
              </a:rPr>
              <a:t>, ma </a:t>
            </a:r>
            <a:r>
              <a:rPr lang="en-US" sz="2400" dirty="0" err="1">
                <a:latin typeface="Times New Roman" panose="02020603050405020304" pitchFamily="18" charset="0"/>
                <a:ea typeface="Calibri" panose="020F0502020204030204" pitchFamily="34" charset="0"/>
              </a:rPr>
              <a:t>tuý</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hoặc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sử</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dụng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loại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thuốc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ức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chế</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miễn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dịch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hoá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chấttrị</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ung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thư</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trong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gian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dài</a:t>
            </a:r>
            <a:r>
              <a:rPr lang="en-US" sz="2400" dirty="0">
                <a:latin typeface="Times New Roman" panose="02020603050405020304" pitchFamily="18" charset="0"/>
                <a:ea typeface="Calibri" panose="020F0502020204030204" pitchFamily="34" charset="0"/>
              </a:rPr>
              <a:t>; người </a:t>
            </a:r>
            <a:r>
              <a:rPr lang="en-US" sz="2400" dirty="0" err="1">
                <a:latin typeface="Times New Roman" panose="02020603050405020304" pitchFamily="18" charset="0"/>
                <a:ea typeface="Calibri" panose="020F0502020204030204" pitchFamily="34" charset="0"/>
              </a:rPr>
              <a:t>sống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trong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môi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trường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ẩm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ướt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nhiều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khói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bụi</a:t>
            </a:r>
            <a:endParaRPr lang="en-US" sz="2400" dirty="0"/>
          </a:p>
        </p:txBody>
      </p:sp>
    </p:spTree>
    <p:extLst>
      <p:ext uri="{BB962C8B-B14F-4D97-AF65-F5344CB8AC3E}">
        <p14:creationId xmlns:p14="http://schemas.microsoft.com/office/powerpoint/2010/main" val="2886977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24531" y="1074860"/>
            <a:ext cx="5616051" cy="5644225"/>
          </a:xfrm>
          <a:prstGeom prst="rect">
            <a:avLst/>
          </a:prstGeom>
        </p:spPr>
      </p:pic>
      <p:sp>
        <p:nvSpPr>
          <p:cNvPr id="8" name="Rectangle 7"/>
          <p:cNvSpPr/>
          <p:nvPr/>
        </p:nvSpPr>
        <p:spPr>
          <a:xfrm>
            <a:off x="6040582" y="1166898"/>
            <a:ext cx="5689600" cy="395749"/>
          </a:xfrm>
          <a:prstGeom prst="rect">
            <a:avLst/>
          </a:prstGeom>
        </p:spPr>
        <p:txBody>
          <a:bodyPr wrap="square">
            <a:spAutoFit/>
          </a:bodyPr>
          <a:lstStyle/>
          <a:p>
            <a:pPr algn="just">
              <a:lnSpc>
                <a:spcPct val="120000"/>
              </a:lnSpc>
              <a:spcAft>
                <a:spcPts val="0"/>
              </a:spcAft>
            </a:pPr>
            <a:r>
              <a:rPr lang="en-US"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Vi </a:t>
            </a:r>
            <a:r>
              <a:rPr lang="en-US"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khuẩn</a:t>
            </a:r>
            <a:r>
              <a:rPr lang="en-US"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Vibrio </a:t>
            </a:r>
            <a:r>
              <a:rPr lang="en-US"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cholerae</a:t>
            </a:r>
            <a:r>
              <a:rPr lang="en-US"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bệnh</a:t>
            </a:r>
            <a:r>
              <a:rPr lang="en-US"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p:cNvSpPr/>
          <p:nvPr/>
        </p:nvSpPr>
        <p:spPr>
          <a:xfrm>
            <a:off x="6040582" y="1638540"/>
            <a:ext cx="5689600" cy="1060547"/>
          </a:xfrm>
          <a:prstGeom prst="rect">
            <a:avLst/>
          </a:prstGeom>
        </p:spPr>
        <p:txBody>
          <a:bodyPr wrap="square">
            <a:spAutoFit/>
          </a:bodyPr>
          <a:lstStyle/>
          <a:p>
            <a:pPr algn="just">
              <a:lnSpc>
                <a:spcPct val="120000"/>
              </a:lnSpc>
              <a:spcAft>
                <a:spcPts val="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Đầu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khuẩn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xâm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nhập</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diệt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bởi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 acid ở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dày</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sót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ruột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non</a:t>
            </a:r>
            <a:endParaRPr lang="en-US" dirty="0">
              <a:latin typeface="Times New Roman" panose="02020603050405020304" pitchFamily="18" charset="0"/>
              <a:cs typeface="Times New Roman" panose="02020603050405020304" pitchFamily="18" charset="0"/>
            </a:endParaRPr>
          </a:p>
        </p:txBody>
      </p:sp>
      <p:sp>
        <p:nvSpPr>
          <p:cNvPr id="12" name="Rectangle 11"/>
          <p:cNvSpPr/>
          <p:nvPr/>
        </p:nvSpPr>
        <p:spPr>
          <a:xfrm>
            <a:off x="6040582" y="2617595"/>
            <a:ext cx="5689600" cy="1060547"/>
          </a:xfrm>
          <a:prstGeom prst="rect">
            <a:avLst/>
          </a:prstGeom>
        </p:spPr>
        <p:txBody>
          <a:bodyPr wrap="square">
            <a:spAutoFit/>
          </a:bodyPr>
          <a:lstStyle/>
          <a:p>
            <a:pPr algn="just">
              <a:lnSpc>
                <a:spcPct val="120000"/>
              </a:lnSpc>
              <a:spcAft>
                <a:spcPts val="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khuẩn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enzyme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mucinase</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di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vượt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lớp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nhầy</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niêm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ruột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non,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niêm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ruột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p:cNvSpPr/>
          <p:nvPr/>
        </p:nvSpPr>
        <p:spPr>
          <a:xfrm>
            <a:off x="6040582" y="3678142"/>
            <a:ext cx="5689600" cy="1725344"/>
          </a:xfrm>
          <a:prstGeom prst="rect">
            <a:avLst/>
          </a:prstGeom>
        </p:spPr>
        <p:txBody>
          <a:bodyPr wrap="square">
            <a:spAutoFit/>
          </a:bodyPr>
          <a:lstStyle/>
          <a:p>
            <a:pPr algn="just">
              <a:lnSpc>
                <a:spcPct val="120000"/>
              </a:lnSpc>
              <a:spcAft>
                <a:spcPts val="0"/>
              </a:spcAft>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khuẩn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thụ</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bề</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nhờ</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protein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bào</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bám</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dính</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ruột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non,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khuẩn</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p:cNvSpPr/>
          <p:nvPr/>
        </p:nvSpPr>
        <p:spPr>
          <a:xfrm>
            <a:off x="6040582" y="5403486"/>
            <a:ext cx="5689600" cy="1200329"/>
          </a:xfrm>
          <a:prstGeom prst="rect">
            <a:avLst/>
          </a:prstGeom>
        </p:spPr>
        <p:txBody>
          <a:bodyPr wrap="square">
            <a:spAutoFit/>
          </a:bodyPr>
          <a:lstStyle/>
          <a:p>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gắn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niêm</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mạc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ruột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ruột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dẫn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mất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huyết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áp</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biệt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người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mắc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tả</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bị</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mất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bicarbonate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potassium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mất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máu</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5" name="Rectangle 14"/>
          <p:cNvSpPr/>
          <p:nvPr/>
        </p:nvSpPr>
        <p:spPr>
          <a:xfrm>
            <a:off x="891550" y="511180"/>
            <a:ext cx="10459453" cy="609398"/>
          </a:xfrm>
          <a:prstGeom prst="rect">
            <a:avLst/>
          </a:prstGeom>
        </p:spPr>
        <p:txBody>
          <a:bodyPr wrap="square">
            <a:spAutoFit/>
          </a:bodyPr>
          <a:lstStyle/>
          <a:p>
            <a:pPr algn="just">
              <a:lnSpc>
                <a:spcPct val="120000"/>
              </a:lnSpc>
              <a:spcAft>
                <a:spcPts val="0"/>
              </a:spcAft>
              <a:tabLst>
                <a:tab pos="554355" algn="l"/>
              </a:tabLst>
            </a:pPr>
            <a:r>
              <a:rPr lang="en-US" sz="2800" b="1" dirty="0">
                <a:solidFill>
                  <a:srgbClr val="7030A0"/>
                </a:solidFill>
                <a:latin typeface="Times New Roman" panose="02020603050405020304" pitchFamily="18" charset="0"/>
                <a:ea typeface="Arial" panose="020B0604020202020204" pitchFamily="34" charset="0"/>
              </a:rPr>
              <a:t>III. MỘT SỐ BỆNH DỊCH PHỔ BIẾN Ở NGƯỜI</a:t>
            </a:r>
            <a:endParaRPr lang="en-US" sz="2800" b="1" dirty="0">
              <a:solidFill>
                <a:srgbClr val="7030A0"/>
              </a:solidFill>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1326549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34545" y="2108445"/>
            <a:ext cx="5495636" cy="2677656"/>
          </a:xfrm>
          <a:prstGeom prst="rect">
            <a:avLst/>
          </a:prstGeom>
        </p:spPr>
        <p:txBody>
          <a:bodyPr wrap="square">
            <a:spAutoFit/>
          </a:bodyPr>
          <a:lstStyle/>
          <a:p>
            <a:pPr algn="just"/>
            <a:r>
              <a:rPr lang="en-US" sz="2400" dirty="0" err="1">
                <a:latin typeface="Times New Roman" panose="02020603050405020304" pitchFamily="18" charset="0"/>
                <a:ea typeface="Calibri" panose="020F0502020204030204" pitchFamily="34" charset="0"/>
              </a:rPr>
              <a:t>Sốt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rét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bệnh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truyền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nhiễm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phổ</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biến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gây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ảnh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hưởng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lớn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đến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sức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khoẻ</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cộng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đồng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Bệnh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thường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phát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sinh</a:t>
            </a:r>
            <a:r>
              <a:rPr lang="en-US" sz="2400" dirty="0">
                <a:latin typeface="Times New Roman" panose="02020603050405020304" pitchFamily="18" charset="0"/>
                <a:ea typeface="Calibri" panose="020F0502020204030204" pitchFamily="34" charset="0"/>
              </a:rPr>
              <a:t> ở </a:t>
            </a:r>
            <a:r>
              <a:rPr lang="en-US" sz="2400" dirty="0" err="1">
                <a:latin typeface="Times New Roman" panose="02020603050405020304" pitchFamily="18" charset="0"/>
                <a:ea typeface="Calibri" panose="020F0502020204030204" pitchFamily="34" charset="0"/>
              </a:rPr>
              <a:t>nhiều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quốc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vùng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nhiệt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đới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châu</a:t>
            </a:r>
            <a:r>
              <a:rPr lang="en-US" sz="2400" dirty="0">
                <a:latin typeface="Times New Roman" panose="02020603050405020304" pitchFamily="18" charset="0"/>
                <a:ea typeface="Calibri" panose="020F0502020204030204" pitchFamily="34" charset="0"/>
              </a:rPr>
              <a:t> Phi, </a:t>
            </a:r>
            <a:r>
              <a:rPr lang="en-US" sz="2400" dirty="0" err="1">
                <a:latin typeface="Times New Roman" panose="02020603050405020304" pitchFamily="18" charset="0"/>
                <a:ea typeface="Calibri" panose="020F0502020204030204" pitchFamily="34" charset="0"/>
              </a:rPr>
              <a:t>châu</a:t>
            </a:r>
            <a:r>
              <a:rPr lang="en-US" sz="2400" dirty="0">
                <a:latin typeface="Times New Roman" panose="02020603050405020304" pitchFamily="18" charset="0"/>
                <a:ea typeface="Calibri" panose="020F0502020204030204" pitchFamily="34" charset="0"/>
              </a:rPr>
              <a:t> Á, </a:t>
            </a:r>
            <a:r>
              <a:rPr lang="en-US" sz="2400" dirty="0" err="1">
                <a:latin typeface="Times New Roman" panose="02020603050405020304" pitchFamily="18" charset="0"/>
                <a:ea typeface="Calibri" panose="020F0502020204030204" pitchFamily="34" charset="0"/>
              </a:rPr>
              <a:t>Trung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Mỹ</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Nam </a:t>
            </a:r>
            <a:r>
              <a:rPr lang="en-US" sz="2400" dirty="0" err="1">
                <a:latin typeface="Times New Roman" panose="02020603050405020304" pitchFamily="18" charset="0"/>
                <a:ea typeface="Calibri" panose="020F0502020204030204" pitchFamily="34" charset="0"/>
              </a:rPr>
              <a:t>Mỹ</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Bệnh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khả</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năng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lây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truyền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từ</a:t>
            </a:r>
            <a:r>
              <a:rPr lang="en-US" sz="2400" dirty="0">
                <a:latin typeface="Times New Roman" panose="02020603050405020304" pitchFamily="18" charset="0"/>
                <a:ea typeface="Calibri" panose="020F0502020204030204" pitchFamily="34" charset="0"/>
              </a:rPr>
              <a:t> người sang người </a:t>
            </a:r>
            <a:r>
              <a:rPr lang="en-US" sz="2400" dirty="0" err="1">
                <a:latin typeface="Times New Roman" panose="02020603050405020304" pitchFamily="18" charset="0"/>
                <a:ea typeface="Calibri" panose="020F0502020204030204" pitchFamily="34" charset="0"/>
              </a:rPr>
              <a:t>thông</a:t>
            </a:r>
            <a:r>
              <a:rPr lang="en-US" sz="2400" dirty="0">
                <a:latin typeface="Times New Roman" panose="02020603050405020304" pitchFamily="18" charset="0"/>
                <a:ea typeface="Calibri" panose="020F0502020204030204" pitchFamily="34" charset="0"/>
              </a:rPr>
              <a:t> qua </a:t>
            </a:r>
            <a:r>
              <a:rPr lang="en-US" sz="2400" dirty="0" err="1">
                <a:latin typeface="Times New Roman" panose="02020603050405020304" pitchFamily="18" charset="0"/>
                <a:ea typeface="Calibri" panose="020F0502020204030204" pitchFamily="34" charset="0"/>
              </a:rPr>
              <a:t>vật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chủ</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trung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gian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muỗi</a:t>
            </a:r>
            <a:r>
              <a:rPr lang="en-US" sz="2400" dirty="0">
                <a:latin typeface="Times New Roman" panose="02020603050405020304" pitchFamily="18" charset="0"/>
                <a:ea typeface="Calibri" panose="020F0502020204030204" pitchFamily="34" charset="0"/>
              </a:rPr>
              <a:t> </a:t>
            </a:r>
            <a:r>
              <a:rPr lang="en-US" sz="2400" i="1" dirty="0">
                <a:solidFill>
                  <a:srgbClr val="002060"/>
                </a:solidFill>
                <a:latin typeface="Times New Roman" panose="02020603050405020304" pitchFamily="18" charset="0"/>
                <a:ea typeface="Calibri" panose="020F0502020204030204" pitchFamily="34" charset="0"/>
              </a:rPr>
              <a:t>Anopheles.</a:t>
            </a:r>
            <a:endParaRPr lang="en-US" sz="2400" dirty="0">
              <a:solidFill>
                <a:srgbClr val="002060"/>
              </a:solidFill>
            </a:endParaRPr>
          </a:p>
        </p:txBody>
      </p:sp>
      <p:sp>
        <p:nvSpPr>
          <p:cNvPr id="7" name="Rectangle 6"/>
          <p:cNvSpPr/>
          <p:nvPr/>
        </p:nvSpPr>
        <p:spPr>
          <a:xfrm>
            <a:off x="3703782" y="1431636"/>
            <a:ext cx="2116570" cy="3417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483432" y="1074860"/>
            <a:ext cx="5298532" cy="5455458"/>
          </a:xfrm>
          <a:prstGeom prst="rect">
            <a:avLst/>
          </a:prstGeom>
        </p:spPr>
      </p:pic>
      <p:sp>
        <p:nvSpPr>
          <p:cNvPr id="10" name="Rectangle 9"/>
          <p:cNvSpPr/>
          <p:nvPr/>
        </p:nvSpPr>
        <p:spPr>
          <a:xfrm>
            <a:off x="891550" y="511180"/>
            <a:ext cx="10459453" cy="609398"/>
          </a:xfrm>
          <a:prstGeom prst="rect">
            <a:avLst/>
          </a:prstGeom>
        </p:spPr>
        <p:txBody>
          <a:bodyPr wrap="square">
            <a:spAutoFit/>
          </a:bodyPr>
          <a:lstStyle/>
          <a:p>
            <a:pPr algn="just">
              <a:lnSpc>
                <a:spcPct val="120000"/>
              </a:lnSpc>
              <a:spcAft>
                <a:spcPts val="0"/>
              </a:spcAft>
              <a:tabLst>
                <a:tab pos="554355" algn="l"/>
              </a:tabLst>
            </a:pPr>
            <a:r>
              <a:rPr lang="en-US" sz="2800" b="1" dirty="0">
                <a:solidFill>
                  <a:srgbClr val="7030A0"/>
                </a:solidFill>
                <a:latin typeface="Times New Roman" panose="02020603050405020304" pitchFamily="18" charset="0"/>
                <a:ea typeface="Arial" panose="020B0604020202020204" pitchFamily="34" charset="0"/>
              </a:rPr>
              <a:t>III. MỘT SỐ BỆNH DỊCH PHỔ BIẾN Ở NGƯỜI</a:t>
            </a:r>
            <a:endParaRPr lang="en-US" sz="2800" b="1" dirty="0">
              <a:solidFill>
                <a:srgbClr val="7030A0"/>
              </a:solidFill>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16311376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59766" y="1837983"/>
            <a:ext cx="5303878" cy="3416320"/>
          </a:xfrm>
          <a:prstGeom prst="rect">
            <a:avLst/>
          </a:prstGeom>
        </p:spPr>
        <p:txBody>
          <a:bodyPr wrap="square">
            <a:spAutoFit/>
          </a:bodyPr>
          <a:lstStyle/>
          <a:p>
            <a:pPr algn="just"/>
            <a:r>
              <a:rPr lang="en-US" sz="2400" dirty="0" err="1">
                <a:latin typeface="Times New Roman" panose="02020603050405020304" pitchFamily="18" charset="0"/>
                <a:ea typeface="Calibri" panose="020F0502020204030204" pitchFamily="34" charset="0"/>
                <a:cs typeface="Times New Roman" panose="02020603050405020304" pitchFamily="18" charset="0"/>
              </a:rPr>
              <a:t>Sởi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latin typeface="Times New Roman" panose="02020603050405020304" pitchFamily="18" charset="0"/>
                <a:ea typeface="Calibri" panose="020F0502020204030204" pitchFamily="34" charset="0"/>
                <a:cs typeface="Times New Roman" panose="02020603050405020304" pitchFamily="18" charset="0"/>
              </a:rPr>
              <a:t> do virus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sởi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tốc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ai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chưa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miễn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sởi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viêm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viêm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latin typeface="Times New Roman" panose="02020603050405020304" pitchFamily="18" charset="0"/>
                <a:ea typeface="Calibri" panose="020F0502020204030204" pitchFamily="34" charset="0"/>
                <a:cs typeface="Times New Roman" panose="02020603050405020304" pitchFamily="18" charset="0"/>
              </a:rPr>
              <a:t> di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hổi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891550" y="511180"/>
            <a:ext cx="10459453" cy="609398"/>
          </a:xfrm>
          <a:prstGeom prst="rect">
            <a:avLst/>
          </a:prstGeom>
        </p:spPr>
        <p:txBody>
          <a:bodyPr wrap="square">
            <a:spAutoFit/>
          </a:bodyPr>
          <a:lstStyle/>
          <a:p>
            <a:pPr algn="just">
              <a:lnSpc>
                <a:spcPct val="120000"/>
              </a:lnSpc>
              <a:spcAft>
                <a:spcPts val="0"/>
              </a:spcAft>
              <a:tabLst>
                <a:tab pos="554355" algn="l"/>
              </a:tabLst>
            </a:pPr>
            <a:r>
              <a:rPr lang="en-US" sz="2800" b="1" dirty="0">
                <a:solidFill>
                  <a:srgbClr val="7030A0"/>
                </a:solidFill>
                <a:latin typeface="Times New Roman" panose="02020603050405020304" pitchFamily="18" charset="0"/>
                <a:ea typeface="Arial" panose="020B0604020202020204" pitchFamily="34" charset="0"/>
              </a:rPr>
              <a:t>III. MỘT SỐ BỆNH DỊCH PHỔ BIẾN Ở NGƯỜI</a:t>
            </a:r>
            <a:endParaRPr lang="en-US" sz="2800" b="1" dirty="0">
              <a:solidFill>
                <a:srgbClr val="7030A0"/>
              </a:solidFill>
              <a:latin typeface="Segoe UI" panose="020B0502040204020203" pitchFamily="34" charset="0"/>
              <a:ea typeface="Segoe UI" panose="020B0502040204020203" pitchFamily="34" charset="0"/>
            </a:endParaRPr>
          </a:p>
        </p:txBody>
      </p:sp>
      <p:pic>
        <p:nvPicPr>
          <p:cNvPr id="2050" name="Picture 2" descr="bé bị bệnh sởi">
            <a:extLst>
              <a:ext uri="{FF2B5EF4-FFF2-40B4-BE49-F238E27FC236}">
                <a16:creationId xmlns:a16="http://schemas.microsoft.com/office/drawing/2014/main" id="{AB7D9B2F-40E5-41D8-93D5-F5BF23F57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45" y="1570162"/>
            <a:ext cx="5590489" cy="371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3600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535302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1787</Words>
  <Application>Microsoft Office PowerPoint</Application>
  <PresentationFormat>Widescreen</PresentationFormat>
  <Paragraphs>79</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Segoe UI</vt:lpstr>
      <vt:lpstr>Times New Roman</vt:lpstr>
      <vt:lpstr>UTM Cookies</vt:lpstr>
      <vt:lpstr>Wingdings</vt:lpstr>
      <vt:lpstr>Office Theme</vt:lpstr>
      <vt:lpstr>MỘT SỐ BỆNH DỊCH  PHỔ BIẾN Ở NGƯỜI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Đau mắt hột là một trong các bệnh truyền nhiễm chưa có vắc xin phòng bệnh. Đây là bệnh viêm mạn tính kết mạc và giác mạc, khả năng lây lan và tiến triển nhanh chóng. Nếu không điều trị sớm, đau mắt hột có thể gây loét, thủng giác mạc, viêm nội nhãn ảnh hưởng đến thị lực, nguy cơ cao gây mù lòa vĩnh viễn.</vt:lpstr>
      <vt:lpstr>PowerPoint Presentation</vt:lpstr>
      <vt:lpstr>Viêm màng não do não mô cầu là bệnh truyền nhiễm cấp tính, xuất hiện đột ngột với các triệu chứng: Đau đầu dữ dội, sốt, buồn nôn, xuất huyết hình sao, táo bón, hôm mê, co giật,… Đây là bệnh truyền nhiễm thường gặp ở trẻ em, thanh thiếu niên, người có bệnh mạn tính… Viêm màng não do não mô cầu có khả năng gây tử vong chỉ trong 24 giờ đầu nếu không phát hiện nhanh chóng và điều trị kịp thời. Đa phần (khoảng 50-70%) trẻ bị viêm não mô cầu có nguy cơ tử vong. Nếu được cứu sống, 20% trẻ bị di chứng bại não, suy thận, chậm phát triển, liệt, điếc và tàn phế suốt đời. </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53</cp:revision>
  <dcterms:created xsi:type="dcterms:W3CDTF">2023-07-28T01:44:19Z</dcterms:created>
  <dcterms:modified xsi:type="dcterms:W3CDTF">2025-01-19T13:50:55Z</dcterms:modified>
</cp:coreProperties>
</file>