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7" r:id="rId4"/>
    <p:sldId id="268" r:id="rId5"/>
    <p:sldId id="269" r:id="rId6"/>
    <p:sldId id="288" r:id="rId7"/>
    <p:sldId id="270" r:id="rId8"/>
    <p:sldId id="258" r:id="rId9"/>
    <p:sldId id="290" r:id="rId10"/>
    <p:sldId id="259" r:id="rId11"/>
    <p:sldId id="293" r:id="rId12"/>
    <p:sldId id="272" r:id="rId13"/>
    <p:sldId id="294" r:id="rId14"/>
    <p:sldId id="273" r:id="rId15"/>
    <p:sldId id="261" r:id="rId16"/>
    <p:sldId id="300" r:id="rId17"/>
    <p:sldId id="29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B2B65-482E-4CA9-AACD-963F50BD9731}"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B4C402D0-B9EC-4E64-AAEE-FCD22674D292}">
      <dgm:prSet phldrT="[Text]" custT="1"/>
      <dgm:spPr/>
      <dgm:t>
        <a:bodyPr/>
        <a:lstStyle/>
        <a:p>
          <a:pPr>
            <a:buFont typeface="Times New Roman" panose="02020603050405020304" pitchFamily="18" charset="0"/>
            <a:buChar cha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p>
      </dgm:t>
    </dgm:pt>
    <dgm:pt modelId="{0D9DE76A-8AA8-46C7-8A07-DC2E3E3F8A46}" type="parTrans" cxnId="{F5D62A21-CEE9-4DD4-B3EA-52E274743B31}">
      <dgm:prSet/>
      <dgm:spPr/>
      <dgm:t>
        <a:bodyPr/>
        <a:lstStyle/>
        <a:p>
          <a:endParaRPr lang="en-US"/>
        </a:p>
      </dgm:t>
    </dgm:pt>
    <dgm:pt modelId="{12740A20-CD19-499D-8115-1064205E40D0}" type="sibTrans" cxnId="{F5D62A21-CEE9-4DD4-B3EA-52E274743B31}">
      <dgm:prSet/>
      <dgm:spPr/>
      <dgm:t>
        <a:bodyPr/>
        <a:lstStyle/>
        <a:p>
          <a:endParaRPr lang="en-US"/>
        </a:p>
      </dgm:t>
    </dgm:pt>
    <dgm:pt modelId="{23DD31D2-EEA0-45D6-A2F9-577E0B155E2D}">
      <dgm:prSet phldrT="[Text]" custT="1"/>
      <dgm:spPr/>
      <dgm:t>
        <a:bodyPr/>
        <a:lstStyle/>
        <a:p>
          <a:pPr>
            <a:buFont typeface="Times New Roman" panose="02020603050405020304" pitchFamily="18" charset="0"/>
            <a:buChar cha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(LĐ2)</a:t>
          </a:r>
        </a:p>
      </dgm:t>
    </dgm:pt>
    <dgm:pt modelId="{88A10885-81F0-47B6-AA77-668D5224AE87}" type="parTrans" cxnId="{0AB10BF0-241B-42CE-897B-A237D4F53DFC}">
      <dgm:prSet/>
      <dgm:spPr/>
      <dgm:t>
        <a:bodyPr/>
        <a:lstStyle/>
        <a:p>
          <a:endParaRPr lang="en-US"/>
        </a:p>
      </dgm:t>
    </dgm:pt>
    <dgm:pt modelId="{D0B60D96-6E25-41E3-A825-94C0CC269D63}" type="sibTrans" cxnId="{0AB10BF0-241B-42CE-897B-A237D4F53DFC}">
      <dgm:prSet/>
      <dgm:spPr/>
      <dgm:t>
        <a:bodyPr/>
        <a:lstStyle/>
        <a:p>
          <a:endParaRPr lang="en-US"/>
        </a:p>
      </dgm:t>
    </dgm:pt>
    <dgm:pt modelId="{78E366E0-F8F2-4AAA-85B9-065993A3888D}">
      <dgm:prSet phldrT="[Text]" custT="1"/>
      <dgm:spPr/>
      <dgm:t>
        <a:bodyPr/>
        <a:lstStyle/>
        <a:p>
          <a:pPr marL="0" marR="0" indent="0"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p>
        <a:p>
          <a:pPr marL="0" marR="0" indent="0"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lang="en-US" sz="2400" b="1" dirty="0">
            <a:latin typeface="Times New Roman" panose="02020603050405020304" pitchFamily="18" charset="0"/>
            <a:cs typeface="Times New Roman" panose="02020603050405020304" pitchFamily="18" charset="0"/>
          </a:endParaRPr>
        </a:p>
      </dgm:t>
    </dgm:pt>
    <dgm:pt modelId="{F8ED18F8-8CE8-4043-AD09-841CD79690AF}" type="parTrans" cxnId="{B5AE1118-0E99-4375-8120-00F31936ED6E}">
      <dgm:prSet/>
      <dgm:spPr/>
      <dgm:t>
        <a:bodyPr/>
        <a:lstStyle/>
        <a:p>
          <a:endParaRPr lang="en-US"/>
        </a:p>
      </dgm:t>
    </dgm:pt>
    <dgm:pt modelId="{41F516CE-FD77-4143-90A9-113292933B9D}" type="sibTrans" cxnId="{B5AE1118-0E99-4375-8120-00F31936ED6E}">
      <dgm:prSet/>
      <dgm:spPr/>
      <dgm:t>
        <a:bodyPr/>
        <a:lstStyle/>
        <a:p>
          <a:endParaRPr lang="en-US"/>
        </a:p>
      </dgm:t>
    </dgm:pt>
    <dgm:pt modelId="{527C6A20-0FF1-4C38-BCEF-7C73618E40B9}">
      <dgm:prSet phldrT="[Text]" custT="1"/>
      <dgm:spPr/>
      <dgm:t>
        <a:bodyPr/>
        <a:lstStyle/>
        <a:p>
          <a:pPr marL="0" marR="0" indent="0" defTabSz="91440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 (LĐ1)</a:t>
          </a:r>
        </a:p>
        <a:p>
          <a:pPr>
            <a:buFont typeface="Times New Roman" panose="02020603050405020304" pitchFamily="18" charset="0"/>
            <a:buChar char="-"/>
          </a:pPr>
          <a:endParaRPr lang="en-US" sz="2400" b="1" dirty="0">
            <a:latin typeface="Times New Roman" panose="02020603050405020304" pitchFamily="18" charset="0"/>
            <a:cs typeface="Times New Roman" panose="02020603050405020304" pitchFamily="18" charset="0"/>
          </a:endParaRPr>
        </a:p>
      </dgm:t>
    </dgm:pt>
    <dgm:pt modelId="{1AE3678E-CC40-43A0-AB8A-9C2E8092C9F3}" type="parTrans" cxnId="{2AF6D894-8959-4DAE-8585-2F7A01D06220}">
      <dgm:prSet/>
      <dgm:spPr/>
      <dgm:t>
        <a:bodyPr/>
        <a:lstStyle/>
        <a:p>
          <a:endParaRPr lang="en-US"/>
        </a:p>
      </dgm:t>
    </dgm:pt>
    <dgm:pt modelId="{EC996232-D383-4F1D-BA56-730A135082A1}" type="sibTrans" cxnId="{2AF6D894-8959-4DAE-8585-2F7A01D06220}">
      <dgm:prSet/>
      <dgm:spPr/>
      <dgm:t>
        <a:bodyPr/>
        <a:lstStyle/>
        <a:p>
          <a:endParaRPr lang="en-US"/>
        </a:p>
      </dgm:t>
    </dgm:pt>
    <dgm:pt modelId="{6895049B-A87B-4DD2-AC08-9DE628A88BCF}" type="pres">
      <dgm:prSet presAssocID="{0F6B2B65-482E-4CA9-AACD-963F50BD9731}" presName="cycle" presStyleCnt="0">
        <dgm:presLayoutVars>
          <dgm:dir/>
          <dgm:resizeHandles val="exact"/>
        </dgm:presLayoutVars>
      </dgm:prSet>
      <dgm:spPr/>
      <dgm:t>
        <a:bodyPr/>
        <a:lstStyle/>
        <a:p>
          <a:endParaRPr lang="en-US"/>
        </a:p>
      </dgm:t>
    </dgm:pt>
    <dgm:pt modelId="{BF035116-6737-4844-AB52-B002581A3421}" type="pres">
      <dgm:prSet presAssocID="{B4C402D0-B9EC-4E64-AAEE-FCD22674D292}" presName="node" presStyleLbl="node1" presStyleIdx="0" presStyleCnt="4" custScaleX="260646" custScaleY="118093" custRadScaleRad="99609" custRadScaleInc="6818">
        <dgm:presLayoutVars>
          <dgm:bulletEnabled val="1"/>
        </dgm:presLayoutVars>
      </dgm:prSet>
      <dgm:spPr/>
      <dgm:t>
        <a:bodyPr/>
        <a:lstStyle/>
        <a:p>
          <a:endParaRPr lang="en-US"/>
        </a:p>
      </dgm:t>
    </dgm:pt>
    <dgm:pt modelId="{BA95E44A-DAF4-4621-9964-B94AA3C3ACEE}" type="pres">
      <dgm:prSet presAssocID="{B4C402D0-B9EC-4E64-AAEE-FCD22674D292}" presName="spNode" presStyleCnt="0"/>
      <dgm:spPr/>
    </dgm:pt>
    <dgm:pt modelId="{F9912330-7F37-4755-9598-2F51DBFEBBEE}" type="pres">
      <dgm:prSet presAssocID="{12740A20-CD19-499D-8115-1064205E40D0}" presName="sibTrans" presStyleLbl="sibTrans1D1" presStyleIdx="0" presStyleCnt="4"/>
      <dgm:spPr/>
      <dgm:t>
        <a:bodyPr/>
        <a:lstStyle/>
        <a:p>
          <a:endParaRPr lang="en-US"/>
        </a:p>
      </dgm:t>
    </dgm:pt>
    <dgm:pt modelId="{4EF33495-FAEA-47A0-B06F-0C96AC5AD8ED}" type="pres">
      <dgm:prSet presAssocID="{23DD31D2-EEA0-45D6-A2F9-577E0B155E2D}" presName="node" presStyleLbl="node1" presStyleIdx="1" presStyleCnt="4" custScaleX="182102" custScaleY="90686" custRadScaleRad="125097" custRadScaleInc="3202">
        <dgm:presLayoutVars>
          <dgm:bulletEnabled val="1"/>
        </dgm:presLayoutVars>
      </dgm:prSet>
      <dgm:spPr/>
      <dgm:t>
        <a:bodyPr/>
        <a:lstStyle/>
        <a:p>
          <a:endParaRPr lang="en-US"/>
        </a:p>
      </dgm:t>
    </dgm:pt>
    <dgm:pt modelId="{9C39BBBF-56BA-4910-9C74-75D93A246D10}" type="pres">
      <dgm:prSet presAssocID="{23DD31D2-EEA0-45D6-A2F9-577E0B155E2D}" presName="spNode" presStyleCnt="0"/>
      <dgm:spPr/>
    </dgm:pt>
    <dgm:pt modelId="{B017D22B-E1FA-44B3-9342-6BBB1401F11A}" type="pres">
      <dgm:prSet presAssocID="{D0B60D96-6E25-41E3-A825-94C0CC269D63}" presName="sibTrans" presStyleLbl="sibTrans1D1" presStyleIdx="1" presStyleCnt="4"/>
      <dgm:spPr/>
      <dgm:t>
        <a:bodyPr/>
        <a:lstStyle/>
        <a:p>
          <a:endParaRPr lang="en-US"/>
        </a:p>
      </dgm:t>
    </dgm:pt>
    <dgm:pt modelId="{90E6A16C-0912-429F-B697-5E208EE55102}" type="pres">
      <dgm:prSet presAssocID="{78E366E0-F8F2-4AAA-85B9-065993A3888D}" presName="node" presStyleLbl="node1" presStyleIdx="2" presStyleCnt="4" custScaleX="181963" custScaleY="118093" custRadScaleRad="95135" custRadScaleInc="9240">
        <dgm:presLayoutVars>
          <dgm:bulletEnabled val="1"/>
        </dgm:presLayoutVars>
      </dgm:prSet>
      <dgm:spPr/>
      <dgm:t>
        <a:bodyPr/>
        <a:lstStyle/>
        <a:p>
          <a:endParaRPr lang="en-US"/>
        </a:p>
      </dgm:t>
    </dgm:pt>
    <dgm:pt modelId="{A53A8C5D-F53A-4017-B18A-AA2D9320C41B}" type="pres">
      <dgm:prSet presAssocID="{78E366E0-F8F2-4AAA-85B9-065993A3888D}" presName="spNode" presStyleCnt="0"/>
      <dgm:spPr/>
    </dgm:pt>
    <dgm:pt modelId="{F788A7DE-40EB-416B-B77B-30CBAC9B1995}" type="pres">
      <dgm:prSet presAssocID="{41F516CE-FD77-4143-90A9-113292933B9D}" presName="sibTrans" presStyleLbl="sibTrans1D1" presStyleIdx="2" presStyleCnt="4"/>
      <dgm:spPr/>
      <dgm:t>
        <a:bodyPr/>
        <a:lstStyle/>
        <a:p>
          <a:endParaRPr lang="en-US"/>
        </a:p>
      </dgm:t>
    </dgm:pt>
    <dgm:pt modelId="{47CF68AC-4600-4E1B-AAF6-F9BD4EEEAD42}" type="pres">
      <dgm:prSet presAssocID="{527C6A20-0FF1-4C38-BCEF-7C73618E40B9}" presName="node" presStyleLbl="node1" presStyleIdx="3" presStyleCnt="4" custScaleX="159938" custScaleY="113240" custRadScaleRad="119404" custRadScaleInc="-2304">
        <dgm:presLayoutVars>
          <dgm:bulletEnabled val="1"/>
        </dgm:presLayoutVars>
      </dgm:prSet>
      <dgm:spPr/>
      <dgm:t>
        <a:bodyPr/>
        <a:lstStyle/>
        <a:p>
          <a:endParaRPr lang="en-US"/>
        </a:p>
      </dgm:t>
    </dgm:pt>
    <dgm:pt modelId="{6BEB98EB-2BA2-426E-8B89-387E6F5D528A}" type="pres">
      <dgm:prSet presAssocID="{527C6A20-0FF1-4C38-BCEF-7C73618E40B9}" presName="spNode" presStyleCnt="0"/>
      <dgm:spPr/>
    </dgm:pt>
    <dgm:pt modelId="{64F10DD3-D97E-4DF1-9248-17AFA7F70300}" type="pres">
      <dgm:prSet presAssocID="{EC996232-D383-4F1D-BA56-730A135082A1}" presName="sibTrans" presStyleLbl="sibTrans1D1" presStyleIdx="3" presStyleCnt="4"/>
      <dgm:spPr/>
      <dgm:t>
        <a:bodyPr/>
        <a:lstStyle/>
        <a:p>
          <a:endParaRPr lang="en-US"/>
        </a:p>
      </dgm:t>
    </dgm:pt>
  </dgm:ptLst>
  <dgm:cxnLst>
    <dgm:cxn modelId="{F5D62A21-CEE9-4DD4-B3EA-52E274743B31}" srcId="{0F6B2B65-482E-4CA9-AACD-963F50BD9731}" destId="{B4C402D0-B9EC-4E64-AAEE-FCD22674D292}" srcOrd="0" destOrd="0" parTransId="{0D9DE76A-8AA8-46C7-8A07-DC2E3E3F8A46}" sibTransId="{12740A20-CD19-499D-8115-1064205E40D0}"/>
    <dgm:cxn modelId="{BA264FAA-A85E-436A-932A-BC89A209CD0B}" type="presOf" srcId="{0F6B2B65-482E-4CA9-AACD-963F50BD9731}" destId="{6895049B-A87B-4DD2-AC08-9DE628A88BCF}" srcOrd="0" destOrd="0" presId="urn:microsoft.com/office/officeart/2005/8/layout/cycle6"/>
    <dgm:cxn modelId="{6EDA03C4-06D8-48B3-99FA-8AB34303BC3D}" type="presOf" srcId="{527C6A20-0FF1-4C38-BCEF-7C73618E40B9}" destId="{47CF68AC-4600-4E1B-AAF6-F9BD4EEEAD42}" srcOrd="0" destOrd="0" presId="urn:microsoft.com/office/officeart/2005/8/layout/cycle6"/>
    <dgm:cxn modelId="{B5AE1118-0E99-4375-8120-00F31936ED6E}" srcId="{0F6B2B65-482E-4CA9-AACD-963F50BD9731}" destId="{78E366E0-F8F2-4AAA-85B9-065993A3888D}" srcOrd="2" destOrd="0" parTransId="{F8ED18F8-8CE8-4043-AD09-841CD79690AF}" sibTransId="{41F516CE-FD77-4143-90A9-113292933B9D}"/>
    <dgm:cxn modelId="{FDD9A44D-6133-4970-98E0-55B30DA8DECD}" type="presOf" srcId="{41F516CE-FD77-4143-90A9-113292933B9D}" destId="{F788A7DE-40EB-416B-B77B-30CBAC9B1995}" srcOrd="0" destOrd="0" presId="urn:microsoft.com/office/officeart/2005/8/layout/cycle6"/>
    <dgm:cxn modelId="{F1C679BD-1E39-427B-846D-C37856C314AE}" type="presOf" srcId="{12740A20-CD19-499D-8115-1064205E40D0}" destId="{F9912330-7F37-4755-9598-2F51DBFEBBEE}" srcOrd="0" destOrd="0" presId="urn:microsoft.com/office/officeart/2005/8/layout/cycle6"/>
    <dgm:cxn modelId="{7FDDD667-7D79-4E65-B10E-378BE6DC2532}" type="presOf" srcId="{78E366E0-F8F2-4AAA-85B9-065993A3888D}" destId="{90E6A16C-0912-429F-B697-5E208EE55102}" srcOrd="0" destOrd="0" presId="urn:microsoft.com/office/officeart/2005/8/layout/cycle6"/>
    <dgm:cxn modelId="{B65B4832-CD82-4233-9AE3-E192E7D22021}" type="presOf" srcId="{23DD31D2-EEA0-45D6-A2F9-577E0B155E2D}" destId="{4EF33495-FAEA-47A0-B06F-0C96AC5AD8ED}" srcOrd="0" destOrd="0" presId="urn:microsoft.com/office/officeart/2005/8/layout/cycle6"/>
    <dgm:cxn modelId="{2AF6D894-8959-4DAE-8585-2F7A01D06220}" srcId="{0F6B2B65-482E-4CA9-AACD-963F50BD9731}" destId="{527C6A20-0FF1-4C38-BCEF-7C73618E40B9}" srcOrd="3" destOrd="0" parTransId="{1AE3678E-CC40-43A0-AB8A-9C2E8092C9F3}" sibTransId="{EC996232-D383-4F1D-BA56-730A135082A1}"/>
    <dgm:cxn modelId="{F0C9A35B-247E-4B9B-87EA-264749BB65E3}" type="presOf" srcId="{D0B60D96-6E25-41E3-A825-94C0CC269D63}" destId="{B017D22B-E1FA-44B3-9342-6BBB1401F11A}" srcOrd="0" destOrd="0" presId="urn:microsoft.com/office/officeart/2005/8/layout/cycle6"/>
    <dgm:cxn modelId="{0AB10BF0-241B-42CE-897B-A237D4F53DFC}" srcId="{0F6B2B65-482E-4CA9-AACD-963F50BD9731}" destId="{23DD31D2-EEA0-45D6-A2F9-577E0B155E2D}" srcOrd="1" destOrd="0" parTransId="{88A10885-81F0-47B6-AA77-668D5224AE87}" sibTransId="{D0B60D96-6E25-41E3-A825-94C0CC269D63}"/>
    <dgm:cxn modelId="{D2B7EA76-3925-47FF-8145-B392C36D9BCD}" type="presOf" srcId="{EC996232-D383-4F1D-BA56-730A135082A1}" destId="{64F10DD3-D97E-4DF1-9248-17AFA7F70300}" srcOrd="0" destOrd="0" presId="urn:microsoft.com/office/officeart/2005/8/layout/cycle6"/>
    <dgm:cxn modelId="{F868163E-2DE7-4D83-BC62-912A80F1C13A}" type="presOf" srcId="{B4C402D0-B9EC-4E64-AAEE-FCD22674D292}" destId="{BF035116-6737-4844-AB52-B002581A3421}" srcOrd="0" destOrd="0" presId="urn:microsoft.com/office/officeart/2005/8/layout/cycle6"/>
    <dgm:cxn modelId="{03722F9C-E1BC-4352-8824-4393EFD339DC}" type="presParOf" srcId="{6895049B-A87B-4DD2-AC08-9DE628A88BCF}" destId="{BF035116-6737-4844-AB52-B002581A3421}" srcOrd="0" destOrd="0" presId="urn:microsoft.com/office/officeart/2005/8/layout/cycle6"/>
    <dgm:cxn modelId="{4C482593-FCC1-4D64-9D86-D5A97A170204}" type="presParOf" srcId="{6895049B-A87B-4DD2-AC08-9DE628A88BCF}" destId="{BA95E44A-DAF4-4621-9964-B94AA3C3ACEE}" srcOrd="1" destOrd="0" presId="urn:microsoft.com/office/officeart/2005/8/layout/cycle6"/>
    <dgm:cxn modelId="{DC1A553C-7348-4594-8636-B16F50534251}" type="presParOf" srcId="{6895049B-A87B-4DD2-AC08-9DE628A88BCF}" destId="{F9912330-7F37-4755-9598-2F51DBFEBBEE}" srcOrd="2" destOrd="0" presId="urn:microsoft.com/office/officeart/2005/8/layout/cycle6"/>
    <dgm:cxn modelId="{B6E021BA-86DE-4BDA-BA84-F1A6E0239FC5}" type="presParOf" srcId="{6895049B-A87B-4DD2-AC08-9DE628A88BCF}" destId="{4EF33495-FAEA-47A0-B06F-0C96AC5AD8ED}" srcOrd="3" destOrd="0" presId="urn:microsoft.com/office/officeart/2005/8/layout/cycle6"/>
    <dgm:cxn modelId="{B28CF21B-8F63-4198-B4B1-D8D2763C9973}" type="presParOf" srcId="{6895049B-A87B-4DD2-AC08-9DE628A88BCF}" destId="{9C39BBBF-56BA-4910-9C74-75D93A246D10}" srcOrd="4" destOrd="0" presId="urn:microsoft.com/office/officeart/2005/8/layout/cycle6"/>
    <dgm:cxn modelId="{EF358EB6-A888-466B-BEF0-9988776A2A80}" type="presParOf" srcId="{6895049B-A87B-4DD2-AC08-9DE628A88BCF}" destId="{B017D22B-E1FA-44B3-9342-6BBB1401F11A}" srcOrd="5" destOrd="0" presId="urn:microsoft.com/office/officeart/2005/8/layout/cycle6"/>
    <dgm:cxn modelId="{706B0B91-3755-490D-9EEE-26FE7C457FF6}" type="presParOf" srcId="{6895049B-A87B-4DD2-AC08-9DE628A88BCF}" destId="{90E6A16C-0912-429F-B697-5E208EE55102}" srcOrd="6" destOrd="0" presId="urn:microsoft.com/office/officeart/2005/8/layout/cycle6"/>
    <dgm:cxn modelId="{6366B4B2-EA0C-4F4C-B781-E5C332777E3A}" type="presParOf" srcId="{6895049B-A87B-4DD2-AC08-9DE628A88BCF}" destId="{A53A8C5D-F53A-4017-B18A-AA2D9320C41B}" srcOrd="7" destOrd="0" presId="urn:microsoft.com/office/officeart/2005/8/layout/cycle6"/>
    <dgm:cxn modelId="{A3B4B206-C8EB-4E1A-8D3C-A38A8F8CECD7}" type="presParOf" srcId="{6895049B-A87B-4DD2-AC08-9DE628A88BCF}" destId="{F788A7DE-40EB-416B-B77B-30CBAC9B1995}" srcOrd="8" destOrd="0" presId="urn:microsoft.com/office/officeart/2005/8/layout/cycle6"/>
    <dgm:cxn modelId="{55622D47-17C9-4F85-B824-D3C1359DFA68}" type="presParOf" srcId="{6895049B-A87B-4DD2-AC08-9DE628A88BCF}" destId="{47CF68AC-4600-4E1B-AAF6-F9BD4EEEAD42}" srcOrd="9" destOrd="0" presId="urn:microsoft.com/office/officeart/2005/8/layout/cycle6"/>
    <dgm:cxn modelId="{CA1C0979-29E2-4A2D-8CBF-9A12BCAD0F03}" type="presParOf" srcId="{6895049B-A87B-4DD2-AC08-9DE628A88BCF}" destId="{6BEB98EB-2BA2-426E-8B89-387E6F5D528A}" srcOrd="10" destOrd="0" presId="urn:microsoft.com/office/officeart/2005/8/layout/cycle6"/>
    <dgm:cxn modelId="{F49030F1-C86D-410C-AB79-7A7D2268CFC7}" type="presParOf" srcId="{6895049B-A87B-4DD2-AC08-9DE628A88BCF}" destId="{64F10DD3-D97E-4DF1-9248-17AFA7F70300}"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E0A46-8FBD-4A8F-95ED-35886B8BF9DB}" type="datetimeFigureOut">
              <a:rPr lang="en-US" smtClean="0"/>
              <a:t>11/15/2024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6D440-F7BD-4E22-9EC6-5DDAED38A0E2}" type="slidenum">
              <a:rPr lang="en-US" smtClean="0"/>
              <a:t>‹#›</a:t>
            </a:fld>
            <a:endParaRPr lang="en-US"/>
          </a:p>
        </p:txBody>
      </p:sp>
    </p:spTree>
    <p:extLst>
      <p:ext uri="{BB962C8B-B14F-4D97-AF65-F5344CB8AC3E}">
        <p14:creationId xmlns:p14="http://schemas.microsoft.com/office/powerpoint/2010/main" val="386174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2C1F8C-19A7-4733-A24D-76D18E2151EB}" type="slidenum">
              <a:rPr lang="en-US" smtClean="0"/>
              <a:t>11</a:t>
            </a:fld>
            <a:endParaRPr lang="en-US"/>
          </a:p>
        </p:txBody>
      </p:sp>
    </p:spTree>
    <p:extLst>
      <p:ext uri="{BB962C8B-B14F-4D97-AF65-F5344CB8AC3E}">
        <p14:creationId xmlns:p14="http://schemas.microsoft.com/office/powerpoint/2010/main" val="21723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80D1E9-D7B1-4E86-8DA4-BB950842E7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5758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40066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97830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0D1E9-D7B1-4E86-8DA4-BB950842E7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1657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80D1E9-D7B1-4E86-8DA4-BB950842E72C}"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47081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80D1E9-D7B1-4E86-8DA4-BB950842E72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6119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80D1E9-D7B1-4E86-8DA4-BB950842E72C}"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07195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80D1E9-D7B1-4E86-8DA4-BB950842E72C}"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8441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0D1E9-D7B1-4E86-8DA4-BB950842E72C}"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239490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3908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80D1E9-D7B1-4E86-8DA4-BB950842E72C}"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89B64-8FFB-4B5D-B6FB-8AC1BA9C3869}" type="slidenum">
              <a:rPr lang="en-US" smtClean="0"/>
              <a:t>‹#›</a:t>
            </a:fld>
            <a:endParaRPr lang="en-US"/>
          </a:p>
        </p:txBody>
      </p:sp>
    </p:spTree>
    <p:extLst>
      <p:ext uri="{BB962C8B-B14F-4D97-AF65-F5344CB8AC3E}">
        <p14:creationId xmlns:p14="http://schemas.microsoft.com/office/powerpoint/2010/main" val="184348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0D1E9-D7B1-4E86-8DA4-BB950842E72C}" type="datetimeFigureOut">
              <a:rPr lang="en-US" smtClean="0"/>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89B64-8FFB-4B5D-B6FB-8AC1BA9C3869}" type="slidenum">
              <a:rPr lang="en-US" smtClean="0"/>
              <a:t>‹#›</a:t>
            </a:fld>
            <a:endParaRPr lang="en-US"/>
          </a:p>
        </p:txBody>
      </p:sp>
    </p:spTree>
    <p:extLst>
      <p:ext uri="{BB962C8B-B14F-4D97-AF65-F5344CB8AC3E}">
        <p14:creationId xmlns:p14="http://schemas.microsoft.com/office/powerpoint/2010/main" val="3951642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380999"/>
            <a:ext cx="9074217" cy="647091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18"/>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9548" y="2819400"/>
            <a:ext cx="4743451" cy="1569660"/>
          </a:xfrm>
          <a:prstGeom prst="rect">
            <a:avLst/>
          </a:prstGeom>
        </p:spPr>
        <p:txBody>
          <a:bodyPr wrap="square">
            <a:spAutoFit/>
          </a:bodyPr>
          <a:lstStyle/>
          <a:p>
            <a:pPr algn="just"/>
            <a:r>
              <a:rPr lang="en-US" sz="2400" b="1" dirty="0">
                <a:solidFill>
                  <a:srgbClr val="C00000"/>
                </a:solidFill>
                <a:latin typeface="Times New Roman" pitchFamily="18" charset="0"/>
                <a:cs typeface="Times New Roman" pitchFamily="18" charset="0"/>
              </a:rPr>
              <a:t>VIẾT BÀI VĂN NGHỊ LUẬN VỀ MỘT VẤN ĐỀ LIÊN  QUAN ĐẾN TUỔI TRẺ (NHỮNG HOÀI BÃO, ƯỚC MƠ)</a:t>
            </a:r>
            <a:endParaRPr lang="en-US" sz="2400" dirty="0">
              <a:solidFill>
                <a:srgbClr val="C00000"/>
              </a:solidFill>
              <a:latin typeface="Times New Roman" pitchFamily="18" charset="0"/>
              <a:cs typeface="Times New Roman" pitchFamily="18" charset="0"/>
            </a:endParaRPr>
          </a:p>
        </p:txBody>
      </p:sp>
      <p:sp>
        <p:nvSpPr>
          <p:cNvPr id="7" name="Rectangle 6"/>
          <p:cNvSpPr/>
          <p:nvPr/>
        </p:nvSpPr>
        <p:spPr>
          <a:xfrm>
            <a:off x="2209800" y="1752600"/>
            <a:ext cx="4572000" cy="954107"/>
          </a:xfrm>
          <a:prstGeom prst="rect">
            <a:avLst/>
          </a:prstGeom>
        </p:spPr>
        <p:txBody>
          <a:bodyPr>
            <a:spAutoFit/>
          </a:bodyPr>
          <a:lstStyle/>
          <a:p>
            <a:r>
              <a:rPr lang="en-US" sz="2800" b="1" dirty="0">
                <a:latin typeface="Times New Roman" panose="02020603050405020304" pitchFamily="18" charset="0"/>
                <a:cs typeface="Times New Roman" panose="02020603050405020304" pitchFamily="18" charset="0"/>
              </a:rPr>
              <a:t>BÀI 3 LẬP LUẬN TRONG VĂN NGHỊ LUẬN</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99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1"/>
            <a:ext cx="3429000" cy="1371599"/>
          </a:xfrm>
          <a:solidFill>
            <a:srgbClr val="FFFF00"/>
          </a:solidFill>
        </p:spPr>
        <p:txBody>
          <a:bodyPr>
            <a:normAutofit/>
          </a:bodyPr>
          <a:lstStyle/>
          <a:p>
            <a:pPr marL="514350" indent="-514350" algn="just">
              <a:buAutoNum type="arabicPeriod"/>
            </a:pPr>
            <a:r>
              <a:rPr lang="vi-VN" b="1" dirty="0">
                <a:latin typeface="Times New Roman" panose="02020603050405020304" pitchFamily="18" charset="0"/>
                <a:cs typeface="Times New Roman" panose="02020603050405020304" pitchFamily="18" charset="0"/>
              </a:rPr>
              <a:t>Vấn đề bàn 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1000"/>
            <a:ext cx="4648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p:cNvSpPr txBox="1">
            <a:spLocks/>
          </p:cNvSpPr>
          <p:nvPr/>
        </p:nvSpPr>
        <p:spPr>
          <a:xfrm>
            <a:off x="304800" y="1638300"/>
            <a:ext cx="3581400" cy="4381499"/>
          </a:xfrm>
          <a:prstGeom prst="rect">
            <a:avLst/>
          </a:prstGeom>
          <a:solidFill>
            <a:srgbClr val="92D05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a:latin typeface="+mj-lt"/>
              </a:rPr>
              <a:t>G</a:t>
            </a:r>
            <a:r>
              <a:rPr lang="vi-VN" dirty="0">
                <a:latin typeface="+mj-lt"/>
              </a:rPr>
              <a:t>iá trị đích thực của tuổi trẻ, tầm quan trọng của</a:t>
            </a:r>
            <a:r>
              <a:rPr lang="en-US" dirty="0">
                <a:latin typeface="+mj-lt"/>
              </a:rPr>
              <a:t> </a:t>
            </a:r>
            <a:r>
              <a:rPr lang="vi-VN" dirty="0">
                <a:latin typeface="+mj-lt"/>
              </a:rPr>
              <a:t>tuổi trẻ, những phẩm chất cần thiết để tuổi trẻ có ý nghĩa và giá trị.</a:t>
            </a:r>
          </a:p>
        </p:txBody>
      </p:sp>
    </p:spTree>
    <p:extLst>
      <p:ext uri="{BB962C8B-B14F-4D97-AF65-F5344CB8AC3E}">
        <p14:creationId xmlns:p14="http://schemas.microsoft.com/office/powerpoint/2010/main" val="5964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fade">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191230" y="42868"/>
            <a:ext cx="4857651" cy="18068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cxnSp>
        <p:nvCxnSpPr>
          <p:cNvPr id="8" name="Straight Arrow Connector 7"/>
          <p:cNvCxnSpPr/>
          <p:nvPr/>
        </p:nvCxnSpPr>
        <p:spPr>
          <a:xfrm flipV="1">
            <a:off x="2374957" y="1092200"/>
            <a:ext cx="1778231" cy="24047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Rounded Rectangle 22"/>
          <p:cNvSpPr/>
          <p:nvPr/>
        </p:nvSpPr>
        <p:spPr>
          <a:xfrm>
            <a:off x="4191000" y="4503617"/>
            <a:ext cx="4934082" cy="173607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24" name="Rounded Rectangle 23"/>
          <p:cNvSpPr/>
          <p:nvPr/>
        </p:nvSpPr>
        <p:spPr>
          <a:xfrm>
            <a:off x="4191231" y="2846523"/>
            <a:ext cx="4834195" cy="95837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en-US" sz="2400" dirty="0">
              <a:latin typeface="Times New Roman" pitchFamily="18" charset="0"/>
              <a:cs typeface="Times New Roman" pitchFamily="18" charset="0"/>
            </a:endParaRPr>
          </a:p>
        </p:txBody>
      </p:sp>
      <p:sp>
        <p:nvSpPr>
          <p:cNvPr id="57" name="TextBox 56"/>
          <p:cNvSpPr txBox="1"/>
          <p:nvPr/>
        </p:nvSpPr>
        <p:spPr>
          <a:xfrm>
            <a:off x="4267200" y="284563"/>
            <a:ext cx="4781683" cy="1323439"/>
          </a:xfrm>
          <a:prstGeom prst="rect">
            <a:avLst/>
          </a:prstGeom>
          <a:noFill/>
        </p:spPr>
        <p:txBody>
          <a:bodyPr wrap="square" rtlCol="0">
            <a:spAutoFit/>
          </a:bodyPr>
          <a:lstStyle/>
          <a:p>
            <a:r>
              <a:rPr lang="vi-VN" sz="2000" dirty="0">
                <a:latin typeface="+mj-lt"/>
              </a:rPr>
              <a:t>- Là một nhà giáo uyên bác và giàu kinh nghiệm: Tác giả sử dụng kiến thức và hiểu biết của mình về tuổi trẻ để đưa ra những nhận định sâu sắc và chính xác.</a:t>
            </a:r>
          </a:p>
        </p:txBody>
      </p:sp>
      <p:sp>
        <p:nvSpPr>
          <p:cNvPr id="60" name="TextBox 59"/>
          <p:cNvSpPr txBox="1"/>
          <p:nvPr/>
        </p:nvSpPr>
        <p:spPr>
          <a:xfrm>
            <a:off x="4232474" y="2789234"/>
            <a:ext cx="4680032" cy="707886"/>
          </a:xfrm>
          <a:prstGeom prst="rect">
            <a:avLst/>
          </a:prstGeom>
          <a:noFill/>
        </p:spPr>
        <p:txBody>
          <a:bodyPr wrap="square" rtlCol="0">
            <a:spAutoFit/>
          </a:bodyPr>
          <a:lstStyle/>
          <a:p>
            <a:r>
              <a:rPr lang="vi-VN" sz="2000" dirty="0">
                <a:latin typeface="+mj-lt"/>
              </a:rPr>
              <a:t>-</a:t>
            </a:r>
            <a:r>
              <a:rPr lang="en-US" sz="2000" dirty="0">
                <a:latin typeface="+mj-lt"/>
              </a:rPr>
              <a:t> </a:t>
            </a:r>
            <a:r>
              <a:rPr lang="vi-VN" sz="2000" dirty="0">
                <a:latin typeface="+mj-lt"/>
              </a:rPr>
              <a:t>Là một người từng trải: Tác giả hiểu sâu sắc vấn đề và đưa ra những lí lẽ xác đáng.</a:t>
            </a:r>
          </a:p>
        </p:txBody>
      </p:sp>
      <p:sp>
        <p:nvSpPr>
          <p:cNvPr id="62" name="TextBox 61"/>
          <p:cNvSpPr txBox="1"/>
          <p:nvPr/>
        </p:nvSpPr>
        <p:spPr>
          <a:xfrm>
            <a:off x="4267199" y="4625394"/>
            <a:ext cx="4610583" cy="1631216"/>
          </a:xfrm>
          <a:prstGeom prst="rect">
            <a:avLst/>
          </a:prstGeom>
          <a:noFill/>
        </p:spPr>
        <p:txBody>
          <a:bodyPr wrap="square" rtlCol="0">
            <a:spAutoFit/>
          </a:bodyPr>
          <a:lstStyle/>
          <a:p>
            <a:r>
              <a:rPr lang="vi-VN" sz="2000" dirty="0">
                <a:latin typeface="+mj-lt"/>
              </a:rPr>
              <a:t>-</a:t>
            </a:r>
            <a:r>
              <a:rPr lang="en-US" sz="2000" dirty="0">
                <a:latin typeface="+mj-lt"/>
              </a:rPr>
              <a:t> </a:t>
            </a:r>
            <a:r>
              <a:rPr lang="vi-VN" sz="2000" dirty="0">
                <a:latin typeface="+mj-lt"/>
              </a:rPr>
              <a:t>Là một người tâm huyết với thế hệ trẻ: Tác giả thể hiện niềm tin vào tiềm năng và sức mạnh của tuổi trẻ, đồng thời mong muốn thế hệ trẻ sống có ích và cống hiến cho đất nước.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9226"/>
            <a:ext cx="2413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52400" y="5371655"/>
            <a:ext cx="3657600" cy="400110"/>
          </a:xfrm>
          <a:prstGeom prst="rect">
            <a:avLst/>
          </a:prstGeom>
          <a:noFill/>
        </p:spPr>
        <p:txBody>
          <a:bodyPr wrap="square" rtlCol="0">
            <a:spAutoFit/>
          </a:bodyPr>
          <a:lstStyle/>
          <a:p>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Dũng</a:t>
            </a:r>
            <a:endParaRPr lang="vi-VN" sz="2000" dirty="0">
              <a:latin typeface="Times New Roman" pitchFamily="18" charset="0"/>
              <a:cs typeface="Times New Roman" pitchFamily="18" charset="0"/>
            </a:endParaRPr>
          </a:p>
        </p:txBody>
      </p:sp>
      <p:cxnSp>
        <p:nvCxnSpPr>
          <p:cNvPr id="36" name="Straight Arrow Connector 35"/>
          <p:cNvCxnSpPr>
            <a:endCxn id="24" idx="1"/>
          </p:cNvCxnSpPr>
          <p:nvPr/>
        </p:nvCxnSpPr>
        <p:spPr>
          <a:xfrm flipV="1">
            <a:off x="2400300" y="3325710"/>
            <a:ext cx="1790931" cy="1458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a:off x="2451215" y="3496974"/>
            <a:ext cx="1689099" cy="230764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508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wipe(down)">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circle(in)">
                                      <p:cBhvr>
                                        <p:cTn id="47" dur="20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57" grpId="0"/>
      <p:bldP spid="60" grpId="0"/>
      <p:bldP spid="62"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685800"/>
            <a:ext cx="8229600" cy="808038"/>
          </a:xfrm>
        </p:spPr>
        <p:txBody>
          <a:bodyPr>
            <a:normAutofit fontScale="90000"/>
          </a:bodyPr>
          <a:lstStyle/>
          <a:p>
            <a:r>
              <a:rPr lang="en-US" dirty="0">
                <a:latin typeface="Times New Roman" pitchFamily="18" charset="0"/>
                <a:cs typeface="Times New Roman" pitchFamily="18" charset="0"/>
              </a:rPr>
              <a:t> </a:t>
            </a:r>
            <a:r>
              <a:rPr lang="en-US" dirty="0">
                <a:solidFill>
                  <a:schemeClr val="tx2">
                    <a:lumMod val="60000"/>
                    <a:lumOff val="40000"/>
                  </a:schemeClr>
                </a:solidFill>
                <a:latin typeface="Times New Roman" pitchFamily="18" charset="0"/>
                <a:cs typeface="Times New Roman" pitchFamily="18" charset="0"/>
              </a:rPr>
              <a:t>2. </a:t>
            </a:r>
            <a:r>
              <a:rPr lang="en-US" dirty="0" err="1">
                <a:solidFill>
                  <a:schemeClr val="tx2">
                    <a:lumMod val="60000"/>
                    <a:lumOff val="40000"/>
                  </a:schemeClr>
                </a:solidFill>
                <a:latin typeface="Times New Roman" pitchFamily="18" charset="0"/>
                <a:cs typeface="Times New Roman" pitchFamily="18" charset="0"/>
              </a:rPr>
              <a:t>Phân</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tích</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cấu</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trúc</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nghị</a:t>
            </a:r>
            <a:r>
              <a:rPr lang="en-US" dirty="0">
                <a:solidFill>
                  <a:schemeClr val="tx2">
                    <a:lumMod val="60000"/>
                    <a:lumOff val="40000"/>
                  </a:schemeClr>
                </a:solidFill>
                <a:latin typeface="Times New Roman" pitchFamily="18" charset="0"/>
                <a:cs typeface="Times New Roman" pitchFamily="18" charset="0"/>
              </a:rPr>
              <a:t> </a:t>
            </a:r>
            <a:r>
              <a:rPr lang="en-US" dirty="0" err="1">
                <a:solidFill>
                  <a:schemeClr val="tx2">
                    <a:lumMod val="60000"/>
                    <a:lumOff val="40000"/>
                  </a:schemeClr>
                </a:solidFill>
                <a:latin typeface="Times New Roman" pitchFamily="18" charset="0"/>
                <a:cs typeface="Times New Roman" pitchFamily="18" charset="0"/>
              </a:rPr>
              <a:t>luận</a:t>
            </a:r>
            <a:r>
              <a:rPr lang="en-US" dirty="0">
                <a:solidFill>
                  <a:schemeClr val="tx2">
                    <a:lumMod val="60000"/>
                    <a:lumOff val="40000"/>
                  </a:schemeClr>
                </a:solidFill>
                <a:latin typeface="Times New Roman" pitchFamily="18" charset="0"/>
                <a:cs typeface="Times New Roman" pitchFamily="18" charset="0"/>
              </a:rPr>
              <a:t>:</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itle 1"/>
          <p:cNvSpPr txBox="1">
            <a:spLocks/>
          </p:cNvSpPr>
          <p:nvPr/>
        </p:nvSpPr>
        <p:spPr>
          <a:xfrm>
            <a:off x="622300" y="1143000"/>
            <a:ext cx="7543800" cy="785019"/>
          </a:xfrm>
          <a:prstGeom prst="rect">
            <a:avLst/>
          </a:prstGeom>
          <a:solidFill>
            <a:schemeClr val="accent6">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tuổi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Title 1"/>
          <p:cNvSpPr txBox="1">
            <a:spLocks/>
          </p:cNvSpPr>
          <p:nvPr/>
        </p:nvSpPr>
        <p:spPr>
          <a:xfrm>
            <a:off x="609600" y="2286000"/>
            <a:ext cx="7378700" cy="914400"/>
          </a:xfrm>
          <a:prstGeom prst="rect">
            <a:avLst/>
          </a:prstGeom>
          <a:solidFill>
            <a:schemeClr val="accent5">
              <a:lumMod val="40000"/>
              <a:lumOff val="60000"/>
            </a:schemeClr>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err="1">
                <a:latin typeface="Times New Roman" pitchFamily="18" charset="0"/>
                <a:cs typeface="Times New Roman" pitchFamily="18" charset="0"/>
              </a:rPr>
              <a:t>Luận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điểm</a:t>
            </a:r>
            <a:r>
              <a:rPr lang="en-US" sz="3800" b="1" dirty="0">
                <a:latin typeface="Times New Roman" pitchFamily="18" charset="0"/>
                <a:cs typeface="Times New Roman" pitchFamily="18" charset="0"/>
              </a:rPr>
              <a:t> 1. </a:t>
            </a:r>
            <a:r>
              <a:rPr lang="en-US" sz="3800" b="1" dirty="0" err="1">
                <a:latin typeface="Times New Roman" pitchFamily="18" charset="0"/>
                <a:cs typeface="Times New Roman" pitchFamily="18" charset="0"/>
              </a:rPr>
              <a:t>Xây</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dựng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tương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lai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cho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tuổi</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trẻ</a:t>
            </a:r>
            <a:endParaRPr lang="en-US" sz="3800" dirty="0">
              <a:latin typeface="Times New Roman" pitchFamily="18" charset="0"/>
              <a:cs typeface="Times New Roman" pitchFamily="18" charset="0"/>
            </a:endParaRPr>
          </a:p>
          <a:p>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8" name="Title 1"/>
          <p:cNvSpPr txBox="1">
            <a:spLocks/>
          </p:cNvSpPr>
          <p:nvPr/>
        </p:nvSpPr>
        <p:spPr>
          <a:xfrm>
            <a:off x="609600" y="3365500"/>
            <a:ext cx="7378700" cy="91440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Học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đặt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tiêu</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30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a:bodyPr>
          <a:lstStyle/>
          <a:p>
            <a:endParaRPr lang="en-US" dirty="0"/>
          </a:p>
        </p:txBody>
      </p:sp>
      <p:sp>
        <p:nvSpPr>
          <p:cNvPr id="3" name="Content Placeholder 2"/>
          <p:cNvSpPr>
            <a:spLocks noGrp="1"/>
          </p:cNvSpPr>
          <p:nvPr>
            <p:ph idx="1"/>
          </p:nvPr>
        </p:nvSpPr>
        <p:spPr>
          <a:xfrm>
            <a:off x="457200" y="2209800"/>
            <a:ext cx="3543300" cy="3916363"/>
          </a:xfrm>
          <a:solidFill>
            <a:schemeClr val="accent6">
              <a:lumMod val="20000"/>
              <a:lumOff val="80000"/>
            </a:schemeClr>
          </a:solidFill>
        </p:spPr>
        <p:txBody>
          <a:bodyPr>
            <a:normAutofit fontScale="77500" lnSpcReduction="20000"/>
          </a:bodyPr>
          <a:lstStyle/>
          <a:p>
            <a:pPr marL="0" lv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lẽ</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hiến</a:t>
            </a:r>
            <a:r>
              <a:rPr lang="en-US" dirty="0">
                <a:latin typeface="Times New Roman" pitchFamily="18" charset="0"/>
                <a:cs typeface="Times New Roman" pitchFamily="18" charset="0"/>
              </a:rPr>
              <a:t>.</a:t>
            </a:r>
          </a:p>
        </p:txBody>
      </p:sp>
      <p:sp>
        <p:nvSpPr>
          <p:cNvPr id="4" name="Title 1"/>
          <p:cNvSpPr txBox="1">
            <a:spLocks/>
          </p:cNvSpPr>
          <p:nvPr/>
        </p:nvSpPr>
        <p:spPr>
          <a:xfrm>
            <a:off x="914400" y="891381"/>
            <a:ext cx="6172200" cy="7850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5" name="Content Placeholder 2"/>
          <p:cNvSpPr txBox="1">
            <a:spLocks/>
          </p:cNvSpPr>
          <p:nvPr/>
        </p:nvSpPr>
        <p:spPr>
          <a:xfrm>
            <a:off x="4000500" y="1937344"/>
            <a:ext cx="4838700" cy="4493619"/>
          </a:xfrm>
          <a:prstGeom prst="rect">
            <a:avLst/>
          </a:prstGeom>
          <a:solidFill>
            <a:schemeClr val="bg2">
              <a:lumMod val="9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i="1"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chứng</a:t>
            </a:r>
            <a:endParaRPr lang="en-US"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Mười</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nghèo</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Diễn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còn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Khanh</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chơi</a:t>
            </a:r>
            <a:r>
              <a:rPr lang="en-US" dirty="0">
                <a:latin typeface="Times New Roman" pitchFamily="18" charset="0"/>
                <a:cs typeface="Times New Roman" pitchFamily="18" charset="0"/>
              </a:rPr>
              <a:t> pi-a-</a:t>
            </a:r>
            <a:r>
              <a:rPr lang="en-US" dirty="0" err="1">
                <a:latin typeface="Times New Roman" pitchFamily="18" charset="0"/>
                <a:cs typeface="Times New Roman" pitchFamily="18" charset="0"/>
              </a:rPr>
              <a:t>nô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Thắm</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nghiệp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trở</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dạy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làng</a:t>
            </a:r>
            <a:r>
              <a:rPr lang="en-US" dirty="0">
                <a:latin typeface="Times New Roman" pitchFamily="18" charset="0"/>
                <a:cs typeface="Times New Roman" pitchFamily="18" charset="0"/>
              </a:rPr>
              <a:t>.</a:t>
            </a:r>
          </a:p>
          <a:p>
            <a:pPr algn="just"/>
            <a:endParaRPr lang="en-US" dirty="0">
              <a:latin typeface="Times New Roman" pitchFamily="18" charset="0"/>
              <a:cs typeface="Times New Roman" pitchFamily="18" charset="0"/>
            </a:endParaRPr>
          </a:p>
        </p:txBody>
      </p:sp>
      <p:sp>
        <p:nvSpPr>
          <p:cNvPr id="6" name="Title 1"/>
          <p:cNvSpPr txBox="1">
            <a:spLocks/>
          </p:cNvSpPr>
          <p:nvPr/>
        </p:nvSpPr>
        <p:spPr>
          <a:xfrm>
            <a:off x="927100" y="685800"/>
            <a:ext cx="7378700" cy="1251545"/>
          </a:xfrm>
          <a:prstGeom prst="rect">
            <a:avLst/>
          </a:prstGeom>
          <a:solidFill>
            <a:schemeClr val="accent5">
              <a:lumMod val="60000"/>
              <a:lumOff val="40000"/>
            </a:schemeClr>
          </a:solidFill>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latin typeface="Times New Roman" pitchFamily="18" charset="0"/>
                <a:cs typeface="Times New Roman" pitchFamily="18" charset="0"/>
              </a:rPr>
              <a:t>Luận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điểm</a:t>
            </a:r>
            <a:r>
              <a:rPr lang="en-US" sz="3000" b="1" dirty="0">
                <a:latin typeface="Times New Roman" pitchFamily="18" charset="0"/>
                <a:cs typeface="Times New Roman" pitchFamily="18" charset="0"/>
              </a:rPr>
              <a:t> 1. </a:t>
            </a:r>
            <a:r>
              <a:rPr lang="en-US" sz="3000" b="1" dirty="0" err="1">
                <a:latin typeface="Times New Roman" pitchFamily="18" charset="0"/>
                <a:cs typeface="Times New Roman" pitchFamily="18" charset="0"/>
              </a:rPr>
              <a:t>Xây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dựng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tương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lai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tuổi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trẻ</a:t>
            </a:r>
            <a:endParaRPr lang="en-US" sz="3000" dirty="0">
              <a:latin typeface="Times New Roman" pitchFamily="18" charset="0"/>
              <a:cs typeface="Times New Roman" pitchFamily="18" charset="0"/>
            </a:endParaRPr>
          </a:p>
          <a:p>
            <a:r>
              <a:rPr lang="en-US" sz="2700" dirty="0">
                <a:latin typeface="Times New Roman" pitchFamily="18" charset="0"/>
                <a:cs typeface="Times New Roman" pitchFamily="18" charset="0"/>
              </a:rPr>
              <a:t/>
            </a:r>
            <a:br>
              <a:rPr lang="en-US" sz="2700"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7531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bg/>
                                          </p:spTgt>
                                        </p:tgtEl>
                                        <p:attrNameLst>
                                          <p:attrName>style.visibility</p:attrName>
                                        </p:attrNameLst>
                                      </p:cBhvr>
                                      <p:to>
                                        <p:strVal val="visible"/>
                                      </p:to>
                                    </p:set>
                                    <p:animEffect transition="in" filter="randombar(horizontal)">
                                      <p:cBhvr>
                                        <p:cTn id="27" dur="500"/>
                                        <p:tgtEl>
                                          <p:spTgt spid="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799"/>
            <a:ext cx="8229600" cy="2362201"/>
          </a:xfrm>
          <a:solidFill>
            <a:schemeClr val="bg2">
              <a:lumMod val="90000"/>
            </a:schemeClr>
          </a:solidFill>
        </p:spPr>
        <p:txBody>
          <a:bodyPr>
            <a:normAutofit fontScale="85000" lnSpcReduction="20000"/>
          </a:bodyPr>
          <a:lstStyle/>
          <a:p>
            <a:pPr marL="0" lv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lẽ</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giúp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cầu</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trưởng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
        <p:nvSpPr>
          <p:cNvPr id="4" name="Title 1"/>
          <p:cNvSpPr txBox="1">
            <a:spLocks/>
          </p:cNvSpPr>
          <p:nvPr/>
        </p:nvSpPr>
        <p:spPr>
          <a:xfrm>
            <a:off x="838200" y="0"/>
            <a:ext cx="7378700" cy="914400"/>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điểm</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tiêu</a:t>
            </a:r>
            <a:endParaRPr lang="en-US" sz="3200" dirty="0">
              <a:latin typeface="Times New Roman" pitchFamily="18" charset="0"/>
              <a:cs typeface="Times New Roman" pitchFamily="18" charset="0"/>
            </a:endParaRPr>
          </a:p>
        </p:txBody>
      </p:sp>
      <p:sp>
        <p:nvSpPr>
          <p:cNvPr id="5" name="Content Placeholder 2"/>
          <p:cNvSpPr txBox="1">
            <a:spLocks/>
          </p:cNvSpPr>
          <p:nvPr/>
        </p:nvSpPr>
        <p:spPr>
          <a:xfrm>
            <a:off x="412750" y="3352800"/>
            <a:ext cx="8229600" cy="3505200"/>
          </a:xfrm>
          <a:prstGeom prst="rect">
            <a:avLst/>
          </a:prstGeom>
          <a:solidFill>
            <a:schemeClr val="accent4">
              <a:lumMod val="20000"/>
              <a:lumOff val="80000"/>
            </a:schemeClr>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i="1" dirty="0">
                <a:latin typeface="Times New Roman" pitchFamily="18" charset="0"/>
                <a:cs typeface="Times New Roman" pitchFamily="18" charset="0"/>
              </a:rPr>
              <a:t>– </a:t>
            </a:r>
            <a:r>
              <a:rPr lang="en-US" sz="4400" dirty="0" err="1">
                <a:latin typeface="Times New Roman" pitchFamily="18" charset="0"/>
                <a:cs typeface="Times New Roman" pitchFamily="18" charset="0"/>
              </a:rPr>
              <a:t>Dẫn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chứng</a:t>
            </a:r>
            <a:r>
              <a:rPr lang="en-US" sz="4400" dirty="0">
                <a:latin typeface="Times New Roman" pitchFamily="18" charset="0"/>
                <a:cs typeface="Times New Roman" pitchFamily="18" charset="0"/>
              </a:rPr>
              <a:t>:</a:t>
            </a:r>
          </a:p>
          <a:p>
            <a:pPr marL="0" indent="0">
              <a:buFont typeface="Arial" pitchFamily="34" charset="0"/>
              <a:buNone/>
            </a:pPr>
            <a:r>
              <a:rPr lang="en-US" sz="4400" dirty="0">
                <a:latin typeface="Times New Roman" pitchFamily="18" charset="0"/>
                <a:cs typeface="Times New Roman" pitchFamily="18" charset="0"/>
              </a:rPr>
              <a:t>+ 78,6% </a:t>
            </a:r>
            <a:r>
              <a:rPr lang="en-US" sz="4400" dirty="0" err="1">
                <a:latin typeface="Times New Roman" pitchFamily="18" charset="0"/>
                <a:cs typeface="Times New Roman" pitchFamily="18" charset="0"/>
              </a:rPr>
              <a:t>người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được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hỏi</a:t>
            </a:r>
            <a:r>
              <a:rPr lang="en-US" sz="4400" dirty="0">
                <a:latin typeface="Times New Roman" pitchFamily="18" charset="0"/>
                <a:cs typeface="Times New Roman" pitchFamily="18" charset="0"/>
              </a:rPr>
              <a:t> ý </a:t>
            </a:r>
            <a:r>
              <a:rPr lang="en-US" sz="4400" dirty="0" err="1">
                <a:latin typeface="Times New Roman" pitchFamily="18" charset="0"/>
                <a:cs typeface="Times New Roman" pitchFamily="18" charset="0"/>
              </a:rPr>
              <a:t>kiến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rằng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nghệ</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đang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tạo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ra</a:t>
            </a:r>
            <a:r>
              <a:rPr lang="en-US" sz="4400" dirty="0">
                <a:latin typeface="Times New Roman" pitchFamily="18" charset="0"/>
                <a:cs typeface="Times New Roman" pitchFamily="18" charset="0"/>
              </a:rPr>
              <a:t>”</a:t>
            </a:r>
          </a:p>
          <a:p>
            <a:pPr marL="0" indent="0">
              <a:buFont typeface="Arial" pitchFamily="34" charset="0"/>
              <a:buNone/>
            </a:pPr>
            <a:r>
              <a:rPr lang="en-US" sz="4400" dirty="0" err="1">
                <a:latin typeface="Times New Roman" pitchFamily="18" charset="0"/>
                <a:cs typeface="Times New Roman" pitchFamily="18" charset="0"/>
              </a:rPr>
              <a:t>chứ</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phải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đang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phá</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huỷ</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việc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làm</a:t>
            </a:r>
            <a:r>
              <a:rPr lang="en-US" sz="4400" dirty="0">
                <a:latin typeface="Times New Roman" pitchFamily="18" charset="0"/>
                <a:cs typeface="Times New Roman" pitchFamily="18" charset="0"/>
              </a:rPr>
              <a:t>.</a:t>
            </a:r>
          </a:p>
          <a:p>
            <a:pPr marL="0" indent="0">
              <a:buFont typeface="Arial" pitchFamily="34" charset="0"/>
              <a:buNone/>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Những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thách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thức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toàn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cầu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dịch</a:t>
            </a:r>
            <a:r>
              <a:rPr lang="en-US" sz="4400" dirty="0">
                <a:latin typeface="Times New Roman" pitchFamily="18" charset="0"/>
                <a:cs typeface="Times New Roman" pitchFamily="18" charset="0"/>
              </a:rPr>
              <a:t> virus Corona </a:t>
            </a:r>
            <a:r>
              <a:rPr lang="en-US" sz="4400" dirty="0" err="1">
                <a:latin typeface="Times New Roman" pitchFamily="18" charset="0"/>
                <a:cs typeface="Times New Roman" pitchFamily="18" charset="0"/>
              </a:rPr>
              <a:t>hoặc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biến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đổi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khí</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hậu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cũng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như</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vấn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địa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sẽ</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ảnh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hưởng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đến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tương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lai</a:t>
            </a:r>
            <a:r>
              <a:rPr lang="en-US" sz="4400" dirty="0">
                <a:latin typeface="Times New Roman" pitchFamily="18" charset="0"/>
                <a:cs typeface="Times New Roman" pitchFamily="18" charset="0"/>
              </a:rPr>
              <a:t>.</a:t>
            </a:r>
          </a:p>
          <a:p>
            <a:pPr marL="0" indent="0">
              <a:buFont typeface="Arial" pitchFamily="34" charset="0"/>
              <a:buNone/>
            </a:pP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Giêm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Đai-xơn</a:t>
            </a:r>
            <a:r>
              <a:rPr lang="en-US" sz="4400" dirty="0">
                <a:latin typeface="Times New Roman" pitchFamily="18" charset="0"/>
                <a:cs typeface="Times New Roman" pitchFamily="18" charset="0"/>
              </a:rPr>
              <a:t> (James Dyson) </a:t>
            </a:r>
            <a:r>
              <a:rPr lang="en-US" sz="4400" dirty="0" err="1">
                <a:latin typeface="Times New Roman" pitchFamily="18" charset="0"/>
                <a:cs typeface="Times New Roman" pitchFamily="18" charset="0"/>
              </a:rPr>
              <a:t>đã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xuất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sắc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đường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dài</a:t>
            </a:r>
            <a:r>
              <a:rPr lang="en-US" sz="4400"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8888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down)">
                                      <p:cBhvr>
                                        <p:cTn id="35" dur="500"/>
                                        <p:tgtEl>
                                          <p:spTgt spid="5">
                                            <p:txEl>
                                              <p:pRg st="3" end="3"/>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down)">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vi-VN" dirty="0">
                <a:latin typeface="Times New Roman" panose="02020603050405020304" pitchFamily="18" charset="0"/>
                <a:cs typeface="Times New Roman" panose="02020603050405020304" pitchFamily="18" charset="0"/>
              </a:rPr>
              <a:t>Cách phối hợp giữa lí lẽ và dẫn chứng: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1"/>
            <a:ext cx="8229600" cy="1371600"/>
          </a:xfrm>
        </p:spPr>
        <p:txBody>
          <a:bodyPr>
            <a:normAutofit fontScale="92500" lnSpcReduction="10000"/>
          </a:bodyPr>
          <a:lstStyle/>
          <a:p>
            <a:pPr marL="0" indent="0">
              <a:buNone/>
            </a:pPr>
            <a:r>
              <a:rPr lang="vi-VN" dirty="0">
                <a:solidFill>
                  <a:schemeClr val="tx2">
                    <a:lumMod val="40000"/>
                    <a:lumOff val="60000"/>
                  </a:schemeClr>
                </a:solidFill>
                <a:latin typeface="+mj-lt"/>
              </a:rPr>
              <a:t>+ </a:t>
            </a:r>
            <a:r>
              <a:rPr lang="vi-VN" dirty="0">
                <a:solidFill>
                  <a:schemeClr val="tx2">
                    <a:lumMod val="75000"/>
                  </a:schemeClr>
                </a:solidFill>
                <a:latin typeface="Times New Roman" panose="02020603050405020304" pitchFamily="18" charset="0"/>
                <a:cs typeface="Times New Roman" panose="02020603050405020304" pitchFamily="18" charset="0"/>
              </a:rPr>
              <a:t>Lí lẽ được sử dụng làm nền tảng cho bài viết. Mỗi luận điểm đều được trình bày một cách logic, chặt chẽ.</a:t>
            </a:r>
            <a:endParaRPr lang="en-US" dirty="0">
              <a:solidFill>
                <a:schemeClr val="tx2">
                  <a:lumMod val="75000"/>
                </a:schemeClr>
              </a:solidFill>
              <a:latin typeface="Times New Roman" panose="02020603050405020304" pitchFamily="18" charset="0"/>
              <a:cs typeface="Times New Roman" panose="02020603050405020304" pitchFamily="18" charset="0"/>
            </a:endParaRPr>
          </a:p>
          <a:p>
            <a:endParaRPr lang="en-US" dirty="0">
              <a:solidFill>
                <a:schemeClr val="tx2">
                  <a:lumMod val="40000"/>
                  <a:lumOff val="60000"/>
                </a:schemeClr>
              </a:solidFill>
            </a:endParaRPr>
          </a:p>
        </p:txBody>
      </p:sp>
      <p:sp>
        <p:nvSpPr>
          <p:cNvPr id="4" name="Content Placeholder 2"/>
          <p:cNvSpPr txBox="1">
            <a:spLocks/>
          </p:cNvSpPr>
          <p:nvPr/>
        </p:nvSpPr>
        <p:spPr>
          <a:xfrm>
            <a:off x="304800" y="4953000"/>
            <a:ext cx="8229600" cy="1371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a:solidFill>
                  <a:srgbClr val="FF0000"/>
                </a:solidFill>
                <a:latin typeface="+mj-lt"/>
              </a:rPr>
              <a:t>+ </a:t>
            </a:r>
            <a:r>
              <a:rPr lang="vi-VN" dirty="0">
                <a:solidFill>
                  <a:srgbClr val="FF0000"/>
                </a:solidFill>
                <a:latin typeface="Times New Roman" panose="02020603050405020304" pitchFamily="18" charset="0"/>
                <a:cs typeface="Times New Roman" panose="02020603050405020304" pitchFamily="18" charset="0"/>
              </a:rPr>
              <a:t>Sự kết hợp giữa lí lẽ và dẫn chứng giúp bài viết vừa có tính khoa học, vừa có tính nghệ thuật</a:t>
            </a:r>
            <a:r>
              <a:rPr lang="vi-VN" dirty="0">
                <a:solidFill>
                  <a:schemeClr val="accent6">
                    <a:lumMod val="75000"/>
                  </a:schemeClr>
                </a:solidFill>
                <a:latin typeface="Times New Roman" panose="02020603050405020304" pitchFamily="18" charset="0"/>
                <a:cs typeface="Times New Roman" panose="02020603050405020304" pitchFamily="18" charset="0"/>
              </a:rPr>
              <a:t>.</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p>
            <a:endParaRPr lang="en-US" dirty="0">
              <a:solidFill>
                <a:schemeClr val="accent6">
                  <a:lumMod val="75000"/>
                </a:schemeClr>
              </a:solidFill>
              <a:latin typeface="+mj-lt"/>
            </a:endParaRPr>
          </a:p>
        </p:txBody>
      </p:sp>
      <p:sp>
        <p:nvSpPr>
          <p:cNvPr id="5" name="Content Placeholder 2"/>
          <p:cNvSpPr txBox="1">
            <a:spLocks/>
          </p:cNvSpPr>
          <p:nvPr/>
        </p:nvSpPr>
        <p:spPr>
          <a:xfrm>
            <a:off x="304800" y="3048000"/>
            <a:ext cx="8229600" cy="175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a:solidFill>
                  <a:schemeClr val="accent2">
                    <a:lumMod val="60000"/>
                    <a:lumOff val="40000"/>
                  </a:schemeClr>
                </a:solidFill>
                <a:latin typeface="+mj-lt"/>
              </a:rPr>
              <a:t>+ </a:t>
            </a:r>
            <a:r>
              <a:rPr lang="vi-VN" dirty="0">
                <a:solidFill>
                  <a:srgbClr val="C00000"/>
                </a:solidFill>
                <a:latin typeface="Times New Roman" panose="02020603050405020304" pitchFamily="18" charset="0"/>
                <a:cs typeface="Times New Roman" panose="02020603050405020304" pitchFamily="18" charset="0"/>
              </a:rPr>
              <a:t>Dẫn chứng được sử dụng để minh hoạ cho lí lẽ, làm cho bài viết thêm sinh động và thuyết phục. Các dẫn chứng được đưa ra đều cụ thể, tiêu biểu và phù hợp với luận điểm.</a:t>
            </a:r>
            <a:endParaRPr lang="en-US" dirty="0">
              <a:solidFill>
                <a:srgbClr val="C00000"/>
              </a:solidFill>
              <a:latin typeface="Times New Roman" panose="02020603050405020304" pitchFamily="18" charset="0"/>
              <a:cs typeface="Times New Roman" panose="02020603050405020304" pitchFamily="18" charset="0"/>
            </a:endParaRPr>
          </a:p>
          <a:p>
            <a:endParaRPr lang="en-US" dirty="0">
              <a:solidFill>
                <a:schemeClr val="accent2">
                  <a:lumMod val="60000"/>
                  <a:lumOff val="40000"/>
                </a:schemeClr>
              </a:solidFill>
              <a:latin typeface="+mj-lt"/>
            </a:endParaRPr>
          </a:p>
        </p:txBody>
      </p:sp>
    </p:spTree>
    <p:extLst>
      <p:ext uri="{BB962C8B-B14F-4D97-AF65-F5344CB8AC3E}">
        <p14:creationId xmlns:p14="http://schemas.microsoft.com/office/powerpoint/2010/main" val="1248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solidFill>
            <a:schemeClr val="accent4">
              <a:lumMod val="40000"/>
              <a:lumOff val="60000"/>
            </a:schemeClr>
          </a:solidFill>
        </p:spPr>
        <p:txBody>
          <a:bodyPr>
            <a:normAutofit fontScale="90000"/>
          </a:bodyPr>
          <a:lstStyle/>
          <a:p>
            <a:r>
              <a:rPr lang="vi-VN" dirty="0"/>
              <a:t>3. </a:t>
            </a:r>
            <a:r>
              <a:rPr lang="vi-VN" dirty="0">
                <a:latin typeface="Times New Roman" panose="02020603050405020304" pitchFamily="18" charset="0"/>
                <a:cs typeface="Times New Roman" panose="02020603050405020304" pitchFamily="18" charset="0"/>
              </a:rPr>
              <a:t>Những thao tác nghị luận đã được phối hợp sử dụng trong bài viết là:</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3000917"/>
              </p:ext>
            </p:extLst>
          </p:nvPr>
        </p:nvGraphicFramePr>
        <p:xfrm>
          <a:off x="533400" y="1600200"/>
          <a:ext cx="8153400" cy="173700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6629400">
                  <a:extLst>
                    <a:ext uri="{9D8B030D-6E8A-4147-A177-3AD203B41FA5}">
                      <a16:colId xmlns:a16="http://schemas.microsoft.com/office/drawing/2014/main" xmlns="" val="20001"/>
                    </a:ext>
                  </a:extLst>
                </a:gridCol>
              </a:tblGrid>
              <a:tr h="134679">
                <a:tc>
                  <a:txBody>
                    <a:bodyPr/>
                    <a:lstStyle/>
                    <a:p>
                      <a:r>
                        <a:rPr lang="vi-VN" sz="1800" b="0" i="0" u="none" strike="noStrike" kern="1200" dirty="0">
                          <a:solidFill>
                            <a:schemeClr val="lt1"/>
                          </a:solidFill>
                          <a:effectLst/>
                          <a:latin typeface="+mj-lt"/>
                          <a:ea typeface="+mn-ea"/>
                          <a:cs typeface="+mn-cs"/>
                        </a:rPr>
                        <a:t>Giải thích</a:t>
                      </a:r>
                      <a:endParaRPr lang="en-US" dirty="0">
                        <a:latin typeface="+mj-lt"/>
                      </a:endParaRPr>
                    </a:p>
                  </a:txBody>
                  <a:tcPr/>
                </a:tc>
                <a:tc>
                  <a:txBody>
                    <a:bodyPr/>
                    <a:lstStyle/>
                    <a:p>
                      <a:r>
                        <a:rPr lang="vi-VN" sz="1800" b="0" i="0" u="none" strike="noStrike" kern="1200" dirty="0">
                          <a:solidFill>
                            <a:schemeClr val="lt1"/>
                          </a:solidFill>
                          <a:effectLst/>
                          <a:latin typeface="+mj-lt"/>
                          <a:ea typeface="+mn-ea"/>
                          <a:cs typeface="+mn-cs"/>
                        </a:rPr>
                        <a:t>Giải thích khái niệm "tuổi trẻ", giá trị của tuổi trẻ</a:t>
                      </a:r>
                      <a:endParaRPr lang="en-US" dirty="0">
                        <a:latin typeface="+mj-lt"/>
                      </a:endParaRPr>
                    </a:p>
                  </a:txBody>
                  <a:tcPr/>
                </a:tc>
                <a:extLst>
                  <a:ext uri="{0D108BD9-81ED-4DB2-BD59-A6C34878D82A}">
                    <a16:rowId xmlns:a16="http://schemas.microsoft.com/office/drawing/2014/main" xmlns="" val="10000"/>
                  </a:ext>
                </a:extLst>
              </a:tr>
              <a:tr h="336698">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xmlns="" val="10001"/>
                  </a:ext>
                </a:extLst>
              </a:tr>
              <a:tr h="639726">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xmlns="" val="10002"/>
                  </a:ext>
                </a:extLst>
              </a:tr>
              <a:tr h="336698">
                <a:tc>
                  <a:txBody>
                    <a:bodyPr/>
                    <a:lstStyle/>
                    <a:p>
                      <a:endParaRPr lang="en-US" dirty="0">
                        <a:latin typeface="+mj-lt"/>
                      </a:endParaRPr>
                    </a:p>
                  </a:txBody>
                  <a:tcPr/>
                </a:tc>
                <a:tc>
                  <a:txBody>
                    <a:bodyPr/>
                    <a:lstStyle/>
                    <a:p>
                      <a:endParaRPr lang="en-US" dirty="0">
                        <a:latin typeface="+mj-lt"/>
                      </a:endParaRPr>
                    </a:p>
                  </a:txBody>
                  <a:tcPr/>
                </a:tc>
                <a:extLst>
                  <a:ext uri="{0D108BD9-81ED-4DB2-BD59-A6C34878D82A}">
                    <a16:rowId xmlns:a16="http://schemas.microsoft.com/office/drawing/2014/main" xmlns="" val="10003"/>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835975200"/>
              </p:ext>
            </p:extLst>
          </p:nvPr>
        </p:nvGraphicFramePr>
        <p:xfrm>
          <a:off x="457200" y="2114867"/>
          <a:ext cx="8229600" cy="2025285"/>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6629400">
                  <a:extLst>
                    <a:ext uri="{9D8B030D-6E8A-4147-A177-3AD203B41FA5}">
                      <a16:colId xmlns:a16="http://schemas.microsoft.com/office/drawing/2014/main" xmlns="" val="20001"/>
                    </a:ext>
                  </a:extLst>
                </a:gridCol>
              </a:tblGrid>
              <a:tr h="241593">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603982">
                <a:tc>
                  <a:txBody>
                    <a:bodyPr/>
                    <a:lstStyle/>
                    <a:p>
                      <a:r>
                        <a:rPr lang="vi-VN" sz="1800" b="0" i="0" u="none" strike="noStrike" kern="1200" dirty="0">
                          <a:solidFill>
                            <a:schemeClr val="dk1"/>
                          </a:solidFill>
                          <a:effectLst/>
                          <a:latin typeface="Times New Roman" pitchFamily="18" charset="0"/>
                          <a:ea typeface="+mn-ea"/>
                          <a:cs typeface="Times New Roman" pitchFamily="18" charset="0"/>
                        </a:rPr>
                        <a:t>Phân tích</a:t>
                      </a:r>
                      <a:endParaRPr lang="en-US" dirty="0">
                        <a:latin typeface="Times New Roman" pitchFamily="18" charset="0"/>
                        <a:cs typeface="Times New Roman" pitchFamily="18" charset="0"/>
                      </a:endParaRPr>
                    </a:p>
                  </a:txBody>
                  <a:tcPr/>
                </a:tc>
                <a:tc>
                  <a:txBody>
                    <a:bodyPr/>
                    <a:lstStyle/>
                    <a:p>
                      <a:r>
                        <a:rPr lang="vi-VN" sz="1800" b="0" i="0" u="none" strike="noStrike" kern="1200" dirty="0">
                          <a:solidFill>
                            <a:schemeClr val="dk1"/>
                          </a:solidFill>
                          <a:effectLst/>
                          <a:latin typeface="Times New Roman" pitchFamily="18" charset="0"/>
                          <a:ea typeface="+mn-ea"/>
                          <a:cs typeface="Times New Roman" pitchFamily="18" charset="0"/>
                        </a:rPr>
                        <a:t>Phân tích những đặc điểm của tuổi trẻ (sức khoẻ, trí tuệ, nhiệt huyết, dũng cảm, ước mơ,...); vai trò của tuổi trẻ (tuổi trẻ có vai trò quan trọng trong việc xây dựng và phát triển đất nước).</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379365">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241593">
                <a:tc>
                  <a:txBody>
                    <a:bodyPr/>
                    <a:lstStyle/>
                    <a:p>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xmlns="" val="10003"/>
                  </a:ext>
                </a:extLst>
              </a:tr>
            </a:tbl>
          </a:graphicData>
        </a:graphic>
      </p:graphicFrame>
      <p:graphicFrame>
        <p:nvGraphicFramePr>
          <p:cNvPr id="9" name="Content Placeholder 6"/>
          <p:cNvGraphicFramePr>
            <a:graphicFrameLocks/>
          </p:cNvGraphicFramePr>
          <p:nvPr>
            <p:extLst>
              <p:ext uri="{D42A27DB-BD31-4B8C-83A1-F6EECF244321}">
                <p14:modId xmlns:p14="http://schemas.microsoft.com/office/powerpoint/2010/main" val="3842436576"/>
              </p:ext>
            </p:extLst>
          </p:nvPr>
        </p:nvGraphicFramePr>
        <p:xfrm>
          <a:off x="457200" y="3429000"/>
          <a:ext cx="8229600" cy="229478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6629400">
                  <a:extLst>
                    <a:ext uri="{9D8B030D-6E8A-4147-A177-3AD203B41FA5}">
                      <a16:colId xmlns:a16="http://schemas.microsoft.com/office/drawing/2014/main" xmlns="" val="20001"/>
                    </a:ext>
                  </a:extLst>
                </a:gridCol>
              </a:tblGrid>
              <a:tr h="1059097">
                <a:tc>
                  <a:txBody>
                    <a:bodyPr/>
                    <a:lstStyle/>
                    <a:p>
                      <a:r>
                        <a:rPr lang="vi-VN" sz="1800" b="0" i="0" u="none" strike="noStrike" kern="1200" dirty="0">
                          <a:solidFill>
                            <a:schemeClr val="dk1"/>
                          </a:solidFill>
                          <a:effectLst/>
                          <a:latin typeface="+mj-lt"/>
                          <a:ea typeface="+mn-ea"/>
                          <a:cs typeface="+mn-cs"/>
                        </a:rPr>
                        <a:t>Chứng minh</a:t>
                      </a:r>
                      <a:endParaRPr lang="en-US" dirty="0">
                        <a:latin typeface="+mj-lt"/>
                      </a:endParaRPr>
                    </a:p>
                  </a:txBody>
                  <a:tcPr/>
                </a:tc>
                <a:tc>
                  <a:txBody>
                    <a:bodyPr/>
                    <a:lstStyle/>
                    <a:p>
                      <a:r>
                        <a:rPr lang="vi-VN" sz="1800" kern="1200" dirty="0">
                          <a:solidFill>
                            <a:schemeClr val="dk1"/>
                          </a:solidFill>
                          <a:effectLst/>
                          <a:latin typeface="+mj-lt"/>
                          <a:ea typeface="+mn-ea"/>
                          <a:cs typeface="+mn-cs"/>
                        </a:rPr>
                        <a:t>Chứng minh giá trị của tuổi trẻ qua các dẫn chứng:</a:t>
                      </a:r>
                      <a:endParaRPr lang="en-US" sz="1800" kern="1200" dirty="0">
                        <a:solidFill>
                          <a:schemeClr val="dk1"/>
                        </a:solidFill>
                        <a:effectLst/>
                        <a:latin typeface="+mj-lt"/>
                        <a:ea typeface="+mn-ea"/>
                        <a:cs typeface="+mn-cs"/>
                      </a:endParaRPr>
                    </a:p>
                    <a:p>
                      <a:r>
                        <a:rPr lang="vi-VN" sz="1800" kern="1200" dirty="0">
                          <a:solidFill>
                            <a:schemeClr val="dk1"/>
                          </a:solidFill>
                          <a:effectLst/>
                          <a:latin typeface="+mj-lt"/>
                          <a:ea typeface="+mn-ea"/>
                          <a:cs typeface="+mn-cs"/>
                        </a:rPr>
                        <a:t>+ Trịnh Xuân Mười, con thứ mười của một hộ nông dân nghèo ở Diễn Châu, Nghệ An, một mình vào Tây Nguyên lập nghiệp khi còn rất trẻ.</a:t>
                      </a:r>
                      <a:endParaRPr lang="en-US" sz="1800" kern="1200" dirty="0">
                        <a:solidFill>
                          <a:schemeClr val="dk1"/>
                        </a:solidFill>
                        <a:effectLst/>
                        <a:latin typeface="+mj-lt"/>
                        <a:ea typeface="+mn-ea"/>
                        <a:cs typeface="+mn-cs"/>
                      </a:endParaRPr>
                    </a:p>
                    <a:p>
                      <a:r>
                        <a:rPr lang="vi-VN" sz="1800" kern="1200" dirty="0">
                          <a:solidFill>
                            <a:schemeClr val="dk1"/>
                          </a:solidFill>
                          <a:effectLst/>
                          <a:latin typeface="+mj-lt"/>
                          <a:ea typeface="+mn-ea"/>
                          <a:cs typeface="+mn-cs"/>
                        </a:rPr>
                        <a:t>+ Nguyễn Ngọc Bảo Khanh ở Hà Nội, Lê Thị Thắm ở Thanh Hoá, những tấm gương về tuổi trẻ vượt khó.</a:t>
                      </a:r>
                      <a:endParaRPr lang="en-US" dirty="0">
                        <a:latin typeface="+mj-lt"/>
                      </a:endParaRPr>
                    </a:p>
                  </a:txBody>
                  <a:tcPr/>
                </a:tc>
                <a:extLst>
                  <a:ext uri="{0D108BD9-81ED-4DB2-BD59-A6C34878D82A}">
                    <a16:rowId xmlns:a16="http://schemas.microsoft.com/office/drawing/2014/main" xmlns="" val="10000"/>
                  </a:ext>
                </a:extLst>
              </a:tr>
              <a:tr h="557420">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bl>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3483561602"/>
              </p:ext>
            </p:extLst>
          </p:nvPr>
        </p:nvGraphicFramePr>
        <p:xfrm>
          <a:off x="457200" y="5257800"/>
          <a:ext cx="8229600" cy="100965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xmlns="" val="20000"/>
                    </a:ext>
                  </a:extLst>
                </a:gridCol>
                <a:gridCol w="6629400">
                  <a:extLst>
                    <a:ext uri="{9D8B030D-6E8A-4147-A177-3AD203B41FA5}">
                      <a16:colId xmlns:a16="http://schemas.microsoft.com/office/drawing/2014/main" xmlns="" val="20001"/>
                    </a:ext>
                  </a:extLst>
                </a:gridCol>
              </a:tblGrid>
              <a:tr h="1009650">
                <a:tc>
                  <a:txBody>
                    <a:bodyPr/>
                    <a:lstStyle/>
                    <a:p>
                      <a:r>
                        <a:rPr lang="vi-VN" sz="1800" b="0" i="0" u="none" strike="noStrike" kern="1200" dirty="0">
                          <a:solidFill>
                            <a:schemeClr val="dk1"/>
                          </a:solidFill>
                          <a:effectLst/>
                          <a:latin typeface="+mj-lt"/>
                          <a:ea typeface="+mn-ea"/>
                          <a:cs typeface="+mn-cs"/>
                        </a:rPr>
                        <a:t>Bình luận</a:t>
                      </a:r>
                      <a:endParaRPr lang="en-US" dirty="0">
                        <a:latin typeface="+mj-lt"/>
                      </a:endParaRPr>
                    </a:p>
                  </a:txBody>
                  <a:tcPr/>
                </a:tc>
                <a:tc>
                  <a:txBody>
                    <a:bodyPr/>
                    <a:lstStyle/>
                    <a:p>
                      <a:r>
                        <a:rPr lang="vi-VN" sz="1800" b="0" i="0" u="none" strike="noStrike" kern="1200" dirty="0">
                          <a:solidFill>
                            <a:schemeClr val="dk1"/>
                          </a:solidFill>
                          <a:effectLst/>
                          <a:latin typeface="Times New Roman" panose="02020603050405020304" pitchFamily="18" charset="0"/>
                          <a:ea typeface="+mn-ea"/>
                          <a:cs typeface="Times New Roman" panose="02020603050405020304" pitchFamily="18" charset="0"/>
                        </a:rPr>
                        <a:t>Bình luận về tầm quan trọng của việc rèn luyện ý chí, nghị lực, bản lĩnh, và lòng yêu nước cho thế hệ trẻ, bình luận về cách để tuổi trẻ có giá trị.</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6632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9474" y="2070854"/>
            <a:ext cx="3711176" cy="2862322"/>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Kính</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chào</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quí</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thầy</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cô</a:t>
            </a:r>
            <a:r>
              <a:rPr lang="en-US" sz="60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8952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ckground mầm non đẹ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 y="-6081"/>
            <a:ext cx="9405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89474" y="2070854"/>
            <a:ext cx="3711176" cy="1015663"/>
          </a:xfrm>
          <a:prstGeom prst="rect">
            <a:avLst/>
          </a:prstGeom>
        </p:spPr>
        <p:txBody>
          <a:bodyPr wrap="square">
            <a:spAutoFit/>
          </a:bodyPr>
          <a:lstStyle/>
          <a:p>
            <a:pPr lvl="0"/>
            <a:r>
              <a:rPr lang="en-US" sz="6000" b="1" dirty="0" err="1">
                <a:solidFill>
                  <a:srgbClr val="C00000"/>
                </a:solidFill>
                <a:latin typeface="Times New Roman" pitchFamily="18" charset="0"/>
                <a:cs typeface="Times New Roman" pitchFamily="18" charset="0"/>
              </a:rPr>
              <a:t>Khởi</a:t>
            </a:r>
            <a:r>
              <a:rPr lang="en-US" sz="6000" b="1" dirty="0">
                <a:solidFill>
                  <a:srgbClr val="C00000"/>
                </a:solidFill>
                <a:latin typeface="Times New Roman" pitchFamily="18" charset="0"/>
                <a:cs typeface="Times New Roman" pitchFamily="18" charset="0"/>
              </a:rPr>
              <a:t> </a:t>
            </a:r>
            <a:r>
              <a:rPr lang="en-US" sz="6000" b="1" dirty="0" err="1">
                <a:solidFill>
                  <a:srgbClr val="C00000"/>
                </a:solidFill>
                <a:latin typeface="Times New Roman" pitchFamily="18" charset="0"/>
                <a:cs typeface="Times New Roman" pitchFamily="18" charset="0"/>
              </a:rPr>
              <a:t>động</a:t>
            </a:r>
            <a:endParaRPr lang="en-US" sz="6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469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bill-g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4845875" cy="3135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148" y="3657600"/>
            <a:ext cx="7722329" cy="1938992"/>
          </a:xfrm>
          <a:prstGeom prst="rect">
            <a:avLst/>
          </a:prstGeom>
        </p:spPr>
        <p:txBody>
          <a:bodyPr wrap="square">
            <a:spAutoFit/>
          </a:bodyPr>
          <a:lstStyle/>
          <a:p>
            <a:pPr algn="just"/>
            <a:r>
              <a:rPr lang="en-US" sz="2000" dirty="0">
                <a:latin typeface="Times New Roman" pitchFamily="18" charset="0"/>
                <a:cs typeface="Times New Roman" pitchFamily="18" charset="0"/>
              </a:rPr>
              <a:t>1.</a:t>
            </a:r>
            <a:r>
              <a:rPr lang="vi-VN" sz="2000" dirty="0">
                <a:latin typeface="Times New Roman" pitchFamily="18" charset="0"/>
                <a:cs typeface="Times New Roman" pitchFamily="18" charset="0"/>
              </a:rPr>
              <a:t>Tỉ phú Bill Gates có mọi thứ chưa? Ông có tất cả. Ông có còn mơ ước nữa không? Có! Ông ước mơ được làm việc nhiều hơn cho trẻ em nghèo trên toàn thế giới, ông mong ước quỹ từ thiện của ông được đóng góp nhiều hơn để tiếp tục thực hiện những ước mơ của mình. Đó là ước mơ làm thế giới tốt đẹp hơn, con người được chia sẻ nhiều hơn, trẻ em được chăm sóc tốt hơn...</a:t>
            </a:r>
            <a:endParaRPr lang="en-US" sz="2000" dirty="0">
              <a:latin typeface="Times New Roman" pitchFamily="18" charset="0"/>
              <a:cs typeface="Times New Roman" pitchFamily="18" charset="0"/>
            </a:endParaRPr>
          </a:p>
        </p:txBody>
      </p:sp>
      <p:sp>
        <p:nvSpPr>
          <p:cNvPr id="4" name="Rectangle 3"/>
          <p:cNvSpPr/>
          <p:nvPr/>
        </p:nvSpPr>
        <p:spPr>
          <a:xfrm>
            <a:off x="5133109" y="906063"/>
            <a:ext cx="3341077" cy="1938992"/>
          </a:xfrm>
          <a:prstGeom prst="rect">
            <a:avLst/>
          </a:prstGeom>
        </p:spPr>
        <p:txBody>
          <a:bodyPr wrap="square">
            <a:spAutoFit/>
          </a:bodyPr>
          <a:lstStyle/>
          <a:p>
            <a:pPr algn="just"/>
            <a:r>
              <a:rPr lang="en-US" sz="4000" dirty="0" err="1">
                <a:solidFill>
                  <a:srgbClr val="C00000"/>
                </a:solidFill>
                <a:latin typeface="Times New Roman" pitchFamily="18" charset="0"/>
                <a:cs typeface="Times New Roman" pitchFamily="18" charset="0"/>
              </a:rPr>
              <a:t>Hãy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cùng</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suy</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nghĩ</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về</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ước</a:t>
            </a:r>
            <a:r>
              <a:rPr lang="en-US" sz="4000" dirty="0">
                <a:solidFill>
                  <a:srgbClr val="C00000"/>
                </a:solidFill>
                <a:latin typeface="Times New Roman" pitchFamily="18" charset="0"/>
                <a:cs typeface="Times New Roman" pitchFamily="18" charset="0"/>
              </a:rPr>
              <a:t> </a:t>
            </a:r>
            <a:r>
              <a:rPr lang="en-US" sz="4000" dirty="0" err="1">
                <a:solidFill>
                  <a:srgbClr val="C00000"/>
                </a:solidFill>
                <a:latin typeface="Times New Roman" pitchFamily="18" charset="0"/>
                <a:cs typeface="Times New Roman" pitchFamily="18" charset="0"/>
              </a:rPr>
              <a:t>mơ</a:t>
            </a:r>
            <a:endParaRPr lang="en-US" sz="4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2327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Pictures\TRUNGS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19200"/>
            <a:ext cx="4303803" cy="48591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723581"/>
            <a:ext cx="4267200" cy="4401205"/>
          </a:xfrm>
          <a:prstGeom prst="rect">
            <a:avLst/>
          </a:prstGeom>
        </p:spPr>
        <p:txBody>
          <a:bodyPr wrap="square">
            <a:spAutoFit/>
          </a:bodyPr>
          <a:lstStyle/>
          <a:p>
            <a:r>
              <a:rPr lang="en-US" sz="2800" dirty="0">
                <a:latin typeface="Times New Roman" pitchFamily="18" charset="0"/>
                <a:ea typeface="Tahoma" pitchFamily="34" charset="0"/>
                <a:cs typeface="Times New Roman" pitchFamily="18" charset="0"/>
              </a:rPr>
              <a:t>2.V</a:t>
            </a:r>
            <a:r>
              <a:rPr lang="vi-VN" sz="2800" dirty="0">
                <a:latin typeface="Times New Roman" pitchFamily="18" charset="0"/>
                <a:ea typeface="Tahoma" pitchFamily="34" charset="0"/>
                <a:cs typeface="Times New Roman" pitchFamily="18" charset="0"/>
              </a:rPr>
              <a:t>iên trung sĩ Hô-lit trong truyện ngắn “Chất làm gỉ” của Rây Bret-bơ-ry</a:t>
            </a:r>
            <a:r>
              <a:rPr lang="en-US" sz="2800" dirty="0">
                <a:latin typeface="Times New Roman" pitchFamily="18" charset="0"/>
                <a:ea typeface="Tahoma" pitchFamily="34" charset="0"/>
                <a:cs typeface="Times New Roman" pitchFamily="18" charset="0"/>
              </a:rPr>
              <a:t>” </a:t>
            </a:r>
            <a:r>
              <a:rPr lang="vi-VN" sz="2800" dirty="0">
                <a:latin typeface="Times New Roman" pitchFamily="18" charset="0"/>
                <a:ea typeface="Tahoma" pitchFamily="34" charset="0"/>
                <a:cs typeface="Times New Roman" pitchFamily="18" charset="0"/>
              </a:rPr>
              <a:t>tạo ra chất làm gỉ để phá hủy hàng loạt phương tiện, vũ khí chiến tranh.</a:t>
            </a:r>
          </a:p>
          <a:p>
            <a:r>
              <a:rPr lang="vi-VN" sz="2800" dirty="0">
                <a:latin typeface="Times New Roman" pitchFamily="18" charset="0"/>
                <a:ea typeface="Tahoma" pitchFamily="34" charset="0"/>
                <a:cs typeface="Times New Roman" pitchFamily="18" charset="0"/>
              </a:rPr>
              <a:t>Anh có </a:t>
            </a:r>
            <a:r>
              <a:rPr lang="en-US" sz="2800" dirty="0" err="1">
                <a:latin typeface="Times New Roman" pitchFamily="18" charset="0"/>
                <a:ea typeface="Tahoma" pitchFamily="34" charset="0"/>
                <a:cs typeface="Times New Roman" pitchFamily="18" charset="0"/>
              </a:rPr>
              <a:t>ước</a:t>
            </a:r>
            <a:r>
              <a:rPr lang="en-US" sz="2800" dirty="0">
                <a:latin typeface="Times New Roman" pitchFamily="18" charset="0"/>
                <a:ea typeface="Tahoma" pitchFamily="34" charset="0"/>
                <a:cs typeface="Times New Roman" pitchFamily="18" charset="0"/>
              </a:rPr>
              <a:t> </a:t>
            </a:r>
            <a:r>
              <a:rPr lang="en-US" sz="2800" dirty="0" err="1">
                <a:latin typeface="Times New Roman" pitchFamily="18" charset="0"/>
                <a:ea typeface="Tahoma" pitchFamily="34" charset="0"/>
                <a:cs typeface="Times New Roman" pitchFamily="18" charset="0"/>
              </a:rPr>
              <a:t>mơ</a:t>
            </a:r>
            <a:r>
              <a:rPr lang="en-US" sz="2800" dirty="0">
                <a:latin typeface="Times New Roman" pitchFamily="18" charset="0"/>
                <a:ea typeface="Tahoma" pitchFamily="34" charset="0"/>
                <a:cs typeface="Times New Roman" pitchFamily="18" charset="0"/>
              </a:rPr>
              <a:t> </a:t>
            </a:r>
            <a:r>
              <a:rPr lang="vi-VN" sz="2800" dirty="0">
                <a:latin typeface="Times New Roman" pitchFamily="18" charset="0"/>
                <a:ea typeface="Tahoma" pitchFamily="34" charset="0"/>
                <a:cs typeface="Times New Roman" pitchFamily="18" charset="0"/>
              </a:rPr>
              <a:t>đi khắp châu Mỹ, châu Âu, mang chất làm gỉ để chấm dứt chiến tranh.</a:t>
            </a:r>
          </a:p>
        </p:txBody>
      </p:sp>
    </p:spTree>
    <p:extLst>
      <p:ext uri="{BB962C8B-B14F-4D97-AF65-F5344CB8AC3E}">
        <p14:creationId xmlns:p14="http://schemas.microsoft.com/office/powerpoint/2010/main" val="4334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heel(1)">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Pictures\h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5138555" cy="3419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114800"/>
            <a:ext cx="8382000" cy="2123658"/>
          </a:xfrm>
          <a:prstGeom prst="rect">
            <a:avLst/>
          </a:prstGeom>
        </p:spPr>
        <p:txBody>
          <a:bodyPr wrap="square">
            <a:spAutoFit/>
          </a:bodyPr>
          <a:lstStyle/>
          <a:p>
            <a:r>
              <a:rPr lang="vi-VN" sz="2800" dirty="0">
                <a:latin typeface="+mj-lt"/>
              </a:rPr>
              <a:t>- Khi em nhìn thấy hình ảnh giáo sư Ngô Bảo Châu nhận giải thưởng Fieli – giải thưởng Toán học danh giá nhất thế giới, cả Tổ quốc như được vinh danh, </a:t>
            </a:r>
            <a:r>
              <a:rPr lang="en-US" sz="2800" dirty="0">
                <a:latin typeface="+mj-lt"/>
              </a:rPr>
              <a:t>e</a:t>
            </a:r>
            <a:r>
              <a:rPr lang="vi-VN" sz="2800" dirty="0">
                <a:latin typeface="+mj-lt"/>
              </a:rPr>
              <a:t>m mơ ước mình cũng làm được như thế.</a:t>
            </a:r>
          </a:p>
          <a:p>
            <a:endParaRPr lang="en-US" sz="2000" dirty="0"/>
          </a:p>
        </p:txBody>
      </p:sp>
    </p:spTree>
    <p:extLst>
      <p:ext uri="{BB962C8B-B14F-4D97-AF65-F5344CB8AC3E}">
        <p14:creationId xmlns:p14="http://schemas.microsoft.com/office/powerpoint/2010/main" val="48402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3048000" cy="4525963"/>
          </a:xfrm>
        </p:spPr>
        <p:txBody>
          <a:bodyPr>
            <a:normAutofit lnSpcReduction="10000"/>
          </a:bodyPr>
          <a:lstStyle/>
          <a:p>
            <a:pPr marL="0" indent="0" algn="just">
              <a:buNone/>
            </a:pPr>
            <a:r>
              <a:rPr lang="vi-VN" dirty="0">
                <a:latin typeface="+mj-lt"/>
              </a:rPr>
              <a:t>- Em ước mình trở thành một cầu thủ bóng đá nổi tiếng, tham gia thi đấu ở khu vực và thế giới, được hát vang bài Quốc ca Việt Nam trước khi bóng lăn.</a:t>
            </a:r>
          </a:p>
          <a:p>
            <a:endParaRPr lang="en-US" dirty="0">
              <a:latin typeface="+mj-lt"/>
            </a:endParaRPr>
          </a:p>
        </p:txBody>
      </p:sp>
      <p:pic>
        <p:nvPicPr>
          <p:cNvPr id="1026" name="Picture 2" descr="C:\Users\ASUS\Pictures\v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85800"/>
            <a:ext cx="5105400" cy="36766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114800" y="4572000"/>
            <a:ext cx="4572000" cy="1944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err="1">
                <a:solidFill>
                  <a:srgbClr val="FF0000"/>
                </a:solidFill>
                <a:latin typeface="Times New Roman" pitchFamily="18" charset="0"/>
                <a:cs typeface="Times New Roman" pitchFamily="18" charset="0"/>
              </a:rPr>
              <a:t>Vậy</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ước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mơ</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bạn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gì</a:t>
            </a:r>
            <a:r>
              <a:rPr lang="en-US"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81911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b="1" dirty="0"/>
              <a:t>VIẾT</a:t>
            </a:r>
            <a:endParaRPr lang="en-US" dirty="0"/>
          </a:p>
        </p:txBody>
      </p:sp>
      <p:sp>
        <p:nvSpPr>
          <p:cNvPr id="3" name="Content Placeholder 2"/>
          <p:cNvSpPr>
            <a:spLocks noGrp="1"/>
          </p:cNvSpPr>
          <p:nvPr>
            <p:ph idx="1"/>
          </p:nvPr>
        </p:nvSpPr>
        <p:spPr>
          <a:xfrm>
            <a:off x="5029200" y="1327355"/>
            <a:ext cx="3657600" cy="4525963"/>
          </a:xfrm>
        </p:spPr>
        <p:txBody>
          <a:bodyPr>
            <a:normAutofit/>
          </a:bodyPr>
          <a:lstStyle/>
          <a:p>
            <a:pPr marL="0" indent="0" algn="just">
              <a:buNone/>
            </a:pPr>
            <a:r>
              <a:rPr lang="en-US" b="1" dirty="0">
                <a:solidFill>
                  <a:srgbClr val="C00000"/>
                </a:solidFill>
                <a:latin typeface="Times New Roman" pitchFamily="18" charset="0"/>
                <a:cs typeface="Times New Roman" pitchFamily="18" charset="0"/>
              </a:rPr>
              <a:t>VIẾT BÀI VĂN NGHỊ LUẬN VỀ MỘT VẤN ĐỀ LIÊN  QUAN ĐẾN TUỔI TRẺ (NHỮNG HOÀI BÃO, ƯỚC MƠ)</a:t>
            </a:r>
            <a:endParaRPr lang="en-US" dirty="0">
              <a:solidFill>
                <a:srgbClr val="C00000"/>
              </a:solidFill>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962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65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C00000"/>
                </a:solidFill>
                <a:latin typeface="Times New Roman" panose="02020603050405020304" pitchFamily="18" charset="0"/>
                <a:cs typeface="Times New Roman" panose="02020603050405020304" pitchFamily="18" charset="0"/>
              </a:rPr>
              <a:t>I</a:t>
            </a:r>
            <a:r>
              <a:rPr lang="en-US" u="sng" dirty="0">
                <a:solidFill>
                  <a:srgbClr val="C00000"/>
                </a:solidFill>
              </a:rPr>
              <a:t>. </a:t>
            </a:r>
            <a:r>
              <a:rPr lang="en-US" u="sng" dirty="0" err="1">
                <a:solidFill>
                  <a:srgbClr val="C00000"/>
                </a:solidFill>
                <a:latin typeface="Times New Roman" panose="02020603050405020304" pitchFamily="18" charset="0"/>
                <a:cs typeface="Times New Roman" panose="02020603050405020304" pitchFamily="18" charset="0"/>
              </a:rPr>
              <a:t>Đọc</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và</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phân</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tích</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bài</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viết</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tham</a:t>
            </a:r>
            <a:r>
              <a:rPr lang="en-US" u="sng" dirty="0">
                <a:solidFill>
                  <a:srgbClr val="C00000"/>
                </a:solidFill>
                <a:latin typeface="Times New Roman" panose="02020603050405020304" pitchFamily="18" charset="0"/>
                <a:cs typeface="Times New Roman" panose="02020603050405020304" pitchFamily="18" charset="0"/>
              </a:rPr>
              <a:t> </a:t>
            </a:r>
            <a:r>
              <a:rPr lang="en-US" u="sng" dirty="0" err="1">
                <a:solidFill>
                  <a:srgbClr val="C00000"/>
                </a:solidFill>
                <a:latin typeface="Times New Roman" panose="02020603050405020304" pitchFamily="18" charset="0"/>
                <a:cs typeface="Times New Roman" panose="02020603050405020304" pitchFamily="18" charset="0"/>
              </a:rPr>
              <a:t>khảo</a:t>
            </a:r>
            <a:r>
              <a:rPr lang="en-US" u="sng" dirty="0">
                <a:solidFill>
                  <a:srgbClr val="C00000"/>
                </a:solidFill>
                <a:latin typeface="Times New Roman" panose="02020603050405020304" pitchFamily="18" charset="0"/>
                <a:cs typeface="Times New Roman" panose="02020603050405020304" pitchFamily="18" charset="0"/>
              </a:rPr>
              <a:t>:</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417638"/>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20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DB042DF-C92C-0C41-5315-07E4D187A31B}"/>
              </a:ext>
            </a:extLst>
          </p:cNvPr>
          <p:cNvPicPr>
            <a:picLocks noChangeAspect="1"/>
          </p:cNvPicPr>
          <p:nvPr/>
        </p:nvPicPr>
        <p:blipFill>
          <a:blip r:embed="rId2"/>
          <a:stretch>
            <a:fillRect/>
          </a:stretch>
        </p:blipFill>
        <p:spPr>
          <a:xfrm>
            <a:off x="3664137" y="3363572"/>
            <a:ext cx="1441026" cy="1014214"/>
          </a:xfrm>
          <a:prstGeom prst="rect">
            <a:avLst/>
          </a:prstGeom>
        </p:spPr>
      </p:pic>
      <p:graphicFrame>
        <p:nvGraphicFramePr>
          <p:cNvPr id="13" name="Diagram 12">
            <a:extLst>
              <a:ext uri="{FF2B5EF4-FFF2-40B4-BE49-F238E27FC236}">
                <a16:creationId xmlns:a16="http://schemas.microsoft.com/office/drawing/2014/main" xmlns="" id="{E7367FAF-5C0B-D820-1168-88DA99A82FD9}"/>
              </a:ext>
            </a:extLst>
          </p:cNvPr>
          <p:cNvGraphicFramePr/>
          <p:nvPr>
            <p:extLst>
              <p:ext uri="{D42A27DB-BD31-4B8C-83A1-F6EECF244321}">
                <p14:modId xmlns:p14="http://schemas.microsoft.com/office/powerpoint/2010/main" val="3972719160"/>
              </p:ext>
            </p:extLst>
          </p:nvPr>
        </p:nvGraphicFramePr>
        <p:xfrm>
          <a:off x="174993" y="1400271"/>
          <a:ext cx="8472668" cy="4674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3240911" y="312516"/>
            <a:ext cx="3229337" cy="461665"/>
          </a:xfrm>
          <a:prstGeom prst="rect">
            <a:avLst/>
          </a:prstGeom>
          <a:noFill/>
        </p:spPr>
        <p:txBody>
          <a:bodyPr wrap="square" rtlCol="0">
            <a:spAutoFit/>
          </a:bodyPr>
          <a:lstStyle/>
          <a:p>
            <a:r>
              <a:rPr lang="en-US" sz="2400" b="1" dirty="0">
                <a:latin typeface="Times New Roman" pitchFamily="18" charset="0"/>
                <a:cs typeface="Times New Roman" pitchFamily="18" charset="0"/>
              </a:rPr>
              <a:t>HOẠT ĐỘNG NHÓM</a:t>
            </a:r>
            <a:endParaRPr lang="vi-VN" sz="2400" b="1" dirty="0">
              <a:latin typeface="Times New Roman" pitchFamily="18" charset="0"/>
              <a:cs typeface="Times New Roman" pitchFamily="18" charset="0"/>
            </a:endParaRPr>
          </a:p>
        </p:txBody>
      </p:sp>
      <p:sp>
        <p:nvSpPr>
          <p:cNvPr id="2" name="TextBox 1"/>
          <p:cNvSpPr txBox="1"/>
          <p:nvPr/>
        </p:nvSpPr>
        <p:spPr>
          <a:xfrm>
            <a:off x="185196" y="729207"/>
            <a:ext cx="4282632"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r>
              <a:rPr lang="en-US" sz="2400" b="1" dirty="0">
                <a:latin typeface="Times New Roman" pitchFamily="18" charset="0"/>
                <a:cs typeface="Times New Roman" pitchFamily="18" charset="0"/>
              </a:rPr>
              <a:t>: 5 - 7 </a:t>
            </a:r>
            <a:r>
              <a:rPr lang="en-US" sz="2400" b="1" dirty="0" err="1">
                <a:latin typeface="Times New Roman" pitchFamily="18" charset="0"/>
                <a:cs typeface="Times New Roman" pitchFamily="18" charset="0"/>
              </a:rPr>
              <a:t>phút</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8415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1207</Words>
  <Application>Microsoft Office PowerPoint</Application>
  <PresentationFormat>On-screen Show (4:3)</PresentationFormat>
  <Paragraphs>67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VIẾT</vt:lpstr>
      <vt:lpstr>I. Đọc và phân tích bài viết tham khảo:</vt:lpstr>
      <vt:lpstr>PowerPoint Presentation</vt:lpstr>
      <vt:lpstr>PowerPoint Presentation</vt:lpstr>
      <vt:lpstr>PowerPoint Presentation</vt:lpstr>
      <vt:lpstr> 2. Phân tích cấu trúc nghị luận:  </vt:lpstr>
      <vt:lpstr>PowerPoint Presentation</vt:lpstr>
      <vt:lpstr>PowerPoint Presentation</vt:lpstr>
      <vt:lpstr>Cách phối hợp giữa lí lẽ và dẫn chứng: </vt:lpstr>
      <vt:lpstr>3. Những thao tác nghị luận đã được phối hợp sử dụng trong bài viết là: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Tỉ phú Bill Gates có mọi thứ chưa? Ông có tất cả. Ông có còn mơ ước nữa không? Có! Ông ước mơ được làm việc nhiều hơn cho trẻ em nghèo trên toàn thế giới, ông mong ước quỹ từ thiện của ông được đóng góp nhiều hơn để tiếp tục thực hiện những ước mơ của mình. Đó là ước mơ làm thế giới tốt đẹp hơn, con người được chia sẻ nhiều hơn, trẻ em được chăm sóc tốt hơn...</dc:title>
  <dc:creator>ASUS</dc:creator>
  <cp:lastModifiedBy>Macbook</cp:lastModifiedBy>
  <cp:revision>61</cp:revision>
  <dcterms:created xsi:type="dcterms:W3CDTF">2024-07-19T04:19:54Z</dcterms:created>
  <dcterms:modified xsi:type="dcterms:W3CDTF">2024-11-15T01:28:29Z</dcterms:modified>
</cp:coreProperties>
</file>