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4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8679E-1018-4416-94B5-F49289AA71A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71621-1C04-48F8-A83E-C09C55E2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56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12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16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01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421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423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19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8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84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0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8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2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8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66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95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5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4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5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4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3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7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1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ABAEA-024D-424C-82FE-084444CE8AE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AFACE-DDC1-46DF-B491-AFC03F0F5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8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08C62C3-3138-4092-86C2-85A1567C6E78}"/>
              </a:ext>
            </a:extLst>
          </p:cNvPr>
          <p:cNvGrpSpPr/>
          <p:nvPr/>
        </p:nvGrpSpPr>
        <p:grpSpPr>
          <a:xfrm>
            <a:off x="74385" y="914400"/>
            <a:ext cx="11899362" cy="5871070"/>
            <a:chOff x="1447797" y="1793807"/>
            <a:chExt cx="23798723" cy="117421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17C9077-2F0E-4830-9CBB-2CF87E745444}"/>
                </a:ext>
              </a:extLst>
            </p:cNvPr>
            <p:cNvGrpSpPr/>
            <p:nvPr/>
          </p:nvGrpSpPr>
          <p:grpSpPr>
            <a:xfrm>
              <a:off x="1447797" y="1793807"/>
              <a:ext cx="23798723" cy="11742140"/>
              <a:chOff x="1447797" y="1793807"/>
              <a:chExt cx="23798723" cy="1174214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1585465" y="1797127"/>
                <a:ext cx="23661055" cy="11738820"/>
                <a:chOff x="-3529363" y="3448230"/>
                <a:chExt cx="23661055" cy="11738820"/>
              </a:xfrm>
            </p:grpSpPr>
            <p:sp>
              <p:nvSpPr>
                <p:cNvPr id="70" name="Right Triangle 69"/>
                <p:cNvSpPr/>
                <p:nvPr/>
              </p:nvSpPr>
              <p:spPr>
                <a:xfrm flipH="1">
                  <a:off x="8958821" y="3486542"/>
                  <a:ext cx="193377" cy="212342"/>
                </a:xfrm>
                <a:prstGeom prst="rtTriangle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grpSp>
              <p:nvGrpSpPr>
                <p:cNvPr id="71" name="Group 70"/>
                <p:cNvGrpSpPr/>
                <p:nvPr/>
              </p:nvGrpSpPr>
              <p:grpSpPr>
                <a:xfrm>
                  <a:off x="-3529363" y="3448230"/>
                  <a:ext cx="23661055" cy="11738820"/>
                  <a:chOff x="-3529363" y="3448230"/>
                  <a:chExt cx="23661055" cy="11738820"/>
                </a:xfrm>
              </p:grpSpPr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-3529363" y="3657264"/>
                    <a:ext cx="23661055" cy="11529786"/>
                  </a:xfrm>
                  <a:prstGeom prst="roundRect">
                    <a:avLst>
                      <a:gd name="adj" fmla="val 2127"/>
                    </a:avLst>
                  </a:prstGeom>
                  <a:solidFill>
                    <a:schemeClr val="bg1"/>
                  </a:solidFill>
                  <a:ln w="28575">
                    <a:solidFill>
                      <a:srgbClr val="0999C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000" tIns="9000" rIns="18000" bIns="9000" rtlCol="0" anchor="ctr"/>
                  <a:lstStyle/>
                  <a:p>
                    <a:pPr algn="ctr"/>
                    <a:endParaRPr lang="en-US" sz="2300" dirty="0"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5668571" y="3448230"/>
                    <a:ext cx="4072270" cy="10156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2700" b="1" cap="all" dirty="0">
                        <a:ln w="0"/>
                        <a:solidFill>
                          <a:schemeClr val="bg1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CHƯƠNG I</a:t>
                    </a:r>
                  </a:p>
                </p:txBody>
              </p:sp>
            </p:grpSp>
          </p:grpSp>
          <p:sp>
            <p:nvSpPr>
              <p:cNvPr id="74" name="Right Triangle 73"/>
              <p:cNvSpPr/>
              <p:nvPr/>
            </p:nvSpPr>
            <p:spPr>
              <a:xfrm flipH="1">
                <a:off x="7921388" y="1793819"/>
                <a:ext cx="193377" cy="212342"/>
              </a:xfrm>
              <a:prstGeom prst="rtTriangl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ound Same Side Corner Rectangle 95"/>
              <p:cNvSpPr/>
              <p:nvPr/>
            </p:nvSpPr>
            <p:spPr>
              <a:xfrm flipV="1">
                <a:off x="4731544" y="1793807"/>
                <a:ext cx="15994855" cy="1181261"/>
              </a:xfrm>
              <a:prstGeom prst="round2SameRect">
                <a:avLst>
                  <a:gd name="adj1" fmla="val 6458"/>
                  <a:gd name="adj2" fmla="val 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850021" y="1953929"/>
                <a:ext cx="157168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CHƯƠNG </a:t>
                </a:r>
                <a:r>
                  <a:rPr lang="en-US" sz="24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II</a:t>
                </a:r>
                <a:r>
                  <a:rPr lang="vi-VN" sz="24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I. </a:t>
                </a:r>
                <a:r>
                  <a:rPr lang="en-US" sz="24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 THỨC LƯỢNG TRONG TAM GIÁC</a:t>
                </a:r>
                <a:endParaRPr lang="vi-VN" sz="24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04" name="Picture 5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1230" y="2975075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467544" y="4114018"/>
                <a:ext cx="13632086" cy="8332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05" tIns="22853" rIns="45705" bIns="22853" rtlCol="0" anchor="ctr"/>
              <a:lstStyle/>
              <a:p>
                <a:pPr algn="ctr"/>
                <a:endParaRPr lang="en-US" sz="9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6" name="Group 60"/>
              <p:cNvGrpSpPr/>
              <p:nvPr/>
            </p:nvGrpSpPr>
            <p:grpSpPr>
              <a:xfrm>
                <a:off x="1447800" y="5440128"/>
                <a:ext cx="6679491" cy="1078079"/>
                <a:chOff x="7459670" y="7262101"/>
                <a:chExt cx="6680266" cy="1078204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9092455" y="7262101"/>
                  <a:ext cx="5047481" cy="9080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235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 LÍ CÔSIN</a:t>
                  </a:r>
                </a:p>
              </p:txBody>
            </p:sp>
            <p:grpSp>
              <p:nvGrpSpPr>
                <p:cNvPr id="58" name="Group 26"/>
                <p:cNvGrpSpPr/>
                <p:nvPr/>
              </p:nvGrpSpPr>
              <p:grpSpPr>
                <a:xfrm>
                  <a:off x="7459670" y="7311861"/>
                  <a:ext cx="1451595" cy="1028444"/>
                  <a:chOff x="7459669" y="7769061"/>
                  <a:chExt cx="1439611" cy="1028444"/>
                </a:xfrm>
              </p:grpSpPr>
              <p:sp>
                <p:nvSpPr>
                  <p:cNvPr id="59" name="Isosceles Triangle 44"/>
                  <p:cNvSpPr/>
                  <p:nvPr/>
                </p:nvSpPr>
                <p:spPr>
                  <a:xfrm rot="16200000">
                    <a:off x="7469936" y="8643550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60" name="Group 28"/>
                  <p:cNvGrpSpPr/>
                  <p:nvPr/>
                </p:nvGrpSpPr>
                <p:grpSpPr>
                  <a:xfrm>
                    <a:off x="7527680" y="7769061"/>
                    <a:ext cx="1371600" cy="858321"/>
                    <a:chOff x="7527680" y="7769061"/>
                    <a:chExt cx="1371600" cy="858321"/>
                  </a:xfrm>
                </p:grpSpPr>
                <p:sp>
                  <p:nvSpPr>
                    <p:cNvPr id="61" name="Round Same Side Corner Rectangle 60"/>
                    <p:cNvSpPr/>
                    <p:nvPr/>
                  </p:nvSpPr>
                  <p:spPr>
                    <a:xfrm rot="5400000">
                      <a:off x="7847720" y="7449021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7867226" y="7827070"/>
                      <a:ext cx="690678" cy="80031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2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p:txBody>
                </p:sp>
              </p:grpSp>
            </p:grpSp>
          </p:grpSp>
          <p:grpSp>
            <p:nvGrpSpPr>
              <p:cNvPr id="63" name="Group 67"/>
              <p:cNvGrpSpPr/>
              <p:nvPr/>
            </p:nvGrpSpPr>
            <p:grpSpPr>
              <a:xfrm>
                <a:off x="1516371" y="6574108"/>
                <a:ext cx="5474759" cy="916958"/>
                <a:chOff x="7528249" y="6284300"/>
                <a:chExt cx="5475397" cy="917063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9033506" y="6293319"/>
                  <a:ext cx="3970140" cy="9080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2350" b="1" spc="-75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 LÍ SIN</a:t>
                  </a:r>
                </a:p>
              </p:txBody>
            </p:sp>
            <p:grpSp>
              <p:nvGrpSpPr>
                <p:cNvPr id="78" name="Group 41"/>
                <p:cNvGrpSpPr/>
                <p:nvPr/>
              </p:nvGrpSpPr>
              <p:grpSpPr>
                <a:xfrm>
                  <a:off x="7528249" y="6284300"/>
                  <a:ext cx="1383018" cy="800312"/>
                  <a:chOff x="7527681" y="5303605"/>
                  <a:chExt cx="1371600" cy="800312"/>
                </a:xfrm>
              </p:grpSpPr>
              <p:sp>
                <p:nvSpPr>
                  <p:cNvPr id="79" name="Round Same Side Corner Rectangle 78"/>
                  <p:cNvSpPr/>
                  <p:nvPr/>
                </p:nvSpPr>
                <p:spPr>
                  <a:xfrm rot="5400000">
                    <a:off x="7847721" y="5019743"/>
                    <a:ext cx="731520" cy="1371600"/>
                  </a:xfrm>
                  <a:prstGeom prst="round2SameRect">
                    <a:avLst/>
                  </a:prstGeom>
                  <a:solidFill>
                    <a:srgbClr val="135F82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7826546" y="5303605"/>
                    <a:ext cx="690677" cy="8003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</a:t>
                    </a:r>
                  </a:p>
                </p:txBody>
              </p:sp>
            </p:grpSp>
          </p:grpSp>
          <p:grpSp>
            <p:nvGrpSpPr>
              <p:cNvPr id="81" name="Group 74"/>
              <p:cNvGrpSpPr/>
              <p:nvPr/>
            </p:nvGrpSpPr>
            <p:grpSpPr>
              <a:xfrm>
                <a:off x="1447800" y="9053044"/>
                <a:ext cx="14098646" cy="961627"/>
                <a:chOff x="7459670" y="7909810"/>
                <a:chExt cx="14100281" cy="961739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8900529" y="7954517"/>
                  <a:ext cx="12659422" cy="9080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2350" b="1" dirty="0">
                      <a:solidFill>
                        <a:srgbClr val="24245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35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CÔNG THỨC TÍNH DIỆN TÍCH TAM GIÁC</a:t>
                  </a:r>
                </a:p>
              </p:txBody>
            </p:sp>
            <p:grpSp>
              <p:nvGrpSpPr>
                <p:cNvPr id="83" name="Group 44"/>
                <p:cNvGrpSpPr/>
                <p:nvPr/>
              </p:nvGrpSpPr>
              <p:grpSpPr>
                <a:xfrm>
                  <a:off x="7459670" y="7909810"/>
                  <a:ext cx="1392615" cy="961739"/>
                  <a:chOff x="7459669" y="5471410"/>
                  <a:chExt cx="1381118" cy="961739"/>
                </a:xfrm>
              </p:grpSpPr>
              <p:sp>
                <p:nvSpPr>
                  <p:cNvPr id="84" name="Isosceles Triangle 44"/>
                  <p:cNvSpPr/>
                  <p:nvPr/>
                </p:nvSpPr>
                <p:spPr>
                  <a:xfrm rot="16200000">
                    <a:off x="7469936" y="6279194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5" name="Group 46"/>
                  <p:cNvGrpSpPr/>
                  <p:nvPr/>
                </p:nvGrpSpPr>
                <p:grpSpPr>
                  <a:xfrm>
                    <a:off x="7469187" y="5471410"/>
                    <a:ext cx="1371600" cy="800312"/>
                    <a:chOff x="7469187" y="5471410"/>
                    <a:chExt cx="1371600" cy="800312"/>
                  </a:xfrm>
                </p:grpSpPr>
                <p:sp>
                  <p:nvSpPr>
                    <p:cNvPr id="86" name="Round Same Side Corner Rectangle 85"/>
                    <p:cNvSpPr/>
                    <p:nvPr/>
                  </p:nvSpPr>
                  <p:spPr>
                    <a:xfrm rot="5400000">
                      <a:off x="7789227" y="5195557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7867228" y="5471410"/>
                      <a:ext cx="690677" cy="80031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2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47" name="Group 67"/>
              <p:cNvGrpSpPr/>
              <p:nvPr/>
            </p:nvGrpSpPr>
            <p:grpSpPr>
              <a:xfrm>
                <a:off x="1447797" y="7779763"/>
                <a:ext cx="13385964" cy="1024437"/>
                <a:chOff x="7459668" y="6321794"/>
                <a:chExt cx="17306957" cy="1024553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9561557" y="6321808"/>
                  <a:ext cx="15205068" cy="9080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2350" b="1" spc="-75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GIẢI TAM GIÁC VÀ ỨNG DỤNG THỰC TẾ</a:t>
                  </a:r>
                </a:p>
              </p:txBody>
            </p:sp>
            <p:grpSp>
              <p:nvGrpSpPr>
                <p:cNvPr id="49" name="Group 32"/>
                <p:cNvGrpSpPr/>
                <p:nvPr/>
              </p:nvGrpSpPr>
              <p:grpSpPr>
                <a:xfrm>
                  <a:off x="7459668" y="6321794"/>
                  <a:ext cx="1876588" cy="1024553"/>
                  <a:chOff x="7459669" y="5341099"/>
                  <a:chExt cx="1861096" cy="1024553"/>
                </a:xfrm>
              </p:grpSpPr>
              <p:sp>
                <p:nvSpPr>
                  <p:cNvPr id="50" name="Isosceles Triangle 44"/>
                  <p:cNvSpPr/>
                  <p:nvPr/>
                </p:nvSpPr>
                <p:spPr>
                  <a:xfrm rot="16200000">
                    <a:off x="7469936" y="6211697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51" name="Group 41"/>
                  <p:cNvGrpSpPr/>
                  <p:nvPr/>
                </p:nvGrpSpPr>
                <p:grpSpPr>
                  <a:xfrm>
                    <a:off x="7544819" y="5341099"/>
                    <a:ext cx="1775946" cy="840601"/>
                    <a:chOff x="7544819" y="5341099"/>
                    <a:chExt cx="1775946" cy="840601"/>
                  </a:xfrm>
                </p:grpSpPr>
                <p:sp>
                  <p:nvSpPr>
                    <p:cNvPr id="52" name="Round Same Side Corner Rectangle 51"/>
                    <p:cNvSpPr/>
                    <p:nvPr/>
                  </p:nvSpPr>
                  <p:spPr>
                    <a:xfrm rot="5400000">
                      <a:off x="8038513" y="4847405"/>
                      <a:ext cx="788557" cy="1775946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7974496" y="5381390"/>
                      <a:ext cx="892885" cy="8003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2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p:txBody>
                </p:sp>
              </p:grpSp>
            </p:grpSp>
          </p:grpSp>
          <p:sp>
            <p:nvSpPr>
              <p:cNvPr id="68" name="TextBox 67"/>
              <p:cNvSpPr txBox="1"/>
              <p:nvPr/>
            </p:nvSpPr>
            <p:spPr>
              <a:xfrm>
                <a:off x="1858703" y="12402773"/>
                <a:ext cx="696346" cy="800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</p:grpSp>
        <p:sp>
          <p:nvSpPr>
            <p:cNvPr id="103" name="Google Shape;122;p14">
              <a:extLst>
                <a:ext uri="{FF2B5EF4-FFF2-40B4-BE49-F238E27FC236}">
                  <a16:creationId xmlns:a16="http://schemas.microsoft.com/office/drawing/2014/main" id="{FAF7E6E7-D68E-4774-9801-54F6529B128E}"/>
                </a:ext>
              </a:extLst>
            </p:cNvPr>
            <p:cNvSpPr/>
            <p:nvPr/>
          </p:nvSpPr>
          <p:spPr>
            <a:xfrm>
              <a:off x="3165290" y="3009806"/>
              <a:ext cx="4418523" cy="882637"/>
            </a:xfrm>
            <a:prstGeom prst="rect">
              <a:avLst/>
            </a:prstGeom>
            <a:noFill/>
            <a:ln>
              <a:noFill/>
            </a:ln>
            <a:effectLst>
              <a:outerShdw blurRad="152400" dist="317500" dir="5400000" sx="90000" sy="-19000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45713" tIns="22850" rIns="45713" bIns="22850" anchor="t" anchorCtr="0">
              <a:noAutofit/>
              <a:scene3d>
                <a:camera prst="orthographicFront"/>
                <a:lightRig rig="threePt" dir="t"/>
              </a:scene3d>
              <a:sp3d prstMaterial="metal"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effectLst>
                    <a:glow rad="76200">
                      <a:srgbClr val="FFFF00">
                        <a:alpha val="47000"/>
                      </a:srgbClr>
                    </a:glow>
                    <a:outerShdw blurRad="50800" dist="38100" dir="18900000" algn="bl" rotWithShape="0">
                      <a:srgbClr val="0000CC">
                        <a:alpha val="40000"/>
                      </a:srgbClr>
                    </a:outerShdw>
                  </a:effectLst>
                  <a:latin typeface="Bahnschrift SemiBold SemiConden" panose="020B0502040204020203" pitchFamily="34" charset="0"/>
                  <a:sym typeface="Baumans"/>
                </a:rPr>
                <a:t>TOÁN ĐẠI SỐ  </a:t>
              </a:r>
              <a:endParaRPr sz="3000" dirty="0">
                <a:solidFill>
                  <a:srgbClr val="FF0000"/>
                </a:solidFill>
                <a:effectLst>
                  <a:glow rad="76200">
                    <a:srgbClr val="FFFF00">
                      <a:alpha val="47000"/>
                    </a:srgbClr>
                  </a:glow>
                  <a:outerShdw blurRad="50800" dist="38100" dir="18900000" algn="bl" rotWithShape="0">
                    <a:srgbClr val="0000CC">
                      <a:alpha val="40000"/>
                    </a:srgbClr>
                  </a:outerShdw>
                </a:effectLst>
                <a:latin typeface="Bahnschrift SemiBold SemiConden" panose="020B0502040204020203" pitchFamily="34" charset="0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EC462C3-097E-478F-9154-33220765427C}"/>
                </a:ext>
              </a:extLst>
            </p:cNvPr>
            <p:cNvGrpSpPr/>
            <p:nvPr/>
          </p:nvGrpSpPr>
          <p:grpSpPr>
            <a:xfrm>
              <a:off x="4441592" y="3900043"/>
              <a:ext cx="1316269" cy="1323397"/>
              <a:chOff x="4902568" y="2922072"/>
              <a:chExt cx="1316269" cy="1323397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392A2278-170A-49E8-B48D-301797CCDF5E}"/>
                  </a:ext>
                </a:extLst>
              </p:cNvPr>
              <p:cNvGrpSpPr/>
              <p:nvPr/>
            </p:nvGrpSpPr>
            <p:grpSpPr>
              <a:xfrm>
                <a:off x="5015148" y="2971696"/>
                <a:ext cx="1175009" cy="1143519"/>
                <a:chOff x="5015148" y="2971695"/>
                <a:chExt cx="1175009" cy="1143520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4E1041DC-D475-450B-91E9-794165D6DE77}"/>
                    </a:ext>
                  </a:extLst>
                </p:cNvPr>
                <p:cNvSpPr/>
                <p:nvPr/>
              </p:nvSpPr>
              <p:spPr>
                <a:xfrm>
                  <a:off x="5015148" y="2971695"/>
                  <a:ext cx="1175009" cy="1143520"/>
                </a:xfrm>
                <a:prstGeom prst="ellipse">
                  <a:avLst/>
                </a:prstGeom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1BBB2B80-ECD5-421E-A4F7-BBA59D5C9CDF}"/>
                    </a:ext>
                  </a:extLst>
                </p:cNvPr>
                <p:cNvSpPr/>
                <p:nvPr/>
              </p:nvSpPr>
              <p:spPr>
                <a:xfrm>
                  <a:off x="5015148" y="2993775"/>
                  <a:ext cx="1091111" cy="1121440"/>
                </a:xfrm>
                <a:prstGeom prst="ellipse">
                  <a:avLst/>
                </a:prstGeom>
                <a:solidFill>
                  <a:srgbClr val="3333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</p:grpSp>
          <p:sp>
            <p:nvSpPr>
              <p:cNvPr id="107" name="Google Shape;123;p14">
                <a:extLst>
                  <a:ext uri="{FF2B5EF4-FFF2-40B4-BE49-F238E27FC236}">
                    <a16:creationId xmlns:a16="http://schemas.microsoft.com/office/drawing/2014/main" id="{F38EB064-8955-4FC1-9AF5-C49985002268}"/>
                  </a:ext>
                </a:extLst>
              </p:cNvPr>
              <p:cNvSpPr txBox="1"/>
              <p:nvPr/>
            </p:nvSpPr>
            <p:spPr>
              <a:xfrm>
                <a:off x="4902568" y="2922072"/>
                <a:ext cx="1316269" cy="1323397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spcFirstLastPara="1" wrap="square" lIns="45713" tIns="22850" rIns="45713" bIns="22850" anchor="t" anchorCtr="0">
                <a:spAutoFit/>
              </a:bodyPr>
              <a:lstStyle/>
              <a:p>
                <a:pPr algn="ctr"/>
                <a:r>
                  <a:rPr lang="en-US" sz="4000">
                    <a:solidFill>
                      <a:schemeClr val="bg1"/>
                    </a:solidFill>
                    <a:latin typeface="Yu Gothic UI Semilight" panose="020B0400000000000000" pitchFamily="34" charset="-128"/>
                    <a:ea typeface="Yu Gothic UI Semilight" panose="020B0400000000000000" pitchFamily="34" charset="-128"/>
                  </a:rPr>
                  <a:t>➉</a:t>
                </a:r>
                <a:endParaRPr sz="4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E93CD5-DF59-40D6-86A3-C22A2276DF2D}"/>
              </a:ext>
            </a:extLst>
          </p:cNvPr>
          <p:cNvGrpSpPr/>
          <p:nvPr/>
        </p:nvGrpSpPr>
        <p:grpSpPr>
          <a:xfrm>
            <a:off x="3056244" y="1604139"/>
            <a:ext cx="8897948" cy="669990"/>
            <a:chOff x="6112487" y="3208277"/>
            <a:chExt cx="17795896" cy="133997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1F6311BF-A4CF-4E55-85D0-0A86514BB33B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E248C2BE-8566-4C92-B9DC-0F7EBDD76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15" name="TextBox 321">
                <a:extLst>
                  <a:ext uri="{FF2B5EF4-FFF2-40B4-BE49-F238E27FC236}">
                    <a16:creationId xmlns:a16="http://schemas.microsoft.com/office/drawing/2014/main" id="{EFE5FD9A-8DAE-41E9-BE5B-4B8636094028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106000"/>
                  </a:lnSpc>
                  <a:spcAft>
                    <a:spcPts val="400"/>
                  </a:spcAft>
                </a:pPr>
                <a:r>
                  <a:rPr lang="en-US" sz="3000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3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4F8E6D-9818-48E0-9A9E-B9B390FBA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FDDB460-CB8B-421C-A224-7CE97E17D46C}"/>
              </a:ext>
            </a:extLst>
          </p:cNvPr>
          <p:cNvSpPr txBox="1"/>
          <p:nvPr/>
        </p:nvSpPr>
        <p:spPr>
          <a:xfrm>
            <a:off x="4135692" y="1719560"/>
            <a:ext cx="5747239" cy="42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400"/>
              </a:spcAft>
            </a:pPr>
            <a:r>
              <a:rPr lang="en-US" sz="2050" b="1" dirty="0">
                <a:solidFill>
                  <a:srgbClr val="FCFFEF"/>
                </a:solidFill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2050" b="1" dirty="0"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Round Same Side Corner Rectangle 85">
            <a:extLst>
              <a:ext uri="{FF2B5EF4-FFF2-40B4-BE49-F238E27FC236}">
                <a16:creationId xmlns:a16="http://schemas.microsoft.com/office/drawing/2014/main" id="{27F7A6BB-140D-4BDD-8524-4674AF23FC99}"/>
              </a:ext>
            </a:extLst>
          </p:cNvPr>
          <p:cNvSpPr/>
          <p:nvPr/>
        </p:nvSpPr>
        <p:spPr>
          <a:xfrm rot="5400000">
            <a:off x="250506" y="5021323"/>
            <a:ext cx="365718" cy="691429"/>
          </a:xfrm>
          <a:prstGeom prst="round2SameRect">
            <a:avLst/>
          </a:prstGeom>
          <a:solidFill>
            <a:srgbClr val="13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EE3911D-5EB0-44F2-ADDB-EE4737CF3D7E}"/>
              </a:ext>
            </a:extLst>
          </p:cNvPr>
          <p:cNvSpPr txBox="1"/>
          <p:nvPr/>
        </p:nvSpPr>
        <p:spPr>
          <a:xfrm>
            <a:off x="288304" y="5162088"/>
            <a:ext cx="348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94" name="Round Same Side Corner Rectangle 85">
            <a:extLst>
              <a:ext uri="{FF2B5EF4-FFF2-40B4-BE49-F238E27FC236}">
                <a16:creationId xmlns:a16="http://schemas.microsoft.com/office/drawing/2014/main" id="{8510BD55-75D2-432F-8E1B-8B7BE03ECBC3}"/>
              </a:ext>
            </a:extLst>
          </p:cNvPr>
          <p:cNvSpPr/>
          <p:nvPr/>
        </p:nvSpPr>
        <p:spPr>
          <a:xfrm rot="5400000">
            <a:off x="242039" y="5588589"/>
            <a:ext cx="365718" cy="691429"/>
          </a:xfrm>
          <a:prstGeom prst="round2SameRect">
            <a:avLst/>
          </a:prstGeom>
          <a:solidFill>
            <a:srgbClr val="13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DECEA38-9372-4738-9A7F-078D4FA5A23B}"/>
              </a:ext>
            </a:extLst>
          </p:cNvPr>
          <p:cNvSpPr txBox="1"/>
          <p:nvPr/>
        </p:nvSpPr>
        <p:spPr>
          <a:xfrm>
            <a:off x="279837" y="5729354"/>
            <a:ext cx="348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1557DD1-56C7-4CB9-B967-873E35FA6058}"/>
              </a:ext>
            </a:extLst>
          </p:cNvPr>
          <p:cNvSpPr/>
          <p:nvPr/>
        </p:nvSpPr>
        <p:spPr>
          <a:xfrm>
            <a:off x="803199" y="5150572"/>
            <a:ext cx="1510350" cy="453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2350" b="1" dirty="0">
                <a:solidFill>
                  <a:srgbClr val="2424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BÀI TẬP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CB2E3EC-097D-421C-90FC-12E5943BC7BF}"/>
              </a:ext>
            </a:extLst>
          </p:cNvPr>
          <p:cNvSpPr/>
          <p:nvPr/>
        </p:nvSpPr>
        <p:spPr>
          <a:xfrm>
            <a:off x="845532" y="5717834"/>
            <a:ext cx="3786614" cy="453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2350" b="1" dirty="0">
                <a:solidFill>
                  <a:srgbClr val="2424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BÀI TẬP 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176235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94" grpId="0" animBg="1"/>
      <p:bldP spid="95" grpId="0"/>
      <p:bldP spid="97" grpId="0"/>
      <p:bldP spid="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419100" y="939801"/>
            <a:ext cx="11582400" cy="391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sz="2700" b="1" dirty="0">
                <a:solidFill>
                  <a:prstClr val="black"/>
                </a:solidFill>
              </a:rPr>
              <a:t>4. CÔNG THỨC TÍNH DIỆN TÍCH TAM GIÁC</a:t>
            </a:r>
          </a:p>
          <a:p>
            <a:pPr defTabSz="914400">
              <a:defRPr/>
            </a:pPr>
            <a:endParaRPr lang="en-US" sz="27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547" y="1409700"/>
                <a:ext cx="5464154" cy="534193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indent="-228600" defTabSz="914400">
                  <a:spcBef>
                    <a:spcPts val="1000"/>
                  </a:spcBef>
                  <a:defRPr/>
                </a:pPr>
                <a:endParaRPr lang="en-US" sz="2400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2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Liệu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2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tích </a:t>
                </a:r>
                <a14:m>
                  <m:oMath xmlns:m="http://schemas.openxmlformats.org/officeDocument/2006/math">
                    <m:r>
                      <a:rPr lang="en-US" sz="22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:r>
                  <a:rPr lang="en-US" sz="225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225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47" y="1409700"/>
                <a:ext cx="5464154" cy="5341938"/>
              </a:xfrm>
              <a:prstGeom prst="rect">
                <a:avLst/>
              </a:prstGeom>
              <a:blipFill>
                <a:blip r:embed="rId3"/>
                <a:stretch>
                  <a:fillRect l="-1335" r="-144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5658465" y="1409700"/>
            <a:ext cx="6396990" cy="5337359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defTabSz="914400">
              <a:spcBef>
                <a:spcPts val="1000"/>
              </a:spcBef>
              <a:defRPr/>
            </a:pPr>
            <a:endParaRPr lang="en-US" sz="2400" b="1" dirty="0">
              <a:solidFill>
                <a:prstClr val="black"/>
              </a:solidFill>
            </a:endParaRPr>
          </a:p>
          <a:p>
            <a:pPr marL="228600" indent="-228600" defTabSz="914400">
              <a:spcBef>
                <a:spcPts val="1000"/>
              </a:spcBef>
              <a:defRPr/>
            </a:pPr>
            <a:endParaRPr lang="en-US" sz="2400" b="1" dirty="0">
              <a:solidFill>
                <a:prstClr val="black"/>
              </a:solidFill>
            </a:endParaRPr>
          </a:p>
          <a:p>
            <a:pPr marL="228600" indent="-228600" defTabSz="914400">
              <a:spcBef>
                <a:spcPts val="1000"/>
              </a:spcBef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4212"/>
            <a:ext cx="92398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1088639">
              <a:defRPr/>
            </a:pPr>
            <a:endParaRPr lang="en-US" sz="21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A83AE2-C7AA-482A-BA37-B30830689BC0}"/>
              </a:ext>
            </a:extLst>
          </p:cNvPr>
          <p:cNvGrpSpPr/>
          <p:nvPr/>
        </p:nvGrpSpPr>
        <p:grpSpPr>
          <a:xfrm>
            <a:off x="139204" y="1409700"/>
            <a:ext cx="2380042" cy="391091"/>
            <a:chOff x="22440" y="27674"/>
            <a:chExt cx="722546" cy="2007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A6E730-FABB-4357-8D94-C901A2D8A58B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AA75FF50-C617-4CED-A1D9-898FE0482F4B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088639">
                  <a:lnSpc>
                    <a:spcPct val="106000"/>
                  </a:lnSpc>
                  <a:spcAft>
                    <a:spcPts val="400"/>
                  </a:spcAft>
                  <a:defRPr/>
                </a:pPr>
                <a:r>
                  <a:rPr lang="en-US" sz="500" b="1">
                    <a:solidFill>
                      <a:srgbClr val="0000CC"/>
                    </a:solidFill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0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4EC1DAF-00F7-42BB-8ED7-F84F8D949945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088639">
                  <a:defRPr/>
                </a:pPr>
                <a:endParaRPr lang="en-US" sz="21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316F44C2-5618-4D13-8220-DEC3E4CF4C87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088639">
                  <a:defRPr/>
                </a:pPr>
                <a:endParaRPr lang="en-US" sz="21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A985A6F7-BF70-4B42-AB6A-2E9064079024}"/>
                </a:ext>
              </a:extLst>
            </p:cNvPr>
            <p:cNvSpPr txBox="1"/>
            <p:nvPr/>
          </p:nvSpPr>
          <p:spPr>
            <a:xfrm>
              <a:off x="211250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defTabSz="1088639">
                <a:lnSpc>
                  <a:spcPct val="107000"/>
                </a:lnSpc>
                <a:spcAft>
                  <a:spcPts val="40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2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endParaRPr lang="en-US" sz="2400" dirty="0">
                <a:solidFill>
                  <a:prstClr val="black"/>
                </a:solidFill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8C6E0B-9A35-47A9-9659-07A622D4405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943600" y="4857769"/>
              <a:ext cx="5734740" cy="10045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34740">
                      <a:extLst>
                        <a:ext uri="{9D8B030D-6E8A-4147-A177-3AD203B41FA5}">
                          <a16:colId xmlns:a16="http://schemas.microsoft.com/office/drawing/2014/main" val="3111074408"/>
                        </a:ext>
                      </a:extLst>
                    </a:gridCol>
                  </a:tblGrid>
                  <a:tr h="95367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Heron. 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.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22860" marB="22860"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67194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8C6E0B-9A35-47A9-9659-07A622D4405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943600" y="4857769"/>
              <a:ext cx="5734740" cy="10045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34740">
                      <a:extLst>
                        <a:ext uri="{9D8B030D-6E8A-4147-A177-3AD203B41FA5}">
                          <a16:colId xmlns:a16="http://schemas.microsoft.com/office/drawing/2014/main" val="3111074408"/>
                        </a:ext>
                      </a:extLst>
                    </a:gridCol>
                  </a:tblGrid>
                  <a:tr h="10045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22860" marB="22860">
                        <a:blipFill>
                          <a:blip r:embed="rId4"/>
                          <a:stretch>
                            <a:fillRect l="-213" t="-6024" r="-425" b="-120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67194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1778D-25E0-D662-FC00-AF1A04F1D5F2}"/>
                  </a:ext>
                </a:extLst>
              </p:cNvPr>
              <p:cNvSpPr txBox="1"/>
              <p:nvPr/>
            </p:nvSpPr>
            <p:spPr>
              <a:xfrm>
                <a:off x="78783" y="3273768"/>
                <a:ext cx="6017218" cy="3519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lang="en-US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25108" algn="just">
                  <a:lnSpc>
                    <a:spcPct val="107000"/>
                  </a:lnSpc>
                  <a:spcAft>
                    <a:spcPts val="400"/>
                  </a:spcAft>
                  <a:tabLst>
                    <a:tab pos="1219200" algn="l"/>
                  </a:tabLst>
                </a:pP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 marL="225108" algn="just">
                  <a:lnSpc>
                    <a:spcPct val="107000"/>
                  </a:lnSpc>
                  <a:spcAft>
                    <a:spcPts val="400"/>
                  </a:spcAft>
                  <a:tabLst>
                    <a:tab pos="12192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𝒄𝒐𝒔</m:t>
                                  </m:r>
                                </m:e>
                                <m: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</m:func>
                        </m:e>
                      </m:rad>
                    </m:oMath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𝒃𝒄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𝒃𝒄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r>
                  <a:rPr lang="en-US" sz="2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US" sz="2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1778D-25E0-D662-FC00-AF1A04F1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3" y="3273768"/>
                <a:ext cx="6017218" cy="3519681"/>
              </a:xfrm>
              <a:prstGeom prst="rect">
                <a:avLst/>
              </a:prstGeom>
              <a:blipFill>
                <a:blip r:embed="rId5"/>
                <a:stretch>
                  <a:fillRect t="-1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216F65-A3B0-12D9-CE31-565B20BA776A}"/>
                  </a:ext>
                </a:extLst>
              </p:cNvPr>
              <p:cNvSpPr txBox="1"/>
              <p:nvPr/>
            </p:nvSpPr>
            <p:spPr>
              <a:xfrm>
                <a:off x="5661123" y="1392535"/>
                <a:ext cx="6017218" cy="2953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𝒃𝒄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𝒃𝒄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400" b="1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400" b="1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</m:e>
                        </m:rad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  <m:d>
                              <m:d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e>
                            </m:d>
                          </m:e>
                        </m:rad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225108" algn="just">
                  <a:lnSpc>
                    <a:spcPct val="107000"/>
                  </a:lnSpc>
                  <a:spcAft>
                    <a:spcPts val="400"/>
                  </a:spcAft>
                  <a:tabLst>
                    <a:tab pos="1219200" algn="l"/>
                  </a:tabLst>
                </a:pP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𝒃𝒄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216F65-A3B0-12D9-CE31-565B20BA7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123" y="1392535"/>
                <a:ext cx="6017218" cy="2953822"/>
              </a:xfrm>
              <a:prstGeom prst="rect">
                <a:avLst/>
              </a:prstGeom>
              <a:blipFill>
                <a:blip r:embed="rId6"/>
                <a:stretch>
                  <a:fillRect r="-4458" b="-1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3603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A29001-3C10-4FEF-981D-E260279A6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952500"/>
            <a:ext cx="7924800" cy="4254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6A0871-71B1-40A3-B27C-9D619C7955C5}"/>
              </a:ext>
            </a:extLst>
          </p:cNvPr>
          <p:cNvSpPr txBox="1"/>
          <p:nvPr/>
        </p:nvSpPr>
        <p:spPr>
          <a:xfrm>
            <a:off x="3204634" y="5753100"/>
            <a:ext cx="8987367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Kiếm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04560A4-ADF1-4AA4-A3CD-521342EAE3DF}"/>
              </a:ext>
            </a:extLst>
          </p:cNvPr>
          <p:cNvSpPr/>
          <p:nvPr/>
        </p:nvSpPr>
        <p:spPr>
          <a:xfrm>
            <a:off x="152400" y="800100"/>
            <a:ext cx="3962400" cy="5669651"/>
          </a:xfrm>
          <a:prstGeom prst="cloudCallout">
            <a:avLst>
              <a:gd name="adj1" fmla="val -48261"/>
              <a:gd name="adj2" fmla="val 52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7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Ngắm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dễ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76754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266700" y="952500"/>
            <a:ext cx="11696700" cy="381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sz="2700" b="1" dirty="0">
                <a:solidFill>
                  <a:prstClr val="black"/>
                </a:solidFill>
              </a:rPr>
              <a:t>1. ĐỊNH LÍ CÔSIN 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1" y="1333501"/>
            <a:ext cx="6157930" cy="563000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defTabSz="914400">
              <a:spcBef>
                <a:spcPts val="1000"/>
              </a:spcBef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228600" indent="-228600" defTabSz="914400">
              <a:spcBef>
                <a:spcPts val="1000"/>
              </a:spcBef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Một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tàu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biển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xuất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phát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từ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cảng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Vân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Phong</a:t>
            </a:r>
            <a:r>
              <a:rPr lang="en-US" sz="2400" b="1" dirty="0">
                <a:solidFill>
                  <a:prstClr val="black"/>
                </a:solidFill>
              </a:rPr>
              <a:t> (</a:t>
            </a:r>
            <a:r>
              <a:rPr lang="en-US" sz="2400" b="1" dirty="0" err="1">
                <a:solidFill>
                  <a:prstClr val="black"/>
                </a:solidFill>
              </a:rPr>
              <a:t>Khánh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Hòa</a:t>
            </a:r>
            <a:r>
              <a:rPr lang="en-US" sz="2400" b="1" dirty="0">
                <a:solidFill>
                  <a:prstClr val="black"/>
                </a:solidFill>
              </a:rPr>
              <a:t>) </a:t>
            </a:r>
            <a:r>
              <a:rPr lang="en-US" sz="2400" b="1" dirty="0" err="1">
                <a:solidFill>
                  <a:prstClr val="black"/>
                </a:solidFill>
              </a:rPr>
              <a:t>theo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hướng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đông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với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vận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tốc</a:t>
            </a:r>
            <a:r>
              <a:rPr lang="en-US" sz="2400" b="1" dirty="0">
                <a:solidFill>
                  <a:prstClr val="black"/>
                </a:solidFill>
              </a:rPr>
              <a:t> 20 km/h. Sau </a:t>
            </a:r>
            <a:r>
              <a:rPr lang="en-US" sz="2400" b="1" dirty="0" err="1">
                <a:solidFill>
                  <a:prstClr val="black"/>
                </a:solidFill>
              </a:rPr>
              <a:t>khi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được</a:t>
            </a:r>
            <a:r>
              <a:rPr lang="en-US" sz="2400" b="1" dirty="0">
                <a:solidFill>
                  <a:prstClr val="black"/>
                </a:solidFill>
              </a:rPr>
              <a:t> 1 </a:t>
            </a:r>
            <a:r>
              <a:rPr lang="en-US" sz="2400" b="1" dirty="0" err="1">
                <a:solidFill>
                  <a:prstClr val="black"/>
                </a:solidFill>
              </a:rPr>
              <a:t>giờ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tàu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chuyển</a:t>
            </a:r>
            <a:r>
              <a:rPr lang="en-US" sz="2400" b="1" dirty="0">
                <a:solidFill>
                  <a:prstClr val="black"/>
                </a:solidFill>
              </a:rPr>
              <a:t> sang </a:t>
            </a:r>
            <a:r>
              <a:rPr lang="en-US" sz="2400" b="1" dirty="0" err="1">
                <a:solidFill>
                  <a:prstClr val="black"/>
                </a:solidFill>
              </a:rPr>
              <a:t>hướng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đông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nam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rồi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giữ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nguyên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vận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tộc</a:t>
            </a:r>
            <a:r>
              <a:rPr lang="en-US" sz="2400" b="1" dirty="0">
                <a:solidFill>
                  <a:prstClr val="black"/>
                </a:solidFill>
              </a:rPr>
              <a:t> và </a:t>
            </a:r>
            <a:r>
              <a:rPr lang="en-US" sz="2400" b="1" dirty="0" err="1">
                <a:solidFill>
                  <a:prstClr val="black"/>
                </a:solidFill>
              </a:rPr>
              <a:t>đi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tiếp</a:t>
            </a:r>
            <a:r>
              <a:rPr lang="en-US" sz="2400" b="1" dirty="0">
                <a:solidFill>
                  <a:prstClr val="black"/>
                </a:solidFill>
              </a:rPr>
              <a:t>.</a:t>
            </a:r>
          </a:p>
          <a:p>
            <a:pPr marL="228600" indent="-228600" defTabSz="914400">
              <a:spcBef>
                <a:spcPts val="1000"/>
              </a:spcBef>
              <a:defRPr/>
            </a:pPr>
            <a:r>
              <a:rPr lang="en-US" sz="2400" b="1" dirty="0">
                <a:solidFill>
                  <a:prstClr val="black"/>
                </a:solidFill>
              </a:rPr>
              <a:t>a) </a:t>
            </a:r>
            <a:r>
              <a:rPr lang="en-US" sz="2400" b="1" dirty="0" err="1">
                <a:solidFill>
                  <a:prstClr val="black"/>
                </a:solidFill>
              </a:rPr>
              <a:t>Hãy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vẽ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sơ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đồ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đường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của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tàu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trong</a:t>
            </a:r>
            <a:r>
              <a:rPr lang="en-US" sz="2400" b="1" dirty="0">
                <a:solidFill>
                  <a:prstClr val="black"/>
                </a:solidFill>
              </a:rPr>
              <a:t> 1,5 </a:t>
            </a:r>
            <a:r>
              <a:rPr lang="en-US" sz="2400" b="1" dirty="0" err="1">
                <a:solidFill>
                  <a:prstClr val="black"/>
                </a:solidFill>
              </a:rPr>
              <a:t>giờ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kể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từ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khi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xuất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phát</a:t>
            </a:r>
            <a:r>
              <a:rPr lang="en-US" sz="2400" b="1" dirty="0">
                <a:solidFill>
                  <a:prstClr val="black"/>
                </a:solidFill>
              </a:rPr>
              <a:t> (1 km </a:t>
            </a:r>
            <a:r>
              <a:rPr lang="en-US" sz="2400" b="1" dirty="0" err="1">
                <a:solidFill>
                  <a:prstClr val="black"/>
                </a:solidFill>
              </a:rPr>
              <a:t>trên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thực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tế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ứng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dụng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với</a:t>
            </a:r>
            <a:r>
              <a:rPr lang="en-US" sz="2400" b="1" dirty="0">
                <a:solidFill>
                  <a:prstClr val="black"/>
                </a:solidFill>
              </a:rPr>
              <a:t> 1 cm </a:t>
            </a:r>
            <a:r>
              <a:rPr lang="en-US" sz="2400" b="1" dirty="0" err="1">
                <a:solidFill>
                  <a:prstClr val="black"/>
                </a:solidFill>
              </a:rPr>
              <a:t>trên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bản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vẽ</a:t>
            </a:r>
            <a:r>
              <a:rPr lang="en-US" sz="2400" b="1" dirty="0">
                <a:solidFill>
                  <a:prstClr val="black"/>
                </a:solidFill>
              </a:rPr>
              <a:t>).</a:t>
            </a:r>
          </a:p>
          <a:p>
            <a:pPr marL="228600" indent="-228600" defTabSz="914400">
              <a:spcBef>
                <a:spcPts val="1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Lời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r>
              <a:rPr lang="en-US" sz="2400" b="1" dirty="0">
                <a:solidFill>
                  <a:prstClr val="black"/>
                </a:solidFill>
              </a:rPr>
              <a:t>a, </a:t>
            </a:r>
            <a:r>
              <a:rPr lang="en-US" sz="2400" b="1" dirty="0" err="1">
                <a:solidFill>
                  <a:prstClr val="black"/>
                </a:solidFill>
              </a:rPr>
              <a:t>Giả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sử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tàu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biển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xuất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phát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từ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điểm</a:t>
            </a:r>
            <a:r>
              <a:rPr lang="en-US" sz="2400" b="1" dirty="0">
                <a:solidFill>
                  <a:prstClr val="black"/>
                </a:solidFill>
              </a:rPr>
              <a:t> O </a:t>
            </a:r>
            <a:r>
              <a:rPr lang="en-US" sz="2400" b="1" dirty="0" err="1">
                <a:solidFill>
                  <a:prstClr val="black"/>
                </a:solidFill>
              </a:rPr>
              <a:t>như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hình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vẽ</a:t>
            </a:r>
            <a:endParaRPr lang="en-US" sz="2400" b="1" dirty="0">
              <a:solidFill>
                <a:prstClr val="black"/>
              </a:solidFill>
            </a:endParaRPr>
          </a:p>
          <a:p>
            <a:pPr marL="228600" indent="-228600" defTabSz="914400">
              <a:spcBef>
                <a:spcPts val="1000"/>
              </a:spcBef>
              <a:defRPr/>
            </a:pPr>
            <a:r>
              <a:rPr lang="vi-VN" sz="2400" b="1" dirty="0">
                <a:solidFill>
                  <a:prstClr val="black"/>
                </a:solidFill>
              </a:rPr>
              <a:t>Trong 1 giờ, tàu di chuyển từ O đến A với quãng đường là:</a:t>
            </a:r>
            <a:endParaRPr lang="en-US" sz="2400" b="1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r>
              <a:rPr lang="vi-VN" sz="2400" b="1" dirty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6157931" y="1333500"/>
            <a:ext cx="6053280" cy="5630007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200" b="1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200" b="1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200" b="1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200" b="1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200" b="1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200" b="1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200" b="1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endParaRPr lang="en-US" sz="2200" b="1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r>
              <a:rPr lang="vi-VN" sz="2200" b="1" dirty="0">
                <a:solidFill>
                  <a:prstClr val="black"/>
                </a:solidFill>
              </a:rPr>
              <a:t>20.1 =20 (km) tương ứng với 20 cm trên sơ đồ.</a:t>
            </a:r>
            <a:endParaRPr lang="en-US" sz="2200" b="1" dirty="0">
              <a:solidFill>
                <a:prstClr val="black"/>
              </a:solidFill>
            </a:endParaRPr>
          </a:p>
          <a:p>
            <a:pPr marL="228600" indent="-228600" defTabSz="914400">
              <a:spcBef>
                <a:spcPts val="1000"/>
              </a:spcBef>
              <a:defRPr/>
            </a:pPr>
            <a:r>
              <a:rPr lang="vi-VN" sz="2200" b="1" dirty="0">
                <a:solidFill>
                  <a:prstClr val="black"/>
                </a:solidFill>
              </a:rPr>
              <a:t>Trong 0,5 giờ tiếp theo, tàu di chuyển từ A đến B với quãng </a:t>
            </a:r>
            <a:endParaRPr lang="en-US" sz="2200" b="1" dirty="0">
              <a:solidFill>
                <a:prstClr val="black"/>
              </a:solidFill>
            </a:endParaRPr>
          </a:p>
          <a:p>
            <a:pPr marL="228600" indent="-228600" defTabSz="914400">
              <a:spcBef>
                <a:spcPts val="1000"/>
              </a:spcBef>
              <a:defRPr/>
            </a:pPr>
            <a:r>
              <a:rPr lang="vi-VN" sz="2200" b="1" dirty="0">
                <a:solidFill>
                  <a:prstClr val="black"/>
                </a:solidFill>
              </a:rPr>
              <a:t>đường là: 20.0,5 = 10 (km) tương ứng với 10 cm trên sơ đồ.</a:t>
            </a:r>
            <a:endParaRPr lang="en-US" sz="2200" b="1" dirty="0">
              <a:solidFill>
                <a:prstClr val="black"/>
              </a:solidFill>
            </a:endParaRPr>
          </a:p>
          <a:p>
            <a:pPr marL="228600" indent="-228600" defTabSz="914400">
              <a:spcBef>
                <a:spcPts val="1000"/>
              </a:spcBef>
              <a:defRPr/>
            </a:pPr>
            <a:endParaRPr lang="en-US" sz="2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369940" y="1412158"/>
            <a:ext cx="1447800" cy="4953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1088639">
                <a:lnSpc>
                  <a:spcPct val="107000"/>
                </a:lnSpc>
                <a:spcAft>
                  <a:spcPts val="40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defTabSz="1088639">
                    <a:defRPr/>
                  </a:pPr>
                  <a:endParaRPr lang="en-US" sz="21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defTabSz="1088639">
                    <a:defRPr/>
                  </a:pPr>
                  <a:endParaRPr lang="en-US" sz="21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defTabSz="1088639">
                    <a:defRPr/>
                  </a:pPr>
                  <a:endParaRPr lang="en-US" sz="21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defTabSz="1088639">
                  <a:defRPr/>
                </a:pPr>
                <a:endParaRPr lang="en-US" sz="21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defTabSz="1088639">
                  <a:defRPr/>
                </a:pPr>
                <a:endParaRPr lang="en-US" sz="21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B15F501-14A4-A1F8-9EF1-7024DC66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426" y="1431208"/>
            <a:ext cx="4381500" cy="32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99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419100" y="939801"/>
            <a:ext cx="11582400" cy="39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sz="2700" b="1" dirty="0">
                <a:solidFill>
                  <a:prstClr val="black"/>
                </a:solidFill>
              </a:rPr>
              <a:t>1. ĐỊNH LÍ CÔSIN </a:t>
            </a:r>
            <a:endParaRPr lang="en-US" sz="27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9100" y="1318334"/>
                <a:ext cx="5676900" cy="538003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indent="-228600" defTabSz="914400">
                  <a:spcBef>
                    <a:spcPts val="1000"/>
                  </a:spcBef>
                  <a:defRPr/>
                </a:pPr>
                <a:endParaRPr lang="en-US" sz="2400" dirty="0">
                  <a:solidFill>
                    <a:prstClr val="black"/>
                  </a:solidFill>
                </a:endParaRP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Chứng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1318334"/>
                <a:ext cx="5676900" cy="5380038"/>
              </a:xfrm>
              <a:prstGeom prst="rect">
                <a:avLst/>
              </a:prstGeom>
              <a:blipFill>
                <a:blip r:embed="rId5"/>
                <a:stretch>
                  <a:fillRect l="-128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6172200" y="1318334"/>
            <a:ext cx="5815446" cy="5433304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defTabSz="914400">
              <a:spcBef>
                <a:spcPts val="1000"/>
              </a:spcBef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522340" y="1412158"/>
            <a:ext cx="1447800" cy="4953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1088639">
                <a:lnSpc>
                  <a:spcPct val="107000"/>
                </a:lnSpc>
                <a:spcAft>
                  <a:spcPts val="40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defTabSz="1088639">
                    <a:defRPr/>
                  </a:pPr>
                  <a:endParaRPr lang="en-US" sz="21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defTabSz="1088639">
                    <a:defRPr/>
                  </a:pPr>
                  <a:endParaRPr lang="en-US" sz="21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defTabSz="1088639">
                    <a:defRPr/>
                  </a:pPr>
                  <a:endParaRPr lang="en-US" sz="21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defTabSz="1088639">
                  <a:defRPr/>
                </a:pPr>
                <a:endParaRPr lang="en-US" sz="21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defTabSz="1088639">
                  <a:defRPr/>
                </a:pPr>
                <a:endParaRPr lang="en-US" sz="21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005" y="4800600"/>
            <a:ext cx="3680495" cy="17083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1A84EF-63FA-D86B-B83E-444BA2585FC0}"/>
                  </a:ext>
                </a:extLst>
              </p:cNvPr>
              <p:cNvSpPr txBox="1"/>
              <p:nvPr/>
            </p:nvSpPr>
            <p:spPr>
              <a:xfrm>
                <a:off x="6019801" y="1319369"/>
                <a:ext cx="5967845" cy="5532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15278" algn="ctr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72478" indent="-457200">
                  <a:lnSpc>
                    <a:spcPct val="107000"/>
                  </a:lnSpc>
                  <a:spcAft>
                    <a:spcPts val="400"/>
                  </a:spcAft>
                  <a:buAutoNum type="alphaLcParenR"/>
                </a:pP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𝑩𝑪𝑫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</a:t>
                </a: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𝑪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𝑨𝑫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𝑨𝑫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Tam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𝑩𝑨𝑫</m:t>
                    </m:r>
                  </m:oMath>
                </a14:m>
                <a:r>
                  <a:rPr lang="en-US" sz="2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2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Theo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ta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2400" b="1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4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𝒃𝒄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1A84EF-63FA-D86B-B83E-444BA2585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1" y="1319369"/>
                <a:ext cx="5967845" cy="5532990"/>
              </a:xfrm>
              <a:prstGeom prst="rect">
                <a:avLst/>
              </a:prstGeom>
              <a:blipFill>
                <a:blip r:embed="rId7"/>
                <a:stretch>
                  <a:fillRect t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71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152400" y="939801"/>
            <a:ext cx="2667001" cy="39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sz="2700" b="1" dirty="0">
                <a:solidFill>
                  <a:prstClr val="black"/>
                </a:solidFill>
              </a:rPr>
              <a:t>1. ĐỊNH LÍ CÔSIN </a:t>
            </a:r>
            <a:endParaRPr lang="en-US" sz="27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0500" y="1318334"/>
                <a:ext cx="4953000" cy="538003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indent="-228600" defTabSz="914400">
                  <a:spcBef>
                    <a:spcPts val="1000"/>
                  </a:spcBef>
                  <a:defRPr/>
                </a:pPr>
                <a:endParaRPr lang="en-US" sz="2400" dirty="0">
                  <a:solidFill>
                    <a:prstClr val="black"/>
                  </a:solidFill>
                </a:endParaRP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CM: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2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1318334"/>
                <a:ext cx="4953000" cy="5380038"/>
              </a:xfrm>
              <a:prstGeom prst="rect">
                <a:avLst/>
              </a:prstGeom>
              <a:blipFill>
                <a:blip r:embed="rId5"/>
                <a:stretch>
                  <a:fillRect l="-147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1311" y="284284"/>
                <a:ext cx="6831564" cy="641408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indent="-228600" defTabSz="914400">
                  <a:spcBef>
                    <a:spcPts val="1000"/>
                  </a:spcBef>
                  <a:defRPr/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Chú ý.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Người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ta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chứng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minh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được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kết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quả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trong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HĐ2d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đối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với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cả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các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trường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hợp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góc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là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góc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vuông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hoặc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nhọn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.</a:t>
                </a: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endParaRPr lang="en-US" sz="2400" b="1" dirty="0">
                  <a:solidFill>
                    <a:prstClr val="black"/>
                  </a:solidFill>
                </a:endParaRP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endParaRPr lang="en-US" sz="2400" b="1" smtClean="0">
                  <a:solidFill>
                    <a:prstClr val="black"/>
                  </a:solidFill>
                </a:endParaRP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endParaRPr lang="en-US" sz="2400" b="1" dirty="0">
                  <a:solidFill>
                    <a:prstClr val="black"/>
                  </a:solidFill>
                </a:endParaRP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r>
                  <a:rPr lang="en-US" sz="2000" b="1" dirty="0">
                    <a:solidFill>
                      <a:prstClr val="black"/>
                    </a:solidFill>
                  </a:rPr>
                  <a:t>     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Định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lí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Pythagore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có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phải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là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một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trường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hợp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đặc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biệt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của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Định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lí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côsin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hay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không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?</a:t>
                </a:r>
              </a:p>
              <a:p>
                <a:pPr marL="0" indent="0" algn="ctr" defTabSz="914400">
                  <a:spcBef>
                    <a:spcPts val="1000"/>
                  </a:spcBef>
                  <a:buNone/>
                  <a:defRPr/>
                </a:pPr>
                <a:r>
                  <a:rPr lang="en-US" sz="2000" b="1" dirty="0" err="1">
                    <a:solidFill>
                      <a:srgbClr val="FF0000"/>
                    </a:solidFill>
                  </a:rPr>
                  <a:t>Lời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</a:rPr>
                  <a:t>giải</a:t>
                </a:r>
                <a:endParaRPr lang="en-US" sz="2000" b="1" dirty="0">
                  <a:solidFill>
                    <a:srgbClr val="FF0000"/>
                  </a:solidFill>
                </a:endParaRP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r>
                  <a:rPr lang="en-US" sz="2000" b="1" dirty="0" err="1">
                    <a:solidFill>
                      <a:prstClr val="black"/>
                    </a:solidFill>
                  </a:rPr>
                  <a:t>Định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lí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Pythagore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có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phải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là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một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trường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hợp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đặc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biệt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của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Định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lí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côsin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bởi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vì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: 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b="1" i="1" dirty="0">
                  <a:solidFill>
                    <a:prstClr val="black"/>
                  </a:solidFill>
                </a:endParaRP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 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prstClr val="black"/>
                    </a:solidFill>
                  </a:rPr>
                  <a:t>.</a:t>
                </a: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r>
                  <a:rPr lang="en-US" sz="2000" b="1" dirty="0">
                    <a:solidFill>
                      <a:prstClr val="black"/>
                    </a:solidFill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b="1" i="1" dirty="0">
                  <a:solidFill>
                    <a:prstClr val="black"/>
                  </a:solidFill>
                </a:endParaRP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:r>
                  <a:rPr lang="en-US" sz="2000" b="1" dirty="0">
                    <a:solidFill>
                      <a:prstClr val="black"/>
                    </a:solidFill>
                  </a:rPr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𝒂𝒄</m:t>
                    </m:r>
                    <m:func>
                      <m:func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prstClr val="black"/>
                    </a:solidFill>
                  </a:rPr>
                  <a:t>.</a:t>
                </a: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r>
                  <a:rPr lang="en-US" sz="2000" b="1" dirty="0">
                    <a:solidFill>
                      <a:prstClr val="black"/>
                    </a:solidFill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func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b="1" i="1" dirty="0">
                  <a:solidFill>
                    <a:prstClr val="black"/>
                  </a:solidFill>
                </a:endParaRPr>
              </a:p>
              <a:p>
                <a:pPr marL="0" indent="0" defTabSz="914400">
                  <a:spcBef>
                    <a:spcPts val="1000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    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func>
                      <m:func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func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prstClr val="black"/>
                    </a:solidFill>
                  </a:rPr>
                  <a:t>.</a:t>
                </a:r>
              </a:p>
              <a:p>
                <a:pPr marL="228600" indent="-228600" defTabSz="914400">
                  <a:spcBef>
                    <a:spcPts val="1000"/>
                  </a:spcBef>
                  <a:defRPr/>
                </a:pP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311" y="284284"/>
                <a:ext cx="6831564" cy="6414088"/>
              </a:xfrm>
              <a:prstGeom prst="rect">
                <a:avLst/>
              </a:prstGeom>
              <a:blipFill>
                <a:blip r:embed="rId6"/>
                <a:stretch>
                  <a:fillRect l="-1069" t="-1139" r="-44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522340" y="1412158"/>
            <a:ext cx="1447800" cy="4953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1088639">
                <a:lnSpc>
                  <a:spcPct val="107000"/>
                </a:lnSpc>
                <a:spcAft>
                  <a:spcPts val="40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defTabSz="1088639">
                    <a:defRPr/>
                  </a:pPr>
                  <a:endParaRPr lang="en-US" sz="21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defTabSz="1088639">
                    <a:defRPr/>
                  </a:pPr>
                  <a:endParaRPr lang="en-US" sz="21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defTabSz="1088639">
                    <a:defRPr/>
                  </a:pPr>
                  <a:endParaRPr lang="en-US" sz="21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defTabSz="1088639">
                  <a:defRPr/>
                </a:pPr>
                <a:endParaRPr lang="en-US" sz="21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defTabSz="1088639">
                  <a:defRPr/>
                </a:pPr>
                <a:endParaRPr lang="en-US" sz="21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158103"/>
                  </p:ext>
                </p:extLst>
              </p:nvPr>
            </p:nvGraphicFramePr>
            <p:xfrm>
              <a:off x="6774689" y="1224665"/>
              <a:ext cx="4457700" cy="14068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77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1166843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1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21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21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1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21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21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21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21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21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1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21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1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1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1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1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1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21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1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1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1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1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1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21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1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1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1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1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1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21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21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</a:t>
                          </a:r>
                          <a:endParaRPr lang="en-US" sz="21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22860" marB="22860"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158103"/>
                  </p:ext>
                </p:extLst>
              </p:nvPr>
            </p:nvGraphicFramePr>
            <p:xfrm>
              <a:off x="6774689" y="1224665"/>
              <a:ext cx="4457700" cy="14068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77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14068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22860" marB="22860">
                        <a:blipFill>
                          <a:blip r:embed="rId7"/>
                          <a:stretch>
                            <a:fillRect l="-137" t="-3448" r="-546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D054755-8ADC-4748-9ADA-BB77B781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279" y="2650240"/>
            <a:ext cx="542925" cy="490721"/>
          </a:xfrm>
          <a:prstGeom prst="rect">
            <a:avLst/>
          </a:prstGeom>
        </p:spPr>
      </p:pic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8579" y="4838700"/>
            <a:ext cx="3680495" cy="170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300" y="838201"/>
                <a:ext cx="6852686" cy="591343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400" dirty="0"/>
              </a:p>
              <a:p>
                <a:endParaRPr lang="en-US" sz="2400" b="1" dirty="0"/>
              </a:p>
              <a:p>
                <a:r>
                  <a:rPr lang="en-US" sz="2400" b="1" dirty="0" err="1"/>
                  <a:t>Trong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mỗi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hình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dưới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đây</a:t>
                </a:r>
                <a:r>
                  <a:rPr lang="en-US" sz="2400" b="1" dirty="0"/>
                  <a:t>, </a:t>
                </a:r>
                <a:r>
                  <a:rPr lang="en-US" sz="2400" b="1" dirty="0" err="1"/>
                  <a:t>hãy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tính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err="1"/>
                  <a:t>theo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2400" b="1" dirty="0"/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400" b="1" dirty="0"/>
                  <a:t>. </a:t>
                </a:r>
              </a:p>
              <a:p>
                <a:endParaRPr lang="en-US" sz="2400" b="1" dirty="0"/>
              </a:p>
              <a:p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lvl="0"/>
                <a:endParaRPr lang="en-US" sz="1600" dirty="0"/>
              </a:p>
            </p:txBody>
          </p:sp>
        </mc:Choice>
        <mc:Fallback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838201"/>
                <a:ext cx="6852686" cy="5913438"/>
              </a:xfrm>
              <a:prstGeom prst="rect">
                <a:avLst/>
              </a:prstGeom>
              <a:blipFill>
                <a:blip r:embed="rId5"/>
                <a:stretch>
                  <a:fillRect l="-115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7007315" y="800101"/>
            <a:ext cx="5024576" cy="595153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49477" y="1269447"/>
            <a:ext cx="1231320" cy="509240"/>
            <a:chOff x="22440" y="31731"/>
            <a:chExt cx="664573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610119" cy="159855"/>
              <a:chOff x="31572" y="60276"/>
              <a:chExt cx="85844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68543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400"/>
                  </a:spcAft>
                </a:pPr>
                <a:r>
                  <a:rPr lang="en-US" sz="500" b="1">
                    <a:solidFill>
                      <a:srgbClr val="0000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900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900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99859" y="31731"/>
              <a:ext cx="487154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07000"/>
                </a:lnSpc>
                <a:spcAft>
                  <a:spcPts val="400"/>
                </a:spcAft>
              </a:pPr>
              <a:r>
                <a:rPr lang="en-US" sz="2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HĐ3. </a:t>
              </a:r>
              <a:endParaRPr lang="en-US" sz="2400" dirty="0"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24D03D-6F2A-4EB8-BC27-48EB7BF78DC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124272" y="5565710"/>
              <a:ext cx="4790661" cy="1046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90661">
                      <a:extLst>
                        <a:ext uri="{9D8B030D-6E8A-4147-A177-3AD203B41FA5}">
                          <a16:colId xmlns:a16="http://schemas.microsoft.com/office/drawing/2014/main" val="3998227325"/>
                        </a:ext>
                      </a:extLst>
                    </a:gridCol>
                  </a:tblGrid>
                  <a:tr h="104644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Định </a:t>
                          </a:r>
                          <a:r>
                            <a:rPr lang="en-US" sz="24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lí</a:t>
                          </a: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sin. </a:t>
                          </a:r>
                          <a:r>
                            <a:rPr lang="en-US" sz="24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Trong</a:t>
                          </a: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tam </a:t>
                          </a:r>
                          <a:r>
                            <a:rPr lang="en-US" sz="24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giác</a:t>
                          </a: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6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26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6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26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26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6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26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6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26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26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6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26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6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26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26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6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6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oMath>
                          </a14:m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 </a:t>
                          </a:r>
                        </a:p>
                      </a:txBody>
                      <a:tcPr marL="45720" marR="45720" marT="22860" marB="22860"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064787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24D03D-6F2A-4EB8-BC27-48EB7BF78DC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124272" y="5565710"/>
              <a:ext cx="4790661" cy="1046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90661">
                      <a:extLst>
                        <a:ext uri="{9D8B030D-6E8A-4147-A177-3AD203B41FA5}">
                          <a16:colId xmlns:a16="http://schemas.microsoft.com/office/drawing/2014/main" val="3998227325"/>
                        </a:ext>
                      </a:extLst>
                    </a:gridCol>
                  </a:tblGrid>
                  <a:tr h="10464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22860" marB="22860">
                        <a:blipFill>
                          <a:blip r:embed="rId6"/>
                          <a:stretch>
                            <a:fillRect l="-127" t="-8140" r="-508" b="-5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06478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01DF41B-3059-2855-A3DC-8388CDBA0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428" y="3162300"/>
            <a:ext cx="6240572" cy="3543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FBA98-2221-C389-1465-32CE918EEAE7}"/>
                  </a:ext>
                </a:extLst>
              </p:cNvPr>
              <p:cNvSpPr txBox="1"/>
              <p:nvPr/>
            </p:nvSpPr>
            <p:spPr>
              <a:xfrm>
                <a:off x="6858000" y="838200"/>
                <a:ext cx="5219700" cy="4775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1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lang="en-US" sz="21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21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2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i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MBC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i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ta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𝑩𝑴</m:t>
                        </m:r>
                      </m:den>
                    </m:f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den>
                    </m:f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3.10 a ta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fr-FR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acc>
                  </m:oMath>
                </a14:m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cùng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chắn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cung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i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BC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2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</m:oMath>
                </a14:m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3.10 b ta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acc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tứ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i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ABMC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i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i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2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</m:oMath>
                </a14:m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5278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1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21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21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1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FBA98-2221-C389-1465-32CE918E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838200"/>
                <a:ext cx="5219700" cy="4775218"/>
              </a:xfrm>
              <a:prstGeom prst="rect">
                <a:avLst/>
              </a:prstGeom>
              <a:blipFill>
                <a:blip r:embed="rId8"/>
                <a:stretch>
                  <a:fillRect t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154793" y="889610"/>
            <a:ext cx="2893207" cy="39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2700" b="1" dirty="0"/>
              <a:t>2. ĐỊNH LÍ SIN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07593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9" grpId="0" animBg="1"/>
      <p:bldP spid="7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228600" y="449603"/>
            <a:ext cx="11582400" cy="11278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2700" b="1" dirty="0"/>
              <a:t>4. CÔNG THỨC TÍNH DIỆN TÍCH TAM GIÁC</a:t>
            </a:r>
          </a:p>
          <a:p>
            <a:r>
              <a:rPr lang="en-US" sz="2700" b="1" dirty="0"/>
              <a:t>Ta </a:t>
            </a:r>
            <a:r>
              <a:rPr lang="en-US" sz="2700" b="1" dirty="0" err="1"/>
              <a:t>đã</a:t>
            </a:r>
            <a:r>
              <a:rPr lang="en-US" sz="2700" b="1" dirty="0"/>
              <a:t> </a:t>
            </a:r>
            <a:r>
              <a:rPr lang="en-US" sz="2700" b="1" dirty="0" err="1"/>
              <a:t>biết</a:t>
            </a:r>
            <a:r>
              <a:rPr lang="en-US" sz="2700" b="1" dirty="0"/>
              <a:t> </a:t>
            </a:r>
            <a:r>
              <a:rPr lang="en-US" sz="2700" b="1" dirty="0" err="1"/>
              <a:t>tính</a:t>
            </a:r>
            <a:r>
              <a:rPr lang="en-US" sz="2700" b="1" dirty="0"/>
              <a:t> </a:t>
            </a:r>
            <a:r>
              <a:rPr lang="en-US" sz="2700" b="1" dirty="0" err="1"/>
              <a:t>diện</a:t>
            </a:r>
            <a:r>
              <a:rPr lang="en-US" sz="2700" b="1" dirty="0"/>
              <a:t> tích tam </a:t>
            </a:r>
            <a:r>
              <a:rPr lang="en-US" sz="2700" b="1" dirty="0" err="1"/>
              <a:t>giác</a:t>
            </a:r>
            <a:r>
              <a:rPr lang="en-US" sz="2700" b="1" dirty="0"/>
              <a:t> </a:t>
            </a:r>
            <a:r>
              <a:rPr lang="en-US" sz="2700" b="1" dirty="0" err="1"/>
              <a:t>theo</a:t>
            </a:r>
            <a:r>
              <a:rPr lang="en-US" sz="2700" b="1" dirty="0"/>
              <a:t> </a:t>
            </a:r>
            <a:r>
              <a:rPr lang="en-US" sz="2700" b="1" dirty="0" err="1"/>
              <a:t>chiều</a:t>
            </a:r>
            <a:r>
              <a:rPr lang="en-US" sz="2700" b="1" dirty="0"/>
              <a:t> </a:t>
            </a:r>
            <a:r>
              <a:rPr lang="en-US" sz="2700" b="1" dirty="0" err="1"/>
              <a:t>cao</a:t>
            </a:r>
            <a:r>
              <a:rPr lang="en-US" sz="2700" b="1" dirty="0"/>
              <a:t> và </a:t>
            </a:r>
            <a:r>
              <a:rPr lang="en-US" sz="2700" b="1" dirty="0" err="1"/>
              <a:t>độ</a:t>
            </a:r>
            <a:r>
              <a:rPr lang="en-US" sz="2700" b="1" dirty="0"/>
              <a:t> </a:t>
            </a:r>
            <a:r>
              <a:rPr lang="en-US" sz="2700" b="1" dirty="0" err="1"/>
              <a:t>dài</a:t>
            </a:r>
            <a:r>
              <a:rPr lang="en-US" sz="2700" b="1" dirty="0"/>
              <a:t> </a:t>
            </a:r>
            <a:r>
              <a:rPr lang="en-US" sz="2700" b="1" dirty="0" err="1"/>
              <a:t>cạnh</a:t>
            </a:r>
            <a:r>
              <a:rPr lang="en-US" sz="2700" b="1" dirty="0"/>
              <a:t> </a:t>
            </a:r>
            <a:r>
              <a:rPr lang="en-US" sz="2700" b="1" dirty="0" err="1"/>
              <a:t>đáy</a:t>
            </a:r>
            <a:r>
              <a:rPr lang="en-US" sz="2700" b="1" dirty="0"/>
              <a:t> </a:t>
            </a:r>
            <a:r>
              <a:rPr lang="en-US" sz="2700" b="1" dirty="0" err="1"/>
              <a:t>tương</a:t>
            </a:r>
            <a:r>
              <a:rPr lang="en-US" sz="2700" b="1" dirty="0"/>
              <a:t> </a:t>
            </a:r>
            <a:r>
              <a:rPr lang="en-US" sz="2700" b="1" dirty="0" err="1"/>
              <a:t>ứng</a:t>
            </a:r>
            <a:r>
              <a:rPr lang="en-US" sz="2700" b="1" dirty="0"/>
              <a:t>. </a:t>
            </a:r>
            <a:r>
              <a:rPr lang="en-US" sz="2700" b="1" dirty="0" err="1"/>
              <a:t>Liệu</a:t>
            </a:r>
            <a:r>
              <a:rPr lang="en-US" sz="2700" b="1" dirty="0"/>
              <a:t> </a:t>
            </a:r>
            <a:r>
              <a:rPr lang="en-US" sz="2700" b="1" dirty="0" err="1"/>
              <a:t>còn</a:t>
            </a:r>
            <a:r>
              <a:rPr lang="en-US" sz="2700" b="1" dirty="0"/>
              <a:t> </a:t>
            </a:r>
            <a:r>
              <a:rPr lang="en-US" sz="2700" b="1" dirty="0" err="1"/>
              <a:t>công</a:t>
            </a:r>
            <a:r>
              <a:rPr lang="en-US" sz="2700" b="1" dirty="0"/>
              <a:t> </a:t>
            </a:r>
            <a:r>
              <a:rPr lang="en-US" sz="2700" b="1" dirty="0" err="1"/>
              <a:t>thức</a:t>
            </a:r>
            <a:r>
              <a:rPr lang="en-US" sz="2700" b="1" dirty="0"/>
              <a:t> </a:t>
            </a:r>
            <a:r>
              <a:rPr lang="en-US" sz="2700" b="1" dirty="0" err="1"/>
              <a:t>nào</a:t>
            </a:r>
            <a:r>
              <a:rPr lang="en-US" sz="2700" b="1" dirty="0"/>
              <a:t> </a:t>
            </a:r>
            <a:r>
              <a:rPr lang="en-US" sz="2700" b="1" dirty="0" err="1"/>
              <a:t>khác</a:t>
            </a:r>
            <a:r>
              <a:rPr lang="en-US" sz="2700" b="1" dirty="0"/>
              <a:t> </a:t>
            </a:r>
            <a:r>
              <a:rPr lang="en-US" sz="2700" b="1" dirty="0" err="1"/>
              <a:t>để</a:t>
            </a:r>
            <a:r>
              <a:rPr lang="en-US" sz="2700" b="1" dirty="0"/>
              <a:t> </a:t>
            </a:r>
            <a:r>
              <a:rPr lang="en-US" sz="2700" b="1" dirty="0" err="1"/>
              <a:t>tính</a:t>
            </a:r>
            <a:r>
              <a:rPr lang="en-US" sz="2700" b="1" dirty="0"/>
              <a:t> </a:t>
            </a:r>
            <a:r>
              <a:rPr lang="en-US" sz="2700" b="1" dirty="0" err="1"/>
              <a:t>diện</a:t>
            </a:r>
            <a:r>
              <a:rPr lang="en-US" sz="2700" b="1" dirty="0"/>
              <a:t> tích tam </a:t>
            </a:r>
            <a:r>
              <a:rPr lang="en-US" sz="2700" b="1" dirty="0" err="1"/>
              <a:t>giác</a:t>
            </a:r>
            <a:r>
              <a:rPr lang="en-US" sz="2700" b="1" dirty="0"/>
              <a:t> hay </a:t>
            </a:r>
            <a:r>
              <a:rPr lang="en-US" sz="2700" b="1" dirty="0" err="1"/>
              <a:t>không</a:t>
            </a:r>
            <a:r>
              <a:rPr lang="en-US" sz="2700" b="1" dirty="0"/>
              <a:t>?</a:t>
            </a:r>
          </a:p>
          <a:p>
            <a:endParaRPr lang="en-US" sz="2700" b="1" dirty="0"/>
          </a:p>
          <a:p>
            <a:endParaRPr lang="en-US" sz="27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546" y="2067603"/>
                <a:ext cx="6017218" cy="4684035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400" dirty="0"/>
              </a:p>
              <a:p>
                <a:r>
                  <a:rPr lang="en-US" sz="2400" b="1" dirty="0"/>
                  <a:t>Cho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err="1"/>
                  <a:t>với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err="1"/>
                  <a:t>là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tâm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đường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tròn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nội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tiếp</a:t>
                </a:r>
                <a:r>
                  <a:rPr lang="en-US" sz="2400" b="1" dirty="0"/>
                  <a:t>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. </a:t>
                </a:r>
              </a:p>
              <a:p>
                <a:endParaRPr lang="en-US" sz="2400" b="1" i="1" dirty="0"/>
              </a:p>
              <a:p>
                <a:endParaRPr lang="en-US" sz="2400" b="1" i="1" dirty="0"/>
              </a:p>
              <a:p>
                <a:pPr lvl="0"/>
                <a:endParaRPr lang="en-US" sz="2400" b="1" dirty="0"/>
              </a:p>
              <a:p>
                <a:pPr lvl="0"/>
                <a:r>
                  <a:rPr lang="en-US" sz="2400" b="1" dirty="0"/>
                  <a:t>a) </a:t>
                </a:r>
                <a:r>
                  <a:rPr lang="en-US" sz="2400" b="1" dirty="0" err="1"/>
                  <a:t>Nêu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mối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liên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hệ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giữa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diện</a:t>
                </a:r>
                <a:r>
                  <a:rPr lang="en-US" sz="2400" b="1" dirty="0"/>
                  <a:t> tích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2400" b="1" dirty="0"/>
                  <a:t> và </a:t>
                </a:r>
                <a:r>
                  <a:rPr lang="en-US" sz="2400" b="1" dirty="0" err="1"/>
                  <a:t>diện</a:t>
                </a:r>
                <a:r>
                  <a:rPr lang="en-US" sz="2400" b="1" dirty="0"/>
                  <a:t> tích </a:t>
                </a:r>
                <a:r>
                  <a:rPr lang="en-US" sz="2400" b="1" dirty="0" err="1"/>
                  <a:t>các</a:t>
                </a:r>
                <a:r>
                  <a:rPr lang="en-US" sz="2400" b="1" dirty="0"/>
                  <a:t>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𝑰𝑩𝑪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𝑰𝑪𝑨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𝑰𝑨𝑩</m:t>
                    </m:r>
                  </m:oMath>
                </a14:m>
                <a:r>
                  <a:rPr lang="en-US" sz="2400" b="1" dirty="0"/>
                  <a:t>.</a:t>
                </a:r>
              </a:p>
              <a:p>
                <a:pPr lvl="0"/>
                <a:r>
                  <a:rPr lang="en-US" sz="2400" b="1" dirty="0"/>
                  <a:t>b) </a:t>
                </a:r>
                <a:r>
                  <a:rPr lang="en-US" sz="2400" b="1" dirty="0" err="1"/>
                  <a:t>Tính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diện</a:t>
                </a:r>
                <a:r>
                  <a:rPr lang="en-US" sz="2400" b="1" dirty="0"/>
                  <a:t> tích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2400" b="1" dirty="0" err="1"/>
                  <a:t>theo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b="1" dirty="0"/>
                  <a:t> 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i="1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lvl="0"/>
                <a:endParaRPr lang="en-US" sz="1600" dirty="0"/>
              </a:p>
            </p:txBody>
          </p:sp>
        </mc:Choice>
        <mc:Fallback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46" y="2067603"/>
                <a:ext cx="6017218" cy="4684035"/>
              </a:xfrm>
              <a:prstGeom prst="rect">
                <a:avLst/>
              </a:prstGeom>
              <a:blipFill>
                <a:blip r:embed="rId5"/>
                <a:stretch>
                  <a:fillRect l="-1213" r="-1820" b="-1154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6240009" y="2167121"/>
            <a:ext cx="5815446" cy="457993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555735" y="2167121"/>
            <a:ext cx="1273067" cy="391091"/>
            <a:chOff x="22440" y="2022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400"/>
                  </a:spcAft>
                </a:pPr>
                <a:r>
                  <a:rPr lang="en-US" sz="500" b="1">
                    <a:solidFill>
                      <a:srgbClr val="0000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900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900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07000"/>
                </a:lnSpc>
                <a:spcAft>
                  <a:spcPts val="400"/>
                </a:spcAft>
              </a:pPr>
              <a:r>
                <a:rPr lang="en-US" sz="2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HĐ 4. </a:t>
              </a:r>
              <a:endParaRPr lang="en-US" sz="2400" dirty="0"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6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B9972D3-D905-431F-9A4C-4D14128E2309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124700" y="2778802"/>
              <a:ext cx="4590437" cy="9545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90437">
                      <a:extLst>
                        <a:ext uri="{9D8B030D-6E8A-4147-A177-3AD203B41FA5}">
                          <a16:colId xmlns:a16="http://schemas.microsoft.com/office/drawing/2014/main" val="3766786674"/>
                        </a:ext>
                      </a:extLst>
                    </a:gridCol>
                  </a:tblGrid>
                  <a:tr h="954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tính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diện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tích tam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</m:t>
                              </m:r>
                              <m:r>
                                <a:rPr lang="en-US" sz="24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lang="en-US" sz="24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𝑝𝑟</m:t>
                              </m:r>
                              <m:r>
                                <a:rPr lang="en-US" sz="24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24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  <m:r>
                                        <a:rPr lang="en-US" sz="24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r>
                                        <a:rPr lang="en-US" sz="24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𝑏</m:t>
                                      </m:r>
                                      <m:r>
                                        <a:rPr lang="en-US" sz="24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r>
                                        <a:rPr lang="en-US" sz="24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marT="22860" marB="22860"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083909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B9972D3-D905-431F-9A4C-4D14128E2309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124700" y="2778802"/>
              <a:ext cx="4590437" cy="9545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90437">
                      <a:extLst>
                        <a:ext uri="{9D8B030D-6E8A-4147-A177-3AD203B41FA5}">
                          <a16:colId xmlns:a16="http://schemas.microsoft.com/office/drawing/2014/main" val="3766786674"/>
                        </a:ext>
                      </a:extLst>
                    </a:gridCol>
                  </a:tblGrid>
                  <a:tr h="9545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22860" marB="22860">
                        <a:blipFill>
                          <a:blip r:embed="rId6"/>
                          <a:stretch>
                            <a:fillRect l="-133" t="-6962" r="-531" b="-25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083909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Screen Recording 44">
            <a:hlinkClick r:id="" action="ppaction://media"/>
            <a:extLst>
              <a:ext uri="{FF2B5EF4-FFF2-40B4-BE49-F238E27FC236}">
                <a16:creationId xmlns:a16="http://schemas.microsoft.com/office/drawing/2014/main" id="{D06EC772-6DBF-9F02-A805-30413FDC0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71" t="14894" r="7354" b="3782"/>
          <a:stretch/>
        </p:blipFill>
        <p:spPr>
          <a:xfrm>
            <a:off x="3657600" y="3048000"/>
            <a:ext cx="2362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5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419100" y="939801"/>
            <a:ext cx="11582400" cy="391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2700" b="1" dirty="0"/>
              <a:t>4. CÔNG THỨC TÍNH DIỆN TÍCH TAM GIÁC</a:t>
            </a:r>
          </a:p>
          <a:p>
            <a:endParaRPr lang="en-US" sz="27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546" y="1409700"/>
                <a:ext cx="6017218" cy="534193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400" dirty="0"/>
              </a:p>
              <a:p>
                <a:r>
                  <a:rPr lang="en-US" sz="2400" b="1" dirty="0"/>
                  <a:t>Cho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𝑨𝑩𝑪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 err="1"/>
                  <a:t>với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đường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cao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sz="2400" b="1" dirty="0"/>
                  <a:t>.</a:t>
                </a:r>
                <a:endParaRPr lang="en-US" sz="2400" b="1" i="1" dirty="0"/>
              </a:p>
              <a:p>
                <a:pPr lvl="0"/>
                <a:r>
                  <a:rPr lang="en-US" sz="2400" b="1" dirty="0"/>
                  <a:t>a) </a:t>
                </a:r>
                <a:r>
                  <a:rPr lang="en-US" sz="2400" b="1" dirty="0" err="1"/>
                  <a:t>Biểu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thị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sz="2400" b="1" dirty="0" err="1"/>
                  <a:t>theo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2400" b="1" dirty="0"/>
                  <a:t>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400" b="1" dirty="0"/>
                  <a:t>.</a:t>
                </a:r>
              </a:p>
              <a:p>
                <a:pPr lvl="0"/>
                <a:r>
                  <a:rPr lang="en-US" sz="2400" b="1" dirty="0"/>
                  <a:t>b) </a:t>
                </a:r>
                <a:r>
                  <a:rPr lang="en-US" sz="2400" b="1" dirty="0" err="1"/>
                  <a:t>Viết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công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thức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tính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diện</a:t>
                </a:r>
                <a:r>
                  <a:rPr lang="en-US" sz="2400" b="1" dirty="0"/>
                  <a:t> tích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err="1"/>
                  <a:t>của</a:t>
                </a:r>
                <a:r>
                  <a:rPr lang="en-US" sz="2400" b="1" dirty="0"/>
                  <a:t>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2400" b="1" dirty="0" err="1"/>
                  <a:t>theo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,​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400" b="1" dirty="0"/>
                  <a:t> .</a:t>
                </a:r>
              </a:p>
              <a:p>
                <a:endParaRPr lang="en-US" sz="2400" b="1" i="1" dirty="0"/>
              </a:p>
              <a:p>
                <a:pPr lvl="0"/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i="1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lvl="0"/>
                <a:endParaRPr lang="en-US" sz="1600" dirty="0"/>
              </a:p>
            </p:txBody>
          </p:sp>
        </mc:Choice>
        <mc:Fallback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46" y="1409700"/>
                <a:ext cx="6017218" cy="5341938"/>
              </a:xfrm>
              <a:prstGeom prst="rect">
                <a:avLst/>
              </a:prstGeom>
              <a:blipFill>
                <a:blip r:embed="rId5"/>
                <a:stretch>
                  <a:fillRect l="-1213" r="-910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6240009" y="1409700"/>
            <a:ext cx="5815446" cy="5337359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533400" y="1409700"/>
            <a:ext cx="1273067" cy="391091"/>
            <a:chOff x="22440" y="2022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400"/>
                  </a:spcAft>
                </a:pPr>
                <a:r>
                  <a:rPr lang="en-US" sz="500" b="1">
                    <a:solidFill>
                      <a:srgbClr val="0000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900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900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07000"/>
                </a:lnSpc>
                <a:spcAft>
                  <a:spcPts val="400"/>
                </a:spcAft>
              </a:pPr>
              <a:r>
                <a:rPr lang="en-US" sz="2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HĐ 5. </a:t>
              </a:r>
              <a:endParaRPr lang="en-US" sz="2400" dirty="0"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6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8522A8B-7FC9-41F2-820F-DD8860E208C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08811" y="2982147"/>
              <a:ext cx="5691464" cy="10962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691464">
                      <a:extLst>
                        <a:ext uri="{9D8B030D-6E8A-4147-A177-3AD203B41FA5}">
                          <a16:colId xmlns:a16="http://schemas.microsoft.com/office/drawing/2014/main" val="3556034665"/>
                        </a:ext>
                      </a:extLst>
                    </a:gridCol>
                  </a:tblGrid>
                  <a:tr h="1096233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tính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diện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tích tam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24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 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𝑺</m:t>
                                </m:r>
                                <m:r>
                                  <a:rPr lang="en-US" sz="24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24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𝒃𝒄</m:t>
                                </m:r>
                                <m:func>
                                  <m:funcPr>
                                    <m:ctrlP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𝒔𝒊𝒏</m:t>
                                    </m:r>
                                  </m:fName>
                                  <m:e>
                                    <m: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𝑨</m:t>
                                    </m:r>
                                  </m:e>
                                </m:func>
                                <m:r>
                                  <a:rPr lang="en-US" sz="24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24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𝒂𝒄</m:t>
                                </m:r>
                                <m:func>
                                  <m:funcPr>
                                    <m:ctrlP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𝒔𝒊𝒏𝑩</m:t>
                                    </m:r>
                                  </m:fName>
                                  <m:e>
                                    <m: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</m:e>
                                </m:func>
                                <m:f>
                                  <m:fPr>
                                    <m:ctrlP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24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𝒂𝒃𝒔𝒊𝒏𝑪</m:t>
                                </m:r>
                                <m:r>
                                  <a:rPr lang="en-US" sz="24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marT="22860" marB="22860"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00183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8522A8B-7FC9-41F2-820F-DD8860E208C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08811" y="2982147"/>
              <a:ext cx="5691464" cy="10962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691464">
                      <a:extLst>
                        <a:ext uri="{9D8B030D-6E8A-4147-A177-3AD203B41FA5}">
                          <a16:colId xmlns:a16="http://schemas.microsoft.com/office/drawing/2014/main" val="3556034665"/>
                        </a:ext>
                      </a:extLst>
                    </a:gridCol>
                  </a:tblGrid>
                  <a:tr h="10962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22860" marB="22860">
                        <a:blipFill>
                          <a:blip r:embed="rId6"/>
                          <a:stretch>
                            <a:fillRect l="-107" t="-6630" r="-428" b="-22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00183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Screen Recording 66">
            <a:hlinkClick r:id="" action="ppaction://media"/>
            <a:extLst>
              <a:ext uri="{FF2B5EF4-FFF2-40B4-BE49-F238E27FC236}">
                <a16:creationId xmlns:a16="http://schemas.microsoft.com/office/drawing/2014/main" id="{C040C002-719E-CA07-57A8-336DE2C84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4277746"/>
            <a:ext cx="54483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2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419100" y="939801"/>
            <a:ext cx="11582400" cy="391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2700" b="1" dirty="0"/>
              <a:t>4. CÔNG THỨC TÍNH DIỆN TÍCH TAM GIÁC</a:t>
            </a:r>
          </a:p>
          <a:p>
            <a:endParaRPr lang="en-US" sz="27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546" y="1409700"/>
                <a:ext cx="6017218" cy="534193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400" dirty="0"/>
              </a:p>
              <a:p>
                <a:r>
                  <a:rPr lang="en-US" sz="2400" b="1" dirty="0" err="1"/>
                  <a:t>Tính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diện</a:t>
                </a:r>
                <a:r>
                  <a:rPr lang="en-US" sz="2400" b="1" dirty="0"/>
                  <a:t> tích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err="1"/>
                  <a:t>có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b="1" dirty="0"/>
                  <a:t> </a:t>
                </a:r>
                <a:endParaRPr lang="en-US" sz="2400" b="1" i="1" dirty="0"/>
              </a:p>
              <a:p>
                <a:r>
                  <a:rPr lang="en-US" sz="2400" b="1" dirty="0" err="1"/>
                  <a:t>Giải</a:t>
                </a:r>
                <a:r>
                  <a:rPr lang="en-US" sz="2400" b="1" dirty="0"/>
                  <a:t> (H.3.15)</a:t>
                </a:r>
              </a:p>
              <a:p>
                <a:r>
                  <a:rPr lang="en-US" sz="2400" b="1" dirty="0"/>
                  <a:t>Ta </a:t>
                </a:r>
                <a:r>
                  <a:rPr lang="en-US" sz="2400" b="1" dirty="0" err="1"/>
                  <a:t>có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dirty="0"/>
                  <a:t>                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𝟒𝟎𝟓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𝟏𝟎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1" dirty="0"/>
              </a:p>
              <a:p>
                <a:r>
                  <a:rPr lang="en-US" sz="2400" b="1" dirty="0" err="1"/>
                  <a:t>Áp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dụng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Định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lí</a:t>
                </a:r>
                <a:r>
                  <a:rPr lang="en-US" sz="2400" b="1" dirty="0"/>
                  <a:t> sin </a:t>
                </a:r>
                <a:r>
                  <a:rPr lang="en-US" sz="2400" b="1" dirty="0" err="1"/>
                  <a:t>cho</a:t>
                </a:r>
                <a:r>
                  <a:rPr lang="en-US" sz="2400" b="1" dirty="0"/>
                  <a:t>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2400" b="1" dirty="0"/>
                  <a:t>ta </a:t>
                </a:r>
                <a:r>
                  <a:rPr lang="en-US" sz="2400" b="1" dirty="0" err="1"/>
                  <a:t>có</a:t>
                </a:r>
                <a:r>
                  <a:rPr lang="en-US" sz="2400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func>
                          <m:func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1" dirty="0"/>
              </a:p>
              <a:p>
                <a:r>
                  <a:rPr lang="en-US" sz="2400" b="1" dirty="0"/>
                  <a:t>Ta </a:t>
                </a:r>
                <a:r>
                  <a:rPr lang="en-US" sz="2400" b="1" dirty="0" err="1"/>
                  <a:t>có</a:t>
                </a:r>
                <a:r>
                  <a:rPr lang="en-US" sz="2400" b="1" dirty="0"/>
                  <a:t>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dirty="0"/>
                  <a:t>                 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sz="2400" b="1" i="1">
                        <a:latin typeface="Cambria Math" panose="02040503050406030204" pitchFamily="18" charset="0"/>
                      </a:rPr>
                      <m:t>𝟎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1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i="1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lvl="0"/>
                <a:endParaRPr lang="en-US" sz="1600" dirty="0"/>
              </a:p>
            </p:txBody>
          </p:sp>
        </mc:Choice>
        <mc:Fallback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46" y="1409700"/>
                <a:ext cx="6017218" cy="5341938"/>
              </a:xfrm>
              <a:prstGeom prst="rect">
                <a:avLst/>
              </a:prstGeom>
              <a:blipFill>
                <a:blip r:embed="rId3"/>
                <a:stretch>
                  <a:fillRect l="-1213" b="-14790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0009" y="1409700"/>
                <a:ext cx="5815446" cy="533735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i="1" dirty="0"/>
                  <a:t>Chú ý.</a:t>
                </a:r>
                <a:r>
                  <a:rPr lang="en-US" sz="2400" b="1" dirty="0"/>
                  <a:t> Do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err="1"/>
                  <a:t>nên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từ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công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thức</a:t>
                </a:r>
                <a:r>
                  <a:rPr lang="en-US" sz="2400" b="1" dirty="0"/>
                  <a:t/>
                </a:r>
                <a:br>
                  <a:rPr lang="en-US" sz="2400" b="1" dirty="0"/>
                </a:br>
                <a:r>
                  <a:rPr lang="en-US" sz="2400" b="1" dirty="0"/>
                  <a:t>                   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400" b="1" dirty="0"/>
                  <a:t>   ta </a:t>
                </a:r>
                <a:r>
                  <a:rPr lang="en-US" sz="2400" b="1" dirty="0" err="1"/>
                  <a:t>có</a:t>
                </a:r>
                <a:r>
                  <a:rPr lang="en-US" sz="2400" b="1" dirty="0"/>
                  <a:t>:</a:t>
                </a:r>
              </a:p>
              <a:p>
                <a:endParaRPr lang="en-US" sz="2400" b="1" dirty="0"/>
              </a:p>
              <a:p>
                <a:endParaRPr lang="en-US" sz="2400" b="1" dirty="0"/>
              </a:p>
              <a:p>
                <a:r>
                  <a:rPr lang="en-US" sz="2400" b="1" smtClean="0"/>
                  <a:t>Ta </a:t>
                </a:r>
                <a:r>
                  <a:rPr lang="en-US" sz="2400" b="1" dirty="0" err="1"/>
                  <a:t>đã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biết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tính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err="1"/>
                  <a:t>theo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độ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dài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các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cạnh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của</a:t>
                </a:r>
                <a:r>
                  <a:rPr lang="en-US" sz="2400" b="1" dirty="0"/>
                  <a:t>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2400" b="1" dirty="0"/>
                  <a:t>. </a:t>
                </a:r>
                <a:r>
                  <a:rPr lang="en-US" sz="2400" b="1" dirty="0" err="1"/>
                  <a:t>Liệu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2400" b="1" dirty="0"/>
                  <a:t> và </a:t>
                </a:r>
                <a:r>
                  <a:rPr lang="en-US" sz="2400" b="1" dirty="0" err="1"/>
                  <a:t>diện</a:t>
                </a:r>
                <a:r>
                  <a:rPr lang="en-US" sz="2400" b="1" dirty="0"/>
                  <a:t> tích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err="1"/>
                  <a:t>của</a:t>
                </a:r>
                <a:r>
                  <a:rPr lang="en-US" sz="2400" b="1" dirty="0"/>
                  <a:t>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có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được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tính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theo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các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cạnh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của</a:t>
                </a:r>
                <a:r>
                  <a:rPr lang="en-US" sz="2400" b="1" dirty="0"/>
                  <a:t> tam </a:t>
                </a:r>
                <a:r>
                  <a:rPr lang="en-US" sz="2400" b="1" dirty="0" err="1"/>
                  <a:t>giác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2400" b="1" dirty="0"/>
                  <a:t> hay </a:t>
                </a:r>
                <a:r>
                  <a:rPr lang="en-US" sz="2400" b="1" dirty="0" err="1"/>
                  <a:t>không</a:t>
                </a:r>
                <a:r>
                  <a:rPr lang="en-US" sz="2400" b="1" dirty="0"/>
                  <a:t>?</a:t>
                </a:r>
              </a:p>
              <a:p>
                <a:endParaRPr lang="en-US" sz="2400" b="1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09" y="1409700"/>
                <a:ext cx="5815446" cy="5337359"/>
              </a:xfrm>
              <a:prstGeom prst="rect">
                <a:avLst/>
              </a:prstGeom>
              <a:blipFill>
                <a:blip r:embed="rId4"/>
                <a:stretch>
                  <a:fillRect l="-1360" t="-683" r="-125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533399" y="1424214"/>
            <a:ext cx="2841169" cy="391091"/>
            <a:chOff x="22440" y="27674"/>
            <a:chExt cx="745166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400"/>
                  </a:spcAft>
                </a:pPr>
                <a:r>
                  <a:rPr lang="en-US" sz="500" b="1">
                    <a:solidFill>
                      <a:srgbClr val="0000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900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900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865" y="27674"/>
              <a:ext cx="578741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07000"/>
                </a:lnSpc>
                <a:spcAft>
                  <a:spcPts val="400"/>
                </a:spcAft>
              </a:pPr>
              <a:r>
                <a:rPr lang="en-US" sz="2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4.</a:t>
              </a:r>
              <a:endParaRPr lang="en-US" sz="2400" dirty="0"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6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0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8B9D1F6-B86E-4C21-9431-97CB4D555E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9304661"/>
                  </p:ext>
                </p:extLst>
              </p:nvPr>
            </p:nvGraphicFramePr>
            <p:xfrm>
              <a:off x="7403922" y="2815182"/>
              <a:ext cx="4421731" cy="9975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21731">
                      <a:extLst>
                        <a:ext uri="{9D8B030D-6E8A-4147-A177-3AD203B41FA5}">
                          <a16:colId xmlns:a16="http://schemas.microsoft.com/office/drawing/2014/main" val="4042000786"/>
                        </a:ext>
                      </a:extLst>
                    </a:gridCol>
                  </a:tblGrid>
                  <a:tr h="997458">
                    <a:tc>
                      <a:txBody>
                        <a:bodyPr/>
                        <a:lstStyle/>
                        <a:p>
                          <a:pPr marL="22860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Công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thức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tính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diện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tích tam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giác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𝒂𝒃𝒄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</a:t>
                          </a:r>
                        </a:p>
                      </a:txBody>
                      <a:tcPr marL="45720" marR="45720" marT="22860" marB="22860"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4779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8B9D1F6-B86E-4C21-9431-97CB4D555E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9304661"/>
                  </p:ext>
                </p:extLst>
              </p:nvPr>
            </p:nvGraphicFramePr>
            <p:xfrm>
              <a:off x="7403922" y="2815182"/>
              <a:ext cx="4421731" cy="9975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21731">
                      <a:extLst>
                        <a:ext uri="{9D8B030D-6E8A-4147-A177-3AD203B41FA5}">
                          <a16:colId xmlns:a16="http://schemas.microsoft.com/office/drawing/2014/main" val="4042000786"/>
                        </a:ext>
                      </a:extLst>
                    </a:gridCol>
                  </a:tblGrid>
                  <a:tr h="997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22860" marB="22860">
                        <a:blipFill>
                          <a:blip r:embed="rId5"/>
                          <a:stretch>
                            <a:fillRect l="-138" t="-7879" r="-689" b="-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4779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FA83AE2-C7AA-482A-BA37-B30830689BC0}"/>
              </a:ext>
            </a:extLst>
          </p:cNvPr>
          <p:cNvGrpSpPr/>
          <p:nvPr/>
        </p:nvGrpSpPr>
        <p:grpSpPr>
          <a:xfrm>
            <a:off x="6362700" y="3617159"/>
            <a:ext cx="2380042" cy="391091"/>
            <a:chOff x="22440" y="27674"/>
            <a:chExt cx="722546" cy="2007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A6E730-FABB-4357-8D94-C901A2D8A58B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AA75FF50-C617-4CED-A1D9-898FE0482F4B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400"/>
                  </a:spcAft>
                </a:pPr>
                <a:r>
                  <a:rPr lang="en-US" sz="500" b="1">
                    <a:solidFill>
                      <a:srgbClr val="0000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4EC1DAF-00F7-42BB-8ED7-F84F8D949945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900"/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316F44C2-5618-4D13-8220-DEC3E4CF4C87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900"/>
              </a:p>
            </p:txBody>
          </p:sp>
        </p:grp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A985A6F7-BF70-4B42-AB6A-2E9064079024}"/>
                </a:ext>
              </a:extLst>
            </p:cNvPr>
            <p:cNvSpPr txBox="1"/>
            <p:nvPr/>
          </p:nvSpPr>
          <p:spPr>
            <a:xfrm>
              <a:off x="211250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07000"/>
                </a:lnSpc>
                <a:spcAft>
                  <a:spcPts val="400"/>
                </a:spcAft>
              </a:pPr>
              <a:r>
                <a:rPr lang="en-US" sz="2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2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endParaRPr lang="en-US" sz="2400" dirty="0"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144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739</Words>
  <Application>Microsoft Office PowerPoint</Application>
  <PresentationFormat>Widescreen</PresentationFormat>
  <Paragraphs>192</Paragraphs>
  <Slides>10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Yu Gothic UI Semilight</vt:lpstr>
      <vt:lpstr>Arial</vt:lpstr>
      <vt:lpstr>Bahnschrift SemiBold SemiConden</vt:lpstr>
      <vt:lpstr>Baumans</vt:lpstr>
      <vt:lpstr>Calibri</vt:lpstr>
      <vt:lpstr>Calibri Light</vt:lpstr>
      <vt:lpstr>Cambria Math</vt:lpstr>
      <vt:lpstr>Cascadia Mono</vt:lpstr>
      <vt:lpstr>Tahoma</vt:lpstr>
      <vt:lpstr>Times New Roman</vt:lpstr>
      <vt:lpstr>Tomaho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HAC</dc:creator>
  <cp:lastModifiedBy>HAC</cp:lastModifiedBy>
  <cp:revision>2</cp:revision>
  <dcterms:created xsi:type="dcterms:W3CDTF">2024-10-14T14:44:07Z</dcterms:created>
  <dcterms:modified xsi:type="dcterms:W3CDTF">2024-10-14T14:54:53Z</dcterms:modified>
</cp:coreProperties>
</file>