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3" r:id="rId2"/>
    <p:sldId id="301" r:id="rId3"/>
    <p:sldId id="315" r:id="rId4"/>
    <p:sldId id="316" r:id="rId5"/>
    <p:sldId id="321" r:id="rId6"/>
    <p:sldId id="323" r:id="rId7"/>
    <p:sldId id="322" r:id="rId8"/>
    <p:sldId id="324" r:id="rId9"/>
    <p:sldId id="325" r:id="rId10"/>
    <p:sldId id="317" r:id="rId11"/>
    <p:sldId id="326" r:id="rId12"/>
    <p:sldId id="318" r:id="rId13"/>
    <p:sldId id="327" r:id="rId14"/>
    <p:sldId id="328" r:id="rId15"/>
    <p:sldId id="330" r:id="rId16"/>
    <p:sldId id="331" r:id="rId17"/>
    <p:sldId id="333" r:id="rId18"/>
    <p:sldId id="334" r:id="rId19"/>
    <p:sldId id="341" r:id="rId20"/>
    <p:sldId id="335" r:id="rId21"/>
    <p:sldId id="336" r:id="rId22"/>
    <p:sldId id="337" r:id="rId23"/>
    <p:sldId id="342" r:id="rId24"/>
    <p:sldId id="339" r:id="rId25"/>
    <p:sldId id="343" r:id="rId26"/>
    <p:sldId id="338" r:id="rId27"/>
    <p:sldId id="345" r:id="rId28"/>
    <p:sldId id="344" r:id="rId29"/>
    <p:sldId id="346" r:id="rId30"/>
    <p:sldId id="340" r:id="rId31"/>
    <p:sldId id="347" r:id="rId32"/>
    <p:sldId id="348" r:id="rId33"/>
    <p:sldId id="349" r:id="rId34"/>
    <p:sldId id="350" r:id="rId35"/>
    <p:sldId id="351" r:id="rId36"/>
    <p:sldId id="35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EE177-B6EE-43DA-8335-0834FCBEE5D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5807-2198-4124-97AE-C65078B2E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56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7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6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76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655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11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5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3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8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30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0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4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084B-961A-292A-76B4-D27A527DF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0B7AD-3C45-20E9-58D9-5659A6D8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B8CCB-CFA3-5BB9-6415-F92334CE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A551-7826-7B74-F739-E18002DB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2E154-FE3C-D854-AC3D-2AEEE7EA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EFB5-4343-C01A-67ED-65A0B8AA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5B513-4714-A23E-3FE4-385F69A02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9476C-5162-A988-744A-9C6289BF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F1B0-32EE-531B-21AD-D1CF580F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50F1F-B128-4C38-284A-75D7B034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9E3B4-84AB-F166-EC87-EF12FFDA4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DBC6F-8815-4E9D-24AE-67E256944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E4646-FD2C-4B1C-0FC1-80EE93CD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E0928-0A20-A01A-051E-023603D1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57C0E-93D3-F052-1F12-93CA9BD4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7860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7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3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4C90-AF57-0821-0649-28AF9F2B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81EF-6917-642F-8CDE-3B7F4DFC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2990-845F-9AD4-5FAE-2D6ADDD7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EB0C2-086D-561C-19D2-7F78EDBC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B7595-0F83-84FC-3B57-EFD878BE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8B4C-E6EB-DB8A-A98E-798D360B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D1588-3B5E-FB7E-0F9F-3AE84C312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AD0E-C436-0554-F9EB-BC088792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E13E6-0DF6-9197-9630-EAAA1EF9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89DD9-823B-DEAE-6522-D41F97D3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9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8160-178F-D1EB-58E3-D90F4EDB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B2CD-171E-C366-6230-DAB41F193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BE3FB-0A6F-75DC-3754-70BCBF458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8479D-D487-DD1F-CF1B-0130E021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8B29A-CD11-7D8D-866C-6668F9DE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4F4AB-FE3A-2B9E-B349-32C7B966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04F9-74BB-9D5A-8838-6F71C1E0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FE3C6-732F-554F-8EEE-D1A446C1B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393FD-EF0A-178D-00E9-DA14CFB89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0CC9C-1EDB-918E-21FC-9D897E754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6C72A-E78D-8441-2D87-757F5037C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50BC1-7C33-F3BF-A702-F4269633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1E73D-9FE2-8F47-0466-8D23FC17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637DA-F6ED-ACE9-0567-D916CA39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69B2-DB79-2DAD-8F8C-767F5CB2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4E8B2-5D4A-6E5E-9424-5F88F02E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FE6D9-6E11-A7BF-A72B-CBF797E9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0A74D-F6B1-10BF-FD81-A2731072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A5D2F-98AB-F716-1904-2782BC74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E92DF-B25C-49EE-68F9-9E42053C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96081-3F48-A538-7694-4AFADA51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8E66-8656-28A0-21BC-7675CBE4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4984D-9AD6-56DB-79AB-16B5EA9E6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7EDCD-9D3D-8DC9-12A5-546A0BD2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575E8-0C22-239D-9038-D787D353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F9B84-6DD7-BAFD-A160-2201A18A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A21A-BE8E-7A53-0DB2-71FD5797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88FA-C9CE-5642-ED2F-93F6157C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3279A-0A44-18E3-C3D5-F9D01195C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CA558-370F-CF8D-64C2-0961C36F5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DA554-0830-E102-4312-681497CB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392F7-0BF5-9EC5-BFA9-22690F88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297FB-2B13-FDA9-1BEA-1A15F8C1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8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41D3D-073D-C422-2934-980FACF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10662-3AA7-43CE-7022-5D53AF919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9E778-8C3D-097D-A58B-500EA513C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450E-D7B9-4AFD-B49D-DDD9EEE8D1A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36302-2572-A613-7403-F57500732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370D-6B8B-BE13-BB78-BC287E71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57AA-DF03-40A7-BC42-FCD8DAD9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4.png"/><Relationship Id="rId7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NULL"/><Relationship Id="rId7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6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0.png"/><Relationship Id="rId5" Type="http://schemas.openxmlformats.org/officeDocument/2006/relationships/image" Target="../media/image82.png"/><Relationship Id="rId4" Type="http://schemas.openxmlformats.org/officeDocument/2006/relationships/image" Target="../media/image71.jpeg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2.pn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5" Type="http://schemas.openxmlformats.org/officeDocument/2006/relationships/image" Target="../media/image69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69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8.png"/><Relationship Id="rId7" Type="http://schemas.openxmlformats.org/officeDocument/2006/relationships/image" Target="../media/image10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82.png"/><Relationship Id="rId4" Type="http://schemas.openxmlformats.org/officeDocument/2006/relationships/image" Target="../media/image71.jpeg"/><Relationship Id="rId9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82.pn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880.png"/><Relationship Id="rId9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6.png"/><Relationship Id="rId4" Type="http://schemas.openxmlformats.org/officeDocument/2006/relationships/image" Target="../media/image131.png"/><Relationship Id="rId9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" y="457200"/>
            <a:ext cx="1179180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14300" y="1905000"/>
            <a:ext cx="11885096" cy="54483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759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914400"/>
            <a:ext cx="11797336" cy="94608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8639"/>
            <a:r>
              <a:rPr lang="en-US" sz="2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1143000"/>
            <a:ext cx="1933852" cy="533399"/>
            <a:chOff x="22440" y="16831"/>
            <a:chExt cx="757326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16831"/>
              <a:ext cx="706239" cy="292729"/>
              <a:chOff x="31572" y="7735"/>
              <a:chExt cx="99369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7735"/>
                <a:ext cx="82067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88639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88639"/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88639"/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defTabSz="1088639">
                <a:lnSpc>
                  <a:spcPct val="107000"/>
                </a:lnSpc>
                <a:spcAft>
                  <a:spcPts val="400"/>
                </a:spcAft>
              </a:pPr>
              <a:r>
                <a:rPr lang="en-US" sz="2200" b="1" dirty="0" err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2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2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95500" y="1104900"/>
                <a:ext cx="83439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104900"/>
                <a:ext cx="8343900" cy="430887"/>
              </a:xfrm>
              <a:prstGeom prst="rect">
                <a:avLst/>
              </a:prstGeom>
              <a:blipFill>
                <a:blip r:embed="rId3"/>
                <a:stretch>
                  <a:fillRect l="-95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09800"/>
            <a:ext cx="3727825" cy="2911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3400" y="2476500"/>
                <a:ext cx="7658100" cy="1162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</a:pP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76500"/>
                <a:ext cx="7658100" cy="1162626"/>
              </a:xfrm>
              <a:prstGeom prst="rect">
                <a:avLst/>
              </a:prstGeom>
              <a:blipFill>
                <a:blip r:embed="rId5"/>
                <a:stretch>
                  <a:fillRect l="-1035" t="-3665" r="-955" b="-9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3400" y="3657600"/>
                <a:ext cx="7810500" cy="78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𝑴𝑶𝑷</m:t>
                        </m:r>
                      </m:e>
                    </m:ac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𝑴𝑶𝑵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𝑴𝑶𝑷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7810500" cy="780855"/>
              </a:xfrm>
              <a:prstGeom prst="rect">
                <a:avLst/>
              </a:prstGeom>
              <a:blipFill>
                <a:blip r:embed="rId6"/>
                <a:stretch>
                  <a:fillRect l="-1015" t="-3906" r="-1405" b="-1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300" y="4305300"/>
                <a:ext cx="8039100" cy="131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</a:pP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𝑶𝑷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305300"/>
                <a:ext cx="8039100" cy="1316130"/>
              </a:xfrm>
              <a:prstGeom prst="rect">
                <a:avLst/>
              </a:prstGeom>
              <a:blipFill>
                <a:blip r:embed="rId7"/>
                <a:stretch>
                  <a:fillRect l="-986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9600" y="5600700"/>
                <a:ext cx="10668000" cy="102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1088639">
                  <a:lnSpc>
                    <a:spcPct val="107000"/>
                  </a:lnSpc>
                  <a:tabLst>
                    <a:tab pos="90170" algn="l"/>
                  </a:tabLst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srgbClr val="000000"/>
                        </a:solidFill>
                        <a:latin typeface="Tw Cen MT Condensed" panose="020B0606020104020203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srgbClr val="000000"/>
                        </a:solidFill>
                        <a:latin typeface="Tw Cen MT Condensed" panose="020B0606020104020203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13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latin typeface="Tw Cen MT Condensed" panose="020B0606020104020203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00700"/>
                <a:ext cx="10668000" cy="1026948"/>
              </a:xfrm>
              <a:prstGeom prst="rect">
                <a:avLst/>
              </a:prstGeom>
              <a:blipFill>
                <a:blip r:embed="rId8"/>
                <a:stretch>
                  <a:fillRect l="-743" t="-476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14300" y="1905000"/>
            <a:ext cx="11885096" cy="54483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759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914400"/>
            <a:ext cx="11797336" cy="94608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8639"/>
            <a:r>
              <a:rPr lang="en-US" sz="2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1116871"/>
            <a:ext cx="2614125" cy="607423"/>
            <a:chOff x="22440" y="4239"/>
            <a:chExt cx="811903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4239"/>
              <a:ext cx="769159" cy="292729"/>
              <a:chOff x="31572" y="-7847"/>
              <a:chExt cx="108222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-7847"/>
                <a:ext cx="90920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88639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88639"/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88639"/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646195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defTabSz="1088639">
                <a:lnSpc>
                  <a:spcPct val="107000"/>
                </a:lnSpc>
                <a:spcAft>
                  <a:spcPts val="400"/>
                </a:spcAft>
              </a:pPr>
              <a:r>
                <a:rPr lang="en-US" sz="2200" b="1" dirty="0" err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2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43200" y="1143000"/>
                <a:ext cx="83439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43000"/>
                <a:ext cx="8343900" cy="430887"/>
              </a:xfrm>
              <a:prstGeom prst="rect">
                <a:avLst/>
              </a:prstGeom>
              <a:blipFill>
                <a:blip r:embed="rId3"/>
                <a:stretch>
                  <a:fillRect l="-950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3400" y="2476500"/>
                <a:ext cx="7658100" cy="1162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76500"/>
                <a:ext cx="7658100" cy="1162626"/>
              </a:xfrm>
              <a:prstGeom prst="rect">
                <a:avLst/>
              </a:prstGeom>
              <a:blipFill>
                <a:blip r:embed="rId4"/>
                <a:stretch>
                  <a:fillRect l="-1035" t="-3665" r="-955" b="-9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3400" y="3657600"/>
                <a:ext cx="7810500" cy="78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cao của tam giác đều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𝑶𝑸𝑴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7810500" cy="780855"/>
              </a:xfrm>
              <a:prstGeom prst="rect">
                <a:avLst/>
              </a:prstGeom>
              <a:blipFill>
                <a:blip r:embed="rId5"/>
                <a:stretch>
                  <a:fillRect l="-1015" t="-3906" b="-1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300" y="4305300"/>
                <a:ext cx="8039100" cy="131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305300"/>
                <a:ext cx="8039100" cy="1314462"/>
              </a:xfrm>
              <a:prstGeom prst="rect">
                <a:avLst/>
              </a:prstGeom>
              <a:blipFill>
                <a:blip r:embed="rId6"/>
                <a:stretch>
                  <a:fillRect l="-986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9600" y="5600700"/>
                <a:ext cx="10668000" cy="103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1088639">
                  <a:lnSpc>
                    <a:spcPct val="107000"/>
                  </a:lnSpc>
                  <a:tabLst>
                    <a:tab pos="90170" algn="l"/>
                  </a:tabLst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00700"/>
                <a:ext cx="10668000" cy="1035605"/>
              </a:xfrm>
              <a:prstGeom prst="rect">
                <a:avLst/>
              </a:prstGeom>
              <a:blipFill>
                <a:blip r:embed="rId7"/>
                <a:stretch>
                  <a:fillRect l="-743" t="-4706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38400"/>
            <a:ext cx="3388932" cy="26515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8661763" y="3276600"/>
            <a:ext cx="685800" cy="9525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20100" y="3848100"/>
            <a:ext cx="42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1242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62452" y="876300"/>
            <a:ext cx="11977149" cy="58674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8639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066800"/>
            <a:ext cx="692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9968" y="2627309"/>
            <a:ext cx="5943601" cy="400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fx570 VN Plus,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(SETUP)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Sau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</a:t>
            </a:r>
          </a:p>
          <a:p>
            <a:pPr defTabSz="1088639">
              <a:lnSpc>
                <a:spcPct val="107000"/>
              </a:lnSpc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fx580 VNX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defTabSz="1088639">
              <a:lnSpc>
                <a:spcPct val="107000"/>
              </a:lnSpc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6758452" y="1948367"/>
            <a:ext cx="2133600" cy="441960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1835028" y="3493112"/>
            <a:ext cx="825741" cy="33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2707805" y="3493112"/>
            <a:ext cx="682430" cy="33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1192754" y="3916548"/>
            <a:ext cx="609600" cy="30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35BE7-5775-CDD7-24BE-450306B7030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4981138" y="5455650"/>
            <a:ext cx="825741" cy="33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D8E9F2-C95A-32D9-B8C0-4EB5B729A1B6}"/>
              </a:ext>
            </a:extLst>
          </p:cNvPr>
          <p:cNvSpPr txBox="1"/>
          <p:nvPr/>
        </p:nvSpPr>
        <p:spPr>
          <a:xfrm>
            <a:off x="333171" y="5781645"/>
            <a:ext cx="171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effectLst/>
                <a:latin typeface="CASIO ClassWiz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FF0000"/>
                </a:solidFill>
                <a:effectLst/>
                <a:latin typeface="CASIO ClassWiz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9E383E-2F58-1653-FC83-CF2BB0892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4455" y="1948367"/>
            <a:ext cx="2190393" cy="44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62452" y="876300"/>
            <a:ext cx="11977149" cy="58674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8639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066800"/>
            <a:ext cx="1154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571500" y="1981200"/>
              <a:ext cx="11201400" cy="26438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29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81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61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2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74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𝟒𝟎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74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28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571500" y="1981200"/>
              <a:ext cx="11201400" cy="26438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29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81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61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2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74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" t="-60976" r="-333176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74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" t="-160976" r="-333176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28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" t="-246923" r="-333176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40" y="2400300"/>
            <a:ext cx="5733496" cy="6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244" y="3236629"/>
            <a:ext cx="5729514" cy="53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0" y="4000500"/>
            <a:ext cx="1790474" cy="578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" y="5181600"/>
            <a:ext cx="28956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150" dirty="0">
              <a:solidFill>
                <a:prstClr val="black"/>
              </a:solidFill>
              <a:latin typeface="Tw Cen MT" panose="020B06020201040206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34400" y="2324100"/>
                <a:ext cx="365760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"≈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𝟕𝟓𝟐𝟗𝟐𝟓𝟔𝟐𝟗𝟏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2324100"/>
                <a:ext cx="3657600" cy="8735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67800" y="3124200"/>
                <a:ext cx="2667000" cy="816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𝟏𝟏𝟐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≈−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𝟑𝟕𝟖𝟎𝟒𝟐𝟕𝟕𝟏𝟓</m:t>
                      </m:r>
                    </m:oMath>
                  </m:oMathPara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3124200"/>
                <a:ext cx="2667000" cy="816890"/>
              </a:xfrm>
              <a:prstGeom prst="rect">
                <a:avLst/>
              </a:prstGeom>
              <a:blipFill>
                <a:blip r:embed="rId7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28800" y="5257800"/>
            <a:ext cx="43434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150" dirty="0">
              <a:solidFill>
                <a:prstClr val="black"/>
              </a:solidFill>
              <a:latin typeface="Tw Cen MT" panose="020B06020201040206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53500" y="3962400"/>
                <a:ext cx="2819400" cy="497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sSup>
                        <m:sSupPr>
                          <m:ctrlP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0" y="3962400"/>
                <a:ext cx="2819400" cy="4973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62452" y="876300"/>
            <a:ext cx="11977149" cy="58674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8639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5181600"/>
            <a:ext cx="28956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15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257800"/>
            <a:ext cx="43434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15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" y="990600"/>
            <a:ext cx="9867900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1088639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/>
            </p:nvGraphicFramePr>
            <p:xfrm>
              <a:off x="533400" y="1950720"/>
              <a:ext cx="11049001" cy="173902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648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647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841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biết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2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48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2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𝟑𝟒𝟓𝟔</m:t>
                                </m:r>
                              </m:oMath>
                            </m:oMathPara>
                          </a14:m>
                          <a:endParaRPr lang="en-US" sz="2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/>
            </p:nvGraphicFramePr>
            <p:xfrm>
              <a:off x="533400" y="1950720"/>
              <a:ext cx="11049001" cy="173902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648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647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84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8" t="-4167" r="-293089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2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48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8" t="-52632" r="-293089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7429500" y="4648200"/>
            <a:ext cx="28575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150" dirty="0">
              <a:solidFill>
                <a:prstClr val="black"/>
              </a:solidFill>
              <a:latin typeface="Tw Cen MT" panose="020B06020201040206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86900" y="2781300"/>
                <a:ext cx="2171700" cy="48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0" y="2781300"/>
                <a:ext cx="2171700" cy="487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2743200"/>
            <a:ext cx="5624618" cy="6691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300" y="38100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srgbClr val="FF0000"/>
                </a:solidFill>
                <a:latin typeface="Tw Cen MT" panose="020B0602020104020603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w Cen MT" panose="020B0602020104020603"/>
              </a:rPr>
              <a:t> ý</a:t>
            </a:r>
            <a:endParaRPr lang="en-US" sz="2400" dirty="0">
              <a:solidFill>
                <a:srgbClr val="FF0000"/>
              </a:solidFill>
              <a:latin typeface="Tw Cen MT" panose="020B06020201040206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4229100"/>
                <a:ext cx="11087100" cy="57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 defTabSz="1088639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29100"/>
                <a:ext cx="11087100" cy="575222"/>
              </a:xfrm>
              <a:prstGeom prst="rect">
                <a:avLst/>
              </a:prstGeom>
              <a:blipFill>
                <a:blip r:embed="rId5"/>
                <a:stretch>
                  <a:fillRect l="-880" b="-2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1500" y="5029200"/>
                <a:ext cx="1066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,  </a:t>
                </a: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029200"/>
                <a:ext cx="10668000" cy="830997"/>
              </a:xfrm>
              <a:prstGeom prst="rect">
                <a:avLst/>
              </a:prstGeom>
              <a:blipFill>
                <a:blip r:embed="rId6"/>
                <a:stretch>
                  <a:fillRect l="-914" t="-661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545"/>
          <a:stretch/>
        </p:blipFill>
        <p:spPr bwMode="auto">
          <a:xfrm>
            <a:off x="2476500" y="5448300"/>
            <a:ext cx="584146" cy="372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 bwMode="auto">
          <a:xfrm>
            <a:off x="6515100" y="5486400"/>
            <a:ext cx="584146" cy="372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7353300" y="5486400"/>
            <a:ext cx="658452" cy="372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32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495299" y="785908"/>
            <a:ext cx="11379521" cy="5292300"/>
            <a:chOff x="1447797" y="1539197"/>
            <a:chExt cx="22759041" cy="113234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539197"/>
              <a:ext cx="22759041" cy="11323495"/>
              <a:chOff x="1447797" y="1539197"/>
              <a:chExt cx="22759041" cy="1132349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26784" y="1797127"/>
                <a:ext cx="22680054" cy="11065565"/>
                <a:chOff x="-3588044" y="3448230"/>
                <a:chExt cx="22680054" cy="1106556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88044" y="3448230"/>
                  <a:ext cx="22680054" cy="11065565"/>
                  <a:chOff x="-3588044" y="3448230"/>
                  <a:chExt cx="22680054" cy="1106556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88044" y="4020530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9000" rIns="18000" bIns="9000" rtlCol="0" anchor="ctr"/>
                  <a:lstStyle/>
                  <a:p>
                    <a:pPr algn="ctr" defTabSz="1088639"/>
                    <a:endParaRPr lang="en-US" sz="23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668570" y="3448230"/>
                    <a:ext cx="4072270" cy="10865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1088639">
                      <a:spcBef>
                        <a:spcPct val="50000"/>
                      </a:spcBef>
                      <a:defRPr/>
                    </a:pPr>
                    <a:r>
                      <a:rPr lang="en-US" sz="27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024254" y="1539197"/>
                <a:ext cx="15512324" cy="118126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467545" y="1603276"/>
                <a:ext cx="15512325" cy="987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2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385" y="2227360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05" tIns="22853" rIns="45705" bIns="22853"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Isosceles Triangle 44"/>
              <p:cNvSpPr/>
              <p:nvPr/>
            </p:nvSpPr>
            <p:spPr>
              <a:xfrm rot="16200000">
                <a:off x="1458761" y="6001545"/>
                <a:ext cx="143670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447805" y="7460332"/>
                <a:ext cx="12497773" cy="1061386"/>
                <a:chOff x="7459672" y="7170625"/>
                <a:chExt cx="12499206" cy="106150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0"/>
                  <a:ext cx="10847803" cy="9714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>
                    <a:spcBef>
                      <a:spcPct val="0"/>
                    </a:spcBef>
                    <a:defRPr/>
                  </a:pPr>
                  <a:r>
                    <a:rPr lang="en-US" sz="2350" b="1" spc="-75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977043"/>
                  <a:chOff x="7459669" y="6189930"/>
                  <a:chExt cx="1399583" cy="977043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859808"/>
                    <a:chOff x="7487652" y="6307165"/>
                    <a:chExt cx="1371600" cy="859808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885688" y="6310796"/>
                      <a:ext cx="690676" cy="8561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2"/>
                <a:ext cx="22373574" cy="2404230"/>
                <a:chOff x="7459670" y="7441560"/>
                <a:chExt cx="28927201" cy="240450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6856952" cy="9714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>
                    <a:spcBef>
                      <a:spcPct val="0"/>
                    </a:spcBef>
                    <a:defRPr/>
                  </a:pPr>
                  <a:r>
                    <a:rPr lang="en-US" sz="2350" b="1" spc="-75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CÁC GÓC BÙ NHAU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900861" cy="2289253"/>
                  <a:chOff x="7459669" y="6460865"/>
                  <a:chExt cx="1885168" cy="228925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875644" cy="2213036"/>
                    <a:chOff x="7469193" y="6537082"/>
                    <a:chExt cx="1875644" cy="2213036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986550" y="6577391"/>
                      <a:ext cx="892886" cy="8561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54" name="Round Same Side Corner Rectangle 53"/>
                    <p:cNvSpPr/>
                    <p:nvPr/>
                  </p:nvSpPr>
                  <p:spPr>
                    <a:xfrm rot="5400000">
                      <a:off x="8062585" y="736008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7938310" y="7893937"/>
                      <a:ext cx="892886" cy="8561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9511547" y="8874633"/>
                  <a:ext cx="3503441" cy="9714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>
                    <a:spcBef>
                      <a:spcPct val="0"/>
                    </a:spcBef>
                    <a:defRPr/>
                  </a:pPr>
                  <a:r>
                    <a:rPr lang="en-US" sz="2350" b="1" spc="-75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58877" y="3066788"/>
              <a:ext cx="4599161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45713" tIns="22850" rIns="45713" bIns="2285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 defTabSz="1088639"/>
              <a:r>
                <a:rPr lang="en-US" sz="3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3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68933"/>
              <a:ext cx="1316269" cy="1415783"/>
              <a:chOff x="4902568" y="2890962"/>
              <a:chExt cx="1316269" cy="141578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90962"/>
                <a:ext cx="1316269" cy="141578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45713" tIns="22850" rIns="45713" bIns="22850" anchor="t" anchorCtr="0">
                <a:spAutoFit/>
              </a:bodyPr>
              <a:lstStyle/>
              <a:p>
                <a:pPr algn="ctr" defTabSz="1088639"/>
                <a:r>
                  <a:rPr lang="en-US" sz="4000" dirty="0">
                    <a:solidFill>
                      <a:prstClr val="white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0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3276600" y="2002011"/>
            <a:ext cx="8851203" cy="1237640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1088639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3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4419600" y="2061418"/>
            <a:ext cx="68640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639"/>
            <a:r>
              <a:rPr lang="en-US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TRỊ LƯỢNG GIÁC CỦA MỘT GÓC TỪ 0</a:t>
            </a:r>
            <a:r>
              <a:rPr lang="en-US" sz="2900" b="1" baseline="30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180</a:t>
            </a:r>
            <a:r>
              <a:rPr lang="en-US" sz="2900" b="1" baseline="30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1483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68729" y="874487"/>
            <a:ext cx="11805062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defTabSz="914400"/>
            <a:r>
              <a:rPr lang="en-US" sz="2550" b="1" dirty="0">
                <a:solidFill>
                  <a:srgbClr val="FF0000"/>
                </a:solidFill>
              </a:rPr>
              <a:t>2. MỐI QUAN HỆ GIỮA CÁC GIÁ TRỊ LƯỢNG GIÁC CỦA HAI GÓC BÙ NHAU</a:t>
            </a:r>
            <a:endParaRPr lang="vi-VN" sz="255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380310"/>
                <a:ext cx="6515100" cy="53038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defTabSz="914400">
                  <a:spcBef>
                    <a:spcPts val="1000"/>
                  </a:spcBef>
                </a:pPr>
                <a:r>
                  <a:rPr lang="en-US" sz="2200" b="1" dirty="0">
                    <a:solidFill>
                      <a:prstClr val="black"/>
                    </a:solidFill>
                  </a:rPr>
                  <a:t>Đối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tùy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nửa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đường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tròn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đơn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tương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ứng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bù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nhau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200" b="1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228600" indent="-228600" defTabSz="914400">
                  <a:spcBef>
                    <a:spcPts val="1000"/>
                  </a:spcBef>
                </a:pPr>
                <a:r>
                  <a:rPr lang="en-US" sz="2200" b="1" dirty="0">
                    <a:solidFill>
                      <a:prstClr val="black"/>
                    </a:solidFill>
                  </a:rPr>
                  <a:t>Nêu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nhận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xét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về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trí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đối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trục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nêu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mối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quan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cos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cos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228600" indent="-228600" defTabSz="914400">
                  <a:spcBef>
                    <a:spcPts val="1000"/>
                  </a:spcBef>
                </a:pPr>
                <a:r>
                  <a:rPr lang="en-US" sz="2200" b="1" dirty="0">
                    <a:solidFill>
                      <a:prstClr val="black"/>
                    </a:solidFill>
                  </a:rPr>
                  <a:t>Hai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đối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xứng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nhau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trục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 Do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đó</a:t>
                </a:r>
                <a:endParaRPr lang="en-US" sz="2200" b="1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, 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cos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cos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tan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;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cot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cot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endParaRPr lang="en-US" sz="2200" b="1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endParaRPr lang="en-US" sz="2200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80310"/>
                <a:ext cx="6515100" cy="5303838"/>
              </a:xfrm>
              <a:prstGeom prst="rect">
                <a:avLst/>
              </a:prstGeom>
              <a:blipFill>
                <a:blip r:embed="rId3"/>
                <a:stretch>
                  <a:fillRect l="-934" t="-11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934201" y="1447801"/>
            <a:ext cx="5053446" cy="530383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b="1" dirty="0">
                <a:solidFill>
                  <a:prstClr val="black"/>
                </a:solidFill>
              </a:rPr>
              <a:t>Hai </a:t>
            </a:r>
            <a:r>
              <a:rPr lang="en-US" sz="2400" b="1" dirty="0" err="1">
                <a:solidFill>
                  <a:prstClr val="black"/>
                </a:solidFill>
              </a:rPr>
              <a:t>góc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bằng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nhau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có</a:t>
            </a:r>
            <a:r>
              <a:rPr lang="en-US" sz="2400" b="1" dirty="0">
                <a:solidFill>
                  <a:prstClr val="black"/>
                </a:solidFill>
              </a:rPr>
              <a:t> sin </a:t>
            </a:r>
            <a:r>
              <a:rPr lang="en-US" sz="2400" b="1" dirty="0" err="1">
                <a:solidFill>
                  <a:prstClr val="black"/>
                </a:solidFill>
              </a:rPr>
              <a:t>bằng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nhau</a:t>
            </a:r>
            <a:r>
              <a:rPr lang="en-US" sz="2400" b="1" dirty="0">
                <a:solidFill>
                  <a:prstClr val="black"/>
                </a:solidFill>
              </a:rPr>
              <a:t>; </a:t>
            </a:r>
            <a:r>
              <a:rPr lang="en-US" sz="2400" b="1" dirty="0" err="1">
                <a:solidFill>
                  <a:prstClr val="black"/>
                </a:solidFill>
              </a:rPr>
              <a:t>côsin</a:t>
            </a:r>
            <a:r>
              <a:rPr lang="en-US" sz="2400" b="1" dirty="0">
                <a:solidFill>
                  <a:prstClr val="black"/>
                </a:solidFill>
              </a:rPr>
              <a:t>, tang, </a:t>
            </a:r>
            <a:r>
              <a:rPr lang="en-US" sz="2400" b="1" dirty="0" err="1">
                <a:solidFill>
                  <a:prstClr val="black"/>
                </a:solidFill>
              </a:rPr>
              <a:t>côtang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đối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nhau</a:t>
            </a:r>
            <a:endParaRPr lang="vi-VN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46" y="1447801"/>
            <a:ext cx="505344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71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76" y="990601"/>
                <a:ext cx="6012025" cy="5705874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defTabSz="914400">
                  <a:spcBef>
                    <a:spcPts val="1000"/>
                  </a:spcBef>
                </a:pPr>
                <a:r>
                  <a:rPr lang="en-US" sz="2400" b="1" dirty="0" err="1">
                    <a:solidFill>
                      <a:srgbClr val="C00000"/>
                    </a:solidFill>
                  </a:rPr>
                  <a:t>Ví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dụ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2: 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Tính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giá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lượng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algn="ctr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GỢI Ý TÌM LỜI GIẢI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bù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nào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trong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bảng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3.1?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giá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lượng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</a:t>
                </a:r>
                <a:endParaRPr lang="vi-VN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6" y="990601"/>
                <a:ext cx="6012025" cy="5705874"/>
              </a:xfrm>
              <a:prstGeom prst="rect">
                <a:avLst/>
              </a:prstGeom>
              <a:blipFill>
                <a:blip r:embed="rId3"/>
                <a:stretch>
                  <a:fillRect l="-1518" t="-1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3594" y="990600"/>
                <a:ext cx="5772151" cy="570587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LỜI GIẢI</a:t>
                </a:r>
              </a:p>
              <a:p>
                <a:pPr marL="457200" lvl="1" indent="0" defTabSz="914400">
                  <a:spcBef>
                    <a:spcPts val="500"/>
                  </a:spcBef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Do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tương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ứng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bù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prstClr val="black"/>
                        </a:solidFill>
                      </a:rPr>
                      <m:t> 4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prstClr val="black"/>
                        </a:solidFill>
                      </a:rPr>
                      <m:t> 3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nên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bảng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3.1 ta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cũng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bảng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giá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lượng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:</a:t>
                </a:r>
                <a:endParaRPr lang="vi-VN" sz="2400" b="1" dirty="0">
                  <a:solidFill>
                    <a:prstClr val="black"/>
                  </a:solidFill>
                </a:endParaRPr>
              </a:p>
              <a:p>
                <a:pPr marL="457200" lvl="1" indent="0" defTabSz="914400">
                  <a:spcBef>
                    <a:spcPts val="500"/>
                  </a:spcBef>
                  <a:buNone/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94" y="990600"/>
                <a:ext cx="5772151" cy="5705875"/>
              </a:xfrm>
              <a:prstGeom prst="rect">
                <a:avLst/>
              </a:prstGeom>
              <a:blipFill>
                <a:blip r:embed="rId4"/>
                <a:stretch>
                  <a:fillRect t="-1386" r="-13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2069830"/>
                  </p:ext>
                </p:extLst>
              </p:nvPr>
            </p:nvGraphicFramePr>
            <p:xfrm>
              <a:off x="6864170" y="2999424"/>
              <a:ext cx="5161575" cy="40285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996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68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35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054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3617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0563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GTLG</a:t>
                          </a:r>
                        </a:p>
                      </a:txBody>
                      <a:tcPr marL="34290" marR="3429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u="none" strike="noStrike" dirty="0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11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𝜶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11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2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𝜶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2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𝒄𝒐𝒕</m:t>
                                    </m:r>
                                  </m:fName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𝜶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2818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2069830"/>
                  </p:ext>
                </p:extLst>
              </p:nvPr>
            </p:nvGraphicFramePr>
            <p:xfrm>
              <a:off x="6864170" y="2999424"/>
              <a:ext cx="5161575" cy="40285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996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68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35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054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3617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056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5"/>
                          <a:stretch>
                            <a:fillRect l="-1220" t="-1724" r="-416463" b="-46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7647" t="-1724" r="-301765" b="-46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96" t="-1724" r="-164433" b="-46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212" t="-1724" r="-93333" b="-469828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u="none" strike="noStrike" dirty="0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1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0" t="-97521" r="-416463" b="-3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7647" t="-97521" r="-301765" b="-3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96" t="-97521" r="-164433" b="-3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212" t="-97521" r="-93333" b="-35041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1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0" t="-195902" r="-416463" b="-2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7647" t="-195902" r="-301765" b="-2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96" t="-195902" r="-164433" b="-2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212" t="-195902" r="-93333" b="-24754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2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0" t="-295902" r="-416463" b="-1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7647" t="-295902" r="-301765" b="-1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96" t="-295902" r="-164433" b="-1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212" t="-295902" r="-93333" b="-14754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2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0" t="-395902" r="-416463" b="-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7647" t="-395902" r="-301765" b="-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96" t="-395902" r="-164433" b="-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212" t="-395902" r="-93333" b="-4754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6108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62C8923-258C-5391-3F29-4E7984C4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58" y="3235916"/>
            <a:ext cx="5842659" cy="35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254" y="730791"/>
                <a:ext cx="7070887" cy="5965684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200" b="1" dirty="0">
                    <a:solidFill>
                      <a:prstClr val="black"/>
                    </a:solidFill>
                  </a:rPr>
                  <a:t>Luyện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tập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2: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Trong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3.6,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ứng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phụ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nhau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𝒙𝑶𝑵</m:t>
                            </m:r>
                          </m:e>
                        </m:acc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rằng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nêu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mối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quan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cos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algn="ctr" defTabSz="914400">
                  <a:spcBef>
                    <a:spcPts val="1000"/>
                  </a:spcBef>
                  <a:buNone/>
                </a:pPr>
                <a:r>
                  <a:rPr lang="en-US" sz="2200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2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𝒙𝑶𝑵</m:t>
                        </m:r>
                      </m:e>
                    </m:acc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𝑵𝑶𝑸</m:t>
                        </m:r>
                      </m:e>
                    </m:acc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 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200" b="1" dirty="0" err="1">
                    <a:solidFill>
                      <a:prstClr val="black"/>
                    </a:solidFill>
                  </a:rPr>
                  <a:t>Xét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tam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vuông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ta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𝑶𝑵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𝒙𝑶𝑴</m:t>
                                </m:r>
                              </m:e>
                            </m:acc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𝑵𝑶𝑸</m:t>
                                </m:r>
                              </m:e>
                            </m:acc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eqArr>
                      </m:e>
                    </m:d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 </a:t>
                </a:r>
                <a:endParaRPr lang="vi-VN" sz="2200" b="1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2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cos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𝑶𝑸</m:t>
                    </m:r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200" b="1" dirty="0">
                    <a:solidFill>
                      <a:prstClr val="black"/>
                    </a:solidFill>
                  </a:rPr>
                  <a:t>Do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đó</a:t>
                </a:r>
                <a:endParaRPr lang="en-US" sz="2200" b="1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, 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2200" b="1" i="1">
                        <a:solidFill>
                          <a:prstClr val="black"/>
                        </a:solidFill>
                      </a:rPr>
                      <m:t>c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t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;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prstClr val="black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2200" b="1" i="1">
                        <a:solidFill>
                          <a:prstClr val="black"/>
                        </a:solidFill>
                      </a:rPr>
                      <m:t>cot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4" y="730791"/>
                <a:ext cx="7070887" cy="5965684"/>
              </a:xfrm>
              <a:prstGeom prst="rect">
                <a:avLst/>
              </a:prstGeom>
              <a:blipFill>
                <a:blip r:embed="rId3"/>
                <a:stretch>
                  <a:fillRect l="-1033" t="-1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7353300" y="990600"/>
            <a:ext cx="4672446" cy="5705875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indent="-228600" defTabSz="914400"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 defTabSz="914400">
              <a:spcBef>
                <a:spcPts val="100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CDAE73-F276-4715-88E7-2354431E1014}"/>
              </a:ext>
            </a:extLst>
          </p:cNvPr>
          <p:cNvGrpSpPr/>
          <p:nvPr/>
        </p:nvGrpSpPr>
        <p:grpSpPr>
          <a:xfrm>
            <a:off x="7353300" y="533401"/>
            <a:ext cx="4381501" cy="4241406"/>
            <a:chOff x="13968844" y="1981200"/>
            <a:chExt cx="10415156" cy="80764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F28000-3BB0-41AD-AB3F-255A0378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68844" y="1981200"/>
              <a:ext cx="10415156" cy="80764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D12308-9C39-427C-9BAC-0B3FDE0FCCD6}"/>
                </a:ext>
              </a:extLst>
            </p:cNvPr>
            <p:cNvSpPr/>
            <p:nvPr/>
          </p:nvSpPr>
          <p:spPr>
            <a:xfrm>
              <a:off x="23164800" y="2286000"/>
              <a:ext cx="1219200" cy="342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88639"/>
              <a:endParaRPr lang="vi-VN" sz="215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60CA6-8BE8-4E23-9A99-D7E365C3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4648200"/>
            <a:ext cx="3655742" cy="18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7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495299" y="785908"/>
            <a:ext cx="11379521" cy="5292300"/>
            <a:chOff x="1447797" y="1539197"/>
            <a:chExt cx="22759041" cy="113234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539197"/>
              <a:ext cx="22759041" cy="11323495"/>
              <a:chOff x="1447797" y="1539197"/>
              <a:chExt cx="22759041" cy="1132349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26784" y="1797127"/>
                <a:ext cx="22680054" cy="11065565"/>
                <a:chOff x="-3588044" y="3448230"/>
                <a:chExt cx="22680054" cy="1106556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88044" y="3448230"/>
                  <a:ext cx="22680054" cy="11065565"/>
                  <a:chOff x="-3588044" y="3448230"/>
                  <a:chExt cx="22680054" cy="1106556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88044" y="4020530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9000" rIns="18000" bIns="9000" rtlCol="0" anchor="ctr"/>
                  <a:lstStyle/>
                  <a:p>
                    <a:pPr algn="ctr" defTabSz="1088639"/>
                    <a:endParaRPr lang="en-US" sz="23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668570" y="3448230"/>
                    <a:ext cx="4072270" cy="10865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1088639">
                      <a:spcBef>
                        <a:spcPct val="50000"/>
                      </a:spcBef>
                      <a:defRPr/>
                    </a:pPr>
                    <a:r>
                      <a:rPr lang="en-US" sz="27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024254" y="1539197"/>
                <a:ext cx="15512324" cy="118126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467545" y="1603276"/>
                <a:ext cx="15512325" cy="987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2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385" y="2227360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05" tIns="22853" rIns="45705" bIns="22853"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Isosceles Triangle 44"/>
              <p:cNvSpPr/>
              <p:nvPr/>
            </p:nvSpPr>
            <p:spPr>
              <a:xfrm rot="16200000">
                <a:off x="1458761" y="6001545"/>
                <a:ext cx="143670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447805" y="7460332"/>
                <a:ext cx="12497773" cy="1061386"/>
                <a:chOff x="7459672" y="7170625"/>
                <a:chExt cx="12499206" cy="106150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0"/>
                  <a:ext cx="10847803" cy="9714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>
                    <a:spcBef>
                      <a:spcPct val="0"/>
                    </a:spcBef>
                    <a:defRPr/>
                  </a:pPr>
                  <a:r>
                    <a:rPr lang="en-US" sz="2350" b="1" spc="-75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977043"/>
                  <a:chOff x="7459669" y="6189930"/>
                  <a:chExt cx="1399583" cy="977043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859808"/>
                    <a:chOff x="7487652" y="6307165"/>
                    <a:chExt cx="1371600" cy="859808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885688" y="6310796"/>
                      <a:ext cx="690676" cy="8561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2"/>
                <a:ext cx="22373574" cy="2404230"/>
                <a:chOff x="7459670" y="7441560"/>
                <a:chExt cx="28927201" cy="240450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6856952" cy="9714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>
                    <a:spcBef>
                      <a:spcPct val="0"/>
                    </a:spcBef>
                    <a:defRPr/>
                  </a:pPr>
                  <a:r>
                    <a:rPr lang="en-US" sz="2350" b="1" spc="-75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CÁC GÓC BÙ NHAU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900861" cy="2289253"/>
                  <a:chOff x="7459669" y="6460865"/>
                  <a:chExt cx="1885168" cy="228925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875644" cy="2213036"/>
                    <a:chOff x="7469193" y="6537082"/>
                    <a:chExt cx="1875644" cy="2213036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986550" y="6577391"/>
                      <a:ext cx="892886" cy="8561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54" name="Round Same Side Corner Rectangle 53"/>
                    <p:cNvSpPr/>
                    <p:nvPr/>
                  </p:nvSpPr>
                  <p:spPr>
                    <a:xfrm rot="5400000">
                      <a:off x="8062585" y="736008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7938310" y="7893937"/>
                      <a:ext cx="892886" cy="8561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9511547" y="8874633"/>
                  <a:ext cx="3503441" cy="9714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>
                    <a:spcBef>
                      <a:spcPct val="0"/>
                    </a:spcBef>
                    <a:defRPr/>
                  </a:pPr>
                  <a:r>
                    <a:rPr lang="en-US" sz="2350" b="1" spc="-75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58877" y="3066788"/>
              <a:ext cx="4599161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45713" tIns="22850" rIns="45713" bIns="2285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 defTabSz="1088639"/>
              <a:r>
                <a:rPr lang="en-US" sz="3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3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68933"/>
              <a:ext cx="1316269" cy="1415783"/>
              <a:chOff x="4902568" y="2890962"/>
              <a:chExt cx="1316269" cy="141578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90962"/>
                <a:ext cx="1316269" cy="141578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45713" tIns="22850" rIns="45713" bIns="22850" anchor="t" anchorCtr="0">
                <a:spAutoFit/>
              </a:bodyPr>
              <a:lstStyle/>
              <a:p>
                <a:pPr algn="ctr" defTabSz="1088639"/>
                <a:r>
                  <a:rPr lang="en-US" sz="4000" dirty="0">
                    <a:solidFill>
                      <a:prstClr val="white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0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3276600" y="2002011"/>
            <a:ext cx="8851203" cy="1237640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1088639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3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4419600" y="2061418"/>
            <a:ext cx="68640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639"/>
            <a:r>
              <a:rPr lang="en-US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TRỊ LƯỢNG GIÁC CỦA MỘT GÓC TỪ 0</a:t>
            </a:r>
            <a:r>
              <a:rPr lang="en-US" sz="2900" b="1" baseline="30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180</a:t>
            </a:r>
            <a:r>
              <a:rPr lang="en-US" sz="2900" b="1" baseline="30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131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490747" y="838200"/>
            <a:ext cx="11408618" cy="5040058"/>
            <a:chOff x="1438692" y="1651082"/>
            <a:chExt cx="22817235" cy="107837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651082"/>
              <a:ext cx="22817235" cy="10783793"/>
              <a:chOff x="1438692" y="1651082"/>
              <a:chExt cx="22817235" cy="107837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9000" rIns="18000" bIns="9000" rtlCol="0" anchor="ctr"/>
                  <a:lstStyle/>
                  <a:p>
                    <a:pPr algn="ctr" defTabSz="1088639"/>
                    <a:endParaRPr lang="en-US" sz="23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668571" y="3448230"/>
                    <a:ext cx="4072270" cy="10865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1088639">
                      <a:spcBef>
                        <a:spcPct val="50000"/>
                      </a:spcBef>
                      <a:defRPr/>
                    </a:pPr>
                    <a:r>
                      <a:rPr lang="en-US" sz="27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029200" y="1651082"/>
                <a:ext cx="1642187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648198" y="1814121"/>
                <a:ext cx="17008149" cy="987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2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05" tIns="22853" rIns="45705" bIns="22853"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21"/>
                <a:ext cx="13301144" cy="1007543"/>
                <a:chOff x="7450558" y="7834555"/>
                <a:chExt cx="13302687" cy="100765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00627" y="7875170"/>
                  <a:ext cx="11652618" cy="9670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088639">
                    <a:lnSpc>
                      <a:spcPct val="107000"/>
                    </a:lnSpc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925045"/>
                  <a:chOff x="7450631" y="8291755"/>
                  <a:chExt cx="1371600" cy="92504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859813"/>
                    <a:chOff x="7450631" y="8356987"/>
                    <a:chExt cx="1371600" cy="859813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848670" y="8360620"/>
                      <a:ext cx="690677" cy="8561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2"/>
                <a:ext cx="21061015" cy="1061386"/>
                <a:chOff x="7459672" y="7170625"/>
                <a:chExt cx="21063424" cy="106150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0"/>
                  <a:ext cx="19412021" cy="9714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>
                    <a:spcBef>
                      <a:spcPct val="0"/>
                    </a:spcBef>
                    <a:defRPr/>
                  </a:pPr>
                  <a:r>
                    <a:rPr lang="en-US" sz="2350" b="1" spc="-75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977043"/>
                  <a:chOff x="7459669" y="6189930"/>
                  <a:chExt cx="1399583" cy="977043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859808"/>
                    <a:chOff x="7487652" y="6307165"/>
                    <a:chExt cx="1371600" cy="859808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885688" y="6310796"/>
                      <a:ext cx="690676" cy="8561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6" y="8899394"/>
                <a:ext cx="4310937" cy="1047569"/>
                <a:chOff x="7459670" y="7441560"/>
                <a:chExt cx="5573690" cy="104768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503441" cy="9714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>
                    <a:spcBef>
                      <a:spcPct val="0"/>
                    </a:spcBef>
                    <a:defRPr/>
                  </a:pPr>
                  <a:r>
                    <a:rPr lang="en-US" sz="2350" b="1" spc="-75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972704"/>
                  <a:chOff x="7459669" y="6460865"/>
                  <a:chExt cx="1785470" cy="97270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896487"/>
                    <a:chOff x="7469193" y="6537082"/>
                    <a:chExt cx="1775946" cy="89648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088639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986550" y="6577388"/>
                      <a:ext cx="892885" cy="8561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1088639"/>
                      <a:r>
                        <a:rPr lang="en-US" sz="2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45713" tIns="22850" rIns="45713" bIns="2285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 defTabSz="1088639"/>
              <a:r>
                <a:rPr lang="en-US" sz="3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 </a:t>
              </a:r>
              <a:endParaRPr sz="3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415783"/>
              <a:chOff x="4902568" y="2922072"/>
              <a:chExt cx="1316269" cy="141578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41578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45713" tIns="22850" rIns="45713" bIns="22850" anchor="t" anchorCtr="0">
                <a:spAutoFit/>
              </a:bodyPr>
              <a:lstStyle/>
              <a:p>
                <a:pPr algn="ctr" defTabSz="1088639"/>
                <a:r>
                  <a:rPr lang="en-US" sz="4000">
                    <a:solidFill>
                      <a:prstClr val="white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0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3503656" y="1656701"/>
            <a:ext cx="8395708" cy="1086499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1088639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4405052" y="1717358"/>
            <a:ext cx="6964451" cy="7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639">
              <a:lnSpc>
                <a:spcPct val="107000"/>
              </a:lnSpc>
            </a:pPr>
            <a:r>
              <a:rPr lang="en-US" sz="22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GIÁ TRỊ LƯỢNG GIÁC CỦA MỘT GÓC </a:t>
            </a:r>
          </a:p>
          <a:p>
            <a:pPr algn="ctr" defTabSz="1088639">
              <a:lnSpc>
                <a:spcPct val="107000"/>
              </a:lnSpc>
            </a:pPr>
            <a:r>
              <a:rPr lang="en-US" sz="22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TỪ 0</a:t>
            </a:r>
            <a:r>
              <a:rPr lang="en-US" sz="22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ĐẾN 180</a:t>
            </a:r>
            <a:r>
              <a:rPr lang="en-US" sz="22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 (2 </a:t>
            </a:r>
            <a:r>
              <a:rPr lang="en-US" sz="2200" b="1" dirty="0" err="1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6" y="1786233"/>
            <a:ext cx="747712" cy="6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685800"/>
                <a:ext cx="7467600" cy="601067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914400">
                  <a:spcBef>
                    <a:spcPts val="1000"/>
                  </a:spcBef>
                  <a:buNone/>
                </a:pPr>
                <a:r>
                  <a:rPr lang="en-US" sz="2200" b="1" dirty="0" err="1">
                    <a:solidFill>
                      <a:srgbClr val="0000FF"/>
                    </a:solidFill>
                  </a:rPr>
                  <a:t>Vận</a:t>
                </a:r>
                <a:r>
                  <a:rPr lang="en-US" sz="2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2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22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2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chiếc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quay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bán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kính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tâm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vòng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quay ở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cao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(H 3.7),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thời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gian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thực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hiện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mỗi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vòng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quay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quay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Nếu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người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vào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cabin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trí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thấp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nhất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vòng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quay,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thì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quay,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người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ở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cao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bao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nhiêu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</a:rPr>
                  <a:t>mét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?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2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685800"/>
                <a:ext cx="7467600" cy="6010675"/>
              </a:xfrm>
              <a:prstGeom prst="rect">
                <a:avLst/>
              </a:prstGeom>
              <a:blipFill>
                <a:blip r:embed="rId3"/>
                <a:stretch>
                  <a:fillRect l="-978" t="-12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7932357" y="695325"/>
            <a:ext cx="4093389" cy="600115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GỢI Ý GIẢI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200" b="1" dirty="0" err="1">
                <a:solidFill>
                  <a:prstClr val="black"/>
                </a:solidFill>
              </a:rPr>
              <a:t>Gắn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hệ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trục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vào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đu</a:t>
            </a:r>
            <a:r>
              <a:rPr lang="en-US" sz="2200" b="1" dirty="0">
                <a:solidFill>
                  <a:prstClr val="black"/>
                </a:solidFill>
              </a:rPr>
              <a:t> quay ta </a:t>
            </a:r>
            <a:r>
              <a:rPr lang="en-US" sz="2200" b="1" dirty="0" err="1">
                <a:solidFill>
                  <a:prstClr val="black"/>
                </a:solidFill>
              </a:rPr>
              <a:t>được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một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đường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tròn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như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hình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vẽ</a:t>
            </a:r>
            <a:endParaRPr lang="vi-VN" sz="2200" b="1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914400" lvl="2" indent="0" defTabSz="914400">
              <a:spcBef>
                <a:spcPts val="500"/>
              </a:spcBef>
              <a:buNone/>
            </a:pPr>
            <a:r>
              <a:rPr lang="en-US" sz="2400" b="1" dirty="0" err="1"/>
              <a:t>Đu</a:t>
            </a:r>
            <a:r>
              <a:rPr lang="en-US" sz="2400" b="1" dirty="0"/>
              <a:t> quay </a:t>
            </a:r>
            <a:r>
              <a:rPr lang="en-US" sz="2400" b="1" dirty="0" err="1"/>
              <a:t>sẽ</a:t>
            </a:r>
            <a:r>
              <a:rPr lang="en-US" sz="2400" b="1" dirty="0"/>
              <a:t> quay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hoặc</a:t>
            </a:r>
            <a:r>
              <a:rPr lang="en-US" sz="2400" b="1" dirty="0"/>
              <a:t> </a:t>
            </a:r>
            <a:r>
              <a:rPr lang="en-US" sz="2400" b="1" dirty="0" err="1"/>
              <a:t>ngược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quay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kim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hồ</a:t>
            </a:r>
            <a:r>
              <a:rPr lang="en-US" sz="2400" b="1" dirty="0"/>
              <a:t>.</a:t>
            </a:r>
          </a:p>
          <a:p>
            <a:pPr marL="914400" lvl="2" indent="0" defTabSz="914400">
              <a:spcBef>
                <a:spcPts val="500"/>
              </a:spcBef>
              <a:buNone/>
            </a:pP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Từ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đó</a:t>
            </a:r>
            <a:r>
              <a:rPr lang="en-US" sz="2400" b="1" dirty="0">
                <a:solidFill>
                  <a:prstClr val="black"/>
                </a:solidFill>
              </a:rPr>
              <a:t> ta </a:t>
            </a:r>
            <a:r>
              <a:rPr lang="en-US" sz="2400" b="1" dirty="0" err="1">
                <a:solidFill>
                  <a:prstClr val="black"/>
                </a:solidFill>
              </a:rPr>
              <a:t>tính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được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độ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cao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của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người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ngồi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trong</a:t>
            </a:r>
            <a:r>
              <a:rPr lang="en-US" sz="2400" b="1" dirty="0">
                <a:solidFill>
                  <a:prstClr val="black"/>
                </a:solidFill>
              </a:rPr>
              <a:t> cabin ở </a:t>
            </a:r>
            <a:r>
              <a:rPr lang="en-US" sz="2400" b="1" dirty="0" err="1">
                <a:solidFill>
                  <a:prstClr val="black"/>
                </a:solidFill>
              </a:rPr>
              <a:t>vị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thấp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nhất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sau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khi</a:t>
            </a:r>
            <a:r>
              <a:rPr lang="en-US" sz="2400" b="1" dirty="0">
                <a:solidFill>
                  <a:prstClr val="black"/>
                </a:solidFill>
              </a:rPr>
              <a:t> quay 20 </a:t>
            </a:r>
            <a:r>
              <a:rPr lang="en-US" sz="2400" b="1" dirty="0" err="1">
                <a:solidFill>
                  <a:prstClr val="black"/>
                </a:solidFill>
              </a:rPr>
              <a:t>phút</a:t>
            </a:r>
            <a:r>
              <a:rPr lang="en-US" sz="2400" b="1" dirty="0">
                <a:solidFill>
                  <a:prstClr val="black"/>
                </a:solidFill>
              </a:rPr>
              <a:t>.</a:t>
            </a: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r>
              <a:rPr lang="en-US" sz="2400" dirty="0">
                <a:solidFill>
                  <a:prstClr val="black"/>
                </a:solidFill>
              </a:rPr>
              <a:t>Fourth level</a:t>
            </a:r>
          </a:p>
          <a:p>
            <a:pPr marL="2057400" lvl="4" indent="-228600" defTabSz="914400">
              <a:spcBef>
                <a:spcPts val="500"/>
              </a:spcBef>
            </a:pPr>
            <a:r>
              <a:rPr lang="en-US" sz="2400" dirty="0">
                <a:solidFill>
                  <a:prstClr val="black"/>
                </a:solidFill>
              </a:rPr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BEC0D-CFCF-4219-927B-0E0C18F8A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628900"/>
            <a:ext cx="3784354" cy="3867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06ED7-D462-4D01-ABA6-C6FD54493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297" y="2622368"/>
            <a:ext cx="4359757" cy="38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70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254" y="581025"/>
                <a:ext cx="7310871" cy="60578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srgbClr val="0000FF"/>
                    </a:solidFill>
                  </a:rPr>
                  <a:t>Vận </a:t>
                </a:r>
                <a:r>
                  <a:rPr lang="en-US" sz="24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TH1: ĐU QUAY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CÙNG CHIỀU KIM ĐỒNG HỒ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Sau 20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quay cabin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được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tức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đến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trí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Khi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𝑯𝑶𝑱</m:t>
                        </m:r>
                      </m:e>
                    </m:ac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𝑯𝑱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quay,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người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ở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cao</a:t>
                </a:r>
                <a:endParaRPr lang="en-US" sz="2400" b="1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</a:t>
                </a:r>
                <a:endParaRPr lang="vi-VN" sz="2400" b="1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TH2: ĐU QUAY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NGƯỢC  CHIỀU KIM ĐỒNG HỒ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Sau 20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quay cabin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được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tức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đến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vị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trí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đối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xứng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chiếu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trục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Khi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𝑲𝑶𝑰</m:t>
                        </m:r>
                      </m:e>
                    </m:ac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𝑶𝑲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phút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quay,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người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ở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cao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.</a:t>
                </a:r>
                <a:endParaRPr lang="vi-VN" sz="2400" b="1" dirty="0">
                  <a:solidFill>
                    <a:prstClr val="black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endParaRPr lang="vi-VN" sz="2400" dirty="0">
                  <a:solidFill>
                    <a:srgbClr val="FF0000"/>
                  </a:solidFill>
                </a:endParaRPr>
              </a:p>
              <a:p>
                <a:pPr marL="0" indent="0" defTabSz="914400">
                  <a:spcBef>
                    <a:spcPts val="1000"/>
                  </a:spcBef>
                  <a:buNone/>
                </a:pP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4" y="581025"/>
                <a:ext cx="7310871" cy="6057899"/>
              </a:xfrm>
              <a:prstGeom prst="rect">
                <a:avLst/>
              </a:prstGeom>
              <a:blipFill>
                <a:blip r:embed="rId3"/>
                <a:stretch>
                  <a:fillRect l="-1165" t="-1305" b="-17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7583214" y="581025"/>
            <a:ext cx="4442532" cy="60579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 defTabSz="914400">
              <a:spcBef>
                <a:spcPts val="5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1371600" lvl="3" indent="0" defTabSz="914400">
              <a:spcBef>
                <a:spcPts val="50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BEB5D-913B-4809-BCE8-CE3D3BDA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214" y="1104900"/>
            <a:ext cx="4442532" cy="39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60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71" y="3633856"/>
            <a:ext cx="11931187" cy="2858125"/>
            <a:chOff x="48567" y="4381500"/>
            <a:chExt cx="23018772" cy="57162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493098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7" cy="1133364"/>
              <a:chOff x="410517" y="4648200"/>
              <a:chExt cx="3941117" cy="113336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0" y="4889012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242" y="2552700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7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7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318233" y="2605825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70670" y="1295402"/>
            <a:ext cx="11971940" cy="1200734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92552"/>
                <a:chOff x="2028795" y="4384805"/>
                <a:chExt cx="3503060" cy="892552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088639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3" y="1892299"/>
            <a:chExt cx="19659598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5" y="1922269"/>
              <a:ext cx="369529" cy="84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endParaRPr lang="en-US" sz="215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3" y="1892299"/>
              <a:ext cx="17283112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388214" y="4535124"/>
                <a:ext cx="10248721" cy="2198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2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2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/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14" y="4535124"/>
                <a:ext cx="10248721" cy="2198551"/>
              </a:xfrm>
              <a:prstGeom prst="rect">
                <a:avLst/>
              </a:prstGeom>
              <a:blipFill>
                <a:blip r:embed="rId8"/>
                <a:stretch>
                  <a:fillRect l="-952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534521" y="1595732"/>
                <a:ext cx="11102414" cy="658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14960" indent="-314960" algn="ctr" defTabSz="1088639">
                  <a:lnSpc>
                    <a:spcPct val="150000"/>
                  </a:lnSpc>
                  <a:tabLst>
                    <a:tab pos="314960" algn="l"/>
                  </a:tabLst>
                </a:pPr>
                <a:r>
                  <a:rPr lang="en-US" sz="2700" b="1" dirty="0">
                    <a:solidFill>
                      <a:prstClr val="black"/>
                    </a:solidFill>
                    <a:latin typeface="Tw Cen MT" panose="020B0602020104020603"/>
                  </a:rPr>
                  <a:t>Giá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w Cen MT" panose="020B0602020104020603"/>
                  </a:rPr>
                  <a:t>trị</a:t>
                </a:r>
                <a:r>
                  <a:rPr lang="en-US" sz="2700" b="1" dirty="0">
                    <a:solidFill>
                      <a:prstClr val="black"/>
                    </a:solidFill>
                    <a:latin typeface="Tw Cen MT" panose="020B0602020104020603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sSup>
                      <m:sSup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700" b="1" dirty="0">
                    <a:solidFill>
                      <a:prstClr val="black"/>
                    </a:solidFill>
                    <a:latin typeface="Tw Cen MT" panose="020B0602020104020603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w Cen MT" panose="020B0602020104020603"/>
                  </a:rPr>
                  <a:t>bằng</a:t>
                </a:r>
                <a:r>
                  <a:rPr lang="en-US" sz="2700" b="1" dirty="0">
                    <a:solidFill>
                      <a:prstClr val="black"/>
                    </a:solidFill>
                    <a:latin typeface="Tw Cen MT" panose="020B0602020104020603"/>
                  </a:rPr>
                  <a:t> bao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w Cen MT" panose="020B0602020104020603"/>
                  </a:rPr>
                  <a:t>nhiêu</a:t>
                </a:r>
                <a:r>
                  <a:rPr lang="en-US" sz="2700" b="1" dirty="0">
                    <a:solidFill>
                      <a:prstClr val="black"/>
                    </a:solidFill>
                    <a:latin typeface="Tw Cen MT" panose="020B0602020104020603"/>
                  </a:rPr>
                  <a:t>?</a:t>
                </a:r>
                <a:endParaRPr lang="en-US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1" y="1595732"/>
                <a:ext cx="11102414" cy="658770"/>
              </a:xfrm>
              <a:prstGeom prst="rect">
                <a:avLst/>
              </a:prstGeom>
              <a:blipFill>
                <a:blip r:embed="rId9"/>
                <a:stretch>
                  <a:fillRect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475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43764" y="4419405"/>
            <a:ext cx="11606321" cy="2248095"/>
            <a:chOff x="330207" y="4476134"/>
            <a:chExt cx="22737132" cy="47703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5380826"/>
              <a:ext cx="22224676" cy="38656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8" y="4924690"/>
                <a:ext cx="2911991" cy="946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230499" y="2282019"/>
            <a:ext cx="11499797" cy="906835"/>
            <a:chOff x="241306" y="2152086"/>
            <a:chExt cx="11499797" cy="7089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3800" b="1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a14:m>
                  <a:r>
                    <a:rPr lang="fr-FR" sz="2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3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a14:m>
                  <a:r>
                    <a:rPr lang="fr-FR" sz="3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3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blipFill>
                  <a:blip r:embed="rId4"/>
                  <a:stretch>
                    <a:fillRect b="-1019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70670" y="952500"/>
            <a:ext cx="11971940" cy="1253483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93106"/>
              <a:chOff x="923003" y="3917552"/>
              <a:chExt cx="4029041" cy="109310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35598"/>
                <a:chOff x="2115734" y="4437010"/>
                <a:chExt cx="3503060" cy="935598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088639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243707" y="1183281"/>
                <a:ext cx="1157532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Cho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ctr"/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7" y="1183281"/>
                <a:ext cx="11575326" cy="954107"/>
              </a:xfrm>
              <a:prstGeom prst="rect">
                <a:avLst/>
              </a:prstGeom>
              <a:blipFill>
                <a:blip r:embed="rId6"/>
                <a:stretch>
                  <a:fillRect t="-7006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243707" y="3367326"/>
            <a:ext cx="11486588" cy="928573"/>
            <a:chOff x="6254178" y="2243792"/>
            <a:chExt cx="11486588" cy="63509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fr-FR" sz="38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en-US" sz="3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1080434" y="5009016"/>
                <a:ext cx="10350559" cy="129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34" y="5009016"/>
                <a:ext cx="10350559" cy="1297150"/>
              </a:xfrm>
              <a:prstGeom prst="rect">
                <a:avLst/>
              </a:prstGeom>
              <a:blipFill>
                <a:blip r:embed="rId9"/>
                <a:stretch>
                  <a:fillRect l="-1178" b="-1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6242613" y="3476437"/>
            <a:ext cx="540000" cy="7434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4201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5465013" y="2094089"/>
            <a:ext cx="6592307" cy="842892"/>
            <a:chOff x="10560251" y="4326907"/>
            <a:chExt cx="13184614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79449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3" y="4552955"/>
                  <a:ext cx="5340056" cy="954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25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5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5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vi-VN" sz="25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25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sz="25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sz="25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3" y="4552955"/>
                  <a:ext cx="5340056" cy="9541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612179" y="4582843"/>
                  <a:ext cx="5001108" cy="1015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27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en-US" sz="27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7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2179" y="4582843"/>
                  <a:ext cx="5001108" cy="10156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44344" y="3867030"/>
            <a:ext cx="11924260" cy="271195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27187" y="3731149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vi-VN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1185996"/>
            <a:ext cx="5178771" cy="209274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958691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76369" y="1440215"/>
                <a:ext cx="507054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9" y="1440215"/>
                <a:ext cx="5070545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2284" t="-3125" r="-1322" b="-7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820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/>
              <p:nvPr/>
            </p:nvSpPr>
            <p:spPr>
              <a:xfrm>
                <a:off x="1202844" y="4553439"/>
                <a:ext cx="101509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; 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; 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44" y="4553439"/>
                <a:ext cx="10150956" cy="954107"/>
              </a:xfrm>
              <a:prstGeom prst="rect">
                <a:avLst/>
              </a:prstGeom>
              <a:blipFill>
                <a:blip r:embed="rId7"/>
                <a:stretch>
                  <a:fillRect l="-1200" t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5490632" y="982087"/>
            <a:ext cx="6500898" cy="901177"/>
            <a:chOff x="10981264" y="1964173"/>
            <a:chExt cx="13001796" cy="1802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8779780" y="2361521"/>
                  <a:ext cx="5085368" cy="101566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27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27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en-US" sz="2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7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9780" y="2361521"/>
                  <a:ext cx="5085368" cy="10156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153004" y="2650075"/>
                  <a:ext cx="5556650" cy="10156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27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7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3004" y="2650075"/>
                  <a:ext cx="5556650" cy="10156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5472654" y="1247350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761414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/>
      <p:bldP spid="27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5465013" y="2094089"/>
            <a:ext cx="6592307" cy="842892"/>
            <a:chOff x="10560251" y="4326907"/>
            <a:chExt cx="13184614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79449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3" y="4552955"/>
                  <a:ext cx="5340056" cy="10464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3" y="4552955"/>
                  <a:ext cx="5340056" cy="1046440"/>
                </a:xfrm>
                <a:prstGeom prst="rect">
                  <a:avLst/>
                </a:prstGeom>
                <a:blipFill>
                  <a:blip r:embed="rId2"/>
                  <a:stretch>
                    <a:fillRect t="-12791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612179" y="4582843"/>
                  <a:ext cx="5001108" cy="10464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2179" y="4582843"/>
                  <a:ext cx="5001108" cy="10464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44344" y="3867030"/>
            <a:ext cx="11924260" cy="271195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27187" y="3731149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vi-VN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1185996"/>
            <a:ext cx="5178771" cy="209274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958691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76369" y="1440215"/>
                <a:ext cx="507054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defTabSz="1088639"/>
                <a:endParaRPr lang="vi-VN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9" y="1440215"/>
                <a:ext cx="5070545" cy="1384995"/>
              </a:xfrm>
              <a:prstGeom prst="rect">
                <a:avLst/>
              </a:prstGeom>
              <a:blipFill>
                <a:blip r:embed="rId6"/>
                <a:stretch>
                  <a:fillRect l="-2524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820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5B31B-E94E-48B7-8C78-6190E091BEF6}"/>
              </a:ext>
            </a:extLst>
          </p:cNvPr>
          <p:cNvSpPr/>
          <p:nvPr/>
        </p:nvSpPr>
        <p:spPr>
          <a:xfrm>
            <a:off x="1202844" y="4553439"/>
            <a:ext cx="10150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5490632" y="982087"/>
            <a:ext cx="6500898" cy="901177"/>
            <a:chOff x="10981264" y="1964173"/>
            <a:chExt cx="13001796" cy="1802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9426962" y="2331381"/>
                  <a:ext cx="3831178" cy="104643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6962" y="2331381"/>
                  <a:ext cx="3831178" cy="10464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901474" y="2377695"/>
                  <a:ext cx="3786294" cy="1046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1474" y="2377695"/>
                  <a:ext cx="3786294" cy="10464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5463276" y="2198723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777695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/>
      <p:bldP spid="27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43764" y="4419405"/>
            <a:ext cx="11606321" cy="2248095"/>
            <a:chOff x="330207" y="4476134"/>
            <a:chExt cx="22737132" cy="47703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5380826"/>
              <a:ext cx="22224676" cy="38656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8" y="4924690"/>
                <a:ext cx="2911991" cy="946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230499" y="2282019"/>
            <a:ext cx="11499797" cy="906835"/>
            <a:chOff x="241306" y="2152086"/>
            <a:chExt cx="11499797" cy="7089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°&gt;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2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func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°&gt;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2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238175" y="2456280"/>
            <a:ext cx="540000" cy="6907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70670" y="952500"/>
            <a:ext cx="11971940" cy="1253483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93106"/>
              <a:chOff x="923003" y="3917552"/>
              <a:chExt cx="4029041" cy="109310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35598"/>
                <a:chOff x="2115734" y="4437010"/>
                <a:chExt cx="3503060" cy="935598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088639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A1F8AF4-8999-4ECB-821A-877BA8BDFBD6}"/>
              </a:ext>
            </a:extLst>
          </p:cNvPr>
          <p:cNvSpPr txBox="1"/>
          <p:nvPr/>
        </p:nvSpPr>
        <p:spPr>
          <a:xfrm>
            <a:off x="770498" y="1407799"/>
            <a:ext cx="1127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243707" y="3367326"/>
            <a:ext cx="11486588" cy="928573"/>
            <a:chOff x="6254178" y="2243792"/>
            <a:chExt cx="11486588" cy="63509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°&lt;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m:rPr>
                            <m:nor/>
                          </m:rPr>
                          <a:rPr lang="fr-FR" sz="28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°=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°.</m:t>
                        </m:r>
                      </m:oMath>
                    </m:oMathPara>
                  </a14:m>
                  <a:endParaRPr lang="en-US" sz="2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1270770" y="5021664"/>
                <a:ext cx="10350559" cy="129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cos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70" y="5021664"/>
                <a:ext cx="10350559" cy="1297150"/>
              </a:xfrm>
              <a:prstGeom prst="rect">
                <a:avLst/>
              </a:prstGeom>
              <a:blipFill>
                <a:blip r:embed="rId8"/>
                <a:stretch>
                  <a:fillRect l="-1178" b="-1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10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43764" y="4419405"/>
            <a:ext cx="11606321" cy="2248095"/>
            <a:chOff x="330207" y="4476134"/>
            <a:chExt cx="22737132" cy="47703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5380826"/>
              <a:ext cx="22224676" cy="38656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8" y="4924690"/>
                <a:ext cx="2911991" cy="946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230499" y="2282019"/>
            <a:ext cx="11499797" cy="906835"/>
            <a:chOff x="241306" y="2152086"/>
            <a:chExt cx="11499797" cy="7089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2150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2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fr-FR" sz="2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2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2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6243370" y="2408467"/>
            <a:ext cx="540000" cy="6907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70670" y="952500"/>
            <a:ext cx="11971940" cy="1253483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88639"/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93106"/>
              <a:chOff x="923003" y="3917552"/>
              <a:chExt cx="4029041" cy="109310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35598"/>
                <a:chOff x="2115734" y="4437010"/>
                <a:chExt cx="3503060" cy="935598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088639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770498" y="1407799"/>
                <a:ext cx="11272112" cy="47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98" y="1407799"/>
                <a:ext cx="11272112" cy="471539"/>
              </a:xfrm>
              <a:prstGeom prst="rect">
                <a:avLst/>
              </a:prstGeom>
              <a:blipFill>
                <a:blip r:embed="rId6"/>
                <a:stretch>
                  <a:fillRect l="-811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243707" y="3367326"/>
            <a:ext cx="11486588" cy="928573"/>
            <a:chOff x="6254178" y="2243792"/>
            <a:chExt cx="11486588" cy="63509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27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7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7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1080434" y="5009016"/>
                <a:ext cx="10350559" cy="1603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/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34" y="5009016"/>
                <a:ext cx="10350559" cy="1603709"/>
              </a:xfrm>
              <a:prstGeom prst="rect">
                <a:avLst/>
              </a:prstGeom>
              <a:blipFill>
                <a:blip r:embed="rId9"/>
                <a:stretch>
                  <a:fillRect l="-1119" t="-3042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016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5465013" y="2094089"/>
            <a:ext cx="6592307" cy="842892"/>
            <a:chOff x="10560251" y="4326907"/>
            <a:chExt cx="13184614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79449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3" y="4552955"/>
                  <a:ext cx="5340056" cy="10464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3" y="4552955"/>
                  <a:ext cx="5340056" cy="1046440"/>
                </a:xfrm>
                <a:prstGeom prst="rect">
                  <a:avLst/>
                </a:prstGeom>
                <a:blipFill>
                  <a:blip r:embed="rId2"/>
                  <a:stretch>
                    <a:fillRect t="-12791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612179" y="4582843"/>
                  <a:ext cx="5001108" cy="10464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2179" y="4582843"/>
                  <a:ext cx="5001108" cy="10464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44344" y="3867030"/>
            <a:ext cx="11924260" cy="271195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27187" y="3731149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vi-VN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1185996"/>
            <a:ext cx="5178771" cy="209274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958691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76369" y="1440215"/>
                <a:ext cx="5070545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5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sz="25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 defTabSz="1088639"/>
                <a:endParaRPr lang="vi-VN" sz="2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9" y="1440215"/>
                <a:ext cx="5070545" cy="2015936"/>
              </a:xfrm>
              <a:prstGeom prst="rect">
                <a:avLst/>
              </a:prstGeom>
              <a:blipFill>
                <a:blip r:embed="rId6"/>
                <a:stretch>
                  <a:fillRect l="-2043" t="-2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820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/>
              <p:nvPr/>
            </p:nvSpPr>
            <p:spPr>
              <a:xfrm>
                <a:off x="200471" y="3841558"/>
                <a:ext cx="11791060" cy="2311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       Hai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en-US" sz="2800" b="1" i="1" dirty="0"/>
              </a:p>
              <a:p>
                <a:r>
                  <a:rPr lang="en-US" sz="2800" b="1" dirty="0"/>
                  <a:t>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en-US" sz="2800" b="1" i="1" dirty="0"/>
              </a:p>
              <a:p>
                <a:r>
                  <a:rPr lang="en-US" sz="2800" b="1" dirty="0"/>
                  <a:t>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1" y="3841558"/>
                <a:ext cx="11791060" cy="2311980"/>
              </a:xfrm>
              <a:prstGeom prst="rect">
                <a:avLst/>
              </a:prstGeom>
              <a:blipFill>
                <a:blip r:embed="rId7"/>
                <a:stretch>
                  <a:fillRect t="-2902" b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5490632" y="982087"/>
            <a:ext cx="6500898" cy="901177"/>
            <a:chOff x="10981264" y="1964173"/>
            <a:chExt cx="13001796" cy="1802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9426962" y="2331381"/>
                  <a:ext cx="3831178" cy="104643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6962" y="2331381"/>
                  <a:ext cx="3831178" cy="10464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450376" y="2377695"/>
                  <a:ext cx="6938696" cy="1046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°&gt;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°..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50376" y="2377695"/>
                  <a:ext cx="6938696" cy="10464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5463276" y="2198723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164793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/>
      <p:bldP spid="27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5465013" y="2094089"/>
            <a:ext cx="6726986" cy="842892"/>
            <a:chOff x="10560251" y="4326907"/>
            <a:chExt cx="13453972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69924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Tw Cen MT" panose="020B0602020104020603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3" y="4552955"/>
                  <a:ext cx="5340056" cy="10464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a14:m>
                  <a:r>
                    <a:rPr lang="en-US" sz="2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3" y="4552955"/>
                  <a:ext cx="5340056" cy="1046440"/>
                </a:xfrm>
                <a:prstGeom prst="rect">
                  <a:avLst/>
                </a:prstGeom>
                <a:blipFill>
                  <a:blip r:embed="rId2"/>
                  <a:stretch>
                    <a:fillRect t="-12791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203973" y="4582843"/>
                  <a:ext cx="581025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3973" y="4582843"/>
                  <a:ext cx="5810250" cy="923330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44344" y="3867030"/>
            <a:ext cx="11924260" cy="271195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27187" y="3731149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vi-VN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1185996"/>
            <a:ext cx="5178771" cy="209274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958691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76369" y="1440215"/>
                <a:ext cx="507054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ctr" defTabSz="1088639"/>
                <a:endParaRPr lang="vi-VN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9" y="1440215"/>
                <a:ext cx="5070545" cy="1815882"/>
              </a:xfrm>
              <a:prstGeom prst="rect">
                <a:avLst/>
              </a:prstGeom>
              <a:blipFill>
                <a:blip r:embed="rId6"/>
                <a:stretch>
                  <a:fillRect l="-2524" t="-3691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820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5B31B-E94E-48B7-8C78-6190E091BEF6}"/>
              </a:ext>
            </a:extLst>
          </p:cNvPr>
          <p:cNvSpPr/>
          <p:nvPr/>
        </p:nvSpPr>
        <p:spPr>
          <a:xfrm>
            <a:off x="-561529" y="4806127"/>
            <a:ext cx="11791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      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5490632" y="982087"/>
            <a:ext cx="6577972" cy="901177"/>
            <a:chOff x="10981264" y="1964173"/>
            <a:chExt cx="13155944" cy="1802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8963868" y="2331381"/>
                  <a:ext cx="5173340" cy="104643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3868" y="2331381"/>
                  <a:ext cx="5173340" cy="10464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078562" y="2377695"/>
                  <a:ext cx="5143460" cy="1046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78562" y="2377695"/>
                  <a:ext cx="5143460" cy="10464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5518322" y="1245347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762843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/>
      <p:bldP spid="27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9100" y="939800"/>
            <a:ext cx="11582400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defTabSz="914400"/>
            <a:endParaRPr lang="en-US" sz="2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19100" y="1447799"/>
            <a:ext cx="3266492" cy="410391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spcBef>
                <a:spcPts val="1000"/>
              </a:spcBef>
            </a:pP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8100" y="1447800"/>
                <a:ext cx="8153400" cy="41039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 defTabSz="914400">
                  <a:lnSpc>
                    <a:spcPct val="150000"/>
                  </a:lnSpc>
                  <a:spcBef>
                    <a:spcPts val="1000"/>
                  </a:spcBef>
                  <a:buFont typeface="Symbol" panose="05050102010706020507" pitchFamily="18" charset="2"/>
                  <a:buChar char=""/>
                </a:pP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1450" indent="-171450" algn="just" defTabSz="914400">
                  <a:lnSpc>
                    <a:spcPct val="150000"/>
                  </a:lnSpc>
                  <a:spcBef>
                    <a:spcPts val="1000"/>
                  </a:spcBef>
                  <a:buFont typeface="Symbol" panose="05050102010706020507" pitchFamily="18" charset="2"/>
                  <a:buChar char=""/>
                </a:pP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1450" indent="-171450" algn="just" defTabSz="914400">
                  <a:lnSpc>
                    <a:spcPct val="150000"/>
                  </a:lnSpc>
                  <a:spcBef>
                    <a:spcPts val="1000"/>
                  </a:spcBef>
                  <a:buFont typeface="Symbol" panose="05050102010706020507" pitchFamily="18" charset="2"/>
                  <a:buChar char=""/>
                </a:pP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cầm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28600" indent="-228600" defTabSz="914400">
                  <a:spcBef>
                    <a:spcPts val="1000"/>
                  </a:spcBef>
                </a:pP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tiễn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1447800"/>
                <a:ext cx="8153400" cy="4103914"/>
              </a:xfrm>
              <a:prstGeom prst="rect">
                <a:avLst/>
              </a:prstGeom>
              <a:blipFill>
                <a:blip r:embed="rId3"/>
                <a:stretch>
                  <a:fillRect l="-896" r="-8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71600" y="952500"/>
            <a:ext cx="1866900" cy="42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>
              <a:lnSpc>
                <a:spcPct val="107000"/>
              </a:lnSpc>
              <a:spcAft>
                <a:spcPts val="400"/>
              </a:spcAft>
            </a:pP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2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9900" y="9525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KĨ NĂNG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714102" y="9525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342900" y="4798711"/>
            <a:ext cx="11715230" cy="164542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206431" y="1170344"/>
            <a:ext cx="11870527" cy="11809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2085719" y="115859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31827" y="915692"/>
            <a:ext cx="1783094" cy="471221"/>
            <a:chOff x="923003" y="3917552"/>
            <a:chExt cx="4010763" cy="10895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1031865"/>
              <a:chOff x="2028795" y="4337179"/>
              <a:chExt cx="3571721" cy="1031865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5" y="4337179"/>
                <a:ext cx="3061081" cy="103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2031334" y="998763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450056" y="1384362"/>
                <a:ext cx="11557590" cy="51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>
                  <a:spcAft>
                    <a:spcPts val="300"/>
                  </a:spcAft>
                </a:pP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6" y="1384362"/>
                <a:ext cx="11557590" cy="517257"/>
              </a:xfrm>
              <a:prstGeom prst="rect">
                <a:avLst/>
              </a:prstGeom>
              <a:blipFill>
                <a:blip r:embed="rId3"/>
                <a:stretch>
                  <a:fillRect l="-1002" t="-9412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2950000" y="55658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829443" y="4948239"/>
                <a:ext cx="11178203" cy="126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/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vi-VN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  <m:r>
                          <a:rPr lang="en-US" sz="2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2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43" y="4948239"/>
                <a:ext cx="11178203" cy="1268296"/>
              </a:xfrm>
              <a:prstGeom prst="rect">
                <a:avLst/>
              </a:prstGeom>
              <a:blipFill>
                <a:blip r:embed="rId4"/>
                <a:stretch>
                  <a:fillRect l="-1036" t="-1923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893477" y="2309338"/>
            <a:ext cx="10384398" cy="980034"/>
            <a:chOff x="1786953" y="4618675"/>
            <a:chExt cx="20694624" cy="19600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13243832" y="4751190"/>
              <a:ext cx="8543919" cy="1782507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12724775" y="508583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600" y="4821067"/>
              <a:ext cx="7790086" cy="175767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13592267" y="4618675"/>
                  <a:ext cx="8889310" cy="17457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2267" y="4618675"/>
                  <a:ext cx="8889310" cy="17457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1828104" y="4714211"/>
                  <a:ext cx="9184815" cy="17403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7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104" y="4714211"/>
                  <a:ext cx="9184815" cy="174035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914052" y="3296939"/>
            <a:ext cx="10474658" cy="981564"/>
            <a:chOff x="1811024" y="6593048"/>
            <a:chExt cx="20949315" cy="19631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593048"/>
              <a:ext cx="20031333" cy="1963128"/>
              <a:chOff x="12451545" y="4630811"/>
              <a:chExt cx="22275164" cy="1963128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630811"/>
                <a:ext cx="22275164" cy="1963128"/>
                <a:chOff x="6254178" y="2070112"/>
                <a:chExt cx="11137582" cy="981564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3" y="2114588"/>
                  <a:ext cx="4340223" cy="93708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12628336" y="2070112"/>
                  <a:ext cx="4763424" cy="923737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12311085" y="2215870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0" y="4730643"/>
                    <a:ext cx="8662700" cy="17403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08863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2700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0" y="4730643"/>
                    <a:ext cx="8662700" cy="17403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12762815" y="6810436"/>
                  <a:ext cx="9997524" cy="1654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7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vi-VN" sz="27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27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7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vi-VN" sz="2700" b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27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7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2700" b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vi-VN" sz="27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27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27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7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vi-VN" sz="2700" b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27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7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2700" b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vi-VN" sz="27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7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27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700" b="1" dirty="0">
                    <a:solidFill>
                      <a:prstClr val="white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2815" y="6810436"/>
                  <a:ext cx="9997524" cy="16541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6374388" y="3454060"/>
            <a:ext cx="483612" cy="49293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290" y="4374918"/>
            <a:ext cx="196003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8" grpId="0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242304" y="3229523"/>
            <a:ext cx="11780632" cy="351650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221721" y="769127"/>
            <a:ext cx="11870527" cy="11809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2101009" y="75738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47117" y="514475"/>
            <a:ext cx="1783094" cy="471221"/>
            <a:chOff x="923003" y="3917552"/>
            <a:chExt cx="4010763" cy="10895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1031865"/>
              <a:chOff x="2028795" y="4337179"/>
              <a:chExt cx="3571721" cy="1031865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5" y="4337179"/>
                <a:ext cx="3061081" cy="103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2046624" y="59754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465346" y="983145"/>
                <a:ext cx="11557590" cy="67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bằng bao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6" y="983145"/>
                <a:ext cx="11557590" cy="670312"/>
              </a:xfrm>
              <a:prstGeom prst="rect">
                <a:avLst/>
              </a:prstGeom>
              <a:blipFill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2849404" y="39966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728847" y="3379052"/>
                <a:ext cx="11178203" cy="2899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endParaRPr lang="en-US" sz="26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r>
                        <a:rPr 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6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endParaRPr lang="en-US" sz="26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𝟏𝟎𝟕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6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47" y="3379052"/>
                <a:ext cx="11178203" cy="2899448"/>
              </a:xfrm>
              <a:prstGeom prst="rect">
                <a:avLst/>
              </a:prstGeom>
              <a:blipFill>
                <a:blip r:embed="rId4"/>
                <a:stretch>
                  <a:fillRect l="-982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980178" y="2043343"/>
            <a:ext cx="4948340" cy="916203"/>
            <a:chOff x="1786953" y="4812185"/>
            <a:chExt cx="9959670" cy="18324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7490205" y="4844591"/>
              <a:ext cx="4161087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6971149" y="5179235"/>
              <a:ext cx="1079998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599" y="4821067"/>
              <a:ext cx="4161086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7585536" y="4851423"/>
                  <a:ext cx="4161087" cy="1688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𝟏𝟎𝟕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600" b="1" dirty="0">
                    <a:solidFill>
                      <a:schemeClr val="bg1">
                        <a:lumMod val="9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536" y="4851423"/>
                  <a:ext cx="4161087" cy="16881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3107087" y="4812185"/>
                  <a:ext cx="3138031" cy="1704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𝟏𝟎𝟓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600" b="1" dirty="0">
                    <a:solidFill>
                      <a:schemeClr val="bg1">
                        <a:lumMod val="9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087" y="4812185"/>
                  <a:ext cx="3138031" cy="17044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5975882" y="2043343"/>
            <a:ext cx="4873738" cy="906116"/>
            <a:chOff x="1811024" y="6673118"/>
            <a:chExt cx="9747476" cy="18122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673118"/>
              <a:ext cx="9747476" cy="1808882"/>
              <a:chOff x="12451545" y="4710881"/>
              <a:chExt cx="10839350" cy="1808882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710881"/>
                <a:ext cx="10839350" cy="1808882"/>
                <a:chOff x="6254178" y="2110147"/>
                <a:chExt cx="5419675" cy="904441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2" y="2114588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9375983" y="2110147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9058730" y="2255905"/>
                  <a:ext cx="610078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0" y="4730643"/>
                    <a:ext cx="4358745" cy="16881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08863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600" b="1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b="1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𝟏𝟎𝟗</m:t>
                              </m:r>
                            </m:num>
                            <m:den>
                              <m:r>
                                <a:rPr lang="en-US" sz="2600" b="1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  <m:r>
                            <a:rPr lang="en-US" sz="26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600" b="1" dirty="0">
                      <a:solidFill>
                        <a:schemeClr val="bg1">
                          <a:lumMod val="9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0" y="4730643"/>
                    <a:ext cx="4358745" cy="16881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7789184" y="6797196"/>
                  <a:ext cx="3577958" cy="1688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𝟏𝟏𝟏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vi-VN" sz="2600" b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600" b="1" dirty="0">
                    <a:solidFill>
                      <a:schemeClr val="bg1">
                        <a:lumMod val="9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184" y="6797196"/>
                  <a:ext cx="3577958" cy="16881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3595645" y="2260677"/>
            <a:ext cx="483612" cy="49293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5886" y="2805731"/>
            <a:ext cx="196003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8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242304" y="3229523"/>
            <a:ext cx="11780632" cy="351650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221721" y="769127"/>
            <a:ext cx="11870527" cy="11809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2101009" y="75738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47117" y="514475"/>
            <a:ext cx="1783094" cy="471221"/>
            <a:chOff x="923003" y="3917552"/>
            <a:chExt cx="4010763" cy="10895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1031865"/>
              <a:chOff x="2028795" y="4337179"/>
              <a:chExt cx="3571721" cy="1031865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5" y="4337179"/>
                <a:ext cx="3061081" cy="103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2046624" y="59754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221721" y="1082895"/>
                <a:ext cx="11801215" cy="51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2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7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7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700" b="1" i="1"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27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700" b="1" i="1"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func>
                    <m:r>
                      <a:rPr lang="en-US" sz="27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700" b="1" i="1"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7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7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" y="1082895"/>
                <a:ext cx="11801215" cy="517257"/>
              </a:xfrm>
              <a:prstGeom prst="rect">
                <a:avLst/>
              </a:prstGeom>
              <a:blipFill>
                <a:blip r:embed="rId3"/>
                <a:stretch>
                  <a:fillRect l="-981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2849404" y="39966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629582" y="3260584"/>
                <a:ext cx="11178203" cy="3134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°=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kém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°+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  <m:sup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82" y="3260584"/>
                <a:ext cx="11178203" cy="3134512"/>
              </a:xfrm>
              <a:prstGeom prst="rect">
                <a:avLst/>
              </a:prstGeom>
              <a:blipFill>
                <a:blip r:embed="rId4"/>
                <a:stretch>
                  <a:fillRect l="-981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980178" y="2047784"/>
            <a:ext cx="4948340" cy="911762"/>
            <a:chOff x="1786953" y="4821067"/>
            <a:chExt cx="9959670" cy="18235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7490205" y="4844591"/>
              <a:ext cx="4161087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6971149" y="5179235"/>
              <a:ext cx="1079998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599" y="4821067"/>
              <a:ext cx="4161086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7585536" y="5150673"/>
                  <a:ext cx="4161087" cy="1046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536" y="5150673"/>
                  <a:ext cx="4161087" cy="10464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3109234" y="5114463"/>
                  <a:ext cx="3138030" cy="1046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234" y="5114463"/>
                  <a:ext cx="3138030" cy="10464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5975882" y="2043343"/>
            <a:ext cx="4873738" cy="904441"/>
            <a:chOff x="1811024" y="6673118"/>
            <a:chExt cx="9747476" cy="18088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673118"/>
              <a:ext cx="9747476" cy="1808882"/>
              <a:chOff x="12451545" y="4710881"/>
              <a:chExt cx="10839350" cy="1808882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710881"/>
                <a:ext cx="10839350" cy="1808882"/>
                <a:chOff x="6254178" y="2110147"/>
                <a:chExt cx="5419675" cy="904441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2" y="2114588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9375983" y="2110147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9058730" y="2255905"/>
                  <a:ext cx="610078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0" y="5063143"/>
                    <a:ext cx="4358745" cy="104644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08863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0" y="5063143"/>
                    <a:ext cx="4358745" cy="104644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7789184" y="6996696"/>
                  <a:ext cx="3577958" cy="1046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184" y="6996696"/>
                  <a:ext cx="3577958" cy="10464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5983395" y="2243082"/>
            <a:ext cx="483612" cy="49293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5886" y="2805731"/>
            <a:ext cx="1960034" cy="762066"/>
          </a:xfrm>
          <a:prstGeom prst="rect">
            <a:avLst/>
          </a:prstGeom>
        </p:spPr>
      </p:pic>
      <p:grpSp>
        <p:nvGrpSpPr>
          <p:cNvPr id="3" name="Group 47">
            <a:extLst>
              <a:ext uri="{FF2B5EF4-FFF2-40B4-BE49-F238E27FC236}">
                <a16:creationId xmlns:a16="http://schemas.microsoft.com/office/drawing/2014/main" id="{6C18D35D-DBFD-1717-4ADA-A11806DD03B1}"/>
              </a:ext>
            </a:extLst>
          </p:cNvPr>
          <p:cNvGrpSpPr/>
          <p:nvPr/>
        </p:nvGrpSpPr>
        <p:grpSpPr>
          <a:xfrm>
            <a:off x="3189428" y="299400"/>
            <a:ext cx="6058511" cy="743311"/>
            <a:chOff x="739068" y="1515168"/>
            <a:chExt cx="9473319" cy="1108163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28FE5AC1-B6A8-E6C3-B6D8-753F146D8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5E658C46-B74A-AFEB-203E-A05E6F372AD7}"/>
                </a:ext>
              </a:extLst>
            </p:cNvPr>
            <p:cNvGrpSpPr/>
            <p:nvPr/>
          </p:nvGrpSpPr>
          <p:grpSpPr>
            <a:xfrm>
              <a:off x="739068" y="1515168"/>
              <a:ext cx="8331886" cy="1108163"/>
              <a:chOff x="739068" y="1515168"/>
              <a:chExt cx="8331886" cy="1108163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A971DA75-FD64-FF7D-4459-4260952F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D18DD4A9-8A31-3B2C-1197-4AB1185D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B49B7C81-E91A-128C-DFC4-95DC0B76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FB098E62-EB24-9863-D604-D5BF110AC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75">
                <a:extLst>
                  <a:ext uri="{FF2B5EF4-FFF2-40B4-BE49-F238E27FC236}">
                    <a16:creationId xmlns:a16="http://schemas.microsoft.com/office/drawing/2014/main" id="{2B6E48D9-06F2-1F85-E9A0-470052051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85E66FFA-8BB8-B8E8-0918-EED3140A6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AF491F48-053E-625E-7BE9-D4F7D0FD2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40AAD042-5E38-74D8-7AE6-0D998BC7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A3571B87-3722-49C2-85D4-B00793E41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B94E7A94-C5D6-83EC-0BDB-8F448733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16CF952B-9C8C-BF33-BA73-A3A8DB34A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DEC84323-C183-088A-0A4C-39FD1B351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3">
                <a:extLst>
                  <a:ext uri="{FF2B5EF4-FFF2-40B4-BE49-F238E27FC236}">
                    <a16:creationId xmlns:a16="http://schemas.microsoft.com/office/drawing/2014/main" id="{A4326A0C-F9A5-725D-7121-A6BE0FDC6714}"/>
                  </a:ext>
                </a:extLst>
              </p:cNvPr>
              <p:cNvSpPr txBox="1"/>
              <p:nvPr/>
            </p:nvSpPr>
            <p:spPr>
              <a:xfrm>
                <a:off x="2286699" y="1889173"/>
                <a:ext cx="6784255" cy="734158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VẬN DỤNG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312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242304" y="3229523"/>
            <a:ext cx="11780632" cy="351650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221721" y="769127"/>
            <a:ext cx="11870527" cy="11809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2101009" y="75738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47117" y="514475"/>
            <a:ext cx="1783094" cy="471221"/>
            <a:chOff x="923003" y="3917552"/>
            <a:chExt cx="4010763" cy="10895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1031865"/>
              <a:chOff x="2028795" y="4337179"/>
              <a:chExt cx="3571721" cy="1031865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5" y="4337179"/>
                <a:ext cx="3061081" cy="103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2046624" y="59754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221721" y="1082895"/>
                <a:ext cx="1180121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/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" y="1082895"/>
                <a:ext cx="11801215" cy="892552"/>
              </a:xfrm>
              <a:prstGeom prst="rect">
                <a:avLst/>
              </a:prstGeom>
              <a:blipFill>
                <a:blip r:embed="rId3"/>
                <a:stretch>
                  <a:fillRect t="-753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2849404" y="39966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543518" y="3674740"/>
                <a:ext cx="11178203" cy="2609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; 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en-US" sz="2800" b="1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28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18" y="3674740"/>
                <a:ext cx="11178203" cy="2609369"/>
              </a:xfrm>
              <a:prstGeom prst="rect">
                <a:avLst/>
              </a:prstGeom>
              <a:blipFill>
                <a:blip r:embed="rId4"/>
                <a:stretch>
                  <a:fillRect l="-1091" b="-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980178" y="2047784"/>
            <a:ext cx="4948340" cy="911762"/>
            <a:chOff x="1786953" y="4821067"/>
            <a:chExt cx="9959670" cy="18235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7490205" y="4844591"/>
              <a:ext cx="4161087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6971149" y="5179235"/>
              <a:ext cx="1079998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599" y="4821067"/>
              <a:ext cx="4161086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7585536" y="5150673"/>
                  <a:ext cx="4161087" cy="1046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536" y="5150673"/>
                  <a:ext cx="4161087" cy="10464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3109234" y="5114463"/>
                  <a:ext cx="3138030" cy="1046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234" y="5114463"/>
                  <a:ext cx="3138030" cy="10464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5975882" y="2043343"/>
            <a:ext cx="4873738" cy="904441"/>
            <a:chOff x="1811024" y="6673118"/>
            <a:chExt cx="9747476" cy="18088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673118"/>
              <a:ext cx="9747476" cy="1808882"/>
              <a:chOff x="12451545" y="4710881"/>
              <a:chExt cx="10839350" cy="1808882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710881"/>
                <a:ext cx="10839350" cy="1808882"/>
                <a:chOff x="6254178" y="2110147"/>
                <a:chExt cx="5419675" cy="904441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2" y="2114588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9375983" y="2110147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9058730" y="2255905"/>
                  <a:ext cx="610078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0" y="5063143"/>
                    <a:ext cx="4358745" cy="104644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08863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0" y="5063143"/>
                    <a:ext cx="4358745" cy="104644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7789184" y="6996696"/>
                  <a:ext cx="3577958" cy="1046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184" y="6996696"/>
                  <a:ext cx="3577958" cy="10464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3576536" y="2242871"/>
            <a:ext cx="483612" cy="49293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5886" y="2805731"/>
            <a:ext cx="1960034" cy="762066"/>
          </a:xfrm>
          <a:prstGeom prst="rect">
            <a:avLst/>
          </a:prstGeom>
        </p:spPr>
      </p:pic>
      <p:grpSp>
        <p:nvGrpSpPr>
          <p:cNvPr id="3" name="Group 47">
            <a:extLst>
              <a:ext uri="{FF2B5EF4-FFF2-40B4-BE49-F238E27FC236}">
                <a16:creationId xmlns:a16="http://schemas.microsoft.com/office/drawing/2014/main" id="{6C18D35D-DBFD-1717-4ADA-A11806DD03B1}"/>
              </a:ext>
            </a:extLst>
          </p:cNvPr>
          <p:cNvGrpSpPr/>
          <p:nvPr/>
        </p:nvGrpSpPr>
        <p:grpSpPr>
          <a:xfrm>
            <a:off x="3189428" y="299400"/>
            <a:ext cx="6058511" cy="743311"/>
            <a:chOff x="739068" y="1515168"/>
            <a:chExt cx="9473319" cy="1108163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28FE5AC1-B6A8-E6C3-B6D8-753F146D8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5E658C46-B74A-AFEB-203E-A05E6F372AD7}"/>
                </a:ext>
              </a:extLst>
            </p:cNvPr>
            <p:cNvGrpSpPr/>
            <p:nvPr/>
          </p:nvGrpSpPr>
          <p:grpSpPr>
            <a:xfrm>
              <a:off x="739068" y="1515168"/>
              <a:ext cx="8331886" cy="1108163"/>
              <a:chOff x="739068" y="1515168"/>
              <a:chExt cx="8331886" cy="1108163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A971DA75-FD64-FF7D-4459-4260952F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D18DD4A9-8A31-3B2C-1197-4AB1185D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B49B7C81-E91A-128C-DFC4-95DC0B76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FB098E62-EB24-9863-D604-D5BF110AC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75">
                <a:extLst>
                  <a:ext uri="{FF2B5EF4-FFF2-40B4-BE49-F238E27FC236}">
                    <a16:creationId xmlns:a16="http://schemas.microsoft.com/office/drawing/2014/main" id="{2B6E48D9-06F2-1F85-E9A0-470052051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85E66FFA-8BB8-B8E8-0918-EED3140A6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AF491F48-053E-625E-7BE9-D4F7D0FD2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40AAD042-5E38-74D8-7AE6-0D998BC7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A3571B87-3722-49C2-85D4-B00793E41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B94E7A94-C5D6-83EC-0BDB-8F448733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16CF952B-9C8C-BF33-BA73-A3A8DB34A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DEC84323-C183-088A-0A4C-39FD1B351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3">
                <a:extLst>
                  <a:ext uri="{FF2B5EF4-FFF2-40B4-BE49-F238E27FC236}">
                    <a16:creationId xmlns:a16="http://schemas.microsoft.com/office/drawing/2014/main" id="{A4326A0C-F9A5-725D-7121-A6BE0FDC6714}"/>
                  </a:ext>
                </a:extLst>
              </p:cNvPr>
              <p:cNvSpPr txBox="1"/>
              <p:nvPr/>
            </p:nvSpPr>
            <p:spPr>
              <a:xfrm>
                <a:off x="2286699" y="1889173"/>
                <a:ext cx="6784255" cy="734158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VẬN DỤNG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9210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242304" y="3229523"/>
            <a:ext cx="11780632" cy="351650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221721" y="769127"/>
            <a:ext cx="11870527" cy="11809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2101009" y="75738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47117" y="514475"/>
            <a:ext cx="1783094" cy="471221"/>
            <a:chOff x="923003" y="3917552"/>
            <a:chExt cx="4010763" cy="10895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1031865"/>
              <a:chOff x="2028795" y="4337179"/>
              <a:chExt cx="3571721" cy="1031865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5" y="4337179"/>
                <a:ext cx="3061081" cy="103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2046624" y="59754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221721" y="1082895"/>
                <a:ext cx="11801215" cy="721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2800" b="1" dirty="0"/>
                  <a:t>Cho </a:t>
                </a:r>
                <a:r>
                  <a:rPr lang="fr-FR" sz="2800" b="1" dirty="0" err="1"/>
                  <a:t>biết</a:t>
                </a:r>
                <a:r>
                  <a:rPr lang="fr-FR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/>
                  <a:t> </a:t>
                </a:r>
                <a:r>
                  <a:rPr lang="fr-FR" sz="2800" b="1" dirty="0" err="1"/>
                  <a:t>Giá</a:t>
                </a:r>
                <a:r>
                  <a:rPr lang="fr-FR" sz="2800" b="1" dirty="0"/>
                  <a:t> </a:t>
                </a:r>
                <a:r>
                  <a:rPr lang="fr-FR" sz="2800" b="1" dirty="0" err="1"/>
                  <a:t>trị</a:t>
                </a:r>
                <a:r>
                  <a:rPr lang="fr-FR" sz="2800" b="1" dirty="0"/>
                  <a:t> </a:t>
                </a:r>
                <a:r>
                  <a:rPr lang="fr-FR" sz="2800" b="1" dirty="0" err="1"/>
                  <a:t>của</a:t>
                </a:r>
                <a:r>
                  <a:rPr lang="fr-FR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𝟕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𝟕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lang="fr-FR" sz="2800" b="1" dirty="0"/>
                  <a:t> </a:t>
                </a:r>
                <a:r>
                  <a:rPr lang="fr-FR" sz="2800" b="1" dirty="0" err="1"/>
                  <a:t>bằng</a:t>
                </a:r>
                <a:r>
                  <a:rPr lang="fr-FR" sz="2800" b="1" dirty="0"/>
                  <a:t> bao </a:t>
                </a:r>
                <a:r>
                  <a:rPr lang="fr-FR" sz="2800" b="1" dirty="0" err="1"/>
                  <a:t>nhiêu</a:t>
                </a:r>
                <a:r>
                  <a:rPr lang="fr-FR" sz="2800" b="1" dirty="0"/>
                  <a:t>?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" y="1082895"/>
                <a:ext cx="11801215" cy="721223"/>
              </a:xfrm>
              <a:prstGeom prst="rect">
                <a:avLst/>
              </a:prstGeom>
              <a:blipFill>
                <a:blip r:embed="rId3"/>
                <a:stretch>
                  <a:fillRect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2849404" y="39966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1012147" y="3129673"/>
                <a:ext cx="6096001" cy="297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𝟕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𝟕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endParaRPr lang="en-US" sz="2600" b="1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f>
                            <m:f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f>
                            <m:f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2600" b="1" i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47" y="3129673"/>
                <a:ext cx="6096001" cy="2977546"/>
              </a:xfrm>
              <a:prstGeom prst="rect">
                <a:avLst/>
              </a:prstGeom>
              <a:blipFill>
                <a:blip r:embed="rId4"/>
                <a:stretch>
                  <a:fillRect l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980178" y="2047784"/>
            <a:ext cx="4900976" cy="911762"/>
            <a:chOff x="1786953" y="4821067"/>
            <a:chExt cx="9864339" cy="18235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7490205" y="4844591"/>
              <a:ext cx="4161087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6971149" y="5179235"/>
              <a:ext cx="1079998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599" y="4821067"/>
              <a:ext cx="4161086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7490205" y="4907743"/>
                  <a:ext cx="4161087" cy="1704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0205" y="4907743"/>
                  <a:ext cx="4161087" cy="170444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3109234" y="4831225"/>
                  <a:ext cx="3138030" cy="16853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234" y="4831225"/>
                  <a:ext cx="3138030" cy="16853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5975882" y="2024373"/>
            <a:ext cx="4873738" cy="923411"/>
            <a:chOff x="1811024" y="6635178"/>
            <a:chExt cx="9747476" cy="18468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673118"/>
              <a:ext cx="9747476" cy="1808882"/>
              <a:chOff x="12451545" y="4710881"/>
              <a:chExt cx="10839350" cy="1808882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710881"/>
                <a:ext cx="10839350" cy="1808882"/>
                <a:chOff x="6254178" y="2110147"/>
                <a:chExt cx="5419675" cy="904441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2" y="2114588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9375983" y="2110147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9058730" y="2255905"/>
                  <a:ext cx="610078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280420" y="4710881"/>
                    <a:ext cx="4358745" cy="168533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08863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80420" y="4710881"/>
                    <a:ext cx="4358745" cy="168533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7703120" y="6635178"/>
                  <a:ext cx="3577958" cy="1704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2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120" y="6635178"/>
                  <a:ext cx="3577958" cy="170444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3576536" y="2242871"/>
            <a:ext cx="483612" cy="49293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5886" y="2805731"/>
            <a:ext cx="1960034" cy="762066"/>
          </a:xfrm>
          <a:prstGeom prst="rect">
            <a:avLst/>
          </a:prstGeom>
        </p:spPr>
      </p:pic>
      <p:grpSp>
        <p:nvGrpSpPr>
          <p:cNvPr id="3" name="Group 47">
            <a:extLst>
              <a:ext uri="{FF2B5EF4-FFF2-40B4-BE49-F238E27FC236}">
                <a16:creationId xmlns:a16="http://schemas.microsoft.com/office/drawing/2014/main" id="{6C18D35D-DBFD-1717-4ADA-A11806DD03B1}"/>
              </a:ext>
            </a:extLst>
          </p:cNvPr>
          <p:cNvGrpSpPr/>
          <p:nvPr/>
        </p:nvGrpSpPr>
        <p:grpSpPr>
          <a:xfrm>
            <a:off x="3189428" y="299400"/>
            <a:ext cx="6058511" cy="743311"/>
            <a:chOff x="739068" y="1515168"/>
            <a:chExt cx="9473319" cy="1108163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28FE5AC1-B6A8-E6C3-B6D8-753F146D8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5E658C46-B74A-AFEB-203E-A05E6F372AD7}"/>
                </a:ext>
              </a:extLst>
            </p:cNvPr>
            <p:cNvGrpSpPr/>
            <p:nvPr/>
          </p:nvGrpSpPr>
          <p:grpSpPr>
            <a:xfrm>
              <a:off x="739068" y="1515168"/>
              <a:ext cx="8331886" cy="1108163"/>
              <a:chOff x="739068" y="1515168"/>
              <a:chExt cx="8331886" cy="1108163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A971DA75-FD64-FF7D-4459-4260952F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D18DD4A9-8A31-3B2C-1197-4AB1185D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B49B7C81-E91A-128C-DFC4-95DC0B76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FB098E62-EB24-9863-D604-D5BF110AC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75">
                <a:extLst>
                  <a:ext uri="{FF2B5EF4-FFF2-40B4-BE49-F238E27FC236}">
                    <a16:creationId xmlns:a16="http://schemas.microsoft.com/office/drawing/2014/main" id="{2B6E48D9-06F2-1F85-E9A0-470052051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85E66FFA-8BB8-B8E8-0918-EED3140A6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AF491F48-053E-625E-7BE9-D4F7D0FD2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40AAD042-5E38-74D8-7AE6-0D998BC7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A3571B87-3722-49C2-85D4-B00793E41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B94E7A94-C5D6-83EC-0BDB-8F448733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16CF952B-9C8C-BF33-BA73-A3A8DB34A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DEC84323-C183-088A-0A4C-39FD1B351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3">
                <a:extLst>
                  <a:ext uri="{FF2B5EF4-FFF2-40B4-BE49-F238E27FC236}">
                    <a16:creationId xmlns:a16="http://schemas.microsoft.com/office/drawing/2014/main" id="{A4326A0C-F9A5-725D-7121-A6BE0FDC6714}"/>
                  </a:ext>
                </a:extLst>
              </p:cNvPr>
              <p:cNvSpPr txBox="1"/>
              <p:nvPr/>
            </p:nvSpPr>
            <p:spPr>
              <a:xfrm>
                <a:off x="2286699" y="1889173"/>
                <a:ext cx="6784255" cy="734158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C2D3584-26A9-58F9-C790-DDADC60F3B71}"/>
                  </a:ext>
                </a:extLst>
              </p:cNvPr>
              <p:cNvSpPr txBox="1"/>
              <p:nvPr/>
            </p:nvSpPr>
            <p:spPr>
              <a:xfrm>
                <a:off x="7580924" y="3742369"/>
                <a:ext cx="3334029" cy="2032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func>
                            <m:funcPr>
                              <m:ctrlPr>
                                <a:rPr kumimoji="0" lang="en-US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kumimoji="0" lang="en-US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𝜶</m:t>
                              </m:r>
                            </m:e>
                          </m:func>
                          <m:r>
                            <a:rPr kumimoji="0" lang="en-US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func>
                            <m:funcPr>
                              <m:ctrlPr>
                                <a:rPr kumimoji="0" lang="en-US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kumimoji="0" lang="en-US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2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C2D3584-26A9-58F9-C790-DDADC60F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924" y="3742369"/>
                <a:ext cx="3334029" cy="2032736"/>
              </a:xfrm>
              <a:prstGeom prst="rect">
                <a:avLst/>
              </a:prstGeom>
              <a:blipFill>
                <a:blip r:embed="rId10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4B2829-7243-B481-D60C-4DD738063250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6132620" y="3229523"/>
            <a:ext cx="0" cy="35165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55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242304" y="3229523"/>
            <a:ext cx="11780632" cy="351650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221721" y="769127"/>
            <a:ext cx="11870527" cy="11809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2101009" y="75738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47117" y="514475"/>
            <a:ext cx="1783094" cy="471221"/>
            <a:chOff x="923003" y="3917552"/>
            <a:chExt cx="4010763" cy="10895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1031865"/>
              <a:chOff x="2028795" y="4337179"/>
              <a:chExt cx="3571721" cy="1031865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5" y="4337179"/>
                <a:ext cx="3061081" cy="103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2046624" y="59754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221721" y="1082895"/>
                <a:ext cx="11801215" cy="675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6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" y="1082895"/>
                <a:ext cx="11801215" cy="675185"/>
              </a:xfrm>
              <a:prstGeom prst="rect">
                <a:avLst/>
              </a:prstGeom>
              <a:blipFill>
                <a:blip r:embed="rId3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2849404" y="39966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242305" y="3129673"/>
                <a:ext cx="6865844" cy="3466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Ta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2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1" i="1" dirty="0"/>
              </a:p>
              <a:p>
                <a:pPr>
                  <a:lnSpc>
                    <a:spcPct val="150000"/>
                  </a:lnSpc>
                </a:pPr>
                <a:endParaRPr lang="en-US" sz="2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05" y="3129673"/>
                <a:ext cx="6865844" cy="3466398"/>
              </a:xfrm>
              <a:prstGeom prst="rect">
                <a:avLst/>
              </a:prstGeom>
              <a:blipFill>
                <a:blip r:embed="rId4"/>
                <a:stretch>
                  <a:fillRect l="-1421" t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980178" y="2047784"/>
            <a:ext cx="4900976" cy="911762"/>
            <a:chOff x="1786953" y="4821067"/>
            <a:chExt cx="9864339" cy="18235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7490205" y="4844591"/>
              <a:ext cx="4161087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6971149" y="5179235"/>
              <a:ext cx="1079998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599" y="4821067"/>
              <a:ext cx="4161086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7490205" y="4907743"/>
                  <a:ext cx="4161087" cy="1704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0205" y="4907743"/>
                  <a:ext cx="4161087" cy="170444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3109232" y="4831225"/>
                  <a:ext cx="3564469" cy="1688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232" y="4831225"/>
                  <a:ext cx="3564469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5975882" y="2024373"/>
            <a:ext cx="4873738" cy="923411"/>
            <a:chOff x="1811024" y="6635178"/>
            <a:chExt cx="9747476" cy="18468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673118"/>
              <a:ext cx="9747476" cy="1808882"/>
              <a:chOff x="12451545" y="4710881"/>
              <a:chExt cx="10839350" cy="1808882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710881"/>
                <a:ext cx="10839350" cy="1808882"/>
                <a:chOff x="6254178" y="2110147"/>
                <a:chExt cx="5419675" cy="904441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2" y="2114588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9375983" y="2110147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9058730" y="2255905"/>
                  <a:ext cx="610078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280420" y="4710881"/>
                    <a:ext cx="4358745" cy="17044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08863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en-US" sz="2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80420" y="4710881"/>
                    <a:ext cx="4358745" cy="170444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7703120" y="6635178"/>
                  <a:ext cx="3577958" cy="1704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2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120" y="6635178"/>
                  <a:ext cx="3577958" cy="170444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3576536" y="2242871"/>
            <a:ext cx="483612" cy="49293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5886" y="2805731"/>
            <a:ext cx="1960034" cy="762066"/>
          </a:xfrm>
          <a:prstGeom prst="rect">
            <a:avLst/>
          </a:prstGeom>
        </p:spPr>
      </p:pic>
      <p:grpSp>
        <p:nvGrpSpPr>
          <p:cNvPr id="3" name="Group 47">
            <a:extLst>
              <a:ext uri="{FF2B5EF4-FFF2-40B4-BE49-F238E27FC236}">
                <a16:creationId xmlns:a16="http://schemas.microsoft.com/office/drawing/2014/main" id="{6C18D35D-DBFD-1717-4ADA-A11806DD03B1}"/>
              </a:ext>
            </a:extLst>
          </p:cNvPr>
          <p:cNvGrpSpPr/>
          <p:nvPr/>
        </p:nvGrpSpPr>
        <p:grpSpPr>
          <a:xfrm>
            <a:off x="3189428" y="299400"/>
            <a:ext cx="6058511" cy="743311"/>
            <a:chOff x="739068" y="1515168"/>
            <a:chExt cx="9473319" cy="1108163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28FE5AC1-B6A8-E6C3-B6D8-753F146D8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5E658C46-B74A-AFEB-203E-A05E6F372AD7}"/>
                </a:ext>
              </a:extLst>
            </p:cNvPr>
            <p:cNvGrpSpPr/>
            <p:nvPr/>
          </p:nvGrpSpPr>
          <p:grpSpPr>
            <a:xfrm>
              <a:off x="739068" y="1515168"/>
              <a:ext cx="8331886" cy="1108163"/>
              <a:chOff x="739068" y="1515168"/>
              <a:chExt cx="8331886" cy="1108163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A971DA75-FD64-FF7D-4459-4260952F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D18DD4A9-8A31-3B2C-1197-4AB1185D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B49B7C81-E91A-128C-DFC4-95DC0B76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FB098E62-EB24-9863-D604-D5BF110AC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75">
                <a:extLst>
                  <a:ext uri="{FF2B5EF4-FFF2-40B4-BE49-F238E27FC236}">
                    <a16:creationId xmlns:a16="http://schemas.microsoft.com/office/drawing/2014/main" id="{2B6E48D9-06F2-1F85-E9A0-470052051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85E66FFA-8BB8-B8E8-0918-EED3140A6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AF491F48-053E-625E-7BE9-D4F7D0FD2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40AAD042-5E38-74D8-7AE6-0D998BC7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A3571B87-3722-49C2-85D4-B00793E41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B94E7A94-C5D6-83EC-0BDB-8F448733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16CF952B-9C8C-BF33-BA73-A3A8DB34A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DEC84323-C183-088A-0A4C-39FD1B351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3">
                <a:extLst>
                  <a:ext uri="{FF2B5EF4-FFF2-40B4-BE49-F238E27FC236}">
                    <a16:creationId xmlns:a16="http://schemas.microsoft.com/office/drawing/2014/main" id="{A4326A0C-F9A5-725D-7121-A6BE0FDC6714}"/>
                  </a:ext>
                </a:extLst>
              </p:cNvPr>
              <p:cNvSpPr txBox="1"/>
              <p:nvPr/>
            </p:nvSpPr>
            <p:spPr>
              <a:xfrm>
                <a:off x="2286699" y="1889173"/>
                <a:ext cx="6784255" cy="734158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C2D3584-26A9-58F9-C790-DDADC60F3B71}"/>
                  </a:ext>
                </a:extLst>
              </p:cNvPr>
              <p:cNvSpPr txBox="1"/>
              <p:nvPr/>
            </p:nvSpPr>
            <p:spPr>
              <a:xfrm>
                <a:off x="6830910" y="3200536"/>
                <a:ext cx="3334029" cy="3343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>
                            <m:f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26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600" b="1" i="1" dirty="0"/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fr-FR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C2D3584-26A9-58F9-C790-DDADC60F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0" y="3200536"/>
                <a:ext cx="3334029" cy="33434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4B2829-7243-B481-D60C-4DD738063250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6132620" y="3229523"/>
            <a:ext cx="0" cy="35165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98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242304" y="3229523"/>
            <a:ext cx="11780632" cy="351650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7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221721" y="769127"/>
            <a:ext cx="11870527" cy="118093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15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2101009" y="75738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47117" y="514475"/>
            <a:ext cx="1783094" cy="471221"/>
            <a:chOff x="923003" y="3917552"/>
            <a:chExt cx="4010763" cy="10895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1031865"/>
              <a:chOff x="2028795" y="4337179"/>
              <a:chExt cx="3571721" cy="1031865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5" y="4337179"/>
                <a:ext cx="3061081" cy="103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23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2046624" y="59754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221721" y="1082895"/>
                <a:ext cx="1180121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" y="1082895"/>
                <a:ext cx="11801215" cy="470000"/>
              </a:xfrm>
              <a:prstGeom prst="rect">
                <a:avLst/>
              </a:prstGeom>
              <a:blipFill>
                <a:blip r:embed="rId3"/>
                <a:stretch>
                  <a:fillRect l="-52" t="-10390" r="-10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2849404" y="39966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639"/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242304" y="3129673"/>
                <a:ext cx="11187695" cy="4500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200" b="1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>
                            <m:f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2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𝒄𝒐𝒕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𝒄𝒐𝒕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04" y="3129673"/>
                <a:ext cx="11187695" cy="4500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980178" y="2047784"/>
            <a:ext cx="4900976" cy="911762"/>
            <a:chOff x="1786953" y="4821067"/>
            <a:chExt cx="9864339" cy="18235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7490205" y="4844591"/>
              <a:ext cx="4161087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6971149" y="5179235"/>
              <a:ext cx="1079998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599" y="4821067"/>
              <a:ext cx="4161086" cy="1800000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7490205" y="4907743"/>
                  <a:ext cx="4161087" cy="1704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𝟐𝟔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0205" y="4907743"/>
                  <a:ext cx="4161087" cy="170444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3109232" y="4831225"/>
                  <a:ext cx="3564469" cy="1688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𝟐𝟔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232" y="4831225"/>
                  <a:ext cx="3564469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5975882" y="2024373"/>
            <a:ext cx="4873738" cy="923411"/>
            <a:chOff x="1811024" y="6635178"/>
            <a:chExt cx="9747476" cy="18468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673118"/>
              <a:ext cx="9747476" cy="1808882"/>
              <a:chOff x="12451545" y="4710881"/>
              <a:chExt cx="10839350" cy="1808882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710881"/>
                <a:ext cx="10839350" cy="1808882"/>
                <a:chOff x="6254178" y="2110147"/>
                <a:chExt cx="5419675" cy="904441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2" y="2114588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9375983" y="2110147"/>
                  <a:ext cx="2297870" cy="9000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9058730" y="2255905"/>
                  <a:ext cx="610078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r>
                    <a:rPr lang="en-US" sz="3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2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280420" y="4710881"/>
                    <a:ext cx="4358745" cy="17044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08863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num>
                            <m:den>
                              <m:r>
                                <a:rPr lang="en-US" sz="2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den>
                          </m:f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80420" y="4710881"/>
                    <a:ext cx="4358745" cy="170444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7703120" y="6635178"/>
                  <a:ext cx="3577958" cy="1688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𝟏𝟎𝟏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𝟐𝟔</m:t>
                            </m:r>
                          </m:den>
                        </m:f>
                        <m:r>
                          <a:rPr lang="vi-VN" sz="2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120" y="6635178"/>
                  <a:ext cx="3577958" cy="16881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8541413" y="2207255"/>
            <a:ext cx="483612" cy="49293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5886" y="2805731"/>
            <a:ext cx="1960034" cy="762066"/>
          </a:xfrm>
          <a:prstGeom prst="rect">
            <a:avLst/>
          </a:prstGeom>
        </p:spPr>
      </p:pic>
      <p:grpSp>
        <p:nvGrpSpPr>
          <p:cNvPr id="3" name="Group 47">
            <a:extLst>
              <a:ext uri="{FF2B5EF4-FFF2-40B4-BE49-F238E27FC236}">
                <a16:creationId xmlns:a16="http://schemas.microsoft.com/office/drawing/2014/main" id="{6C18D35D-DBFD-1717-4ADA-A11806DD03B1}"/>
              </a:ext>
            </a:extLst>
          </p:cNvPr>
          <p:cNvGrpSpPr/>
          <p:nvPr/>
        </p:nvGrpSpPr>
        <p:grpSpPr>
          <a:xfrm>
            <a:off x="3189428" y="299400"/>
            <a:ext cx="6058511" cy="743311"/>
            <a:chOff x="739068" y="1515168"/>
            <a:chExt cx="9473319" cy="1108163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28FE5AC1-B6A8-E6C3-B6D8-753F146D8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5E658C46-B74A-AFEB-203E-A05E6F372AD7}"/>
                </a:ext>
              </a:extLst>
            </p:cNvPr>
            <p:cNvGrpSpPr/>
            <p:nvPr/>
          </p:nvGrpSpPr>
          <p:grpSpPr>
            <a:xfrm>
              <a:off x="739068" y="1515168"/>
              <a:ext cx="8331886" cy="1108163"/>
              <a:chOff x="739068" y="1515168"/>
              <a:chExt cx="8331886" cy="1108163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A971DA75-FD64-FF7D-4459-4260952F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D18DD4A9-8A31-3B2C-1197-4AB1185D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B49B7C81-E91A-128C-DFC4-95DC0B76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FB098E62-EB24-9863-D604-D5BF110AC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75">
                <a:extLst>
                  <a:ext uri="{FF2B5EF4-FFF2-40B4-BE49-F238E27FC236}">
                    <a16:creationId xmlns:a16="http://schemas.microsoft.com/office/drawing/2014/main" id="{2B6E48D9-06F2-1F85-E9A0-470052051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85E66FFA-8BB8-B8E8-0918-EED3140A6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AF491F48-053E-625E-7BE9-D4F7D0FD2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40AAD042-5E38-74D8-7AE6-0D998BC7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A3571B87-3722-49C2-85D4-B00793E41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B94E7A94-C5D6-83EC-0BDB-8F448733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16CF952B-9C8C-BF33-BA73-A3A8DB34A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DEC84323-C183-088A-0A4C-39FD1B351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3">
                <a:extLst>
                  <a:ext uri="{FF2B5EF4-FFF2-40B4-BE49-F238E27FC236}">
                    <a16:creationId xmlns:a16="http://schemas.microsoft.com/office/drawing/2014/main" id="{A4326A0C-F9A5-725D-7121-A6BE0FDC6714}"/>
                  </a:ext>
                </a:extLst>
              </p:cNvPr>
              <p:cNvSpPr txBox="1"/>
              <p:nvPr/>
            </p:nvSpPr>
            <p:spPr>
              <a:xfrm>
                <a:off x="2286699" y="1889173"/>
                <a:ext cx="6784255" cy="734158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VẬN DỤNG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2671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19100" y="990600"/>
            <a:ext cx="11658600" cy="5705875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848600" y="1371426"/>
            <a:ext cx="3238500" cy="1943275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>
              <a:lnSpc>
                <a:spcPct val="107000"/>
              </a:lnSpc>
              <a:defRPr/>
            </a:pP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105900" y="3695700"/>
            <a:ext cx="2844863" cy="23189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429000"/>
            <a:ext cx="4076901" cy="320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09600" y="1066800"/>
                <a:ext cx="2133600" cy="120237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22860" rIns="45720" bIns="228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66800"/>
                <a:ext cx="2133600" cy="12023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3162300" y="1104900"/>
                <a:ext cx="1950720" cy="1219200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45720" tIns="22860" rIns="45720" bIns="228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07000"/>
                  </a:lnSpc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ker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lang="en-US" sz="2400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400" b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400" b="1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104900"/>
                <a:ext cx="1950720" cy="1219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09600" y="2362200"/>
                <a:ext cx="2057400" cy="1240473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45720" tIns="22860" rIns="45720" bIns="228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07000"/>
                  </a:lnSpc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400" b="1" kern="0" dirty="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2057400" cy="12404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124200" y="2362200"/>
                <a:ext cx="2057400" cy="1181100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45720" tIns="22860" rIns="45720" bIns="228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07000"/>
                  </a:lnSpc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kern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a:rPr lang="en-US" sz="24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400" b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ker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ker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400" b="1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62200"/>
                <a:ext cx="2057400" cy="11811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914400" y="4038600"/>
            <a:ext cx="3238500" cy="1943275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>
              <a:lnSpc>
                <a:spcPct val="107000"/>
              </a:lnSpc>
              <a:defRPr/>
            </a:pP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lang="en-US" sz="2400" b="1" kern="0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524000"/>
                <a:ext cx="11696700" cy="51435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algn="just" defTabSz="914400">
                  <a:lnSpc>
                    <a:spcPct val="107000"/>
                  </a:lnSpc>
                  <a:spcBef>
                    <a:spcPts val="1000"/>
                  </a:spcBef>
                </a:pP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(H.3.2)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indent="-228600" algn="just" defTabSz="914400">
                  <a:lnSpc>
                    <a:spcPct val="107000"/>
                  </a:lnSpc>
                  <a:spcBef>
                    <a:spcPts val="1000"/>
                  </a:spcBef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0"/>
                <a:ext cx="11696700" cy="5143500"/>
              </a:xfrm>
              <a:prstGeom prst="rect">
                <a:avLst/>
              </a:prstGeom>
              <a:blipFill rotWithShape="1">
                <a:blip r:embed="rId3"/>
                <a:stretch>
                  <a:fillRect l="-677" t="-1064" r="-15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876300"/>
            <a:ext cx="116967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5300"/>
            <a:ext cx="3834266" cy="298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34" y="2997200"/>
            <a:ext cx="3834266" cy="2954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65760" y="3246120"/>
            <a:ext cx="1659330" cy="697764"/>
            <a:chOff x="0" y="-14726"/>
            <a:chExt cx="1497587" cy="451406"/>
          </a:xfrm>
        </p:grpSpPr>
        <p:sp>
          <p:nvSpPr>
            <p:cNvPr id="21" name="TextBox 321"/>
            <p:cNvSpPr txBox="1"/>
            <p:nvPr/>
          </p:nvSpPr>
          <p:spPr>
            <a:xfrm>
              <a:off x="634066" y="-14726"/>
              <a:ext cx="863521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>
                <a:lnSpc>
                  <a:spcPct val="107000"/>
                </a:lnSpc>
                <a:spcAft>
                  <a:spcPts val="400"/>
                </a:spcAft>
                <a:defRPr/>
              </a:pPr>
              <a:r>
                <a:rPr lang="en-US" sz="24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</a:t>
              </a:r>
              <a:endParaRPr lang="en-US" sz="2400" b="1" kern="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6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457200">
                    <a:defRPr/>
                  </a:pPr>
                  <a:endParaRPr lang="en-US" sz="2400" b="1" kern="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457200">
                    <a:defRPr/>
                  </a:pPr>
                  <a:endParaRPr lang="en-US" sz="2400" b="1" kern="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457200">
                    <a:defRPr/>
                  </a:pPr>
                  <a:endParaRPr lang="en-US" sz="2400" b="1" kern="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23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sz="2400" b="1" kern="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sz="2400" b="1" kern="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381000" y="3886201"/>
                <a:ext cx="4419600" cy="1892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defTabSz="457200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886201"/>
                <a:ext cx="4419600" cy="1892826"/>
              </a:xfrm>
              <a:prstGeom prst="rect">
                <a:avLst/>
              </a:prstGeom>
              <a:blipFill>
                <a:blip r:embed="rId6"/>
                <a:stretch>
                  <a:fillRect l="-3172" t="-3548" r="-2621" b="-77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81000" y="5829300"/>
                <a:ext cx="11468100" cy="851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>
                  <a:lnSpc>
                    <a:spcPct val="107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29300"/>
                <a:ext cx="11468100" cy="851323"/>
              </a:xfrm>
              <a:prstGeom prst="rect">
                <a:avLst/>
              </a:prstGeom>
              <a:blipFill>
                <a:blip r:embed="rId7"/>
                <a:stretch>
                  <a:fillRect l="-851" t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8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" y="1714500"/>
                <a:ext cx="12070080" cy="51435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indent="-22860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indent="-22860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indent="-22860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  <a:buNone/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  <a:buNone/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  <a:buNone/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  <a:buNone/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  <a:buNone/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  <a:buNone/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indent="-22860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marL="228600" indent="-22860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indent="-22860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228600" indent="-228600" defTabSz="914400">
                  <a:lnSpc>
                    <a:spcPts val="825"/>
                  </a:lnSpc>
                  <a:spcBef>
                    <a:spcPts val="1000"/>
                  </a:spcBef>
                  <a:spcAft>
                    <a:spcPts val="400"/>
                  </a:spcAft>
                </a:pP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" y="1714500"/>
                <a:ext cx="12070080" cy="5143500"/>
              </a:xfrm>
              <a:prstGeom prst="rect">
                <a:avLst/>
              </a:prstGeom>
              <a:blipFill>
                <a:blip r:embed="rId3"/>
                <a:stretch>
                  <a:fillRect l="-6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01237" y="467646"/>
            <a:ext cx="12078142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14500"/>
            <a:ext cx="4000501" cy="267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714500"/>
            <a:ext cx="3810001" cy="26501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" y="2286000"/>
                <a:ext cx="4160520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1088639">
                  <a:buFontTx/>
                  <a:buAutoNum type="alphaLcParenR"/>
                </a:pP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𝒙𝑶𝑪</m:t>
                        </m:r>
                      </m:e>
                    </m:ac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286000"/>
                <a:ext cx="4160520" cy="1212640"/>
              </a:xfrm>
              <a:prstGeom prst="rect">
                <a:avLst/>
              </a:prstGeom>
              <a:blipFill>
                <a:blip r:embed="rId6"/>
                <a:stretch>
                  <a:fillRect l="-2346" t="-4523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5463" y="5249093"/>
                <a:ext cx="12153900" cy="1540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3" y="5249093"/>
                <a:ext cx="12153900" cy="1540422"/>
              </a:xfrm>
              <a:prstGeom prst="rect">
                <a:avLst/>
              </a:prstGeom>
              <a:blipFill>
                <a:blip r:embed="rId7"/>
                <a:stretch>
                  <a:fillRect l="-752" b="-7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99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838200"/>
                <a:ext cx="11620500" cy="585827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defTabSz="914400">
                  <a:spcBef>
                    <a:spcPts val="1000"/>
                  </a:spcBef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838200"/>
                <a:ext cx="11620500" cy="5858275"/>
              </a:xfrm>
              <a:prstGeom prst="rect">
                <a:avLst/>
              </a:prstGeom>
              <a:blipFill>
                <a:blip r:embed="rId3"/>
                <a:stretch>
                  <a:fillRect l="-681" t="-13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257300"/>
            <a:ext cx="4025980" cy="29549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752600"/>
                <a:ext cx="7429500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defTabSz="1088639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7429500" cy="1212640"/>
              </a:xfrm>
              <a:prstGeom prst="rect">
                <a:avLst/>
              </a:prstGeom>
              <a:blipFill>
                <a:blip r:embed="rId5"/>
                <a:stretch>
                  <a:fillRect l="-1231" t="-4545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5300" y="2819400"/>
                <a:ext cx="8153400" cy="11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 defTabSz="1088639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 defTabSz="1088639"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819400"/>
                <a:ext cx="8153400" cy="1129220"/>
              </a:xfrm>
              <a:prstGeom prst="rect">
                <a:avLst/>
              </a:prstGeom>
              <a:blipFill>
                <a:blip r:embed="rId6"/>
                <a:stretch>
                  <a:fillRect l="-119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924300"/>
                <a:ext cx="792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defTabSz="1088639"/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24300"/>
                <a:ext cx="7924800" cy="830997"/>
              </a:xfrm>
              <a:prstGeom prst="rect">
                <a:avLst/>
              </a:prstGeom>
              <a:blipFill>
                <a:blip r:embed="rId7"/>
                <a:stretch>
                  <a:fillRect l="-1154" t="-6618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533900"/>
                <a:ext cx="11065329" cy="2190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 defTabSz="1088639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171450" indent="-171450" algn="just" defTabSz="1088639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33900"/>
                <a:ext cx="11065329" cy="2190471"/>
              </a:xfrm>
              <a:prstGeom prst="rect">
                <a:avLst/>
              </a:prstGeom>
              <a:blipFill>
                <a:blip r:embed="rId8"/>
                <a:stretch>
                  <a:fillRect l="-882" r="-826" b="-5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77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19100" y="990600"/>
            <a:ext cx="11620500" cy="5705875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spcBef>
                <a:spcPts val="1000"/>
              </a:spcBef>
            </a:pP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295400"/>
            <a:ext cx="4025980" cy="29549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2000" y="1409700"/>
            <a:ext cx="5257800" cy="45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>
              <a:lnSpc>
                <a:spcPct val="107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47700" y="2247900"/>
                <a:ext cx="5791200" cy="24765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45720" tIns="22860" rIns="45720" bIns="228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07000"/>
                  </a:lnSpc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d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1" i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457200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defTabSz="457200">
                  <a:lnSpc>
                    <a:spcPct val="107000"/>
                  </a:lnSpc>
                  <a:spcAft>
                    <a:spcPts val="400"/>
                  </a:spcAft>
                  <a:defRPr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d>
                      <m:d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4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b="1" kern="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247900"/>
                <a:ext cx="5791200" cy="24765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952500"/>
            <a:ext cx="11620500" cy="5705875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spcBef>
                <a:spcPts val="1000"/>
              </a:spcBef>
            </a:pP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144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(GTLG)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568837" y="1714500"/>
            <a:ext cx="4165918" cy="1638300"/>
          </a:xfrm>
          <a:prstGeom prst="wedgeRoundRectCallout">
            <a:avLst>
              <a:gd name="adj1" fmla="val -5688"/>
              <a:gd name="adj2" fmla="val 99766"/>
              <a:gd name="adj3" fmla="val 16667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kern="0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372600" y="4267200"/>
            <a:ext cx="2133600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901992"/>
                  </p:ext>
                </p:extLst>
              </p:nvPr>
            </p:nvGraphicFramePr>
            <p:xfrm>
              <a:off x="710837" y="1943100"/>
              <a:ext cx="7181376" cy="440293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907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30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74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519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5631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GTLG</a:t>
                          </a:r>
                        </a:p>
                      </a:txBody>
                      <a:tcPr marL="34290" marR="3429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sSup>
                                  <m:sSup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𝟏𝟖</m:t>
                                </m:r>
                                <m:sSup>
                                  <m:sSup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20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𝜶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0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3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3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𝜶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32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𝒄𝒐𝒕</m:t>
                                    </m:r>
                                  </m:fName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𝜶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3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3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23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6108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24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3.1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901992"/>
                  </p:ext>
                </p:extLst>
              </p:nvPr>
            </p:nvGraphicFramePr>
            <p:xfrm>
              <a:off x="710837" y="1943100"/>
              <a:ext cx="7181376" cy="440293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907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30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74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519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56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4"/>
                          <a:stretch>
                            <a:fillRect l="-439" t="-806" r="-417105" b="-5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733" t="-806" r="-841584" b="-5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7813" t="-806" r="-564063" b="-5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2716" t="-806" r="-345679" b="-5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3333" t="-806" r="-273333" b="-5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3333" t="-806" r="-173333" b="-5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4379" t="-806" r="-53846" b="-507258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20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9" t="-91912" r="-417105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733" t="-91912" r="-841584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7813" t="-91912" r="-564063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2716" t="-91912" r="-345679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3333" t="-91912" r="-273333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3333" t="-91912" r="-173333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4379" t="-91912" r="-53846" b="-3625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0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9" t="-193333" r="-417105" b="-2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733" t="-193333" r="-841584" b="-2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7813" t="-193333" r="-564063" b="-2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2716" t="-193333" r="-345679" b="-2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3333" t="-193333" r="-273333" b="-2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3333" t="-193333" r="-173333" b="-2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4379" t="-193333" r="-53846" b="-2651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3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9" t="-293333" r="-417105" b="-1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733" t="-293333" r="-841584" b="-1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7813" t="-293333" r="-564063" b="-1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2716" t="-293333" r="-345679" b="-1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3333" t="-293333" r="-273333" b="-1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3333" t="-293333" r="-173333" b="-1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4379" t="-293333" r="-53846" b="-1651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3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9" t="-393333" r="-417105" b="-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733" t="-393333" r="-841584" b="-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7813" t="-393333" r="-564063" b="-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2716" t="-393333" r="-345679" b="-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3333" t="-393333" r="-273333" b="-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3333" t="-393333" r="-173333" b="-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4379" t="-393333" r="-53846" b="-651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6108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err="1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24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3.1</a:t>
                          </a:r>
                          <a:endParaRPr lang="en-US" sz="2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4290" marR="3429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Straight Connector 11"/>
          <p:cNvCxnSpPr/>
          <p:nvPr/>
        </p:nvCxnSpPr>
        <p:spPr>
          <a:xfrm>
            <a:off x="10947400" y="1955074"/>
            <a:ext cx="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997837" y="1955074"/>
            <a:ext cx="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28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3086</Words>
  <Application>Microsoft Office PowerPoint</Application>
  <PresentationFormat>Widescreen</PresentationFormat>
  <Paragraphs>548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Cascadia Mono</vt:lpstr>
      <vt:lpstr>CASIO ClassWiz</vt:lpstr>
      <vt:lpstr>Symbol</vt:lpstr>
      <vt:lpstr>Tahoma</vt:lpstr>
      <vt:lpstr>Times New Roman</vt:lpstr>
      <vt:lpstr>Tomaho</vt:lpstr>
      <vt:lpstr>Tw Cen MT</vt:lpstr>
      <vt:lpstr>Tw Cen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 Tran Thu</dc:creator>
  <cp:lastModifiedBy>Administrator</cp:lastModifiedBy>
  <cp:revision>13</cp:revision>
  <dcterms:created xsi:type="dcterms:W3CDTF">2022-08-25T05:05:21Z</dcterms:created>
  <dcterms:modified xsi:type="dcterms:W3CDTF">2024-10-10T06:59:25Z</dcterms:modified>
</cp:coreProperties>
</file>