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65" r:id="rId2"/>
    <p:sldId id="271" r:id="rId3"/>
    <p:sldId id="300" r:id="rId4"/>
    <p:sldId id="301" r:id="rId5"/>
    <p:sldId id="272" r:id="rId6"/>
    <p:sldId id="261" r:id="rId7"/>
    <p:sldId id="258" r:id="rId8"/>
    <p:sldId id="302" r:id="rId9"/>
    <p:sldId id="303" r:id="rId10"/>
    <p:sldId id="257" r:id="rId11"/>
    <p:sldId id="304" r:id="rId12"/>
    <p:sldId id="308" r:id="rId13"/>
    <p:sldId id="305" r:id="rId14"/>
    <p:sldId id="306" r:id="rId15"/>
    <p:sldId id="309" r:id="rId16"/>
    <p:sldId id="307" r:id="rId17"/>
    <p:sldId id="315" r:id="rId18"/>
    <p:sldId id="310" r:id="rId19"/>
    <p:sldId id="311" r:id="rId20"/>
    <p:sldId id="316" r:id="rId21"/>
    <p:sldId id="312" r:id="rId22"/>
    <p:sldId id="317" r:id="rId23"/>
    <p:sldId id="319" r:id="rId24"/>
    <p:sldId id="318" r:id="rId25"/>
    <p:sldId id="320" r:id="rId26"/>
    <p:sldId id="287" r:id="rId27"/>
    <p:sldId id="313" r:id="rId28"/>
    <p:sldId id="288" r:id="rId29"/>
    <p:sldId id="285" r:id="rId30"/>
    <p:sldId id="274" r:id="rId31"/>
    <p:sldId id="325" r:id="rId32"/>
    <p:sldId id="321" r:id="rId33"/>
    <p:sldId id="322" r:id="rId34"/>
    <p:sldId id="328" r:id="rId35"/>
    <p:sldId id="327" r:id="rId36"/>
    <p:sldId id="323" r:id="rId37"/>
    <p:sldId id="326" r:id="rId38"/>
    <p:sldId id="324" r:id="rId39"/>
    <p:sldId id="314" r:id="rId40"/>
    <p:sldId id="333" r:id="rId41"/>
    <p:sldId id="332" r:id="rId42"/>
    <p:sldId id="289" r:id="rId43"/>
    <p:sldId id="270" r:id="rId44"/>
    <p:sldId id="269" r:id="rId45"/>
    <p:sldId id="290" r:id="rId46"/>
    <p:sldId id="291" r:id="rId47"/>
    <p:sldId id="266" r:id="rId48"/>
    <p:sldId id="293" r:id="rId49"/>
    <p:sldId id="334" r:id="rId50"/>
    <p:sldId id="335" r:id="rId51"/>
    <p:sldId id="298" r:id="rId52"/>
    <p:sldId id="292" r:id="rId53"/>
    <p:sldId id="294" r:id="rId54"/>
  </p:sldIdLst>
  <p:sldSz cx="18288000" cy="10287000"/>
  <p:notesSz cx="6858000" cy="9144000"/>
  <p:embeddedFontLst>
    <p:embeddedFont>
      <p:font typeface="Calibri" panose="020F050202020403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8547"/>
    <a:srgbClr val="C85103"/>
    <a:srgbClr val="1B6A6D"/>
    <a:srgbClr val="F8C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4622" autoAdjust="0"/>
  </p:normalViewPr>
  <p:slideViewPr>
    <p:cSldViewPr>
      <p:cViewPr varScale="1">
        <p:scale>
          <a:sx n="47" d="100"/>
          <a:sy n="47" d="100"/>
        </p:scale>
        <p:origin x="1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D669F-5869-4469-8FEC-CB5D9C5C2CF3}"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BAAD0-26B1-48F9-B05A-723953F57113}" type="slidenum">
              <a:rPr lang="en-US" smtClean="0"/>
              <a:t>‹#›</a:t>
            </a:fld>
            <a:endParaRPr lang="en-US"/>
          </a:p>
        </p:txBody>
      </p:sp>
    </p:spTree>
    <p:extLst>
      <p:ext uri="{BB962C8B-B14F-4D97-AF65-F5344CB8AC3E}">
        <p14:creationId xmlns:p14="http://schemas.microsoft.com/office/powerpoint/2010/main" val="19266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7.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1.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0.svg"/></Relationships>
</file>

<file path=ppt/slides/_rels/slide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7.sv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0.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7.sv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7.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55349" y="-302228"/>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769710" y="-121556"/>
            <a:ext cx="3596820" cy="3469181"/>
          </a:xfrm>
          <a:custGeom>
            <a:avLst/>
            <a:gdLst/>
            <a:ahLst/>
            <a:cxnLst/>
            <a:rect l="l" t="t" r="r" b="b"/>
            <a:pathLst>
              <a:path w="3596820" h="3469181">
                <a:moveTo>
                  <a:pt x="0" y="0"/>
                </a:moveTo>
                <a:lnTo>
                  <a:pt x="3596820" y="0"/>
                </a:lnTo>
                <a:lnTo>
                  <a:pt x="3596820" y="3469180"/>
                </a:lnTo>
                <a:lnTo>
                  <a:pt x="0" y="3469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1059577" y="2964547"/>
            <a:ext cx="16179403" cy="3949799"/>
          </a:xfrm>
          <a:prstGeom prst="rect">
            <a:avLst/>
          </a:prstGeom>
        </p:spPr>
        <p:txBody>
          <a:bodyPr wrap="square" lIns="0" tIns="0" rIns="0" bIns="0" rtlCol="0" anchor="t">
            <a:spAutoFit/>
          </a:bodyPr>
          <a:lstStyle/>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CHÀO MỪNG CÁC </a:t>
            </a:r>
            <a:r>
              <a:rPr lang="vi-VN" sz="8000" b="1" smtClean="0">
                <a:solidFill>
                  <a:srgbClr val="C85103"/>
                </a:solidFill>
                <a:latin typeface="Arial" panose="020B0604020202020204" pitchFamily="34" charset="0"/>
                <a:cs typeface="Arial" panose="020B0604020202020204" pitchFamily="34" charset="0"/>
              </a:rPr>
              <a:t>EM HỌC SINH</a:t>
            </a:r>
            <a:endParaRPr lang="vi-VN" sz="8000" b="1" dirty="0" smtClean="0">
              <a:solidFill>
                <a:srgbClr val="C85103"/>
              </a:solidFill>
              <a:latin typeface="Arial" panose="020B0604020202020204" pitchFamily="34" charset="0"/>
              <a:cs typeface="Arial" panose="020B0604020202020204" pitchFamily="34" charset="0"/>
            </a:endParaRPr>
          </a:p>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ĐẾN VỚI TIẾT HỌC HÔM NAY!</a:t>
            </a:r>
            <a:endParaRPr lang="en-US" sz="8000" b="1" dirty="0">
              <a:solidFill>
                <a:srgbClr val="C85103"/>
              </a:solidFill>
              <a:latin typeface="Arial" panose="020B0604020202020204" pitchFamily="34" charset="0"/>
              <a:cs typeface="Arial" panose="020B0604020202020204" pitchFamily="34" charset="0"/>
            </a:endParaRPr>
          </a:p>
        </p:txBody>
      </p:sp>
      <p:sp>
        <p:nvSpPr>
          <p:cNvPr id="13" name="Freeform 13"/>
          <p:cNvSpPr/>
          <p:nvPr/>
        </p:nvSpPr>
        <p:spPr>
          <a:xfrm flipH="1" flipV="1">
            <a:off x="15460890" y="6633296"/>
            <a:ext cx="3596820" cy="3469181"/>
          </a:xfrm>
          <a:custGeom>
            <a:avLst/>
            <a:gdLst/>
            <a:ahLst/>
            <a:cxnLst/>
            <a:rect l="l" t="t" r="r" b="b"/>
            <a:pathLst>
              <a:path w="3596820" h="3469181">
                <a:moveTo>
                  <a:pt x="3596820" y="3469181"/>
                </a:moveTo>
                <a:lnTo>
                  <a:pt x="0" y="3469181"/>
                </a:lnTo>
                <a:lnTo>
                  <a:pt x="0" y="0"/>
                </a:lnTo>
                <a:lnTo>
                  <a:pt x="3596820" y="0"/>
                </a:lnTo>
                <a:lnTo>
                  <a:pt x="3596820" y="3469181"/>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24980" y="1241861"/>
            <a:ext cx="10177220" cy="7787841"/>
            <a:chOff x="0" y="-38100"/>
            <a:chExt cx="2590109" cy="1767869"/>
          </a:xfrm>
        </p:grpSpPr>
        <p:sp>
          <p:nvSpPr>
            <p:cNvPr id="3" name="Freeform 3"/>
            <p:cNvSpPr/>
            <p:nvPr/>
          </p:nvSpPr>
          <p:spPr>
            <a:xfrm>
              <a:off x="0" y="-38100"/>
              <a:ext cx="2590109" cy="1767869"/>
            </a:xfrm>
            <a:custGeom>
              <a:avLst/>
              <a:gdLst/>
              <a:ahLst/>
              <a:cxnLst/>
              <a:rect l="l" t="t" r="r" b="b"/>
              <a:pathLst>
                <a:path w="2590109" h="1816257">
                  <a:moveTo>
                    <a:pt x="0" y="0"/>
                  </a:moveTo>
                  <a:lnTo>
                    <a:pt x="2590109" y="0"/>
                  </a:lnTo>
                  <a:lnTo>
                    <a:pt x="2590109" y="1816257"/>
                  </a:lnTo>
                  <a:lnTo>
                    <a:pt x="0" y="1816257"/>
                  </a:lnTo>
                  <a:close/>
                </a:path>
              </a:pathLst>
            </a:custGeom>
            <a:solidFill>
              <a:srgbClr val="E6896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Rectangle 11"/>
          <p:cNvSpPr/>
          <p:nvPr/>
        </p:nvSpPr>
        <p:spPr>
          <a:xfrm>
            <a:off x="7696200" y="1591889"/>
            <a:ext cx="9371508" cy="193899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b="1" smtClean="0">
                <a:solidFill>
                  <a:schemeClr val="bg1"/>
                </a:solidFill>
              </a:rPr>
              <a:t>Tính chất: </a:t>
            </a:r>
            <a:r>
              <a:rPr lang="vi-VN" sz="4000" smtClean="0">
                <a:solidFill>
                  <a:schemeClr val="bg1"/>
                </a:solidFill>
                <a:latin typeface="Arial" panose="020B0604020202020204" pitchFamily="34" charset="0"/>
                <a:cs typeface="Arial" panose="020B0604020202020204" pitchFamily="34" charset="0"/>
              </a:rPr>
              <a:t>C</a:t>
            </a:r>
            <a:r>
              <a:rPr lang="en-US" sz="4000" smtClean="0">
                <a:solidFill>
                  <a:schemeClr val="bg1"/>
                </a:solidFill>
                <a:latin typeface="Arial" panose="020B0604020202020204" pitchFamily="34" charset="0"/>
                <a:cs typeface="Arial" panose="020B0604020202020204" pitchFamily="34" charset="0"/>
              </a:rPr>
              <a:t>ứng</a:t>
            </a:r>
            <a:r>
              <a:rPr lang="en-US" sz="4000">
                <a:solidFill>
                  <a:schemeClr val="bg1"/>
                </a:solidFill>
                <a:latin typeface="Arial" panose="020B0604020202020204" pitchFamily="34" charset="0"/>
                <a:cs typeface="Arial" panose="020B0604020202020204" pitchFamily="34" charset="0"/>
              </a:rPr>
              <a:t>, giòn, nhiệt độ nóng chảy thấp và dễ </a:t>
            </a:r>
            <a:r>
              <a:rPr lang="en-US" sz="4000" smtClean="0">
                <a:solidFill>
                  <a:schemeClr val="bg1"/>
                </a:solidFill>
                <a:latin typeface="Arial" panose="020B0604020202020204" pitchFamily="34" charset="0"/>
                <a:cs typeface="Arial" panose="020B0604020202020204" pitchFamily="34" charset="0"/>
              </a:rPr>
              <a:t>đúc</a:t>
            </a:r>
            <a:r>
              <a:rPr lang="vi-VN" sz="4000" dirty="0">
                <a:solidFill>
                  <a:schemeClr val="bg1"/>
                </a:solidFill>
                <a:latin typeface="Arial" panose="020B0604020202020204" pitchFamily="34" charset="0"/>
                <a:cs typeface="Arial" panose="020B0604020202020204" pitchFamily="34" charset="0"/>
              </a:rPr>
              <a:t>.</a:t>
            </a:r>
            <a:endParaRPr lang="en-US" sz="400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31" y="4609746"/>
            <a:ext cx="6006096" cy="4648554"/>
          </a:xfrm>
          <a:prstGeom prst="rect">
            <a:avLst/>
          </a:prstGeom>
          <a:effectLst>
            <a:outerShdw blurRad="50800" dist="38100" dir="8100000" algn="tr" rotWithShape="0">
              <a:prstClr val="black">
                <a:alpha val="40000"/>
              </a:prstClr>
            </a:outerShdw>
          </a:effectLst>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0680" r="5093"/>
          <a:stretch/>
        </p:blipFill>
        <p:spPr>
          <a:xfrm>
            <a:off x="1038730" y="791702"/>
            <a:ext cx="5962231" cy="3539366"/>
          </a:xfrm>
          <a:prstGeom prst="rect">
            <a:avLst/>
          </a:prstGeom>
          <a:effectLst>
            <a:outerShdw blurRad="50800" dist="38100" dir="13500000" algn="br" rotWithShape="0">
              <a:prstClr val="black">
                <a:alpha val="40000"/>
              </a:prstClr>
            </a:outerShdw>
          </a:effectLst>
        </p:spPr>
      </p:pic>
      <p:sp>
        <p:nvSpPr>
          <p:cNvPr id="5" name="Rectangle 4"/>
          <p:cNvSpPr/>
          <p:nvPr/>
        </p:nvSpPr>
        <p:spPr>
          <a:xfrm>
            <a:off x="7696200" y="3695700"/>
            <a:ext cx="9371508" cy="470898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b="1" smtClean="0">
                <a:solidFill>
                  <a:schemeClr val="bg1"/>
                </a:solidFill>
              </a:rPr>
              <a:t>Vai trò: </a:t>
            </a:r>
            <a:r>
              <a:rPr lang="vi-VN" sz="4000" smtClean="0">
                <a:solidFill>
                  <a:schemeClr val="bg1"/>
                </a:solidFill>
              </a:rPr>
              <a:t>Để </a:t>
            </a:r>
            <a:r>
              <a:rPr lang="vi-VN" sz="4000">
                <a:solidFill>
                  <a:schemeClr val="bg1"/>
                </a:solidFill>
              </a:rPr>
              <a:t>đúc các chi tiết có hình dạng phức tạp, chịu tải trọng tĩnh và ít chịu va đập, chịu mài mòn và ma sát như bệ máy, vỏ máy, bánh đai, bánh đà, vỏ hộp số, các loại nồi, chảo,…</a:t>
            </a:r>
            <a:endParaRPr lang="en-US" sz="4000">
              <a:solidFill>
                <a:schemeClr val="bg1"/>
              </a:solidFill>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8989"/>
          <a:stretch/>
        </p:blipFill>
        <p:spPr>
          <a:xfrm>
            <a:off x="275492" y="2552700"/>
            <a:ext cx="17737015" cy="6172200"/>
          </a:xfrm>
          <a:prstGeom prst="rect">
            <a:avLst/>
          </a:prstGeom>
        </p:spPr>
      </p:pic>
      <p:sp>
        <p:nvSpPr>
          <p:cNvPr id="6" name="TextBox 5"/>
          <p:cNvSpPr txBox="1"/>
          <p:nvPr/>
        </p:nvSpPr>
        <p:spPr>
          <a:xfrm>
            <a:off x="4678521" y="993609"/>
            <a:ext cx="9220200" cy="707886"/>
          </a:xfrm>
          <a:prstGeom prst="rect">
            <a:avLst/>
          </a:prstGeom>
          <a:noFill/>
        </p:spPr>
        <p:txBody>
          <a:bodyPr wrap="square" rtlCol="0">
            <a:spAutoFit/>
          </a:bodyPr>
          <a:lstStyle/>
          <a:p>
            <a:pPr algn="ctr"/>
            <a:r>
              <a:rPr lang="vi-VN" sz="4000" b="1" smtClean="0">
                <a:solidFill>
                  <a:srgbClr val="C85103"/>
                </a:solidFill>
                <a:latin typeface="Arial" panose="020B0604020202020204" pitchFamily="34" charset="0"/>
                <a:cs typeface="Arial" panose="020B0604020202020204" pitchFamily="34" charset="0"/>
              </a:rPr>
              <a:t>Một số sản phẩm làm bằng gang</a:t>
            </a:r>
            <a:endParaRPr lang="en-US" sz="4000" b="1">
              <a:solidFill>
                <a:srgbClr val="C85103"/>
              </a:solidFill>
              <a:latin typeface="Arial" panose="020B0604020202020204" pitchFamily="34" charset="0"/>
              <a:cs typeface="Arial" panose="020B0604020202020204" pitchFamily="34" charset="0"/>
            </a:endParaRPr>
          </a:p>
        </p:txBody>
      </p:sp>
      <p:sp>
        <p:nvSpPr>
          <p:cNvPr id="7" name="Freeform 20"/>
          <p:cNvSpPr/>
          <p:nvPr/>
        </p:nvSpPr>
        <p:spPr>
          <a:xfrm>
            <a:off x="-325232" y="-477683"/>
            <a:ext cx="2259355" cy="2179178"/>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279946" y="-476729"/>
            <a:ext cx="2259355" cy="2179178"/>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527637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Pentagon 3"/>
          <p:cNvSpPr/>
          <p:nvPr/>
        </p:nvSpPr>
        <p:spPr>
          <a:xfrm>
            <a:off x="0" y="571500"/>
            <a:ext cx="3505200" cy="1162098"/>
          </a:xfrm>
          <a:prstGeom prst="homePlat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smtClean="0">
                <a:latin typeface="Arial" panose="020B0604020202020204" pitchFamily="34" charset="0"/>
                <a:cs typeface="Arial" panose="020B0604020202020204" pitchFamily="34" charset="0"/>
              </a:rPr>
              <a:t>2. Thép</a:t>
            </a:r>
            <a:endParaRPr lang="en-US" sz="4400" b="1">
              <a:latin typeface="Arial" panose="020B0604020202020204" pitchFamily="34" charset="0"/>
              <a:cs typeface="Arial" panose="020B0604020202020204" pitchFamily="34" charset="0"/>
            </a:endParaRPr>
          </a:p>
        </p:txBody>
      </p:sp>
      <p:sp>
        <p:nvSpPr>
          <p:cNvPr id="7" name="Rectangle 6"/>
          <p:cNvSpPr/>
          <p:nvPr/>
        </p:nvSpPr>
        <p:spPr>
          <a:xfrm>
            <a:off x="1371600" y="1954568"/>
            <a:ext cx="14782800" cy="193899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Thép là hợp kim của sắt với carbon với hàm lượng carbon nhỏ hơn 2,14</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8" name="Rectangle 7"/>
          <p:cNvSpPr/>
          <p:nvPr/>
        </p:nvSpPr>
        <p:spPr>
          <a:xfrm>
            <a:off x="1372735" y="3973448"/>
            <a:ext cx="3276600" cy="1015663"/>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Phân loại:</a:t>
            </a:r>
            <a:endParaRPr lang="en-US" sz="4000">
              <a:latin typeface="Arial" panose="020B0604020202020204" pitchFamily="34" charset="0"/>
              <a:cs typeface="Arial" panose="020B0604020202020204" pitchFamily="34" charset="0"/>
            </a:endParaRPr>
          </a:p>
        </p:txBody>
      </p:sp>
      <p:sp>
        <p:nvSpPr>
          <p:cNvPr id="9" name="Oval 8"/>
          <p:cNvSpPr/>
          <p:nvPr/>
        </p:nvSpPr>
        <p:spPr>
          <a:xfrm>
            <a:off x="1478212" y="5800304"/>
            <a:ext cx="2495772" cy="2495772"/>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THÉP</a:t>
            </a:r>
            <a:endParaRPr lang="en-US" sz="4000" b="1">
              <a:solidFill>
                <a:schemeClr val="bg1"/>
              </a:solidFill>
              <a:latin typeface="Arial" panose="020B0604020202020204" pitchFamily="34" charset="0"/>
              <a:cs typeface="Arial" panose="020B0604020202020204" pitchFamily="34" charset="0"/>
            </a:endParaRPr>
          </a:p>
        </p:txBody>
      </p:sp>
      <p:sp>
        <p:nvSpPr>
          <p:cNvPr id="10" name="Up Arrow 9"/>
          <p:cNvSpPr/>
          <p:nvPr/>
        </p:nvSpPr>
        <p:spPr>
          <a:xfrm rot="3514375">
            <a:off x="4334378" y="5473926"/>
            <a:ext cx="581102" cy="762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354356" y="4165065"/>
            <a:ext cx="2486548" cy="248654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smtClean="0">
                <a:solidFill>
                  <a:schemeClr val="bg1"/>
                </a:solidFill>
                <a:latin typeface="Arial" panose="020B0604020202020204" pitchFamily="34" charset="0"/>
                <a:cs typeface="Arial" panose="020B0604020202020204" pitchFamily="34" charset="0"/>
              </a:rPr>
              <a:t>Thép carbon</a:t>
            </a:r>
            <a:endParaRPr lang="en-US" sz="4000">
              <a:solidFill>
                <a:schemeClr val="bg1"/>
              </a:solidFill>
              <a:latin typeface="Arial" panose="020B0604020202020204" pitchFamily="34" charset="0"/>
              <a:cs typeface="Arial" panose="020B0604020202020204" pitchFamily="34" charset="0"/>
            </a:endParaRPr>
          </a:p>
        </p:txBody>
      </p:sp>
      <p:grpSp>
        <p:nvGrpSpPr>
          <p:cNvPr id="14" name="Group 13"/>
          <p:cNvGrpSpPr/>
          <p:nvPr/>
        </p:nvGrpSpPr>
        <p:grpSpPr>
          <a:xfrm>
            <a:off x="5354356" y="7296202"/>
            <a:ext cx="2486548" cy="2486548"/>
            <a:chOff x="5334000" y="7433821"/>
            <a:chExt cx="2486548" cy="2486548"/>
          </a:xfrm>
        </p:grpSpPr>
        <p:sp>
          <p:nvSpPr>
            <p:cNvPr id="12" name="Oval 11"/>
            <p:cNvSpPr/>
            <p:nvPr/>
          </p:nvSpPr>
          <p:spPr>
            <a:xfrm>
              <a:off x="5334000" y="7433821"/>
              <a:ext cx="2486548" cy="248654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400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5594521" y="7872355"/>
              <a:ext cx="2029348" cy="1609480"/>
            </a:xfrm>
            <a:prstGeom prst="rect">
              <a:avLst/>
            </a:prstGeom>
            <a:noFill/>
          </p:spPr>
          <p:txBody>
            <a:bodyPr wrap="square" rtlCol="0">
              <a:spAutoFit/>
            </a:bodyPr>
            <a:lstStyle/>
            <a:p>
              <a:pPr algn="ctr">
                <a:lnSpc>
                  <a:spcPct val="130000"/>
                </a:lnSpc>
              </a:pPr>
              <a:r>
                <a:rPr lang="vi-VN" sz="4000" smtClean="0">
                  <a:solidFill>
                    <a:schemeClr val="bg1"/>
                  </a:solidFill>
                  <a:latin typeface="Arial" panose="020B0604020202020204" pitchFamily="34" charset="0"/>
                  <a:cs typeface="Arial" panose="020B0604020202020204" pitchFamily="34" charset="0"/>
                </a:rPr>
                <a:t>Thép hợp kim</a:t>
              </a:r>
              <a:endParaRPr lang="en-US" sz="4000">
                <a:solidFill>
                  <a:schemeClr val="bg1"/>
                </a:solidFill>
                <a:latin typeface="Arial" panose="020B0604020202020204" pitchFamily="34" charset="0"/>
                <a:cs typeface="Arial" panose="020B0604020202020204" pitchFamily="34" charset="0"/>
              </a:endParaRPr>
            </a:p>
          </p:txBody>
        </p:sp>
      </p:grpSp>
      <p:sp>
        <p:nvSpPr>
          <p:cNvPr id="15" name="Up Arrow 14"/>
          <p:cNvSpPr/>
          <p:nvPr/>
        </p:nvSpPr>
        <p:spPr>
          <a:xfrm rot="18085625" flipV="1">
            <a:off x="4323314" y="7711889"/>
            <a:ext cx="581102" cy="762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173507" y="3893560"/>
            <a:ext cx="9210058" cy="286232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Chỉ </a:t>
            </a:r>
            <a:r>
              <a:rPr lang="vi-VN" sz="4000">
                <a:latin typeface="Arial" panose="020B0604020202020204" pitchFamily="34" charset="0"/>
                <a:cs typeface="Arial" panose="020B0604020202020204" pitchFamily="34" charset="0"/>
              </a:rPr>
              <a:t>có Fe và C với cơ tính không cao, dễ bị ăn mòn hóa học → </a:t>
            </a:r>
            <a:r>
              <a:rPr lang="vi-VN" sz="4000" smtClean="0">
                <a:latin typeface="Arial" panose="020B0604020202020204" pitchFamily="34" charset="0"/>
                <a:cs typeface="Arial" panose="020B0604020202020204" pitchFamily="34" charset="0"/>
              </a:rPr>
              <a:t>chế tạo chi </a:t>
            </a:r>
            <a:r>
              <a:rPr lang="vi-VN" sz="4000">
                <a:latin typeface="Arial" panose="020B0604020202020204" pitchFamily="34" charset="0"/>
                <a:cs typeface="Arial" panose="020B0604020202020204" pitchFamily="34" charset="0"/>
              </a:rPr>
              <a:t>tiết chịu tải trọng nhỏ. </a:t>
            </a:r>
            <a:endParaRPr lang="en-US" sz="4000">
              <a:latin typeface="Arial" panose="020B0604020202020204" pitchFamily="34" charset="0"/>
              <a:cs typeface="Arial" panose="020B0604020202020204" pitchFamily="34" charset="0"/>
            </a:endParaRPr>
          </a:p>
        </p:txBody>
      </p:sp>
      <p:sp>
        <p:nvSpPr>
          <p:cNvPr id="17" name="Rectangle 16"/>
          <p:cNvSpPr/>
          <p:nvPr/>
        </p:nvSpPr>
        <p:spPr>
          <a:xfrm>
            <a:off x="8216941" y="7108315"/>
            <a:ext cx="9144000" cy="2862322"/>
          </a:xfrm>
          <a:prstGeom prst="rect">
            <a:avLst/>
          </a:prstGeom>
        </p:spPr>
        <p:txBody>
          <a:bodyPr>
            <a:spAutoFit/>
          </a:bodyPr>
          <a:lstStyle/>
          <a:p>
            <a:pPr algn="just">
              <a:lnSpc>
                <a:spcPct val="150000"/>
              </a:lnSpc>
            </a:pPr>
            <a:r>
              <a:rPr lang="vi-VN" sz="4000" smtClean="0">
                <a:latin typeface="Arial" panose="020B0604020202020204" pitchFamily="34" charset="0"/>
                <a:cs typeface="Arial" panose="020B0604020202020204" pitchFamily="34" charset="0"/>
              </a:rPr>
              <a:t>N</a:t>
            </a:r>
            <a:r>
              <a:rPr lang="en-US" sz="4000" smtClean="0">
                <a:latin typeface="Arial" panose="020B0604020202020204" pitchFamily="34" charset="0"/>
                <a:cs typeface="Arial" panose="020B0604020202020204" pitchFamily="34" charset="0"/>
              </a:rPr>
              <a:t>goài </a:t>
            </a:r>
            <a:r>
              <a:rPr lang="en-US" sz="4000">
                <a:latin typeface="Arial" panose="020B0604020202020204" pitchFamily="34" charset="0"/>
                <a:cs typeface="Arial" panose="020B0604020202020204" pitchFamily="34" charset="0"/>
              </a:rPr>
              <a:t>Fe, C còn có Cr, Ni, Mn</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nên </a:t>
            </a:r>
            <a:r>
              <a:rPr lang="en-US" sz="4000">
                <a:latin typeface="Arial" panose="020B0604020202020204" pitchFamily="34" charset="0"/>
                <a:cs typeface="Arial" panose="020B0604020202020204" pitchFamily="34" charset="0"/>
              </a:rPr>
              <a:t>độ bền, độ cứng, tính chịu nhiệt tốt → chi tiết chịu tải trọng lớn.</a:t>
            </a:r>
          </a:p>
        </p:txBody>
      </p:sp>
      <p:pic>
        <p:nvPicPr>
          <p:cNvPr id="18" name="Picture 1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2403"/>
          <a:stretch/>
        </p:blipFill>
        <p:spPr>
          <a:xfrm flipH="1">
            <a:off x="14708868" y="0"/>
            <a:ext cx="3579131" cy="2193437"/>
          </a:xfrm>
          <a:prstGeom prst="rect">
            <a:avLst/>
          </a:prstGeom>
        </p:spPr>
      </p:pic>
    </p:spTree>
    <p:extLst>
      <p:ext uri="{BB962C8B-B14F-4D97-AF65-F5344CB8AC3E}">
        <p14:creationId xmlns:p14="http://schemas.microsoft.com/office/powerpoint/2010/main" val="509197744"/>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animBg="1"/>
      <p:bldP spid="10" grpId="0" animBg="1"/>
      <p:bldP spid="11" grpId="0" animBg="1"/>
      <p:bldP spid="15" grpId="0" animBg="1"/>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5" name="Picture 4"/>
          <p:cNvPicPr>
            <a:picLocks noChangeAspect="1"/>
          </p:cNvPicPr>
          <p:nvPr/>
        </p:nvPicPr>
        <p:blipFill>
          <a:blip r:embed="rId4"/>
          <a:stretch>
            <a:fillRect/>
          </a:stretch>
        </p:blipFill>
        <p:spPr>
          <a:xfrm>
            <a:off x="848667" y="574040"/>
            <a:ext cx="1434208" cy="2006781"/>
          </a:xfrm>
          <a:prstGeom prst="rect">
            <a:avLst/>
          </a:prstGeom>
        </p:spPr>
      </p:pic>
      <p:sp>
        <p:nvSpPr>
          <p:cNvPr id="6" name="Rectangle 5"/>
          <p:cNvSpPr/>
          <p:nvPr/>
        </p:nvSpPr>
        <p:spPr>
          <a:xfrm>
            <a:off x="2486660" y="360781"/>
            <a:ext cx="14325600" cy="3785652"/>
          </a:xfrm>
          <a:prstGeom prst="rect">
            <a:avLst/>
          </a:prstGeom>
        </p:spPr>
        <p:txBody>
          <a:bodyPr wrap="square">
            <a:spAutoFit/>
          </a:bodyPr>
          <a:lstStyle/>
          <a:p>
            <a:pPr marL="742950" indent="-742950" algn="just">
              <a:lnSpc>
                <a:spcPct val="150000"/>
              </a:lnSpc>
              <a:buFont typeface="+mj-lt"/>
              <a:buAutoNum type="arabicPeriod"/>
            </a:pPr>
            <a:r>
              <a:rPr lang="vi-VN" sz="4000" smtClean="0"/>
              <a:t>Tính </a:t>
            </a:r>
            <a:r>
              <a:rPr lang="vi-VN" sz="4000"/>
              <a:t>chất của thép carbon và thép hợp kim khác nhau như thế nào?</a:t>
            </a:r>
          </a:p>
          <a:p>
            <a:pPr marL="742950" indent="-742950" algn="just">
              <a:lnSpc>
                <a:spcPct val="150000"/>
              </a:lnSpc>
              <a:buFont typeface="+mj-lt"/>
              <a:buAutoNum type="arabicPeriod"/>
            </a:pPr>
            <a:r>
              <a:rPr lang="vi-VN" sz="4000" smtClean="0"/>
              <a:t>Kể </a:t>
            </a:r>
            <a:r>
              <a:rPr lang="vi-VN" sz="4000"/>
              <a:t>tên một số sản phẩm được làm từ thép carbon và thép hợp kim mà em biết.</a:t>
            </a:r>
          </a:p>
        </p:txBody>
      </p:sp>
      <p:grpSp>
        <p:nvGrpSpPr>
          <p:cNvPr id="15" name="Group 14"/>
          <p:cNvGrpSpPr/>
          <p:nvPr/>
        </p:nvGrpSpPr>
        <p:grpSpPr>
          <a:xfrm>
            <a:off x="1882560" y="4344933"/>
            <a:ext cx="6130429" cy="4388730"/>
            <a:chOff x="1731404" y="4627172"/>
            <a:chExt cx="6130429" cy="4388730"/>
          </a:xfrm>
        </p:grpSpPr>
        <p:sp>
          <p:nvSpPr>
            <p:cNvPr id="10" name="Rounded Rectangle 9"/>
            <p:cNvSpPr/>
            <p:nvPr/>
          </p:nvSpPr>
          <p:spPr>
            <a:xfrm>
              <a:off x="1731404" y="5320202"/>
              <a:ext cx="6130429" cy="3695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orizontal Scroll 6"/>
            <p:cNvSpPr/>
            <p:nvPr/>
          </p:nvSpPr>
          <p:spPr>
            <a:xfrm>
              <a:off x="2614202" y="4627172"/>
              <a:ext cx="4072205" cy="1646276"/>
            </a:xfrm>
            <a:prstGeom prst="horizontalScroll">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Thép carbon</a:t>
              </a:r>
              <a:endParaRPr lang="en-US" sz="4000" b="1">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2224166" y="6271033"/>
              <a:ext cx="5181601" cy="1839606"/>
            </a:xfrm>
            <a:prstGeom prst="rect">
              <a:avLst/>
            </a:prstGeom>
          </p:spPr>
          <p:txBody>
            <a:bodyPr wrap="square">
              <a:spAutoFit/>
            </a:bodyPr>
            <a:lstStyle/>
            <a:p>
              <a:pPr algn="ctr">
                <a:lnSpc>
                  <a:spcPct val="150000"/>
                </a:lnSpc>
              </a:pPr>
              <a:r>
                <a:rPr lang="vi-VN" sz="4000" smtClean="0"/>
                <a:t>Có </a:t>
              </a:r>
              <a:r>
                <a:rPr lang="vi-VN" sz="4000"/>
                <a:t>cơ tính không cao bằng thép hợp kim. </a:t>
              </a:r>
              <a:endParaRPr lang="en-US" sz="4000"/>
            </a:p>
          </p:txBody>
        </p:sp>
      </p:grpSp>
      <p:grpSp>
        <p:nvGrpSpPr>
          <p:cNvPr id="16" name="Group 15"/>
          <p:cNvGrpSpPr/>
          <p:nvPr/>
        </p:nvGrpSpPr>
        <p:grpSpPr>
          <a:xfrm>
            <a:off x="10285756" y="4255450"/>
            <a:ext cx="6130429" cy="4478213"/>
            <a:chOff x="10134600" y="4537689"/>
            <a:chExt cx="6130429" cy="4478213"/>
          </a:xfrm>
        </p:grpSpPr>
        <p:sp>
          <p:nvSpPr>
            <p:cNvPr id="13" name="Rounded Rectangle 12"/>
            <p:cNvSpPr/>
            <p:nvPr/>
          </p:nvSpPr>
          <p:spPr>
            <a:xfrm>
              <a:off x="10134600" y="5320202"/>
              <a:ext cx="6130429" cy="3695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413561" y="6092110"/>
              <a:ext cx="5637667" cy="286232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C</a:t>
              </a:r>
              <a:r>
                <a:rPr lang="en-US" sz="4000" smtClean="0">
                  <a:latin typeface="Arial" panose="020B0604020202020204" pitchFamily="34" charset="0"/>
                  <a:cs typeface="Arial" panose="020B0604020202020204" pitchFamily="34" charset="0"/>
                </a:rPr>
                <a:t>ó </a:t>
              </a:r>
              <a:r>
                <a:rPr lang="en-US" sz="4000">
                  <a:latin typeface="Arial" panose="020B0604020202020204" pitchFamily="34" charset="0"/>
                  <a:cs typeface="Arial" panose="020B0604020202020204" pitchFamily="34" charset="0"/>
                </a:rPr>
                <a:t>độ bền, độ cứng, tính chịu nhiệt cao hơn thép </a:t>
              </a:r>
              <a:r>
                <a:rPr lang="en-US" sz="4000" smtClean="0">
                  <a:latin typeface="Arial" panose="020B0604020202020204" pitchFamily="34" charset="0"/>
                  <a:cs typeface="Arial" panose="020B0604020202020204" pitchFamily="34" charset="0"/>
                </a:rPr>
                <a:t>carbon</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8" name="Horizontal Scroll 7"/>
            <p:cNvSpPr/>
            <p:nvPr/>
          </p:nvSpPr>
          <p:spPr>
            <a:xfrm>
              <a:off x="11170156" y="4537689"/>
              <a:ext cx="4072205" cy="1646276"/>
            </a:xfrm>
            <a:prstGeom prst="horizontalScroll">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Thép hợp kim</a:t>
              </a:r>
              <a:endParaRPr lang="en-US" sz="4000" b="1">
                <a:solidFill>
                  <a:schemeClr val="tx1"/>
                </a:solidFill>
                <a:latin typeface="Arial" panose="020B0604020202020204" pitchFamily="34" charset="0"/>
                <a:cs typeface="Arial" panose="020B0604020202020204" pitchFamily="34" charset="0"/>
              </a:endParaRPr>
            </a:p>
          </p:txBody>
        </p:sp>
      </p:grpSp>
      <p:sp>
        <p:nvSpPr>
          <p:cNvPr id="17" name="Right Arrow 16"/>
          <p:cNvSpPr/>
          <p:nvPr/>
        </p:nvSpPr>
        <p:spPr>
          <a:xfrm>
            <a:off x="4579750" y="9196312"/>
            <a:ext cx="1356100" cy="6632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172200" y="9151628"/>
            <a:ext cx="7186991" cy="707886"/>
          </a:xfrm>
          <a:prstGeom prst="rect">
            <a:avLst/>
          </a:prstGeom>
          <a:noFill/>
        </p:spPr>
        <p:txBody>
          <a:bodyPr wrap="square" rtlCol="0">
            <a:spAutoFit/>
          </a:bodyPr>
          <a:lstStyle/>
          <a:p>
            <a:r>
              <a:rPr lang="vi-VN" sz="4000" smtClean="0">
                <a:solidFill>
                  <a:srgbClr val="002060"/>
                </a:solidFill>
                <a:latin typeface="Arial" panose="020B0604020202020204" pitchFamily="34" charset="0"/>
                <a:cs typeface="Arial" panose="020B0604020202020204" pitchFamily="34" charset="0"/>
              </a:rPr>
              <a:t>Mục đích sử dụng khác nhau.</a:t>
            </a:r>
            <a:endParaRPr lang="en-US" sz="40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24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ppt_x</p:attrName>
                                        </p:attrNameLst>
                                      </p:cBhvr>
                                      <p:tavLst>
                                        <p:tav tm="0">
                                          <p:val>
                                            <p:strVal val="#ppt_x-#ppt_w*1.125000"/>
                                          </p:val>
                                        </p:tav>
                                        <p:tav tm="100000">
                                          <p:val>
                                            <p:strVal val="#ppt_x"/>
                                          </p:val>
                                        </p:tav>
                                      </p:tavLst>
                                    </p:anim>
                                    <p:animEffect transition="in" filter="wipe(right)">
                                      <p:cBhvr>
                                        <p:cTn id="34" dur="500"/>
                                        <p:tgtEl>
                                          <p:spTgt spid="17"/>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14" name="Picture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058" y="2247900"/>
            <a:ext cx="18336058" cy="7315200"/>
          </a:xfrm>
          <a:prstGeom prst="rect">
            <a:avLst/>
          </a:prstGeom>
        </p:spPr>
      </p:pic>
      <p:sp>
        <p:nvSpPr>
          <p:cNvPr id="15" name="Round Same Side Corner Rectangle 14"/>
          <p:cNvSpPr/>
          <p:nvPr/>
        </p:nvSpPr>
        <p:spPr>
          <a:xfrm flipV="1">
            <a:off x="4038600" y="0"/>
            <a:ext cx="10972800" cy="1333500"/>
          </a:xfrm>
          <a:prstGeom prst="round2SameRect">
            <a:avLst>
              <a:gd name="adj1" fmla="val 50000"/>
              <a:gd name="adj2"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762500" y="312807"/>
            <a:ext cx="9525000"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Một số sản phẩm làm từ thép carbon</a:t>
            </a:r>
            <a:endParaRPr lang="en-US"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607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5" name="Round Same Side Corner Rectangle 14"/>
          <p:cNvSpPr/>
          <p:nvPr/>
        </p:nvSpPr>
        <p:spPr>
          <a:xfrm flipV="1">
            <a:off x="4038600" y="0"/>
            <a:ext cx="10972800" cy="1333500"/>
          </a:xfrm>
          <a:prstGeom prst="round2SameRect">
            <a:avLst>
              <a:gd name="adj1" fmla="val 50000"/>
              <a:gd name="adj2"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762500" y="312807"/>
            <a:ext cx="9525000"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Một số sản phẩm làm từ thép hợp kim</a:t>
            </a:r>
            <a:endParaRPr lang="en-US" sz="4000" b="1">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200" y="2400300"/>
            <a:ext cx="16949641" cy="5937162"/>
          </a:xfrm>
          <a:prstGeom prst="rect">
            <a:avLst/>
          </a:prstGeom>
        </p:spPr>
      </p:pic>
    </p:spTree>
    <p:extLst>
      <p:ext uri="{BB962C8B-B14F-4D97-AF65-F5344CB8AC3E}">
        <p14:creationId xmlns:p14="http://schemas.microsoft.com/office/powerpoint/2010/main" val="165332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Pentagon 3"/>
          <p:cNvSpPr/>
          <p:nvPr/>
        </p:nvSpPr>
        <p:spPr>
          <a:xfrm>
            <a:off x="0" y="571500"/>
            <a:ext cx="6019800" cy="1162098"/>
          </a:xfrm>
          <a:prstGeom prst="homePlat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smtClean="0">
                <a:latin typeface="Arial" panose="020B0604020202020204" pitchFamily="34" charset="0"/>
                <a:cs typeface="Arial" panose="020B0604020202020204" pitchFamily="34" charset="0"/>
              </a:rPr>
              <a:t>3. Hợp kim nhôm</a:t>
            </a:r>
            <a:endParaRPr lang="en-US" sz="4400" b="1">
              <a:latin typeface="Arial" panose="020B0604020202020204" pitchFamily="34" charset="0"/>
              <a:cs typeface="Arial" panose="020B0604020202020204" pitchFamily="34" charset="0"/>
            </a:endParaRPr>
          </a:p>
        </p:txBody>
      </p:sp>
      <p:grpSp>
        <p:nvGrpSpPr>
          <p:cNvPr id="7" name="Group 6"/>
          <p:cNvGrpSpPr/>
          <p:nvPr/>
        </p:nvGrpSpPr>
        <p:grpSpPr>
          <a:xfrm>
            <a:off x="670448" y="2095500"/>
            <a:ext cx="17007952" cy="1938992"/>
            <a:chOff x="670448" y="2095500"/>
            <a:chExt cx="17007952" cy="1938992"/>
          </a:xfrm>
        </p:grpSpPr>
        <p:sp>
          <p:nvSpPr>
            <p:cNvPr id="5" name="Rectangle 4"/>
            <p:cNvSpPr/>
            <p:nvPr/>
          </p:nvSpPr>
          <p:spPr>
            <a:xfrm>
              <a:off x="2286000" y="2095500"/>
              <a:ext cx="15392400" cy="1938992"/>
            </a:xfrm>
            <a:prstGeom prst="rect">
              <a:avLst/>
            </a:prstGeom>
          </p:spPr>
          <p:txBody>
            <a:bodyPr wrap="square">
              <a:spAutoFit/>
            </a:bodyPr>
            <a:lstStyle/>
            <a:p>
              <a:pPr marL="742950" indent="-742950" algn="just">
                <a:lnSpc>
                  <a:spcPct val="150000"/>
                </a:lnSpc>
                <a:buFont typeface="+mj-lt"/>
                <a:buAutoNum type="arabicPeriod"/>
              </a:pPr>
              <a:r>
                <a:rPr lang="vi-VN" sz="4000" smtClean="0">
                  <a:latin typeface="Arial" panose="020B0604020202020204" pitchFamily="34" charset="0"/>
                  <a:cs typeface="Arial" panose="020B0604020202020204" pitchFamily="34" charset="0"/>
                </a:rPr>
                <a:t>Nêu </a:t>
              </a:r>
              <a:r>
                <a:rPr lang="vi-VN" sz="4000">
                  <a:latin typeface="Arial" panose="020B0604020202020204" pitchFamily="34" charset="0"/>
                  <a:cs typeface="Arial" panose="020B0604020202020204" pitchFamily="34" charset="0"/>
                </a:rPr>
                <a:t>tính chất của hợp kim nhôm.</a:t>
              </a:r>
            </a:p>
            <a:p>
              <a:pPr marL="742950" indent="-742950" algn="just">
                <a:lnSpc>
                  <a:spcPct val="150000"/>
                </a:lnSpc>
                <a:buFont typeface="+mj-lt"/>
                <a:buAutoNum type="arabicPeriod"/>
              </a:pPr>
              <a:r>
                <a:rPr lang="vi-VN" sz="4000" smtClean="0">
                  <a:latin typeface="Arial" panose="020B0604020202020204" pitchFamily="34" charset="0"/>
                  <a:cs typeface="Arial" panose="020B0604020202020204" pitchFamily="34" charset="0"/>
                </a:rPr>
                <a:t>Kể </a:t>
              </a:r>
              <a:r>
                <a:rPr lang="vi-VN" sz="4000">
                  <a:latin typeface="Arial" panose="020B0604020202020204" pitchFamily="34" charset="0"/>
                  <a:cs typeface="Arial" panose="020B0604020202020204" pitchFamily="34" charset="0"/>
                </a:rPr>
                <a:t>tên một số sản phẩm cơ khí được làm bằng hợp kim nhôm.</a:t>
              </a:r>
            </a:p>
          </p:txBody>
        </p:sp>
        <p:pic>
          <p:nvPicPr>
            <p:cNvPr id="6" name="Picture 5"/>
            <p:cNvPicPr>
              <a:picLocks noChangeAspect="1"/>
            </p:cNvPicPr>
            <p:nvPr/>
          </p:nvPicPr>
          <p:blipFill>
            <a:blip r:embed="rId4"/>
            <a:stretch>
              <a:fillRect/>
            </a:stretch>
          </p:blipFill>
          <p:spPr>
            <a:xfrm>
              <a:off x="670448" y="2118360"/>
              <a:ext cx="1143632" cy="1600200"/>
            </a:xfrm>
            <a:prstGeom prst="rect">
              <a:avLst/>
            </a:prstGeom>
          </p:spPr>
        </p:pic>
      </p:grpSp>
      <p:grpSp>
        <p:nvGrpSpPr>
          <p:cNvPr id="11" name="Group 10"/>
          <p:cNvGrpSpPr/>
          <p:nvPr/>
        </p:nvGrpSpPr>
        <p:grpSpPr>
          <a:xfrm>
            <a:off x="1371601" y="4552778"/>
            <a:ext cx="10668000" cy="4781722"/>
            <a:chOff x="1371601" y="4552778"/>
            <a:chExt cx="10668000" cy="4781722"/>
          </a:xfrm>
        </p:grpSpPr>
        <p:sp>
          <p:nvSpPr>
            <p:cNvPr id="8" name="Rounded Rectangle 7"/>
            <p:cNvSpPr/>
            <p:nvPr/>
          </p:nvSpPr>
          <p:spPr>
            <a:xfrm>
              <a:off x="1371601" y="4552778"/>
              <a:ext cx="10668000" cy="4781722"/>
            </a:xfrm>
            <a:prstGeom prst="roundRect">
              <a:avLst/>
            </a:prstGeom>
            <a:solidFill>
              <a:schemeClr val="accent5">
                <a:lumMod val="20000"/>
                <a:lumOff val="80000"/>
              </a:schemeClr>
            </a:solid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86000" y="4960846"/>
              <a:ext cx="8915400" cy="3785652"/>
            </a:xfrm>
            <a:prstGeom prst="rect">
              <a:avLst/>
            </a:prstGeom>
          </p:spPr>
          <p:txBody>
            <a:bodyPr wrap="square">
              <a:spAutoFit/>
            </a:bodyPr>
            <a:lstStyle/>
            <a:p>
              <a:pPr algn="just">
                <a:lnSpc>
                  <a:spcPct val="150000"/>
                </a:lnSpc>
              </a:pPr>
              <a:r>
                <a:rPr lang="vi-VN" sz="4000" b="1" smtClean="0"/>
                <a:t>GHI NHỚ:</a:t>
              </a:r>
            </a:p>
            <a:p>
              <a:pPr algn="just">
                <a:lnSpc>
                  <a:spcPct val="150000"/>
                </a:lnSpc>
              </a:pPr>
              <a:r>
                <a:rPr lang="vi-VN" sz="4000" smtClean="0"/>
                <a:t>Hợp </a:t>
              </a:r>
              <a:r>
                <a:rPr lang="vi-VN" sz="4000"/>
                <a:t>kim nhôm có màu trắng bạc,  khối lượng riêng nhỏ, tính dẫn điện, dẫn nhiệt cao, chống ăn mòn tốt, dẻo.</a:t>
              </a:r>
              <a:endParaRPr lang="en-US" sz="4000"/>
            </a:p>
          </p:txBody>
        </p:sp>
      </p:gr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201400" y="4682856"/>
            <a:ext cx="7086600" cy="5485862"/>
          </a:xfrm>
          <a:prstGeom prst="rect">
            <a:avLst/>
          </a:prstGeom>
        </p:spPr>
      </p:pic>
    </p:spTree>
    <p:extLst>
      <p:ext uri="{BB962C8B-B14F-4D97-AF65-F5344CB8AC3E}">
        <p14:creationId xmlns:p14="http://schemas.microsoft.com/office/powerpoint/2010/main" val="37500868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6" name="TextBox 5"/>
          <p:cNvSpPr txBox="1"/>
          <p:nvPr/>
        </p:nvSpPr>
        <p:spPr>
          <a:xfrm>
            <a:off x="3962400" y="993609"/>
            <a:ext cx="10713879" cy="707886"/>
          </a:xfrm>
          <a:prstGeom prst="rect">
            <a:avLst/>
          </a:prstGeom>
          <a:noFill/>
        </p:spPr>
        <p:txBody>
          <a:bodyPr wrap="square" rtlCol="0">
            <a:spAutoFit/>
          </a:bodyPr>
          <a:lstStyle/>
          <a:p>
            <a:pPr algn="ctr"/>
            <a:r>
              <a:rPr lang="vi-VN" sz="4000" b="1" smtClean="0">
                <a:solidFill>
                  <a:srgbClr val="C85103"/>
                </a:solidFill>
                <a:latin typeface="Arial" panose="020B0604020202020204" pitchFamily="34" charset="0"/>
                <a:cs typeface="Arial" panose="020B0604020202020204" pitchFamily="34" charset="0"/>
              </a:rPr>
              <a:t>Một số sản phẩm làm bằng hợp kim nhôm</a:t>
            </a:r>
            <a:endParaRPr lang="en-US" sz="4000" b="1">
              <a:solidFill>
                <a:srgbClr val="C85103"/>
              </a:solidFill>
              <a:latin typeface="Arial" panose="020B0604020202020204" pitchFamily="34" charset="0"/>
              <a:cs typeface="Arial" panose="020B0604020202020204" pitchFamily="34" charset="0"/>
            </a:endParaRPr>
          </a:p>
        </p:txBody>
      </p:sp>
      <p:sp>
        <p:nvSpPr>
          <p:cNvPr id="7" name="Freeform 20"/>
          <p:cNvSpPr/>
          <p:nvPr/>
        </p:nvSpPr>
        <p:spPr>
          <a:xfrm>
            <a:off x="-325232" y="-477683"/>
            <a:ext cx="2259355" cy="2179178"/>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20"/>
          <p:cNvSpPr/>
          <p:nvPr/>
        </p:nvSpPr>
        <p:spPr>
          <a:xfrm flipH="1">
            <a:off x="16279946" y="-476729"/>
            <a:ext cx="2259355" cy="2179178"/>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5" name="Picture 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159" y="2628900"/>
            <a:ext cx="18143601" cy="6242837"/>
          </a:xfrm>
          <a:prstGeom prst="rect">
            <a:avLst/>
          </a:prstGeom>
        </p:spPr>
      </p:pic>
    </p:spTree>
    <p:extLst>
      <p:ext uri="{BB962C8B-B14F-4D97-AF65-F5344CB8AC3E}">
        <p14:creationId xmlns:p14="http://schemas.microsoft.com/office/powerpoint/2010/main" val="240249999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Pentagon 3"/>
          <p:cNvSpPr/>
          <p:nvPr/>
        </p:nvSpPr>
        <p:spPr>
          <a:xfrm>
            <a:off x="0" y="571500"/>
            <a:ext cx="6019800" cy="1162098"/>
          </a:xfrm>
          <a:prstGeom prst="homePlate">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a:latin typeface="Arial" panose="020B0604020202020204" pitchFamily="34" charset="0"/>
                <a:cs typeface="Arial" panose="020B0604020202020204" pitchFamily="34" charset="0"/>
              </a:rPr>
              <a:t>4</a:t>
            </a:r>
            <a:r>
              <a:rPr lang="vi-VN" sz="4400" b="1" smtClean="0">
                <a:latin typeface="Arial" panose="020B0604020202020204" pitchFamily="34" charset="0"/>
                <a:cs typeface="Arial" panose="020B0604020202020204" pitchFamily="34" charset="0"/>
              </a:rPr>
              <a:t>. Hợp kim đồng</a:t>
            </a:r>
            <a:endParaRPr lang="en-US" sz="4400" b="1">
              <a:latin typeface="Arial" panose="020B0604020202020204" pitchFamily="34" charset="0"/>
              <a:cs typeface="Arial" panose="020B0604020202020204" pitchFamily="34" charset="0"/>
            </a:endParaRPr>
          </a:p>
        </p:txBody>
      </p:sp>
      <p:grpSp>
        <p:nvGrpSpPr>
          <p:cNvPr id="7" name="Group 6"/>
          <p:cNvGrpSpPr/>
          <p:nvPr/>
        </p:nvGrpSpPr>
        <p:grpSpPr>
          <a:xfrm>
            <a:off x="729092" y="2277620"/>
            <a:ext cx="9176908" cy="1244397"/>
            <a:chOff x="1562100" y="2021008"/>
            <a:chExt cx="9176908" cy="1244397"/>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100" y="2021008"/>
              <a:ext cx="1244397" cy="1244397"/>
            </a:xfrm>
            <a:prstGeom prst="rect">
              <a:avLst/>
            </a:prstGeom>
          </p:spPr>
        </p:pic>
        <p:sp>
          <p:nvSpPr>
            <p:cNvPr id="6" name="TextBox 5"/>
            <p:cNvSpPr txBox="1"/>
            <p:nvPr/>
          </p:nvSpPr>
          <p:spPr>
            <a:xfrm>
              <a:off x="3009900" y="2526741"/>
              <a:ext cx="7729108" cy="707886"/>
            </a:xfrm>
            <a:prstGeom prst="rect">
              <a:avLst/>
            </a:prstGeom>
            <a:noFill/>
          </p:spPr>
          <p:txBody>
            <a:bodyPr wrap="square" rtlCol="0">
              <a:spAutoFit/>
            </a:bodyPr>
            <a:lstStyle/>
            <a:p>
              <a:r>
                <a:rPr lang="vi-VN" sz="4000" i="1" smtClean="0">
                  <a:solidFill>
                    <a:srgbClr val="002060"/>
                  </a:solidFill>
                  <a:latin typeface="Arial" panose="020B0604020202020204" pitchFamily="34" charset="0"/>
                  <a:cs typeface="Arial" panose="020B0604020202020204" pitchFamily="34" charset="0"/>
                </a:rPr>
                <a:t>Nêu tính chất của hợp kim đồng.</a:t>
              </a:r>
              <a:endParaRPr lang="en-US" sz="4000" i="1">
                <a:solidFill>
                  <a:srgbClr val="002060"/>
                </a:solidFill>
                <a:latin typeface="Arial" panose="020B0604020202020204" pitchFamily="34" charset="0"/>
                <a:cs typeface="Arial" panose="020B0604020202020204" pitchFamily="34" charset="0"/>
              </a:endParaRPr>
            </a:p>
          </p:txBody>
        </p:sp>
      </p:grpSp>
      <p:sp>
        <p:nvSpPr>
          <p:cNvPr id="9" name="Rectangle 8"/>
          <p:cNvSpPr/>
          <p:nvPr/>
        </p:nvSpPr>
        <p:spPr>
          <a:xfrm>
            <a:off x="10353152" y="773764"/>
            <a:ext cx="7579668" cy="2748253"/>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Độ dẻo </a:t>
            </a:r>
            <a:r>
              <a:rPr lang="vi-VN" sz="4000">
                <a:latin typeface="Arial" panose="020B0604020202020204" pitchFamily="34" charset="0"/>
                <a:cs typeface="Arial" panose="020B0604020202020204" pitchFamily="34" charset="0"/>
              </a:rPr>
              <a:t>cao, khả năng chống ăn mòn tốt trong nhiều môi trường, tính dẫn nhiệt và dẫn điện tốt.</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8914870" y="1626604"/>
            <a:ext cx="1357239" cy="1149129"/>
          </a:xfrm>
          <a:prstGeom prst="rect">
            <a:avLst/>
          </a:prstGeom>
        </p:spPr>
      </p:pic>
      <p:sp>
        <p:nvSpPr>
          <p:cNvPr id="11" name="Rectangle 10"/>
          <p:cNvSpPr/>
          <p:nvPr/>
        </p:nvSpPr>
        <p:spPr>
          <a:xfrm>
            <a:off x="731632" y="4061258"/>
            <a:ext cx="3353803" cy="707886"/>
          </a:xfrm>
          <a:prstGeom prst="rect">
            <a:avLst/>
          </a:prstGeom>
        </p:spPr>
        <p:txBody>
          <a:bodyPr wrap="none">
            <a:spAutoFit/>
          </a:bodyPr>
          <a:lstStyle/>
          <a:p>
            <a:pPr marL="571500" indent="-571500">
              <a:buFont typeface="Wingdings" panose="05000000000000000000" pitchFamily="2" charset="2"/>
              <a:buChar char="Ø"/>
            </a:pPr>
            <a:r>
              <a:rPr lang="en-US" sz="4000" b="1">
                <a:solidFill>
                  <a:srgbClr val="C00000"/>
                </a:solidFill>
                <a:latin typeface="Arial" panose="020B0604020202020204" pitchFamily="34" charset="0"/>
                <a:cs typeface="Arial" panose="020B0604020202020204" pitchFamily="34" charset="0"/>
              </a:rPr>
              <a:t>Phân loại: </a:t>
            </a:r>
          </a:p>
        </p:txBody>
      </p:sp>
      <p:sp>
        <p:nvSpPr>
          <p:cNvPr id="13" name="Up Arrow 12"/>
          <p:cNvSpPr/>
          <p:nvPr/>
        </p:nvSpPr>
        <p:spPr>
          <a:xfrm rot="3514375">
            <a:off x="4334378" y="5473926"/>
            <a:ext cx="581102" cy="762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354356" y="4165065"/>
            <a:ext cx="2486548" cy="2486548"/>
          </a:xfrm>
          <a:prstGeom prst="ellipse">
            <a:avLst/>
          </a:prstGeom>
          <a:solidFill>
            <a:srgbClr val="EB8547"/>
          </a:solidFill>
          <a:ln>
            <a:solidFill>
              <a:srgbClr val="EB8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smtClean="0">
                <a:solidFill>
                  <a:schemeClr val="bg1"/>
                </a:solidFill>
                <a:latin typeface="Arial" panose="020B0604020202020204" pitchFamily="34" charset="0"/>
                <a:cs typeface="Arial" panose="020B0604020202020204" pitchFamily="34" charset="0"/>
              </a:rPr>
              <a:t>Đồng thau</a:t>
            </a:r>
            <a:endParaRPr lang="en-US" sz="4000">
              <a:solidFill>
                <a:schemeClr val="bg1"/>
              </a:solidFill>
              <a:latin typeface="Arial" panose="020B0604020202020204" pitchFamily="34" charset="0"/>
              <a:cs typeface="Arial" panose="020B0604020202020204" pitchFamily="34" charset="0"/>
            </a:endParaRPr>
          </a:p>
        </p:txBody>
      </p:sp>
      <p:grpSp>
        <p:nvGrpSpPr>
          <p:cNvPr id="15" name="Group 14"/>
          <p:cNvGrpSpPr/>
          <p:nvPr/>
        </p:nvGrpSpPr>
        <p:grpSpPr>
          <a:xfrm>
            <a:off x="5354356" y="7296202"/>
            <a:ext cx="2486548" cy="2486548"/>
            <a:chOff x="5334000" y="7433821"/>
            <a:chExt cx="2486548" cy="2486548"/>
          </a:xfrm>
        </p:grpSpPr>
        <p:sp>
          <p:nvSpPr>
            <p:cNvPr id="16" name="Oval 15"/>
            <p:cNvSpPr/>
            <p:nvPr/>
          </p:nvSpPr>
          <p:spPr>
            <a:xfrm>
              <a:off x="5334000" y="7433821"/>
              <a:ext cx="2486548" cy="2486548"/>
            </a:xfrm>
            <a:prstGeom prst="ellipse">
              <a:avLst/>
            </a:prstGeom>
            <a:solidFill>
              <a:srgbClr val="EB8547"/>
            </a:solidFill>
            <a:ln>
              <a:solidFill>
                <a:srgbClr val="EB8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400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5594521" y="7872355"/>
              <a:ext cx="2029348" cy="1609480"/>
            </a:xfrm>
            <a:prstGeom prst="rect">
              <a:avLst/>
            </a:prstGeom>
            <a:noFill/>
          </p:spPr>
          <p:txBody>
            <a:bodyPr wrap="square" rtlCol="0">
              <a:spAutoFit/>
            </a:bodyPr>
            <a:lstStyle/>
            <a:p>
              <a:pPr algn="ctr">
                <a:lnSpc>
                  <a:spcPct val="130000"/>
                </a:lnSpc>
              </a:pPr>
              <a:r>
                <a:rPr lang="vi-VN" sz="4000" smtClean="0">
                  <a:solidFill>
                    <a:schemeClr val="bg1"/>
                  </a:solidFill>
                  <a:latin typeface="Arial" panose="020B0604020202020204" pitchFamily="34" charset="0"/>
                  <a:cs typeface="Arial" panose="020B0604020202020204" pitchFamily="34" charset="0"/>
                </a:rPr>
                <a:t>Đồng thanh</a:t>
              </a:r>
              <a:endParaRPr lang="en-US" sz="4000">
                <a:solidFill>
                  <a:schemeClr val="bg1"/>
                </a:solidFill>
                <a:latin typeface="Arial" panose="020B0604020202020204" pitchFamily="34" charset="0"/>
                <a:cs typeface="Arial" panose="020B0604020202020204" pitchFamily="34" charset="0"/>
              </a:endParaRPr>
            </a:p>
          </p:txBody>
        </p:sp>
      </p:grpSp>
      <p:sp>
        <p:nvSpPr>
          <p:cNvPr id="18" name="Up Arrow 17"/>
          <p:cNvSpPr/>
          <p:nvPr/>
        </p:nvSpPr>
        <p:spPr>
          <a:xfrm rot="18085625" flipV="1">
            <a:off x="4323314" y="7711889"/>
            <a:ext cx="581102" cy="762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986293" y="5308385"/>
            <a:ext cx="2987691" cy="2987691"/>
            <a:chOff x="986293" y="5308385"/>
            <a:chExt cx="2987691" cy="2987691"/>
          </a:xfrm>
        </p:grpSpPr>
        <p:sp>
          <p:nvSpPr>
            <p:cNvPr id="12" name="Oval 11"/>
            <p:cNvSpPr/>
            <p:nvPr/>
          </p:nvSpPr>
          <p:spPr>
            <a:xfrm>
              <a:off x="986293" y="5308385"/>
              <a:ext cx="2987691" cy="2987691"/>
            </a:xfrm>
            <a:prstGeom prst="ellipse">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4000" b="1">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1137866" y="5867457"/>
              <a:ext cx="2689209" cy="1938992"/>
            </a:xfrm>
            <a:prstGeom prst="rect">
              <a:avLst/>
            </a:prstGeom>
          </p:spPr>
          <p:txBody>
            <a:bodyPr wrap="square">
              <a:spAutoFit/>
            </a:bodyPr>
            <a:lstStyle/>
            <a:p>
              <a:pPr lvl="0" algn="ctr">
                <a:lnSpc>
                  <a:spcPct val="150000"/>
                </a:lnSpc>
              </a:pPr>
              <a:r>
                <a:rPr lang="vi-VN" sz="4000" b="1">
                  <a:solidFill>
                    <a:prstClr val="white"/>
                  </a:solidFill>
                  <a:cs typeface="Arial" panose="020B0604020202020204" pitchFamily="34" charset="0"/>
                </a:rPr>
                <a:t>HỢP KIM ĐỒNG</a:t>
              </a:r>
              <a:endParaRPr lang="en-US" sz="4000" b="1">
                <a:solidFill>
                  <a:prstClr val="white"/>
                </a:solidFill>
                <a:latin typeface="Arial" panose="020B0604020202020204" pitchFamily="34" charset="0"/>
                <a:cs typeface="Arial" panose="020B0604020202020204" pitchFamily="34" charset="0"/>
              </a:endParaRPr>
            </a:p>
          </p:txBody>
        </p:sp>
      </p:grpSp>
      <p:sp>
        <p:nvSpPr>
          <p:cNvPr id="21" name="Rectangle 20"/>
          <p:cNvSpPr/>
          <p:nvPr/>
        </p:nvSpPr>
        <p:spPr>
          <a:xfrm>
            <a:off x="8007390" y="4122737"/>
            <a:ext cx="9936717" cy="2482667"/>
          </a:xfrm>
          <a:prstGeom prst="rect">
            <a:avLst/>
          </a:prstGeom>
        </p:spPr>
        <p:txBody>
          <a:bodyPr wrap="square">
            <a:spAutoFit/>
          </a:bodyPr>
          <a:lstStyle/>
          <a:p>
            <a:pPr algn="just">
              <a:lnSpc>
                <a:spcPct val="150000"/>
              </a:lnSpc>
            </a:pPr>
            <a:r>
              <a:rPr lang="vi-VN" sz="3600" smtClean="0">
                <a:latin typeface="Arial" panose="020B0604020202020204" pitchFamily="34" charset="0"/>
                <a:cs typeface="Arial" panose="020B0604020202020204" pitchFamily="34" charset="0"/>
              </a:rPr>
              <a:t>H</a:t>
            </a:r>
            <a:r>
              <a:rPr lang="en-US" sz="3600" smtClean="0">
                <a:latin typeface="Arial" panose="020B0604020202020204" pitchFamily="34" charset="0"/>
                <a:cs typeface="Arial" panose="020B0604020202020204" pitchFamily="34" charset="0"/>
              </a:rPr>
              <a:t>ợp </a:t>
            </a:r>
            <a:r>
              <a:rPr lang="en-US" sz="3600">
                <a:latin typeface="Arial" panose="020B0604020202020204" pitchFamily="34" charset="0"/>
                <a:cs typeface="Arial" panose="020B0604020202020204" pitchFamily="34" charset="0"/>
              </a:rPr>
              <a:t>kim của đồng với kẽm, chịu lực tốt; độ bền, độ dẻo và chống ăn mòn cao </a:t>
            </a:r>
            <a:r>
              <a:rPr lang="en-US" sz="3600" smtClean="0">
                <a:latin typeface="Arial" panose="020B0604020202020204" pitchFamily="34" charset="0"/>
                <a:cs typeface="Arial" panose="020B0604020202020204" pitchFamily="34" charset="0"/>
              </a:rPr>
              <a:t>→</a:t>
            </a:r>
            <a:r>
              <a:rPr lang="vi-VN" sz="3600" smtClean="0">
                <a:latin typeface="Arial" panose="020B0604020202020204" pitchFamily="34" charset="0"/>
                <a:cs typeface="Arial" panose="020B0604020202020204" pitchFamily="34" charset="0"/>
              </a:rPr>
              <a:t> chế tạo</a:t>
            </a:r>
            <a:r>
              <a:rPr lang="en-US" sz="3600" smtClean="0">
                <a:latin typeface="Arial" panose="020B0604020202020204" pitchFamily="34" charset="0"/>
                <a:cs typeface="Arial" panose="020B0604020202020204" pitchFamily="34" charset="0"/>
              </a:rPr>
              <a:t> </a:t>
            </a:r>
            <a:r>
              <a:rPr lang="en-US" sz="3600">
                <a:latin typeface="Arial" panose="020B0604020202020204" pitchFamily="34" charset="0"/>
                <a:cs typeface="Arial" panose="020B0604020202020204" pitchFamily="34" charset="0"/>
              </a:rPr>
              <a:t>chi tiết máy dạng dống, tấm, thanh.</a:t>
            </a:r>
          </a:p>
        </p:txBody>
      </p:sp>
      <p:sp>
        <p:nvSpPr>
          <p:cNvPr id="22" name="Rectangle 21"/>
          <p:cNvSpPr/>
          <p:nvPr/>
        </p:nvSpPr>
        <p:spPr>
          <a:xfrm>
            <a:off x="8063035" y="7159327"/>
            <a:ext cx="9881072" cy="2585323"/>
          </a:xfrm>
          <a:prstGeom prst="rect">
            <a:avLst/>
          </a:prstGeom>
        </p:spPr>
        <p:txBody>
          <a:bodyPr wrap="square">
            <a:spAutoFit/>
          </a:bodyPr>
          <a:lstStyle/>
          <a:p>
            <a:pPr algn="just">
              <a:lnSpc>
                <a:spcPct val="150000"/>
              </a:lnSpc>
            </a:pPr>
            <a:r>
              <a:rPr lang="vi-VN" sz="3600" smtClean="0">
                <a:latin typeface="Arial" panose="020B0604020202020204" pitchFamily="34" charset="0"/>
                <a:cs typeface="Arial" panose="020B0604020202020204" pitchFamily="34" charset="0"/>
              </a:rPr>
              <a:t>H</a:t>
            </a:r>
            <a:r>
              <a:rPr lang="en-US" sz="3600" smtClean="0">
                <a:latin typeface="Arial" panose="020B0604020202020204" pitchFamily="34" charset="0"/>
                <a:cs typeface="Arial" panose="020B0604020202020204" pitchFamily="34" charset="0"/>
              </a:rPr>
              <a:t>ợp </a:t>
            </a:r>
            <a:r>
              <a:rPr lang="en-US" sz="3600">
                <a:latin typeface="Arial" panose="020B0604020202020204" pitchFamily="34" charset="0"/>
                <a:cs typeface="Arial" panose="020B0604020202020204" pitchFamily="34" charset="0"/>
              </a:rPr>
              <a:t>kim của đồng với thiếc, nhôm, chì,… có độ bền, độ dẻo, độ chống mài mòn ma sát cao → các chi tiết chịu mài mòn trong công nghiệp.</a:t>
            </a:r>
          </a:p>
        </p:txBody>
      </p:sp>
    </p:spTree>
    <p:extLst>
      <p:ext uri="{BB962C8B-B14F-4D97-AF65-F5344CB8AC3E}">
        <p14:creationId xmlns:p14="http://schemas.microsoft.com/office/powerpoint/2010/main" val="383722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3"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strips(upRight)">
                                      <p:cBhvr>
                                        <p:cTn id="38" dur="500"/>
                                        <p:tgtEl>
                                          <p:spTgt spid="13"/>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strips(downRight)">
                                      <p:cBhvr>
                                        <p:cTn id="51" dur="500"/>
                                        <p:tgtEl>
                                          <p:spTgt spid="18"/>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1" grpId="0"/>
      <p:bldP spid="13" grpId="0" animBg="1"/>
      <p:bldP spid="14" grpId="0" animBg="1"/>
      <p:bldP spid="18" grpId="0" animBg="1"/>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6" name="Group 5"/>
          <p:cNvGrpSpPr/>
          <p:nvPr/>
        </p:nvGrpSpPr>
        <p:grpSpPr>
          <a:xfrm>
            <a:off x="1091610" y="776760"/>
            <a:ext cx="16104779" cy="1824923"/>
            <a:chOff x="1040221" y="436880"/>
            <a:chExt cx="16104779" cy="1824923"/>
          </a:xfrm>
        </p:grpSpPr>
        <p:sp>
          <p:nvSpPr>
            <p:cNvPr id="4" name="Rectangle 3"/>
            <p:cNvSpPr/>
            <p:nvPr/>
          </p:nvSpPr>
          <p:spPr>
            <a:xfrm>
              <a:off x="2667000" y="436880"/>
              <a:ext cx="14478000" cy="182492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Vì sao các chi tiết như ống nối, bạc đỡ được làm từ đồng thau, các chi tiết như bạc lót, ổ trượt được làm từ đồng thanh?</a:t>
              </a:r>
              <a:endParaRPr lang="en-US" sz="4000" i="1">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221" y="436880"/>
              <a:ext cx="1430020" cy="1430020"/>
            </a:xfrm>
            <a:prstGeom prst="rect">
              <a:avLst/>
            </a:prstGeom>
          </p:spPr>
        </p:pic>
      </p:grpSp>
      <p:grpSp>
        <p:nvGrpSpPr>
          <p:cNvPr id="10" name="Group 9"/>
          <p:cNvGrpSpPr/>
          <p:nvPr/>
        </p:nvGrpSpPr>
        <p:grpSpPr>
          <a:xfrm>
            <a:off x="386842" y="3415924"/>
            <a:ext cx="7864150" cy="6046303"/>
            <a:chOff x="346968" y="2977841"/>
            <a:chExt cx="7864150" cy="6046303"/>
          </a:xfrm>
        </p:grpSpPr>
        <p:pic>
          <p:nvPicPr>
            <p:cNvPr id="7" name="Picture 6"/>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4205"/>
            <a:stretch/>
          </p:blipFill>
          <p:spPr>
            <a:xfrm>
              <a:off x="546294" y="2977841"/>
              <a:ext cx="6805872" cy="5289859"/>
            </a:xfrm>
            <a:prstGeom prst="rect">
              <a:avLst/>
            </a:prstGeom>
          </p:spPr>
        </p:pic>
        <p:sp>
          <p:nvSpPr>
            <p:cNvPr id="9" name="TextBox 8"/>
            <p:cNvSpPr txBox="1"/>
            <p:nvPr/>
          </p:nvSpPr>
          <p:spPr>
            <a:xfrm>
              <a:off x="346968" y="8285480"/>
              <a:ext cx="7864150" cy="738664"/>
            </a:xfrm>
            <a:prstGeom prst="rect">
              <a:avLst/>
            </a:prstGeom>
            <a:noFill/>
          </p:spPr>
          <p:txBody>
            <a:bodyPr wrap="square" rtlCol="0">
              <a:spAutoFit/>
            </a:bodyPr>
            <a:lstStyle/>
            <a:p>
              <a:pPr algn="ctr">
                <a:lnSpc>
                  <a:spcPct val="150000"/>
                </a:lnSpc>
              </a:pPr>
              <a:r>
                <a:rPr lang="vi-VN" sz="2800" b="1" smtClean="0">
                  <a:latin typeface="Arial" panose="020B0604020202020204" pitchFamily="34" charset="0"/>
                  <a:cs typeface="Arial" panose="020B0604020202020204" pitchFamily="34" charset="0"/>
                </a:rPr>
                <a:t>Hình 4.6. </a:t>
              </a:r>
              <a:r>
                <a:rPr lang="vi-VN" sz="2800" smtClean="0">
                  <a:latin typeface="Arial" panose="020B0604020202020204" pitchFamily="34" charset="0"/>
                  <a:cs typeface="Arial" panose="020B0604020202020204" pitchFamily="34" charset="0"/>
                </a:rPr>
                <a:t>Một số sản phẩm làm bằng đồng thau</a:t>
              </a:r>
              <a:endParaRPr lang="en-US" sz="2800">
                <a:latin typeface="Arial" panose="020B0604020202020204" pitchFamily="34" charset="0"/>
                <a:cs typeface="Arial" panose="020B0604020202020204" pitchFamily="34" charset="0"/>
              </a:endParaRPr>
            </a:p>
          </p:txBody>
        </p:sp>
      </p:grpSp>
      <p:grpSp>
        <p:nvGrpSpPr>
          <p:cNvPr id="14" name="Group 13"/>
          <p:cNvGrpSpPr/>
          <p:nvPr/>
        </p:nvGrpSpPr>
        <p:grpSpPr>
          <a:xfrm>
            <a:off x="8001000" y="3630863"/>
            <a:ext cx="9847619" cy="5844064"/>
            <a:chOff x="7924800" y="3162300"/>
            <a:chExt cx="9847619" cy="5844064"/>
          </a:xfrm>
        </p:grpSpPr>
        <p:pic>
          <p:nvPicPr>
            <p:cNvPr id="8" name="Picture 7"/>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31795"/>
            <a:stretch/>
          </p:blipFill>
          <p:spPr>
            <a:xfrm>
              <a:off x="7924800" y="3162300"/>
              <a:ext cx="9847619" cy="3962400"/>
            </a:xfrm>
            <a:prstGeom prst="rect">
              <a:avLst/>
            </a:prstGeom>
          </p:spPr>
        </p:pic>
        <p:sp>
          <p:nvSpPr>
            <p:cNvPr id="11" name="TextBox 10"/>
            <p:cNvSpPr txBox="1"/>
            <p:nvPr/>
          </p:nvSpPr>
          <p:spPr>
            <a:xfrm>
              <a:off x="9601200" y="7521989"/>
              <a:ext cx="2965151" cy="584775"/>
            </a:xfrm>
            <a:prstGeom prst="rect">
              <a:avLst/>
            </a:prstGeom>
            <a:noFill/>
          </p:spPr>
          <p:txBody>
            <a:bodyPr wrap="square" rtlCol="0">
              <a:spAutoFit/>
            </a:bodyPr>
            <a:lstStyle/>
            <a:p>
              <a:pPr algn="ctr"/>
              <a:r>
                <a:rPr lang="vi-VN" sz="3200" smtClean="0">
                  <a:latin typeface="Arial" panose="020B0604020202020204" pitchFamily="34" charset="0"/>
                  <a:cs typeface="Arial" panose="020B0604020202020204" pitchFamily="34" charset="0"/>
                </a:rPr>
                <a:t>a) Bạc lót</a:t>
              </a:r>
              <a:endParaRPr lang="en-US" sz="3200">
                <a:latin typeface="Arial" panose="020B0604020202020204" pitchFamily="34" charset="0"/>
                <a:cs typeface="Arial" panose="020B0604020202020204" pitchFamily="34" charset="0"/>
              </a:endParaRPr>
            </a:p>
          </p:txBody>
        </p:sp>
        <p:sp>
          <p:nvSpPr>
            <p:cNvPr id="12" name="TextBox 11"/>
            <p:cNvSpPr txBox="1"/>
            <p:nvPr/>
          </p:nvSpPr>
          <p:spPr>
            <a:xfrm>
              <a:off x="14352368" y="7521989"/>
              <a:ext cx="2965151" cy="584775"/>
            </a:xfrm>
            <a:prstGeom prst="rect">
              <a:avLst/>
            </a:prstGeom>
            <a:noFill/>
          </p:spPr>
          <p:txBody>
            <a:bodyPr wrap="square" rtlCol="0">
              <a:spAutoFit/>
            </a:bodyPr>
            <a:lstStyle/>
            <a:p>
              <a:pPr algn="ctr"/>
              <a:r>
                <a:rPr lang="vi-VN" sz="3200" smtClean="0">
                  <a:latin typeface="Arial" panose="020B0604020202020204" pitchFamily="34" charset="0"/>
                  <a:cs typeface="Arial" panose="020B0604020202020204" pitchFamily="34" charset="0"/>
                </a:rPr>
                <a:t>b) Bánh vít</a:t>
              </a:r>
              <a:endParaRPr lang="en-US" sz="3200">
                <a:latin typeface="Arial" panose="020B0604020202020204" pitchFamily="34" charset="0"/>
                <a:cs typeface="Arial" panose="020B0604020202020204" pitchFamily="34" charset="0"/>
              </a:endParaRPr>
            </a:p>
          </p:txBody>
        </p:sp>
        <p:sp>
          <p:nvSpPr>
            <p:cNvPr id="13" name="TextBox 12"/>
            <p:cNvSpPr txBox="1"/>
            <p:nvPr/>
          </p:nvSpPr>
          <p:spPr>
            <a:xfrm>
              <a:off x="9144000" y="8267700"/>
              <a:ext cx="8059211" cy="738664"/>
            </a:xfrm>
            <a:prstGeom prst="rect">
              <a:avLst/>
            </a:prstGeom>
            <a:noFill/>
          </p:spPr>
          <p:txBody>
            <a:bodyPr wrap="square" rtlCol="0">
              <a:spAutoFit/>
            </a:bodyPr>
            <a:lstStyle/>
            <a:p>
              <a:pPr algn="ctr">
                <a:lnSpc>
                  <a:spcPct val="150000"/>
                </a:lnSpc>
              </a:pPr>
              <a:r>
                <a:rPr lang="vi-VN" sz="2800" b="1" smtClean="0">
                  <a:latin typeface="Arial" panose="020B0604020202020204" pitchFamily="34" charset="0"/>
                  <a:cs typeface="Arial" panose="020B0604020202020204" pitchFamily="34" charset="0"/>
                </a:rPr>
                <a:t>Hình 4.7. </a:t>
              </a:r>
              <a:r>
                <a:rPr lang="vi-VN" sz="2800" smtClean="0">
                  <a:latin typeface="Arial" panose="020B0604020202020204" pitchFamily="34" charset="0"/>
                  <a:cs typeface="Arial" panose="020B0604020202020204" pitchFamily="34" charset="0"/>
                </a:rPr>
                <a:t>Một số sản phẩm làm bằng đồng thanh</a:t>
              </a:r>
              <a:endParaRPr lang="en-US" sz="2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5237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9" name="Freeform 9"/>
          <p:cNvSpPr/>
          <p:nvPr/>
        </p:nvSpPr>
        <p:spPr>
          <a:xfrm flipH="1">
            <a:off x="16100441" y="-252420"/>
            <a:ext cx="2408379" cy="2322914"/>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9"/>
          <p:cNvSpPr txBox="1"/>
          <p:nvPr/>
        </p:nvSpPr>
        <p:spPr>
          <a:xfrm>
            <a:off x="4471507" y="638137"/>
            <a:ext cx="9596176" cy="1107996"/>
          </a:xfrm>
          <a:prstGeom prst="rect">
            <a:avLst/>
          </a:prstGeom>
          <a:noFill/>
        </p:spPr>
        <p:txBody>
          <a:bodyPr wrap="square" rtlCol="0">
            <a:spAutoFit/>
          </a:bodyPr>
          <a:lstStyle/>
          <a:p>
            <a:pPr algn="ctr"/>
            <a:r>
              <a:rPr lang="vi-VN" sz="6600" b="1" dirty="0" smtClean="0">
                <a:solidFill>
                  <a:srgbClr val="1B6A6D"/>
                </a:solidFill>
                <a:latin typeface="Arial" panose="020B0604020202020204" pitchFamily="34" charset="0"/>
                <a:cs typeface="Arial" panose="020B0604020202020204" pitchFamily="34" charset="0"/>
              </a:rPr>
              <a:t>KHỞI ĐỘNG</a:t>
            </a:r>
            <a:endParaRPr lang="en-US" sz="6600" b="1" dirty="0">
              <a:solidFill>
                <a:srgbClr val="1B6A6D"/>
              </a:solidFill>
              <a:latin typeface="Arial" panose="020B0604020202020204" pitchFamily="34" charset="0"/>
              <a:cs typeface="Arial" panose="020B0604020202020204" pitchFamily="34" charset="0"/>
            </a:endParaRPr>
          </a:p>
        </p:txBody>
      </p:sp>
      <p:grpSp>
        <p:nvGrpSpPr>
          <p:cNvPr id="13" name="Group 12"/>
          <p:cNvGrpSpPr/>
          <p:nvPr/>
        </p:nvGrpSpPr>
        <p:grpSpPr>
          <a:xfrm>
            <a:off x="768436" y="7759897"/>
            <a:ext cx="17071410" cy="1438594"/>
            <a:chOff x="319886" y="7909560"/>
            <a:chExt cx="17071410" cy="1438594"/>
          </a:xfrm>
        </p:grpSpPr>
        <p:sp>
          <p:nvSpPr>
            <p:cNvPr id="11" name="Rectangle 10"/>
            <p:cNvSpPr/>
            <p:nvPr/>
          </p:nvSpPr>
          <p:spPr>
            <a:xfrm>
              <a:off x="1875264" y="8408461"/>
              <a:ext cx="15516032" cy="901593"/>
            </a:xfrm>
            <a:prstGeom prst="rect">
              <a:avLst/>
            </a:prstGeom>
          </p:spPr>
          <p:txBody>
            <a:bodyPr wrap="square">
              <a:spAutoFit/>
            </a:bodyPr>
            <a:lstStyle/>
            <a:p>
              <a:pPr algn="just">
                <a:lnSpc>
                  <a:spcPct val="150000"/>
                </a:lnSpc>
              </a:pPr>
              <a:r>
                <a:rPr lang="en-US" sz="4000" i="1">
                  <a:solidFill>
                    <a:srgbClr val="0070C0"/>
                  </a:solidFill>
                  <a:latin typeface="Arial" panose="020B0604020202020204" pitchFamily="34" charset="0"/>
                  <a:cs typeface="Arial" panose="020B0604020202020204" pitchFamily="34" charset="0"/>
                </a:rPr>
                <a:t>Quan sát hình 4.1 và cho biết sản phẩm </a:t>
              </a:r>
              <a:r>
                <a:rPr lang="vi-VN" sz="4000" i="1" smtClean="0">
                  <a:solidFill>
                    <a:srgbClr val="0070C0"/>
                  </a:solidFill>
                  <a:latin typeface="Arial" panose="020B0604020202020204" pitchFamily="34" charset="0"/>
                  <a:cs typeface="Arial" panose="020B0604020202020204" pitchFamily="34" charset="0"/>
                </a:rPr>
                <a:t>đó </a:t>
              </a:r>
              <a:r>
                <a:rPr lang="en-US" sz="4000" i="1" smtClean="0">
                  <a:solidFill>
                    <a:srgbClr val="0070C0"/>
                  </a:solidFill>
                  <a:latin typeface="Arial" panose="020B0604020202020204" pitchFamily="34" charset="0"/>
                  <a:cs typeface="Arial" panose="020B0604020202020204" pitchFamily="34" charset="0"/>
                </a:rPr>
                <a:t>được </a:t>
              </a:r>
              <a:r>
                <a:rPr lang="en-US" sz="4000" i="1">
                  <a:solidFill>
                    <a:srgbClr val="0070C0"/>
                  </a:solidFill>
                  <a:latin typeface="Arial" panose="020B0604020202020204" pitchFamily="34" charset="0"/>
                  <a:cs typeface="Arial" panose="020B0604020202020204" pitchFamily="34" charset="0"/>
                </a:rPr>
                <a:t>làm từ vật liệu gì?</a:t>
              </a:r>
              <a:endParaRPr lang="en-US" sz="4000">
                <a:solidFill>
                  <a:srgbClr val="0070C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886" y="7909560"/>
              <a:ext cx="1438594" cy="1438594"/>
            </a:xfrm>
            <a:prstGeom prst="rect">
              <a:avLst/>
            </a:prstGeom>
          </p:spPr>
        </p:pic>
      </p:grpSp>
      <p:pic>
        <p:nvPicPr>
          <p:cNvPr id="4" name="Picture 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81941" y="2070494"/>
            <a:ext cx="15142688" cy="5989842"/>
          </a:xfrm>
          <a:prstGeom prst="rect">
            <a:avLst/>
          </a:prstGeom>
        </p:spPr>
      </p:pic>
    </p:spTree>
    <p:extLst>
      <p:ext uri="{BB962C8B-B14F-4D97-AF65-F5344CB8AC3E}">
        <p14:creationId xmlns:p14="http://schemas.microsoft.com/office/powerpoint/2010/main" val="238069904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10" name="Group 9"/>
          <p:cNvGrpSpPr/>
          <p:nvPr/>
        </p:nvGrpSpPr>
        <p:grpSpPr>
          <a:xfrm>
            <a:off x="386842" y="3415924"/>
            <a:ext cx="7864150" cy="6046303"/>
            <a:chOff x="346968" y="2977841"/>
            <a:chExt cx="7864150" cy="6046303"/>
          </a:xfrm>
        </p:grpSpPr>
        <p:pic>
          <p:nvPicPr>
            <p:cNvPr id="7" name="Picture 6"/>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4205"/>
            <a:stretch/>
          </p:blipFill>
          <p:spPr>
            <a:xfrm>
              <a:off x="546294" y="2977841"/>
              <a:ext cx="6805872" cy="5289859"/>
            </a:xfrm>
            <a:prstGeom prst="rect">
              <a:avLst/>
            </a:prstGeom>
          </p:spPr>
        </p:pic>
        <p:sp>
          <p:nvSpPr>
            <p:cNvPr id="9" name="TextBox 8"/>
            <p:cNvSpPr txBox="1"/>
            <p:nvPr/>
          </p:nvSpPr>
          <p:spPr>
            <a:xfrm>
              <a:off x="346968" y="8285480"/>
              <a:ext cx="7864150" cy="738664"/>
            </a:xfrm>
            <a:prstGeom prst="rect">
              <a:avLst/>
            </a:prstGeom>
            <a:noFill/>
          </p:spPr>
          <p:txBody>
            <a:bodyPr wrap="square" rtlCol="0">
              <a:spAutoFit/>
            </a:bodyPr>
            <a:lstStyle/>
            <a:p>
              <a:pPr algn="ctr">
                <a:lnSpc>
                  <a:spcPct val="150000"/>
                </a:lnSpc>
              </a:pPr>
              <a:r>
                <a:rPr lang="vi-VN" sz="2800" b="1" smtClean="0">
                  <a:latin typeface="Arial" panose="020B0604020202020204" pitchFamily="34" charset="0"/>
                  <a:cs typeface="Arial" panose="020B0604020202020204" pitchFamily="34" charset="0"/>
                </a:rPr>
                <a:t>Hình 4.6. </a:t>
              </a:r>
              <a:r>
                <a:rPr lang="vi-VN" sz="2800" smtClean="0">
                  <a:latin typeface="Arial" panose="020B0604020202020204" pitchFamily="34" charset="0"/>
                  <a:cs typeface="Arial" panose="020B0604020202020204" pitchFamily="34" charset="0"/>
                </a:rPr>
                <a:t>Một số sản phẩm làm bằng đồng thau</a:t>
              </a:r>
              <a:endParaRPr lang="en-US" sz="2800">
                <a:latin typeface="Arial" panose="020B0604020202020204" pitchFamily="34" charset="0"/>
                <a:cs typeface="Arial" panose="020B0604020202020204" pitchFamily="34" charset="0"/>
              </a:endParaRPr>
            </a:p>
          </p:txBody>
        </p:sp>
      </p:grpSp>
      <p:grpSp>
        <p:nvGrpSpPr>
          <p:cNvPr id="14" name="Group 13"/>
          <p:cNvGrpSpPr/>
          <p:nvPr/>
        </p:nvGrpSpPr>
        <p:grpSpPr>
          <a:xfrm>
            <a:off x="8001000" y="3630863"/>
            <a:ext cx="9847619" cy="5844064"/>
            <a:chOff x="7924800" y="3162300"/>
            <a:chExt cx="9847619" cy="5844064"/>
          </a:xfrm>
        </p:grpSpPr>
        <p:pic>
          <p:nvPicPr>
            <p:cNvPr id="8" name="Picture 7"/>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1795"/>
            <a:stretch/>
          </p:blipFill>
          <p:spPr>
            <a:xfrm>
              <a:off x="7924800" y="3162300"/>
              <a:ext cx="9847619" cy="3962400"/>
            </a:xfrm>
            <a:prstGeom prst="rect">
              <a:avLst/>
            </a:prstGeom>
          </p:spPr>
        </p:pic>
        <p:sp>
          <p:nvSpPr>
            <p:cNvPr id="11" name="TextBox 10"/>
            <p:cNvSpPr txBox="1"/>
            <p:nvPr/>
          </p:nvSpPr>
          <p:spPr>
            <a:xfrm>
              <a:off x="9601200" y="7521989"/>
              <a:ext cx="2965151" cy="584775"/>
            </a:xfrm>
            <a:prstGeom prst="rect">
              <a:avLst/>
            </a:prstGeom>
            <a:noFill/>
          </p:spPr>
          <p:txBody>
            <a:bodyPr wrap="square" rtlCol="0">
              <a:spAutoFit/>
            </a:bodyPr>
            <a:lstStyle/>
            <a:p>
              <a:pPr algn="ctr"/>
              <a:r>
                <a:rPr lang="vi-VN" sz="3200" smtClean="0">
                  <a:latin typeface="Arial" panose="020B0604020202020204" pitchFamily="34" charset="0"/>
                  <a:cs typeface="Arial" panose="020B0604020202020204" pitchFamily="34" charset="0"/>
                </a:rPr>
                <a:t>a) Bạc lót</a:t>
              </a:r>
              <a:endParaRPr lang="en-US" sz="3200">
                <a:latin typeface="Arial" panose="020B0604020202020204" pitchFamily="34" charset="0"/>
                <a:cs typeface="Arial" panose="020B0604020202020204" pitchFamily="34" charset="0"/>
              </a:endParaRPr>
            </a:p>
          </p:txBody>
        </p:sp>
        <p:sp>
          <p:nvSpPr>
            <p:cNvPr id="12" name="TextBox 11"/>
            <p:cNvSpPr txBox="1"/>
            <p:nvPr/>
          </p:nvSpPr>
          <p:spPr>
            <a:xfrm>
              <a:off x="14352368" y="7521989"/>
              <a:ext cx="2965151" cy="584775"/>
            </a:xfrm>
            <a:prstGeom prst="rect">
              <a:avLst/>
            </a:prstGeom>
            <a:noFill/>
          </p:spPr>
          <p:txBody>
            <a:bodyPr wrap="square" rtlCol="0">
              <a:spAutoFit/>
            </a:bodyPr>
            <a:lstStyle/>
            <a:p>
              <a:pPr algn="ctr"/>
              <a:r>
                <a:rPr lang="vi-VN" sz="3200" smtClean="0">
                  <a:latin typeface="Arial" panose="020B0604020202020204" pitchFamily="34" charset="0"/>
                  <a:cs typeface="Arial" panose="020B0604020202020204" pitchFamily="34" charset="0"/>
                </a:rPr>
                <a:t>b) Bánh vít</a:t>
              </a:r>
              <a:endParaRPr lang="en-US" sz="3200">
                <a:latin typeface="Arial" panose="020B0604020202020204" pitchFamily="34" charset="0"/>
                <a:cs typeface="Arial" panose="020B0604020202020204" pitchFamily="34" charset="0"/>
              </a:endParaRPr>
            </a:p>
          </p:txBody>
        </p:sp>
        <p:sp>
          <p:nvSpPr>
            <p:cNvPr id="13" name="TextBox 12"/>
            <p:cNvSpPr txBox="1"/>
            <p:nvPr/>
          </p:nvSpPr>
          <p:spPr>
            <a:xfrm>
              <a:off x="9144000" y="8267700"/>
              <a:ext cx="8059211" cy="738664"/>
            </a:xfrm>
            <a:prstGeom prst="rect">
              <a:avLst/>
            </a:prstGeom>
            <a:noFill/>
          </p:spPr>
          <p:txBody>
            <a:bodyPr wrap="square" rtlCol="0">
              <a:spAutoFit/>
            </a:bodyPr>
            <a:lstStyle/>
            <a:p>
              <a:pPr algn="ctr">
                <a:lnSpc>
                  <a:spcPct val="150000"/>
                </a:lnSpc>
              </a:pPr>
              <a:r>
                <a:rPr lang="vi-VN" sz="2800" b="1" smtClean="0">
                  <a:latin typeface="Arial" panose="020B0604020202020204" pitchFamily="34" charset="0"/>
                  <a:cs typeface="Arial" panose="020B0604020202020204" pitchFamily="34" charset="0"/>
                </a:rPr>
                <a:t>Hình 4.7. </a:t>
              </a:r>
              <a:r>
                <a:rPr lang="vi-VN" sz="2800" smtClean="0">
                  <a:latin typeface="Arial" panose="020B0604020202020204" pitchFamily="34" charset="0"/>
                  <a:cs typeface="Arial" panose="020B0604020202020204" pitchFamily="34" charset="0"/>
                </a:rPr>
                <a:t>Một số sản phẩm làm bằng đồng thanh</a:t>
              </a:r>
              <a:endParaRPr lang="en-US" sz="2800">
                <a:latin typeface="Arial" panose="020B0604020202020204" pitchFamily="34" charset="0"/>
                <a:cs typeface="Arial" panose="020B0604020202020204" pitchFamily="34" charset="0"/>
              </a:endParaRPr>
            </a:p>
          </p:txBody>
        </p:sp>
      </p:grpSp>
      <p:sp>
        <p:nvSpPr>
          <p:cNvPr id="15" name="Rectangle 14"/>
          <p:cNvSpPr/>
          <p:nvPr/>
        </p:nvSpPr>
        <p:spPr>
          <a:xfrm>
            <a:off x="514320" y="425345"/>
            <a:ext cx="7609193" cy="1824923"/>
          </a:xfrm>
          <a:prstGeom prst="rect">
            <a:avLst/>
          </a:prstGeom>
        </p:spPr>
        <p:txBody>
          <a:bodyPr wrap="square">
            <a:spAutoFit/>
          </a:bodyPr>
          <a:lstStyle/>
          <a:p>
            <a:pPr algn="ctr">
              <a:lnSpc>
                <a:spcPct val="150000"/>
              </a:lnSpc>
            </a:pPr>
            <a:r>
              <a:rPr lang="en-US" sz="4000">
                <a:solidFill>
                  <a:srgbClr val="002060"/>
                </a:solidFill>
                <a:latin typeface="Arial" panose="020B0604020202020204" pitchFamily="34" charset="0"/>
                <a:cs typeface="Arial" panose="020B0604020202020204" pitchFamily="34" charset="0"/>
              </a:rPr>
              <a:t>Chi tiết ống nối, bạc đỡ cần chịu lực tốt </a:t>
            </a:r>
            <a:r>
              <a:rPr lang="en-US" sz="4000" smtClean="0">
                <a:solidFill>
                  <a:srgbClr val="002060"/>
                </a:solidFill>
                <a:latin typeface="Arial" panose="020B0604020202020204" pitchFamily="34" charset="0"/>
                <a:cs typeface="Arial" panose="020B0604020202020204" pitchFamily="34" charset="0"/>
              </a:rPr>
              <a:t>→</a:t>
            </a:r>
            <a:r>
              <a:rPr lang="vi-VN" sz="4000" smtClean="0">
                <a:solidFill>
                  <a:srgbClr val="002060"/>
                </a:solidFill>
                <a:latin typeface="Arial" panose="020B0604020202020204" pitchFamily="34" charset="0"/>
                <a:cs typeface="Arial" panose="020B0604020202020204" pitchFamily="34" charset="0"/>
              </a:rPr>
              <a:t> làm bằng</a:t>
            </a:r>
            <a:r>
              <a:rPr lang="en-US" sz="4000" smtClean="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đồng thau.</a:t>
            </a:r>
          </a:p>
        </p:txBody>
      </p:sp>
      <p:sp>
        <p:nvSpPr>
          <p:cNvPr id="16" name="Up Arrow 15"/>
          <p:cNvSpPr/>
          <p:nvPr/>
        </p:nvSpPr>
        <p:spPr>
          <a:xfrm>
            <a:off x="4101156" y="2503850"/>
            <a:ext cx="435520" cy="73900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a:off x="13051790" y="2503849"/>
            <a:ext cx="435520" cy="73900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608135" y="444141"/>
            <a:ext cx="9504388" cy="1824923"/>
          </a:xfrm>
          <a:prstGeom prst="rect">
            <a:avLst/>
          </a:prstGeom>
        </p:spPr>
        <p:txBody>
          <a:bodyPr wrap="square">
            <a:spAutoFit/>
          </a:bodyPr>
          <a:lstStyle/>
          <a:p>
            <a:pPr algn="ctr">
              <a:lnSpc>
                <a:spcPct val="150000"/>
              </a:lnSpc>
            </a:pPr>
            <a:r>
              <a:rPr lang="vi-VN" sz="4000">
                <a:solidFill>
                  <a:srgbClr val="002060"/>
                </a:solidFill>
                <a:latin typeface="Arial" panose="020B0604020202020204" pitchFamily="34" charset="0"/>
                <a:cs typeface="Arial" panose="020B0604020202020204" pitchFamily="34" charset="0"/>
              </a:rPr>
              <a:t>Chi tiết bạc lót, ổ trượt cần chống mài mòn ma sát cao → </a:t>
            </a:r>
            <a:r>
              <a:rPr lang="vi-VN" sz="4000" smtClean="0">
                <a:solidFill>
                  <a:srgbClr val="002060"/>
                </a:solidFill>
                <a:latin typeface="Arial" panose="020B0604020202020204" pitchFamily="34" charset="0"/>
                <a:cs typeface="Arial" panose="020B0604020202020204" pitchFamily="34" charset="0"/>
              </a:rPr>
              <a:t>làm bằng đồng </a:t>
            </a:r>
            <a:r>
              <a:rPr lang="vi-VN" sz="4000">
                <a:solidFill>
                  <a:srgbClr val="002060"/>
                </a:solidFill>
                <a:latin typeface="Arial" panose="020B0604020202020204" pitchFamily="34" charset="0"/>
                <a:cs typeface="Arial" panose="020B0604020202020204" pitchFamily="34" charset="0"/>
              </a:rPr>
              <a:t>thanh</a:t>
            </a:r>
            <a:endParaRPr lang="en-US" sz="40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48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ppt_h*1.125000"/>
                                          </p:val>
                                        </p:tav>
                                        <p:tav tm="100000">
                                          <p:val>
                                            <p:strVal val="#ppt_y"/>
                                          </p:val>
                                        </p:tav>
                                      </p:tavLst>
                                    </p:anim>
                                    <p:animEffect transition="in" filter="wipe(up)">
                                      <p:cBhvr>
                                        <p:cTn id="18" dur="500"/>
                                        <p:tgtEl>
                                          <p:spTgt spid="1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Pentagon 3"/>
          <p:cNvSpPr/>
          <p:nvPr/>
        </p:nvSpPr>
        <p:spPr>
          <a:xfrm>
            <a:off x="0" y="571500"/>
            <a:ext cx="4572000" cy="1162098"/>
          </a:xfrm>
          <a:prstGeom prst="homePlate">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smtClean="0">
                <a:latin typeface="Arial" panose="020B0604020202020204" pitchFamily="34" charset="0"/>
                <a:cs typeface="Arial" panose="020B0604020202020204" pitchFamily="34" charset="0"/>
              </a:rPr>
              <a:t>5. Gốm oxit</a:t>
            </a:r>
            <a:endParaRPr lang="en-US" sz="4400" b="1">
              <a:latin typeface="Arial" panose="020B0604020202020204" pitchFamily="34" charset="0"/>
              <a:cs typeface="Arial" panose="020B0604020202020204" pitchFamily="34" charset="0"/>
            </a:endParaRPr>
          </a:p>
        </p:txBody>
      </p:sp>
      <p:grpSp>
        <p:nvGrpSpPr>
          <p:cNvPr id="7" name="Group 6"/>
          <p:cNvGrpSpPr/>
          <p:nvPr/>
        </p:nvGrpSpPr>
        <p:grpSpPr>
          <a:xfrm>
            <a:off x="1273969" y="2095500"/>
            <a:ext cx="16023431" cy="1824923"/>
            <a:chOff x="1273969" y="2095500"/>
            <a:chExt cx="16023431" cy="1824923"/>
          </a:xfrm>
        </p:grpSpPr>
        <p:sp>
          <p:nvSpPr>
            <p:cNvPr id="5" name="Rectangle 4"/>
            <p:cNvSpPr/>
            <p:nvPr/>
          </p:nvSpPr>
          <p:spPr>
            <a:xfrm>
              <a:off x="2895600" y="2095500"/>
              <a:ext cx="14401800" cy="182492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Vì sao đá mài, đĩa cắt thường được làm bằng gốm oxit? Kể tên một số sản phẩm được làm từ gốm oxit mà em biết.</a:t>
              </a:r>
              <a:endParaRPr lang="en-US" sz="4000" i="1">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969" y="2095500"/>
              <a:ext cx="1430020" cy="1430020"/>
            </a:xfrm>
            <a:prstGeom prst="rect">
              <a:avLst/>
            </a:prstGeom>
          </p:spPr>
        </p:pic>
      </p:grpSp>
      <p:pic>
        <p:nvPicPr>
          <p:cNvPr id="8"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4449" y="4254385"/>
            <a:ext cx="13695951" cy="5862761"/>
          </a:xfrm>
          <a:prstGeom prst="rect">
            <a:avLst/>
          </a:prstGeom>
        </p:spPr>
      </p:pic>
    </p:spTree>
    <p:extLst>
      <p:ext uri="{BB962C8B-B14F-4D97-AF65-F5344CB8AC3E}">
        <p14:creationId xmlns:p14="http://schemas.microsoft.com/office/powerpoint/2010/main" val="402303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Pentagon 3"/>
          <p:cNvSpPr/>
          <p:nvPr/>
        </p:nvSpPr>
        <p:spPr>
          <a:xfrm>
            <a:off x="0" y="571500"/>
            <a:ext cx="4572000" cy="1162098"/>
          </a:xfrm>
          <a:prstGeom prst="homePlate">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smtClean="0">
                <a:latin typeface="Arial" panose="020B0604020202020204" pitchFamily="34" charset="0"/>
                <a:cs typeface="Arial" panose="020B0604020202020204" pitchFamily="34" charset="0"/>
              </a:rPr>
              <a:t>5. Gốm oxit</a:t>
            </a:r>
            <a:endParaRPr lang="en-US" sz="4400" b="1">
              <a:latin typeface="Arial" panose="020B0604020202020204" pitchFamily="34" charset="0"/>
              <a:cs typeface="Arial" panose="020B0604020202020204" pitchFamily="34" charset="0"/>
            </a:endParaRPr>
          </a:p>
        </p:txBody>
      </p:sp>
      <p:grpSp>
        <p:nvGrpSpPr>
          <p:cNvPr id="9" name="Group 8"/>
          <p:cNvGrpSpPr/>
          <p:nvPr/>
        </p:nvGrpSpPr>
        <p:grpSpPr>
          <a:xfrm>
            <a:off x="5412704" y="1333500"/>
            <a:ext cx="10612100" cy="3575126"/>
            <a:chOff x="5991681" y="1465747"/>
            <a:chExt cx="10612100" cy="3575126"/>
          </a:xfrm>
        </p:grpSpPr>
        <p:grpSp>
          <p:nvGrpSpPr>
            <p:cNvPr id="6" name="Group 11"/>
            <p:cNvGrpSpPr/>
            <p:nvPr/>
          </p:nvGrpSpPr>
          <p:grpSpPr>
            <a:xfrm flipH="1">
              <a:off x="5991681" y="1465747"/>
              <a:ext cx="10612100" cy="3575126"/>
              <a:chOff x="-333041" y="-306409"/>
              <a:chExt cx="6238240" cy="1739493"/>
            </a:xfrm>
            <a:solidFill>
              <a:schemeClr val="accent6">
                <a:lumMod val="40000"/>
                <a:lumOff val="60000"/>
              </a:schemeClr>
            </a:solidFill>
          </p:grpSpPr>
          <p:sp>
            <p:nvSpPr>
              <p:cNvPr id="7" name="Freeform 12"/>
              <p:cNvSpPr/>
              <p:nvPr/>
            </p:nvSpPr>
            <p:spPr>
              <a:xfrm>
                <a:off x="-333041" y="-306409"/>
                <a:ext cx="6238240" cy="1739493"/>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8" name="Rectangle 7"/>
            <p:cNvSpPr/>
            <p:nvPr/>
          </p:nvSpPr>
          <p:spPr>
            <a:xfrm>
              <a:off x="7467600" y="1733598"/>
              <a:ext cx="8857179"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Gốm </a:t>
              </a:r>
              <a:r>
                <a:rPr lang="vi-VN" sz="4000" smtClean="0">
                  <a:latin typeface="Arial" panose="020B0604020202020204" pitchFamily="34" charset="0"/>
                  <a:cs typeface="Arial" panose="020B0604020202020204" pitchFamily="34" charset="0"/>
                </a:rPr>
                <a:t>ôxit </a:t>
              </a:r>
              <a:r>
                <a:rPr lang="vi-VN" sz="4000">
                  <a:latin typeface="Arial" panose="020B0604020202020204" pitchFamily="34" charset="0"/>
                  <a:cs typeface="Arial" panose="020B0604020202020204" pitchFamily="34" charset="0"/>
                </a:rPr>
                <a:t>có độ bền nhiệt và độ bền cơ học rất cao nên thường được dùng làm đá mài, đĩa cắt.</a:t>
              </a:r>
              <a:endParaRPr lang="en-US" sz="4000">
                <a:latin typeface="Arial" panose="020B0604020202020204" pitchFamily="34" charset="0"/>
                <a:cs typeface="Arial" panose="020B0604020202020204" pitchFamily="34" charset="0"/>
              </a:endParaRPr>
            </a:p>
          </p:txBody>
        </p:sp>
      </p:grpSp>
      <p:grpSp>
        <p:nvGrpSpPr>
          <p:cNvPr id="11" name="Group 10"/>
          <p:cNvGrpSpPr/>
          <p:nvPr/>
        </p:nvGrpSpPr>
        <p:grpSpPr>
          <a:xfrm>
            <a:off x="990600" y="3167515"/>
            <a:ext cx="5001081" cy="6869803"/>
            <a:chOff x="990600" y="3167515"/>
            <a:chExt cx="5001081" cy="6869803"/>
          </a:xfrm>
        </p:grpSpPr>
        <p:pic>
          <p:nvPicPr>
            <p:cNvPr id="5" name="Picture 4"/>
            <p:cNvPicPr>
              <a:picLocks noChangeAspect="1"/>
            </p:cNvPicPr>
            <p:nvPr/>
          </p:nvPicPr>
          <p:blipFill>
            <a:blip r:embed="rId4"/>
            <a:stretch>
              <a:fillRect/>
            </a:stretch>
          </p:blipFill>
          <p:spPr>
            <a:xfrm flipH="1">
              <a:off x="990600" y="4610100"/>
              <a:ext cx="5001081" cy="5427218"/>
            </a:xfrm>
            <a:prstGeom prst="rect">
              <a:avLst/>
            </a:prstGeom>
            <a:effectLst>
              <a:outerShdw blurRad="50800" dist="38100" dir="13500000" algn="br" rotWithShape="0">
                <a:prstClr val="black">
                  <a:alpha val="40000"/>
                </a:prst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200" y="3167515"/>
              <a:ext cx="1270613" cy="1405545"/>
            </a:xfrm>
            <a:prstGeom prst="rect">
              <a:avLst/>
            </a:prstGeom>
          </p:spPr>
        </p:pic>
      </p:grpSp>
      <p:grpSp>
        <p:nvGrpSpPr>
          <p:cNvPr id="12" name="Group 11"/>
          <p:cNvGrpSpPr/>
          <p:nvPr/>
        </p:nvGrpSpPr>
        <p:grpSpPr>
          <a:xfrm>
            <a:off x="6629400" y="5466373"/>
            <a:ext cx="10612100" cy="3733799"/>
            <a:chOff x="5991681" y="1355472"/>
            <a:chExt cx="10612100" cy="3733799"/>
          </a:xfrm>
        </p:grpSpPr>
        <p:grpSp>
          <p:nvGrpSpPr>
            <p:cNvPr id="13" name="Group 11"/>
            <p:cNvGrpSpPr/>
            <p:nvPr/>
          </p:nvGrpSpPr>
          <p:grpSpPr>
            <a:xfrm flipH="1">
              <a:off x="5991681" y="1355472"/>
              <a:ext cx="10612100" cy="3733799"/>
              <a:chOff x="-333041" y="-360064"/>
              <a:chExt cx="6238240" cy="1816696"/>
            </a:xfrm>
            <a:solidFill>
              <a:schemeClr val="accent6">
                <a:lumMod val="40000"/>
                <a:lumOff val="60000"/>
              </a:schemeClr>
            </a:solidFill>
          </p:grpSpPr>
          <p:sp>
            <p:nvSpPr>
              <p:cNvPr id="15" name="Freeform 12"/>
              <p:cNvSpPr/>
              <p:nvPr/>
            </p:nvSpPr>
            <p:spPr>
              <a:xfrm>
                <a:off x="-333041" y="-360064"/>
                <a:ext cx="6238240" cy="1816696"/>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3">
                  <a:lumMod val="40000"/>
                  <a:lumOff val="60000"/>
                </a:schemeClr>
              </a:solidFill>
            </p:spPr>
          </p:sp>
        </p:grpSp>
        <p:sp>
          <p:nvSpPr>
            <p:cNvPr id="14" name="Rectangle 13"/>
            <p:cNvSpPr/>
            <p:nvPr/>
          </p:nvSpPr>
          <p:spPr>
            <a:xfrm>
              <a:off x="7467600" y="1733598"/>
              <a:ext cx="8857179"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Một số sản phẩm được làm bằng gốm </a:t>
              </a:r>
              <a:r>
                <a:rPr lang="en-US" sz="4000" smtClean="0">
                  <a:latin typeface="Arial" panose="020B0604020202020204" pitchFamily="34" charset="0"/>
                  <a:cs typeface="Arial" panose="020B0604020202020204" pitchFamily="34" charset="0"/>
                </a:rPr>
                <a:t>ôx</a:t>
              </a:r>
              <a:r>
                <a:rPr lang="vi-VN" sz="4000" smtClean="0">
                  <a:latin typeface="Arial" panose="020B0604020202020204" pitchFamily="34" charset="0"/>
                  <a:cs typeface="Arial" panose="020B0604020202020204" pitchFamily="34" charset="0"/>
                </a:rPr>
                <a:t>i</a:t>
              </a:r>
              <a:r>
                <a:rPr lang="en-US" sz="4000" smtClean="0">
                  <a:latin typeface="Arial" panose="020B0604020202020204" pitchFamily="34" charset="0"/>
                  <a:cs typeface="Arial" panose="020B0604020202020204" pitchFamily="34" charset="0"/>
                </a:rPr>
                <a:t>t </a:t>
              </a:r>
              <a:r>
                <a:rPr lang="vi-VN" sz="4000" smtClean="0">
                  <a:latin typeface="Arial" panose="020B0604020202020204" pitchFamily="34" charset="0"/>
                  <a:cs typeface="Arial" panose="020B0604020202020204" pitchFamily="34" charset="0"/>
                </a:rPr>
                <a:t>như</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đá mài, đĩa cắt</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vòng bi gốm oxit, gạch,…</a:t>
              </a:r>
            </a:p>
          </p:txBody>
        </p:sp>
      </p:grpSp>
    </p:spTree>
    <p:extLst>
      <p:ext uri="{BB962C8B-B14F-4D97-AF65-F5344CB8AC3E}">
        <p14:creationId xmlns:p14="http://schemas.microsoft.com/office/powerpoint/2010/main" val="96261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Pentagon 3"/>
          <p:cNvSpPr/>
          <p:nvPr/>
        </p:nvSpPr>
        <p:spPr>
          <a:xfrm>
            <a:off x="0" y="571500"/>
            <a:ext cx="5867400" cy="1162098"/>
          </a:xfrm>
          <a:prstGeom prst="homePlate">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smtClean="0">
                <a:latin typeface="Arial" panose="020B0604020202020204" pitchFamily="34" charset="0"/>
                <a:cs typeface="Arial" panose="020B0604020202020204" pitchFamily="34" charset="0"/>
              </a:rPr>
              <a:t>6. Nhựa nhiệt rắn </a:t>
            </a:r>
            <a:endParaRPr lang="en-US" sz="4400" b="1">
              <a:latin typeface="Arial" panose="020B0604020202020204" pitchFamily="34" charset="0"/>
              <a:cs typeface="Arial" panose="020B0604020202020204" pitchFamily="34" charset="0"/>
            </a:endParaRPr>
          </a:p>
        </p:txBody>
      </p:sp>
      <p:grpSp>
        <p:nvGrpSpPr>
          <p:cNvPr id="5" name="Group 4"/>
          <p:cNvGrpSpPr/>
          <p:nvPr/>
        </p:nvGrpSpPr>
        <p:grpSpPr>
          <a:xfrm>
            <a:off x="1295400" y="3057264"/>
            <a:ext cx="13411200" cy="4573018"/>
            <a:chOff x="1767839" y="5572396"/>
            <a:chExt cx="13711648" cy="4573018"/>
          </a:xfrm>
        </p:grpSpPr>
        <p:sp>
          <p:nvSpPr>
            <p:cNvPr id="6" name="Rounded Rectangle 5"/>
            <p:cNvSpPr/>
            <p:nvPr/>
          </p:nvSpPr>
          <p:spPr>
            <a:xfrm>
              <a:off x="1767839" y="5572396"/>
              <a:ext cx="13711648" cy="4573018"/>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02515" y="5872924"/>
              <a:ext cx="9506774" cy="3785652"/>
            </a:xfrm>
            <a:prstGeom prst="rect">
              <a:avLst/>
            </a:prstGeom>
          </p:spPr>
          <p:txBody>
            <a:bodyPr wrap="square">
              <a:spAutoFit/>
            </a:bodyPr>
            <a:lstStyle/>
            <a:p>
              <a:pPr algn="just">
                <a:lnSpc>
                  <a:spcPct val="150000"/>
                </a:lnSpc>
              </a:pPr>
              <a:r>
                <a:rPr lang="vi-VN" sz="4000" b="1" smtClean="0">
                  <a:solidFill>
                    <a:schemeClr val="accent2">
                      <a:lumMod val="75000"/>
                    </a:schemeClr>
                  </a:solidFill>
                  <a:latin typeface="Arial" panose="020B0604020202020204" pitchFamily="34" charset="0"/>
                  <a:cs typeface="Arial" panose="020B0604020202020204" pitchFamily="34" charset="0"/>
                </a:rPr>
                <a:t>GHI NHỚ:</a:t>
              </a:r>
            </a:p>
            <a:p>
              <a:pPr algn="just">
                <a:lnSpc>
                  <a:spcPct val="150000"/>
                </a:lnSpc>
              </a:pPr>
              <a:r>
                <a:rPr lang="en-US" sz="4000">
                  <a:latin typeface="Arial" panose="020B0604020202020204" pitchFamily="34" charset="0"/>
                  <a:cs typeface="Arial" panose="020B0604020202020204" pitchFamily="34" charset="0"/>
                </a:rPr>
                <a:t>Nhựa nhiệt rắn là loại nhựa khi gia nhiệt sẽ rắn cứng, không có khả năng tái chế, có tính chất cơ học cao.</a:t>
              </a:r>
            </a:p>
          </p:txBody>
        </p:sp>
      </p:grpSp>
      <p:pic>
        <p:nvPicPr>
          <p:cNvPr id="9" name="Picture 8"/>
          <p:cNvPicPr>
            <a:picLocks noChangeAspect="1"/>
          </p:cNvPicPr>
          <p:nvPr/>
        </p:nvPicPr>
        <p:blipFill rotWithShape="1">
          <a:blip r:embed="rId4"/>
          <a:srcRect l="36383" t="5598"/>
          <a:stretch/>
        </p:blipFill>
        <p:spPr>
          <a:xfrm>
            <a:off x="11950694" y="2524619"/>
            <a:ext cx="5781650" cy="5638309"/>
          </a:xfrm>
          <a:prstGeom prst="ellipse">
            <a:avLst/>
          </a:prstGeom>
        </p:spPr>
      </p:pic>
    </p:spTree>
    <p:extLst>
      <p:ext uri="{BB962C8B-B14F-4D97-AF65-F5344CB8AC3E}">
        <p14:creationId xmlns:p14="http://schemas.microsoft.com/office/powerpoint/2010/main" val="72017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7" name="Group 6"/>
          <p:cNvGrpSpPr/>
          <p:nvPr/>
        </p:nvGrpSpPr>
        <p:grpSpPr>
          <a:xfrm>
            <a:off x="609600" y="571500"/>
            <a:ext cx="16611600" cy="3785652"/>
            <a:chOff x="609600" y="571500"/>
            <a:chExt cx="16611600" cy="3785652"/>
          </a:xfrm>
        </p:grpSpPr>
        <p:sp>
          <p:nvSpPr>
            <p:cNvPr id="4" name="Rectangle 3"/>
            <p:cNvSpPr/>
            <p:nvPr/>
          </p:nvSpPr>
          <p:spPr>
            <a:xfrm>
              <a:off x="2438400" y="571500"/>
              <a:ext cx="14782800" cy="3785652"/>
            </a:xfrm>
            <a:prstGeom prst="rect">
              <a:avLst/>
            </a:prstGeom>
          </p:spPr>
          <p:txBody>
            <a:bodyPr wrap="square">
              <a:spAutoFit/>
            </a:bodyPr>
            <a:lstStyle/>
            <a:p>
              <a:pPr marL="742950" indent="-742950" algn="just">
                <a:lnSpc>
                  <a:spcPct val="150000"/>
                </a:lnSpc>
                <a:buFont typeface="+mj-lt"/>
                <a:buAutoNum type="arabicPeriod"/>
              </a:pPr>
              <a:r>
                <a:rPr lang="vi-VN" sz="4000" smtClean="0">
                  <a:latin typeface="Arial" panose="020B0604020202020204" pitchFamily="34" charset="0"/>
                  <a:cs typeface="Arial" panose="020B0604020202020204" pitchFamily="34" charset="0"/>
                </a:rPr>
                <a:t>Vì </a:t>
              </a:r>
              <a:r>
                <a:rPr lang="vi-VN" sz="4000">
                  <a:latin typeface="Arial" panose="020B0604020202020204" pitchFamily="34" charset="0"/>
                  <a:cs typeface="Arial" panose="020B0604020202020204" pitchFamily="34" charset="0"/>
                </a:rPr>
                <a:t>sao nhựa nhiệt rắn được sử dụng để chế tạo các chi tiết như ổ đỡ, bánh răng?</a:t>
              </a:r>
            </a:p>
            <a:p>
              <a:pPr marL="742950" indent="-742950" algn="just">
                <a:lnSpc>
                  <a:spcPct val="150000"/>
                </a:lnSpc>
                <a:buFont typeface="+mj-lt"/>
                <a:buAutoNum type="arabicPeriod"/>
              </a:pPr>
              <a:r>
                <a:rPr lang="vi-VN" sz="4000" smtClean="0">
                  <a:latin typeface="Arial" panose="020B0604020202020204" pitchFamily="34" charset="0"/>
                  <a:cs typeface="Arial" panose="020B0604020202020204" pitchFamily="34" charset="0"/>
                </a:rPr>
                <a:t>Kể </a:t>
              </a:r>
              <a:r>
                <a:rPr lang="vi-VN" sz="4000">
                  <a:latin typeface="Arial" panose="020B0604020202020204" pitchFamily="34" charset="0"/>
                  <a:cs typeface="Arial" panose="020B0604020202020204" pitchFamily="34" charset="0"/>
                </a:rPr>
                <a:t>tên một số chi tiết máy được làm bằng nhựa nhiệt rắn mà em biết.</a:t>
              </a:r>
            </a:p>
          </p:txBody>
        </p:sp>
        <p:pic>
          <p:nvPicPr>
            <p:cNvPr id="5" name="Picture 4"/>
            <p:cNvPicPr>
              <a:picLocks noChangeAspect="1"/>
            </p:cNvPicPr>
            <p:nvPr/>
          </p:nvPicPr>
          <p:blipFill>
            <a:blip r:embed="rId4"/>
            <a:stretch>
              <a:fillRect/>
            </a:stretch>
          </p:blipFill>
          <p:spPr>
            <a:xfrm>
              <a:off x="609600" y="723900"/>
              <a:ext cx="1537628" cy="2142864"/>
            </a:xfrm>
            <a:prstGeom prst="rect">
              <a:avLst/>
            </a:prstGeom>
          </p:spPr>
        </p:pic>
      </p:grpSp>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9434" y="4369852"/>
            <a:ext cx="14861269" cy="5691021"/>
          </a:xfrm>
          <a:prstGeom prst="rect">
            <a:avLst/>
          </a:prstGeom>
        </p:spPr>
      </p:pic>
    </p:spTree>
    <p:extLst>
      <p:ext uri="{BB962C8B-B14F-4D97-AF65-F5344CB8AC3E}">
        <p14:creationId xmlns:p14="http://schemas.microsoft.com/office/powerpoint/2010/main" val="173705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9434" y="4369852"/>
            <a:ext cx="14861269" cy="5691021"/>
          </a:xfrm>
          <a:prstGeom prst="rect">
            <a:avLst/>
          </a:prstGeom>
        </p:spPr>
      </p:pic>
      <p:sp>
        <p:nvSpPr>
          <p:cNvPr id="7" name="Rectangle 6"/>
          <p:cNvSpPr/>
          <p:nvPr/>
        </p:nvSpPr>
        <p:spPr>
          <a:xfrm>
            <a:off x="1371601" y="571500"/>
            <a:ext cx="15129102" cy="2862322"/>
          </a:xfrm>
          <a:prstGeom prst="rect">
            <a:avLst/>
          </a:prstGeom>
        </p:spPr>
        <p:txBody>
          <a:bodyPr wrap="square">
            <a:spAutoFit/>
          </a:bodyPr>
          <a:lstStyle/>
          <a:p>
            <a:pPr algn="just">
              <a:lnSpc>
                <a:spcPct val="150000"/>
              </a:lnSpc>
            </a:pPr>
            <a:r>
              <a:rPr lang="vi-VN" sz="4000"/>
              <a:t>Nhựa nhiệt rắn được sử dụng để chế tạo các chi tiết như ổ đỡ, bánh răng vì nó có độ bền, độ cứng cao và chịu được nhiệt độ cao hơn nhựa nhiệt dẻo.</a:t>
            </a:r>
            <a:endParaRPr lang="en-US" sz="4000"/>
          </a:p>
        </p:txBody>
      </p:sp>
      <p:sp>
        <p:nvSpPr>
          <p:cNvPr id="8" name="Up Arrow 7"/>
          <p:cNvSpPr/>
          <p:nvPr/>
        </p:nvSpPr>
        <p:spPr>
          <a:xfrm>
            <a:off x="8527428" y="3303885"/>
            <a:ext cx="817448" cy="95385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1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sp>
        <p:nvSpPr>
          <p:cNvPr id="2" name="TextBox 1"/>
          <p:cNvSpPr txBox="1"/>
          <p:nvPr/>
        </p:nvSpPr>
        <p:spPr>
          <a:xfrm>
            <a:off x="2854960" y="763829"/>
            <a:ext cx="12573000" cy="707886"/>
          </a:xfrm>
          <a:prstGeom prst="rect">
            <a:avLst/>
          </a:prstGeom>
          <a:noFill/>
        </p:spPr>
        <p:txBody>
          <a:bodyPr wrap="square" rtlCol="0">
            <a:spAutoFit/>
          </a:bodyPr>
          <a:lstStyle/>
          <a:p>
            <a:pPr algn="ctr"/>
            <a:r>
              <a:rPr lang="vi-VN" sz="4000" b="1" dirty="0" smtClean="0">
                <a:solidFill>
                  <a:schemeClr val="bg1"/>
                </a:solidFill>
                <a:latin typeface="Arial" panose="020B0604020202020204" pitchFamily="34" charset="0"/>
                <a:cs typeface="Arial" panose="020B0604020202020204" pitchFamily="34" charset="0"/>
              </a:rPr>
              <a:t>Một số sản phẩm từ nhựa nhiệt rắn</a:t>
            </a:r>
            <a:endParaRPr lang="en-US" sz="40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3009900"/>
            <a:ext cx="4761905" cy="4761905"/>
          </a:xfrm>
          <a:prstGeom prst="ellipse">
            <a:avLst/>
          </a:prstGeom>
          <a:ln w="38100">
            <a:solidFill>
              <a:schemeClr val="bg1"/>
            </a:solidFill>
          </a:ln>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080" y="2247900"/>
            <a:ext cx="4419600" cy="3314700"/>
          </a:xfrm>
          <a:prstGeom prst="roundRect">
            <a:avLst/>
          </a:prstGeom>
          <a:ln w="38100">
            <a:solidFill>
              <a:schemeClr val="bg1"/>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5000" t="2778" r="11718" b="8333"/>
          <a:stretch/>
        </p:blipFill>
        <p:spPr>
          <a:xfrm>
            <a:off x="1148080" y="6134100"/>
            <a:ext cx="4414520" cy="3488016"/>
          </a:xfrm>
          <a:prstGeom prst="roundRect">
            <a:avLst/>
          </a:prstGeom>
          <a:ln w="38100">
            <a:solidFill>
              <a:schemeClr val="bg1"/>
            </a:solidFill>
          </a:ln>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244" r="12364"/>
          <a:stretch/>
        </p:blipFill>
        <p:spPr>
          <a:xfrm rot="5400000">
            <a:off x="13117748" y="1538786"/>
            <a:ext cx="3421380" cy="4815676"/>
          </a:xfrm>
          <a:prstGeom prst="roundRect">
            <a:avLst/>
          </a:prstGeom>
          <a:ln w="38100">
            <a:solidFill>
              <a:schemeClr val="bg1"/>
            </a:solidFill>
          </a:ln>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3731"/>
          <a:stretch/>
        </p:blipFill>
        <p:spPr>
          <a:xfrm>
            <a:off x="12420600" y="6034306"/>
            <a:ext cx="4883778" cy="3687604"/>
          </a:xfrm>
          <a:prstGeom prst="roundRect">
            <a:avLst/>
          </a:prstGeom>
          <a:ln w="38100">
            <a:solidFill>
              <a:schemeClr val="bg1"/>
            </a:solidFill>
          </a:ln>
        </p:spPr>
      </p:pic>
      <p:sp>
        <p:nvSpPr>
          <p:cNvPr id="12" name="Right Arrow 11"/>
          <p:cNvSpPr/>
          <p:nvPr/>
        </p:nvSpPr>
        <p:spPr>
          <a:xfrm rot="19940278">
            <a:off x="11516767" y="3815703"/>
            <a:ext cx="648295"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659722" flipH="1">
            <a:off x="6160443" y="3833483"/>
            <a:ext cx="648295"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2097525" flipV="1">
            <a:off x="11335454" y="7118401"/>
            <a:ext cx="648295"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9736853" flipH="1" flipV="1">
            <a:off x="6282611" y="7118400"/>
            <a:ext cx="648295"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38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1000"/>
                            </p:stCondLst>
                            <p:childTnLst>
                              <p:par>
                                <p:cTn id="29" presetID="9"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par>
                                <p:cTn id="32" presetID="9"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tgtEl>
                                          <p:spTgt spid="6"/>
                                        </p:tgtEl>
                                      </p:cBhvr>
                                    </p:animEffect>
                                  </p:childTnLst>
                                </p:cTn>
                              </p:par>
                              <p:par>
                                <p:cTn id="38" presetID="9"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Pentagon 3"/>
          <p:cNvSpPr/>
          <p:nvPr/>
        </p:nvSpPr>
        <p:spPr>
          <a:xfrm>
            <a:off x="0" y="571500"/>
            <a:ext cx="3657600" cy="1162098"/>
          </a:xfrm>
          <a:prstGeom prst="homePlate">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smtClean="0">
                <a:latin typeface="Arial" panose="020B0604020202020204" pitchFamily="34" charset="0"/>
                <a:cs typeface="Arial" panose="020B0604020202020204" pitchFamily="34" charset="0"/>
              </a:rPr>
              <a:t>7. Cao su</a:t>
            </a:r>
            <a:endParaRPr lang="en-US" sz="4400" b="1">
              <a:latin typeface="Arial" panose="020B0604020202020204" pitchFamily="34" charset="0"/>
              <a:cs typeface="Arial" panose="020B0604020202020204" pitchFamily="34" charset="0"/>
            </a:endParaRPr>
          </a:p>
        </p:txBody>
      </p:sp>
      <p:sp>
        <p:nvSpPr>
          <p:cNvPr id="5" name="Rounded Rectangle 4"/>
          <p:cNvSpPr/>
          <p:nvPr/>
        </p:nvSpPr>
        <p:spPr>
          <a:xfrm>
            <a:off x="654218" y="4707849"/>
            <a:ext cx="2790092" cy="1365663"/>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schemeClr val="bg1"/>
                </a:solidFill>
                <a:latin typeface="Arial" panose="020B0604020202020204" pitchFamily="34" charset="0"/>
                <a:cs typeface="Arial" panose="020B0604020202020204" pitchFamily="34" charset="0"/>
              </a:rPr>
              <a:t>CAO SU</a:t>
            </a:r>
            <a:endParaRPr lang="en-US" sz="4000" b="1" dirty="0">
              <a:solidFill>
                <a:schemeClr val="bg1"/>
              </a:solidFill>
              <a:latin typeface="Arial" panose="020B0604020202020204" pitchFamily="34" charset="0"/>
              <a:cs typeface="Arial" panose="020B0604020202020204" pitchFamily="34" charset="0"/>
            </a:endParaRPr>
          </a:p>
        </p:txBody>
      </p:sp>
      <p:grpSp>
        <p:nvGrpSpPr>
          <p:cNvPr id="21" name="Group 20"/>
          <p:cNvGrpSpPr/>
          <p:nvPr/>
        </p:nvGrpSpPr>
        <p:grpSpPr>
          <a:xfrm>
            <a:off x="3444310" y="1945963"/>
            <a:ext cx="3711210" cy="6953865"/>
            <a:chOff x="3444310" y="1945963"/>
            <a:chExt cx="3711210" cy="6953865"/>
          </a:xfrm>
        </p:grpSpPr>
        <p:sp>
          <p:nvSpPr>
            <p:cNvPr id="6" name="Rounded Rectangle 5"/>
            <p:cNvSpPr/>
            <p:nvPr/>
          </p:nvSpPr>
          <p:spPr>
            <a:xfrm>
              <a:off x="4267200" y="1945963"/>
              <a:ext cx="2880971" cy="108646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000" dirty="0" smtClean="0">
                  <a:solidFill>
                    <a:schemeClr val="tx1"/>
                  </a:solidFill>
                  <a:latin typeface="Arial" panose="020B0604020202020204" pitchFamily="34" charset="0"/>
                  <a:cs typeface="Arial" panose="020B0604020202020204" pitchFamily="34" charset="0"/>
                </a:rPr>
                <a:t>Khái niệm</a:t>
              </a:r>
              <a:endParaRPr lang="en-US" sz="40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4267200" y="4847449"/>
              <a:ext cx="2880971" cy="108646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000" dirty="0" smtClean="0">
                  <a:solidFill>
                    <a:schemeClr val="tx1"/>
                  </a:solidFill>
                  <a:latin typeface="Arial" panose="020B0604020202020204" pitchFamily="34" charset="0"/>
                  <a:cs typeface="Arial" panose="020B0604020202020204" pitchFamily="34" charset="0"/>
                </a:rPr>
                <a:t>Tính chất</a:t>
              </a:r>
              <a:endParaRPr lang="en-US" sz="4000"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4274549" y="7813363"/>
              <a:ext cx="2880971" cy="108646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000" dirty="0" smtClean="0">
                  <a:solidFill>
                    <a:schemeClr val="tx1"/>
                  </a:solidFill>
                  <a:latin typeface="Arial" panose="020B0604020202020204" pitchFamily="34" charset="0"/>
                  <a:cs typeface="Arial" panose="020B0604020202020204" pitchFamily="34" charset="0"/>
                </a:rPr>
                <a:t>Công dụng</a:t>
              </a:r>
              <a:endParaRPr lang="en-US" sz="4000" dirty="0">
                <a:solidFill>
                  <a:schemeClr val="tx1"/>
                </a:solidFill>
                <a:latin typeface="Arial" panose="020B0604020202020204" pitchFamily="34" charset="0"/>
                <a:cs typeface="Arial" panose="020B0604020202020204" pitchFamily="34" charset="0"/>
              </a:endParaRPr>
            </a:p>
          </p:txBody>
        </p:sp>
        <p:cxnSp>
          <p:nvCxnSpPr>
            <p:cNvPr id="9" name="Elbow Connector 8"/>
            <p:cNvCxnSpPr>
              <a:stCxn id="5" idx="3"/>
              <a:endCxn id="6" idx="1"/>
            </p:cNvCxnSpPr>
            <p:nvPr/>
          </p:nvCxnSpPr>
          <p:spPr>
            <a:xfrm flipV="1">
              <a:off x="3444310" y="2489196"/>
              <a:ext cx="822890" cy="2901485"/>
            </a:xfrm>
            <a:prstGeom prst="bentConnector3">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5" idx="3"/>
              <a:endCxn id="7" idx="1"/>
            </p:cNvCxnSpPr>
            <p:nvPr/>
          </p:nvCxnSpPr>
          <p:spPr>
            <a:xfrm>
              <a:off x="3444310" y="5390681"/>
              <a:ext cx="822890" cy="1"/>
            </a:xfrm>
            <a:prstGeom prst="bentConnector3">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5" idx="3"/>
              <a:endCxn id="8" idx="1"/>
            </p:cNvCxnSpPr>
            <p:nvPr/>
          </p:nvCxnSpPr>
          <p:spPr>
            <a:xfrm>
              <a:off x="3444310" y="5390681"/>
              <a:ext cx="830239" cy="2965915"/>
            </a:xfrm>
            <a:prstGeom prst="bentConnector3">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7146792" y="1475804"/>
            <a:ext cx="10276915" cy="2748253"/>
            <a:chOff x="6955844" y="1275017"/>
            <a:chExt cx="10276915" cy="2748253"/>
          </a:xfrm>
        </p:grpSpPr>
        <p:sp>
          <p:nvSpPr>
            <p:cNvPr id="13" name="Rectangle 12"/>
            <p:cNvSpPr/>
            <p:nvPr/>
          </p:nvSpPr>
          <p:spPr>
            <a:xfrm>
              <a:off x="7537988" y="1275017"/>
              <a:ext cx="9694771" cy="2748253"/>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Là </a:t>
              </a:r>
              <a:r>
                <a:rPr lang="en-US" sz="4000" smtClean="0">
                  <a:latin typeface="Arial" panose="020B0604020202020204" pitchFamily="34" charset="0"/>
                  <a:cs typeface="Arial" panose="020B0604020202020204" pitchFamily="34" charset="0"/>
                </a:rPr>
                <a:t>loại </a:t>
              </a:r>
              <a:r>
                <a:rPr lang="en-US" sz="4000">
                  <a:latin typeface="Arial" panose="020B0604020202020204" pitchFamily="34" charset="0"/>
                  <a:cs typeface="Arial" panose="020B0604020202020204" pitchFamily="34" charset="0"/>
                </a:rPr>
                <a:t>vật liệu hữu cơ được tạo ra từ nhựa cây cao su hoặc được tổng hợp từ than đá, dầu mỏ, khí đốt.</a:t>
              </a:r>
              <a:endParaRPr lang="en-US" sz="4000" dirty="0">
                <a:latin typeface="Arial" panose="020B0604020202020204" pitchFamily="34" charset="0"/>
                <a:cs typeface="Arial" panose="020B0604020202020204" pitchFamily="34" charset="0"/>
              </a:endParaRPr>
            </a:p>
          </p:txBody>
        </p:sp>
        <p:cxnSp>
          <p:nvCxnSpPr>
            <p:cNvPr id="14" name="Straight Connector 13"/>
            <p:cNvCxnSpPr/>
            <p:nvPr/>
          </p:nvCxnSpPr>
          <p:spPr>
            <a:xfrm flipV="1">
              <a:off x="6955844" y="2367242"/>
              <a:ext cx="565152" cy="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7155521" y="4476017"/>
            <a:ext cx="10252435" cy="1824923"/>
            <a:chOff x="6963193" y="4189785"/>
            <a:chExt cx="10252435" cy="1824923"/>
          </a:xfrm>
        </p:grpSpPr>
        <p:sp>
          <p:nvSpPr>
            <p:cNvPr id="16" name="Rectangle 15"/>
            <p:cNvSpPr/>
            <p:nvPr/>
          </p:nvSpPr>
          <p:spPr>
            <a:xfrm>
              <a:off x="7520995" y="4189785"/>
              <a:ext cx="9694633" cy="182492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a:t>
              </a:r>
              <a:r>
                <a:rPr lang="en-US" sz="4000" smtClean="0">
                  <a:latin typeface="Arial" panose="020B0604020202020204" pitchFamily="34" charset="0"/>
                  <a:cs typeface="Arial" panose="020B0604020202020204" pitchFamily="34" charset="0"/>
                </a:rPr>
                <a:t>àn </a:t>
              </a:r>
              <a:r>
                <a:rPr lang="en-US" sz="4000">
                  <a:latin typeface="Arial" panose="020B0604020202020204" pitchFamily="34" charset="0"/>
                  <a:cs typeface="Arial" panose="020B0604020202020204" pitchFamily="34" charset="0"/>
                </a:rPr>
                <a:t>hồi, độ bền , độ dẻo cao, chịu mài mòn, chịu ma sát tốt.</a:t>
              </a:r>
              <a:endParaRPr lang="en-US" sz="4000" dirty="0">
                <a:latin typeface="Arial" panose="020B0604020202020204" pitchFamily="34" charset="0"/>
                <a:cs typeface="Arial" panose="020B0604020202020204" pitchFamily="34" charset="0"/>
              </a:endParaRPr>
            </a:p>
          </p:txBody>
        </p:sp>
        <p:cxnSp>
          <p:nvCxnSpPr>
            <p:cNvPr id="17" name="Straight Connector 16"/>
            <p:cNvCxnSpPr/>
            <p:nvPr/>
          </p:nvCxnSpPr>
          <p:spPr>
            <a:xfrm flipV="1">
              <a:off x="6963193" y="5102247"/>
              <a:ext cx="466716" cy="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7146792" y="7717845"/>
            <a:ext cx="10842925" cy="1015663"/>
            <a:chOff x="7273735" y="7394590"/>
            <a:chExt cx="10842925" cy="1015663"/>
          </a:xfrm>
        </p:grpSpPr>
        <p:sp>
          <p:nvSpPr>
            <p:cNvPr id="19" name="Rectangle 18"/>
            <p:cNvSpPr/>
            <p:nvPr/>
          </p:nvSpPr>
          <p:spPr>
            <a:xfrm>
              <a:off x="7749180" y="7394590"/>
              <a:ext cx="10367480" cy="101566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D</a:t>
              </a:r>
              <a:r>
                <a:rPr lang="en-US" sz="4000" smtClean="0">
                  <a:latin typeface="Arial" panose="020B0604020202020204" pitchFamily="34" charset="0"/>
                  <a:cs typeface="Arial" panose="020B0604020202020204" pitchFamily="34" charset="0"/>
                </a:rPr>
                <a:t>ùng </a:t>
              </a:r>
              <a:r>
                <a:rPr lang="en-US" sz="4000">
                  <a:latin typeface="Arial" panose="020B0604020202020204" pitchFamily="34" charset="0"/>
                  <a:cs typeface="Arial" panose="020B0604020202020204" pitchFamily="34" charset="0"/>
                </a:rPr>
                <a:t>làm săm, lốp xe, băng tải, vòng đệm,…</a:t>
              </a:r>
              <a:endParaRPr lang="en-US" sz="4000" dirty="0">
                <a:latin typeface="Arial" panose="020B0604020202020204" pitchFamily="34" charset="0"/>
                <a:cs typeface="Arial" panose="020B0604020202020204" pitchFamily="34" charset="0"/>
              </a:endParaRPr>
            </a:p>
          </p:txBody>
        </p:sp>
        <p:cxnSp>
          <p:nvCxnSpPr>
            <p:cNvPr id="20" name="Straight Connector 19"/>
            <p:cNvCxnSpPr/>
            <p:nvPr/>
          </p:nvCxnSpPr>
          <p:spPr>
            <a:xfrm flipV="1">
              <a:off x="7273735" y="8033340"/>
              <a:ext cx="466716" cy="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35" name="Picture 34"/>
          <p:cNvPicPr>
            <a:picLocks noChangeAspect="1"/>
          </p:cNvPicPr>
          <p:nvPr/>
        </p:nvPicPr>
        <p:blipFill>
          <a:blip r:embed="rId4"/>
          <a:stretch>
            <a:fillRect/>
          </a:stretch>
        </p:blipFill>
        <p:spPr>
          <a:xfrm>
            <a:off x="16063064" y="-978294"/>
            <a:ext cx="2676376" cy="2578832"/>
          </a:xfrm>
          <a:prstGeom prst="rect">
            <a:avLst/>
          </a:prstGeom>
        </p:spPr>
      </p:pic>
    </p:spTree>
    <p:extLst>
      <p:ext uri="{BB962C8B-B14F-4D97-AF65-F5344CB8AC3E}">
        <p14:creationId xmlns:p14="http://schemas.microsoft.com/office/powerpoint/2010/main" val="96471629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sp>
        <p:nvSpPr>
          <p:cNvPr id="40" name="Freeform 3"/>
          <p:cNvSpPr/>
          <p:nvPr/>
        </p:nvSpPr>
        <p:spPr>
          <a:xfrm>
            <a:off x="5080" y="0"/>
            <a:ext cx="18282920" cy="10287000"/>
          </a:xfrm>
          <a:custGeom>
            <a:avLst/>
            <a:gdLst/>
            <a:ahLst/>
            <a:cxnLst/>
            <a:rect l="l" t="t" r="r" b="b"/>
            <a:pathLst>
              <a:path w="2590109" h="1816257">
                <a:moveTo>
                  <a:pt x="0" y="0"/>
                </a:moveTo>
                <a:lnTo>
                  <a:pt x="2590109" y="0"/>
                </a:lnTo>
                <a:lnTo>
                  <a:pt x="2590109" y="1816257"/>
                </a:lnTo>
                <a:lnTo>
                  <a:pt x="0" y="1816257"/>
                </a:lnTo>
                <a:close/>
              </a:path>
            </a:pathLst>
          </a:custGeom>
          <a:solidFill>
            <a:srgbClr val="E68968"/>
          </a:solidFill>
        </p:spPr>
      </p:sp>
      <p:sp>
        <p:nvSpPr>
          <p:cNvPr id="36" name="TextBox 35"/>
          <p:cNvSpPr txBox="1"/>
          <p:nvPr/>
        </p:nvSpPr>
        <p:spPr>
          <a:xfrm>
            <a:off x="2860040" y="806698"/>
            <a:ext cx="12573000" cy="707886"/>
          </a:xfrm>
          <a:prstGeom prst="rect">
            <a:avLst/>
          </a:prstGeom>
          <a:noFill/>
        </p:spPr>
        <p:txBody>
          <a:bodyPr wrap="square" rtlCol="0">
            <a:spAutoFit/>
          </a:bodyPr>
          <a:lstStyle/>
          <a:p>
            <a:pPr algn="ctr"/>
            <a:r>
              <a:rPr lang="vi-VN" sz="4000" b="1" dirty="0" smtClean="0">
                <a:solidFill>
                  <a:schemeClr val="bg1"/>
                </a:solidFill>
                <a:latin typeface="Arial" panose="020B0604020202020204" pitchFamily="34" charset="0"/>
                <a:cs typeface="Arial" panose="020B0604020202020204" pitchFamily="34" charset="0"/>
              </a:rPr>
              <a:t>Một số sản phẩm từ cao su</a:t>
            </a:r>
            <a:endParaRPr lang="en-US" sz="4000" b="1"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srcRect l="24325" t="8108" r="7769"/>
          <a:stretch/>
        </p:blipFill>
        <p:spPr>
          <a:xfrm>
            <a:off x="6393667" y="2595569"/>
            <a:ext cx="5105400" cy="5181600"/>
          </a:xfrm>
          <a:prstGeom prst="roundRect">
            <a:avLst/>
          </a:prstGeom>
          <a:ln w="38100">
            <a:solidFill>
              <a:schemeClr val="bg1"/>
            </a:solidFill>
          </a:ln>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3"/>
          <a:srcRect l="24333" t="8905" r="14657"/>
          <a:stretch/>
        </p:blipFill>
        <p:spPr>
          <a:xfrm>
            <a:off x="1154496" y="1137462"/>
            <a:ext cx="4191000" cy="4164856"/>
          </a:xfrm>
          <a:prstGeom prst="ellipse">
            <a:avLst/>
          </a:prstGeom>
          <a:ln w="38100">
            <a:solidFill>
              <a:schemeClr val="bg1"/>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450" r="14847"/>
          <a:stretch/>
        </p:blipFill>
        <p:spPr>
          <a:xfrm>
            <a:off x="1176507" y="5927165"/>
            <a:ext cx="4191000" cy="4183324"/>
          </a:xfrm>
          <a:prstGeom prst="ellipse">
            <a:avLst/>
          </a:prstGeom>
          <a:ln w="38100">
            <a:solidFill>
              <a:schemeClr val="bg1"/>
            </a:solidFill>
          </a:ln>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2325" r="45322"/>
          <a:stretch/>
        </p:blipFill>
        <p:spPr>
          <a:xfrm>
            <a:off x="12718267" y="1160641"/>
            <a:ext cx="4144307" cy="4164856"/>
          </a:xfrm>
          <a:prstGeom prst="ellipse">
            <a:avLst/>
          </a:prstGeom>
          <a:ln w="38100">
            <a:solidFill>
              <a:schemeClr val="bg1"/>
            </a:solidFill>
          </a:ln>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2000" r="3000"/>
          <a:stretch/>
        </p:blipFill>
        <p:spPr>
          <a:xfrm>
            <a:off x="12573000" y="5753100"/>
            <a:ext cx="4320054" cy="4320054"/>
          </a:xfrm>
          <a:prstGeom prst="ellipse">
            <a:avLst/>
          </a:prstGeom>
          <a:ln w="38100">
            <a:solidFill>
              <a:schemeClr val="bg1"/>
            </a:solidFill>
          </a:ln>
        </p:spPr>
      </p:pic>
      <p:sp>
        <p:nvSpPr>
          <p:cNvPr id="17" name="Right Arrow 16"/>
          <p:cNvSpPr/>
          <p:nvPr/>
        </p:nvSpPr>
        <p:spPr>
          <a:xfrm rot="19940278">
            <a:off x="11784519" y="3454175"/>
            <a:ext cx="648295"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659722" flipV="1">
            <a:off x="11712833" y="7365423"/>
            <a:ext cx="648295"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659722" flipH="1">
            <a:off x="5531606" y="3339894"/>
            <a:ext cx="648295"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9940278" flipH="1" flipV="1">
            <a:off x="5595106" y="7432802"/>
            <a:ext cx="648295"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88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strVal val="#ppt_w+.3"/>
                                          </p:val>
                                        </p:tav>
                                        <p:tav tm="100000">
                                          <p:val>
                                            <p:strVal val="#ppt_w"/>
                                          </p:val>
                                        </p:tav>
                                      </p:tavLst>
                                    </p:anim>
                                    <p:anim calcmode="lin" valueType="num">
                                      <p:cBhvr>
                                        <p:cTn id="8" dur="500" fill="hold"/>
                                        <p:tgtEl>
                                          <p:spTgt spid="36"/>
                                        </p:tgtEl>
                                        <p:attrNameLst>
                                          <p:attrName>ppt_h</p:attrName>
                                        </p:attrNameLst>
                                      </p:cBhvr>
                                      <p:tavLst>
                                        <p:tav tm="0">
                                          <p:val>
                                            <p:strVal val="#ppt_h"/>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1000"/>
                            </p:stCondLst>
                            <p:childTnLst>
                              <p:par>
                                <p:cTn id="31" presetID="9"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par>
                                <p:cTn id="34" presetID="9"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dissolv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7" grpId="0" animBg="1"/>
      <p:bldP spid="18"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8" name="Group 7"/>
          <p:cNvGrpSpPr/>
          <p:nvPr/>
        </p:nvGrpSpPr>
        <p:grpSpPr>
          <a:xfrm>
            <a:off x="1263458" y="495300"/>
            <a:ext cx="15613221" cy="1938992"/>
            <a:chOff x="1262810" y="495300"/>
            <a:chExt cx="15613221" cy="1938992"/>
          </a:xfrm>
        </p:grpSpPr>
        <p:sp>
          <p:nvSpPr>
            <p:cNvPr id="7" name="Rectangle 6"/>
            <p:cNvSpPr/>
            <p:nvPr/>
          </p:nvSpPr>
          <p:spPr>
            <a:xfrm>
              <a:off x="2895600" y="495300"/>
              <a:ext cx="13980431" cy="1938992"/>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Vì sao các sản phẩm ở hình 4.11 được làm bằng cao </a:t>
              </a:r>
              <a:r>
                <a:rPr lang="vi-VN" sz="4000" i="1" smtClean="0">
                  <a:solidFill>
                    <a:srgbClr val="002060"/>
                  </a:solidFill>
                  <a:latin typeface="Arial" panose="020B0604020202020204" pitchFamily="34" charset="0"/>
                  <a:cs typeface="Arial" panose="020B0604020202020204" pitchFamily="34" charset="0"/>
                </a:rPr>
                <a:t>su </a:t>
              </a:r>
              <a:r>
                <a:rPr lang="vi-VN" sz="4000" i="1">
                  <a:solidFill>
                    <a:srgbClr val="002060"/>
                  </a:solidFill>
                  <a:latin typeface="Arial" panose="020B0604020202020204" pitchFamily="34" charset="0"/>
                  <a:cs typeface="Arial" panose="020B0604020202020204" pitchFamily="34" charset="0"/>
                </a:rPr>
                <a:t>mà không phải bằng vật liệu khác?</a:t>
              </a:r>
              <a:endParaRPr lang="en-US" sz="4000" i="1">
                <a:solidFill>
                  <a:srgbClr val="002060"/>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810" y="497840"/>
              <a:ext cx="1430020" cy="1430020"/>
            </a:xfrm>
            <a:prstGeom prst="rect">
              <a:avLst/>
            </a:prstGeom>
          </p:spPr>
        </p:pic>
      </p:grpSp>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899" y="2628900"/>
            <a:ext cx="11094202" cy="4656360"/>
          </a:xfrm>
          <a:prstGeom prst="rect">
            <a:avLst/>
          </a:prstGeom>
        </p:spPr>
      </p:pic>
      <p:sp>
        <p:nvSpPr>
          <p:cNvPr id="10" name="Curved Right Arrow 9"/>
          <p:cNvSpPr/>
          <p:nvPr/>
        </p:nvSpPr>
        <p:spPr>
          <a:xfrm>
            <a:off x="1774406" y="6217758"/>
            <a:ext cx="1342630" cy="2340529"/>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3333263" y="7773103"/>
            <a:ext cx="13106400" cy="193899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V</a:t>
            </a:r>
            <a:r>
              <a:rPr lang="en-US" sz="4000" smtClean="0">
                <a:latin typeface="Arial" panose="020B0604020202020204" pitchFamily="34" charset="0"/>
                <a:cs typeface="Arial" panose="020B0604020202020204" pitchFamily="34" charset="0"/>
              </a:rPr>
              <a:t>ì </a:t>
            </a:r>
            <a:r>
              <a:rPr lang="en-US" sz="4000">
                <a:latin typeface="Arial" panose="020B0604020202020204" pitchFamily="34" charset="0"/>
                <a:cs typeface="Arial" panose="020B0604020202020204" pitchFamily="34" charset="0"/>
              </a:rPr>
              <a:t>cao su có tính đàn hồi, độ bền dẻo cao, chịu mài mòn, chịu ma sát tốt.</a:t>
            </a:r>
          </a:p>
        </p:txBody>
      </p:sp>
    </p:spTree>
    <p:extLst>
      <p:ext uri="{BB962C8B-B14F-4D97-AF65-F5344CB8AC3E}">
        <p14:creationId xmlns:p14="http://schemas.microsoft.com/office/powerpoint/2010/main" val="382013554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9" name="Freeform 9"/>
          <p:cNvSpPr/>
          <p:nvPr/>
        </p:nvSpPr>
        <p:spPr>
          <a:xfrm flipH="1">
            <a:off x="16100441" y="-252420"/>
            <a:ext cx="2408379" cy="2322914"/>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9"/>
          <p:cNvSpPr txBox="1"/>
          <p:nvPr/>
        </p:nvSpPr>
        <p:spPr>
          <a:xfrm>
            <a:off x="4471507" y="638137"/>
            <a:ext cx="9596176" cy="1107996"/>
          </a:xfrm>
          <a:prstGeom prst="rect">
            <a:avLst/>
          </a:prstGeom>
          <a:noFill/>
        </p:spPr>
        <p:txBody>
          <a:bodyPr wrap="square" rtlCol="0">
            <a:spAutoFit/>
          </a:bodyPr>
          <a:lstStyle/>
          <a:p>
            <a:pPr algn="ctr"/>
            <a:r>
              <a:rPr lang="vi-VN" sz="6600" b="1" dirty="0" smtClean="0">
                <a:solidFill>
                  <a:srgbClr val="1B6A6D"/>
                </a:solidFill>
                <a:latin typeface="Arial" panose="020B0604020202020204" pitchFamily="34" charset="0"/>
                <a:cs typeface="Arial" panose="020B0604020202020204" pitchFamily="34" charset="0"/>
              </a:rPr>
              <a:t>KHỞI ĐỘNG</a:t>
            </a:r>
            <a:endParaRPr lang="en-US" sz="6600" b="1" dirty="0">
              <a:solidFill>
                <a:srgbClr val="1B6A6D"/>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81941" y="2070494"/>
            <a:ext cx="15142688" cy="5989842"/>
          </a:xfrm>
          <a:prstGeom prst="rect">
            <a:avLst/>
          </a:prstGeom>
        </p:spPr>
      </p:pic>
      <p:sp>
        <p:nvSpPr>
          <p:cNvPr id="5" name="Rounded Rectangle 4"/>
          <p:cNvSpPr/>
          <p:nvPr/>
        </p:nvSpPr>
        <p:spPr>
          <a:xfrm>
            <a:off x="3740105" y="8277286"/>
            <a:ext cx="2971800" cy="12954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vi-VN" sz="4400" b="1" smtClean="0">
                <a:solidFill>
                  <a:schemeClr val="bg1"/>
                </a:solidFill>
                <a:latin typeface="Arial" panose="020B0604020202020204" pitchFamily="34" charset="0"/>
                <a:cs typeface="Arial" panose="020B0604020202020204" pitchFamily="34" charset="0"/>
              </a:rPr>
              <a:t>Thép</a:t>
            </a:r>
            <a:endParaRPr lang="en-US" sz="4400" b="1">
              <a:solidFill>
                <a:schemeClr val="bg1"/>
              </a:solidFill>
              <a:latin typeface="Arial" panose="020B0604020202020204" pitchFamily="34" charset="0"/>
              <a:cs typeface="Arial" panose="020B0604020202020204" pitchFamily="34" charset="0"/>
            </a:endParaRPr>
          </a:p>
        </p:txBody>
      </p:sp>
      <p:sp>
        <p:nvSpPr>
          <p:cNvPr id="14" name="Rounded Rectangle 13"/>
          <p:cNvSpPr/>
          <p:nvPr/>
        </p:nvSpPr>
        <p:spPr>
          <a:xfrm>
            <a:off x="12725400" y="8358566"/>
            <a:ext cx="2971800" cy="12954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vi-VN" sz="4400" b="1" smtClean="0">
                <a:solidFill>
                  <a:schemeClr val="bg1"/>
                </a:solidFill>
                <a:latin typeface="Arial" panose="020B0604020202020204" pitchFamily="34" charset="0"/>
                <a:cs typeface="Arial" panose="020B0604020202020204" pitchFamily="34" charset="0"/>
              </a:rPr>
              <a:t>Gang</a:t>
            </a:r>
            <a:endParaRPr lang="en-US" sz="4400" b="1">
              <a:solidFill>
                <a:schemeClr val="bg1"/>
              </a:solidFill>
              <a:latin typeface="Arial" panose="020B0604020202020204" pitchFamily="34" charset="0"/>
              <a:cs typeface="Arial" panose="020B0604020202020204" pitchFamily="34" charset="0"/>
            </a:endParaRPr>
          </a:p>
        </p:txBody>
      </p:sp>
      <p:sp>
        <p:nvSpPr>
          <p:cNvPr id="6" name="Down Arrow 5"/>
          <p:cNvSpPr/>
          <p:nvPr/>
        </p:nvSpPr>
        <p:spPr>
          <a:xfrm>
            <a:off x="4902155" y="7429500"/>
            <a:ext cx="647700" cy="630836"/>
          </a:xfrm>
          <a:prstGeom prst="down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Down Arrow 14"/>
          <p:cNvSpPr/>
          <p:nvPr/>
        </p:nvSpPr>
        <p:spPr>
          <a:xfrm>
            <a:off x="13982700" y="7537975"/>
            <a:ext cx="647700" cy="630836"/>
          </a:xfrm>
          <a:prstGeom prst="down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9232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down)">
                                      <p:cBhvr>
                                        <p:cTn id="18" dur="500"/>
                                        <p:tgtEl>
                                          <p:spTgt spid="1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6"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2" y="2157"/>
            <a:ext cx="13716000" cy="10282686"/>
          </a:xfrm>
          <a:prstGeom prst="rect">
            <a:avLst/>
          </a:prstGeom>
        </p:spPr>
      </p:pic>
      <p:grpSp>
        <p:nvGrpSpPr>
          <p:cNvPr id="3" name="Group 3"/>
          <p:cNvGrpSpPr/>
          <p:nvPr/>
        </p:nvGrpSpPr>
        <p:grpSpPr>
          <a:xfrm rot="20410160" flipH="1">
            <a:off x="7966079" y="-4634724"/>
            <a:ext cx="11949124" cy="17788789"/>
            <a:chOff x="0" y="0"/>
            <a:chExt cx="2963696" cy="4412085"/>
          </a:xfrm>
        </p:grpSpPr>
        <p:sp>
          <p:nvSpPr>
            <p:cNvPr id="4" name="Freeform 4"/>
            <p:cNvSpPr/>
            <p:nvPr/>
          </p:nvSpPr>
          <p:spPr>
            <a:xfrm>
              <a:off x="0" y="0"/>
              <a:ext cx="2963696" cy="4412085"/>
            </a:xfrm>
            <a:custGeom>
              <a:avLst/>
              <a:gdLst/>
              <a:ahLst/>
              <a:cxnLst/>
              <a:rect l="l" t="t" r="r" b="b"/>
              <a:pathLst>
                <a:path w="2963696" h="4412085">
                  <a:moveTo>
                    <a:pt x="0" y="0"/>
                  </a:moveTo>
                  <a:lnTo>
                    <a:pt x="2963696" y="0"/>
                  </a:lnTo>
                  <a:lnTo>
                    <a:pt x="2963696" y="4412085"/>
                  </a:lnTo>
                  <a:lnTo>
                    <a:pt x="0" y="4412085"/>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0436806" flipH="1">
            <a:off x="2020041" y="-837553"/>
            <a:ext cx="400839" cy="12239593"/>
            <a:chOff x="0" y="0"/>
            <a:chExt cx="105571" cy="3223597"/>
          </a:xfrm>
        </p:grpSpPr>
        <p:sp>
          <p:nvSpPr>
            <p:cNvPr id="7" name="Freeform 7"/>
            <p:cNvSpPr/>
            <p:nvPr/>
          </p:nvSpPr>
          <p:spPr>
            <a:xfrm>
              <a:off x="0" y="0"/>
              <a:ext cx="105571" cy="3223597"/>
            </a:xfrm>
            <a:custGeom>
              <a:avLst/>
              <a:gdLst/>
              <a:ahLst/>
              <a:cxnLst/>
              <a:rect l="l" t="t" r="r" b="b"/>
              <a:pathLst>
                <a:path w="105571" h="3223597">
                  <a:moveTo>
                    <a:pt x="0" y="0"/>
                  </a:moveTo>
                  <a:lnTo>
                    <a:pt x="105571" y="0"/>
                  </a:lnTo>
                  <a:lnTo>
                    <a:pt x="105571" y="3223597"/>
                  </a:lnTo>
                  <a:lnTo>
                    <a:pt x="0" y="3223597"/>
                  </a:lnTo>
                  <a:close/>
                </a:path>
              </a:pathLst>
            </a:custGeom>
            <a:solidFill>
              <a:srgbClr val="D6B03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0436806" flipH="1">
            <a:off x="4761906" y="-893410"/>
            <a:ext cx="422097" cy="12743673"/>
            <a:chOff x="0" y="0"/>
            <a:chExt cx="111170" cy="3356358"/>
          </a:xfrm>
        </p:grpSpPr>
        <p:sp>
          <p:nvSpPr>
            <p:cNvPr id="10" name="Freeform 10"/>
            <p:cNvSpPr/>
            <p:nvPr/>
          </p:nvSpPr>
          <p:spPr>
            <a:xfrm>
              <a:off x="0" y="0"/>
              <a:ext cx="111170" cy="3356358"/>
            </a:xfrm>
            <a:custGeom>
              <a:avLst/>
              <a:gdLst/>
              <a:ahLst/>
              <a:cxnLst/>
              <a:rect l="l" t="t" r="r" b="b"/>
              <a:pathLst>
                <a:path w="111170" h="3356358">
                  <a:moveTo>
                    <a:pt x="0" y="0"/>
                  </a:moveTo>
                  <a:lnTo>
                    <a:pt x="111170" y="0"/>
                  </a:lnTo>
                  <a:lnTo>
                    <a:pt x="111170" y="3356358"/>
                  </a:lnTo>
                  <a:lnTo>
                    <a:pt x="0" y="3356358"/>
                  </a:lnTo>
                  <a:close/>
                </a:path>
              </a:pathLst>
            </a:custGeom>
            <a:solidFill>
              <a:srgbClr val="D6B038"/>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20436806" flipH="1">
            <a:off x="-1805192" y="2703925"/>
            <a:ext cx="2628817" cy="12743673"/>
            <a:chOff x="0" y="0"/>
            <a:chExt cx="692363" cy="3356358"/>
          </a:xfrm>
        </p:grpSpPr>
        <p:sp>
          <p:nvSpPr>
            <p:cNvPr id="13" name="Freeform 13"/>
            <p:cNvSpPr/>
            <p:nvPr/>
          </p:nvSpPr>
          <p:spPr>
            <a:xfrm>
              <a:off x="0" y="0"/>
              <a:ext cx="692363" cy="3356358"/>
            </a:xfrm>
            <a:custGeom>
              <a:avLst/>
              <a:gdLst/>
              <a:ahLst/>
              <a:cxnLst/>
              <a:rect l="l" t="t" r="r" b="b"/>
              <a:pathLst>
                <a:path w="692363" h="3356358">
                  <a:moveTo>
                    <a:pt x="0" y="0"/>
                  </a:moveTo>
                  <a:lnTo>
                    <a:pt x="692363" y="0"/>
                  </a:lnTo>
                  <a:lnTo>
                    <a:pt x="692363" y="3356358"/>
                  </a:lnTo>
                  <a:lnTo>
                    <a:pt x="0" y="3356358"/>
                  </a:lnTo>
                  <a:close/>
                </a:path>
              </a:pathLst>
            </a:custGeom>
            <a:solidFill>
              <a:srgbClr val="D6B038"/>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2" name="Group 3"/>
          <p:cNvGrpSpPr/>
          <p:nvPr/>
        </p:nvGrpSpPr>
        <p:grpSpPr>
          <a:xfrm>
            <a:off x="7300959" y="2247900"/>
            <a:ext cx="9940568" cy="6172200"/>
            <a:chOff x="0" y="0"/>
            <a:chExt cx="2105388" cy="1348544"/>
          </a:xfrm>
          <a:effectLst>
            <a:outerShdw blurRad="50800" dist="38100" dir="8100000" algn="tr" rotWithShape="0">
              <a:prstClr val="black">
                <a:alpha val="40000"/>
              </a:prstClr>
            </a:outerShdw>
          </a:effectLst>
        </p:grpSpPr>
        <p:sp>
          <p:nvSpPr>
            <p:cNvPr id="24" name="Freeform 4"/>
            <p:cNvSpPr/>
            <p:nvPr/>
          </p:nvSpPr>
          <p:spPr>
            <a:xfrm>
              <a:off x="0" y="0"/>
              <a:ext cx="2105388" cy="1348544"/>
            </a:xfrm>
            <a:custGeom>
              <a:avLst/>
              <a:gdLst/>
              <a:ahLst/>
              <a:cxnLst/>
              <a:rect l="l" t="t" r="r" b="b"/>
              <a:pathLst>
                <a:path w="2105388" h="1348544">
                  <a:moveTo>
                    <a:pt x="0" y="0"/>
                  </a:moveTo>
                  <a:lnTo>
                    <a:pt x="2105388" y="0"/>
                  </a:lnTo>
                  <a:lnTo>
                    <a:pt x="2105388" y="1348544"/>
                  </a:lnTo>
                  <a:lnTo>
                    <a:pt x="0" y="1348544"/>
                  </a:lnTo>
                  <a:close/>
                </a:path>
              </a:pathLst>
            </a:custGeom>
            <a:solidFill>
              <a:srgbClr val="1B6A6D"/>
            </a:solidFill>
          </p:spPr>
        </p:sp>
        <p:sp>
          <p:nvSpPr>
            <p:cNvPr id="26"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7" name="Group 26"/>
          <p:cNvGrpSpPr/>
          <p:nvPr/>
        </p:nvGrpSpPr>
        <p:grpSpPr>
          <a:xfrm>
            <a:off x="13408707" y="853177"/>
            <a:ext cx="2667000" cy="2649887"/>
            <a:chOff x="9144000" y="2417413"/>
            <a:chExt cx="2667000" cy="2649887"/>
          </a:xfrm>
        </p:grpSpPr>
        <p:grpSp>
          <p:nvGrpSpPr>
            <p:cNvPr id="28" name="Group 6"/>
            <p:cNvGrpSpPr/>
            <p:nvPr/>
          </p:nvGrpSpPr>
          <p:grpSpPr>
            <a:xfrm>
              <a:off x="9144000" y="2417413"/>
              <a:ext cx="2667000" cy="2649887"/>
              <a:chOff x="0" y="0"/>
              <a:chExt cx="1516155" cy="872327"/>
            </a:xfrm>
          </p:grpSpPr>
          <p:sp>
            <p:nvSpPr>
              <p:cNvPr id="30" name="Freeform 7"/>
              <p:cNvSpPr/>
              <p:nvPr/>
            </p:nvSpPr>
            <p:spPr>
              <a:xfrm>
                <a:off x="0" y="0"/>
                <a:ext cx="1516155" cy="872327"/>
              </a:xfrm>
              <a:custGeom>
                <a:avLst/>
                <a:gdLst/>
                <a:ahLst/>
                <a:cxnLst/>
                <a:rect l="l" t="t" r="r" b="b"/>
                <a:pathLst>
                  <a:path w="1516155" h="872327">
                    <a:moveTo>
                      <a:pt x="0" y="0"/>
                    </a:moveTo>
                    <a:lnTo>
                      <a:pt x="1516155" y="0"/>
                    </a:lnTo>
                    <a:lnTo>
                      <a:pt x="1516155" y="872327"/>
                    </a:lnTo>
                    <a:lnTo>
                      <a:pt x="0" y="872327"/>
                    </a:lnTo>
                    <a:close/>
                  </a:path>
                </a:pathLst>
              </a:custGeom>
              <a:solidFill>
                <a:srgbClr val="EB8547"/>
              </a:solidFill>
            </p:spPr>
          </p:sp>
          <p:sp>
            <p:nvSpPr>
              <p:cNvPr id="31"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9" name="TextBox 9"/>
            <p:cNvSpPr txBox="1"/>
            <p:nvPr/>
          </p:nvSpPr>
          <p:spPr>
            <a:xfrm>
              <a:off x="10094782" y="3382211"/>
              <a:ext cx="1297982" cy="981102"/>
            </a:xfrm>
            <a:prstGeom prst="rect">
              <a:avLst/>
            </a:prstGeom>
          </p:spPr>
          <p:txBody>
            <a:bodyPr wrap="square" lIns="0" tIns="0" rIns="0" bIns="0" rtlCol="0" anchor="t">
              <a:spAutoFit/>
            </a:bodyPr>
            <a:lstStyle/>
            <a:p>
              <a:pPr>
                <a:lnSpc>
                  <a:spcPts val="7609"/>
                </a:lnSpc>
              </a:pPr>
              <a:r>
                <a:rPr lang="vi-VN" sz="8800" b="1" smtClean="0">
                  <a:latin typeface="Arial" panose="020B0604020202020204" pitchFamily="34" charset="0"/>
                  <a:cs typeface="Arial" panose="020B0604020202020204" pitchFamily="34" charset="0"/>
                </a:rPr>
                <a:t>II.</a:t>
              </a:r>
              <a:endParaRPr lang="en-US" sz="8800" b="1" dirty="0">
                <a:latin typeface="Arial" panose="020B0604020202020204" pitchFamily="34" charset="0"/>
                <a:cs typeface="Arial" panose="020B0604020202020204" pitchFamily="34" charset="0"/>
              </a:endParaRPr>
            </a:p>
          </p:txBody>
        </p:sp>
      </p:grpSp>
      <p:sp>
        <p:nvSpPr>
          <p:cNvPr id="32" name="TextBox 31"/>
          <p:cNvSpPr txBox="1"/>
          <p:nvPr/>
        </p:nvSpPr>
        <p:spPr>
          <a:xfrm>
            <a:off x="7516282" y="3981399"/>
            <a:ext cx="9140431" cy="3693319"/>
          </a:xfrm>
          <a:prstGeom prst="rect">
            <a:avLst/>
          </a:prstGeom>
        </p:spPr>
        <p:txBody>
          <a:bodyPr wrap="square" lIns="0" tIns="0" rIns="0" bIns="0" rtlCol="0" anchor="t">
            <a:spAutoFit/>
          </a:bodyPr>
          <a:lstStyle/>
          <a:p>
            <a:pPr algn="r">
              <a:lnSpc>
                <a:spcPct val="150000"/>
              </a:lnSpc>
            </a:pPr>
            <a:r>
              <a:rPr lang="vi-VN" sz="8000" b="1" smtClean="0">
                <a:solidFill>
                  <a:schemeClr val="bg1"/>
                </a:solidFill>
                <a:latin typeface="Arial" panose="020B0604020202020204" pitchFamily="34" charset="0"/>
                <a:cs typeface="Arial" panose="020B0604020202020204" pitchFamily="34" charset="0"/>
              </a:rPr>
              <a:t>MỘT SỐ VẬT LIỆU </a:t>
            </a:r>
          </a:p>
          <a:p>
            <a:pPr algn="r">
              <a:lnSpc>
                <a:spcPct val="150000"/>
              </a:lnSpc>
            </a:pPr>
            <a:r>
              <a:rPr lang="vi-VN" sz="8000" b="1" smtClean="0">
                <a:solidFill>
                  <a:schemeClr val="bg1"/>
                </a:solidFill>
                <a:latin typeface="Arial" panose="020B0604020202020204" pitchFamily="34" charset="0"/>
                <a:cs typeface="Arial" panose="020B0604020202020204" pitchFamily="34" charset="0"/>
              </a:rPr>
              <a:t>CƠ KHÍ MỚI</a:t>
            </a:r>
            <a:endParaRPr lang="en-US" sz="8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0810719"/>
      </p:ext>
    </p:extLst>
  </p:cSld>
  <p:clrMapOvr>
    <a:masterClrMapping/>
  </p:clrMapOvr>
  <p:transition spd="med">
    <p:plus/>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4"/>
          <p:cNvGrpSpPr/>
          <p:nvPr/>
        </p:nvGrpSpPr>
        <p:grpSpPr>
          <a:xfrm>
            <a:off x="1271156" y="2646598"/>
            <a:ext cx="4325736" cy="5996086"/>
            <a:chOff x="1271156" y="2646598"/>
            <a:chExt cx="4325736" cy="5996086"/>
          </a:xfrm>
        </p:grpSpPr>
        <p:sp>
          <p:nvSpPr>
            <p:cNvPr id="3" name="Folded Corner 2"/>
            <p:cNvSpPr/>
            <p:nvPr/>
          </p:nvSpPr>
          <p:spPr>
            <a:xfrm>
              <a:off x="1271156" y="3135851"/>
              <a:ext cx="4325736" cy="5506833"/>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200" b="1">
                  <a:latin typeface="Arial" panose="020B0604020202020204" pitchFamily="34" charset="0"/>
                  <a:cs typeface="Arial" panose="020B0604020202020204" pitchFamily="34" charset="0"/>
                </a:rPr>
                <a:t>Nhóm 1</a:t>
              </a:r>
              <a:r>
                <a:rPr lang="en-US" sz="4200" b="1" smtClean="0">
                  <a:latin typeface="Arial" panose="020B0604020202020204" pitchFamily="34" charset="0"/>
                  <a:cs typeface="Arial" panose="020B0604020202020204" pitchFamily="34" charset="0"/>
                </a:rPr>
                <a:t>,</a:t>
              </a:r>
              <a:r>
                <a:rPr lang="vi-VN" sz="4200" b="1" smtClean="0">
                  <a:latin typeface="Arial" panose="020B0604020202020204" pitchFamily="34" charset="0"/>
                  <a:cs typeface="Arial" panose="020B0604020202020204" pitchFamily="34" charset="0"/>
                </a:rPr>
                <a:t> </a:t>
              </a:r>
              <a:r>
                <a:rPr lang="en-US" sz="4200" b="1" smtClean="0">
                  <a:latin typeface="Arial" panose="020B0604020202020204" pitchFamily="34" charset="0"/>
                  <a:cs typeface="Arial" panose="020B0604020202020204" pitchFamily="34" charset="0"/>
                </a:rPr>
                <a:t>2</a:t>
              </a:r>
              <a:r>
                <a:rPr lang="en-US" sz="4200" b="1">
                  <a:latin typeface="Arial" panose="020B0604020202020204" pitchFamily="34" charset="0"/>
                  <a:cs typeface="Arial" panose="020B0604020202020204" pitchFamily="34" charset="0"/>
                </a:rPr>
                <a:t>: </a:t>
              </a:r>
              <a:endParaRPr lang="vi-VN" sz="4200" b="1" smtClean="0">
                <a:latin typeface="Arial" panose="020B0604020202020204" pitchFamily="34" charset="0"/>
                <a:cs typeface="Arial" panose="020B0604020202020204" pitchFamily="34" charset="0"/>
              </a:endParaRPr>
            </a:p>
            <a:p>
              <a:pPr algn="ctr">
                <a:lnSpc>
                  <a:spcPct val="150000"/>
                </a:lnSpc>
              </a:pPr>
              <a:r>
                <a:rPr lang="en-US" sz="4200" smtClean="0">
                  <a:latin typeface="Arial" panose="020B0604020202020204" pitchFamily="34" charset="0"/>
                  <a:cs typeface="Arial" panose="020B0604020202020204" pitchFamily="34" charset="0"/>
                </a:rPr>
                <a:t>Tìm </a:t>
              </a:r>
              <a:r>
                <a:rPr lang="en-US" sz="4200">
                  <a:latin typeface="Arial" panose="020B0604020202020204" pitchFamily="34" charset="0"/>
                  <a:cs typeface="Arial" panose="020B0604020202020204" pitchFamily="34" charset="0"/>
                </a:rPr>
                <a:t>hiểu về vật liệu composite nền kim loại</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6833" y="2646598"/>
              <a:ext cx="1002243" cy="978506"/>
            </a:xfrm>
            <a:prstGeom prst="rect">
              <a:avLst/>
            </a:prstGeom>
          </p:spPr>
        </p:pic>
      </p:grpSp>
      <p:grpSp>
        <p:nvGrpSpPr>
          <p:cNvPr id="6" name="Group 5"/>
          <p:cNvGrpSpPr/>
          <p:nvPr/>
        </p:nvGrpSpPr>
        <p:grpSpPr>
          <a:xfrm>
            <a:off x="6981132" y="2646598"/>
            <a:ext cx="4325736" cy="5996086"/>
            <a:chOff x="6981132" y="2646598"/>
            <a:chExt cx="4325736" cy="5996086"/>
          </a:xfrm>
        </p:grpSpPr>
        <p:sp>
          <p:nvSpPr>
            <p:cNvPr id="27" name="Folded Corner 26"/>
            <p:cNvSpPr/>
            <p:nvPr/>
          </p:nvSpPr>
          <p:spPr>
            <a:xfrm>
              <a:off x="6981132" y="3135851"/>
              <a:ext cx="4325736" cy="5506833"/>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en-US" sz="4200" b="1">
                  <a:latin typeface="Arial" panose="020B0604020202020204" pitchFamily="34" charset="0"/>
                  <a:cs typeface="Arial" panose="020B0604020202020204" pitchFamily="34" charset="0"/>
                </a:rPr>
                <a:t>Nhóm </a:t>
              </a:r>
              <a:r>
                <a:rPr lang="vi-VN" sz="4200" b="1" smtClean="0">
                  <a:latin typeface="Arial" panose="020B0604020202020204" pitchFamily="34" charset="0"/>
                  <a:cs typeface="Arial" panose="020B0604020202020204" pitchFamily="34" charset="0"/>
                </a:rPr>
                <a:t>3</a:t>
              </a:r>
              <a:r>
                <a:rPr lang="en-US" sz="4200" b="1" smtClean="0">
                  <a:latin typeface="Arial" panose="020B0604020202020204" pitchFamily="34" charset="0"/>
                  <a:cs typeface="Arial" panose="020B0604020202020204" pitchFamily="34" charset="0"/>
                </a:rPr>
                <a:t>,</a:t>
              </a:r>
              <a:r>
                <a:rPr lang="vi-VN" sz="4200" b="1" smtClean="0">
                  <a:latin typeface="Arial" panose="020B0604020202020204" pitchFamily="34" charset="0"/>
                  <a:cs typeface="Arial" panose="020B0604020202020204" pitchFamily="34" charset="0"/>
                </a:rPr>
                <a:t> </a:t>
              </a:r>
              <a:r>
                <a:rPr lang="vi-VN" sz="4200" b="1">
                  <a:latin typeface="Arial" panose="020B0604020202020204" pitchFamily="34" charset="0"/>
                  <a:cs typeface="Arial" panose="020B0604020202020204" pitchFamily="34" charset="0"/>
                </a:rPr>
                <a:t>4</a:t>
              </a:r>
              <a:r>
                <a:rPr lang="en-US" sz="4200" b="1" smtClean="0">
                  <a:latin typeface="Arial" panose="020B0604020202020204" pitchFamily="34" charset="0"/>
                  <a:cs typeface="Arial" panose="020B0604020202020204" pitchFamily="34" charset="0"/>
                </a:rPr>
                <a:t>: </a:t>
              </a:r>
              <a:endParaRPr lang="vi-VN" sz="4200" b="1" smtClean="0">
                <a:latin typeface="Arial" panose="020B0604020202020204" pitchFamily="34" charset="0"/>
                <a:cs typeface="Arial" panose="020B0604020202020204" pitchFamily="34" charset="0"/>
              </a:endParaRPr>
            </a:p>
            <a:p>
              <a:pPr algn="ctr">
                <a:lnSpc>
                  <a:spcPct val="150000"/>
                </a:lnSpc>
              </a:pPr>
              <a:r>
                <a:rPr lang="en-US" sz="4200" smtClean="0">
                  <a:latin typeface="Arial" panose="020B0604020202020204" pitchFamily="34" charset="0"/>
                  <a:cs typeface="Arial" panose="020B0604020202020204" pitchFamily="34" charset="0"/>
                </a:rPr>
                <a:t>Tìm </a:t>
              </a:r>
              <a:r>
                <a:rPr lang="en-US" sz="4200">
                  <a:latin typeface="Arial" panose="020B0604020202020204" pitchFamily="34" charset="0"/>
                  <a:cs typeface="Arial" panose="020B0604020202020204" pitchFamily="34" charset="0"/>
                </a:rPr>
                <a:t>hiểu về vật liệu composite nền </a:t>
              </a:r>
              <a:r>
                <a:rPr lang="vi-VN" sz="4200" smtClean="0">
                  <a:latin typeface="Arial" panose="020B0604020202020204" pitchFamily="34" charset="0"/>
                  <a:cs typeface="Arial" panose="020B0604020202020204" pitchFamily="34" charset="0"/>
                </a:rPr>
                <a:t>hữu cơ</a:t>
              </a:r>
              <a:endParaRPr lang="en-US" sz="420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2878" y="2646598"/>
              <a:ext cx="1002243" cy="978506"/>
            </a:xfrm>
            <a:prstGeom prst="rect">
              <a:avLst/>
            </a:prstGeom>
          </p:spPr>
        </p:pic>
      </p:grpSp>
      <p:grpSp>
        <p:nvGrpSpPr>
          <p:cNvPr id="7" name="Group 6"/>
          <p:cNvGrpSpPr/>
          <p:nvPr/>
        </p:nvGrpSpPr>
        <p:grpSpPr>
          <a:xfrm>
            <a:off x="12617177" y="2646597"/>
            <a:ext cx="4325736" cy="5996087"/>
            <a:chOff x="12617177" y="2646597"/>
            <a:chExt cx="4325736" cy="5996087"/>
          </a:xfrm>
        </p:grpSpPr>
        <p:sp>
          <p:nvSpPr>
            <p:cNvPr id="28" name="Folded Corner 27"/>
            <p:cNvSpPr/>
            <p:nvPr/>
          </p:nvSpPr>
          <p:spPr>
            <a:xfrm>
              <a:off x="12617177" y="3135851"/>
              <a:ext cx="4325736" cy="5506833"/>
            </a:xfrm>
            <a:prstGeom prst="foldedCorne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200" b="1">
                  <a:latin typeface="Arial" panose="020B0604020202020204" pitchFamily="34" charset="0"/>
                  <a:cs typeface="Arial" panose="020B0604020202020204" pitchFamily="34" charset="0"/>
                </a:rPr>
                <a:t>Nhóm </a:t>
              </a:r>
              <a:r>
                <a:rPr lang="vi-VN" sz="4200" b="1" smtClean="0">
                  <a:latin typeface="Arial" panose="020B0604020202020204" pitchFamily="34" charset="0"/>
                  <a:cs typeface="Arial" panose="020B0604020202020204" pitchFamily="34" charset="0"/>
                </a:rPr>
                <a:t>5</a:t>
              </a:r>
              <a:r>
                <a:rPr lang="en-US" sz="4200" b="1" smtClean="0">
                  <a:latin typeface="Arial" panose="020B0604020202020204" pitchFamily="34" charset="0"/>
                  <a:cs typeface="Arial" panose="020B0604020202020204" pitchFamily="34" charset="0"/>
                </a:rPr>
                <a:t>,</a:t>
              </a:r>
              <a:r>
                <a:rPr lang="vi-VN" sz="4200" b="1" smtClean="0">
                  <a:latin typeface="Arial" panose="020B0604020202020204" pitchFamily="34" charset="0"/>
                  <a:cs typeface="Arial" panose="020B0604020202020204" pitchFamily="34" charset="0"/>
                </a:rPr>
                <a:t> </a:t>
              </a:r>
              <a:r>
                <a:rPr lang="vi-VN" sz="4200" b="1">
                  <a:latin typeface="Arial" panose="020B0604020202020204" pitchFamily="34" charset="0"/>
                  <a:cs typeface="Arial" panose="020B0604020202020204" pitchFamily="34" charset="0"/>
                </a:rPr>
                <a:t>6</a:t>
              </a:r>
              <a:r>
                <a:rPr lang="en-US" sz="4200" b="1" smtClean="0">
                  <a:latin typeface="Arial" panose="020B0604020202020204" pitchFamily="34" charset="0"/>
                  <a:cs typeface="Arial" panose="020B0604020202020204" pitchFamily="34" charset="0"/>
                </a:rPr>
                <a:t>: </a:t>
              </a:r>
              <a:endParaRPr lang="vi-VN" sz="4200" b="1" smtClean="0">
                <a:latin typeface="Arial" panose="020B0604020202020204" pitchFamily="34" charset="0"/>
                <a:cs typeface="Arial" panose="020B0604020202020204" pitchFamily="34" charset="0"/>
              </a:endParaRPr>
            </a:p>
            <a:p>
              <a:pPr algn="ctr">
                <a:lnSpc>
                  <a:spcPct val="150000"/>
                </a:lnSpc>
              </a:pPr>
              <a:r>
                <a:rPr lang="en-US" sz="4200" smtClean="0">
                  <a:latin typeface="Arial" panose="020B0604020202020204" pitchFamily="34" charset="0"/>
                  <a:cs typeface="Arial" panose="020B0604020202020204" pitchFamily="34" charset="0"/>
                </a:rPr>
                <a:t>Tìm </a:t>
              </a:r>
              <a:r>
                <a:rPr lang="en-US" sz="4200">
                  <a:latin typeface="Arial" panose="020B0604020202020204" pitchFamily="34" charset="0"/>
                  <a:cs typeface="Arial" panose="020B0604020202020204" pitchFamily="34" charset="0"/>
                </a:rPr>
                <a:t>hiểu về vật liệu </a:t>
              </a:r>
              <a:r>
                <a:rPr lang="vi-VN" sz="4200" smtClean="0">
                  <a:latin typeface="Arial" panose="020B0604020202020204" pitchFamily="34" charset="0"/>
                  <a:cs typeface="Arial" panose="020B0604020202020204" pitchFamily="34" charset="0"/>
                </a:rPr>
                <a:t>nano</a:t>
              </a:r>
            </a:p>
            <a:p>
              <a:pPr algn="ctr">
                <a:lnSpc>
                  <a:spcPct val="150000"/>
                </a:lnSpc>
              </a:pPr>
              <a:endParaRPr lang="en-US" sz="4200">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65292" y="2646597"/>
              <a:ext cx="1002243" cy="978506"/>
            </a:xfrm>
            <a:prstGeom prst="rect">
              <a:avLst/>
            </a:prstGeom>
          </p:spPr>
        </p:pic>
      </p:grpSp>
      <p:grpSp>
        <p:nvGrpSpPr>
          <p:cNvPr id="8" name="Group 7"/>
          <p:cNvGrpSpPr/>
          <p:nvPr/>
        </p:nvGrpSpPr>
        <p:grpSpPr>
          <a:xfrm>
            <a:off x="1271156" y="518422"/>
            <a:ext cx="14197443" cy="1325751"/>
            <a:chOff x="1271156" y="518422"/>
            <a:chExt cx="14197443" cy="1325751"/>
          </a:xfrm>
        </p:grpSpPr>
        <p:sp>
          <p:nvSpPr>
            <p:cNvPr id="19" name="Rectangle 18"/>
            <p:cNvSpPr/>
            <p:nvPr/>
          </p:nvSpPr>
          <p:spPr>
            <a:xfrm>
              <a:off x="2819399" y="828689"/>
              <a:ext cx="12649200" cy="942053"/>
            </a:xfrm>
            <a:prstGeom prst="rect">
              <a:avLst/>
            </a:prstGeom>
          </p:spPr>
          <p:txBody>
            <a:bodyPr wrap="square">
              <a:spAutoFit/>
            </a:bodyPr>
            <a:lstStyle/>
            <a:p>
              <a:pPr algn="just">
                <a:lnSpc>
                  <a:spcPct val="150000"/>
                </a:lnSpc>
              </a:pPr>
              <a:r>
                <a:rPr lang="vi-VN" sz="4200" i="1" smtClean="0">
                  <a:solidFill>
                    <a:srgbClr val="002060"/>
                  </a:solidFill>
                  <a:cs typeface="Arial" panose="020B0604020202020204" pitchFamily="34" charset="0"/>
                </a:rPr>
                <a:t>Chia lớp thành 6 nhóm, thực hiện các nhiệm vụ sau:</a:t>
              </a:r>
              <a:endParaRPr lang="en-US" sz="4200" i="1" dirty="0">
                <a:solidFill>
                  <a:srgbClr val="002060"/>
                </a:solidFill>
                <a:latin typeface="Arial" panose="020B0604020202020204" pitchFamily="34" charset="0"/>
                <a:cs typeface="Arial" panose="020B0604020202020204" pitchFamily="34" charset="0"/>
              </a:endParaRPr>
            </a:p>
          </p:txBody>
        </p:sp>
        <p:pic>
          <p:nvPicPr>
            <p:cNvPr id="3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71156" y="518422"/>
              <a:ext cx="1368035" cy="1325751"/>
            </a:xfrm>
            <a:prstGeom prst="rect">
              <a:avLst/>
            </a:prstGeom>
          </p:spPr>
        </p:pic>
      </p:grpSp>
    </p:spTree>
    <p:extLst>
      <p:ext uri="{BB962C8B-B14F-4D97-AF65-F5344CB8AC3E}">
        <p14:creationId xmlns:p14="http://schemas.microsoft.com/office/powerpoint/2010/main" val="272912661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Pentagon 3"/>
          <p:cNvSpPr/>
          <p:nvPr/>
        </p:nvSpPr>
        <p:spPr>
          <a:xfrm>
            <a:off x="0" y="571500"/>
            <a:ext cx="8534400" cy="1162098"/>
          </a:xfrm>
          <a:prstGeom prst="homePlate">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smtClean="0">
                <a:latin typeface="Arial" panose="020B0604020202020204" pitchFamily="34" charset="0"/>
                <a:cs typeface="Arial" panose="020B0604020202020204" pitchFamily="34" charset="0"/>
              </a:rPr>
              <a:t>1. Composite nền kim loại</a:t>
            </a:r>
            <a:endParaRPr lang="en-US" sz="4400" b="1">
              <a:latin typeface="Arial" panose="020B0604020202020204" pitchFamily="34" charset="0"/>
              <a:cs typeface="Arial" panose="020B0604020202020204" pitchFamily="34" charset="0"/>
            </a:endParaRPr>
          </a:p>
        </p:txBody>
      </p:sp>
      <p:grpSp>
        <p:nvGrpSpPr>
          <p:cNvPr id="8" name="Group 7"/>
          <p:cNvGrpSpPr/>
          <p:nvPr/>
        </p:nvGrpSpPr>
        <p:grpSpPr>
          <a:xfrm>
            <a:off x="850517" y="2095500"/>
            <a:ext cx="16068152" cy="1938992"/>
            <a:chOff x="850517" y="2095500"/>
            <a:chExt cx="16068152" cy="1938992"/>
          </a:xfrm>
        </p:grpSpPr>
        <p:sp>
          <p:nvSpPr>
            <p:cNvPr id="5" name="Rectangle 4"/>
            <p:cNvSpPr/>
            <p:nvPr/>
          </p:nvSpPr>
          <p:spPr>
            <a:xfrm>
              <a:off x="2440669" y="2095500"/>
              <a:ext cx="14478000" cy="1938992"/>
            </a:xfrm>
            <a:prstGeom prst="rect">
              <a:avLst/>
            </a:prstGeom>
          </p:spPr>
          <p:txBody>
            <a:bodyPr wrap="square">
              <a:spAutoFit/>
            </a:bodyPr>
            <a:lstStyle/>
            <a:p>
              <a:pPr algn="just">
                <a:lnSpc>
                  <a:spcPct val="150000"/>
                </a:lnSpc>
              </a:pPr>
              <a:r>
                <a:rPr lang="vi-VN" sz="4000" i="1">
                  <a:solidFill>
                    <a:srgbClr val="002060"/>
                  </a:solidFill>
                </a:rPr>
                <a:t>Vì sao vật liệu composite nền kim loại được sử dụng làm mảnh lưỡi cắt của dao tiện, dao phay (hình 4.12)?</a:t>
              </a:r>
              <a:endParaRPr lang="en-US" sz="4000" i="1">
                <a:solidFill>
                  <a:srgbClr val="00206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17" y="2111829"/>
              <a:ext cx="1430020" cy="1430020"/>
            </a:xfrm>
            <a:prstGeom prst="rect">
              <a:avLst/>
            </a:prstGeom>
          </p:spPr>
        </p:pic>
      </p:grpSp>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6413" y="4396394"/>
            <a:ext cx="15233357" cy="5574110"/>
          </a:xfrm>
          <a:prstGeom prst="rect">
            <a:avLst/>
          </a:prstGeom>
        </p:spPr>
      </p:pic>
      <p:sp>
        <p:nvSpPr>
          <p:cNvPr id="10"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93276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748224"/>
            <a:ext cx="7538776" cy="7538776"/>
          </a:xfrm>
          <a:prstGeom prst="rect">
            <a:avLst/>
          </a:prstGeom>
          <a:effectLst>
            <a:outerShdw blurRad="63500" sx="102000" sy="102000" algn="ctr" rotWithShape="0">
              <a:prstClr val="black">
                <a:alpha val="40000"/>
              </a:prstClr>
            </a:outerShdw>
          </a:effectLst>
        </p:spPr>
      </p:pic>
      <p:grpSp>
        <p:nvGrpSpPr>
          <p:cNvPr id="5" name="Group 4"/>
          <p:cNvGrpSpPr/>
          <p:nvPr/>
        </p:nvGrpSpPr>
        <p:grpSpPr>
          <a:xfrm>
            <a:off x="5486400" y="876300"/>
            <a:ext cx="11950596" cy="5257799"/>
            <a:chOff x="5610678" y="1126873"/>
            <a:chExt cx="11950596" cy="5257799"/>
          </a:xfrm>
        </p:grpSpPr>
        <p:grpSp>
          <p:nvGrpSpPr>
            <p:cNvPr id="6" name="Group 11"/>
            <p:cNvGrpSpPr/>
            <p:nvPr/>
          </p:nvGrpSpPr>
          <p:grpSpPr>
            <a:xfrm flipH="1">
              <a:off x="5610678" y="1126873"/>
              <a:ext cx="11950596" cy="5257799"/>
              <a:chOff x="-895896" y="-471290"/>
              <a:chExt cx="7025064" cy="2558205"/>
            </a:xfrm>
            <a:solidFill>
              <a:schemeClr val="accent6">
                <a:lumMod val="40000"/>
                <a:lumOff val="60000"/>
              </a:schemeClr>
            </a:solidFill>
          </p:grpSpPr>
          <p:sp>
            <p:nvSpPr>
              <p:cNvPr id="8" name="Freeform 12"/>
              <p:cNvSpPr/>
              <p:nvPr/>
            </p:nvSpPr>
            <p:spPr>
              <a:xfrm>
                <a:off x="-895896" y="-471290"/>
                <a:ext cx="7025064" cy="2558205"/>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4">
                  <a:lumMod val="20000"/>
                  <a:lumOff val="80000"/>
                </a:schemeClr>
              </a:solidFill>
            </p:spPr>
          </p:sp>
        </p:grpSp>
        <p:sp>
          <p:nvSpPr>
            <p:cNvPr id="7" name="Rectangle 6"/>
            <p:cNvSpPr/>
            <p:nvPr/>
          </p:nvSpPr>
          <p:spPr>
            <a:xfrm>
              <a:off x="7439481" y="1293022"/>
              <a:ext cx="9573081" cy="4708981"/>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Vật liệu composite nền kim loại được sử dụng làm mảnh l</a:t>
              </a:r>
              <a:r>
                <a:rPr lang="vi-VN" sz="4000">
                  <a:latin typeface="Arial" panose="020B0604020202020204" pitchFamily="34" charset="0"/>
                  <a:cs typeface="Arial" panose="020B0604020202020204" pitchFamily="34" charset="0"/>
                </a:rPr>
                <a:t>ưỡ</a:t>
              </a:r>
              <a:r>
                <a:rPr lang="en-US" sz="4000">
                  <a:latin typeface="Arial" panose="020B0604020202020204" pitchFamily="34" charset="0"/>
                  <a:cs typeface="Arial" panose="020B0604020202020204" pitchFamily="34" charset="0"/>
                </a:rPr>
                <a:t>i cắt của dao tiện, dao phay vì nó có độ cứng, độ bền cơ học và độ bền nhiệt cao, có thể làm việc ở nhiệt độ lên đến 1 </a:t>
              </a:r>
              <a:r>
                <a:rPr lang="en-US" sz="4000" smtClean="0">
                  <a:latin typeface="Arial" panose="020B0604020202020204" pitchFamily="34" charset="0"/>
                  <a:cs typeface="Arial" panose="020B0604020202020204" pitchFamily="34" charset="0"/>
                </a:rPr>
                <a:t>000</a:t>
              </a:r>
              <a:r>
                <a:rPr lang="vi-VN" sz="4000" baseline="30000">
                  <a:latin typeface="Arial" panose="020B0604020202020204" pitchFamily="34" charset="0"/>
                  <a:cs typeface="Arial" panose="020B0604020202020204" pitchFamily="34" charset="0"/>
                </a:rPr>
                <a:t>o</a:t>
              </a:r>
              <a:r>
                <a:rPr lang="en-US" sz="4000" smtClean="0">
                  <a:latin typeface="Arial" panose="020B0604020202020204" pitchFamily="34" charset="0"/>
                  <a:cs typeface="Arial" panose="020B0604020202020204" pitchFamily="34" charset="0"/>
                </a:rPr>
                <a:t>C</a:t>
              </a:r>
              <a:r>
                <a:rPr lang="en-US" sz="4000">
                  <a:latin typeface="Arial" panose="020B0604020202020204" pitchFamily="34" charset="0"/>
                  <a:cs typeface="Arial" panose="020B0604020202020204" pitchFamily="34" charset="0"/>
                </a:rPr>
                <a:t>.</a:t>
              </a:r>
            </a:p>
          </p:txBody>
        </p:sp>
      </p:grpSp>
      <p:pic>
        <p:nvPicPr>
          <p:cNvPr id="9" name="Picture 8"/>
          <p:cNvPicPr>
            <a:picLocks noChangeAspect="1"/>
          </p:cNvPicPr>
          <p:nvPr/>
        </p:nvPicPr>
        <p:blipFill>
          <a:blip r:embed="rId5"/>
          <a:stretch>
            <a:fillRect/>
          </a:stretch>
        </p:blipFill>
        <p:spPr>
          <a:xfrm rot="17683735">
            <a:off x="-325340" y="-637519"/>
            <a:ext cx="3027737" cy="2596852"/>
          </a:xfrm>
          <a:prstGeom prst="rect">
            <a:avLst/>
          </a:prstGeom>
        </p:spPr>
      </p:pic>
      <p:sp>
        <p:nvSpPr>
          <p:cNvPr id="10" name="Freeform 9"/>
          <p:cNvSpPr/>
          <p:nvPr/>
        </p:nvSpPr>
        <p:spPr>
          <a:xfrm rot="10800000" flipH="1">
            <a:off x="15667945" y="7997808"/>
            <a:ext cx="2661680" cy="2567226"/>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426529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81000" y="1872343"/>
            <a:ext cx="9203289" cy="7827458"/>
            <a:chOff x="381000" y="1872343"/>
            <a:chExt cx="9203289" cy="7827458"/>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872343"/>
              <a:ext cx="9203289" cy="6899850"/>
            </a:xfrm>
            <a:prstGeom prst="rect">
              <a:avLst/>
            </a:prstGeom>
            <a:ln w="28575">
              <a:solidFill>
                <a:schemeClr val="bg1"/>
              </a:solidFill>
            </a:ln>
            <a:effectLst>
              <a:outerShdw blurRad="50800" dist="38100" dir="13500000" algn="br" rotWithShape="0">
                <a:prstClr val="black">
                  <a:alpha val="40000"/>
                </a:prstClr>
              </a:outerShdw>
            </a:effectLst>
          </p:spPr>
        </p:pic>
        <p:sp>
          <p:nvSpPr>
            <p:cNvPr id="4" name="Rectangle 3"/>
            <p:cNvSpPr/>
            <p:nvPr/>
          </p:nvSpPr>
          <p:spPr>
            <a:xfrm>
              <a:off x="1352485" y="8991915"/>
              <a:ext cx="7260321" cy="707886"/>
            </a:xfrm>
            <a:prstGeom prst="rect">
              <a:avLst/>
            </a:prstGeom>
          </p:spPr>
          <p:txBody>
            <a:bodyPr wrap="none">
              <a:spAutoFit/>
            </a:bodyPr>
            <a:lstStyle/>
            <a:p>
              <a:pPr algn="ctr">
                <a:buClr>
                  <a:srgbClr val="000000"/>
                </a:buClr>
                <a:buFont typeface="Arial"/>
                <a:buNone/>
              </a:pPr>
              <a:r>
                <a:rPr lang="vi-VN" sz="4000" i="1" kern="0" smtClean="0">
                  <a:solidFill>
                    <a:srgbClr val="002060"/>
                  </a:solidFill>
                  <a:latin typeface="Arial"/>
                  <a:cs typeface="Arial"/>
                  <a:sym typeface="Arial"/>
                </a:rPr>
                <a:t>Chế tạo h</a:t>
              </a:r>
              <a:r>
                <a:rPr lang="en-US" sz="4000" i="1" kern="0" smtClean="0">
                  <a:solidFill>
                    <a:srgbClr val="002060"/>
                  </a:solidFill>
                  <a:latin typeface="Arial"/>
                  <a:cs typeface="Arial"/>
                  <a:sym typeface="Arial"/>
                </a:rPr>
                <a:t>ệ </a:t>
              </a:r>
              <a:r>
                <a:rPr lang="en-US" sz="4000" i="1" kern="0" dirty="0" err="1">
                  <a:solidFill>
                    <a:srgbClr val="002060"/>
                  </a:solidFill>
                  <a:latin typeface="Arial"/>
                  <a:cs typeface="Arial"/>
                  <a:sym typeface="Arial"/>
                </a:rPr>
                <a:t>thống</a:t>
              </a:r>
              <a:r>
                <a:rPr lang="en-US" sz="4000" i="1" kern="0" dirty="0">
                  <a:solidFill>
                    <a:srgbClr val="002060"/>
                  </a:solidFill>
                  <a:latin typeface="Arial"/>
                  <a:cs typeface="Arial"/>
                  <a:sym typeface="Arial"/>
                </a:rPr>
                <a:t> </a:t>
              </a:r>
              <a:r>
                <a:rPr lang="en-US" sz="4000" i="1" kern="0" dirty="0" err="1">
                  <a:solidFill>
                    <a:srgbClr val="002060"/>
                  </a:solidFill>
                  <a:latin typeface="Arial"/>
                  <a:cs typeface="Arial"/>
                  <a:sym typeface="Arial"/>
                </a:rPr>
                <a:t>ống</a:t>
              </a:r>
              <a:r>
                <a:rPr lang="en-US" sz="4000" i="1" kern="0" dirty="0">
                  <a:solidFill>
                    <a:srgbClr val="002060"/>
                  </a:solidFill>
                  <a:latin typeface="Arial"/>
                  <a:cs typeface="Arial"/>
                  <a:sym typeface="Arial"/>
                </a:rPr>
                <a:t> </a:t>
              </a:r>
              <a:r>
                <a:rPr lang="en-US" sz="4000" i="1" kern="0" dirty="0" err="1">
                  <a:solidFill>
                    <a:srgbClr val="002060"/>
                  </a:solidFill>
                  <a:latin typeface="Arial"/>
                  <a:cs typeface="Arial"/>
                  <a:sym typeface="Arial"/>
                </a:rPr>
                <a:t>thoát</a:t>
              </a:r>
              <a:r>
                <a:rPr lang="en-US" sz="4000" i="1" kern="0" dirty="0">
                  <a:solidFill>
                    <a:srgbClr val="002060"/>
                  </a:solidFill>
                  <a:latin typeface="Arial"/>
                  <a:cs typeface="Arial"/>
                  <a:sym typeface="Arial"/>
                </a:rPr>
                <a:t> </a:t>
              </a:r>
              <a:r>
                <a:rPr lang="en-US" sz="4000" i="1" kern="0" dirty="0" err="1">
                  <a:solidFill>
                    <a:srgbClr val="002060"/>
                  </a:solidFill>
                  <a:latin typeface="Arial"/>
                  <a:cs typeface="Arial"/>
                  <a:sym typeface="Arial"/>
                </a:rPr>
                <a:t>rác</a:t>
              </a:r>
              <a:endParaRPr lang="en-US" sz="4000" i="1" kern="0" dirty="0">
                <a:solidFill>
                  <a:srgbClr val="002060"/>
                </a:solidFill>
                <a:latin typeface="Arial"/>
                <a:cs typeface="Arial"/>
                <a:sym typeface="Arial"/>
              </a:endParaRPr>
            </a:p>
          </p:txBody>
        </p:sp>
      </p:grpSp>
      <p:grpSp>
        <p:nvGrpSpPr>
          <p:cNvPr id="8" name="Group 7"/>
          <p:cNvGrpSpPr/>
          <p:nvPr/>
        </p:nvGrpSpPr>
        <p:grpSpPr>
          <a:xfrm>
            <a:off x="9906000" y="1866900"/>
            <a:ext cx="8098761" cy="7832901"/>
            <a:chOff x="9906000" y="1866900"/>
            <a:chExt cx="8098761" cy="7832901"/>
          </a:xfrm>
        </p:grpSpPr>
        <p:pic>
          <p:nvPicPr>
            <p:cNvPr id="3" name="Picture 2"/>
            <p:cNvPicPr>
              <a:picLocks noChangeAspect="1"/>
            </p:cNvPicPr>
            <p:nvPr/>
          </p:nvPicPr>
          <p:blipFill>
            <a:blip r:embed="rId3"/>
            <a:stretch>
              <a:fillRect/>
            </a:stretch>
          </p:blipFill>
          <p:spPr>
            <a:xfrm>
              <a:off x="9906000" y="1866900"/>
              <a:ext cx="8098761" cy="6899850"/>
            </a:xfrm>
            <a:prstGeom prst="rect">
              <a:avLst/>
            </a:prstGeom>
            <a:ln w="28575">
              <a:solidFill>
                <a:srgbClr val="FFFFFF"/>
              </a:solidFill>
            </a:ln>
            <a:effectLst>
              <a:outerShdw blurRad="50800" dist="38100" dir="18900000" algn="bl" rotWithShape="0">
                <a:prstClr val="black">
                  <a:alpha val="40000"/>
                </a:prstClr>
              </a:outerShdw>
            </a:effectLst>
          </p:spPr>
        </p:pic>
        <p:sp>
          <p:nvSpPr>
            <p:cNvPr id="5" name="Rectangle 4"/>
            <p:cNvSpPr/>
            <p:nvPr/>
          </p:nvSpPr>
          <p:spPr>
            <a:xfrm>
              <a:off x="11352746" y="8991915"/>
              <a:ext cx="5205272" cy="707886"/>
            </a:xfrm>
            <a:prstGeom prst="rect">
              <a:avLst/>
            </a:prstGeom>
          </p:spPr>
          <p:txBody>
            <a:bodyPr wrap="none">
              <a:spAutoFit/>
            </a:bodyPr>
            <a:lstStyle/>
            <a:p>
              <a:pPr algn="ctr">
                <a:buClr>
                  <a:srgbClr val="000000"/>
                </a:buClr>
                <a:buFont typeface="Arial"/>
                <a:buNone/>
              </a:pPr>
              <a:r>
                <a:rPr lang="vi-VN" sz="4000" i="1" kern="0" smtClean="0">
                  <a:solidFill>
                    <a:srgbClr val="002060"/>
                  </a:solidFill>
                  <a:cs typeface="Arial"/>
                  <a:sym typeface="Arial"/>
                </a:rPr>
                <a:t>Chế tạo vỏ </a:t>
              </a:r>
              <a:r>
                <a:rPr lang="vi-VN" sz="4000" i="1" kern="0" dirty="0" smtClean="0">
                  <a:solidFill>
                    <a:srgbClr val="002060"/>
                  </a:solidFill>
                  <a:cs typeface="Arial"/>
                  <a:sym typeface="Arial"/>
                </a:rPr>
                <a:t>tàu thuyền</a:t>
              </a:r>
              <a:endParaRPr lang="en-US" sz="4000" i="1" kern="0" dirty="0">
                <a:solidFill>
                  <a:srgbClr val="002060"/>
                </a:solidFill>
                <a:latin typeface="Arial"/>
                <a:cs typeface="Arial"/>
                <a:sym typeface="Arial"/>
              </a:endParaRPr>
            </a:p>
          </p:txBody>
        </p:sp>
      </p:grpSp>
      <p:sp>
        <p:nvSpPr>
          <p:cNvPr id="6" name="TextBox 5"/>
          <p:cNvSpPr txBox="1"/>
          <p:nvPr/>
        </p:nvSpPr>
        <p:spPr>
          <a:xfrm>
            <a:off x="1828800" y="692489"/>
            <a:ext cx="14630400"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Một số ứng dụng khác của vật liệu composite nền kim loại</a:t>
            </a:r>
            <a:endParaRPr lang="en-US" sz="4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9116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8282583" cy="10287000"/>
          </a:xfrm>
          <a:prstGeom prst="rect">
            <a:avLst/>
          </a:prstGeom>
        </p:spPr>
      </p:pic>
      <p:sp>
        <p:nvSpPr>
          <p:cNvPr id="6" name="Rectangle 5"/>
          <p:cNvSpPr/>
          <p:nvPr/>
        </p:nvSpPr>
        <p:spPr>
          <a:xfrm>
            <a:off x="12420600" y="571500"/>
            <a:ext cx="4948791" cy="707886"/>
          </a:xfrm>
          <a:prstGeom prst="rect">
            <a:avLst/>
          </a:prstGeom>
        </p:spPr>
        <p:txBody>
          <a:bodyPr wrap="none">
            <a:spAutoFit/>
          </a:bodyPr>
          <a:lstStyle/>
          <a:p>
            <a:r>
              <a:rPr lang="vi-VN" sz="4000" i="1" smtClean="0">
                <a:solidFill>
                  <a:schemeClr val="bg1"/>
                </a:solidFill>
                <a:latin typeface="Arial" panose="020B0604020202020204" pitchFamily="34" charset="0"/>
                <a:cs typeface="Arial" panose="020B0604020202020204" pitchFamily="34" charset="0"/>
              </a:rPr>
              <a:t>Chế tạo vỏ tàu vũ trụ</a:t>
            </a:r>
            <a:endParaRPr lang="en-US" sz="40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167805"/>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Pentagon 3"/>
          <p:cNvSpPr/>
          <p:nvPr/>
        </p:nvSpPr>
        <p:spPr>
          <a:xfrm>
            <a:off x="0" y="571500"/>
            <a:ext cx="8534400" cy="1162098"/>
          </a:xfrm>
          <a:prstGeom prst="homePlate">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a:latin typeface="Arial" panose="020B0604020202020204" pitchFamily="34" charset="0"/>
                <a:cs typeface="Arial" panose="020B0604020202020204" pitchFamily="34" charset="0"/>
              </a:rPr>
              <a:t>2</a:t>
            </a:r>
            <a:r>
              <a:rPr lang="vi-VN" sz="4400" b="1" smtClean="0">
                <a:latin typeface="Arial" panose="020B0604020202020204" pitchFamily="34" charset="0"/>
                <a:cs typeface="Arial" panose="020B0604020202020204" pitchFamily="34" charset="0"/>
              </a:rPr>
              <a:t>. Composite nền hữu cơ</a:t>
            </a:r>
            <a:endParaRPr lang="en-US" sz="4400" b="1">
              <a:latin typeface="Arial" panose="020B0604020202020204" pitchFamily="34" charset="0"/>
              <a:cs typeface="Arial" panose="020B0604020202020204" pitchFamily="34" charset="0"/>
            </a:endParaRPr>
          </a:p>
        </p:txBody>
      </p:sp>
      <p:grpSp>
        <p:nvGrpSpPr>
          <p:cNvPr id="7" name="Group 6"/>
          <p:cNvGrpSpPr/>
          <p:nvPr/>
        </p:nvGrpSpPr>
        <p:grpSpPr>
          <a:xfrm>
            <a:off x="1326662" y="2095500"/>
            <a:ext cx="15634675" cy="1824923"/>
            <a:chOff x="1350146" y="2216751"/>
            <a:chExt cx="15634675" cy="1824923"/>
          </a:xfrm>
        </p:grpSpPr>
        <p:sp>
          <p:nvSpPr>
            <p:cNvPr id="5" name="Rectangle 4"/>
            <p:cNvSpPr/>
            <p:nvPr/>
          </p:nvSpPr>
          <p:spPr>
            <a:xfrm>
              <a:off x="3048000" y="2216751"/>
              <a:ext cx="13936821" cy="182492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Vì sao vật liệu composite nền hữu cơ được sử dụng chế tạo thân vỏ xuồng, ca nô, nhà </a:t>
              </a:r>
              <a:r>
                <a:rPr lang="vi-VN" sz="4000" i="1" smtClean="0">
                  <a:solidFill>
                    <a:srgbClr val="002060"/>
                  </a:solidFill>
                  <a:latin typeface="Arial" panose="020B0604020202020204" pitchFamily="34" charset="0"/>
                  <a:cs typeface="Arial" panose="020B0604020202020204" pitchFamily="34" charset="0"/>
                </a:rPr>
                <a:t>vui chơi trẻ em?</a:t>
              </a:r>
              <a:endParaRPr lang="en-US" sz="4000" i="1">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146" y="2216751"/>
              <a:ext cx="1430020" cy="1430020"/>
            </a:xfrm>
            <a:prstGeom prst="rect">
              <a:avLst/>
            </a:prstGeom>
          </p:spPr>
        </p:pic>
      </p:grpSp>
      <p:pic>
        <p:nvPicPr>
          <p:cNvPr id="8"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2969" y="4282325"/>
            <a:ext cx="14554200" cy="5886366"/>
          </a:xfrm>
          <a:prstGeom prst="rect">
            <a:avLst/>
          </a:prstGeom>
        </p:spPr>
      </p:pic>
      <p:sp>
        <p:nvSpPr>
          <p:cNvPr id="9" name="Freeform 8"/>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20567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par>
                                <p:cTn id="13" presetID="3" presetClass="entr" presetSubtype="5"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2969" y="4282325"/>
            <a:ext cx="14554200" cy="5886366"/>
          </a:xfrm>
          <a:prstGeom prst="rect">
            <a:avLst/>
          </a:prstGeom>
        </p:spPr>
      </p:pic>
      <p:sp>
        <p:nvSpPr>
          <p:cNvPr id="9" name="Freeform 8"/>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Rectangle 9"/>
          <p:cNvSpPr/>
          <p:nvPr/>
        </p:nvSpPr>
        <p:spPr>
          <a:xfrm>
            <a:off x="1889352" y="404491"/>
            <a:ext cx="14361431"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Vật liệu composite nền hữu cơ có đặc điểm bền, nhẹ, chống ăn mòn, chịu va đập tốt và chịu nhiệt độ cao nên thường được sử dụng để chế tạo vỏ xuồng, ca nô, nhà vui chơi trẻ em,…</a:t>
            </a:r>
            <a:endParaRPr lang="en-US" sz="4000">
              <a:latin typeface="Arial" panose="020B0604020202020204" pitchFamily="34" charset="0"/>
              <a:cs typeface="Arial" panose="020B0604020202020204" pitchFamily="34" charset="0"/>
            </a:endParaRPr>
          </a:p>
        </p:txBody>
      </p:sp>
      <p:sp>
        <p:nvSpPr>
          <p:cNvPr id="11" name="Up Arrow 10"/>
          <p:cNvSpPr/>
          <p:nvPr/>
        </p:nvSpPr>
        <p:spPr>
          <a:xfrm>
            <a:off x="8765268" y="3376717"/>
            <a:ext cx="609600" cy="685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1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Pentagon 3"/>
          <p:cNvSpPr/>
          <p:nvPr/>
        </p:nvSpPr>
        <p:spPr>
          <a:xfrm>
            <a:off x="0" y="571500"/>
            <a:ext cx="5715000" cy="1162098"/>
          </a:xfrm>
          <a:prstGeom prst="homePlate">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smtClean="0">
                <a:latin typeface="Arial" panose="020B0604020202020204" pitchFamily="34" charset="0"/>
                <a:cs typeface="Arial" panose="020B0604020202020204" pitchFamily="34" charset="0"/>
              </a:rPr>
              <a:t>3. Vật liệu nano</a:t>
            </a:r>
            <a:endParaRPr lang="en-US" sz="4400" b="1">
              <a:latin typeface="Arial" panose="020B0604020202020204" pitchFamily="34" charset="0"/>
              <a:cs typeface="Arial" panose="020B0604020202020204" pitchFamily="34" charset="0"/>
            </a:endParaRPr>
          </a:p>
        </p:txBody>
      </p:sp>
      <p:grpSp>
        <p:nvGrpSpPr>
          <p:cNvPr id="5" name="Group 4"/>
          <p:cNvGrpSpPr/>
          <p:nvPr/>
        </p:nvGrpSpPr>
        <p:grpSpPr>
          <a:xfrm>
            <a:off x="609600" y="2781300"/>
            <a:ext cx="9672743" cy="6500121"/>
            <a:chOff x="3382554" y="1230292"/>
            <a:chExt cx="9672743" cy="6500121"/>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2554" y="1230292"/>
              <a:ext cx="9672743" cy="5562600"/>
            </a:xfrm>
            <a:prstGeom prst="rect">
              <a:avLst/>
            </a:prstGeom>
          </p:spPr>
        </p:pic>
        <p:sp>
          <p:nvSpPr>
            <p:cNvPr id="7" name="TextBox 6"/>
            <p:cNvSpPr txBox="1"/>
            <p:nvPr/>
          </p:nvSpPr>
          <p:spPr>
            <a:xfrm>
              <a:off x="5797434" y="7022527"/>
              <a:ext cx="4907246" cy="707886"/>
            </a:xfrm>
            <a:prstGeom prst="rect">
              <a:avLst/>
            </a:prstGeom>
            <a:noFill/>
          </p:spPr>
          <p:txBody>
            <a:bodyPr wrap="square" rtlCol="0">
              <a:spAutoFit/>
            </a:bodyPr>
            <a:lstStyle/>
            <a:p>
              <a:pPr algn="ctr">
                <a:buClr>
                  <a:srgbClr val="000000"/>
                </a:buClr>
                <a:buFont typeface="Arial"/>
                <a:buNone/>
              </a:pPr>
              <a:r>
                <a:rPr lang="vi-VN" sz="4000" b="1" i="1" kern="0" smtClean="0">
                  <a:solidFill>
                    <a:srgbClr val="0070C0"/>
                  </a:solidFill>
                  <a:cs typeface="Arial"/>
                  <a:sym typeface="Arial"/>
                </a:rPr>
                <a:t>Hình. </a:t>
              </a:r>
              <a:r>
                <a:rPr lang="vi-VN" sz="4000" i="1" kern="0" smtClean="0">
                  <a:solidFill>
                    <a:srgbClr val="0070C0"/>
                  </a:solidFill>
                  <a:cs typeface="Arial"/>
                  <a:sym typeface="Arial"/>
                </a:rPr>
                <a:t>Vật </a:t>
              </a:r>
              <a:r>
                <a:rPr lang="vi-VN" sz="4000" i="1" kern="0" dirty="0" smtClean="0">
                  <a:solidFill>
                    <a:srgbClr val="0070C0"/>
                  </a:solidFill>
                  <a:cs typeface="Arial"/>
                  <a:sym typeface="Arial"/>
                </a:rPr>
                <a:t>liệu nano</a:t>
              </a:r>
              <a:endParaRPr lang="en-US" sz="4000" i="1" kern="0" dirty="0">
                <a:solidFill>
                  <a:srgbClr val="0070C0"/>
                </a:solidFill>
                <a:latin typeface="Arial"/>
                <a:cs typeface="Arial"/>
                <a:sym typeface="Arial"/>
              </a:endParaRPr>
            </a:p>
          </p:txBody>
        </p:sp>
      </p:grpSp>
      <p:grpSp>
        <p:nvGrpSpPr>
          <p:cNvPr id="10" name="Group 9"/>
          <p:cNvGrpSpPr/>
          <p:nvPr/>
        </p:nvGrpSpPr>
        <p:grpSpPr>
          <a:xfrm>
            <a:off x="10972800" y="1943100"/>
            <a:ext cx="6365874" cy="4442703"/>
            <a:chOff x="11183789" y="1949018"/>
            <a:chExt cx="6365874" cy="4442703"/>
          </a:xfrm>
        </p:grpSpPr>
        <p:pic>
          <p:nvPicPr>
            <p:cNvPr id="8" name="Picture 7"/>
            <p:cNvPicPr>
              <a:picLocks noChangeAspect="1"/>
            </p:cNvPicPr>
            <p:nvPr/>
          </p:nvPicPr>
          <p:blipFill>
            <a:blip r:embed="rId5"/>
            <a:stretch>
              <a:fillRect/>
            </a:stretch>
          </p:blipFill>
          <p:spPr>
            <a:xfrm>
              <a:off x="13140219" y="1949018"/>
              <a:ext cx="2453013" cy="1320483"/>
            </a:xfrm>
            <a:prstGeom prst="rect">
              <a:avLst/>
            </a:prstGeom>
          </p:spPr>
        </p:pic>
        <p:sp>
          <p:nvSpPr>
            <p:cNvPr id="9" name="Rectangle 8"/>
            <p:cNvSpPr/>
            <p:nvPr/>
          </p:nvSpPr>
          <p:spPr>
            <a:xfrm>
              <a:off x="11183789" y="3390900"/>
              <a:ext cx="6365874" cy="3000821"/>
            </a:xfrm>
            <a:prstGeom prst="rect">
              <a:avLst/>
            </a:prstGeom>
          </p:spPr>
          <p:txBody>
            <a:bodyPr wrap="square">
              <a:spAutoFit/>
            </a:bodyPr>
            <a:lstStyle/>
            <a:p>
              <a:pPr algn="just">
                <a:lnSpc>
                  <a:spcPct val="150000"/>
                </a:lnSpc>
              </a:pPr>
              <a:r>
                <a:rPr lang="en-US" sz="4200">
                  <a:latin typeface="Arial" panose="020B0604020202020204" pitchFamily="34" charset="0"/>
                  <a:cs typeface="Arial" panose="020B0604020202020204" pitchFamily="34" charset="0"/>
                </a:rPr>
                <a:t>Vật liệu nano có tính chất gì? Kể tên một số ứng dụng của vật liệu nano.</a:t>
              </a:r>
            </a:p>
          </p:txBody>
        </p:sp>
      </p:grpSp>
      <p:sp>
        <p:nvSpPr>
          <p:cNvPr id="11" name="Freeform 10"/>
          <p:cNvSpPr/>
          <p:nvPr/>
        </p:nvSpPr>
        <p:spPr>
          <a:xfrm rot="10800000" flipH="1">
            <a:off x="15667945" y="7997808"/>
            <a:ext cx="2661680" cy="2567226"/>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07989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Rectangle 3"/>
          <p:cNvSpPr/>
          <p:nvPr/>
        </p:nvSpPr>
        <p:spPr>
          <a:xfrm>
            <a:off x="1752600" y="495300"/>
            <a:ext cx="15316200" cy="1824923"/>
          </a:xfrm>
          <a:prstGeom prst="rect">
            <a:avLst/>
          </a:prstGeom>
        </p:spPr>
        <p:txBody>
          <a:bodyPr wrap="square">
            <a:spAutoFit/>
          </a:bodyPr>
          <a:lstStyle/>
          <a:p>
            <a:pPr algn="just">
              <a:lnSpc>
                <a:spcPct val="150000"/>
              </a:lnSpc>
            </a:pPr>
            <a:r>
              <a:rPr lang="vi-VN" sz="4000">
                <a:solidFill>
                  <a:srgbClr val="002060"/>
                </a:solidFill>
                <a:latin typeface="Arial" panose="020B0604020202020204" pitchFamily="34" charset="0"/>
                <a:cs typeface="Arial" panose="020B0604020202020204" pitchFamily="34" charset="0"/>
              </a:rPr>
              <a:t>Vật liệu nano với kích thước nhỏ có tính chất mới so với trạng thái bình thường:</a:t>
            </a:r>
            <a:endParaRPr lang="en-US" sz="4000">
              <a:solidFill>
                <a:srgbClr val="002060"/>
              </a:solidFill>
              <a:latin typeface="Arial" panose="020B0604020202020204" pitchFamily="34" charset="0"/>
              <a:cs typeface="Arial" panose="020B0604020202020204" pitchFamily="34" charset="0"/>
            </a:endParaRPr>
          </a:p>
        </p:txBody>
      </p:sp>
      <p:sp>
        <p:nvSpPr>
          <p:cNvPr id="5" name="Isosceles Triangle 4"/>
          <p:cNvSpPr/>
          <p:nvPr/>
        </p:nvSpPr>
        <p:spPr>
          <a:xfrm rot="5400000">
            <a:off x="878569" y="942282"/>
            <a:ext cx="533400" cy="457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16670" y="3086100"/>
            <a:ext cx="4563566" cy="3124200"/>
          </a:xfrm>
          <a:prstGeom prst="round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Vật liệu nano chống ăn mòn và chịu nhiệt tốt.</a:t>
            </a:r>
            <a:endParaRPr lang="en-US" sz="400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6156799" y="3726757"/>
            <a:ext cx="4782118" cy="4049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Nhôm bổ sung hạt nano làm độ bền và độ dẻo tăng lên nhiều lần.</a:t>
            </a:r>
            <a:endParaRPr lang="en-US" sz="400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11811000" y="5295900"/>
            <a:ext cx="5721165" cy="4005580"/>
          </a:xfrm>
          <a:prstGeom prst="roundRect">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Gốm sứ kết hợp hạt nano có cường độ và tính dẻo cao nhiều lần gốm sứ truyền thống.</a:t>
            </a:r>
            <a:endParaRPr lang="en-US" sz="400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955" y="6172200"/>
            <a:ext cx="1894375" cy="160390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563" y="7776104"/>
            <a:ext cx="1894375" cy="1603904"/>
          </a:xfrm>
          <a:prstGeom prst="rect">
            <a:avLst/>
          </a:prstGeom>
        </p:spPr>
      </p:pic>
    </p:spTree>
    <p:extLst>
      <p:ext uri="{BB962C8B-B14F-4D97-AF65-F5344CB8AC3E}">
        <p14:creationId xmlns:p14="http://schemas.microsoft.com/office/powerpoint/2010/main" val="181502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7"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7" name="Group 7"/>
          <p:cNvGrpSpPr/>
          <p:nvPr/>
        </p:nvGrpSpPr>
        <p:grpSpPr>
          <a:xfrm rot="-5400000">
            <a:off x="-5484254" y="4191420"/>
            <a:ext cx="12112350" cy="1904159"/>
            <a:chOff x="0" y="0"/>
            <a:chExt cx="3190084" cy="580165"/>
          </a:xfrm>
        </p:grpSpPr>
        <p:sp>
          <p:nvSpPr>
            <p:cNvPr id="8" name="Freeform 8"/>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5400000">
            <a:off x="11717802" y="4075396"/>
            <a:ext cx="12112350" cy="1904159"/>
            <a:chOff x="0" y="0"/>
            <a:chExt cx="3190084" cy="580165"/>
          </a:xfrm>
        </p:grpSpPr>
        <p:sp>
          <p:nvSpPr>
            <p:cNvPr id="11" name="Freeform 11"/>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12" name="TextBox 12"/>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18"/>
          <p:cNvSpPr txBox="1"/>
          <p:nvPr/>
        </p:nvSpPr>
        <p:spPr>
          <a:xfrm>
            <a:off x="1529845" y="1395736"/>
            <a:ext cx="15080447" cy="5311839"/>
          </a:xfrm>
          <a:prstGeom prst="rect">
            <a:avLst/>
          </a:prstGeom>
        </p:spPr>
        <p:txBody>
          <a:bodyPr wrap="square" lIns="0" tIns="0" rIns="0" bIns="0" rtlCol="0" anchor="t">
            <a:spAutoFit/>
          </a:bodyPr>
          <a:lstStyle/>
          <a:p>
            <a:pPr algn="ctr">
              <a:lnSpc>
                <a:spcPct val="150000"/>
              </a:lnSpc>
            </a:pPr>
            <a:r>
              <a:rPr lang="vi-VN" sz="8000" b="1" smtClean="0">
                <a:solidFill>
                  <a:srgbClr val="C85103"/>
                </a:solidFill>
                <a:latin typeface="Arial" panose="020B0604020202020204" pitchFamily="34" charset="0"/>
                <a:cs typeface="Arial" panose="020B0604020202020204" pitchFamily="34" charset="0"/>
              </a:rPr>
              <a:t>BÀI 4: </a:t>
            </a:r>
          </a:p>
          <a:p>
            <a:pPr algn="ctr">
              <a:lnSpc>
                <a:spcPct val="150000"/>
              </a:lnSpc>
            </a:pPr>
            <a:r>
              <a:rPr lang="vi-VN" sz="8000" b="1" smtClean="0">
                <a:solidFill>
                  <a:srgbClr val="C85103"/>
                </a:solidFill>
                <a:latin typeface="Arial" panose="020B0604020202020204" pitchFamily="34" charset="0"/>
                <a:cs typeface="Arial" panose="020B0604020202020204" pitchFamily="34" charset="0"/>
              </a:rPr>
              <a:t>VẬT LIỆU THÔNG DỤNG VÀ VẬT LIỆU MỚI TRONG CƠ KHÍ</a:t>
            </a:r>
            <a:endParaRPr lang="vi-VN" sz="8000" b="1" dirty="0" smtClean="0">
              <a:solidFill>
                <a:srgbClr val="C85103"/>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1642267" y="190500"/>
            <a:ext cx="2750286" cy="23850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70828">
            <a:off x="12302808" y="6354470"/>
            <a:ext cx="3721112" cy="3261279"/>
          </a:xfrm>
          <a:prstGeom prst="rect">
            <a:avLst/>
          </a:prstGeom>
        </p:spPr>
      </p:pic>
      <p:pic>
        <p:nvPicPr>
          <p:cNvPr id="21" name="Picture 20"/>
          <p:cNvPicPr>
            <a:picLocks noChangeAspect="1"/>
          </p:cNvPicPr>
          <p:nvPr/>
        </p:nvPicPr>
        <p:blipFill>
          <a:blip r:embed="rId6"/>
          <a:stretch>
            <a:fillRect/>
          </a:stretch>
        </p:blipFill>
        <p:spPr>
          <a:xfrm rot="2708053">
            <a:off x="13464245" y="8318842"/>
            <a:ext cx="2443514" cy="2443514"/>
          </a:xfrm>
          <a:prstGeom prst="rect">
            <a:avLst/>
          </a:prstGeom>
        </p:spPr>
      </p:pic>
    </p:spTree>
    <p:extLst>
      <p:ext uri="{BB962C8B-B14F-4D97-AF65-F5344CB8AC3E}">
        <p14:creationId xmlns:p14="http://schemas.microsoft.com/office/powerpoint/2010/main" val="3858986240"/>
      </p:ext>
    </p:extLst>
  </p:cSld>
  <p:clrMapOvr>
    <a:masterClrMapping/>
  </p:clrMapOvr>
  <p:transition spd="med">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Rectangle 3"/>
          <p:cNvSpPr/>
          <p:nvPr/>
        </p:nvSpPr>
        <p:spPr>
          <a:xfrm>
            <a:off x="1752600" y="495300"/>
            <a:ext cx="15316200" cy="1824923"/>
          </a:xfrm>
          <a:prstGeom prst="rect">
            <a:avLst/>
          </a:prstGeom>
        </p:spPr>
        <p:txBody>
          <a:bodyPr wrap="square">
            <a:spAutoFit/>
          </a:bodyPr>
          <a:lstStyle/>
          <a:p>
            <a:pPr algn="just">
              <a:lnSpc>
                <a:spcPct val="150000"/>
              </a:lnSpc>
            </a:pPr>
            <a:r>
              <a:rPr lang="vi-VN" sz="4000">
                <a:solidFill>
                  <a:srgbClr val="002060"/>
                </a:solidFill>
                <a:latin typeface="Arial" panose="020B0604020202020204" pitchFamily="34" charset="0"/>
                <a:cs typeface="Arial" panose="020B0604020202020204" pitchFamily="34" charset="0"/>
              </a:rPr>
              <a:t>Vật liệu nano với kích thước nhỏ có tính chất mới so với trạng thái bình thường:</a:t>
            </a:r>
            <a:endParaRPr lang="en-US" sz="4000">
              <a:solidFill>
                <a:srgbClr val="002060"/>
              </a:solidFill>
              <a:latin typeface="Arial" panose="020B0604020202020204" pitchFamily="34" charset="0"/>
              <a:cs typeface="Arial" panose="020B0604020202020204" pitchFamily="34" charset="0"/>
            </a:endParaRPr>
          </a:p>
        </p:txBody>
      </p:sp>
      <p:sp>
        <p:nvSpPr>
          <p:cNvPr id="5" name="Isosceles Triangle 4"/>
          <p:cNvSpPr/>
          <p:nvPr/>
        </p:nvSpPr>
        <p:spPr>
          <a:xfrm rot="5400000">
            <a:off x="878569" y="942282"/>
            <a:ext cx="533400" cy="457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16668" y="3036190"/>
            <a:ext cx="8608332" cy="4049347"/>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Chất dẻo phức hợp hạt nano có độ bền và dẻo tương đương thép, dễ gia công hơn thép, chống tĩnh điện, cản tia tử ngoại,…</a:t>
            </a:r>
          </a:p>
        </p:txBody>
      </p:sp>
      <p:sp>
        <p:nvSpPr>
          <p:cNvPr id="8" name="Rounded Rectangle 7"/>
          <p:cNvSpPr/>
          <p:nvPr/>
        </p:nvSpPr>
        <p:spPr>
          <a:xfrm>
            <a:off x="10355420" y="5829300"/>
            <a:ext cx="6868049" cy="3429000"/>
          </a:xfrm>
          <a:prstGeom prst="round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Kính phủ sơn nano chống bám nước, bám bụi, độ dẻo được nâng cao,…</a:t>
            </a:r>
            <a:endParaRPr lang="en-US" sz="400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45" y="6999552"/>
            <a:ext cx="1894375" cy="1603904"/>
          </a:xfrm>
          <a:prstGeom prst="rect">
            <a:avLst/>
          </a:prstGeom>
        </p:spPr>
      </p:pic>
    </p:spTree>
    <p:extLst>
      <p:ext uri="{BB962C8B-B14F-4D97-AF65-F5344CB8AC3E}">
        <p14:creationId xmlns:p14="http://schemas.microsoft.com/office/powerpoint/2010/main" val="384952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ng nghệ Nano thần thánh như thế nào- Hiểu rõ trong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3" name="Rectangle 2"/>
          <p:cNvSpPr/>
          <p:nvPr/>
        </p:nvSpPr>
        <p:spPr>
          <a:xfrm>
            <a:off x="4903769" y="8496300"/>
            <a:ext cx="8480461" cy="1134867"/>
          </a:xfrm>
          <a:prstGeom prst="rect">
            <a:avLst/>
          </a:prstGeom>
          <a:solidFill>
            <a:srgbClr val="E09515">
              <a:lumMod val="60000"/>
              <a:lumOff val="40000"/>
            </a:srgbClr>
          </a:solidFill>
          <a:ln w="25400" cap="flat" cmpd="sng" algn="ctr">
            <a:solidFill>
              <a:srgbClr val="E09515">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smtClean="0">
                <a:ln>
                  <a:noFill/>
                </a:ln>
                <a:solidFill>
                  <a:srgbClr val="000000"/>
                </a:solidFill>
                <a:effectLst/>
                <a:uLnTx/>
                <a:uFillTx/>
                <a:latin typeface="Arial" panose="020B0604020202020204" pitchFamily="34" charset="0"/>
                <a:sym typeface="Arial"/>
              </a:rPr>
              <a:t>Video tìm hiểu vật liệu nano</a:t>
            </a:r>
            <a:endParaRPr kumimoji="0" lang="en-US" sz="4000" b="1" i="0" u="none" strike="noStrike" kern="0" cap="none" spc="0" normalizeH="0" baseline="0" noProof="0" dirty="0" smtClean="0">
              <a:ln>
                <a:noFill/>
              </a:ln>
              <a:solidFill>
                <a:srgbClr val="000000"/>
              </a:solidFill>
              <a:effectLst/>
              <a:uLnTx/>
              <a:uFillTx/>
              <a:latin typeface="Arial"/>
              <a:sym typeface="Arial"/>
            </a:endParaRPr>
          </a:p>
        </p:txBody>
      </p:sp>
    </p:spTree>
    <p:extLst>
      <p:ext uri="{BB962C8B-B14F-4D97-AF65-F5344CB8AC3E}">
        <p14:creationId xmlns:p14="http://schemas.microsoft.com/office/powerpoint/2010/main" val="1687040858"/>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7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3" fill="hold" display="0">
                  <p:stCondLst>
                    <p:cond delay="indefinite"/>
                  </p:stCondLst>
                </p:cTn>
                <p:tgtEl>
                  <p:spTgt spid="2"/>
                </p:tgtEl>
              </p:cMediaNode>
            </p:video>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grpSp>
        <p:nvGrpSpPr>
          <p:cNvPr id="42" name="Group 41"/>
          <p:cNvGrpSpPr/>
          <p:nvPr/>
        </p:nvGrpSpPr>
        <p:grpSpPr>
          <a:xfrm>
            <a:off x="573924" y="3896526"/>
            <a:ext cx="8225750" cy="2700655"/>
            <a:chOff x="577774" y="3009900"/>
            <a:chExt cx="8225750" cy="2700655"/>
          </a:xfrm>
        </p:grpSpPr>
        <p:grpSp>
          <p:nvGrpSpPr>
            <p:cNvPr id="8" name="Group 8"/>
            <p:cNvGrpSpPr/>
            <p:nvPr/>
          </p:nvGrpSpPr>
          <p:grpSpPr>
            <a:xfrm>
              <a:off x="1219200" y="3009900"/>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grpSp>
          <p:nvGrpSpPr>
            <p:cNvPr id="14" name="Group 14"/>
            <p:cNvGrpSpPr/>
            <p:nvPr/>
          </p:nvGrpSpPr>
          <p:grpSpPr>
            <a:xfrm>
              <a:off x="577774" y="3718802"/>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1" name="TextBox 31"/>
            <p:cNvSpPr txBox="1"/>
            <p:nvPr/>
          </p:nvSpPr>
          <p:spPr>
            <a:xfrm>
              <a:off x="2046083" y="3816186"/>
              <a:ext cx="6376942" cy="923330"/>
            </a:xfrm>
            <a:prstGeom prst="rect">
              <a:avLst/>
            </a:prstGeom>
          </p:spPr>
          <p:txBody>
            <a:bodyPr wrap="square" lIns="0" tIns="0" rIns="0" bIns="0" rtlCol="0" anchor="t">
              <a:spAutoFit/>
            </a:bodyPr>
            <a:lstStyle/>
            <a:p>
              <a:pPr algn="just">
                <a:lnSpc>
                  <a:spcPct val="150000"/>
                </a:lnSpc>
              </a:pPr>
              <a:r>
                <a:rPr lang="vi-VN" sz="4400" smtClean="0">
                  <a:latin typeface="Arial" panose="020B0604020202020204" pitchFamily="34" charset="0"/>
                  <a:cs typeface="Arial" panose="020B0604020202020204" pitchFamily="34" charset="0"/>
                </a:rPr>
                <a:t>&lt; 2,14%</a:t>
              </a:r>
              <a:endParaRPr lang="en-US" sz="4400" b="1" dirty="0">
                <a:solidFill>
                  <a:srgbClr val="623933"/>
                </a:solidFill>
                <a:latin typeface="Arial" panose="020B0604020202020204" pitchFamily="34" charset="0"/>
                <a:cs typeface="Arial" panose="020B0604020202020204" pitchFamily="34" charset="0"/>
              </a:endParaRPr>
            </a:p>
          </p:txBody>
        </p:sp>
        <p:sp>
          <p:nvSpPr>
            <p:cNvPr id="32" name="TextBox 32"/>
            <p:cNvSpPr txBox="1"/>
            <p:nvPr/>
          </p:nvSpPr>
          <p:spPr>
            <a:xfrm>
              <a:off x="849187" y="3931603"/>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p:grpSp>
      <p:grpSp>
        <p:nvGrpSpPr>
          <p:cNvPr id="43" name="Group 42"/>
          <p:cNvGrpSpPr/>
          <p:nvPr/>
        </p:nvGrpSpPr>
        <p:grpSpPr>
          <a:xfrm>
            <a:off x="573924" y="6896100"/>
            <a:ext cx="8225750" cy="2700655"/>
            <a:chOff x="577774" y="6009474"/>
            <a:chExt cx="8225750" cy="2700655"/>
          </a:xfrm>
        </p:grpSpPr>
        <p:grpSp>
          <p:nvGrpSpPr>
            <p:cNvPr id="2" name="Group 2"/>
            <p:cNvGrpSpPr/>
            <p:nvPr/>
          </p:nvGrpSpPr>
          <p:grpSpPr>
            <a:xfrm>
              <a:off x="1219200" y="6009474"/>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grpSp>
          <p:nvGrpSpPr>
            <p:cNvPr id="17" name="Group 17"/>
            <p:cNvGrpSpPr/>
            <p:nvPr/>
          </p:nvGrpSpPr>
          <p:grpSpPr>
            <a:xfrm>
              <a:off x="577774" y="6718376"/>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26" name="TextBox 26"/>
            <p:cNvSpPr txBox="1"/>
            <p:nvPr/>
          </p:nvSpPr>
          <p:spPr>
            <a:xfrm>
              <a:off x="2046083" y="6778510"/>
              <a:ext cx="6365167" cy="923330"/>
            </a:xfrm>
            <a:prstGeom prst="rect">
              <a:avLst/>
            </a:prstGeom>
          </p:spPr>
          <p:txBody>
            <a:bodyPr wrap="square" lIns="0" tIns="0" rIns="0" bIns="0" rtlCol="0" anchor="t">
              <a:spAutoFit/>
            </a:bodyPr>
            <a:lstStyle/>
            <a:p>
              <a:pPr algn="just">
                <a:lnSpc>
                  <a:spcPct val="150000"/>
                </a:lnSpc>
              </a:pPr>
              <a:r>
                <a:rPr lang="vi-VN" sz="4400" smtClean="0">
                  <a:latin typeface="Arial" panose="020B0604020202020204" pitchFamily="34" charset="0"/>
                  <a:cs typeface="Arial" panose="020B0604020202020204" pitchFamily="34" charset="0"/>
                </a:rPr>
                <a:t>&gt; 2,14%</a:t>
              </a:r>
              <a:endParaRPr lang="en-US" sz="4400" b="1" dirty="0">
                <a:solidFill>
                  <a:srgbClr val="623933"/>
                </a:solidFill>
                <a:latin typeface="Arial" panose="020B0604020202020204" pitchFamily="34" charset="0"/>
                <a:cs typeface="Arial" panose="020B0604020202020204" pitchFamily="34" charset="0"/>
              </a:endParaRPr>
            </a:p>
          </p:txBody>
        </p:sp>
        <p:sp>
          <p:nvSpPr>
            <p:cNvPr id="33" name="TextBox 33"/>
            <p:cNvSpPr txBox="1"/>
            <p:nvPr/>
          </p:nvSpPr>
          <p:spPr>
            <a:xfrm>
              <a:off x="849187" y="6931177"/>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p:grpSp>
      <p:grpSp>
        <p:nvGrpSpPr>
          <p:cNvPr id="44" name="Group 43"/>
          <p:cNvGrpSpPr/>
          <p:nvPr/>
        </p:nvGrpSpPr>
        <p:grpSpPr>
          <a:xfrm>
            <a:off x="9220200" y="3896526"/>
            <a:ext cx="8225750" cy="2700655"/>
            <a:chOff x="9224050" y="3009900"/>
            <a:chExt cx="8225750" cy="2700655"/>
          </a:xfrm>
        </p:grpSpPr>
        <p:grpSp>
          <p:nvGrpSpPr>
            <p:cNvPr id="11" name="Group 11"/>
            <p:cNvGrpSpPr/>
            <p:nvPr/>
          </p:nvGrpSpPr>
          <p:grpSpPr>
            <a:xfrm>
              <a:off x="9865476" y="3009900"/>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grpSp>
          <p:nvGrpSpPr>
            <p:cNvPr id="20" name="Group 20"/>
            <p:cNvGrpSpPr/>
            <p:nvPr/>
          </p:nvGrpSpPr>
          <p:grpSpPr>
            <a:xfrm>
              <a:off x="9224050" y="3718802"/>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29" name="TextBox 29"/>
            <p:cNvSpPr txBox="1"/>
            <p:nvPr/>
          </p:nvSpPr>
          <p:spPr>
            <a:xfrm>
              <a:off x="10854898" y="3795879"/>
              <a:ext cx="6317258" cy="890180"/>
            </a:xfrm>
            <a:prstGeom prst="rect">
              <a:avLst/>
            </a:prstGeom>
          </p:spPr>
          <p:txBody>
            <a:bodyPr wrap="square" lIns="0" tIns="0" rIns="0" bIns="0" rtlCol="0" anchor="t">
              <a:spAutoFit/>
            </a:bodyPr>
            <a:lstStyle/>
            <a:p>
              <a:pPr>
                <a:lnSpc>
                  <a:spcPct val="150000"/>
                </a:lnSpc>
              </a:pPr>
              <a:r>
                <a:rPr lang="en-US" sz="4400" smtClean="0">
                  <a:latin typeface="Arial" panose="020B0604020202020204" pitchFamily="34" charset="0"/>
                  <a:cs typeface="Arial" panose="020B0604020202020204" pitchFamily="34" charset="0"/>
                </a:rPr>
                <a:t>≤</a:t>
              </a:r>
              <a:r>
                <a:rPr lang="vi-VN" sz="4400" smtClean="0">
                  <a:latin typeface="Arial" panose="020B0604020202020204" pitchFamily="34" charset="0"/>
                  <a:cs typeface="Arial" panose="020B0604020202020204" pitchFamily="34" charset="0"/>
                </a:rPr>
                <a:t> 2,14%</a:t>
              </a:r>
              <a:endParaRPr lang="en-US" sz="4400" dirty="0">
                <a:latin typeface="Arial" panose="020B0604020202020204" pitchFamily="34" charset="0"/>
                <a:cs typeface="Arial" panose="020B0604020202020204" pitchFamily="34" charset="0"/>
              </a:endParaRPr>
            </a:p>
          </p:txBody>
        </p:sp>
        <p:sp>
          <p:nvSpPr>
            <p:cNvPr id="34" name="TextBox 34"/>
            <p:cNvSpPr txBox="1"/>
            <p:nvPr/>
          </p:nvSpPr>
          <p:spPr>
            <a:xfrm>
              <a:off x="9495463" y="3931603"/>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p:grpSp>
      <p:grpSp>
        <p:nvGrpSpPr>
          <p:cNvPr id="45" name="Group 44"/>
          <p:cNvGrpSpPr/>
          <p:nvPr/>
        </p:nvGrpSpPr>
        <p:grpSpPr>
          <a:xfrm>
            <a:off x="9220200" y="6896100"/>
            <a:ext cx="8225750" cy="2700655"/>
            <a:chOff x="9224050" y="6009474"/>
            <a:chExt cx="8225750" cy="2700655"/>
          </a:xfrm>
        </p:grpSpPr>
        <p:grpSp>
          <p:nvGrpSpPr>
            <p:cNvPr id="5" name="Group 5"/>
            <p:cNvGrpSpPr/>
            <p:nvPr/>
          </p:nvGrpSpPr>
          <p:grpSpPr>
            <a:xfrm>
              <a:off x="9865476" y="6009474"/>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grpSp>
          <p:nvGrpSpPr>
            <p:cNvPr id="23" name="Group 23"/>
            <p:cNvGrpSpPr/>
            <p:nvPr/>
          </p:nvGrpSpPr>
          <p:grpSpPr>
            <a:xfrm>
              <a:off x="9224050" y="6751713"/>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0" name="TextBox 30"/>
            <p:cNvSpPr txBox="1"/>
            <p:nvPr/>
          </p:nvSpPr>
          <p:spPr>
            <a:xfrm>
              <a:off x="10907792" y="6868070"/>
              <a:ext cx="6442511" cy="923330"/>
            </a:xfrm>
            <a:prstGeom prst="rect">
              <a:avLst/>
            </a:prstGeom>
          </p:spPr>
          <p:txBody>
            <a:bodyPr wrap="square" lIns="0" tIns="0" rIns="0" bIns="0" rtlCol="0" anchor="t">
              <a:spAutoFit/>
            </a:bodyPr>
            <a:lstStyle/>
            <a:p>
              <a:pPr algn="just">
                <a:lnSpc>
                  <a:spcPct val="150000"/>
                </a:lnSpc>
              </a:pPr>
              <a:r>
                <a:rPr lang="en-US" sz="4400" smtClean="0">
                  <a:latin typeface="Arial" panose="020B0604020202020204" pitchFamily="34" charset="0"/>
                  <a:cs typeface="Arial" panose="020B0604020202020204" pitchFamily="34" charset="0"/>
                </a:rPr>
                <a:t>≥</a:t>
              </a:r>
              <a:r>
                <a:rPr lang="vi-VN" sz="4400" smtClean="0">
                  <a:latin typeface="Arial" panose="020B0604020202020204" pitchFamily="34" charset="0"/>
                  <a:cs typeface="Arial" panose="020B0604020202020204" pitchFamily="34" charset="0"/>
                </a:rPr>
                <a:t> 2,14%</a:t>
              </a:r>
              <a:endParaRPr lang="en-US" sz="4400" dirty="0">
                <a:latin typeface="Arial" panose="020B0604020202020204" pitchFamily="34" charset="0"/>
                <a:cs typeface="Arial" panose="020B0604020202020204" pitchFamily="34" charset="0"/>
              </a:endParaRPr>
            </a:p>
          </p:txBody>
        </p:sp>
        <p:sp>
          <p:nvSpPr>
            <p:cNvPr id="35" name="TextBox 35"/>
            <p:cNvSpPr txBox="1"/>
            <p:nvPr/>
          </p:nvSpPr>
          <p:spPr>
            <a:xfrm>
              <a:off x="9495463" y="696451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p:grpSp>
      <p:sp>
        <p:nvSpPr>
          <p:cNvPr id="39" name="TextBox 38"/>
          <p:cNvSpPr txBox="1"/>
          <p:nvPr/>
        </p:nvSpPr>
        <p:spPr>
          <a:xfrm>
            <a:off x="4301449" y="769662"/>
            <a:ext cx="9596176" cy="1015663"/>
          </a:xfrm>
          <a:prstGeom prst="rect">
            <a:avLst/>
          </a:prstGeom>
          <a:noFill/>
        </p:spPr>
        <p:txBody>
          <a:bodyPr wrap="square" rtlCol="0">
            <a:spAutoFit/>
          </a:bodyPr>
          <a:lstStyle/>
          <a:p>
            <a:pPr algn="ctr"/>
            <a:r>
              <a:rPr lang="vi-VN" sz="6000" b="1" smtClean="0">
                <a:solidFill>
                  <a:schemeClr val="bg1"/>
                </a:solidFill>
                <a:latin typeface="Arial" panose="020B0604020202020204" pitchFamily="34" charset="0"/>
                <a:cs typeface="Arial" panose="020B0604020202020204" pitchFamily="34" charset="0"/>
              </a:rPr>
              <a:t>BÀI TẬP TRẮC NGHIỆM</a:t>
            </a:r>
            <a:endParaRPr lang="en-US" sz="6000" b="1" dirty="0">
              <a:solidFill>
                <a:schemeClr val="bg1"/>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2"/>
          <a:stretch>
            <a:fillRect/>
          </a:stretch>
        </p:blipFill>
        <p:spPr>
          <a:xfrm>
            <a:off x="15880482" y="-215850"/>
            <a:ext cx="2407518" cy="2124280"/>
          </a:xfrm>
          <a:prstGeom prst="rect">
            <a:avLst/>
          </a:prstGeom>
        </p:spPr>
      </p:pic>
      <p:grpSp>
        <p:nvGrpSpPr>
          <p:cNvPr id="40" name="Group 36"/>
          <p:cNvGrpSpPr/>
          <p:nvPr/>
        </p:nvGrpSpPr>
        <p:grpSpPr>
          <a:xfrm>
            <a:off x="1150086" y="1266010"/>
            <a:ext cx="1491534" cy="2397732"/>
            <a:chOff x="503515" y="-805325"/>
            <a:chExt cx="3123192" cy="5020722"/>
          </a:xfrm>
        </p:grpSpPr>
        <p:sp>
          <p:nvSpPr>
            <p:cNvPr id="46" name="Freeform 37"/>
            <p:cNvSpPr/>
            <p:nvPr/>
          </p:nvSpPr>
          <p:spPr>
            <a:xfrm rot="-1048414">
              <a:off x="503515" y="406046"/>
              <a:ext cx="2964368" cy="3809351"/>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7" name="TextBox 38"/>
            <p:cNvSpPr txBox="1"/>
            <p:nvPr/>
          </p:nvSpPr>
          <p:spPr>
            <a:xfrm rot="20550000">
              <a:off x="708265" y="-805325"/>
              <a:ext cx="2918442" cy="4618684"/>
            </a:xfrm>
            <a:prstGeom prst="rect">
              <a:avLst/>
            </a:prstGeom>
          </p:spPr>
          <p:txBody>
            <a:bodyPr lIns="0" tIns="0" rIns="0" bIns="0" rtlCol="0" anchor="t">
              <a:spAutoFit/>
            </a:bodyPr>
            <a:lstStyle/>
            <a:p>
              <a:pPr algn="ctr">
                <a:lnSpc>
                  <a:spcPts val="17211"/>
                </a:lnSpc>
              </a:pPr>
              <a:r>
                <a:rPr lang="en-US" sz="8000" b="1" dirty="0">
                  <a:solidFill>
                    <a:srgbClr val="FFFDEF"/>
                  </a:solidFill>
                  <a:latin typeface="Arial" panose="020B0604020202020204" pitchFamily="34" charset="0"/>
                  <a:cs typeface="Arial" panose="020B0604020202020204" pitchFamily="34" charset="0"/>
                </a:rPr>
                <a:t>1.</a:t>
              </a:r>
            </a:p>
          </p:txBody>
        </p:sp>
      </p:grpSp>
      <p:sp>
        <p:nvSpPr>
          <p:cNvPr id="27" name="Rectangle 26"/>
          <p:cNvSpPr/>
          <p:nvPr/>
        </p:nvSpPr>
        <p:spPr>
          <a:xfrm>
            <a:off x="3015424" y="2275911"/>
            <a:ext cx="11553990" cy="769441"/>
          </a:xfrm>
          <a:prstGeom prst="rect">
            <a:avLst/>
          </a:prstGeom>
        </p:spPr>
        <p:txBody>
          <a:bodyPr wrap="square">
            <a:spAutoFit/>
          </a:bodyPr>
          <a:lstStyle/>
          <a:p>
            <a:r>
              <a:rPr lang="en-US" sz="4400" b="1">
                <a:solidFill>
                  <a:schemeClr val="bg1"/>
                </a:solidFill>
                <a:latin typeface="Arial" panose="020B0604020202020204" pitchFamily="34" charset="0"/>
                <a:cs typeface="Arial" panose="020B0604020202020204" pitchFamily="34" charset="0"/>
              </a:rPr>
              <a:t>Thép có hàm lượng </a:t>
            </a:r>
            <a:r>
              <a:rPr lang="en-US" sz="4400" b="1">
                <a:solidFill>
                  <a:schemeClr val="bg1"/>
                </a:solidFill>
                <a:latin typeface="Arial" panose="020B0604020202020204" pitchFamily="34" charset="0"/>
                <a:cs typeface="Arial" panose="020B0604020202020204" pitchFamily="34" charset="0"/>
              </a:rPr>
              <a:t>carbon </a:t>
            </a:r>
            <a:r>
              <a:rPr lang="en-US" sz="4400" b="1" smtClean="0">
                <a:solidFill>
                  <a:schemeClr val="bg1"/>
                </a:solidFill>
                <a:latin typeface="Arial" panose="020B0604020202020204" pitchFamily="34" charset="0"/>
                <a:cs typeface="Arial" panose="020B0604020202020204" pitchFamily="34" charset="0"/>
              </a:rPr>
              <a:t>là</a:t>
            </a:r>
            <a:r>
              <a:rPr lang="vi-VN" sz="4400" b="1" smtClean="0">
                <a:solidFill>
                  <a:schemeClr val="bg1"/>
                </a:solidFill>
                <a:latin typeface="Arial" panose="020B0604020202020204" pitchFamily="34" charset="0"/>
                <a:cs typeface="Arial" panose="020B0604020202020204" pitchFamily="34" charset="0"/>
              </a:rPr>
              <a:t> bao nhiêu</a:t>
            </a:r>
            <a:r>
              <a:rPr lang="en-US" sz="4400" b="1" smtClean="0">
                <a:solidFill>
                  <a:schemeClr val="bg1"/>
                </a:solidFill>
                <a:latin typeface="Arial" panose="020B0604020202020204" pitchFamily="34" charset="0"/>
                <a:cs typeface="Arial" panose="020B0604020202020204" pitchFamily="34" charset="0"/>
              </a:rPr>
              <a:t>?</a:t>
            </a:r>
            <a:endParaRPr lang="en-US" sz="4400" b="1">
              <a:solidFill>
                <a:schemeClr val="bg1"/>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33854" y="4264066"/>
            <a:ext cx="2086818" cy="210587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2165083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anim calcmode="lin" valueType="num">
                                      <p:cBhvr>
                                        <p:cTn id="19" dur="500" fill="hold"/>
                                        <p:tgtEl>
                                          <p:spTgt spid="42"/>
                                        </p:tgtEl>
                                        <p:attrNameLst>
                                          <p:attrName>ppt_x</p:attrName>
                                        </p:attrNameLst>
                                      </p:cBhvr>
                                      <p:tavLst>
                                        <p:tav tm="0">
                                          <p:val>
                                            <p:strVal val="#ppt_x"/>
                                          </p:val>
                                        </p:tav>
                                        <p:tav tm="100000">
                                          <p:val>
                                            <p:strVal val="#ppt_x"/>
                                          </p:val>
                                        </p:tav>
                                      </p:tavLst>
                                    </p:anim>
                                    <p:anim calcmode="lin" valueType="num">
                                      <p:cBhvr>
                                        <p:cTn id="20" dur="500" fill="hold"/>
                                        <p:tgtEl>
                                          <p:spTgt spid="4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anim calcmode="lin" valueType="num">
                                      <p:cBhvr>
                                        <p:cTn id="25" dur="500" fill="hold"/>
                                        <p:tgtEl>
                                          <p:spTgt spid="44"/>
                                        </p:tgtEl>
                                        <p:attrNameLst>
                                          <p:attrName>ppt_x</p:attrName>
                                        </p:attrNameLst>
                                      </p:cBhvr>
                                      <p:tavLst>
                                        <p:tav tm="0">
                                          <p:val>
                                            <p:strVal val="#ppt_x"/>
                                          </p:val>
                                        </p:tav>
                                        <p:tav tm="100000">
                                          <p:val>
                                            <p:strVal val="#ppt_x"/>
                                          </p:val>
                                        </p:tav>
                                      </p:tavLst>
                                    </p:anim>
                                    <p:anim calcmode="lin" valueType="num">
                                      <p:cBhvr>
                                        <p:cTn id="26" dur="500" fill="hold"/>
                                        <p:tgtEl>
                                          <p:spTgt spid="44"/>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anim calcmode="lin" valueType="num">
                                      <p:cBhvr>
                                        <p:cTn id="31" dur="500" fill="hold"/>
                                        <p:tgtEl>
                                          <p:spTgt spid="43"/>
                                        </p:tgtEl>
                                        <p:attrNameLst>
                                          <p:attrName>ppt_x</p:attrName>
                                        </p:attrNameLst>
                                      </p:cBhvr>
                                      <p:tavLst>
                                        <p:tav tm="0">
                                          <p:val>
                                            <p:strVal val="#ppt_x"/>
                                          </p:val>
                                        </p:tav>
                                        <p:tav tm="100000">
                                          <p:val>
                                            <p:strVal val="#ppt_x"/>
                                          </p:val>
                                        </p:tav>
                                      </p:tavLst>
                                    </p:anim>
                                    <p:anim calcmode="lin" valueType="num">
                                      <p:cBhvr>
                                        <p:cTn id="32" dur="500" fill="hold"/>
                                        <p:tgtEl>
                                          <p:spTgt spid="43"/>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anim calcmode="lin" valueType="num">
                                      <p:cBhvr>
                                        <p:cTn id="37" dur="500" fill="hold"/>
                                        <p:tgtEl>
                                          <p:spTgt spid="45"/>
                                        </p:tgtEl>
                                        <p:attrNameLst>
                                          <p:attrName>ppt_x</p:attrName>
                                        </p:attrNameLst>
                                      </p:cBhvr>
                                      <p:tavLst>
                                        <p:tav tm="0">
                                          <p:val>
                                            <p:strVal val="#ppt_x"/>
                                          </p:val>
                                        </p:tav>
                                        <p:tav tm="100000">
                                          <p:val>
                                            <p:strVal val="#ppt_x"/>
                                          </p:val>
                                        </p:tav>
                                      </p:tavLst>
                                    </p:anim>
                                    <p:anim calcmode="lin" valueType="num">
                                      <p:cBhvr>
                                        <p:cTn id="38"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grpSp>
        <p:nvGrpSpPr>
          <p:cNvPr id="36" name="Group 36"/>
          <p:cNvGrpSpPr/>
          <p:nvPr/>
        </p:nvGrpSpPr>
        <p:grpSpPr>
          <a:xfrm>
            <a:off x="435839" y="403056"/>
            <a:ext cx="2341268" cy="2952013"/>
            <a:chOff x="503515" y="279380"/>
            <a:chExt cx="3121690" cy="3936017"/>
          </a:xfrm>
        </p:grpSpPr>
        <p:sp>
          <p:nvSpPr>
            <p:cNvPr id="37" name="Freeform 37"/>
            <p:cNvSpPr/>
            <p:nvPr/>
          </p:nvSpPr>
          <p:spPr>
            <a:xfrm rot="-1048414">
              <a:off x="503515" y="406046"/>
              <a:ext cx="2964368" cy="3809351"/>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8" name="TextBox 38"/>
            <p:cNvSpPr txBox="1"/>
            <p:nvPr/>
          </p:nvSpPr>
          <p:spPr>
            <a:xfrm rot="20550000">
              <a:off x="706764" y="279380"/>
              <a:ext cx="2918441" cy="2940976"/>
            </a:xfrm>
            <a:prstGeom prst="rect">
              <a:avLst/>
            </a:prstGeom>
          </p:spPr>
          <p:txBody>
            <a:bodyPr lIns="0" tIns="0" rIns="0" bIns="0" rtlCol="0" anchor="t">
              <a:spAutoFit/>
            </a:bodyPr>
            <a:lstStyle/>
            <a:p>
              <a:pPr algn="ctr">
                <a:lnSpc>
                  <a:spcPts val="17211"/>
                </a:lnSpc>
              </a:pPr>
              <a:r>
                <a:rPr lang="vi-VN" sz="9600" b="1" dirty="0">
                  <a:solidFill>
                    <a:srgbClr val="FFFDEF"/>
                  </a:solidFill>
                  <a:latin typeface="Arial" panose="020B0604020202020204" pitchFamily="34" charset="0"/>
                  <a:cs typeface="Arial" panose="020B0604020202020204" pitchFamily="34" charset="0"/>
                </a:rPr>
                <a:t>2</a:t>
              </a:r>
              <a:r>
                <a:rPr lang="en-US" sz="9600" b="1" dirty="0" smtClean="0">
                  <a:solidFill>
                    <a:srgbClr val="FFFDEF"/>
                  </a:solidFill>
                  <a:latin typeface="Arial" panose="020B0604020202020204" pitchFamily="34" charset="0"/>
                  <a:cs typeface="Arial" panose="020B0604020202020204" pitchFamily="34" charset="0"/>
                </a:rPr>
                <a:t>.</a:t>
              </a:r>
              <a:endParaRPr lang="en-US" sz="9600" b="1" dirty="0">
                <a:solidFill>
                  <a:srgbClr val="FFFDEF"/>
                </a:solidFill>
                <a:latin typeface="Arial" panose="020B0604020202020204" pitchFamily="34" charset="0"/>
                <a:cs typeface="Arial" panose="020B0604020202020204" pitchFamily="34" charset="0"/>
              </a:endParaRPr>
            </a:p>
          </p:txBody>
        </p:sp>
      </p:grpSp>
      <p:sp>
        <p:nvSpPr>
          <p:cNvPr id="39" name="Rectangle 38"/>
          <p:cNvSpPr/>
          <p:nvPr/>
        </p:nvSpPr>
        <p:spPr>
          <a:xfrm>
            <a:off x="3058093" y="1384219"/>
            <a:ext cx="12038873" cy="769441"/>
          </a:xfrm>
          <a:prstGeom prst="rect">
            <a:avLst/>
          </a:prstGeom>
        </p:spPr>
        <p:txBody>
          <a:bodyPr wrap="none">
            <a:spAutoFit/>
          </a:bodyPr>
          <a:lstStyle/>
          <a:p>
            <a:r>
              <a:rPr lang="vi-VN" sz="4400" b="1" smtClean="0">
                <a:latin typeface="Arial" panose="020B0604020202020204" pitchFamily="34" charset="0"/>
                <a:cs typeface="Arial" panose="020B0604020202020204" pitchFamily="34" charset="0"/>
              </a:rPr>
              <a:t>Vật liệu g</a:t>
            </a:r>
            <a:r>
              <a:rPr lang="en-US" sz="4400" b="1" smtClean="0">
                <a:latin typeface="Arial" panose="020B0604020202020204" pitchFamily="34" charset="0"/>
                <a:cs typeface="Arial" panose="020B0604020202020204" pitchFamily="34" charset="0"/>
              </a:rPr>
              <a:t>ang </a:t>
            </a:r>
            <a:r>
              <a:rPr lang="en-US" sz="4400" b="1">
                <a:latin typeface="Arial" panose="020B0604020202020204" pitchFamily="34" charset="0"/>
                <a:cs typeface="Arial" panose="020B0604020202020204" pitchFamily="34" charset="0"/>
              </a:rPr>
              <a:t>được </a:t>
            </a:r>
            <a:r>
              <a:rPr lang="vi-VN" sz="4400" b="1" smtClean="0">
                <a:latin typeface="Arial" panose="020B0604020202020204" pitchFamily="34" charset="0"/>
                <a:cs typeface="Arial" panose="020B0604020202020204" pitchFamily="34" charset="0"/>
              </a:rPr>
              <a:t>chia thành các loại nào?</a:t>
            </a:r>
            <a:endParaRPr lang="en-US" sz="4400" b="1">
              <a:latin typeface="Arial" panose="020B0604020202020204" pitchFamily="34" charset="0"/>
              <a:cs typeface="Arial" panose="020B0604020202020204" pitchFamily="34" charset="0"/>
            </a:endParaRPr>
          </a:p>
        </p:txBody>
      </p:sp>
      <p:grpSp>
        <p:nvGrpSpPr>
          <p:cNvPr id="44" name="Group 43"/>
          <p:cNvGrpSpPr/>
          <p:nvPr/>
        </p:nvGrpSpPr>
        <p:grpSpPr>
          <a:xfrm>
            <a:off x="387274" y="3558071"/>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p:sp>
          <p:nvSpPr>
            <p:cNvPr id="40" name="Rectangle 39"/>
            <p:cNvSpPr/>
            <p:nvPr/>
          </p:nvSpPr>
          <p:spPr>
            <a:xfrm>
              <a:off x="1995379" y="3786571"/>
              <a:ext cx="6112358" cy="1998176"/>
            </a:xfrm>
            <a:prstGeom prst="rect">
              <a:avLst/>
            </a:prstGeom>
          </p:spPr>
          <p:txBody>
            <a:bodyPr wrap="square">
              <a:spAutoFit/>
            </a:bodyPr>
            <a:lstStyle/>
            <a:p>
              <a:pPr algn="just">
                <a:lnSpc>
                  <a:spcPct val="150000"/>
                </a:lnSpc>
              </a:pPr>
              <a:r>
                <a:rPr lang="vi-VN" sz="4400">
                  <a:solidFill>
                    <a:schemeClr val="bg1"/>
                  </a:solidFill>
                  <a:latin typeface="Arial" panose="020B0604020202020204" pitchFamily="34" charset="0"/>
                  <a:cs typeface="Arial" panose="020B0604020202020204" pitchFamily="34" charset="0"/>
                </a:rPr>
                <a:t>G</a:t>
              </a:r>
              <a:r>
                <a:rPr lang="en-US" sz="4400" smtClean="0">
                  <a:solidFill>
                    <a:schemeClr val="bg1"/>
                  </a:solidFill>
                  <a:latin typeface="Arial" panose="020B0604020202020204" pitchFamily="34" charset="0"/>
                  <a:cs typeface="Arial" panose="020B0604020202020204" pitchFamily="34" charset="0"/>
                </a:rPr>
                <a:t>ang </a:t>
              </a:r>
              <a:r>
                <a:rPr lang="en-US" sz="4400">
                  <a:solidFill>
                    <a:schemeClr val="bg1"/>
                  </a:solidFill>
                  <a:latin typeface="Arial" panose="020B0604020202020204" pitchFamily="34" charset="0"/>
                  <a:cs typeface="Arial" panose="020B0604020202020204" pitchFamily="34" charset="0"/>
                </a:rPr>
                <a:t>xám, gang trắng, gang dẻo</a:t>
              </a:r>
              <a:endParaRPr lang="en-US" sz="4400" dirty="0">
                <a:solidFill>
                  <a:schemeClr val="bg1"/>
                </a:solidFill>
                <a:latin typeface="Arial" panose="020B0604020202020204" pitchFamily="34" charset="0"/>
                <a:cs typeface="Arial" panose="020B0604020202020204" pitchFamily="34" charset="0"/>
              </a:endParaRPr>
            </a:p>
          </p:txBody>
        </p:sp>
      </p:grpSp>
      <p:grpSp>
        <p:nvGrpSpPr>
          <p:cNvPr id="45" name="Group 44"/>
          <p:cNvGrpSpPr/>
          <p:nvPr/>
        </p:nvGrpSpPr>
        <p:grpSpPr>
          <a:xfrm>
            <a:off x="9033550" y="3413410"/>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p:sp>
          <p:nvSpPr>
            <p:cNvPr id="41" name="Rectangle 40"/>
            <p:cNvSpPr/>
            <p:nvPr/>
          </p:nvSpPr>
          <p:spPr>
            <a:xfrm>
              <a:off x="10588962" y="3785094"/>
              <a:ext cx="6157903" cy="2123658"/>
            </a:xfrm>
            <a:prstGeom prst="rect">
              <a:avLst/>
            </a:prstGeom>
          </p:spPr>
          <p:txBody>
            <a:bodyPr wrap="square">
              <a:spAutoFit/>
            </a:bodyPr>
            <a:lstStyle/>
            <a:p>
              <a:pPr algn="just">
                <a:lnSpc>
                  <a:spcPct val="150000"/>
                </a:lnSpc>
              </a:pPr>
              <a:r>
                <a:rPr lang="vi-VN" sz="4400">
                  <a:solidFill>
                    <a:schemeClr val="bg1"/>
                  </a:solidFill>
                  <a:latin typeface="Arial" panose="020B0604020202020204" pitchFamily="34" charset="0"/>
                  <a:cs typeface="Arial" panose="020B0604020202020204" pitchFamily="34" charset="0"/>
                </a:rPr>
                <a:t>G</a:t>
              </a:r>
              <a:r>
                <a:rPr lang="en-US" sz="4400" smtClean="0">
                  <a:solidFill>
                    <a:schemeClr val="bg1"/>
                  </a:solidFill>
                  <a:latin typeface="Arial" panose="020B0604020202020204" pitchFamily="34" charset="0"/>
                  <a:cs typeface="Arial" panose="020B0604020202020204" pitchFamily="34" charset="0"/>
                </a:rPr>
                <a:t>ang </a:t>
              </a:r>
              <a:r>
                <a:rPr lang="en-US" sz="4400">
                  <a:solidFill>
                    <a:schemeClr val="bg1"/>
                  </a:solidFill>
                  <a:latin typeface="Arial" panose="020B0604020202020204" pitchFamily="34" charset="0"/>
                  <a:cs typeface="Arial" panose="020B0604020202020204" pitchFamily="34" charset="0"/>
                </a:rPr>
                <a:t>cứng, gang giòn, gang dẻo</a:t>
              </a:r>
              <a:endParaRPr lang="en-US" sz="4400" dirty="0">
                <a:solidFill>
                  <a:schemeClr val="bg1"/>
                </a:solidFill>
                <a:latin typeface="Arial" panose="020B0604020202020204" pitchFamily="34" charset="0"/>
                <a:cs typeface="Arial" panose="020B0604020202020204" pitchFamily="34" charset="0"/>
              </a:endParaRPr>
            </a:p>
          </p:txBody>
        </p:sp>
      </p:grpSp>
      <p:grpSp>
        <p:nvGrpSpPr>
          <p:cNvPr id="46" name="Group 45"/>
          <p:cNvGrpSpPr/>
          <p:nvPr/>
        </p:nvGrpSpPr>
        <p:grpSpPr>
          <a:xfrm>
            <a:off x="387274" y="6557645"/>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p:sp>
          <p:nvSpPr>
            <p:cNvPr id="42" name="Rectangle 41"/>
            <p:cNvSpPr/>
            <p:nvPr/>
          </p:nvSpPr>
          <p:spPr>
            <a:xfrm>
              <a:off x="1963082" y="6816076"/>
              <a:ext cx="5920903" cy="2123658"/>
            </a:xfrm>
            <a:prstGeom prst="rect">
              <a:avLst/>
            </a:prstGeom>
          </p:spPr>
          <p:txBody>
            <a:bodyPr wrap="square">
              <a:spAutoFit/>
            </a:bodyPr>
            <a:lstStyle/>
            <a:p>
              <a:pPr algn="just">
                <a:lnSpc>
                  <a:spcPct val="150000"/>
                </a:lnSpc>
              </a:pPr>
              <a:r>
                <a:rPr lang="vi-VN" sz="4400">
                  <a:solidFill>
                    <a:schemeClr val="bg1"/>
                  </a:solidFill>
                  <a:latin typeface="Arial" panose="020B0604020202020204" pitchFamily="34" charset="0"/>
                  <a:cs typeface="Arial" panose="020B0604020202020204" pitchFamily="34" charset="0"/>
                </a:rPr>
                <a:t>G</a:t>
              </a:r>
              <a:r>
                <a:rPr lang="en-US" sz="4400" smtClean="0">
                  <a:solidFill>
                    <a:schemeClr val="bg1"/>
                  </a:solidFill>
                  <a:latin typeface="Arial" panose="020B0604020202020204" pitchFamily="34" charset="0"/>
                  <a:cs typeface="Arial" panose="020B0604020202020204" pitchFamily="34" charset="0"/>
                </a:rPr>
                <a:t>ang </a:t>
              </a:r>
              <a:r>
                <a:rPr lang="en-US" sz="4400">
                  <a:solidFill>
                    <a:schemeClr val="bg1"/>
                  </a:solidFill>
                  <a:latin typeface="Arial" panose="020B0604020202020204" pitchFamily="34" charset="0"/>
                  <a:cs typeface="Arial" panose="020B0604020202020204" pitchFamily="34" charset="0"/>
                </a:rPr>
                <a:t>xám, gang cứng, gang dẻo</a:t>
              </a:r>
              <a:endParaRPr lang="en-US" sz="4400" dirty="0">
                <a:solidFill>
                  <a:schemeClr val="bg1"/>
                </a:solidFill>
                <a:latin typeface="Arial" panose="020B0604020202020204" pitchFamily="34" charset="0"/>
                <a:cs typeface="Arial" panose="020B0604020202020204" pitchFamily="34" charset="0"/>
              </a:endParaRPr>
            </a:p>
          </p:txBody>
        </p:sp>
      </p:grpSp>
      <p:grpSp>
        <p:nvGrpSpPr>
          <p:cNvPr id="47" name="Group 46"/>
          <p:cNvGrpSpPr/>
          <p:nvPr/>
        </p:nvGrpSpPr>
        <p:grpSpPr>
          <a:xfrm>
            <a:off x="9033550" y="6557645"/>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p:sp>
          <p:nvSpPr>
            <p:cNvPr id="43" name="Rectangle 42"/>
            <p:cNvSpPr/>
            <p:nvPr/>
          </p:nvSpPr>
          <p:spPr>
            <a:xfrm>
              <a:off x="10588962" y="6859902"/>
              <a:ext cx="6157903" cy="2123658"/>
            </a:xfrm>
            <a:prstGeom prst="rect">
              <a:avLst/>
            </a:prstGeom>
          </p:spPr>
          <p:txBody>
            <a:bodyPr wrap="square">
              <a:spAutoFit/>
            </a:bodyPr>
            <a:lstStyle/>
            <a:p>
              <a:pPr algn="just">
                <a:lnSpc>
                  <a:spcPct val="150000"/>
                </a:lnSpc>
              </a:pPr>
              <a:r>
                <a:rPr lang="vi-VN" sz="4400">
                  <a:solidFill>
                    <a:schemeClr val="bg1"/>
                  </a:solidFill>
                  <a:latin typeface="Arial" panose="020B0604020202020204" pitchFamily="34" charset="0"/>
                  <a:cs typeface="Arial" panose="020B0604020202020204" pitchFamily="34" charset="0"/>
                </a:rPr>
                <a:t>G</a:t>
              </a:r>
              <a:r>
                <a:rPr lang="en-US" sz="4400" smtClean="0">
                  <a:solidFill>
                    <a:schemeClr val="bg1"/>
                  </a:solidFill>
                  <a:latin typeface="Arial" panose="020B0604020202020204" pitchFamily="34" charset="0"/>
                  <a:cs typeface="Arial" panose="020B0604020202020204" pitchFamily="34" charset="0"/>
                </a:rPr>
                <a:t>ang </a:t>
              </a:r>
              <a:r>
                <a:rPr lang="en-US" sz="4400">
                  <a:solidFill>
                    <a:schemeClr val="bg1"/>
                  </a:solidFill>
                  <a:latin typeface="Arial" panose="020B0604020202020204" pitchFamily="34" charset="0"/>
                  <a:cs typeface="Arial" panose="020B0604020202020204" pitchFamily="34" charset="0"/>
                </a:rPr>
                <a:t>đen, gang trắng, gang cứng</a:t>
              </a:r>
              <a:endParaRPr lang="en-US" sz="4400" dirty="0">
                <a:solidFill>
                  <a:schemeClr val="bg1"/>
                </a:solidFill>
                <a:latin typeface="Arial" panose="020B0604020202020204" pitchFamily="34" charset="0"/>
                <a:cs typeface="Arial" panose="020B0604020202020204" pitchFamily="34" charset="0"/>
              </a:endParaRPr>
            </a:p>
          </p:txBody>
        </p:sp>
      </p:grpSp>
      <p:pic>
        <p:nvPicPr>
          <p:cNvPr id="48" name="Picture 47"/>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6897452" y="3907371"/>
            <a:ext cx="2086818" cy="2105876"/>
          </a:xfrm>
          <a:prstGeom prst="rect">
            <a:avLst/>
          </a:prstGeom>
          <a:effectLst>
            <a:outerShdw blurRad="50800" dist="38100" dir="13500000" algn="b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anim calcmode="lin" valueType="num">
                                      <p:cBhvr>
                                        <p:cTn id="25" dur="500" fill="hold"/>
                                        <p:tgtEl>
                                          <p:spTgt spid="45"/>
                                        </p:tgtEl>
                                        <p:attrNameLst>
                                          <p:attrName>ppt_x</p:attrName>
                                        </p:attrNameLst>
                                      </p:cBhvr>
                                      <p:tavLst>
                                        <p:tav tm="0">
                                          <p:val>
                                            <p:strVal val="#ppt_x"/>
                                          </p:val>
                                        </p:tav>
                                        <p:tav tm="100000">
                                          <p:val>
                                            <p:strVal val="#ppt_x"/>
                                          </p:val>
                                        </p:tav>
                                      </p:tavLst>
                                    </p:anim>
                                    <p:anim calcmode="lin" valueType="num">
                                      <p:cBhvr>
                                        <p:cTn id="26" dur="500" fill="hold"/>
                                        <p:tgtEl>
                                          <p:spTgt spid="4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anim calcmode="lin" valueType="num">
                                      <p:cBhvr>
                                        <p:cTn id="37" dur="500" fill="hold"/>
                                        <p:tgtEl>
                                          <p:spTgt spid="47"/>
                                        </p:tgtEl>
                                        <p:attrNameLst>
                                          <p:attrName>ppt_x</p:attrName>
                                        </p:attrNameLst>
                                      </p:cBhvr>
                                      <p:tavLst>
                                        <p:tav tm="0">
                                          <p:val>
                                            <p:strVal val="#ppt_x"/>
                                          </p:val>
                                        </p:tav>
                                        <p:tav tm="100000">
                                          <p:val>
                                            <p:strVal val="#ppt_x"/>
                                          </p:val>
                                        </p:tav>
                                      </p:tavLst>
                                    </p:anim>
                                    <p:anim calcmode="lin" valueType="num">
                                      <p:cBhvr>
                                        <p:cTn id="38"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grpSp>
        <p:nvGrpSpPr>
          <p:cNvPr id="36" name="Group 36"/>
          <p:cNvGrpSpPr/>
          <p:nvPr/>
        </p:nvGrpSpPr>
        <p:grpSpPr>
          <a:xfrm>
            <a:off x="435839" y="442128"/>
            <a:ext cx="2325837" cy="2912940"/>
            <a:chOff x="503515" y="331477"/>
            <a:chExt cx="3101116" cy="3883920"/>
          </a:xfrm>
        </p:grpSpPr>
        <p:sp>
          <p:nvSpPr>
            <p:cNvPr id="37" name="Freeform 37"/>
            <p:cNvSpPr/>
            <p:nvPr/>
          </p:nvSpPr>
          <p:spPr>
            <a:xfrm rot="-1048414">
              <a:off x="503515" y="406046"/>
              <a:ext cx="2964368" cy="3809351"/>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8" name="TextBox 38"/>
            <p:cNvSpPr txBox="1"/>
            <p:nvPr/>
          </p:nvSpPr>
          <p:spPr>
            <a:xfrm rot="20550000">
              <a:off x="686190" y="331477"/>
              <a:ext cx="2918441" cy="2940976"/>
            </a:xfrm>
            <a:prstGeom prst="rect">
              <a:avLst/>
            </a:prstGeom>
          </p:spPr>
          <p:txBody>
            <a:bodyPr lIns="0" tIns="0" rIns="0" bIns="0" rtlCol="0" anchor="t">
              <a:spAutoFit/>
            </a:bodyPr>
            <a:lstStyle/>
            <a:p>
              <a:pPr algn="ctr">
                <a:lnSpc>
                  <a:spcPts val="17211"/>
                </a:lnSpc>
              </a:pPr>
              <a:r>
                <a:rPr lang="vi-VN" sz="9600" b="1" dirty="0">
                  <a:solidFill>
                    <a:srgbClr val="FFFDEF"/>
                  </a:solidFill>
                  <a:latin typeface="Arial" panose="020B0604020202020204" pitchFamily="34" charset="0"/>
                  <a:cs typeface="Arial" panose="020B0604020202020204" pitchFamily="34" charset="0"/>
                </a:rPr>
                <a:t>3</a:t>
              </a:r>
              <a:r>
                <a:rPr lang="en-US" sz="9600" b="1" dirty="0" smtClean="0">
                  <a:solidFill>
                    <a:srgbClr val="FFFDEF"/>
                  </a:solidFill>
                  <a:latin typeface="Arial" panose="020B0604020202020204" pitchFamily="34" charset="0"/>
                  <a:cs typeface="Arial" panose="020B0604020202020204" pitchFamily="34" charset="0"/>
                </a:rPr>
                <a:t>.</a:t>
              </a:r>
              <a:endParaRPr lang="en-US" sz="9600" b="1" dirty="0">
                <a:solidFill>
                  <a:srgbClr val="FFFDEF"/>
                </a:solidFill>
                <a:latin typeface="Arial" panose="020B0604020202020204" pitchFamily="34" charset="0"/>
                <a:cs typeface="Arial" panose="020B0604020202020204" pitchFamily="34" charset="0"/>
              </a:endParaRPr>
            </a:p>
          </p:txBody>
        </p:sp>
      </p:grpSp>
      <p:sp>
        <p:nvSpPr>
          <p:cNvPr id="39" name="Rectangle 38"/>
          <p:cNvSpPr/>
          <p:nvPr/>
        </p:nvSpPr>
        <p:spPr>
          <a:xfrm>
            <a:off x="3021511" y="710367"/>
            <a:ext cx="14484193" cy="2123658"/>
          </a:xfrm>
          <a:prstGeom prst="rect">
            <a:avLst/>
          </a:prstGeom>
        </p:spPr>
        <p:txBody>
          <a:bodyPr wrap="square">
            <a:spAutoFit/>
          </a:bodyPr>
          <a:lstStyle/>
          <a:p>
            <a:pPr algn="just">
              <a:lnSpc>
                <a:spcPct val="150000"/>
              </a:lnSpc>
            </a:pPr>
            <a:r>
              <a:rPr lang="en-US" sz="4400" b="1">
                <a:solidFill>
                  <a:schemeClr val="bg1"/>
                </a:solidFill>
                <a:latin typeface="Arial" panose="020B0604020202020204" pitchFamily="34" charset="0"/>
                <a:cs typeface="Arial" panose="020B0604020202020204" pitchFamily="34" charset="0"/>
              </a:rPr>
              <a:t>Vật liệu có màu trắng bạc, khối lượng riêng nhỏ, tính dẫn điện, dẫn nhiệt cao, chống ăn mòn tốt, dẻo là</a:t>
            </a:r>
          </a:p>
        </p:txBody>
      </p:sp>
      <p:grpSp>
        <p:nvGrpSpPr>
          <p:cNvPr id="44" name="Group 43"/>
          <p:cNvGrpSpPr/>
          <p:nvPr/>
        </p:nvGrpSpPr>
        <p:grpSpPr>
          <a:xfrm>
            <a:off x="387274" y="3558071"/>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387274" y="4266973"/>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2" name="TextBox 32"/>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p:sp>
          <p:nvSpPr>
            <p:cNvPr id="40" name="Rectangle 39"/>
            <p:cNvSpPr/>
            <p:nvPr/>
          </p:nvSpPr>
          <p:spPr>
            <a:xfrm>
              <a:off x="2035589" y="4502645"/>
              <a:ext cx="1566454"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Gang</a:t>
              </a:r>
              <a:endParaRPr lang="en-US" sz="4400" dirty="0">
                <a:latin typeface="Arial" panose="020B0604020202020204" pitchFamily="34" charset="0"/>
                <a:cs typeface="Arial" panose="020B0604020202020204" pitchFamily="34" charset="0"/>
              </a:endParaRPr>
            </a:p>
          </p:txBody>
        </p:sp>
      </p:grpSp>
      <p:grpSp>
        <p:nvGrpSpPr>
          <p:cNvPr id="45" name="Group 44"/>
          <p:cNvGrpSpPr/>
          <p:nvPr/>
        </p:nvGrpSpPr>
        <p:grpSpPr>
          <a:xfrm>
            <a:off x="9033550" y="3558071"/>
            <a:ext cx="8225750" cy="2700655"/>
            <a:chOff x="9033550" y="3558071"/>
            <a:chExt cx="8225750" cy="2700655"/>
          </a:xfrm>
        </p:grpSpPr>
        <p:grpSp>
          <p:nvGrpSpPr>
            <p:cNvPr id="11" name="Group 11"/>
            <p:cNvGrpSpPr/>
            <p:nvPr/>
          </p:nvGrpSpPr>
          <p:grpSpPr>
            <a:xfrm>
              <a:off x="9674976" y="3558071"/>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9033550" y="4266973"/>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4" name="TextBox 34"/>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p:sp>
          <p:nvSpPr>
            <p:cNvPr id="41" name="Rectangle 40"/>
            <p:cNvSpPr/>
            <p:nvPr/>
          </p:nvSpPr>
          <p:spPr>
            <a:xfrm>
              <a:off x="10799269" y="4523677"/>
              <a:ext cx="1471878"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Thép</a:t>
              </a:r>
              <a:endParaRPr lang="en-US" sz="4400" dirty="0">
                <a:latin typeface="Arial" panose="020B0604020202020204" pitchFamily="34" charset="0"/>
                <a:cs typeface="Arial" panose="020B0604020202020204" pitchFamily="34" charset="0"/>
              </a:endParaRPr>
            </a:p>
          </p:txBody>
        </p:sp>
      </p:grpSp>
      <p:grpSp>
        <p:nvGrpSpPr>
          <p:cNvPr id="46" name="Group 45"/>
          <p:cNvGrpSpPr/>
          <p:nvPr/>
        </p:nvGrpSpPr>
        <p:grpSpPr>
          <a:xfrm>
            <a:off x="387274" y="6557645"/>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387274" y="7266547"/>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3" name="TextBox 33"/>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p:sp>
          <p:nvSpPr>
            <p:cNvPr id="42" name="Rectangle 41"/>
            <p:cNvSpPr/>
            <p:nvPr/>
          </p:nvSpPr>
          <p:spPr>
            <a:xfrm>
              <a:off x="1997535" y="7531920"/>
              <a:ext cx="3879588"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Hợp kim nhôm</a:t>
              </a:r>
              <a:endParaRPr lang="en-US" sz="4400" dirty="0">
                <a:latin typeface="Arial" panose="020B0604020202020204" pitchFamily="34" charset="0"/>
                <a:cs typeface="Arial" panose="020B0604020202020204" pitchFamily="34" charset="0"/>
              </a:endParaRPr>
            </a:p>
          </p:txBody>
        </p:sp>
      </p:grpSp>
      <p:grpSp>
        <p:nvGrpSpPr>
          <p:cNvPr id="47" name="Group 46"/>
          <p:cNvGrpSpPr/>
          <p:nvPr/>
        </p:nvGrpSpPr>
        <p:grpSpPr>
          <a:xfrm>
            <a:off x="9033550" y="6557645"/>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9033550" y="7299884"/>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p:sp>
          <p:nvSpPr>
            <p:cNvPr id="43" name="Rectangle 42"/>
            <p:cNvSpPr/>
            <p:nvPr/>
          </p:nvSpPr>
          <p:spPr>
            <a:xfrm>
              <a:off x="10798675" y="7479348"/>
              <a:ext cx="3724096"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Hợp kim đồng</a:t>
              </a:r>
              <a:endParaRPr lang="en-US" sz="4400" dirty="0">
                <a:latin typeface="Arial" panose="020B0604020202020204" pitchFamily="34" charset="0"/>
                <a:cs typeface="Arial" panose="020B0604020202020204" pitchFamily="34" charset="0"/>
              </a:endParaRPr>
            </a:p>
          </p:txBody>
        </p:sp>
      </p:gr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873" y="6616229"/>
            <a:ext cx="2086818" cy="2105876"/>
          </a:xfrm>
          <a:prstGeom prst="rect">
            <a:avLst/>
          </a:prstGeom>
          <a:effectLst>
            <a:outerShdw blurRad="50800" dist="38100" dir="13500000" algn="b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anim calcmode="lin" valueType="num">
                                      <p:cBhvr>
                                        <p:cTn id="25" dur="500" fill="hold"/>
                                        <p:tgtEl>
                                          <p:spTgt spid="45"/>
                                        </p:tgtEl>
                                        <p:attrNameLst>
                                          <p:attrName>ppt_x</p:attrName>
                                        </p:attrNameLst>
                                      </p:cBhvr>
                                      <p:tavLst>
                                        <p:tav tm="0">
                                          <p:val>
                                            <p:strVal val="#ppt_x"/>
                                          </p:val>
                                        </p:tav>
                                        <p:tav tm="100000">
                                          <p:val>
                                            <p:strVal val="#ppt_x"/>
                                          </p:val>
                                        </p:tav>
                                      </p:tavLst>
                                    </p:anim>
                                    <p:anim calcmode="lin" valueType="num">
                                      <p:cBhvr>
                                        <p:cTn id="26" dur="500" fill="hold"/>
                                        <p:tgtEl>
                                          <p:spTgt spid="4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anim calcmode="lin" valueType="num">
                                      <p:cBhvr>
                                        <p:cTn id="37" dur="500" fill="hold"/>
                                        <p:tgtEl>
                                          <p:spTgt spid="47"/>
                                        </p:tgtEl>
                                        <p:attrNameLst>
                                          <p:attrName>ppt_x</p:attrName>
                                        </p:attrNameLst>
                                      </p:cBhvr>
                                      <p:tavLst>
                                        <p:tav tm="0">
                                          <p:val>
                                            <p:strVal val="#ppt_x"/>
                                          </p:val>
                                        </p:tav>
                                        <p:tav tm="100000">
                                          <p:val>
                                            <p:strVal val="#ppt_x"/>
                                          </p:val>
                                        </p:tav>
                                      </p:tavLst>
                                    </p:anim>
                                    <p:anim calcmode="lin" valueType="num">
                                      <p:cBhvr>
                                        <p:cTn id="38"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grpSp>
        <p:nvGrpSpPr>
          <p:cNvPr id="36" name="Group 36"/>
          <p:cNvGrpSpPr/>
          <p:nvPr/>
        </p:nvGrpSpPr>
        <p:grpSpPr>
          <a:xfrm>
            <a:off x="435839" y="403056"/>
            <a:ext cx="2341268" cy="2952012"/>
            <a:chOff x="503515" y="279381"/>
            <a:chExt cx="3121690" cy="3936016"/>
          </a:xfrm>
        </p:grpSpPr>
        <p:sp>
          <p:nvSpPr>
            <p:cNvPr id="37" name="Freeform 37"/>
            <p:cNvSpPr/>
            <p:nvPr/>
          </p:nvSpPr>
          <p:spPr>
            <a:xfrm rot="-1048414">
              <a:off x="503515" y="406046"/>
              <a:ext cx="2964368" cy="3809351"/>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8" name="TextBox 38"/>
            <p:cNvSpPr txBox="1"/>
            <p:nvPr/>
          </p:nvSpPr>
          <p:spPr>
            <a:xfrm rot="20550000">
              <a:off x="706764" y="279381"/>
              <a:ext cx="2918441" cy="2940976"/>
            </a:xfrm>
            <a:prstGeom prst="rect">
              <a:avLst/>
            </a:prstGeom>
          </p:spPr>
          <p:txBody>
            <a:bodyPr lIns="0" tIns="0" rIns="0" bIns="0" rtlCol="0" anchor="t">
              <a:spAutoFit/>
            </a:bodyPr>
            <a:lstStyle/>
            <a:p>
              <a:pPr algn="ctr">
                <a:lnSpc>
                  <a:spcPts val="17211"/>
                </a:lnSpc>
              </a:pPr>
              <a:r>
                <a:rPr lang="vi-VN" sz="9600" b="1" dirty="0">
                  <a:solidFill>
                    <a:srgbClr val="FFFDEF"/>
                  </a:solidFill>
                  <a:latin typeface="Arial" panose="020B0604020202020204" pitchFamily="34" charset="0"/>
                  <a:cs typeface="Arial" panose="020B0604020202020204" pitchFamily="34" charset="0"/>
                </a:rPr>
                <a:t>4</a:t>
              </a:r>
              <a:r>
                <a:rPr lang="en-US" sz="9600" b="1" dirty="0" smtClean="0">
                  <a:solidFill>
                    <a:srgbClr val="FFFDEF"/>
                  </a:solidFill>
                  <a:latin typeface="Arial" panose="020B0604020202020204" pitchFamily="34" charset="0"/>
                  <a:cs typeface="Arial" panose="020B0604020202020204" pitchFamily="34" charset="0"/>
                </a:rPr>
                <a:t>.</a:t>
              </a:r>
              <a:endParaRPr lang="en-US" sz="9600" b="1" dirty="0">
                <a:solidFill>
                  <a:srgbClr val="FFFDEF"/>
                </a:solidFill>
                <a:latin typeface="Arial" panose="020B0604020202020204" pitchFamily="34" charset="0"/>
                <a:cs typeface="Arial" panose="020B0604020202020204" pitchFamily="34" charset="0"/>
              </a:endParaRPr>
            </a:p>
          </p:txBody>
        </p:sp>
      </p:grpSp>
      <p:sp>
        <p:nvSpPr>
          <p:cNvPr id="39" name="Rectangle 38"/>
          <p:cNvSpPr/>
          <p:nvPr/>
        </p:nvSpPr>
        <p:spPr>
          <a:xfrm>
            <a:off x="3275678" y="1278629"/>
            <a:ext cx="12116722" cy="769441"/>
          </a:xfrm>
          <a:prstGeom prst="rect">
            <a:avLst/>
          </a:prstGeom>
        </p:spPr>
        <p:txBody>
          <a:bodyPr wrap="square">
            <a:spAutoFit/>
          </a:bodyPr>
          <a:lstStyle/>
          <a:p>
            <a:r>
              <a:rPr lang="en-US" sz="4400" b="1">
                <a:latin typeface="Arial" panose="020B0604020202020204" pitchFamily="34" charset="0"/>
                <a:cs typeface="Arial" panose="020B0604020202020204" pitchFamily="34" charset="0"/>
              </a:rPr>
              <a:t>Vì sao cao su được dùng làm săm, lốp xe?</a:t>
            </a:r>
          </a:p>
        </p:txBody>
      </p:sp>
      <p:grpSp>
        <p:nvGrpSpPr>
          <p:cNvPr id="44" name="Group 43"/>
          <p:cNvGrpSpPr/>
          <p:nvPr/>
        </p:nvGrpSpPr>
        <p:grpSpPr>
          <a:xfrm>
            <a:off x="387274" y="3558071"/>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p:sp>
          <p:nvSpPr>
            <p:cNvPr id="40" name="Rectangle 39"/>
            <p:cNvSpPr/>
            <p:nvPr/>
          </p:nvSpPr>
          <p:spPr>
            <a:xfrm>
              <a:off x="1883955" y="3891582"/>
              <a:ext cx="6263162" cy="1938992"/>
            </a:xfrm>
            <a:prstGeom prst="rect">
              <a:avLst/>
            </a:prstGeom>
          </p:spPr>
          <p:txBody>
            <a:bodyPr wrap="square">
              <a:spAutoFit/>
            </a:bodyPr>
            <a:lstStyle/>
            <a:p>
              <a:pPr algn="just">
                <a:lnSpc>
                  <a:spcPct val="150000"/>
                </a:lnSpc>
              </a:pPr>
              <a:r>
                <a:rPr lang="vi-VN" sz="4000">
                  <a:solidFill>
                    <a:schemeClr val="bg1"/>
                  </a:solidFill>
                  <a:latin typeface="Arial" panose="020B0604020202020204" pitchFamily="34" charset="0"/>
                  <a:cs typeface="Arial" panose="020B0604020202020204" pitchFamily="34" charset="0"/>
                </a:rPr>
                <a:t>C</a:t>
              </a:r>
              <a:r>
                <a:rPr lang="en-US" sz="4000" smtClean="0">
                  <a:solidFill>
                    <a:schemeClr val="bg1"/>
                  </a:solidFill>
                  <a:latin typeface="Arial" panose="020B0604020202020204" pitchFamily="34" charset="0"/>
                  <a:cs typeface="Arial" panose="020B0604020202020204" pitchFamily="34" charset="0"/>
                </a:rPr>
                <a:t>ao </a:t>
              </a:r>
              <a:r>
                <a:rPr lang="en-US" sz="4000">
                  <a:solidFill>
                    <a:schemeClr val="bg1"/>
                  </a:solidFill>
                  <a:latin typeface="Arial" panose="020B0604020202020204" pitchFamily="34" charset="0"/>
                  <a:cs typeface="Arial" panose="020B0604020202020204" pitchFamily="34" charset="0"/>
                </a:rPr>
                <a:t>su có độ cứng cao và chịu được nhiệt độ cao</a:t>
              </a:r>
              <a:endParaRPr lang="en-US" sz="4000" dirty="0">
                <a:solidFill>
                  <a:schemeClr val="bg1"/>
                </a:solidFill>
                <a:latin typeface="Arial" panose="020B0604020202020204" pitchFamily="34" charset="0"/>
                <a:cs typeface="Arial" panose="020B0604020202020204" pitchFamily="34" charset="0"/>
              </a:endParaRPr>
            </a:p>
          </p:txBody>
        </p:sp>
      </p:grpSp>
      <p:grpSp>
        <p:nvGrpSpPr>
          <p:cNvPr id="45" name="Group 44"/>
          <p:cNvGrpSpPr/>
          <p:nvPr/>
        </p:nvGrpSpPr>
        <p:grpSpPr>
          <a:xfrm>
            <a:off x="9033550" y="3440221"/>
            <a:ext cx="8225750" cy="2862322"/>
            <a:chOff x="9033550" y="3440221"/>
            <a:chExt cx="8225750" cy="2862322"/>
          </a:xfrm>
        </p:grpSpPr>
        <p:grpSp>
          <p:nvGrpSpPr>
            <p:cNvPr id="11" name="Group 11"/>
            <p:cNvGrpSpPr/>
            <p:nvPr/>
          </p:nvGrpSpPr>
          <p:grpSpPr>
            <a:xfrm>
              <a:off x="9674976" y="3558071"/>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p:sp>
          <p:nvSpPr>
            <p:cNvPr id="41" name="Rectangle 40"/>
            <p:cNvSpPr/>
            <p:nvPr/>
          </p:nvSpPr>
          <p:spPr>
            <a:xfrm>
              <a:off x="10512338" y="3440221"/>
              <a:ext cx="6250670" cy="2862322"/>
            </a:xfrm>
            <a:prstGeom prst="rect">
              <a:avLst/>
            </a:prstGeom>
          </p:spPr>
          <p:txBody>
            <a:bodyPr wrap="square">
              <a:spAutoFit/>
            </a:bodyPr>
            <a:lstStyle/>
            <a:p>
              <a:pPr algn="just">
                <a:lnSpc>
                  <a:spcPct val="150000"/>
                </a:lnSpc>
              </a:pPr>
              <a:r>
                <a:rPr lang="vi-VN" sz="4000">
                  <a:solidFill>
                    <a:schemeClr val="bg1"/>
                  </a:solidFill>
                  <a:latin typeface="Arial" panose="020B0604020202020204" pitchFamily="34" charset="0"/>
                  <a:cs typeface="Arial" panose="020B0604020202020204" pitchFamily="34" charset="0"/>
                </a:rPr>
                <a:t>C</a:t>
              </a:r>
              <a:r>
                <a:rPr lang="en-US" sz="4000" smtClean="0">
                  <a:solidFill>
                    <a:schemeClr val="bg1"/>
                  </a:solidFill>
                  <a:latin typeface="Arial" panose="020B0604020202020204" pitchFamily="34" charset="0"/>
                  <a:cs typeface="Arial" panose="020B0604020202020204" pitchFamily="34" charset="0"/>
                </a:rPr>
                <a:t>ao </a:t>
              </a:r>
              <a:r>
                <a:rPr lang="en-US" sz="4000">
                  <a:solidFill>
                    <a:schemeClr val="bg1"/>
                  </a:solidFill>
                  <a:latin typeface="Arial" panose="020B0604020202020204" pitchFamily="34" charset="0"/>
                  <a:cs typeface="Arial" panose="020B0604020202020204" pitchFamily="34" charset="0"/>
                </a:rPr>
                <a:t>su có tính đdẫn nhiệt, dẫn </a:t>
              </a:r>
              <a:r>
                <a:rPr lang="en-US" sz="4000">
                  <a:solidFill>
                    <a:schemeClr val="bg1"/>
                  </a:solidFill>
                  <a:latin typeface="Arial" panose="020B0604020202020204" pitchFamily="34" charset="0"/>
                  <a:cs typeface="Arial" panose="020B0604020202020204" pitchFamily="34" charset="0"/>
                </a:rPr>
                <a:t>điện </a:t>
              </a:r>
              <a:r>
                <a:rPr lang="en-US" sz="4000" smtClean="0">
                  <a:solidFill>
                    <a:schemeClr val="bg1"/>
                  </a:solidFill>
                  <a:latin typeface="Arial" panose="020B0604020202020204" pitchFamily="34" charset="0"/>
                  <a:cs typeface="Arial" panose="020B0604020202020204" pitchFamily="34" charset="0"/>
                </a:rPr>
                <a:t>ca</a:t>
              </a:r>
              <a:r>
                <a:rPr lang="vi-VN" sz="4000" smtClean="0">
                  <a:solidFill>
                    <a:schemeClr val="bg1"/>
                  </a:solidFill>
                  <a:latin typeface="Arial" panose="020B0604020202020204" pitchFamily="34" charset="0"/>
                  <a:cs typeface="Arial" panose="020B0604020202020204" pitchFamily="34" charset="0"/>
                </a:rPr>
                <a:t>o</a:t>
              </a:r>
              <a:r>
                <a:rPr lang="en-US" sz="4000" smtClean="0">
                  <a:solidFill>
                    <a:schemeClr val="bg1"/>
                  </a:solidFill>
                  <a:latin typeface="Arial" panose="020B0604020202020204" pitchFamily="34" charset="0"/>
                  <a:cs typeface="Arial" panose="020B0604020202020204" pitchFamily="34" charset="0"/>
                </a:rPr>
                <a:t>, </a:t>
              </a:r>
              <a:r>
                <a:rPr lang="en-US" sz="4000">
                  <a:solidFill>
                    <a:schemeClr val="bg1"/>
                  </a:solidFill>
                  <a:latin typeface="Arial" panose="020B0604020202020204" pitchFamily="34" charset="0"/>
                  <a:cs typeface="Arial" panose="020B0604020202020204" pitchFamily="34" charset="0"/>
                </a:rPr>
                <a:t>chống ăn mòn tốt, dẻo</a:t>
              </a:r>
              <a:endParaRPr lang="en-US" sz="4000" dirty="0">
                <a:solidFill>
                  <a:schemeClr val="bg1"/>
                </a:solidFill>
                <a:latin typeface="Arial" panose="020B0604020202020204" pitchFamily="34" charset="0"/>
                <a:cs typeface="Arial" panose="020B0604020202020204" pitchFamily="34" charset="0"/>
              </a:endParaRPr>
            </a:p>
          </p:txBody>
        </p:sp>
      </p:grpSp>
      <p:grpSp>
        <p:nvGrpSpPr>
          <p:cNvPr id="46" name="Group 45"/>
          <p:cNvGrpSpPr/>
          <p:nvPr/>
        </p:nvGrpSpPr>
        <p:grpSpPr>
          <a:xfrm>
            <a:off x="387274" y="6403387"/>
            <a:ext cx="8225750" cy="2862322"/>
            <a:chOff x="387274" y="6403387"/>
            <a:chExt cx="8225750" cy="2862322"/>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p:sp>
          <p:nvSpPr>
            <p:cNvPr id="42" name="Rectangle 41"/>
            <p:cNvSpPr/>
            <p:nvPr/>
          </p:nvSpPr>
          <p:spPr>
            <a:xfrm>
              <a:off x="1848039" y="6403387"/>
              <a:ext cx="6334993" cy="2862322"/>
            </a:xfrm>
            <a:prstGeom prst="rect">
              <a:avLst/>
            </a:prstGeom>
          </p:spPr>
          <p:txBody>
            <a:bodyPr wrap="square">
              <a:spAutoFit/>
            </a:bodyPr>
            <a:lstStyle/>
            <a:p>
              <a:pPr algn="just">
                <a:lnSpc>
                  <a:spcPct val="150000"/>
                </a:lnSpc>
              </a:pPr>
              <a:r>
                <a:rPr lang="vi-VN" sz="4000">
                  <a:solidFill>
                    <a:schemeClr val="bg1"/>
                  </a:solidFill>
                  <a:latin typeface="Arial" panose="020B0604020202020204" pitchFamily="34" charset="0"/>
                  <a:cs typeface="Arial" panose="020B0604020202020204" pitchFamily="34" charset="0"/>
                </a:rPr>
                <a:t>C</a:t>
              </a:r>
              <a:r>
                <a:rPr lang="en-US" sz="4000" smtClean="0">
                  <a:solidFill>
                    <a:schemeClr val="bg1"/>
                  </a:solidFill>
                  <a:latin typeface="Arial" panose="020B0604020202020204" pitchFamily="34" charset="0"/>
                  <a:cs typeface="Arial" panose="020B0604020202020204" pitchFamily="34" charset="0"/>
                </a:rPr>
                <a:t>ao </a:t>
              </a:r>
              <a:r>
                <a:rPr lang="en-US" sz="4000">
                  <a:solidFill>
                    <a:schemeClr val="bg1"/>
                  </a:solidFill>
                  <a:latin typeface="Arial" panose="020B0604020202020204" pitchFamily="34" charset="0"/>
                  <a:cs typeface="Arial" panose="020B0604020202020204" pitchFamily="34" charset="0"/>
                </a:rPr>
                <a:t>su có độ bền nhiệt, nhẹ, chống ăn mòn, chịu va đập tốt</a:t>
              </a:r>
            </a:p>
          </p:txBody>
        </p:sp>
      </p:grpSp>
      <p:grpSp>
        <p:nvGrpSpPr>
          <p:cNvPr id="47" name="Group 46"/>
          <p:cNvGrpSpPr/>
          <p:nvPr/>
        </p:nvGrpSpPr>
        <p:grpSpPr>
          <a:xfrm>
            <a:off x="9033550" y="6434078"/>
            <a:ext cx="8225750" cy="2862322"/>
            <a:chOff x="9033550" y="6434078"/>
            <a:chExt cx="8225750" cy="2862322"/>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p:sp>
          <p:nvSpPr>
            <p:cNvPr id="43" name="Rectangle 42"/>
            <p:cNvSpPr/>
            <p:nvPr/>
          </p:nvSpPr>
          <p:spPr>
            <a:xfrm>
              <a:off x="10512338" y="6434078"/>
              <a:ext cx="6250670" cy="2862322"/>
            </a:xfrm>
            <a:prstGeom prst="rect">
              <a:avLst/>
            </a:prstGeom>
          </p:spPr>
          <p:txBody>
            <a:bodyPr wrap="square">
              <a:spAutoFit/>
            </a:bodyPr>
            <a:lstStyle/>
            <a:p>
              <a:pPr algn="just">
                <a:lnSpc>
                  <a:spcPct val="150000"/>
                </a:lnSpc>
              </a:pPr>
              <a:r>
                <a:rPr lang="vi-VN" sz="4000">
                  <a:solidFill>
                    <a:schemeClr val="bg1"/>
                  </a:solidFill>
                  <a:latin typeface="Arial" panose="020B0604020202020204" pitchFamily="34" charset="0"/>
                  <a:cs typeface="Arial" panose="020B0604020202020204" pitchFamily="34" charset="0"/>
                </a:rPr>
                <a:t>C</a:t>
              </a:r>
              <a:r>
                <a:rPr lang="en-US" sz="4000" smtClean="0">
                  <a:solidFill>
                    <a:schemeClr val="bg1"/>
                  </a:solidFill>
                  <a:latin typeface="Arial" panose="020B0604020202020204" pitchFamily="34" charset="0"/>
                  <a:cs typeface="Arial" panose="020B0604020202020204" pitchFamily="34" charset="0"/>
                </a:rPr>
                <a:t>ao </a:t>
              </a:r>
              <a:r>
                <a:rPr lang="en-US" sz="4000">
                  <a:solidFill>
                    <a:schemeClr val="bg1"/>
                  </a:solidFill>
                  <a:latin typeface="Arial" panose="020B0604020202020204" pitchFamily="34" charset="0"/>
                  <a:cs typeface="Arial" panose="020B0604020202020204" pitchFamily="34" charset="0"/>
                </a:rPr>
                <a:t>su có tính đàn hồi, độ bền, độ dẻo cao, chịu mài mòn, ma sát tốt</a:t>
              </a:r>
              <a:endParaRPr lang="en-US" sz="4000" dirty="0">
                <a:solidFill>
                  <a:schemeClr val="bg1"/>
                </a:solidFill>
                <a:latin typeface="Arial" panose="020B0604020202020204" pitchFamily="34" charset="0"/>
                <a:cs typeface="Arial" panose="020B0604020202020204" pitchFamily="34" charset="0"/>
              </a:endParaRPr>
            </a:p>
          </p:txBody>
        </p:sp>
      </p:grpSp>
      <p:pic>
        <p:nvPicPr>
          <p:cNvPr id="48" name="Picture 47"/>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6140806" y="7139300"/>
            <a:ext cx="2086818" cy="210587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33865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anim calcmode="lin" valueType="num">
                                      <p:cBhvr>
                                        <p:cTn id="25" dur="500" fill="hold"/>
                                        <p:tgtEl>
                                          <p:spTgt spid="45"/>
                                        </p:tgtEl>
                                        <p:attrNameLst>
                                          <p:attrName>ppt_x</p:attrName>
                                        </p:attrNameLst>
                                      </p:cBhvr>
                                      <p:tavLst>
                                        <p:tav tm="0">
                                          <p:val>
                                            <p:strVal val="#ppt_x"/>
                                          </p:val>
                                        </p:tav>
                                        <p:tav tm="100000">
                                          <p:val>
                                            <p:strVal val="#ppt_x"/>
                                          </p:val>
                                        </p:tav>
                                      </p:tavLst>
                                    </p:anim>
                                    <p:anim calcmode="lin" valueType="num">
                                      <p:cBhvr>
                                        <p:cTn id="26" dur="500" fill="hold"/>
                                        <p:tgtEl>
                                          <p:spTgt spid="4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anim calcmode="lin" valueType="num">
                                      <p:cBhvr>
                                        <p:cTn id="37" dur="500" fill="hold"/>
                                        <p:tgtEl>
                                          <p:spTgt spid="47"/>
                                        </p:tgtEl>
                                        <p:attrNameLst>
                                          <p:attrName>ppt_x</p:attrName>
                                        </p:attrNameLst>
                                      </p:cBhvr>
                                      <p:tavLst>
                                        <p:tav tm="0">
                                          <p:val>
                                            <p:strVal val="#ppt_x"/>
                                          </p:val>
                                        </p:tav>
                                        <p:tav tm="100000">
                                          <p:val>
                                            <p:strVal val="#ppt_x"/>
                                          </p:val>
                                        </p:tav>
                                      </p:tavLst>
                                    </p:anim>
                                    <p:anim calcmode="lin" valueType="num">
                                      <p:cBhvr>
                                        <p:cTn id="38"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grpSp>
        <p:nvGrpSpPr>
          <p:cNvPr id="36" name="Group 36"/>
          <p:cNvGrpSpPr/>
          <p:nvPr/>
        </p:nvGrpSpPr>
        <p:grpSpPr>
          <a:xfrm>
            <a:off x="435839" y="442128"/>
            <a:ext cx="2325837" cy="2912940"/>
            <a:chOff x="503515" y="331477"/>
            <a:chExt cx="3101116" cy="3883920"/>
          </a:xfrm>
        </p:grpSpPr>
        <p:sp>
          <p:nvSpPr>
            <p:cNvPr id="37" name="Freeform 37"/>
            <p:cNvSpPr/>
            <p:nvPr/>
          </p:nvSpPr>
          <p:spPr>
            <a:xfrm rot="-1048414">
              <a:off x="503515" y="406046"/>
              <a:ext cx="2964368" cy="3809351"/>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8" name="TextBox 38"/>
            <p:cNvSpPr txBox="1"/>
            <p:nvPr/>
          </p:nvSpPr>
          <p:spPr>
            <a:xfrm rot="20550000">
              <a:off x="686190" y="331477"/>
              <a:ext cx="2918441" cy="2940976"/>
            </a:xfrm>
            <a:prstGeom prst="rect">
              <a:avLst/>
            </a:prstGeom>
          </p:spPr>
          <p:txBody>
            <a:bodyPr lIns="0" tIns="0" rIns="0" bIns="0" rtlCol="0" anchor="t">
              <a:spAutoFit/>
            </a:bodyPr>
            <a:lstStyle/>
            <a:p>
              <a:pPr algn="ctr">
                <a:lnSpc>
                  <a:spcPts val="17211"/>
                </a:lnSpc>
              </a:pPr>
              <a:r>
                <a:rPr lang="vi-VN" sz="9600" b="1" dirty="0">
                  <a:solidFill>
                    <a:srgbClr val="FFFDEF"/>
                  </a:solidFill>
                  <a:latin typeface="Arial" panose="020B0604020202020204" pitchFamily="34" charset="0"/>
                  <a:cs typeface="Arial" panose="020B0604020202020204" pitchFamily="34" charset="0"/>
                </a:rPr>
                <a:t>5</a:t>
              </a:r>
              <a:r>
                <a:rPr lang="en-US" sz="9600" b="1" dirty="0" smtClean="0">
                  <a:solidFill>
                    <a:srgbClr val="FFFDEF"/>
                  </a:solidFill>
                  <a:latin typeface="Arial" panose="020B0604020202020204" pitchFamily="34" charset="0"/>
                  <a:cs typeface="Arial" panose="020B0604020202020204" pitchFamily="34" charset="0"/>
                </a:rPr>
                <a:t>.</a:t>
              </a:r>
              <a:endParaRPr lang="en-US" sz="9600" b="1" dirty="0">
                <a:solidFill>
                  <a:srgbClr val="FFFDEF"/>
                </a:solidFill>
                <a:latin typeface="Arial" panose="020B0604020202020204" pitchFamily="34" charset="0"/>
                <a:cs typeface="Arial" panose="020B0604020202020204" pitchFamily="34" charset="0"/>
              </a:endParaRPr>
            </a:p>
          </p:txBody>
        </p:sp>
      </p:grpSp>
      <p:sp>
        <p:nvSpPr>
          <p:cNvPr id="39" name="Rectangle 38"/>
          <p:cNvSpPr/>
          <p:nvPr/>
        </p:nvSpPr>
        <p:spPr>
          <a:xfrm>
            <a:off x="3239927" y="641582"/>
            <a:ext cx="13112593" cy="2123658"/>
          </a:xfrm>
          <a:prstGeom prst="rect">
            <a:avLst/>
          </a:prstGeom>
        </p:spPr>
        <p:txBody>
          <a:bodyPr wrap="square">
            <a:spAutoFit/>
          </a:bodyPr>
          <a:lstStyle/>
          <a:p>
            <a:pPr algn="just">
              <a:lnSpc>
                <a:spcPct val="150000"/>
              </a:lnSpc>
            </a:pPr>
            <a:r>
              <a:rPr lang="en-US" sz="4400" b="1">
                <a:solidFill>
                  <a:schemeClr val="bg1"/>
                </a:solidFill>
                <a:latin typeface="Arial" panose="020B0604020202020204" pitchFamily="34" charset="0"/>
                <a:cs typeface="Arial" panose="020B0604020202020204" pitchFamily="34" charset="0"/>
              </a:rPr>
              <a:t>Vật liệu khi gia nhiệt sẽ rắn cứng, không có khả năng tái chế là?</a:t>
            </a:r>
          </a:p>
        </p:txBody>
      </p:sp>
      <p:grpSp>
        <p:nvGrpSpPr>
          <p:cNvPr id="44" name="Group 43"/>
          <p:cNvGrpSpPr/>
          <p:nvPr/>
        </p:nvGrpSpPr>
        <p:grpSpPr>
          <a:xfrm>
            <a:off x="387274" y="3558071"/>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387274" y="4266973"/>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2" name="TextBox 32"/>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p:sp>
          <p:nvSpPr>
            <p:cNvPr id="40" name="Rectangle 39"/>
            <p:cNvSpPr/>
            <p:nvPr/>
          </p:nvSpPr>
          <p:spPr>
            <a:xfrm>
              <a:off x="1997535" y="4274342"/>
              <a:ext cx="6216886" cy="1107996"/>
            </a:xfrm>
            <a:prstGeom prst="rect">
              <a:avLst/>
            </a:prstGeom>
          </p:spPr>
          <p:txBody>
            <a:bodyPr wrap="square">
              <a:spAutoFit/>
            </a:bodyPr>
            <a:lstStyle/>
            <a:p>
              <a:pPr>
                <a:lnSpc>
                  <a:spcPct val="150000"/>
                </a:lnSpc>
              </a:pPr>
              <a:r>
                <a:rPr lang="vi-VN" sz="4400" smtClean="0">
                  <a:latin typeface="Arial" panose="020B0604020202020204" pitchFamily="34" charset="0"/>
                  <a:cs typeface="Arial" panose="020B0604020202020204" pitchFamily="34" charset="0"/>
                </a:rPr>
                <a:t>Gang</a:t>
              </a:r>
              <a:endParaRPr lang="en-US" sz="4400" dirty="0">
                <a:latin typeface="Arial" panose="020B0604020202020204" pitchFamily="34" charset="0"/>
                <a:cs typeface="Arial" panose="020B0604020202020204" pitchFamily="34" charset="0"/>
              </a:endParaRPr>
            </a:p>
          </p:txBody>
        </p:sp>
      </p:grpSp>
      <p:grpSp>
        <p:nvGrpSpPr>
          <p:cNvPr id="45" name="Group 44"/>
          <p:cNvGrpSpPr/>
          <p:nvPr/>
        </p:nvGrpSpPr>
        <p:grpSpPr>
          <a:xfrm>
            <a:off x="9033550" y="3558071"/>
            <a:ext cx="8225750" cy="2700655"/>
            <a:chOff x="9033550" y="3558071"/>
            <a:chExt cx="8225750" cy="2700655"/>
          </a:xfrm>
        </p:grpSpPr>
        <p:grpSp>
          <p:nvGrpSpPr>
            <p:cNvPr id="11" name="Group 11"/>
            <p:cNvGrpSpPr/>
            <p:nvPr/>
          </p:nvGrpSpPr>
          <p:grpSpPr>
            <a:xfrm>
              <a:off x="9674976" y="3558071"/>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9033550" y="4266973"/>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4" name="TextBox 34"/>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p:sp>
          <p:nvSpPr>
            <p:cNvPr id="41" name="Rectangle 40"/>
            <p:cNvSpPr/>
            <p:nvPr/>
          </p:nvSpPr>
          <p:spPr>
            <a:xfrm>
              <a:off x="10799269" y="4523677"/>
              <a:ext cx="2443298"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Gốm oxit</a:t>
              </a:r>
              <a:endParaRPr lang="en-US" sz="4400" dirty="0">
                <a:latin typeface="Arial" panose="020B0604020202020204" pitchFamily="34" charset="0"/>
                <a:cs typeface="Arial" panose="020B0604020202020204" pitchFamily="34" charset="0"/>
              </a:endParaRPr>
            </a:p>
          </p:txBody>
        </p:sp>
      </p:grpSp>
      <p:grpSp>
        <p:nvGrpSpPr>
          <p:cNvPr id="46" name="Group 45"/>
          <p:cNvGrpSpPr/>
          <p:nvPr/>
        </p:nvGrpSpPr>
        <p:grpSpPr>
          <a:xfrm>
            <a:off x="387274" y="6557645"/>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387274" y="7266547"/>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3" name="TextBox 33"/>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p:sp>
          <p:nvSpPr>
            <p:cNvPr id="42" name="Rectangle 41"/>
            <p:cNvSpPr/>
            <p:nvPr/>
          </p:nvSpPr>
          <p:spPr>
            <a:xfrm>
              <a:off x="1997535" y="7531920"/>
              <a:ext cx="3953326"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Nhựa nhiệt rắn</a:t>
              </a:r>
              <a:endParaRPr lang="en-US" sz="4400" dirty="0">
                <a:latin typeface="Arial" panose="020B0604020202020204" pitchFamily="34" charset="0"/>
                <a:cs typeface="Arial" panose="020B0604020202020204" pitchFamily="34" charset="0"/>
              </a:endParaRPr>
            </a:p>
          </p:txBody>
        </p:sp>
      </p:grpSp>
      <p:grpSp>
        <p:nvGrpSpPr>
          <p:cNvPr id="47" name="Group 46"/>
          <p:cNvGrpSpPr/>
          <p:nvPr/>
        </p:nvGrpSpPr>
        <p:grpSpPr>
          <a:xfrm>
            <a:off x="9033550" y="6557645"/>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9033550" y="7299884"/>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p:sp>
          <p:nvSpPr>
            <p:cNvPr id="43" name="Rectangle 42"/>
            <p:cNvSpPr/>
            <p:nvPr/>
          </p:nvSpPr>
          <p:spPr>
            <a:xfrm>
              <a:off x="10798675" y="7479348"/>
              <a:ext cx="1973617"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Cao su</a:t>
              </a:r>
              <a:endParaRPr lang="en-US" sz="4400" dirty="0">
                <a:latin typeface="Arial" panose="020B0604020202020204" pitchFamily="34" charset="0"/>
                <a:cs typeface="Arial" panose="020B0604020202020204" pitchFamily="34" charset="0"/>
              </a:endParaRPr>
            </a:p>
          </p:txBody>
        </p:sp>
      </p:gr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28" y="6644169"/>
            <a:ext cx="2086818" cy="210587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31970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anim calcmode="lin" valueType="num">
                                      <p:cBhvr>
                                        <p:cTn id="25" dur="500" fill="hold"/>
                                        <p:tgtEl>
                                          <p:spTgt spid="45"/>
                                        </p:tgtEl>
                                        <p:attrNameLst>
                                          <p:attrName>ppt_x</p:attrName>
                                        </p:attrNameLst>
                                      </p:cBhvr>
                                      <p:tavLst>
                                        <p:tav tm="0">
                                          <p:val>
                                            <p:strVal val="#ppt_x"/>
                                          </p:val>
                                        </p:tav>
                                        <p:tav tm="100000">
                                          <p:val>
                                            <p:strVal val="#ppt_x"/>
                                          </p:val>
                                        </p:tav>
                                      </p:tavLst>
                                    </p:anim>
                                    <p:anim calcmode="lin" valueType="num">
                                      <p:cBhvr>
                                        <p:cTn id="26" dur="500" fill="hold"/>
                                        <p:tgtEl>
                                          <p:spTgt spid="4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anim calcmode="lin" valueType="num">
                                      <p:cBhvr>
                                        <p:cTn id="37" dur="500" fill="hold"/>
                                        <p:tgtEl>
                                          <p:spTgt spid="47"/>
                                        </p:tgtEl>
                                        <p:attrNameLst>
                                          <p:attrName>ppt_x</p:attrName>
                                        </p:attrNameLst>
                                      </p:cBhvr>
                                      <p:tavLst>
                                        <p:tav tm="0">
                                          <p:val>
                                            <p:strVal val="#ppt_x"/>
                                          </p:val>
                                        </p:tav>
                                        <p:tav tm="100000">
                                          <p:val>
                                            <p:strVal val="#ppt_x"/>
                                          </p:val>
                                        </p:tav>
                                      </p:tavLst>
                                    </p:anim>
                                    <p:anim calcmode="lin" valueType="num">
                                      <p:cBhvr>
                                        <p:cTn id="38"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118597"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TextBox 4"/>
          <p:cNvSpPr txBox="1"/>
          <p:nvPr/>
        </p:nvSpPr>
        <p:spPr>
          <a:xfrm>
            <a:off x="3712369" y="615211"/>
            <a:ext cx="10863257" cy="1231363"/>
          </a:xfrm>
          <a:prstGeom prst="rect">
            <a:avLst/>
          </a:prstGeom>
        </p:spPr>
        <p:txBody>
          <a:bodyPr lIns="0" tIns="0" rIns="0" bIns="0" rtlCol="0" anchor="t">
            <a:spAutoFit/>
          </a:bodyPr>
          <a:lstStyle/>
          <a:p>
            <a:pPr marL="0" lvl="0" indent="0" algn="ctr">
              <a:lnSpc>
                <a:spcPts val="10800"/>
              </a:lnSpc>
              <a:spcBef>
                <a:spcPct val="0"/>
              </a:spcBef>
            </a:pPr>
            <a:r>
              <a:rPr lang="vi-VN" sz="6600" b="1" dirty="0" smtClean="0">
                <a:solidFill>
                  <a:srgbClr val="C85103"/>
                </a:solidFill>
                <a:latin typeface="Arial" panose="020B0604020202020204" pitchFamily="34" charset="0"/>
                <a:cs typeface="Arial" panose="020B0604020202020204" pitchFamily="34" charset="0"/>
              </a:rPr>
              <a:t>LUYỆN TẬP</a:t>
            </a:r>
            <a:endParaRPr lang="en-US" sz="6600" b="1" dirty="0">
              <a:solidFill>
                <a:srgbClr val="C85103"/>
              </a:solidFill>
              <a:latin typeface="Arial" panose="020B0604020202020204" pitchFamily="34" charset="0"/>
              <a:cs typeface="Arial" panose="020B0604020202020204" pitchFamily="34" charset="0"/>
            </a:endParaRPr>
          </a:p>
        </p:txBody>
      </p:sp>
      <p:sp>
        <p:nvSpPr>
          <p:cNvPr id="20" name="Freeform 20"/>
          <p:cNvSpPr/>
          <p:nvPr/>
        </p:nvSpPr>
        <p:spPr>
          <a:xfrm>
            <a:off x="-5080" y="-545130"/>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Rectangle 4"/>
          <p:cNvSpPr/>
          <p:nvPr/>
        </p:nvSpPr>
        <p:spPr>
          <a:xfrm>
            <a:off x="1066800" y="2121503"/>
            <a:ext cx="17081610" cy="820674"/>
          </a:xfrm>
          <a:prstGeom prst="rect">
            <a:avLst/>
          </a:prstGeom>
        </p:spPr>
        <p:txBody>
          <a:bodyPr wrap="square">
            <a:spAutoFit/>
          </a:bodyPr>
          <a:lstStyle/>
          <a:p>
            <a:pPr algn="just">
              <a:lnSpc>
                <a:spcPct val="150000"/>
              </a:lnSpc>
            </a:pPr>
            <a:r>
              <a:rPr lang="vi-VN" sz="3600" i="1">
                <a:solidFill>
                  <a:srgbClr val="002060"/>
                </a:solidFill>
                <a:latin typeface="Arial" panose="020B0604020202020204" pitchFamily="34" charset="0"/>
                <a:cs typeface="Arial" panose="020B0604020202020204" pitchFamily="34" charset="0"/>
              </a:rPr>
              <a:t>Hãy liệt kê tính chất và ứng dụng của các vật liệu theo gợi ý ở bảng 4.1 dưới đây.</a:t>
            </a:r>
            <a:endParaRPr lang="en-US" sz="3600" i="1">
              <a:solidFill>
                <a:srgbClr val="002060"/>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230076461"/>
              </p:ext>
            </p:extLst>
          </p:nvPr>
        </p:nvGraphicFramePr>
        <p:xfrm>
          <a:off x="1506217" y="4157591"/>
          <a:ext cx="15275559" cy="5770376"/>
        </p:xfrm>
        <a:graphic>
          <a:graphicData uri="http://schemas.openxmlformats.org/drawingml/2006/table">
            <a:tbl>
              <a:tblPr firstRow="1" firstCol="1" bandRow="1"/>
              <a:tblGrid>
                <a:gridCol w="5091853"/>
                <a:gridCol w="5091853"/>
                <a:gridCol w="5091853"/>
              </a:tblGrid>
              <a:tr h="644734">
                <a:tc>
                  <a:txBody>
                    <a:bodyPr/>
                    <a:lstStyle/>
                    <a:p>
                      <a:pPr algn="ctr">
                        <a:lnSpc>
                          <a:spcPct val="150000"/>
                        </a:lnSpc>
                        <a:spcAft>
                          <a:spcPts val="0"/>
                        </a:spcAft>
                      </a:pPr>
                      <a:r>
                        <a:rPr lang="en-US" sz="3600" b="1">
                          <a:effectLst/>
                          <a:latin typeface="Arial" panose="020B0604020202020204" pitchFamily="34" charset="0"/>
                          <a:ea typeface="Calibri" panose="020F0502020204030204" pitchFamily="34" charset="0"/>
                          <a:cs typeface="Arial" panose="020B0604020202020204" pitchFamily="34" charset="0"/>
                        </a:rPr>
                        <a:t>Vật liệu</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en-US" sz="3600" b="1">
                          <a:effectLst/>
                          <a:latin typeface="Arial" panose="020B0604020202020204" pitchFamily="34" charset="0"/>
                          <a:ea typeface="Calibri" panose="020F0502020204030204" pitchFamily="34" charset="0"/>
                          <a:cs typeface="Arial" panose="020B0604020202020204" pitchFamily="34" charset="0"/>
                        </a:rPr>
                        <a:t>Tính chất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en-US" sz="3600" b="1">
                          <a:effectLst/>
                          <a:latin typeface="Arial" panose="020B0604020202020204" pitchFamily="34" charset="0"/>
                          <a:ea typeface="Calibri" panose="020F0502020204030204" pitchFamily="34" charset="0"/>
                          <a:cs typeface="Arial" panose="020B0604020202020204" pitchFamily="34" charset="0"/>
                        </a:rPr>
                        <a:t>Ứng dụng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r>
              <a:tr h="644734">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Gang</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644734">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Thép</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644734">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Hợp kim đồng</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644734">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Hợp kim nhôm</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644734">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Gốm </a:t>
                      </a:r>
                      <a:r>
                        <a:rPr lang="en-US" sz="3600" smtClean="0">
                          <a:effectLst/>
                          <a:latin typeface="Arial" panose="020B0604020202020204" pitchFamily="34" charset="0"/>
                          <a:ea typeface="Calibri" panose="020F0502020204030204" pitchFamily="34" charset="0"/>
                          <a:cs typeface="Arial" panose="020B0604020202020204" pitchFamily="34" charset="0"/>
                        </a:rPr>
                        <a:t>ôxit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644734">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Nhựa nhiệt rắn</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644734">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Cao su</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bl>
          </a:graphicData>
        </a:graphic>
      </p:graphicFrame>
      <p:sp>
        <p:nvSpPr>
          <p:cNvPr id="7" name="Rectangle 6"/>
          <p:cNvSpPr/>
          <p:nvPr/>
        </p:nvSpPr>
        <p:spPr>
          <a:xfrm>
            <a:off x="3442700" y="3257746"/>
            <a:ext cx="11107528" cy="646331"/>
          </a:xfrm>
          <a:prstGeom prst="rect">
            <a:avLst/>
          </a:prstGeom>
        </p:spPr>
        <p:txBody>
          <a:bodyPr wrap="none">
            <a:spAutoFit/>
          </a:bodyPr>
          <a:lstStyle/>
          <a:p>
            <a:r>
              <a:rPr lang="en-US" sz="3600" b="1">
                <a:latin typeface="Arial" panose="020B0604020202020204" pitchFamily="34" charset="0"/>
                <a:cs typeface="Arial" panose="020B0604020202020204" pitchFamily="34" charset="0"/>
              </a:rPr>
              <a:t>Bảng 4.1. Tính chất, ứng dụng của một số vật liệu</a:t>
            </a:r>
          </a:p>
        </p:txBody>
      </p:sp>
      <p:pic>
        <p:nvPicPr>
          <p:cNvPr id="8" name="Picture 7"/>
          <p:cNvPicPr>
            <a:picLocks noChangeAspect="1"/>
          </p:cNvPicPr>
          <p:nvPr/>
        </p:nvPicPr>
        <p:blipFill>
          <a:blip r:embed="rId6"/>
          <a:stretch>
            <a:fillRect/>
          </a:stretch>
        </p:blipFill>
        <p:spPr>
          <a:xfrm>
            <a:off x="15636237" y="7429500"/>
            <a:ext cx="2305866" cy="2311204"/>
          </a:xfrm>
          <a:prstGeom prst="rect">
            <a:avLst/>
          </a:prstGeom>
        </p:spPr>
      </p:pic>
      <p:pic>
        <p:nvPicPr>
          <p:cNvPr id="9" name="Picture 8"/>
          <p:cNvPicPr>
            <a:picLocks noChangeAspect="1"/>
          </p:cNvPicPr>
          <p:nvPr/>
        </p:nvPicPr>
        <p:blipFill>
          <a:blip r:embed="rId7"/>
          <a:stretch>
            <a:fillRect/>
          </a:stretch>
        </p:blipFill>
        <p:spPr>
          <a:xfrm>
            <a:off x="15937178" y="639910"/>
            <a:ext cx="1512622" cy="1481594"/>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 presetClass="entr" presetSubtype="5"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vertical)">
                                      <p:cBhvr>
                                        <p:cTn id="18" dur="500"/>
                                        <p:tgtEl>
                                          <p:spTgt spid="7"/>
                                        </p:tgtEl>
                                      </p:cBhvr>
                                    </p:animEffect>
                                  </p:childTnLst>
                                </p:cTn>
                              </p:par>
                              <p:par>
                                <p:cTn id="19" presetID="3" presetClass="entr" presetSubtype="5"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88272015"/>
              </p:ext>
            </p:extLst>
          </p:nvPr>
        </p:nvGraphicFramePr>
        <p:xfrm>
          <a:off x="0" y="17780"/>
          <a:ext cx="18288000" cy="10269219"/>
        </p:xfrm>
        <a:graphic>
          <a:graphicData uri="http://schemas.openxmlformats.org/drawingml/2006/table">
            <a:tbl>
              <a:tblPr firstRow="1" firstCol="1" bandRow="1"/>
              <a:tblGrid>
                <a:gridCol w="2971800"/>
                <a:gridCol w="6248400"/>
                <a:gridCol w="9067800"/>
              </a:tblGrid>
              <a:tr h="933565">
                <a:tc>
                  <a:txBody>
                    <a:bodyPr/>
                    <a:lstStyle/>
                    <a:p>
                      <a:pPr algn="ctr">
                        <a:lnSpc>
                          <a:spcPct val="150000"/>
                        </a:lnSpc>
                        <a:spcAft>
                          <a:spcPts val="0"/>
                        </a:spcAft>
                      </a:pPr>
                      <a:r>
                        <a:rPr lang="en-US" sz="4000" b="1">
                          <a:effectLst/>
                          <a:latin typeface="Arial" panose="020B0604020202020204" pitchFamily="34" charset="0"/>
                          <a:ea typeface="Calibri" panose="020F0502020204030204" pitchFamily="34" charset="0"/>
                          <a:cs typeface="Arial" panose="020B0604020202020204" pitchFamily="34" charset="0"/>
                        </a:rPr>
                        <a:t>Vật liệu</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en-US" sz="4000" b="1">
                          <a:effectLst/>
                          <a:latin typeface="Arial" panose="020B0604020202020204" pitchFamily="34" charset="0"/>
                          <a:ea typeface="Calibri" panose="020F0502020204030204" pitchFamily="34" charset="0"/>
                          <a:cs typeface="Arial" panose="020B0604020202020204" pitchFamily="34" charset="0"/>
                        </a:rPr>
                        <a:t>Tính chất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en-US" sz="4000" b="1">
                          <a:effectLst/>
                          <a:latin typeface="Arial" panose="020B0604020202020204" pitchFamily="34" charset="0"/>
                          <a:ea typeface="Calibri" panose="020F0502020204030204" pitchFamily="34" charset="0"/>
                          <a:cs typeface="Arial" panose="020B0604020202020204" pitchFamily="34" charset="0"/>
                        </a:rPr>
                        <a:t>Ứng dụng</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r>
              <a:tr h="4667827">
                <a:tc>
                  <a:txBody>
                    <a:bodyPr/>
                    <a:lstStyle/>
                    <a:p>
                      <a:pPr algn="ctr">
                        <a:lnSpc>
                          <a:spcPct val="150000"/>
                        </a:lnSpc>
                        <a:spcAft>
                          <a:spcPts val="0"/>
                        </a:spcAft>
                      </a:pPr>
                      <a:r>
                        <a:rPr lang="en-US" sz="4000" b="1">
                          <a:effectLst/>
                          <a:latin typeface="Arial" panose="020B0604020202020204" pitchFamily="34" charset="0"/>
                          <a:ea typeface="Calibri" panose="020F0502020204030204" pitchFamily="34" charset="0"/>
                          <a:cs typeface="Arial" panose="020B0604020202020204" pitchFamily="34" charset="0"/>
                        </a:rPr>
                        <a:t>Gang</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109855" algn="just">
                        <a:lnSpc>
                          <a:spcPct val="150000"/>
                        </a:lnSpc>
                        <a:spcAft>
                          <a:spcPts val="0"/>
                        </a:spcAft>
                        <a:tabLst>
                          <a:tab pos="2286000" algn="l"/>
                        </a:tabLst>
                      </a:pPr>
                      <a:r>
                        <a:rPr lang="en-US" sz="4000" smtClean="0">
                          <a:effectLst/>
                          <a:latin typeface="Arial" panose="020B0604020202020204" pitchFamily="34" charset="0"/>
                          <a:ea typeface="Calibri" panose="020F0502020204030204" pitchFamily="34" charset="0"/>
                          <a:cs typeface="Arial" panose="020B0604020202020204" pitchFamily="34" charset="0"/>
                        </a:rPr>
                        <a:t>- Cứng</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R="109855" algn="just">
                        <a:lnSpc>
                          <a:spcPct val="150000"/>
                        </a:lnSpc>
                        <a:spcAft>
                          <a:spcPts val="0"/>
                        </a:spcAft>
                        <a:tabLst>
                          <a:tab pos="2286000" algn="l"/>
                        </a:tabLst>
                      </a:pPr>
                      <a:r>
                        <a:rPr lang="en-US" sz="4000" smtClean="0">
                          <a:effectLst/>
                          <a:latin typeface="Arial" panose="020B0604020202020204" pitchFamily="34" charset="0"/>
                          <a:ea typeface="Calibri" panose="020F0502020204030204" pitchFamily="34" charset="0"/>
                          <a:cs typeface="Arial" panose="020B0604020202020204" pitchFamily="34" charset="0"/>
                        </a:rPr>
                        <a:t>- Giòn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R="109855" algn="just">
                        <a:lnSpc>
                          <a:spcPct val="150000"/>
                        </a:lnSpc>
                        <a:spcAft>
                          <a:spcPts val="0"/>
                        </a:spcAft>
                        <a:tabLst>
                          <a:tab pos="2286000" algn="l"/>
                        </a:tabLst>
                      </a:pPr>
                      <a:r>
                        <a:rPr lang="en-US" sz="4000" smtClean="0">
                          <a:effectLst/>
                          <a:latin typeface="Arial" panose="020B0604020202020204" pitchFamily="34" charset="0"/>
                          <a:ea typeface="Calibri" panose="020F0502020204030204" pitchFamily="34" charset="0"/>
                          <a:cs typeface="Arial" panose="020B0604020202020204" pitchFamily="34" charset="0"/>
                        </a:rPr>
                        <a:t>- Nhiệt </a:t>
                      </a:r>
                      <a:r>
                        <a:rPr lang="en-US" sz="4000">
                          <a:effectLst/>
                          <a:latin typeface="Arial" panose="020B0604020202020204" pitchFamily="34" charset="0"/>
                          <a:ea typeface="Calibri" panose="020F0502020204030204" pitchFamily="34" charset="0"/>
                          <a:cs typeface="Arial" panose="020B0604020202020204" pitchFamily="34" charset="0"/>
                        </a:rPr>
                        <a:t>độ nóng chảy thấp </a:t>
                      </a:r>
                    </a:p>
                    <a:p>
                      <a:pPr algn="just">
                        <a:lnSpc>
                          <a:spcPct val="150000"/>
                        </a:lnSpc>
                        <a:spcAft>
                          <a:spcPts val="0"/>
                        </a:spcAft>
                      </a:pPr>
                      <a:r>
                        <a:rPr lang="en-US" sz="4000" smtClean="0">
                          <a:effectLst/>
                          <a:latin typeface="Arial" panose="020B0604020202020204" pitchFamily="34" charset="0"/>
                          <a:ea typeface="Calibri" panose="020F0502020204030204" pitchFamily="34" charset="0"/>
                          <a:cs typeface="Arial" panose="020B0604020202020204" pitchFamily="34" charset="0"/>
                        </a:rPr>
                        <a:t>- Dễ đúc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Đúc các chi tiết có hình dạng phức tạp, chịu tải trọng tĩnh và ít chịu va đập, chịu mài mòn và ma sát như bệ máy, vỏ máy, bánh đai, bánh đà, vỏ hộp số, các loại nồi, chảo,…</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667827">
                <a:tc>
                  <a:txBody>
                    <a:bodyPr/>
                    <a:lstStyle/>
                    <a:p>
                      <a:pPr algn="ctr">
                        <a:lnSpc>
                          <a:spcPct val="150000"/>
                        </a:lnSpc>
                        <a:spcAft>
                          <a:spcPts val="0"/>
                        </a:spcAft>
                      </a:pPr>
                      <a:r>
                        <a:rPr lang="en-US" sz="4000" b="1">
                          <a:effectLst/>
                          <a:latin typeface="Arial" panose="020B0604020202020204" pitchFamily="34" charset="0"/>
                          <a:ea typeface="Calibri" panose="020F0502020204030204" pitchFamily="34" charset="0"/>
                          <a:cs typeface="Arial" panose="020B0604020202020204" pitchFamily="34" charset="0"/>
                        </a:rPr>
                        <a:t>Thép</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109855" algn="just">
                        <a:lnSpc>
                          <a:spcPct val="150000"/>
                        </a:lnSpc>
                        <a:spcAft>
                          <a:spcPts val="0"/>
                        </a:spcAft>
                        <a:tabLst>
                          <a:tab pos="2286000" algn="l"/>
                        </a:tabLst>
                      </a:pPr>
                      <a:r>
                        <a:rPr lang="en-US" sz="4000">
                          <a:effectLst/>
                          <a:latin typeface="Arial" panose="020B0604020202020204" pitchFamily="34" charset="0"/>
                          <a:ea typeface="Calibri" panose="020F0502020204030204" pitchFamily="34" charset="0"/>
                          <a:cs typeface="Arial" panose="020B0604020202020204" pitchFamily="34" charset="0"/>
                        </a:rPr>
                        <a:t>- Độ bền tốt</a:t>
                      </a:r>
                    </a:p>
                    <a:p>
                      <a:pPr marR="109855" algn="just">
                        <a:lnSpc>
                          <a:spcPct val="150000"/>
                        </a:lnSpc>
                        <a:spcAft>
                          <a:spcPts val="0"/>
                        </a:spcAft>
                        <a:tabLst>
                          <a:tab pos="2286000" algn="l"/>
                        </a:tabLst>
                      </a:pPr>
                      <a:r>
                        <a:rPr lang="en-US" sz="4000">
                          <a:effectLst/>
                          <a:latin typeface="Arial" panose="020B0604020202020204" pitchFamily="34" charset="0"/>
                          <a:ea typeface="Calibri" panose="020F0502020204030204" pitchFamily="34" charset="0"/>
                          <a:cs typeface="Arial" panose="020B0604020202020204" pitchFamily="34" charset="0"/>
                        </a:rPr>
                        <a:t>- Độ dẻo tốt </a:t>
                      </a:r>
                    </a:p>
                    <a:p>
                      <a:pPr marR="109855" algn="just">
                        <a:lnSpc>
                          <a:spcPct val="150000"/>
                        </a:lnSpc>
                        <a:spcAft>
                          <a:spcPts val="0"/>
                        </a:spcAft>
                        <a:tabLst>
                          <a:tab pos="2286000" algn="l"/>
                        </a:tabLst>
                      </a:pPr>
                      <a:r>
                        <a:rPr lang="en-US" sz="4000">
                          <a:effectLst/>
                          <a:latin typeface="Arial" panose="020B0604020202020204" pitchFamily="34" charset="0"/>
                          <a:ea typeface="Calibri" panose="020F0502020204030204" pitchFamily="34" charset="0"/>
                          <a:cs typeface="Arial" panose="020B0604020202020204" pitchFamily="34" charset="0"/>
                        </a:rPr>
                        <a:t>- Chịu nhiệt</a:t>
                      </a: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 Dễ gia công</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vi-VN" sz="4000" smtClean="0">
                          <a:effectLst/>
                          <a:latin typeface="Arial" panose="020B0604020202020204" pitchFamily="34" charset="0"/>
                          <a:ea typeface="Calibri" panose="020F0502020204030204" pitchFamily="34" charset="0"/>
                          <a:cs typeface="Arial" panose="020B0604020202020204" pitchFamily="34" charset="0"/>
                        </a:rPr>
                        <a:t>- </a:t>
                      </a:r>
                      <a:r>
                        <a:rPr lang="en-US" sz="4000" smtClean="0">
                          <a:effectLst/>
                          <a:latin typeface="Arial" panose="020B0604020202020204" pitchFamily="34" charset="0"/>
                          <a:ea typeface="Calibri" panose="020F0502020204030204" pitchFamily="34" charset="0"/>
                          <a:cs typeface="Arial" panose="020B0604020202020204" pitchFamily="34" charset="0"/>
                        </a:rPr>
                        <a:t>Thép </a:t>
                      </a:r>
                      <a:r>
                        <a:rPr lang="en-US" sz="4000">
                          <a:effectLst/>
                          <a:latin typeface="Arial" panose="020B0604020202020204" pitchFamily="34" charset="0"/>
                          <a:ea typeface="Calibri" panose="020F0502020204030204" pitchFamily="34" charset="0"/>
                          <a:cs typeface="Arial" panose="020B0604020202020204" pitchFamily="34" charset="0"/>
                        </a:rPr>
                        <a:t>carbon: ốc vít, trục, bánh răng, đục, dũa,…</a:t>
                      </a:r>
                    </a:p>
                    <a:p>
                      <a:pPr algn="just">
                        <a:lnSpc>
                          <a:spcPct val="150000"/>
                        </a:lnSpc>
                        <a:spcAft>
                          <a:spcPts val="0"/>
                        </a:spcAft>
                      </a:pPr>
                      <a:r>
                        <a:rPr lang="vi-VN" sz="4000" smtClean="0">
                          <a:effectLst/>
                          <a:latin typeface="Arial" panose="020B0604020202020204" pitchFamily="34" charset="0"/>
                          <a:ea typeface="Calibri" panose="020F0502020204030204" pitchFamily="34" charset="0"/>
                          <a:cs typeface="Arial" panose="020B0604020202020204" pitchFamily="34" charset="0"/>
                        </a:rPr>
                        <a:t>- </a:t>
                      </a:r>
                      <a:r>
                        <a:rPr lang="en-US" sz="4000" smtClean="0">
                          <a:effectLst/>
                          <a:latin typeface="Arial" panose="020B0604020202020204" pitchFamily="34" charset="0"/>
                          <a:ea typeface="Calibri" panose="020F0502020204030204" pitchFamily="34" charset="0"/>
                          <a:cs typeface="Arial" panose="020B0604020202020204" pitchFamily="34" charset="0"/>
                        </a:rPr>
                        <a:t>Thép </a:t>
                      </a:r>
                      <a:r>
                        <a:rPr lang="en-US" sz="4000">
                          <a:effectLst/>
                          <a:latin typeface="Arial" panose="020B0604020202020204" pitchFamily="34" charset="0"/>
                          <a:ea typeface="Calibri" panose="020F0502020204030204" pitchFamily="34" charset="0"/>
                          <a:cs typeface="Arial" panose="020B0604020202020204" pitchFamily="34" charset="0"/>
                        </a:rPr>
                        <a:t>hợp kim: ổ bi, thước cặp, dao phay, dao tiện, xu páp, nồi hơi, dụng cụ y tế, nhà bếp,…</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72567268"/>
      </p:ext>
    </p:extLst>
  </p:cSld>
  <p:clrMapOvr>
    <a:masterClrMapping/>
  </p:clrMapOvr>
  <p:transition spd="med">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41677777"/>
              </p:ext>
            </p:extLst>
          </p:nvPr>
        </p:nvGraphicFramePr>
        <p:xfrm>
          <a:off x="0" y="17780"/>
          <a:ext cx="18288000" cy="10269219"/>
        </p:xfrm>
        <a:graphic>
          <a:graphicData uri="http://schemas.openxmlformats.org/drawingml/2006/table">
            <a:tbl>
              <a:tblPr firstRow="1" firstCol="1" bandRow="1"/>
              <a:tblGrid>
                <a:gridCol w="2971800"/>
                <a:gridCol w="7391400"/>
                <a:gridCol w="7924800"/>
              </a:tblGrid>
              <a:tr h="933565">
                <a:tc>
                  <a:txBody>
                    <a:bodyPr/>
                    <a:lstStyle/>
                    <a:p>
                      <a:pPr algn="ctr">
                        <a:lnSpc>
                          <a:spcPct val="150000"/>
                        </a:lnSpc>
                        <a:spcAft>
                          <a:spcPts val="0"/>
                        </a:spcAft>
                      </a:pPr>
                      <a:r>
                        <a:rPr lang="en-US" sz="4000" b="1">
                          <a:effectLst/>
                          <a:latin typeface="Arial" panose="020B0604020202020204" pitchFamily="34" charset="0"/>
                          <a:ea typeface="Calibri" panose="020F0502020204030204" pitchFamily="34" charset="0"/>
                          <a:cs typeface="Arial" panose="020B0604020202020204" pitchFamily="34" charset="0"/>
                        </a:rPr>
                        <a:t>Vật liệu</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en-US" sz="4000" b="1">
                          <a:effectLst/>
                          <a:latin typeface="Arial" panose="020B0604020202020204" pitchFamily="34" charset="0"/>
                          <a:ea typeface="Calibri" panose="020F0502020204030204" pitchFamily="34" charset="0"/>
                          <a:cs typeface="Arial" panose="020B0604020202020204" pitchFamily="34" charset="0"/>
                        </a:rPr>
                        <a:t>Tính chất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en-US" sz="4000" b="1">
                          <a:effectLst/>
                          <a:latin typeface="Arial" panose="020B0604020202020204" pitchFamily="34" charset="0"/>
                          <a:ea typeface="Calibri" panose="020F0502020204030204" pitchFamily="34" charset="0"/>
                          <a:cs typeface="Arial" panose="020B0604020202020204" pitchFamily="34" charset="0"/>
                        </a:rPr>
                        <a:t>Ứng dụng</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r>
              <a:tr h="4667827">
                <a:tc>
                  <a:txBody>
                    <a:bodyPr/>
                    <a:lstStyle/>
                    <a:p>
                      <a:pPr algn="ctr">
                        <a:lnSpc>
                          <a:spcPct val="150000"/>
                        </a:lnSpc>
                        <a:spcAft>
                          <a:spcPts val="0"/>
                        </a:spcAft>
                      </a:pPr>
                      <a:r>
                        <a:rPr lang="vi-VN" sz="4000" b="1" smtClean="0">
                          <a:effectLst/>
                          <a:latin typeface="Arial" panose="020B0604020202020204" pitchFamily="34" charset="0"/>
                          <a:ea typeface="Calibri" panose="020F0502020204030204" pitchFamily="34" charset="0"/>
                          <a:cs typeface="Arial" panose="020B0604020202020204" pitchFamily="34" charset="0"/>
                        </a:rPr>
                        <a:t>Hợp</a:t>
                      </a:r>
                      <a:r>
                        <a:rPr lang="vi-VN" sz="4000" b="1" baseline="0" smtClean="0">
                          <a:effectLst/>
                          <a:latin typeface="Arial" panose="020B0604020202020204" pitchFamily="34" charset="0"/>
                          <a:ea typeface="Calibri" panose="020F0502020204030204" pitchFamily="34" charset="0"/>
                          <a:cs typeface="Arial" panose="020B0604020202020204" pitchFamily="34" charset="0"/>
                        </a:rPr>
                        <a:t> kim đồng</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Có độ dẻo cao</a:t>
                      </a:r>
                      <a:r>
                        <a:rPr lang="vi-VN" sz="4000" kern="1200" smtClean="0">
                          <a:solidFill>
                            <a:schemeClr val="tx1"/>
                          </a:solidFill>
                          <a:effectLst/>
                          <a:latin typeface="Arial" panose="020B0604020202020204" pitchFamily="34" charset="0"/>
                          <a:ea typeface="+mn-ea"/>
                          <a:cs typeface="Arial" panose="020B0604020202020204" pitchFamily="34" charset="0"/>
                        </a:rPr>
                        <a:t>.</a:t>
                      </a:r>
                      <a:r>
                        <a:rPr lang="en-US" sz="4000" kern="1200" smtClean="0">
                          <a:solidFill>
                            <a:schemeClr val="tx1"/>
                          </a:solidFill>
                          <a:effectLst/>
                          <a:latin typeface="Arial" panose="020B0604020202020204" pitchFamily="34" charset="0"/>
                          <a:ea typeface="+mn-ea"/>
                          <a:cs typeface="Arial" panose="020B0604020202020204" pitchFamily="34" charset="0"/>
                        </a:rPr>
                        <a:t> </a:t>
                      </a:r>
                    </a:p>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Khả năng chống ăn mòn tốt trong nhiều môi trường</a:t>
                      </a:r>
                      <a:r>
                        <a:rPr lang="vi-VN" sz="4000" kern="1200" smtClean="0">
                          <a:solidFill>
                            <a:schemeClr val="tx1"/>
                          </a:solidFill>
                          <a:effectLst/>
                          <a:latin typeface="Arial" panose="020B0604020202020204" pitchFamily="34" charset="0"/>
                          <a:ea typeface="+mn-ea"/>
                          <a:cs typeface="Arial" panose="020B0604020202020204" pitchFamily="34" charset="0"/>
                        </a:rPr>
                        <a:t>.</a:t>
                      </a:r>
                      <a:endParaRPr lang="en-US" sz="4000" kern="1200" smtClean="0">
                        <a:solidFill>
                          <a:schemeClr val="tx1"/>
                        </a:solidFill>
                        <a:effectLst/>
                        <a:latin typeface="Arial" panose="020B0604020202020204" pitchFamily="34" charset="0"/>
                        <a:ea typeface="+mn-ea"/>
                        <a:cs typeface="Arial" panose="020B0604020202020204" pitchFamily="34" charset="0"/>
                      </a:endParaRPr>
                    </a:p>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Tính dẫn nhiệt và dẫn điện tốt</a:t>
                      </a:r>
                      <a:r>
                        <a:rPr lang="vi-VN" sz="4000" kern="1200" smtClean="0">
                          <a:solidFill>
                            <a:schemeClr val="tx1"/>
                          </a:solidFill>
                          <a:effectLst/>
                          <a:latin typeface="Arial" panose="020B0604020202020204" pitchFamily="34" charset="0"/>
                          <a:ea typeface="+mn-ea"/>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4000" kern="1200" smtClean="0">
                          <a:solidFill>
                            <a:schemeClr val="tx1"/>
                          </a:solidFill>
                          <a:effectLst/>
                          <a:latin typeface="Arial" panose="020B0604020202020204" pitchFamily="34" charset="0"/>
                          <a:ea typeface="+mn-ea"/>
                          <a:cs typeface="Arial" panose="020B0604020202020204" pitchFamily="34" charset="0"/>
                        </a:rPr>
                        <a:t>Các chi tiết máy dạng ống, tấm thanh như ống nối, bạc đỡ và các chi tiết chịu mài mòn như bạc lót, ổ trượt,…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667827">
                <a:tc>
                  <a:txBody>
                    <a:bodyPr/>
                    <a:lstStyle/>
                    <a:p>
                      <a:pPr algn="ctr">
                        <a:lnSpc>
                          <a:spcPct val="150000"/>
                        </a:lnSpc>
                        <a:spcAft>
                          <a:spcPts val="0"/>
                        </a:spcAft>
                      </a:pPr>
                      <a:r>
                        <a:rPr lang="vi-VN" sz="4000" b="1" smtClean="0">
                          <a:effectLst/>
                          <a:latin typeface="Arial" panose="020B0604020202020204" pitchFamily="34" charset="0"/>
                          <a:ea typeface="Calibri" panose="020F0502020204030204" pitchFamily="34" charset="0"/>
                          <a:cs typeface="Arial" panose="020B0604020202020204" pitchFamily="34" charset="0"/>
                        </a:rPr>
                        <a:t>Hợp</a:t>
                      </a:r>
                      <a:r>
                        <a:rPr lang="vi-VN" sz="4000" b="1" baseline="0" smtClean="0">
                          <a:effectLst/>
                          <a:latin typeface="Arial" panose="020B0604020202020204" pitchFamily="34" charset="0"/>
                          <a:ea typeface="Calibri" panose="020F0502020204030204" pitchFamily="34" charset="0"/>
                          <a:cs typeface="Arial" panose="020B0604020202020204" pitchFamily="34" charset="0"/>
                        </a:rPr>
                        <a:t> kim nhôm</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Màu trắng bạc.</a:t>
                      </a:r>
                    </a:p>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Khối lượng riêng nhỏ</a:t>
                      </a:r>
                      <a:r>
                        <a:rPr lang="vi-VN" sz="4000" kern="1200" smtClean="0">
                          <a:solidFill>
                            <a:schemeClr val="tx1"/>
                          </a:solidFill>
                          <a:effectLst/>
                          <a:latin typeface="Arial" panose="020B0604020202020204" pitchFamily="34" charset="0"/>
                          <a:ea typeface="+mn-ea"/>
                          <a:cs typeface="Arial" panose="020B0604020202020204" pitchFamily="34" charset="0"/>
                        </a:rPr>
                        <a:t>.</a:t>
                      </a:r>
                      <a:r>
                        <a:rPr lang="en-US" sz="4000" kern="1200" smtClean="0">
                          <a:solidFill>
                            <a:schemeClr val="tx1"/>
                          </a:solidFill>
                          <a:effectLst/>
                          <a:latin typeface="Arial" panose="020B0604020202020204" pitchFamily="34" charset="0"/>
                          <a:ea typeface="+mn-ea"/>
                          <a:cs typeface="Arial" panose="020B0604020202020204" pitchFamily="34" charset="0"/>
                        </a:rPr>
                        <a:t> </a:t>
                      </a:r>
                    </a:p>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Tính dẫn điện, dẫn nhiệt tốt</a:t>
                      </a:r>
                      <a:r>
                        <a:rPr lang="vi-VN" sz="4000" kern="1200" smtClean="0">
                          <a:solidFill>
                            <a:schemeClr val="tx1"/>
                          </a:solidFill>
                          <a:effectLst/>
                          <a:latin typeface="Arial" panose="020B0604020202020204" pitchFamily="34" charset="0"/>
                          <a:ea typeface="+mn-ea"/>
                          <a:cs typeface="Arial" panose="020B0604020202020204" pitchFamily="34" charset="0"/>
                        </a:rPr>
                        <a:t>.</a:t>
                      </a:r>
                      <a:endParaRPr lang="en-US" sz="4000" kern="1200" smtClean="0">
                        <a:solidFill>
                          <a:schemeClr val="tx1"/>
                        </a:solidFill>
                        <a:effectLst/>
                        <a:latin typeface="Arial" panose="020B0604020202020204" pitchFamily="34" charset="0"/>
                        <a:ea typeface="+mn-ea"/>
                        <a:cs typeface="Arial" panose="020B0604020202020204" pitchFamily="34" charset="0"/>
                      </a:endParaRPr>
                    </a:p>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Chống ăn mòn tốt, dẻo</a:t>
                      </a:r>
                      <a:r>
                        <a:rPr lang="vi-VN" sz="4000" kern="1200" smtClean="0">
                          <a:solidFill>
                            <a:schemeClr val="tx1"/>
                          </a:solidFill>
                          <a:effectLst/>
                          <a:latin typeface="Arial" panose="020B0604020202020204" pitchFamily="34" charset="0"/>
                          <a:ea typeface="+mn-ea"/>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4000" kern="1200" smtClean="0">
                          <a:solidFill>
                            <a:schemeClr val="tx1"/>
                          </a:solidFill>
                          <a:effectLst/>
                          <a:latin typeface="Arial" panose="020B0604020202020204" pitchFamily="34" charset="0"/>
                          <a:ea typeface="+mn-ea"/>
                          <a:cs typeface="Arial" panose="020B0604020202020204" pitchFamily="34" charset="0"/>
                        </a:rPr>
                        <a:t>Làm một số Sản phẩm học tập: vỏ máy bay, pít tông, vành bánh xe, chân vịt tàu thủy, cửa, cầu thang, xoong, thìa,…</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005372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grpSp>
        <p:nvGrpSpPr>
          <p:cNvPr id="28" name="Group 27"/>
          <p:cNvGrpSpPr/>
          <p:nvPr/>
        </p:nvGrpSpPr>
        <p:grpSpPr>
          <a:xfrm>
            <a:off x="2405497" y="2606673"/>
            <a:ext cx="13398296" cy="3230759"/>
            <a:chOff x="2564389" y="2633842"/>
            <a:chExt cx="13398296" cy="3230759"/>
          </a:xfrm>
        </p:grpSpPr>
        <p:sp>
          <p:nvSpPr>
            <p:cNvPr id="27" name="Rounded Rectangle 26"/>
            <p:cNvSpPr/>
            <p:nvPr/>
          </p:nvSpPr>
          <p:spPr>
            <a:xfrm>
              <a:off x="3424372" y="2837945"/>
              <a:ext cx="12538313" cy="2669797"/>
            </a:xfrm>
            <a:prstGeom prst="roundRect">
              <a:avLst/>
            </a:prstGeom>
            <a:solidFill>
              <a:srgbClr val="F8CF53"/>
            </a:solidFill>
            <a:ln>
              <a:solidFill>
                <a:srgbClr val="F8CF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2564389" y="2633842"/>
              <a:ext cx="12835556" cy="3230759"/>
              <a:chOff x="698041" y="2865239"/>
              <a:chExt cx="12835556" cy="3230759"/>
            </a:xfrm>
          </p:grpSpPr>
          <p:sp>
            <p:nvSpPr>
              <p:cNvPr id="10" name="TextBox 10"/>
              <p:cNvSpPr txBox="1"/>
              <p:nvPr/>
            </p:nvSpPr>
            <p:spPr>
              <a:xfrm>
                <a:off x="1219200" y="2865239"/>
                <a:ext cx="3086099" cy="3230759"/>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nvGrpSpPr>
              <p:cNvPr id="14" name="Group 14"/>
              <p:cNvGrpSpPr/>
              <p:nvPr/>
            </p:nvGrpSpPr>
            <p:grpSpPr>
              <a:xfrm>
                <a:off x="698041" y="3506572"/>
                <a:ext cx="1786682" cy="1745299"/>
                <a:chOff x="76200" y="-134467"/>
                <a:chExt cx="1132022" cy="1105802"/>
              </a:xfrm>
            </p:grpSpPr>
            <p:sp>
              <p:nvSpPr>
                <p:cNvPr id="15" name="Freeform 15"/>
                <p:cNvSpPr/>
                <p:nvPr/>
              </p:nvSpPr>
              <p:spPr>
                <a:xfrm>
                  <a:off x="107355" y="-134467"/>
                  <a:ext cx="1100867" cy="1105802"/>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1" name="TextBox 31"/>
              <p:cNvSpPr txBox="1"/>
              <p:nvPr/>
            </p:nvSpPr>
            <p:spPr>
              <a:xfrm>
                <a:off x="2956710" y="3778936"/>
                <a:ext cx="10576887" cy="971100"/>
              </a:xfrm>
              <a:prstGeom prst="rect">
                <a:avLst/>
              </a:prstGeom>
            </p:spPr>
            <p:txBody>
              <a:bodyPr wrap="square" lIns="0" tIns="0" rIns="0" bIns="0" rtlCol="0" anchor="t">
                <a:spAutoFit/>
              </a:bodyPr>
              <a:lstStyle/>
              <a:p>
                <a:pPr>
                  <a:lnSpc>
                    <a:spcPct val="150000"/>
                  </a:lnSpc>
                </a:pPr>
                <a:r>
                  <a:rPr lang="vi-VN" sz="4800" b="1" smtClean="0">
                    <a:solidFill>
                      <a:srgbClr val="623933"/>
                    </a:solidFill>
                    <a:latin typeface="Arial" panose="020B0604020202020204" pitchFamily="34" charset="0"/>
                    <a:cs typeface="Arial" panose="020B0604020202020204" pitchFamily="34" charset="0"/>
                  </a:rPr>
                  <a:t>Một số vật liệu cơ khí thông dụng</a:t>
                </a:r>
                <a:endParaRPr lang="en-US" sz="4800" b="1" dirty="0">
                  <a:solidFill>
                    <a:srgbClr val="623933"/>
                  </a:solidFill>
                  <a:latin typeface="Arial" panose="020B0604020202020204" pitchFamily="34" charset="0"/>
                  <a:cs typeface="Arial" panose="020B0604020202020204" pitchFamily="34" charset="0"/>
                </a:endParaRPr>
              </a:p>
            </p:txBody>
          </p:sp>
          <p:sp>
            <p:nvSpPr>
              <p:cNvPr id="32" name="TextBox 32"/>
              <p:cNvSpPr txBox="1"/>
              <p:nvPr/>
            </p:nvSpPr>
            <p:spPr>
              <a:xfrm>
                <a:off x="1052155" y="4073474"/>
                <a:ext cx="1127626" cy="807913"/>
              </a:xfrm>
              <a:prstGeom prst="rect">
                <a:avLst/>
              </a:prstGeom>
            </p:spPr>
            <p:txBody>
              <a:bodyPr wrap="square" lIns="0" tIns="0" rIns="0" bIns="0" rtlCol="0" anchor="t">
                <a:spAutoFit/>
              </a:bodyPr>
              <a:lstStyle/>
              <a:p>
                <a:pPr algn="ctr">
                  <a:lnSpc>
                    <a:spcPts val="6300"/>
                  </a:lnSpc>
                </a:pPr>
                <a:r>
                  <a:rPr lang="vi-VN" sz="6600" b="1" dirty="0" smtClean="0">
                    <a:solidFill>
                      <a:srgbClr val="FFFDEF"/>
                    </a:solidFill>
                    <a:latin typeface="Arial" panose="020B0604020202020204" pitchFamily="34" charset="0"/>
                    <a:cs typeface="Arial" panose="020B0604020202020204" pitchFamily="34" charset="0"/>
                  </a:rPr>
                  <a:t>01</a:t>
                </a:r>
                <a:endParaRPr lang="en-US" sz="6600" b="1" dirty="0">
                  <a:solidFill>
                    <a:srgbClr val="FFFDEF"/>
                  </a:solidFill>
                  <a:latin typeface="Arial" panose="020B0604020202020204" pitchFamily="34" charset="0"/>
                  <a:cs typeface="Arial" panose="020B0604020202020204" pitchFamily="34" charset="0"/>
                </a:endParaRPr>
              </a:p>
            </p:txBody>
          </p:sp>
        </p:grpSp>
      </p:grpSp>
      <p:sp>
        <p:nvSpPr>
          <p:cNvPr id="39" name="TextBox 38"/>
          <p:cNvSpPr txBox="1"/>
          <p:nvPr/>
        </p:nvSpPr>
        <p:spPr>
          <a:xfrm>
            <a:off x="4355729" y="876386"/>
            <a:ext cx="9596176" cy="1107996"/>
          </a:xfrm>
          <a:prstGeom prst="rect">
            <a:avLst/>
          </a:prstGeom>
          <a:noFill/>
        </p:spPr>
        <p:txBody>
          <a:bodyPr wrap="square" rtlCol="0">
            <a:spAutoFit/>
          </a:bodyPr>
          <a:lstStyle/>
          <a:p>
            <a:pPr algn="ctr"/>
            <a:r>
              <a:rPr lang="vi-VN" sz="6600" b="1" dirty="0" smtClean="0">
                <a:solidFill>
                  <a:schemeClr val="bg1"/>
                </a:solidFill>
                <a:latin typeface="Arial" panose="020B0604020202020204" pitchFamily="34" charset="0"/>
                <a:cs typeface="Arial" panose="020B0604020202020204" pitchFamily="34" charset="0"/>
              </a:rPr>
              <a:t>NỘI DUNG BÀI HỌC</a:t>
            </a:r>
            <a:endParaRPr lang="en-US" sz="6600" b="1" dirty="0">
              <a:solidFill>
                <a:schemeClr val="bg1"/>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2"/>
          <a:stretch>
            <a:fillRect/>
          </a:stretch>
        </p:blipFill>
        <p:spPr>
          <a:xfrm>
            <a:off x="-90361" y="-209227"/>
            <a:ext cx="2901948" cy="2560542"/>
          </a:xfrm>
          <a:prstGeom prst="rect">
            <a:avLst/>
          </a:prstGeom>
        </p:spPr>
      </p:pic>
      <p:grpSp>
        <p:nvGrpSpPr>
          <p:cNvPr id="46" name="Group 45"/>
          <p:cNvGrpSpPr/>
          <p:nvPr/>
        </p:nvGrpSpPr>
        <p:grpSpPr>
          <a:xfrm>
            <a:off x="2454669" y="5829300"/>
            <a:ext cx="13398296" cy="3230759"/>
            <a:chOff x="2564389" y="2633842"/>
            <a:chExt cx="13398296" cy="3230759"/>
          </a:xfrm>
        </p:grpSpPr>
        <p:sp>
          <p:nvSpPr>
            <p:cNvPr id="47" name="Rounded Rectangle 46"/>
            <p:cNvSpPr/>
            <p:nvPr/>
          </p:nvSpPr>
          <p:spPr>
            <a:xfrm>
              <a:off x="3424372" y="2837945"/>
              <a:ext cx="12538313" cy="2669797"/>
            </a:xfrm>
            <a:prstGeom prst="roundRect">
              <a:avLst/>
            </a:prstGeom>
            <a:solidFill>
              <a:srgbClr val="F8CF53"/>
            </a:solidFill>
            <a:ln>
              <a:solidFill>
                <a:srgbClr val="F8CF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2564389" y="2633842"/>
              <a:ext cx="12835556" cy="3230759"/>
              <a:chOff x="698041" y="2865239"/>
              <a:chExt cx="12835556" cy="3230759"/>
            </a:xfrm>
          </p:grpSpPr>
          <p:sp>
            <p:nvSpPr>
              <p:cNvPr id="49" name="TextBox 10"/>
              <p:cNvSpPr txBox="1"/>
              <p:nvPr/>
            </p:nvSpPr>
            <p:spPr>
              <a:xfrm>
                <a:off x="1219200" y="2865239"/>
                <a:ext cx="3086099" cy="3230759"/>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nvGrpSpPr>
              <p:cNvPr id="50" name="Group 14"/>
              <p:cNvGrpSpPr/>
              <p:nvPr/>
            </p:nvGrpSpPr>
            <p:grpSpPr>
              <a:xfrm>
                <a:off x="698041" y="3506572"/>
                <a:ext cx="1786682" cy="1745299"/>
                <a:chOff x="76200" y="-134467"/>
                <a:chExt cx="1132022" cy="1105802"/>
              </a:xfrm>
            </p:grpSpPr>
            <p:sp>
              <p:nvSpPr>
                <p:cNvPr id="53" name="Freeform 15"/>
                <p:cNvSpPr/>
                <p:nvPr/>
              </p:nvSpPr>
              <p:spPr>
                <a:xfrm>
                  <a:off x="107355" y="-134467"/>
                  <a:ext cx="1100867" cy="1105802"/>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54"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51" name="TextBox 31"/>
              <p:cNvSpPr txBox="1"/>
              <p:nvPr/>
            </p:nvSpPr>
            <p:spPr>
              <a:xfrm>
                <a:off x="2956710" y="3778936"/>
                <a:ext cx="10576887" cy="1107996"/>
              </a:xfrm>
              <a:prstGeom prst="rect">
                <a:avLst/>
              </a:prstGeom>
            </p:spPr>
            <p:txBody>
              <a:bodyPr wrap="square" lIns="0" tIns="0" rIns="0" bIns="0" rtlCol="0" anchor="t">
                <a:spAutoFit/>
              </a:bodyPr>
              <a:lstStyle/>
              <a:p>
                <a:pPr>
                  <a:lnSpc>
                    <a:spcPct val="150000"/>
                  </a:lnSpc>
                </a:pPr>
                <a:r>
                  <a:rPr lang="vi-VN" sz="4800" b="1" smtClean="0">
                    <a:solidFill>
                      <a:srgbClr val="623933"/>
                    </a:solidFill>
                    <a:latin typeface="Arial" panose="020B0604020202020204" pitchFamily="34" charset="0"/>
                    <a:cs typeface="Arial" panose="020B0604020202020204" pitchFamily="34" charset="0"/>
                  </a:rPr>
                  <a:t>Một số vật liệu cơ khí mới</a:t>
                </a:r>
                <a:endParaRPr lang="en-US" sz="4800" b="1" dirty="0">
                  <a:solidFill>
                    <a:srgbClr val="623933"/>
                  </a:solidFill>
                  <a:latin typeface="Arial" panose="020B0604020202020204" pitchFamily="34" charset="0"/>
                  <a:cs typeface="Arial" panose="020B0604020202020204" pitchFamily="34" charset="0"/>
                </a:endParaRPr>
              </a:p>
            </p:txBody>
          </p:sp>
          <p:sp>
            <p:nvSpPr>
              <p:cNvPr id="52" name="TextBox 32"/>
              <p:cNvSpPr txBox="1"/>
              <p:nvPr/>
            </p:nvSpPr>
            <p:spPr>
              <a:xfrm>
                <a:off x="1052155" y="4073474"/>
                <a:ext cx="1127626" cy="807913"/>
              </a:xfrm>
              <a:prstGeom prst="rect">
                <a:avLst/>
              </a:prstGeom>
            </p:spPr>
            <p:txBody>
              <a:bodyPr wrap="square" lIns="0" tIns="0" rIns="0" bIns="0" rtlCol="0" anchor="t">
                <a:spAutoFit/>
              </a:bodyPr>
              <a:lstStyle/>
              <a:p>
                <a:pPr algn="ctr">
                  <a:lnSpc>
                    <a:spcPts val="6300"/>
                  </a:lnSpc>
                </a:pPr>
                <a:r>
                  <a:rPr lang="vi-VN" sz="6600" b="1" smtClean="0">
                    <a:solidFill>
                      <a:srgbClr val="FFFDEF"/>
                    </a:solidFill>
                    <a:latin typeface="Arial" panose="020B0604020202020204" pitchFamily="34" charset="0"/>
                    <a:cs typeface="Arial" panose="020B0604020202020204" pitchFamily="34" charset="0"/>
                  </a:rPr>
                  <a:t>02</a:t>
                </a:r>
                <a:endParaRPr lang="en-US" sz="6600" b="1" dirty="0">
                  <a:solidFill>
                    <a:srgbClr val="FFFDEF"/>
                  </a:solidFill>
                  <a:latin typeface="Arial" panose="020B0604020202020204" pitchFamily="34" charset="0"/>
                  <a:cs typeface="Arial" panose="020B0604020202020204" pitchFamily="34" charset="0"/>
                </a:endParaRPr>
              </a:p>
            </p:txBody>
          </p:sp>
        </p:grpSp>
      </p:gr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938019">
            <a:off x="15311508" y="7847829"/>
            <a:ext cx="3181551" cy="2226130"/>
          </a:xfrm>
          <a:prstGeom prst="rect">
            <a:avLst/>
          </a:prstGeom>
        </p:spPr>
      </p:pic>
    </p:spTree>
    <p:extLst>
      <p:ext uri="{BB962C8B-B14F-4D97-AF65-F5344CB8AC3E}">
        <p14:creationId xmlns:p14="http://schemas.microsoft.com/office/powerpoint/2010/main" val="399948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18145578"/>
              </p:ext>
            </p:extLst>
          </p:nvPr>
        </p:nvGraphicFramePr>
        <p:xfrm>
          <a:off x="0" y="17780"/>
          <a:ext cx="18288000" cy="10307320"/>
        </p:xfrm>
        <a:graphic>
          <a:graphicData uri="http://schemas.openxmlformats.org/drawingml/2006/table">
            <a:tbl>
              <a:tblPr firstRow="1" firstCol="1" bandRow="1"/>
              <a:tblGrid>
                <a:gridCol w="2971800"/>
                <a:gridCol w="7391400"/>
                <a:gridCol w="7924800"/>
              </a:tblGrid>
              <a:tr h="933565">
                <a:tc>
                  <a:txBody>
                    <a:bodyPr/>
                    <a:lstStyle/>
                    <a:p>
                      <a:pPr algn="ctr">
                        <a:lnSpc>
                          <a:spcPct val="150000"/>
                        </a:lnSpc>
                        <a:spcAft>
                          <a:spcPts val="0"/>
                        </a:spcAft>
                      </a:pPr>
                      <a:r>
                        <a:rPr lang="en-US" sz="4000" b="1">
                          <a:effectLst/>
                          <a:latin typeface="Arial" panose="020B0604020202020204" pitchFamily="34" charset="0"/>
                          <a:ea typeface="Calibri" panose="020F0502020204030204" pitchFamily="34" charset="0"/>
                          <a:cs typeface="Arial" panose="020B0604020202020204" pitchFamily="34" charset="0"/>
                        </a:rPr>
                        <a:t>Vật liệu</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en-US" sz="4000" b="1">
                          <a:effectLst/>
                          <a:latin typeface="Arial" panose="020B0604020202020204" pitchFamily="34" charset="0"/>
                          <a:ea typeface="Calibri" panose="020F0502020204030204" pitchFamily="34" charset="0"/>
                          <a:cs typeface="Arial" panose="020B0604020202020204" pitchFamily="34" charset="0"/>
                        </a:rPr>
                        <a:t>Tính chất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en-US" sz="4000" b="1">
                          <a:effectLst/>
                          <a:latin typeface="Arial" panose="020B0604020202020204" pitchFamily="34" charset="0"/>
                          <a:ea typeface="Calibri" panose="020F0502020204030204" pitchFamily="34" charset="0"/>
                          <a:cs typeface="Arial" panose="020B0604020202020204" pitchFamily="34" charset="0"/>
                        </a:rPr>
                        <a:t>Ứng dụng</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r>
              <a:tr h="2515755">
                <a:tc>
                  <a:txBody>
                    <a:bodyPr/>
                    <a:lstStyle/>
                    <a:p>
                      <a:pPr algn="ctr">
                        <a:lnSpc>
                          <a:spcPct val="150000"/>
                        </a:lnSpc>
                        <a:spcAft>
                          <a:spcPts val="0"/>
                        </a:spcAft>
                      </a:pPr>
                      <a:r>
                        <a:rPr lang="vi-VN" sz="4000" b="1" smtClean="0">
                          <a:effectLst/>
                          <a:latin typeface="Arial" panose="020B0604020202020204" pitchFamily="34" charset="0"/>
                          <a:ea typeface="Calibri" panose="020F0502020204030204" pitchFamily="34" charset="0"/>
                          <a:cs typeface="Arial" panose="020B0604020202020204" pitchFamily="34" charset="0"/>
                        </a:rPr>
                        <a:t>Gốm</a:t>
                      </a:r>
                      <a:r>
                        <a:rPr lang="vi-VN" sz="4000" b="1" baseline="0" smtClean="0">
                          <a:effectLst/>
                          <a:latin typeface="Arial" panose="020B0604020202020204" pitchFamily="34" charset="0"/>
                          <a:ea typeface="Calibri" panose="020F0502020204030204" pitchFamily="34" charset="0"/>
                          <a:cs typeface="Arial" panose="020B0604020202020204" pitchFamily="34" charset="0"/>
                        </a:rPr>
                        <a:t> oxit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Độ bền nhiệt và độ bền cơ học rất cao.</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4000" kern="1200" smtClean="0">
                          <a:solidFill>
                            <a:schemeClr val="tx1"/>
                          </a:solidFill>
                          <a:effectLst/>
                          <a:latin typeface="Arial" panose="020B0604020202020204" pitchFamily="34" charset="0"/>
                          <a:ea typeface="+mn-ea"/>
                          <a:cs typeface="Arial" panose="020B0604020202020204" pitchFamily="34" charset="0"/>
                        </a:rPr>
                        <a:t>Làm đá mài, đĩa cắt,, vòng bi gốm oxit, gạch,…</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971800">
                <a:tc>
                  <a:txBody>
                    <a:bodyPr/>
                    <a:lstStyle/>
                    <a:p>
                      <a:pPr algn="ctr">
                        <a:lnSpc>
                          <a:spcPct val="150000"/>
                        </a:lnSpc>
                        <a:spcAft>
                          <a:spcPts val="0"/>
                        </a:spcAft>
                      </a:pPr>
                      <a:r>
                        <a:rPr lang="vi-VN" sz="4000" b="1" smtClean="0">
                          <a:effectLst/>
                          <a:latin typeface="Arial" panose="020B0604020202020204" pitchFamily="34" charset="0"/>
                          <a:ea typeface="Calibri" panose="020F0502020204030204" pitchFamily="34" charset="0"/>
                          <a:cs typeface="Arial" panose="020B0604020202020204" pitchFamily="34" charset="0"/>
                        </a:rPr>
                        <a:t>Nhựa</a:t>
                      </a:r>
                      <a:r>
                        <a:rPr lang="vi-VN" sz="4000" b="1" baseline="0" smtClean="0">
                          <a:effectLst/>
                          <a:latin typeface="Arial" panose="020B0604020202020204" pitchFamily="34" charset="0"/>
                          <a:ea typeface="Calibri" panose="020F0502020204030204" pitchFamily="34" charset="0"/>
                          <a:cs typeface="Arial" panose="020B0604020202020204" pitchFamily="34" charset="0"/>
                        </a:rPr>
                        <a:t> nhiệt rắn</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Độ bền, độ cứng cao.</a:t>
                      </a:r>
                    </a:p>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Chịu được nhiệt độ cao hơn nhựa nhiệt dẻo.</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4000" kern="1200" smtClean="0">
                          <a:solidFill>
                            <a:schemeClr val="tx1"/>
                          </a:solidFill>
                          <a:effectLst/>
                          <a:latin typeface="Arial" panose="020B0604020202020204" pitchFamily="34" charset="0"/>
                          <a:ea typeface="+mn-ea"/>
                          <a:cs typeface="Arial" panose="020B0604020202020204" pitchFamily="34" charset="0"/>
                        </a:rPr>
                        <a:t>Được sử dụng để chế tạo các chi tiết như ổ đỡ, bánh răng, băng tải, bánh xe,…</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886200">
                <a:tc>
                  <a:txBody>
                    <a:bodyPr/>
                    <a:lstStyle/>
                    <a:p>
                      <a:pPr algn="ctr">
                        <a:lnSpc>
                          <a:spcPct val="150000"/>
                        </a:lnSpc>
                        <a:spcAft>
                          <a:spcPts val="0"/>
                        </a:spcAft>
                      </a:pPr>
                      <a:r>
                        <a:rPr lang="vi-VN" sz="4000" b="1" smtClean="0">
                          <a:effectLst/>
                          <a:latin typeface="Arial" panose="020B0604020202020204" pitchFamily="34" charset="0"/>
                          <a:ea typeface="Calibri" panose="020F0502020204030204" pitchFamily="34" charset="0"/>
                          <a:cs typeface="Arial" panose="020B0604020202020204" pitchFamily="34" charset="0"/>
                        </a:rPr>
                        <a:t>Cao su</a:t>
                      </a:r>
                      <a:endParaRPr lang="en-US" sz="4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Đàn hồi, độ bền cao</a:t>
                      </a:r>
                    </a:p>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Độ dẻo cao</a:t>
                      </a:r>
                    </a:p>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Chịu mài mòn</a:t>
                      </a:r>
                    </a:p>
                    <a:p>
                      <a:pPr algn="just">
                        <a:lnSpc>
                          <a:spcPct val="150000"/>
                        </a:lnSpc>
                      </a:pPr>
                      <a:r>
                        <a:rPr lang="en-US" sz="4000" kern="1200" smtClean="0">
                          <a:solidFill>
                            <a:schemeClr val="tx1"/>
                          </a:solidFill>
                          <a:effectLst/>
                          <a:latin typeface="Arial" panose="020B0604020202020204" pitchFamily="34" charset="0"/>
                          <a:ea typeface="+mn-ea"/>
                          <a:cs typeface="Arial" panose="020B0604020202020204" pitchFamily="34" charset="0"/>
                        </a:rPr>
                        <a:t>- Chịu ma sát tốt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4000" kern="1200" smtClean="0">
                          <a:solidFill>
                            <a:schemeClr val="tx1"/>
                          </a:solidFill>
                          <a:effectLst/>
                          <a:latin typeface="Arial" panose="020B0604020202020204" pitchFamily="34" charset="0"/>
                          <a:ea typeface="+mn-ea"/>
                          <a:cs typeface="Arial" panose="020B0604020202020204" pitchFamily="34" charset="0"/>
                        </a:rPr>
                        <a:t>Dùng làm săm, lốp xe, băng tải, vòng đệm, dây đai…</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12656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TextBox 4"/>
          <p:cNvSpPr txBox="1"/>
          <p:nvPr/>
        </p:nvSpPr>
        <p:spPr>
          <a:xfrm>
            <a:off x="3712370" y="635423"/>
            <a:ext cx="10863257" cy="1231363"/>
          </a:xfrm>
          <a:prstGeom prst="rect">
            <a:avLst/>
          </a:prstGeom>
        </p:spPr>
        <p:txBody>
          <a:bodyPr lIns="0" tIns="0" rIns="0" bIns="0" rtlCol="0" anchor="t">
            <a:spAutoFit/>
          </a:bodyPr>
          <a:lstStyle/>
          <a:p>
            <a:pPr marL="0" lvl="0" indent="0" algn="ctr">
              <a:lnSpc>
                <a:spcPts val="10800"/>
              </a:lnSpc>
              <a:spcBef>
                <a:spcPct val="0"/>
              </a:spcBef>
            </a:pPr>
            <a:r>
              <a:rPr lang="vi-VN" sz="6600" b="1" dirty="0" smtClean="0">
                <a:solidFill>
                  <a:srgbClr val="C85103"/>
                </a:solidFill>
                <a:latin typeface="Arial" panose="020B0604020202020204" pitchFamily="34" charset="0"/>
                <a:cs typeface="Arial" panose="020B0604020202020204" pitchFamily="34" charset="0"/>
              </a:rPr>
              <a:t>VẬN DỤNG</a:t>
            </a:r>
            <a:endParaRPr lang="en-US" sz="6600" b="1" dirty="0">
              <a:solidFill>
                <a:srgbClr val="C85103"/>
              </a:solidFill>
              <a:latin typeface="Arial" panose="020B0604020202020204" pitchFamily="34" charset="0"/>
              <a:cs typeface="Arial" panose="020B0604020202020204" pitchFamily="34" charset="0"/>
            </a:endParaRPr>
          </a:p>
        </p:txBody>
      </p:sp>
      <p:sp>
        <p:nvSpPr>
          <p:cNvPr id="20" name="Freeform 20"/>
          <p:cNvSpPr/>
          <p:nvPr/>
        </p:nvSpPr>
        <p:spPr>
          <a:xfrm>
            <a:off x="35561" y="-772645"/>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20"/>
          <p:cNvSpPr/>
          <p:nvPr/>
        </p:nvSpPr>
        <p:spPr>
          <a:xfrm flipH="1">
            <a:off x="15621000" y="-849382"/>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8"/>
          <p:cNvGrpSpPr/>
          <p:nvPr/>
        </p:nvGrpSpPr>
        <p:grpSpPr>
          <a:xfrm>
            <a:off x="609600" y="2175881"/>
            <a:ext cx="16764000" cy="1839606"/>
            <a:chOff x="609600" y="2175881"/>
            <a:chExt cx="16764000" cy="1839606"/>
          </a:xfrm>
        </p:grpSpPr>
        <p:sp>
          <p:nvSpPr>
            <p:cNvPr id="7" name="Rectangle 6"/>
            <p:cNvSpPr/>
            <p:nvPr/>
          </p:nvSpPr>
          <p:spPr>
            <a:xfrm>
              <a:off x="2057400" y="2175881"/>
              <a:ext cx="15316200" cy="1839606"/>
            </a:xfrm>
            <a:prstGeom prst="rect">
              <a:avLst/>
            </a:prstGeom>
          </p:spPr>
          <p:txBody>
            <a:bodyPr wrap="square">
              <a:spAutoFit/>
            </a:bodyPr>
            <a:lstStyle/>
            <a:p>
              <a:pPr algn="just">
                <a:lnSpc>
                  <a:spcPct val="150000"/>
                </a:lnSpc>
              </a:pPr>
              <a:r>
                <a:rPr lang="vi-VN" sz="4000" i="1">
                  <a:solidFill>
                    <a:srgbClr val="002060"/>
                  </a:solidFill>
                </a:rPr>
                <a:t>Kể tên một số sản phẩm trong trường học em được làm từ các vật liệu cơ khí. Giải thích vì sao chúng được làm từ các vật liệu đó?</a:t>
              </a:r>
              <a:endParaRPr lang="en-US" sz="4000" i="1">
                <a:solidFill>
                  <a:srgbClr val="002060"/>
                </a:solidFill>
              </a:endParaRPr>
            </a:p>
          </p:txBody>
        </p:sp>
        <p:pic>
          <p:nvPicPr>
            <p:cNvPr id="8" name="Picture 7"/>
            <p:cNvPicPr>
              <a:picLocks noChangeAspect="1"/>
            </p:cNvPicPr>
            <p:nvPr/>
          </p:nvPicPr>
          <p:blipFill>
            <a:blip r:embed="rId6"/>
            <a:stretch>
              <a:fillRect/>
            </a:stretch>
          </p:blipFill>
          <p:spPr>
            <a:xfrm>
              <a:off x="609600" y="2175881"/>
              <a:ext cx="1167452" cy="1633528"/>
            </a:xfrm>
            <a:prstGeom prst="rect">
              <a:avLst/>
            </a:prstGeom>
          </p:spPr>
        </p:pic>
      </p:gr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961" r="6236"/>
          <a:stretch/>
        </p:blipFill>
        <p:spPr>
          <a:xfrm>
            <a:off x="887392" y="4392933"/>
            <a:ext cx="6477000" cy="5136866"/>
          </a:xfrm>
          <a:prstGeom prst="rect">
            <a:avLst/>
          </a:prstGeom>
        </p:spPr>
      </p:pic>
      <p:sp>
        <p:nvSpPr>
          <p:cNvPr id="12" name="Rectangle 11"/>
          <p:cNvSpPr/>
          <p:nvPr/>
        </p:nvSpPr>
        <p:spPr>
          <a:xfrm>
            <a:off x="7658681" y="4145210"/>
            <a:ext cx="10126820" cy="5632311"/>
          </a:xfrm>
          <a:prstGeom prst="rect">
            <a:avLst/>
          </a:prstGeom>
        </p:spPr>
        <p:txBody>
          <a:bodyPr wrap="square">
            <a:spAutoFit/>
          </a:bodyPr>
          <a:lstStyle/>
          <a:p>
            <a:pPr algn="just">
              <a:lnSpc>
                <a:spcPct val="150000"/>
              </a:lnSpc>
            </a:pPr>
            <a:r>
              <a:rPr lang="vi-VN" sz="4000" b="1" u="sng" smtClean="0">
                <a:solidFill>
                  <a:srgbClr val="C00000"/>
                </a:solidFill>
                <a:latin typeface="Arial" panose="020B0604020202020204" pitchFamily="34" charset="0"/>
                <a:cs typeface="Arial" panose="020B0604020202020204" pitchFamily="34" charset="0"/>
              </a:rPr>
              <a:t>Gợi ý</a:t>
            </a:r>
            <a:r>
              <a:rPr lang="vi-VN" sz="4000" b="1" smtClean="0">
                <a:solidFill>
                  <a:srgbClr val="C00000"/>
                </a:solidFill>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Khung </a:t>
            </a:r>
            <a:r>
              <a:rPr lang="vi-VN" sz="4000">
                <a:latin typeface="Arial" panose="020B0604020202020204" pitchFamily="34" charset="0"/>
                <a:cs typeface="Arial" panose="020B0604020202020204" pitchFamily="34" charset="0"/>
              </a:rPr>
              <a:t>bàn ghế, khung cửa sổ làm bằng vật liệu thép do tính chất độ bền cao, chịu lực tốt.</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Chân </a:t>
            </a:r>
            <a:r>
              <a:rPr lang="vi-VN" sz="4000">
                <a:latin typeface="Arial" panose="020B0604020202020204" pitchFamily="34" charset="0"/>
                <a:cs typeface="Arial" panose="020B0604020202020204" pitchFamily="34" charset="0"/>
              </a:rPr>
              <a:t>bàn ghế được gia công bằng cao su do tính chất độ đàn hồi, chống ma sát.</a:t>
            </a:r>
          </a:p>
        </p:txBody>
      </p:sp>
    </p:spTree>
    <p:extLst>
      <p:ext uri="{BB962C8B-B14F-4D97-AF65-F5344CB8AC3E}">
        <p14:creationId xmlns:p14="http://schemas.microsoft.com/office/powerpoint/2010/main" val="3748654994"/>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TextBox 4"/>
          <p:cNvSpPr txBox="1"/>
          <p:nvPr/>
        </p:nvSpPr>
        <p:spPr>
          <a:xfrm>
            <a:off x="3830341" y="929344"/>
            <a:ext cx="10863257" cy="1272271"/>
          </a:xfrm>
          <a:prstGeom prst="rect">
            <a:avLst/>
          </a:prstGeom>
        </p:spPr>
        <p:txBody>
          <a:bodyPr lIns="0" tIns="0" rIns="0" bIns="0" rtlCol="0" anchor="t">
            <a:spAutoFit/>
          </a:bodyPr>
          <a:lstStyle/>
          <a:p>
            <a:pPr marL="0" lvl="0" indent="0" algn="ctr">
              <a:lnSpc>
                <a:spcPts val="10800"/>
              </a:lnSpc>
              <a:spcBef>
                <a:spcPct val="0"/>
              </a:spcBef>
            </a:pPr>
            <a:r>
              <a:rPr lang="vi-VN" sz="6600" b="1" dirty="0" smtClean="0">
                <a:solidFill>
                  <a:srgbClr val="C85103"/>
                </a:solidFill>
                <a:latin typeface="Arial" panose="020B0604020202020204" pitchFamily="34" charset="0"/>
                <a:cs typeface="Arial" panose="020B0604020202020204" pitchFamily="34" charset="0"/>
              </a:rPr>
              <a:t>HƯỚNG DẪN VỀ NHÀ</a:t>
            </a:r>
            <a:endParaRPr lang="en-US" sz="6600" b="1" dirty="0">
              <a:solidFill>
                <a:srgbClr val="C85103"/>
              </a:solidFill>
              <a:latin typeface="Arial" panose="020B0604020202020204" pitchFamily="34" charset="0"/>
              <a:cs typeface="Arial" panose="020B0604020202020204" pitchFamily="34" charset="0"/>
            </a:endParaRPr>
          </a:p>
        </p:txBody>
      </p:sp>
      <p:grpSp>
        <p:nvGrpSpPr>
          <p:cNvPr id="30" name="Group 29"/>
          <p:cNvGrpSpPr/>
          <p:nvPr/>
        </p:nvGrpSpPr>
        <p:grpSpPr>
          <a:xfrm>
            <a:off x="1371600" y="3216760"/>
            <a:ext cx="4876800" cy="6041540"/>
            <a:chOff x="1371600" y="3216760"/>
            <a:chExt cx="4876800" cy="6041540"/>
          </a:xfrm>
        </p:grpSpPr>
        <p:sp>
          <p:nvSpPr>
            <p:cNvPr id="22" name="Rounded Rectangle 21"/>
            <p:cNvSpPr/>
            <p:nvPr/>
          </p:nvSpPr>
          <p:spPr>
            <a:xfrm>
              <a:off x="1371600" y="3907362"/>
              <a:ext cx="4876800" cy="535093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139738"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01</a:t>
              </a:r>
              <a:endParaRPr lang="en-US" sz="4400" b="1" dirty="0">
                <a:latin typeface="Arial" panose="020B0604020202020204" pitchFamily="34" charset="0"/>
                <a:cs typeface="Arial" panose="020B0604020202020204" pitchFamily="34" charset="0"/>
              </a:endParaRPr>
            </a:p>
          </p:txBody>
        </p:sp>
      </p:grpSp>
      <p:sp>
        <p:nvSpPr>
          <p:cNvPr id="23" name="TextBox 22"/>
          <p:cNvSpPr txBox="1"/>
          <p:nvPr/>
        </p:nvSpPr>
        <p:spPr>
          <a:xfrm>
            <a:off x="1752600" y="5143500"/>
            <a:ext cx="4191000" cy="1938992"/>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Ôn tập kiến thức đã học</a:t>
            </a:r>
            <a:endParaRPr lang="en-US" sz="4200" dirty="0">
              <a:latin typeface="Arial" panose="020B0604020202020204" pitchFamily="34" charset="0"/>
              <a:cs typeface="Arial" panose="020B0604020202020204" pitchFamily="34" charset="0"/>
            </a:endParaRPr>
          </a:p>
        </p:txBody>
      </p:sp>
      <p:grpSp>
        <p:nvGrpSpPr>
          <p:cNvPr id="31" name="Group 30"/>
          <p:cNvGrpSpPr/>
          <p:nvPr/>
        </p:nvGrpSpPr>
        <p:grpSpPr>
          <a:xfrm>
            <a:off x="6829721" y="3216760"/>
            <a:ext cx="4876800" cy="6041540"/>
            <a:chOff x="6829721" y="3216760"/>
            <a:chExt cx="4876800" cy="6041540"/>
          </a:xfrm>
        </p:grpSpPr>
        <p:sp>
          <p:nvSpPr>
            <p:cNvPr id="24" name="Rounded Rectangle 23"/>
            <p:cNvSpPr/>
            <p:nvPr/>
          </p:nvSpPr>
          <p:spPr>
            <a:xfrm>
              <a:off x="6829721" y="3907362"/>
              <a:ext cx="4876800" cy="535093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597859"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02</a:t>
              </a:r>
              <a:endParaRPr lang="en-US" sz="4400" b="1" dirty="0">
                <a:latin typeface="Arial" panose="020B0604020202020204" pitchFamily="34" charset="0"/>
                <a:cs typeface="Arial" panose="020B0604020202020204" pitchFamily="34" charset="0"/>
              </a:endParaRPr>
            </a:p>
          </p:txBody>
        </p:sp>
      </p:grpSp>
      <p:sp>
        <p:nvSpPr>
          <p:cNvPr id="26" name="TextBox 25"/>
          <p:cNvSpPr txBox="1"/>
          <p:nvPr/>
        </p:nvSpPr>
        <p:spPr>
          <a:xfrm>
            <a:off x="7210721" y="5143500"/>
            <a:ext cx="4191000" cy="2031325"/>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Hoàn thành bài tập trong SBT</a:t>
            </a:r>
            <a:endParaRPr lang="en-US" sz="4200" dirty="0">
              <a:latin typeface="Arial" panose="020B0604020202020204" pitchFamily="34" charset="0"/>
              <a:cs typeface="Arial" panose="020B0604020202020204" pitchFamily="34" charset="0"/>
            </a:endParaRPr>
          </a:p>
        </p:txBody>
      </p:sp>
      <p:grpSp>
        <p:nvGrpSpPr>
          <p:cNvPr id="32" name="Group 31"/>
          <p:cNvGrpSpPr/>
          <p:nvPr/>
        </p:nvGrpSpPr>
        <p:grpSpPr>
          <a:xfrm>
            <a:off x="12292922" y="3216760"/>
            <a:ext cx="4876800" cy="6041540"/>
            <a:chOff x="12292922" y="3216760"/>
            <a:chExt cx="4876800" cy="6041540"/>
          </a:xfrm>
        </p:grpSpPr>
        <p:sp>
          <p:nvSpPr>
            <p:cNvPr id="27" name="Rounded Rectangle 26"/>
            <p:cNvSpPr/>
            <p:nvPr/>
          </p:nvSpPr>
          <p:spPr>
            <a:xfrm>
              <a:off x="12292922" y="3907362"/>
              <a:ext cx="4876800" cy="535093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4061060"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03</a:t>
              </a:r>
              <a:endParaRPr lang="en-US" sz="4400" b="1" dirty="0">
                <a:latin typeface="Arial" panose="020B0604020202020204" pitchFamily="34" charset="0"/>
                <a:cs typeface="Arial" panose="020B0604020202020204" pitchFamily="34" charset="0"/>
              </a:endParaRPr>
            </a:p>
          </p:txBody>
        </p:sp>
      </p:grpSp>
      <p:sp>
        <p:nvSpPr>
          <p:cNvPr id="29" name="TextBox 28"/>
          <p:cNvSpPr txBox="1"/>
          <p:nvPr/>
        </p:nvSpPr>
        <p:spPr>
          <a:xfrm>
            <a:off x="12673922" y="5143500"/>
            <a:ext cx="4191000" cy="3000821"/>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Chuẩn bị bài sau - </a:t>
            </a:r>
            <a:r>
              <a:rPr lang="vi-VN" sz="4200" b="1" smtClean="0">
                <a:latin typeface="Arial" panose="020B0604020202020204" pitchFamily="34" charset="0"/>
                <a:cs typeface="Arial" panose="020B0604020202020204" pitchFamily="34" charset="0"/>
              </a:rPr>
              <a:t>Bài </a:t>
            </a:r>
            <a:r>
              <a:rPr lang="vi-VN" sz="4200" b="1" smtClean="0">
                <a:latin typeface="Arial" panose="020B0604020202020204" pitchFamily="34" charset="0"/>
                <a:cs typeface="Arial" panose="020B0604020202020204" pitchFamily="34" charset="0"/>
              </a:rPr>
              <a:t>5: Thực hành</a:t>
            </a:r>
            <a:endParaRPr lang="en-US" sz="4200" b="1" dirty="0">
              <a:latin typeface="Arial" panose="020B0604020202020204" pitchFamily="34" charset="0"/>
              <a:cs typeface="Arial" panose="020B0604020202020204" pitchFamily="34" charset="0"/>
            </a:endParaRPr>
          </a:p>
        </p:txBody>
      </p:sp>
      <p:sp>
        <p:nvSpPr>
          <p:cNvPr id="18" name="Freeform 20"/>
          <p:cNvSpPr/>
          <p:nvPr/>
        </p:nvSpPr>
        <p:spPr>
          <a:xfrm>
            <a:off x="35561" y="-772645"/>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20"/>
          <p:cNvSpPr/>
          <p:nvPr/>
        </p:nvSpPr>
        <p:spPr>
          <a:xfrm flipH="1">
            <a:off x="15621000" y="-849382"/>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03137226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55349" y="-302228"/>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769710" y="-121556"/>
            <a:ext cx="3596820" cy="3469181"/>
          </a:xfrm>
          <a:custGeom>
            <a:avLst/>
            <a:gdLst/>
            <a:ahLst/>
            <a:cxnLst/>
            <a:rect l="l" t="t" r="r" b="b"/>
            <a:pathLst>
              <a:path w="3596820" h="3469181">
                <a:moveTo>
                  <a:pt x="0" y="0"/>
                </a:moveTo>
                <a:lnTo>
                  <a:pt x="3596820" y="0"/>
                </a:lnTo>
                <a:lnTo>
                  <a:pt x="3596820" y="3469180"/>
                </a:lnTo>
                <a:lnTo>
                  <a:pt x="0" y="3469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980367" y="2914740"/>
            <a:ext cx="16179403" cy="3949799"/>
          </a:xfrm>
          <a:prstGeom prst="rect">
            <a:avLst/>
          </a:prstGeom>
        </p:spPr>
        <p:txBody>
          <a:bodyPr wrap="square" lIns="0" tIns="0" rIns="0" bIns="0" rtlCol="0" anchor="t">
            <a:spAutoFit/>
          </a:bodyPr>
          <a:lstStyle/>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CẢM ƠN CÁC EM ĐÃ CHÚ Ý LẮNG NGHE BÀI GIẢNG!</a:t>
            </a:r>
            <a:endParaRPr lang="en-US" sz="8000" b="1" dirty="0">
              <a:solidFill>
                <a:srgbClr val="C85103"/>
              </a:solidFill>
              <a:latin typeface="Arial" panose="020B0604020202020204" pitchFamily="34" charset="0"/>
              <a:cs typeface="Arial" panose="020B0604020202020204" pitchFamily="34" charset="0"/>
            </a:endParaRPr>
          </a:p>
        </p:txBody>
      </p:sp>
      <p:sp>
        <p:nvSpPr>
          <p:cNvPr id="13" name="Freeform 13"/>
          <p:cNvSpPr/>
          <p:nvPr/>
        </p:nvSpPr>
        <p:spPr>
          <a:xfrm flipH="1" flipV="1">
            <a:off x="15460890" y="6633296"/>
            <a:ext cx="3596820" cy="3469181"/>
          </a:xfrm>
          <a:custGeom>
            <a:avLst/>
            <a:gdLst/>
            <a:ahLst/>
            <a:cxnLst/>
            <a:rect l="l" t="t" r="r" b="b"/>
            <a:pathLst>
              <a:path w="3596820" h="3469181">
                <a:moveTo>
                  <a:pt x="3596820" y="3469181"/>
                </a:moveTo>
                <a:lnTo>
                  <a:pt x="0" y="3469181"/>
                </a:lnTo>
                <a:lnTo>
                  <a:pt x="0" y="0"/>
                </a:lnTo>
                <a:lnTo>
                  <a:pt x="3596820" y="0"/>
                </a:lnTo>
                <a:lnTo>
                  <a:pt x="3596820" y="3469181"/>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36570813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r="14282"/>
          <a:stretch/>
        </p:blipFill>
        <p:spPr>
          <a:xfrm>
            <a:off x="2635496" y="0"/>
            <a:ext cx="15664774" cy="10297405"/>
          </a:xfrm>
          <a:prstGeom prst="rect">
            <a:avLst/>
          </a:prstGeom>
        </p:spPr>
      </p:pic>
      <p:grpSp>
        <p:nvGrpSpPr>
          <p:cNvPr id="3" name="Group 3"/>
          <p:cNvGrpSpPr/>
          <p:nvPr/>
        </p:nvGrpSpPr>
        <p:grpSpPr>
          <a:xfrm rot="1233270">
            <a:off x="-1391380" y="-4905726"/>
            <a:ext cx="12205168" cy="16752137"/>
            <a:chOff x="0" y="0"/>
            <a:chExt cx="2963696" cy="4412085"/>
          </a:xfrm>
        </p:grpSpPr>
        <p:sp>
          <p:nvSpPr>
            <p:cNvPr id="4" name="Freeform 4"/>
            <p:cNvSpPr/>
            <p:nvPr/>
          </p:nvSpPr>
          <p:spPr>
            <a:xfrm>
              <a:off x="0" y="0"/>
              <a:ext cx="2963696" cy="4412085"/>
            </a:xfrm>
            <a:custGeom>
              <a:avLst/>
              <a:gdLst/>
              <a:ahLst/>
              <a:cxnLst/>
              <a:rect l="l" t="t" r="r" b="b"/>
              <a:pathLst>
                <a:path w="2963696" h="4412085">
                  <a:moveTo>
                    <a:pt x="0" y="0"/>
                  </a:moveTo>
                  <a:lnTo>
                    <a:pt x="2963696" y="0"/>
                  </a:lnTo>
                  <a:lnTo>
                    <a:pt x="2963696" y="4412085"/>
                  </a:lnTo>
                  <a:lnTo>
                    <a:pt x="0" y="4412085"/>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163194">
            <a:off x="13351389" y="-971098"/>
            <a:ext cx="400839" cy="12239593"/>
            <a:chOff x="0" y="0"/>
            <a:chExt cx="105571" cy="3223597"/>
          </a:xfrm>
        </p:grpSpPr>
        <p:sp>
          <p:nvSpPr>
            <p:cNvPr id="7" name="Freeform 7"/>
            <p:cNvSpPr/>
            <p:nvPr/>
          </p:nvSpPr>
          <p:spPr>
            <a:xfrm>
              <a:off x="0" y="0"/>
              <a:ext cx="105571" cy="3223597"/>
            </a:xfrm>
            <a:custGeom>
              <a:avLst/>
              <a:gdLst/>
              <a:ahLst/>
              <a:cxnLst/>
              <a:rect l="l" t="t" r="r" b="b"/>
              <a:pathLst>
                <a:path w="105571" h="3223597">
                  <a:moveTo>
                    <a:pt x="0" y="0"/>
                  </a:moveTo>
                  <a:lnTo>
                    <a:pt x="105571" y="0"/>
                  </a:lnTo>
                  <a:lnTo>
                    <a:pt x="105571" y="3223597"/>
                  </a:lnTo>
                  <a:lnTo>
                    <a:pt x="0" y="3223597"/>
                  </a:lnTo>
                  <a:close/>
                </a:path>
              </a:pathLst>
            </a:custGeom>
            <a:solidFill>
              <a:srgbClr val="D6B03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163194">
            <a:off x="16055421" y="-1223137"/>
            <a:ext cx="422097" cy="12743673"/>
            <a:chOff x="0" y="0"/>
            <a:chExt cx="111170" cy="3356358"/>
          </a:xfrm>
        </p:grpSpPr>
        <p:sp>
          <p:nvSpPr>
            <p:cNvPr id="10" name="Freeform 10"/>
            <p:cNvSpPr/>
            <p:nvPr/>
          </p:nvSpPr>
          <p:spPr>
            <a:xfrm>
              <a:off x="0" y="0"/>
              <a:ext cx="111170" cy="3356358"/>
            </a:xfrm>
            <a:custGeom>
              <a:avLst/>
              <a:gdLst/>
              <a:ahLst/>
              <a:cxnLst/>
              <a:rect l="l" t="t" r="r" b="b"/>
              <a:pathLst>
                <a:path w="111170" h="3356358">
                  <a:moveTo>
                    <a:pt x="0" y="0"/>
                  </a:moveTo>
                  <a:lnTo>
                    <a:pt x="111170" y="0"/>
                  </a:lnTo>
                  <a:lnTo>
                    <a:pt x="111170" y="3356358"/>
                  </a:lnTo>
                  <a:lnTo>
                    <a:pt x="0" y="3356358"/>
                  </a:lnTo>
                  <a:close/>
                </a:path>
              </a:pathLst>
            </a:custGeom>
            <a:solidFill>
              <a:srgbClr val="D6B038"/>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163194">
            <a:off x="16985862" y="2880812"/>
            <a:ext cx="2628817" cy="12743673"/>
            <a:chOff x="0" y="0"/>
            <a:chExt cx="692363" cy="3356358"/>
          </a:xfrm>
        </p:grpSpPr>
        <p:sp>
          <p:nvSpPr>
            <p:cNvPr id="13" name="Freeform 13"/>
            <p:cNvSpPr/>
            <p:nvPr/>
          </p:nvSpPr>
          <p:spPr>
            <a:xfrm>
              <a:off x="0" y="0"/>
              <a:ext cx="692363" cy="3356358"/>
            </a:xfrm>
            <a:custGeom>
              <a:avLst/>
              <a:gdLst/>
              <a:ahLst/>
              <a:cxnLst/>
              <a:rect l="l" t="t" r="r" b="b"/>
              <a:pathLst>
                <a:path w="692363" h="3356358">
                  <a:moveTo>
                    <a:pt x="0" y="0"/>
                  </a:moveTo>
                  <a:lnTo>
                    <a:pt x="692363" y="0"/>
                  </a:lnTo>
                  <a:lnTo>
                    <a:pt x="692363" y="3356358"/>
                  </a:lnTo>
                  <a:lnTo>
                    <a:pt x="0" y="3356358"/>
                  </a:lnTo>
                  <a:close/>
                </a:path>
              </a:pathLst>
            </a:custGeom>
            <a:solidFill>
              <a:srgbClr val="D6B038"/>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6" name="Group 3"/>
          <p:cNvGrpSpPr/>
          <p:nvPr/>
        </p:nvGrpSpPr>
        <p:grpSpPr>
          <a:xfrm>
            <a:off x="937151" y="2324100"/>
            <a:ext cx="9940568" cy="6172200"/>
            <a:chOff x="0" y="0"/>
            <a:chExt cx="2105388" cy="1348544"/>
          </a:xfrm>
          <a:effectLst>
            <a:outerShdw blurRad="50800" dist="38100" dir="8100000" algn="tr" rotWithShape="0">
              <a:prstClr val="black">
                <a:alpha val="40000"/>
              </a:prstClr>
            </a:outerShdw>
          </a:effectLst>
        </p:grpSpPr>
        <p:sp>
          <p:nvSpPr>
            <p:cNvPr id="27" name="Freeform 4"/>
            <p:cNvSpPr/>
            <p:nvPr/>
          </p:nvSpPr>
          <p:spPr>
            <a:xfrm>
              <a:off x="0" y="0"/>
              <a:ext cx="2105388" cy="1348544"/>
            </a:xfrm>
            <a:custGeom>
              <a:avLst/>
              <a:gdLst/>
              <a:ahLst/>
              <a:cxnLst/>
              <a:rect l="l" t="t" r="r" b="b"/>
              <a:pathLst>
                <a:path w="2105388" h="1348544">
                  <a:moveTo>
                    <a:pt x="0" y="0"/>
                  </a:moveTo>
                  <a:lnTo>
                    <a:pt x="2105388" y="0"/>
                  </a:lnTo>
                  <a:lnTo>
                    <a:pt x="2105388" y="1348544"/>
                  </a:lnTo>
                  <a:lnTo>
                    <a:pt x="0" y="1348544"/>
                  </a:lnTo>
                  <a:close/>
                </a:path>
              </a:pathLst>
            </a:custGeom>
            <a:solidFill>
              <a:srgbClr val="1B6A6D"/>
            </a:solidFill>
          </p:spPr>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9" name="Group 28"/>
          <p:cNvGrpSpPr/>
          <p:nvPr/>
        </p:nvGrpSpPr>
        <p:grpSpPr>
          <a:xfrm>
            <a:off x="1467170" y="882467"/>
            <a:ext cx="2667000" cy="2649887"/>
            <a:chOff x="9144000" y="2417413"/>
            <a:chExt cx="2667000" cy="2649887"/>
          </a:xfrm>
        </p:grpSpPr>
        <p:grpSp>
          <p:nvGrpSpPr>
            <p:cNvPr id="30" name="Group 6"/>
            <p:cNvGrpSpPr/>
            <p:nvPr/>
          </p:nvGrpSpPr>
          <p:grpSpPr>
            <a:xfrm>
              <a:off x="9144000" y="2417413"/>
              <a:ext cx="2667000" cy="2649887"/>
              <a:chOff x="0" y="0"/>
              <a:chExt cx="1516155" cy="872327"/>
            </a:xfrm>
          </p:grpSpPr>
          <p:sp>
            <p:nvSpPr>
              <p:cNvPr id="32" name="Freeform 7"/>
              <p:cNvSpPr/>
              <p:nvPr/>
            </p:nvSpPr>
            <p:spPr>
              <a:xfrm>
                <a:off x="0" y="0"/>
                <a:ext cx="1516155" cy="872327"/>
              </a:xfrm>
              <a:custGeom>
                <a:avLst/>
                <a:gdLst/>
                <a:ahLst/>
                <a:cxnLst/>
                <a:rect l="l" t="t" r="r" b="b"/>
                <a:pathLst>
                  <a:path w="1516155" h="872327">
                    <a:moveTo>
                      <a:pt x="0" y="0"/>
                    </a:moveTo>
                    <a:lnTo>
                      <a:pt x="1516155" y="0"/>
                    </a:lnTo>
                    <a:lnTo>
                      <a:pt x="1516155" y="872327"/>
                    </a:lnTo>
                    <a:lnTo>
                      <a:pt x="0" y="872327"/>
                    </a:lnTo>
                    <a:close/>
                  </a:path>
                </a:pathLst>
              </a:custGeom>
              <a:solidFill>
                <a:srgbClr val="FACE45"/>
              </a:solidFill>
            </p:spPr>
          </p:sp>
          <p:sp>
            <p:nvSpPr>
              <p:cNvPr id="33"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1" name="TextBox 9"/>
            <p:cNvSpPr txBox="1"/>
            <p:nvPr/>
          </p:nvSpPr>
          <p:spPr>
            <a:xfrm>
              <a:off x="10228560" y="3251805"/>
              <a:ext cx="1297982" cy="981102"/>
            </a:xfrm>
            <a:prstGeom prst="rect">
              <a:avLst/>
            </a:prstGeom>
          </p:spPr>
          <p:txBody>
            <a:bodyPr wrap="square" lIns="0" tIns="0" rIns="0" bIns="0" rtlCol="0" anchor="t">
              <a:spAutoFit/>
            </a:bodyPr>
            <a:lstStyle/>
            <a:p>
              <a:pPr>
                <a:lnSpc>
                  <a:spcPts val="7609"/>
                </a:lnSpc>
              </a:pPr>
              <a:r>
                <a:rPr lang="vi-VN" sz="7200" b="1" dirty="0" smtClean="0">
                  <a:latin typeface="Arial" panose="020B0604020202020204" pitchFamily="34" charset="0"/>
                  <a:cs typeface="Arial" panose="020B0604020202020204" pitchFamily="34" charset="0"/>
                </a:rPr>
                <a:t>I.</a:t>
              </a:r>
              <a:endParaRPr lang="en-US" sz="7200" b="1" dirty="0">
                <a:latin typeface="Arial" panose="020B0604020202020204" pitchFamily="34" charset="0"/>
                <a:cs typeface="Arial" panose="020B0604020202020204" pitchFamily="34" charset="0"/>
              </a:endParaRPr>
            </a:p>
          </p:txBody>
        </p:sp>
      </p:grpSp>
      <p:sp>
        <p:nvSpPr>
          <p:cNvPr id="34" name="TextBox 31"/>
          <p:cNvSpPr txBox="1"/>
          <p:nvPr/>
        </p:nvSpPr>
        <p:spPr>
          <a:xfrm>
            <a:off x="1498899" y="4121221"/>
            <a:ext cx="9140431" cy="2858731"/>
          </a:xfrm>
          <a:prstGeom prst="rect">
            <a:avLst/>
          </a:prstGeom>
        </p:spPr>
        <p:txBody>
          <a:bodyPr wrap="square" lIns="0" tIns="0" rIns="0" bIns="0" rtlCol="0" anchor="t">
            <a:spAutoFit/>
          </a:bodyPr>
          <a:lstStyle/>
          <a:p>
            <a:pPr>
              <a:lnSpc>
                <a:spcPct val="150000"/>
              </a:lnSpc>
            </a:pPr>
            <a:r>
              <a:rPr lang="vi-VN" sz="6600" b="1" smtClean="0">
                <a:solidFill>
                  <a:schemeClr val="bg1"/>
                </a:solidFill>
                <a:latin typeface="Arial" panose="020B0604020202020204" pitchFamily="34" charset="0"/>
                <a:cs typeface="Arial" panose="020B0604020202020204" pitchFamily="34" charset="0"/>
              </a:rPr>
              <a:t>MỘT SỐ VẬT LIỆU </a:t>
            </a:r>
          </a:p>
          <a:p>
            <a:pPr>
              <a:lnSpc>
                <a:spcPct val="150000"/>
              </a:lnSpc>
            </a:pPr>
            <a:r>
              <a:rPr lang="vi-VN" sz="6600" b="1" smtClean="0">
                <a:solidFill>
                  <a:schemeClr val="bg1"/>
                </a:solidFill>
                <a:latin typeface="Arial" panose="020B0604020202020204" pitchFamily="34" charset="0"/>
                <a:cs typeface="Arial" panose="020B0604020202020204" pitchFamily="34" charset="0"/>
              </a:rPr>
              <a:t>CƠ KHÍ THÔNG DỤNG</a:t>
            </a:r>
            <a:endParaRPr lang="en-US" sz="66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Rounded Rectangle 1"/>
          <p:cNvSpPr/>
          <p:nvPr/>
        </p:nvSpPr>
        <p:spPr>
          <a:xfrm>
            <a:off x="1051654" y="2809306"/>
            <a:ext cx="4648200" cy="2514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4000" b="1" smtClean="0">
                <a:solidFill>
                  <a:schemeClr val="tx1"/>
                </a:solidFill>
                <a:latin typeface="Arial" panose="020B0604020202020204" pitchFamily="34" charset="0"/>
                <a:cs typeface="Arial" panose="020B0604020202020204" pitchFamily="34" charset="0"/>
              </a:rPr>
              <a:t>Nhóm 1: </a:t>
            </a:r>
            <a:r>
              <a:rPr lang="vi-VN" sz="4000" smtClean="0">
                <a:solidFill>
                  <a:schemeClr val="tx1"/>
                </a:solidFill>
                <a:latin typeface="Arial" panose="020B0604020202020204" pitchFamily="34" charset="0"/>
                <a:cs typeface="Arial" panose="020B0604020202020204" pitchFamily="34" charset="0"/>
              </a:rPr>
              <a:t>Tìm hiểu về gang</a:t>
            </a:r>
            <a:endParaRPr lang="en-US" sz="400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6550734" y="2809306"/>
            <a:ext cx="4648200" cy="2514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vi-VN" sz="4000" b="1" smtClean="0">
                <a:solidFill>
                  <a:schemeClr val="tx1"/>
                </a:solidFill>
                <a:latin typeface="Arial" panose="020B0604020202020204" pitchFamily="34" charset="0"/>
                <a:cs typeface="Arial" panose="020B0604020202020204" pitchFamily="34" charset="0"/>
              </a:rPr>
              <a:t>Nhóm 2: </a:t>
            </a:r>
            <a:r>
              <a:rPr lang="vi-VN" sz="4000" smtClean="0">
                <a:solidFill>
                  <a:schemeClr val="tx1"/>
                </a:solidFill>
                <a:latin typeface="Arial" panose="020B0604020202020204" pitchFamily="34" charset="0"/>
                <a:cs typeface="Arial" panose="020B0604020202020204" pitchFamily="34" charset="0"/>
              </a:rPr>
              <a:t>Tìm hiểu về thép</a:t>
            </a:r>
            <a:endParaRPr lang="en-US" sz="4000">
              <a:solidFill>
                <a:schemeClr val="tx1"/>
              </a:solidFill>
              <a:latin typeface="Arial" panose="020B0604020202020204" pitchFamily="34" charset="0"/>
              <a:cs typeface="Arial" panose="020B0604020202020204" pitchFamily="34" charset="0"/>
            </a:endParaRPr>
          </a:p>
        </p:txBody>
      </p:sp>
      <p:sp>
        <p:nvSpPr>
          <p:cNvPr id="22" name="Rounded Rectangle 21"/>
          <p:cNvSpPr/>
          <p:nvPr/>
        </p:nvSpPr>
        <p:spPr>
          <a:xfrm>
            <a:off x="12049814" y="2809306"/>
            <a:ext cx="4648200" cy="2514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vi-VN" sz="4000" b="1" smtClean="0">
                <a:solidFill>
                  <a:schemeClr val="tx1"/>
                </a:solidFill>
                <a:latin typeface="Arial" panose="020B0604020202020204" pitchFamily="34" charset="0"/>
                <a:cs typeface="Arial" panose="020B0604020202020204" pitchFamily="34" charset="0"/>
              </a:rPr>
              <a:t>Nhóm 3: </a:t>
            </a:r>
            <a:r>
              <a:rPr lang="vi-VN" sz="4000" smtClean="0">
                <a:solidFill>
                  <a:schemeClr val="tx1"/>
                </a:solidFill>
                <a:latin typeface="Arial" panose="020B0604020202020204" pitchFamily="34" charset="0"/>
                <a:cs typeface="Arial" panose="020B0604020202020204" pitchFamily="34" charset="0"/>
              </a:rPr>
              <a:t>Tìm hiểu về hợp kim nhôm</a:t>
            </a:r>
            <a:endParaRPr lang="en-US" sz="4000">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388337" y="6277686"/>
            <a:ext cx="4582411" cy="2514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4000" b="1" smtClean="0">
                <a:solidFill>
                  <a:schemeClr val="tx1"/>
                </a:solidFill>
                <a:latin typeface="Arial" panose="020B0604020202020204" pitchFamily="34" charset="0"/>
                <a:cs typeface="Arial" panose="020B0604020202020204" pitchFamily="34" charset="0"/>
              </a:rPr>
              <a:t>Nhóm 4: </a:t>
            </a:r>
            <a:r>
              <a:rPr lang="vi-VN" sz="4000" smtClean="0">
                <a:solidFill>
                  <a:schemeClr val="tx1"/>
                </a:solidFill>
                <a:latin typeface="Arial" panose="020B0604020202020204" pitchFamily="34" charset="0"/>
                <a:cs typeface="Arial" panose="020B0604020202020204" pitchFamily="34" charset="0"/>
              </a:rPr>
              <a:t>Tìm hiểu hợp kim đồng</a:t>
            </a:r>
            <a:endParaRPr lang="en-US" sz="400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5435423" y="6277686"/>
            <a:ext cx="3769631" cy="2514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vi-VN" sz="4000" b="1" smtClean="0">
                <a:solidFill>
                  <a:schemeClr val="tx1"/>
                </a:solidFill>
                <a:latin typeface="Arial" panose="020B0604020202020204" pitchFamily="34" charset="0"/>
                <a:cs typeface="Arial" panose="020B0604020202020204" pitchFamily="34" charset="0"/>
              </a:rPr>
              <a:t>Nhóm 5: </a:t>
            </a:r>
            <a:r>
              <a:rPr lang="vi-VN" sz="4000" smtClean="0">
                <a:solidFill>
                  <a:schemeClr val="tx1"/>
                </a:solidFill>
                <a:latin typeface="Arial" panose="020B0604020202020204" pitchFamily="34" charset="0"/>
                <a:cs typeface="Arial" panose="020B0604020202020204" pitchFamily="34" charset="0"/>
              </a:rPr>
              <a:t>Tìm hiểu gốm oxit</a:t>
            </a:r>
            <a:endParaRPr lang="en-US" sz="4000">
              <a:solidFill>
                <a:schemeClr val="tx1"/>
              </a:solidFill>
              <a:latin typeface="Arial" panose="020B0604020202020204" pitchFamily="34" charset="0"/>
              <a:cs typeface="Arial" panose="020B0604020202020204" pitchFamily="34" charset="0"/>
            </a:endParaRPr>
          </a:p>
        </p:txBody>
      </p:sp>
      <p:sp>
        <p:nvSpPr>
          <p:cNvPr id="25" name="Rounded Rectangle 24"/>
          <p:cNvSpPr/>
          <p:nvPr/>
        </p:nvSpPr>
        <p:spPr>
          <a:xfrm>
            <a:off x="9669729" y="6249194"/>
            <a:ext cx="3952627" cy="2514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b="1" smtClean="0">
                <a:solidFill>
                  <a:schemeClr val="tx1"/>
                </a:solidFill>
                <a:latin typeface="Arial" panose="020B0604020202020204" pitchFamily="34" charset="0"/>
                <a:cs typeface="Arial" panose="020B0604020202020204" pitchFamily="34" charset="0"/>
              </a:rPr>
              <a:t>Nhóm 6: </a:t>
            </a:r>
            <a:r>
              <a:rPr lang="vi-VN" sz="4000" smtClean="0">
                <a:solidFill>
                  <a:schemeClr val="tx1"/>
                </a:solidFill>
                <a:latin typeface="Arial" panose="020B0604020202020204" pitchFamily="34" charset="0"/>
                <a:cs typeface="Arial" panose="020B0604020202020204" pitchFamily="34" charset="0"/>
              </a:rPr>
              <a:t>Nhựa nhiệt rắn</a:t>
            </a:r>
            <a:endParaRPr lang="en-US" sz="4000">
              <a:solidFill>
                <a:schemeClr val="tx1"/>
              </a:solidFill>
              <a:latin typeface="Arial" panose="020B0604020202020204" pitchFamily="34" charset="0"/>
              <a:cs typeface="Arial" panose="020B0604020202020204" pitchFamily="34" charset="0"/>
            </a:endParaRPr>
          </a:p>
        </p:txBody>
      </p:sp>
      <p:sp>
        <p:nvSpPr>
          <p:cNvPr id="26" name="Rounded Rectangle 25"/>
          <p:cNvSpPr/>
          <p:nvPr/>
        </p:nvSpPr>
        <p:spPr>
          <a:xfrm>
            <a:off x="14097000" y="6249194"/>
            <a:ext cx="3769631" cy="2514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4000" b="1" smtClean="0">
                <a:solidFill>
                  <a:schemeClr val="tx1"/>
                </a:solidFill>
                <a:latin typeface="Arial" panose="020B0604020202020204" pitchFamily="34" charset="0"/>
                <a:cs typeface="Arial" panose="020B0604020202020204" pitchFamily="34" charset="0"/>
              </a:rPr>
              <a:t>Nhóm 7: </a:t>
            </a:r>
            <a:r>
              <a:rPr lang="vi-VN" sz="4000" smtClean="0">
                <a:solidFill>
                  <a:schemeClr val="tx1"/>
                </a:solidFill>
                <a:latin typeface="Arial" panose="020B0604020202020204" pitchFamily="34" charset="0"/>
                <a:cs typeface="Arial" panose="020B0604020202020204" pitchFamily="34" charset="0"/>
              </a:rPr>
              <a:t>Tìm hiểu cao su</a:t>
            </a:r>
            <a:endParaRPr lang="en-US" sz="4000">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1271156" y="518422"/>
            <a:ext cx="14197443" cy="1372096"/>
            <a:chOff x="1271156" y="518422"/>
            <a:chExt cx="14197443" cy="1372096"/>
          </a:xfrm>
        </p:grpSpPr>
        <p:sp>
          <p:nvSpPr>
            <p:cNvPr id="28" name="Rectangle 27"/>
            <p:cNvSpPr/>
            <p:nvPr/>
          </p:nvSpPr>
          <p:spPr>
            <a:xfrm>
              <a:off x="2819399" y="828689"/>
              <a:ext cx="12649200" cy="1061829"/>
            </a:xfrm>
            <a:prstGeom prst="rect">
              <a:avLst/>
            </a:prstGeom>
          </p:spPr>
          <p:txBody>
            <a:bodyPr wrap="square">
              <a:spAutoFit/>
            </a:bodyPr>
            <a:lstStyle/>
            <a:p>
              <a:pPr algn="just">
                <a:lnSpc>
                  <a:spcPct val="150000"/>
                </a:lnSpc>
              </a:pPr>
              <a:r>
                <a:rPr lang="vi-VN" sz="4200" i="1" smtClean="0">
                  <a:solidFill>
                    <a:srgbClr val="002060"/>
                  </a:solidFill>
                  <a:cs typeface="Arial" panose="020B0604020202020204" pitchFamily="34" charset="0"/>
                </a:rPr>
                <a:t>Chia lớp thành </a:t>
              </a:r>
              <a:r>
                <a:rPr lang="vi-VN" sz="4200" i="1">
                  <a:solidFill>
                    <a:srgbClr val="002060"/>
                  </a:solidFill>
                  <a:cs typeface="Arial" panose="020B0604020202020204" pitchFamily="34" charset="0"/>
                </a:rPr>
                <a:t>7</a:t>
              </a:r>
              <a:r>
                <a:rPr lang="vi-VN" sz="4200" i="1" smtClean="0">
                  <a:solidFill>
                    <a:srgbClr val="002060"/>
                  </a:solidFill>
                  <a:cs typeface="Arial" panose="020B0604020202020204" pitchFamily="34" charset="0"/>
                </a:rPr>
                <a:t> nhóm, thực hiện các nhiệm vụ sau:</a:t>
              </a:r>
              <a:endParaRPr lang="en-US" sz="4200" i="1" dirty="0">
                <a:solidFill>
                  <a:srgbClr val="002060"/>
                </a:solidFill>
                <a:latin typeface="Arial" panose="020B0604020202020204" pitchFamily="34" charset="0"/>
                <a:cs typeface="Arial" panose="020B0604020202020204" pitchFamily="34" charset="0"/>
              </a:endParaRPr>
            </a:p>
          </p:txBody>
        </p:sp>
        <p:pic>
          <p:nvPicPr>
            <p:cNvPr id="29"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71156" y="518422"/>
              <a:ext cx="1368035" cy="132575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Effect transition="in" filter="fade">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Pentagon 2"/>
          <p:cNvSpPr/>
          <p:nvPr/>
        </p:nvSpPr>
        <p:spPr>
          <a:xfrm>
            <a:off x="0" y="571500"/>
            <a:ext cx="3505200" cy="1162098"/>
          </a:xfrm>
          <a:prstGeom prst="homePlate">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smtClean="0">
                <a:latin typeface="Arial" panose="020B0604020202020204" pitchFamily="34" charset="0"/>
                <a:cs typeface="Arial" panose="020B0604020202020204" pitchFamily="34" charset="0"/>
              </a:rPr>
              <a:t>1. Gang</a:t>
            </a:r>
            <a:endParaRPr lang="en-US" sz="4400" b="1">
              <a:latin typeface="Arial" panose="020B0604020202020204" pitchFamily="34" charset="0"/>
              <a:cs typeface="Arial" panose="020B0604020202020204" pitchFamily="34" charset="0"/>
            </a:endParaRPr>
          </a:p>
        </p:txBody>
      </p:sp>
      <p:sp>
        <p:nvSpPr>
          <p:cNvPr id="4" name="Rectangle 3"/>
          <p:cNvSpPr/>
          <p:nvPr/>
        </p:nvSpPr>
        <p:spPr>
          <a:xfrm>
            <a:off x="1767840" y="2171700"/>
            <a:ext cx="15468600" cy="2862322"/>
          </a:xfrm>
          <a:prstGeom prst="rect">
            <a:avLst/>
          </a:prstGeom>
        </p:spPr>
        <p:txBody>
          <a:bodyPr wrap="square">
            <a:spAutoFit/>
          </a:bodyPr>
          <a:lstStyle/>
          <a:p>
            <a:pPr marL="742950" indent="-742950" algn="just">
              <a:lnSpc>
                <a:spcPct val="150000"/>
              </a:lnSpc>
              <a:buFont typeface="+mj-lt"/>
              <a:buAutoNum type="arabicPeriod"/>
            </a:pPr>
            <a:r>
              <a:rPr lang="en-US" sz="4000" smtClean="0">
                <a:latin typeface="Arial" panose="020B0604020202020204" pitchFamily="34" charset="0"/>
                <a:cs typeface="Arial" panose="020B0604020202020204" pitchFamily="34" charset="0"/>
              </a:rPr>
              <a:t>Trình </a:t>
            </a:r>
            <a:r>
              <a:rPr lang="en-US" sz="4000">
                <a:latin typeface="Arial" panose="020B0604020202020204" pitchFamily="34" charset="0"/>
                <a:cs typeface="Arial" panose="020B0604020202020204" pitchFamily="34" charset="0"/>
              </a:rPr>
              <a:t>bày tính chất của gang.</a:t>
            </a:r>
          </a:p>
          <a:p>
            <a:pPr marL="742950" indent="-742950" algn="just">
              <a:lnSpc>
                <a:spcPct val="150000"/>
              </a:lnSpc>
              <a:buFont typeface="+mj-lt"/>
              <a:buAutoNum type="arabicPeriod"/>
            </a:pPr>
            <a:r>
              <a:rPr lang="en-US" sz="4000" smtClean="0">
                <a:latin typeface="Arial" panose="020B0604020202020204" pitchFamily="34" charset="0"/>
                <a:cs typeface="Arial" panose="020B0604020202020204" pitchFamily="34" charset="0"/>
              </a:rPr>
              <a:t>Hãy </a:t>
            </a:r>
            <a:r>
              <a:rPr lang="en-US" sz="4000">
                <a:latin typeface="Arial" panose="020B0604020202020204" pitchFamily="34" charset="0"/>
                <a:cs typeface="Arial" panose="020B0604020202020204" pitchFamily="34" charset="0"/>
              </a:rPr>
              <a:t>kể tên một số sản phẩm hoặc một bộ phận của sản phẩm trong gia đình em làm từ gang.</a:t>
            </a:r>
          </a:p>
        </p:txBody>
      </p:sp>
      <p:pic>
        <p:nvPicPr>
          <p:cNvPr id="5" name="Picture 4"/>
          <p:cNvPicPr>
            <a:picLocks noChangeAspect="1"/>
          </p:cNvPicPr>
          <p:nvPr/>
        </p:nvPicPr>
        <p:blipFill>
          <a:blip r:embed="rId6"/>
          <a:stretch>
            <a:fillRect/>
          </a:stretch>
        </p:blipFill>
        <p:spPr>
          <a:xfrm>
            <a:off x="414179" y="2171700"/>
            <a:ext cx="1167663" cy="1633824"/>
          </a:xfrm>
          <a:prstGeom prst="rect">
            <a:avLst/>
          </a:prstGeom>
        </p:spPr>
      </p:pic>
      <p:grpSp>
        <p:nvGrpSpPr>
          <p:cNvPr id="10" name="Group 9"/>
          <p:cNvGrpSpPr/>
          <p:nvPr/>
        </p:nvGrpSpPr>
        <p:grpSpPr>
          <a:xfrm>
            <a:off x="1767840" y="5572396"/>
            <a:ext cx="12309321" cy="3659269"/>
            <a:chOff x="1767840" y="5572396"/>
            <a:chExt cx="12309321" cy="3659269"/>
          </a:xfrm>
        </p:grpSpPr>
        <p:sp>
          <p:nvSpPr>
            <p:cNvPr id="6" name="Rounded Rectangle 5"/>
            <p:cNvSpPr/>
            <p:nvPr/>
          </p:nvSpPr>
          <p:spPr>
            <a:xfrm>
              <a:off x="1767840" y="5572396"/>
              <a:ext cx="12309321" cy="3659269"/>
            </a:xfrm>
            <a:prstGeom prst="roundRect">
              <a:avLst/>
            </a:prstGeom>
            <a:solidFill>
              <a:schemeClr val="accent6">
                <a:lumMod val="20000"/>
                <a:lumOff val="80000"/>
              </a:schemeClr>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02515" y="5872924"/>
              <a:ext cx="9506774" cy="2862322"/>
            </a:xfrm>
            <a:prstGeom prst="rect">
              <a:avLst/>
            </a:prstGeom>
          </p:spPr>
          <p:txBody>
            <a:bodyPr wrap="square">
              <a:spAutoFit/>
            </a:bodyPr>
            <a:lstStyle/>
            <a:p>
              <a:pPr algn="just">
                <a:lnSpc>
                  <a:spcPct val="150000"/>
                </a:lnSpc>
              </a:pPr>
              <a:r>
                <a:rPr lang="vi-VN" sz="4000" b="1" smtClean="0">
                  <a:solidFill>
                    <a:srgbClr val="C85103"/>
                  </a:solidFill>
                </a:rPr>
                <a:t>GHI NHỚ:</a:t>
              </a:r>
            </a:p>
            <a:p>
              <a:pPr algn="just">
                <a:lnSpc>
                  <a:spcPct val="150000"/>
                </a:lnSpc>
              </a:pPr>
              <a:r>
                <a:rPr lang="vi-VN" sz="4000" smtClean="0"/>
                <a:t>Gang </a:t>
              </a:r>
              <a:r>
                <a:rPr lang="vi-VN" sz="4000"/>
                <a:t>là hợp kim của sắt và carbon với hàm lượng carbon lớn hơn 2,14 %.</a:t>
              </a:r>
              <a:endParaRPr lang="en-US" sz="4000"/>
            </a:p>
          </p:txBody>
        </p:sp>
      </p:grpSp>
      <p:pic>
        <p:nvPicPr>
          <p:cNvPr id="7" name="Picture 6"/>
          <p:cNvPicPr>
            <a:picLocks noChangeAspect="1"/>
          </p:cNvPicPr>
          <p:nvPr/>
        </p:nvPicPr>
        <p:blipFill>
          <a:blip r:embed="rId7"/>
          <a:stretch>
            <a:fillRect/>
          </a:stretch>
        </p:blipFill>
        <p:spPr>
          <a:xfrm>
            <a:off x="12877800" y="4894012"/>
            <a:ext cx="4867590" cy="4820147"/>
          </a:xfrm>
          <a:prstGeom prst="rect">
            <a:avLst/>
          </a:prstGeom>
        </p:spPr>
      </p:pic>
    </p:spTree>
    <p:extLst>
      <p:ext uri="{BB962C8B-B14F-4D97-AF65-F5344CB8AC3E}">
        <p14:creationId xmlns:p14="http://schemas.microsoft.com/office/powerpoint/2010/main" val="3699522347"/>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Rectangle 3"/>
          <p:cNvSpPr/>
          <p:nvPr/>
        </p:nvSpPr>
        <p:spPr>
          <a:xfrm>
            <a:off x="1066800" y="647700"/>
            <a:ext cx="3353803" cy="707886"/>
          </a:xfrm>
          <a:prstGeom prst="rect">
            <a:avLst/>
          </a:prstGeom>
        </p:spPr>
        <p:txBody>
          <a:bodyPr wrap="none">
            <a:spAutoFit/>
          </a:bodyPr>
          <a:lstStyle/>
          <a:p>
            <a:pPr marL="571500" indent="-571500">
              <a:buFont typeface="Wingdings" panose="05000000000000000000" pitchFamily="2" charset="2"/>
              <a:buChar char="Ø"/>
            </a:pPr>
            <a:r>
              <a:rPr lang="en-US" sz="4000" b="1">
                <a:solidFill>
                  <a:srgbClr val="1B6A6D"/>
                </a:solidFill>
                <a:latin typeface="Arial" panose="020B0604020202020204" pitchFamily="34" charset="0"/>
                <a:cs typeface="Arial" panose="020B0604020202020204" pitchFamily="34" charset="0"/>
              </a:rPr>
              <a:t>Phân loại: </a:t>
            </a:r>
          </a:p>
        </p:txBody>
      </p:sp>
      <p:sp>
        <p:nvSpPr>
          <p:cNvPr id="5" name="Oval 4"/>
          <p:cNvSpPr/>
          <p:nvPr/>
        </p:nvSpPr>
        <p:spPr>
          <a:xfrm>
            <a:off x="1026488" y="3575546"/>
            <a:ext cx="2776722" cy="2776722"/>
          </a:xfrm>
          <a:prstGeom prst="ellipse">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GANG</a:t>
            </a:r>
            <a:endParaRPr lang="en-US" sz="4000" b="1">
              <a:solidFill>
                <a:schemeClr val="bg1"/>
              </a:solidFill>
              <a:latin typeface="Arial" panose="020B0604020202020204" pitchFamily="34" charset="0"/>
              <a:cs typeface="Arial" panose="020B0604020202020204" pitchFamily="34" charset="0"/>
            </a:endParaRPr>
          </a:p>
        </p:txBody>
      </p:sp>
      <p:sp>
        <p:nvSpPr>
          <p:cNvPr id="6" name="Up Arrow 5"/>
          <p:cNvSpPr/>
          <p:nvPr/>
        </p:nvSpPr>
        <p:spPr>
          <a:xfrm rot="2811254">
            <a:off x="3771782" y="3072913"/>
            <a:ext cx="581102" cy="762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39013" y="1373366"/>
            <a:ext cx="2209800" cy="22098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smtClean="0">
                <a:solidFill>
                  <a:schemeClr val="bg1"/>
                </a:solidFill>
                <a:latin typeface="Arial" panose="020B0604020202020204" pitchFamily="34" charset="0"/>
                <a:cs typeface="Arial" panose="020B0604020202020204" pitchFamily="34" charset="0"/>
              </a:rPr>
              <a:t>Gang xám</a:t>
            </a:r>
            <a:endParaRPr lang="en-US" sz="400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5362056" y="3982940"/>
            <a:ext cx="2209800" cy="22098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smtClean="0">
                <a:solidFill>
                  <a:schemeClr val="bg1"/>
                </a:solidFill>
                <a:latin typeface="Arial" panose="020B0604020202020204" pitchFamily="34" charset="0"/>
                <a:cs typeface="Arial" panose="020B0604020202020204" pitchFamily="34" charset="0"/>
              </a:rPr>
              <a:t>Gang trắng</a:t>
            </a:r>
            <a:endParaRPr lang="en-US" sz="4000">
              <a:solidFill>
                <a:schemeClr val="bg1"/>
              </a:solidFill>
              <a:latin typeface="Arial" panose="020B0604020202020204" pitchFamily="34" charset="0"/>
              <a:cs typeface="Arial" panose="020B0604020202020204" pitchFamily="34" charset="0"/>
            </a:endParaRPr>
          </a:p>
        </p:txBody>
      </p:sp>
      <p:sp>
        <p:nvSpPr>
          <p:cNvPr id="9" name="Up Arrow 8"/>
          <p:cNvSpPr/>
          <p:nvPr/>
        </p:nvSpPr>
        <p:spPr>
          <a:xfrm rot="5400000">
            <a:off x="4292958" y="4664627"/>
            <a:ext cx="581102" cy="762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7822168">
            <a:off x="3765595" y="6272957"/>
            <a:ext cx="581102" cy="762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34618" y="6617344"/>
            <a:ext cx="2209800" cy="22098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smtClean="0">
                <a:solidFill>
                  <a:schemeClr val="bg1"/>
                </a:solidFill>
                <a:latin typeface="Arial" panose="020B0604020202020204" pitchFamily="34" charset="0"/>
                <a:cs typeface="Arial" panose="020B0604020202020204" pitchFamily="34" charset="0"/>
              </a:rPr>
              <a:t>Gang dẻo</a:t>
            </a:r>
            <a:endParaRPr lang="en-US" sz="400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7259493" y="1373366"/>
            <a:ext cx="8887344" cy="1938992"/>
          </a:xfrm>
          <a:prstGeom prst="rect">
            <a:avLst/>
          </a:prstGeom>
        </p:spPr>
        <p:txBody>
          <a:bodyPr wrap="square">
            <a:spAutoFit/>
          </a:bodyPr>
          <a:lstStyle/>
          <a:p>
            <a:pPr algn="just">
              <a:lnSpc>
                <a:spcPct val="150000"/>
              </a:lnSpc>
            </a:pPr>
            <a:r>
              <a:rPr lang="vi-VN" sz="4000"/>
              <a:t>Đ</a:t>
            </a:r>
            <a:r>
              <a:rPr lang="vi-VN" sz="4000" smtClean="0"/>
              <a:t>ộ </a:t>
            </a:r>
            <a:r>
              <a:rPr lang="vi-VN" sz="4000"/>
              <a:t>cứng thấp, dễ gia công cơ, dễ đúc, chịu nh</a:t>
            </a:r>
            <a:r>
              <a:rPr lang="vi-VN" sz="4000">
                <a:latin typeface="Arial" panose="020B0604020202020204" pitchFamily="34" charset="0"/>
                <a:cs typeface="Arial" panose="020B0604020202020204" pitchFamily="34" charset="0"/>
              </a:rPr>
              <a:t>i</a:t>
            </a:r>
            <a:r>
              <a:rPr lang="vi-VN" sz="4000"/>
              <a:t>ệt tốt → đúc bệ </a:t>
            </a:r>
            <a:r>
              <a:rPr lang="vi-VN" sz="4000" smtClean="0"/>
              <a:t>máy.</a:t>
            </a:r>
            <a:endParaRPr lang="en-US" sz="4000"/>
          </a:p>
        </p:txBody>
      </p:sp>
      <p:sp>
        <p:nvSpPr>
          <p:cNvPr id="14" name="Rectangle 13"/>
          <p:cNvSpPr/>
          <p:nvPr/>
        </p:nvSpPr>
        <p:spPr>
          <a:xfrm>
            <a:off x="7762134" y="4456075"/>
            <a:ext cx="9227206" cy="1015663"/>
          </a:xfrm>
          <a:prstGeom prst="rect">
            <a:avLst/>
          </a:prstGeom>
        </p:spPr>
        <p:txBody>
          <a:bodyPr wrap="none">
            <a:spAutoFit/>
          </a:bodyPr>
          <a:lstStyle/>
          <a:p>
            <a:pPr algn="just">
              <a:lnSpc>
                <a:spcPct val="150000"/>
              </a:lnSpc>
              <a:spcAft>
                <a:spcPts val="0"/>
              </a:spcAft>
              <a:tabLst>
                <a:tab pos="495300" algn="l"/>
              </a:tabLst>
            </a:pPr>
            <a:r>
              <a:rPr lang="en-US" sz="4000">
                <a:latin typeface="Arial" panose="020B0604020202020204" pitchFamily="34" charset="0"/>
                <a:ea typeface="Calibri" panose="020F0502020204030204" pitchFamily="34" charset="0"/>
                <a:cs typeface="Arial" panose="020B0604020202020204" pitchFamily="34" charset="0"/>
              </a:rPr>
              <a:t>Cứng và giòn, khó cắt gọt → luyện thép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7004233" y="6863322"/>
            <a:ext cx="9904538"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a:t>
            </a:r>
            <a:r>
              <a:rPr lang="en-US" sz="4000" smtClean="0">
                <a:latin typeface="Arial" panose="020B0604020202020204" pitchFamily="34" charset="0"/>
                <a:cs typeface="Arial" panose="020B0604020202020204" pitchFamily="34" charset="0"/>
              </a:rPr>
              <a:t>ộ </a:t>
            </a:r>
            <a:r>
              <a:rPr lang="en-US" sz="4000">
                <a:latin typeface="Arial" panose="020B0604020202020204" pitchFamily="34" charset="0"/>
                <a:cs typeface="Arial" panose="020B0604020202020204" pitchFamily="34" charset="0"/>
              </a:rPr>
              <a:t>đàn hồi tốt → </a:t>
            </a:r>
            <a:r>
              <a:rPr lang="vi-VN" sz="4000" smtClean="0">
                <a:latin typeface="Arial" panose="020B0604020202020204" pitchFamily="34" charset="0"/>
                <a:cs typeface="Arial" panose="020B0604020202020204" pitchFamily="34" charset="0"/>
              </a:rPr>
              <a:t>chế tạo </a:t>
            </a:r>
            <a:r>
              <a:rPr lang="en-US" sz="4000" smtClean="0">
                <a:latin typeface="Arial" panose="020B0604020202020204" pitchFamily="34" charset="0"/>
                <a:cs typeface="Arial" panose="020B0604020202020204" pitchFamily="34" charset="0"/>
              </a:rPr>
              <a:t>các </a:t>
            </a:r>
            <a:r>
              <a:rPr lang="en-US" sz="4000">
                <a:latin typeface="Arial" panose="020B0604020202020204" pitchFamily="34" charset="0"/>
                <a:cs typeface="Arial" panose="020B0604020202020204" pitchFamily="34" charset="0"/>
              </a:rPr>
              <a:t>chi tiết </a:t>
            </a:r>
            <a:r>
              <a:rPr lang="en-US" sz="4000" smtClean="0">
                <a:latin typeface="Arial" panose="020B0604020202020204" pitchFamily="34" charset="0"/>
                <a:cs typeface="Arial" panose="020B0604020202020204" pitchFamily="34" charset="0"/>
              </a:rPr>
              <a:t>nhỏ</a:t>
            </a:r>
            <a:r>
              <a:rPr lang="vi-VN" sz="4000" smtClean="0">
                <a:latin typeface="Arial" panose="020B0604020202020204" pitchFamily="34" charset="0"/>
                <a:cs typeface="Arial" panose="020B0604020202020204" pitchFamily="34" charset="0"/>
              </a:rPr>
              <a:t>, thành mỏng, chịu va đập</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548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upRight)">
                                      <p:cBhvr>
                                        <p:cTn id="19" dur="500"/>
                                        <p:tgtEl>
                                          <p:spTgt spid="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strips(downRight)">
                                      <p:cBhvr>
                                        <p:cTn id="45" dur="500"/>
                                        <p:tgtEl>
                                          <p:spTgt spid="10"/>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TotalTime>
  <Words>2371</Words>
  <Application>Microsoft Office PowerPoint</Application>
  <PresentationFormat>Custom</PresentationFormat>
  <Paragraphs>275</Paragraphs>
  <Slides>53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Xinh Đẹp Dịu Hiền Huế Thị</dc:creator>
  <cp:lastModifiedBy>Microsoft account</cp:lastModifiedBy>
  <cp:revision>73</cp:revision>
  <dcterms:created xsi:type="dcterms:W3CDTF">2006-08-16T00:00:00Z</dcterms:created>
  <dcterms:modified xsi:type="dcterms:W3CDTF">2023-08-28T02:30:34Z</dcterms:modified>
  <dc:identifier>DAFn2dd0_sY</dc:identifier>
</cp:coreProperties>
</file>