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70" r:id="rId4"/>
    <p:sldId id="265" r:id="rId5"/>
    <p:sldId id="267" r:id="rId6"/>
    <p:sldId id="266" r:id="rId7"/>
    <p:sldId id="268" r:id="rId8"/>
    <p:sldId id="262" r:id="rId9"/>
    <p:sldId id="263" r:id="rId10"/>
    <p:sldId id="259" r:id="rId11"/>
    <p:sldId id="260" r:id="rId12"/>
    <p:sldId id="264" r:id="rId13"/>
    <p:sldId id="272" r:id="rId14"/>
    <p:sldId id="283" r:id="rId15"/>
    <p:sldId id="282" r:id="rId16"/>
    <p:sldId id="273" r:id="rId17"/>
    <p:sldId id="275" r:id="rId18"/>
    <p:sldId id="277" r:id="rId19"/>
    <p:sldId id="280" r:id="rId20"/>
    <p:sldId id="281"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2C81E-4A85-4EC0-881F-7C9875F35319}" type="doc">
      <dgm:prSet loTypeId="urn:microsoft.com/office/officeart/2005/8/layout/target3" loCatId="relationship" qsTypeId="urn:microsoft.com/office/officeart/2005/8/quickstyle/simple4" qsCatId="simple" csTypeId="urn:microsoft.com/office/officeart/2005/8/colors/colorful4" csCatId="colorful" phldr="1"/>
      <dgm:spPr/>
      <dgm:t>
        <a:bodyPr/>
        <a:lstStyle/>
        <a:p>
          <a:endParaRPr lang="en-US"/>
        </a:p>
      </dgm:t>
    </dgm:pt>
    <dgm:pt modelId="{1BE625BA-94F8-431C-8E8C-6A7721C44A17}">
      <dgm:prSet custT="1"/>
      <dgm:spPr/>
      <dgm:t>
        <a:bodyPr/>
        <a:lstStyle/>
        <a:p>
          <a:pPr rtl="0"/>
          <a:r>
            <a:rPr lang="en-US" sz="3200" b="1" i="1" dirty="0" err="1" smtClean="0">
              <a:latin typeface="Arial" panose="020B0604020202020204" pitchFamily="34" charset="0"/>
              <a:cs typeface="Arial" panose="020B0604020202020204" pitchFamily="34" charset="0"/>
            </a:rPr>
            <a:t>Kể</a:t>
          </a:r>
          <a:r>
            <a:rPr lang="en-US" sz="3200" b="1" i="1" dirty="0" smtClean="0">
              <a:latin typeface="Arial" panose="020B0604020202020204" pitchFamily="34" charset="0"/>
              <a:cs typeface="Arial" panose="020B0604020202020204" pitchFamily="34" charset="0"/>
            </a:rPr>
            <a:t> </a:t>
          </a:r>
          <a:r>
            <a:rPr lang="en-US" sz="3200" b="1" i="1" dirty="0" err="1" smtClean="0">
              <a:latin typeface="Arial" panose="020B0604020202020204" pitchFamily="34" charset="0"/>
              <a:cs typeface="Arial" panose="020B0604020202020204" pitchFamily="34" charset="0"/>
            </a:rPr>
            <a:t>tên</a:t>
          </a:r>
          <a:r>
            <a:rPr lang="en-US" sz="3200" b="1" i="1" dirty="0" smtClean="0">
              <a:latin typeface="Arial" panose="020B0604020202020204" pitchFamily="34" charset="0"/>
              <a:cs typeface="Arial" panose="020B0604020202020204" pitchFamily="34" charset="0"/>
            </a:rPr>
            <a:t> </a:t>
          </a:r>
          <a:r>
            <a:rPr lang="en-US" sz="3200" b="1" i="1" dirty="0" err="1" smtClean="0">
              <a:latin typeface="Arial" panose="020B0604020202020204" pitchFamily="34" charset="0"/>
              <a:cs typeface="Arial" panose="020B0604020202020204" pitchFamily="34" charset="0"/>
            </a:rPr>
            <a:t>một</a:t>
          </a:r>
          <a:r>
            <a:rPr lang="en-US" sz="3200" b="1" i="1" dirty="0" smtClean="0">
              <a:latin typeface="Arial" panose="020B0604020202020204" pitchFamily="34" charset="0"/>
              <a:cs typeface="Arial" panose="020B0604020202020204" pitchFamily="34" charset="0"/>
            </a:rPr>
            <a:t> </a:t>
          </a:r>
          <a:r>
            <a:rPr lang="en-US" sz="3200" b="1" i="1" dirty="0" err="1" smtClean="0">
              <a:latin typeface="Arial" panose="020B0604020202020204" pitchFamily="34" charset="0"/>
              <a:cs typeface="Arial" panose="020B0604020202020204" pitchFamily="34" charset="0"/>
            </a:rPr>
            <a:t>số</a:t>
          </a:r>
          <a:r>
            <a:rPr lang="en-US" sz="3200" b="1" i="1" dirty="0" smtClean="0">
              <a:latin typeface="Arial" panose="020B0604020202020204" pitchFamily="34" charset="0"/>
              <a:cs typeface="Arial" panose="020B0604020202020204" pitchFamily="34" charset="0"/>
            </a:rPr>
            <a:t> </a:t>
          </a:r>
          <a:r>
            <a:rPr lang="en-US" sz="3200" b="1" i="1" dirty="0" err="1" smtClean="0">
              <a:latin typeface="Arial" panose="020B0604020202020204" pitchFamily="34" charset="0"/>
              <a:cs typeface="Arial" panose="020B0604020202020204" pitchFamily="34" charset="0"/>
            </a:rPr>
            <a:t>loại</a:t>
          </a:r>
          <a:r>
            <a:rPr lang="en-US" sz="3200" b="1" i="1" dirty="0" smtClean="0">
              <a:latin typeface="Arial" panose="020B0604020202020204" pitchFamily="34" charset="0"/>
              <a:cs typeface="Arial" panose="020B0604020202020204" pitchFamily="34" charset="0"/>
            </a:rPr>
            <a:t> </a:t>
          </a:r>
          <a:r>
            <a:rPr lang="en-US" sz="3200" b="1" i="1" dirty="0" err="1" smtClean="0">
              <a:latin typeface="Arial" panose="020B0604020202020204" pitchFamily="34" charset="0"/>
              <a:cs typeface="Arial" panose="020B0604020202020204" pitchFamily="34" charset="0"/>
            </a:rPr>
            <a:t>thực</a:t>
          </a:r>
          <a:r>
            <a:rPr lang="en-US" sz="3200" b="1" i="1" dirty="0" smtClean="0">
              <a:latin typeface="Arial" panose="020B0604020202020204" pitchFamily="34" charset="0"/>
              <a:cs typeface="Arial" panose="020B0604020202020204" pitchFamily="34" charset="0"/>
            </a:rPr>
            <a:t> </a:t>
          </a:r>
          <a:r>
            <a:rPr lang="en-US" sz="3200" b="1" i="1" dirty="0" err="1" smtClean="0">
              <a:latin typeface="Arial" panose="020B0604020202020204" pitchFamily="34" charset="0"/>
              <a:cs typeface="Arial" panose="020B0604020202020204" pitchFamily="34" charset="0"/>
            </a:rPr>
            <a:t>phẩm</a:t>
          </a:r>
          <a:r>
            <a:rPr lang="en-US" sz="3200" b="1" i="1" dirty="0" smtClean="0">
              <a:latin typeface="Arial" panose="020B0604020202020204" pitchFamily="34" charset="0"/>
              <a:cs typeface="Arial" panose="020B0604020202020204" pitchFamily="34" charset="0"/>
            </a:rPr>
            <a:t> </a:t>
          </a:r>
          <a:r>
            <a:rPr lang="en-US" sz="3200" b="1" i="1" dirty="0" err="1" smtClean="0">
              <a:latin typeface="Arial" panose="020B0604020202020204" pitchFamily="34" charset="0"/>
              <a:cs typeface="Arial" panose="020B0604020202020204" pitchFamily="34" charset="0"/>
            </a:rPr>
            <a:t>giàu</a:t>
          </a:r>
          <a:r>
            <a:rPr lang="en-US" sz="3200" b="1" i="1" dirty="0" smtClean="0">
              <a:latin typeface="Arial" panose="020B0604020202020204" pitchFamily="34" charset="0"/>
              <a:cs typeface="Arial" panose="020B0604020202020204" pitchFamily="34" charset="0"/>
            </a:rPr>
            <a:t> lipid</a:t>
          </a:r>
          <a:endParaRPr lang="en-US" sz="3200" b="1" i="1" dirty="0">
            <a:latin typeface="Arial" panose="020B0604020202020204" pitchFamily="34" charset="0"/>
            <a:cs typeface="Arial" panose="020B0604020202020204" pitchFamily="34" charset="0"/>
          </a:endParaRPr>
        </a:p>
      </dgm:t>
    </dgm:pt>
    <dgm:pt modelId="{28713296-113E-4946-9223-603820E39F64}" type="parTrans" cxnId="{CE023567-2D8D-43E8-9300-09898BCC27EE}">
      <dgm:prSet/>
      <dgm:spPr/>
      <dgm:t>
        <a:bodyPr/>
        <a:lstStyle/>
        <a:p>
          <a:endParaRPr lang="en-US"/>
        </a:p>
      </dgm:t>
    </dgm:pt>
    <dgm:pt modelId="{A8D418D8-52F8-4E03-9208-B1AB5919B33D}" type="sibTrans" cxnId="{CE023567-2D8D-43E8-9300-09898BCC27EE}">
      <dgm:prSet/>
      <dgm:spPr/>
      <dgm:t>
        <a:bodyPr/>
        <a:lstStyle/>
        <a:p>
          <a:endParaRPr lang="en-US"/>
        </a:p>
      </dgm:t>
    </dgm:pt>
    <dgm:pt modelId="{863FF6B8-0290-4DCB-9782-80D10769B1AD}" type="pres">
      <dgm:prSet presAssocID="{66C2C81E-4A85-4EC0-881F-7C9875F35319}" presName="Name0" presStyleCnt="0">
        <dgm:presLayoutVars>
          <dgm:chMax val="7"/>
          <dgm:dir/>
          <dgm:animLvl val="lvl"/>
          <dgm:resizeHandles val="exact"/>
        </dgm:presLayoutVars>
      </dgm:prSet>
      <dgm:spPr/>
      <dgm:t>
        <a:bodyPr/>
        <a:lstStyle/>
        <a:p>
          <a:endParaRPr lang="en-US"/>
        </a:p>
      </dgm:t>
    </dgm:pt>
    <dgm:pt modelId="{9F0187E4-4279-4C5F-818B-7173080B3B90}" type="pres">
      <dgm:prSet presAssocID="{1BE625BA-94F8-431C-8E8C-6A7721C44A17}" presName="circle1" presStyleLbl="node1" presStyleIdx="0" presStyleCnt="1"/>
      <dgm:spPr/>
    </dgm:pt>
    <dgm:pt modelId="{68E63D8D-6331-4F4A-8046-9E5CE16F6E24}" type="pres">
      <dgm:prSet presAssocID="{1BE625BA-94F8-431C-8E8C-6A7721C44A17}" presName="space" presStyleCnt="0"/>
      <dgm:spPr/>
    </dgm:pt>
    <dgm:pt modelId="{47E6CCF5-CC13-494E-BED6-24203C6C20F5}" type="pres">
      <dgm:prSet presAssocID="{1BE625BA-94F8-431C-8E8C-6A7721C44A17}" presName="rect1" presStyleLbl="alignAcc1" presStyleIdx="0" presStyleCnt="1" custScaleX="102983"/>
      <dgm:spPr/>
      <dgm:t>
        <a:bodyPr/>
        <a:lstStyle/>
        <a:p>
          <a:endParaRPr lang="en-US"/>
        </a:p>
      </dgm:t>
    </dgm:pt>
    <dgm:pt modelId="{60F8193C-2352-4B3D-A6F8-51B36C82497C}" type="pres">
      <dgm:prSet presAssocID="{1BE625BA-94F8-431C-8E8C-6A7721C44A17}" presName="rect1ParTxNoCh" presStyleLbl="alignAcc1" presStyleIdx="0" presStyleCnt="1">
        <dgm:presLayoutVars>
          <dgm:chMax val="1"/>
          <dgm:bulletEnabled val="1"/>
        </dgm:presLayoutVars>
      </dgm:prSet>
      <dgm:spPr/>
      <dgm:t>
        <a:bodyPr/>
        <a:lstStyle/>
        <a:p>
          <a:endParaRPr lang="en-US"/>
        </a:p>
      </dgm:t>
    </dgm:pt>
  </dgm:ptLst>
  <dgm:cxnLst>
    <dgm:cxn modelId="{CE023567-2D8D-43E8-9300-09898BCC27EE}" srcId="{66C2C81E-4A85-4EC0-881F-7C9875F35319}" destId="{1BE625BA-94F8-431C-8E8C-6A7721C44A17}" srcOrd="0" destOrd="0" parTransId="{28713296-113E-4946-9223-603820E39F64}" sibTransId="{A8D418D8-52F8-4E03-9208-B1AB5919B33D}"/>
    <dgm:cxn modelId="{049D7731-CA85-4DA5-B3F0-C3A88561DEFF}" type="presOf" srcId="{66C2C81E-4A85-4EC0-881F-7C9875F35319}" destId="{863FF6B8-0290-4DCB-9782-80D10769B1AD}" srcOrd="0" destOrd="0" presId="urn:microsoft.com/office/officeart/2005/8/layout/target3"/>
    <dgm:cxn modelId="{21221207-093E-46B1-8748-E77F75614914}" type="presOf" srcId="{1BE625BA-94F8-431C-8E8C-6A7721C44A17}" destId="{60F8193C-2352-4B3D-A6F8-51B36C82497C}" srcOrd="1" destOrd="0" presId="urn:microsoft.com/office/officeart/2005/8/layout/target3"/>
    <dgm:cxn modelId="{E7770745-00FF-471D-995D-D6E6F8D8ACD7}" type="presOf" srcId="{1BE625BA-94F8-431C-8E8C-6A7721C44A17}" destId="{47E6CCF5-CC13-494E-BED6-24203C6C20F5}" srcOrd="0" destOrd="0" presId="urn:microsoft.com/office/officeart/2005/8/layout/target3"/>
    <dgm:cxn modelId="{8CFBD445-122F-4DBB-960B-3174CA39E035}" type="presParOf" srcId="{863FF6B8-0290-4DCB-9782-80D10769B1AD}" destId="{9F0187E4-4279-4C5F-818B-7173080B3B90}" srcOrd="0" destOrd="0" presId="urn:microsoft.com/office/officeart/2005/8/layout/target3"/>
    <dgm:cxn modelId="{3813EB37-BF24-4446-A4AA-85CC8855C8D9}" type="presParOf" srcId="{863FF6B8-0290-4DCB-9782-80D10769B1AD}" destId="{68E63D8D-6331-4F4A-8046-9E5CE16F6E24}" srcOrd="1" destOrd="0" presId="urn:microsoft.com/office/officeart/2005/8/layout/target3"/>
    <dgm:cxn modelId="{0ACD3B28-83C2-4DAD-A977-ACBD367B44D9}" type="presParOf" srcId="{863FF6B8-0290-4DCB-9782-80D10769B1AD}" destId="{47E6CCF5-CC13-494E-BED6-24203C6C20F5}" srcOrd="2" destOrd="0" presId="urn:microsoft.com/office/officeart/2005/8/layout/target3"/>
    <dgm:cxn modelId="{B9C2C931-AFFB-46C5-B2C7-928465FA7AC0}" type="presParOf" srcId="{863FF6B8-0290-4DCB-9782-80D10769B1AD}" destId="{60F8193C-2352-4B3D-A6F8-51B36C82497C}"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A36D20-9972-4A25-B5B1-3A79FE9FEBB4}" type="doc">
      <dgm:prSet loTypeId="urn:microsoft.com/office/officeart/2009/3/layout/RandomtoResultProcess" loCatId="process" qsTypeId="urn:microsoft.com/office/officeart/2005/8/quickstyle/simple4" qsCatId="simple" csTypeId="urn:microsoft.com/office/officeart/2005/8/colors/colorful4" csCatId="colorful"/>
      <dgm:spPr/>
      <dgm:t>
        <a:bodyPr/>
        <a:lstStyle/>
        <a:p>
          <a:endParaRPr lang="en-US"/>
        </a:p>
      </dgm:t>
    </dgm:pt>
    <dgm:pt modelId="{81D68FD8-A904-4E40-8D12-BD82F3894960}">
      <dgm:prSet custT="1"/>
      <dgm:spPr/>
      <dgm:t>
        <a:bodyPr/>
        <a:lstStyle/>
        <a:p>
          <a:pPr rtl="0"/>
          <a:r>
            <a:rPr lang="en-US" sz="1800" b="1" i="1" dirty="0" err="1" smtClean="0">
              <a:latin typeface="Arial" panose="020B0604020202020204" pitchFamily="34" charset="0"/>
              <a:cs typeface="Arial" panose="020B0604020202020204" pitchFamily="34" charset="0"/>
            </a:rPr>
            <a:t>Hãy</a:t>
          </a:r>
          <a:r>
            <a:rPr lang="en-US" sz="1800" b="1" i="1" dirty="0" smtClean="0">
              <a:latin typeface="Arial" panose="020B0604020202020204" pitchFamily="34" charset="0"/>
              <a:cs typeface="Arial" panose="020B0604020202020204" pitchFamily="34" charset="0"/>
            </a:rPr>
            <a:t> </a:t>
          </a:r>
          <a:r>
            <a:rPr lang="en-US" sz="1800" b="1" i="1" dirty="0" err="1" smtClean="0">
              <a:latin typeface="Arial" panose="020B0604020202020204" pitchFamily="34" charset="0"/>
              <a:cs typeface="Arial" panose="020B0604020202020204" pitchFamily="34" charset="0"/>
            </a:rPr>
            <a:t>nêu</a:t>
          </a:r>
          <a:r>
            <a:rPr lang="en-US" sz="1800" b="1" i="1" dirty="0" smtClean="0">
              <a:latin typeface="Arial" panose="020B0604020202020204" pitchFamily="34" charset="0"/>
              <a:cs typeface="Arial" panose="020B0604020202020204" pitchFamily="34" charset="0"/>
            </a:rPr>
            <a:t> </a:t>
          </a:r>
          <a:r>
            <a:rPr lang="en-US" sz="1800" b="1" i="1" dirty="0" err="1" smtClean="0">
              <a:latin typeface="Arial" panose="020B0604020202020204" pitchFamily="34" charset="0"/>
              <a:cs typeface="Arial" panose="020B0604020202020204" pitchFamily="34" charset="0"/>
            </a:rPr>
            <a:t>hiểu</a:t>
          </a:r>
          <a:r>
            <a:rPr lang="en-US" sz="1800" b="1" i="1" dirty="0" smtClean="0">
              <a:latin typeface="Arial" panose="020B0604020202020204" pitchFamily="34" charset="0"/>
              <a:cs typeface="Arial" panose="020B0604020202020204" pitchFamily="34" charset="0"/>
            </a:rPr>
            <a:t> </a:t>
          </a:r>
          <a:r>
            <a:rPr lang="en-US" sz="1800" b="1" i="1" dirty="0" err="1" smtClean="0">
              <a:latin typeface="Arial" panose="020B0604020202020204" pitchFamily="34" charset="0"/>
              <a:cs typeface="Arial" panose="020B0604020202020204" pitchFamily="34" charset="0"/>
            </a:rPr>
            <a:t>biết</a:t>
          </a:r>
          <a:r>
            <a:rPr lang="en-US" sz="1800" b="1" i="1" dirty="0" smtClean="0">
              <a:latin typeface="Arial" panose="020B0604020202020204" pitchFamily="34" charset="0"/>
              <a:cs typeface="Arial" panose="020B0604020202020204" pitchFamily="34" charset="0"/>
            </a:rPr>
            <a:t> </a:t>
          </a:r>
          <a:r>
            <a:rPr lang="en-US" sz="1800" b="1" i="1" dirty="0" err="1" smtClean="0">
              <a:latin typeface="Arial" panose="020B0604020202020204" pitchFamily="34" charset="0"/>
              <a:cs typeface="Arial" panose="020B0604020202020204" pitchFamily="34" charset="0"/>
            </a:rPr>
            <a:t>của</a:t>
          </a:r>
          <a:r>
            <a:rPr lang="en-US" sz="1800" b="1" i="1" dirty="0" smtClean="0">
              <a:latin typeface="Arial" panose="020B0604020202020204" pitchFamily="34" charset="0"/>
              <a:cs typeface="Arial" panose="020B0604020202020204" pitchFamily="34" charset="0"/>
            </a:rPr>
            <a:t> </a:t>
          </a:r>
          <a:r>
            <a:rPr lang="en-US" sz="1800" b="1" i="1" dirty="0" err="1" smtClean="0">
              <a:latin typeface="Arial" panose="020B0604020202020204" pitchFamily="34" charset="0"/>
              <a:cs typeface="Arial" panose="020B0604020202020204" pitchFamily="34" charset="0"/>
            </a:rPr>
            <a:t>mình</a:t>
          </a:r>
          <a:r>
            <a:rPr lang="en-US" sz="1800" b="1" i="1" dirty="0" smtClean="0">
              <a:latin typeface="Arial" panose="020B0604020202020204" pitchFamily="34" charset="0"/>
              <a:cs typeface="Arial" panose="020B0604020202020204" pitchFamily="34" charset="0"/>
            </a:rPr>
            <a:t> </a:t>
          </a:r>
          <a:r>
            <a:rPr lang="en-US" sz="1800" b="1" i="1" dirty="0" err="1" smtClean="0">
              <a:latin typeface="Arial" panose="020B0604020202020204" pitchFamily="34" charset="0"/>
              <a:cs typeface="Arial" panose="020B0604020202020204" pitchFamily="34" charset="0"/>
            </a:rPr>
            <a:t>về</a:t>
          </a:r>
          <a:r>
            <a:rPr lang="en-US" sz="1800" b="1" i="1" dirty="0" smtClean="0">
              <a:latin typeface="Arial" panose="020B0604020202020204" pitchFamily="34" charset="0"/>
              <a:cs typeface="Arial" panose="020B0604020202020204" pitchFamily="34" charset="0"/>
            </a:rPr>
            <a:t> </a:t>
          </a:r>
          <a:r>
            <a:rPr lang="en-US" sz="1800" b="1" i="1" dirty="0" err="1" smtClean="0">
              <a:latin typeface="Arial" panose="020B0604020202020204" pitchFamily="34" charset="0"/>
              <a:cs typeface="Arial" panose="020B0604020202020204" pitchFamily="34" charset="0"/>
            </a:rPr>
            <a:t>bệnh</a:t>
          </a:r>
          <a:r>
            <a:rPr lang="en-US" sz="1800" b="1" i="1" dirty="0" smtClean="0">
              <a:latin typeface="Arial" panose="020B0604020202020204" pitchFamily="34" charset="0"/>
              <a:cs typeface="Arial" panose="020B0604020202020204" pitchFamily="34" charset="0"/>
            </a:rPr>
            <a:t> “</a:t>
          </a:r>
          <a:r>
            <a:rPr lang="en-US" sz="1800" b="1" i="1" dirty="0" err="1" smtClean="0">
              <a:latin typeface="Arial" panose="020B0604020202020204" pitchFamily="34" charset="0"/>
              <a:cs typeface="Arial" panose="020B0604020202020204" pitchFamily="34" charset="0"/>
            </a:rPr>
            <a:t>Xơ</a:t>
          </a:r>
          <a:r>
            <a:rPr lang="en-US" sz="1800" b="1" i="1" dirty="0" smtClean="0">
              <a:latin typeface="Arial" panose="020B0604020202020204" pitchFamily="34" charset="0"/>
              <a:cs typeface="Arial" panose="020B0604020202020204" pitchFamily="34" charset="0"/>
            </a:rPr>
            <a:t> </a:t>
          </a:r>
          <a:r>
            <a:rPr lang="en-US" sz="1800" b="1" i="1" dirty="0" err="1" smtClean="0">
              <a:latin typeface="Arial" panose="020B0604020202020204" pitchFamily="34" charset="0"/>
              <a:cs typeface="Arial" panose="020B0604020202020204" pitchFamily="34" charset="0"/>
            </a:rPr>
            <a:t>vữa</a:t>
          </a:r>
          <a:r>
            <a:rPr lang="en-US" sz="1800" b="1" i="1" dirty="0" smtClean="0">
              <a:latin typeface="Arial" panose="020B0604020202020204" pitchFamily="34" charset="0"/>
              <a:cs typeface="Arial" panose="020B0604020202020204" pitchFamily="34" charset="0"/>
            </a:rPr>
            <a:t> </a:t>
          </a:r>
          <a:r>
            <a:rPr lang="en-US" sz="1800" b="1" i="1" dirty="0" err="1" smtClean="0">
              <a:latin typeface="Arial" panose="020B0604020202020204" pitchFamily="34" charset="0"/>
              <a:cs typeface="Arial" panose="020B0604020202020204" pitchFamily="34" charset="0"/>
            </a:rPr>
            <a:t>mạch</a:t>
          </a:r>
          <a:r>
            <a:rPr lang="en-US" sz="1800" b="1" i="1" dirty="0" smtClean="0">
              <a:latin typeface="Arial" panose="020B0604020202020204" pitchFamily="34" charset="0"/>
              <a:cs typeface="Arial" panose="020B0604020202020204" pitchFamily="34" charset="0"/>
            </a:rPr>
            <a:t> </a:t>
          </a:r>
          <a:r>
            <a:rPr lang="en-US" sz="1800" b="1" i="1" dirty="0" err="1" smtClean="0">
              <a:latin typeface="Arial" panose="020B0604020202020204" pitchFamily="34" charset="0"/>
              <a:cs typeface="Arial" panose="020B0604020202020204" pitchFamily="34" charset="0"/>
            </a:rPr>
            <a:t>máu</a:t>
          </a:r>
          <a:r>
            <a:rPr lang="en-US" sz="1800" b="1" i="1" dirty="0" smtClean="0">
              <a:latin typeface="Arial" panose="020B0604020202020204" pitchFamily="34" charset="0"/>
              <a:cs typeface="Arial" panose="020B0604020202020204" pitchFamily="34" charset="0"/>
            </a:rPr>
            <a:t>”</a:t>
          </a:r>
          <a:endParaRPr lang="en-US" sz="1800" b="1" i="1" dirty="0">
            <a:latin typeface="Arial" panose="020B0604020202020204" pitchFamily="34" charset="0"/>
            <a:cs typeface="Arial" panose="020B0604020202020204" pitchFamily="34" charset="0"/>
          </a:endParaRPr>
        </a:p>
      </dgm:t>
    </dgm:pt>
    <dgm:pt modelId="{FF317907-9672-4AA9-94DE-4FC8FC905304}" type="parTrans" cxnId="{93BB9660-C7A4-456E-8D12-CB4E0372D538}">
      <dgm:prSet/>
      <dgm:spPr/>
      <dgm:t>
        <a:bodyPr/>
        <a:lstStyle/>
        <a:p>
          <a:endParaRPr lang="en-US"/>
        </a:p>
      </dgm:t>
    </dgm:pt>
    <dgm:pt modelId="{0F1B8BB3-8B57-4CCF-B482-2BBD06F8A058}" type="sibTrans" cxnId="{93BB9660-C7A4-456E-8D12-CB4E0372D538}">
      <dgm:prSet/>
      <dgm:spPr/>
      <dgm:t>
        <a:bodyPr/>
        <a:lstStyle/>
        <a:p>
          <a:endParaRPr lang="en-US"/>
        </a:p>
      </dgm:t>
    </dgm:pt>
    <dgm:pt modelId="{7CF5C607-4BA4-4390-A289-894F5D438264}" type="pres">
      <dgm:prSet presAssocID="{6BA36D20-9972-4A25-B5B1-3A79FE9FEBB4}" presName="Name0" presStyleCnt="0">
        <dgm:presLayoutVars>
          <dgm:dir/>
          <dgm:animOne val="branch"/>
          <dgm:animLvl val="lvl"/>
        </dgm:presLayoutVars>
      </dgm:prSet>
      <dgm:spPr/>
      <dgm:t>
        <a:bodyPr/>
        <a:lstStyle/>
        <a:p>
          <a:endParaRPr lang="en-US"/>
        </a:p>
      </dgm:t>
    </dgm:pt>
    <dgm:pt modelId="{0D976032-B992-4920-8BEA-B97719651FCB}" type="pres">
      <dgm:prSet presAssocID="{81D68FD8-A904-4E40-8D12-BD82F3894960}" presName="chaos" presStyleCnt="0"/>
      <dgm:spPr/>
    </dgm:pt>
    <dgm:pt modelId="{F93B5E45-876C-464E-93C8-0827F5FCC9D4}" type="pres">
      <dgm:prSet presAssocID="{81D68FD8-A904-4E40-8D12-BD82F3894960}" presName="parTx1" presStyleLbl="revTx" presStyleIdx="0" presStyleCnt="1"/>
      <dgm:spPr/>
      <dgm:t>
        <a:bodyPr/>
        <a:lstStyle/>
        <a:p>
          <a:endParaRPr lang="en-US"/>
        </a:p>
      </dgm:t>
    </dgm:pt>
    <dgm:pt modelId="{8B99129E-8075-4E03-B09F-BB3AD8527BE0}" type="pres">
      <dgm:prSet presAssocID="{81D68FD8-A904-4E40-8D12-BD82F3894960}" presName="c1" presStyleLbl="node1" presStyleIdx="0" presStyleCnt="18"/>
      <dgm:spPr/>
    </dgm:pt>
    <dgm:pt modelId="{8BF9A153-1EFE-4284-B547-45BC44ADEF96}" type="pres">
      <dgm:prSet presAssocID="{81D68FD8-A904-4E40-8D12-BD82F3894960}" presName="c2" presStyleLbl="node1" presStyleIdx="1" presStyleCnt="18"/>
      <dgm:spPr/>
    </dgm:pt>
    <dgm:pt modelId="{7DB1627D-C2AD-4024-A76B-F8DEBFA53C6D}" type="pres">
      <dgm:prSet presAssocID="{81D68FD8-A904-4E40-8D12-BD82F3894960}" presName="c3" presStyleLbl="node1" presStyleIdx="2" presStyleCnt="18"/>
      <dgm:spPr/>
    </dgm:pt>
    <dgm:pt modelId="{2B731E79-43B7-4B76-87EF-7D5693A85A95}" type="pres">
      <dgm:prSet presAssocID="{81D68FD8-A904-4E40-8D12-BD82F3894960}" presName="c4" presStyleLbl="node1" presStyleIdx="3" presStyleCnt="18"/>
      <dgm:spPr/>
    </dgm:pt>
    <dgm:pt modelId="{36C1545E-6A16-417C-BF72-398B2D3F8A7E}" type="pres">
      <dgm:prSet presAssocID="{81D68FD8-A904-4E40-8D12-BD82F3894960}" presName="c5" presStyleLbl="node1" presStyleIdx="4" presStyleCnt="18"/>
      <dgm:spPr/>
    </dgm:pt>
    <dgm:pt modelId="{19C19BF2-D0A3-4590-8B20-27F126E0B014}" type="pres">
      <dgm:prSet presAssocID="{81D68FD8-A904-4E40-8D12-BD82F3894960}" presName="c6" presStyleLbl="node1" presStyleIdx="5" presStyleCnt="18"/>
      <dgm:spPr/>
    </dgm:pt>
    <dgm:pt modelId="{6F7A1DC7-E75F-4FA1-88EF-BD68648B0693}" type="pres">
      <dgm:prSet presAssocID="{81D68FD8-A904-4E40-8D12-BD82F3894960}" presName="c7" presStyleLbl="node1" presStyleIdx="6" presStyleCnt="18"/>
      <dgm:spPr/>
    </dgm:pt>
    <dgm:pt modelId="{655082DD-7E02-48C8-86C9-FE02C125A639}" type="pres">
      <dgm:prSet presAssocID="{81D68FD8-A904-4E40-8D12-BD82F3894960}" presName="c8" presStyleLbl="node1" presStyleIdx="7" presStyleCnt="18"/>
      <dgm:spPr/>
    </dgm:pt>
    <dgm:pt modelId="{89D3E53F-262A-4544-A59A-1082ABE9773F}" type="pres">
      <dgm:prSet presAssocID="{81D68FD8-A904-4E40-8D12-BD82F3894960}" presName="c9" presStyleLbl="node1" presStyleIdx="8" presStyleCnt="18"/>
      <dgm:spPr/>
    </dgm:pt>
    <dgm:pt modelId="{6006B7A3-C08D-4054-AD51-572ABE72DA1A}" type="pres">
      <dgm:prSet presAssocID="{81D68FD8-A904-4E40-8D12-BD82F3894960}" presName="c10" presStyleLbl="node1" presStyleIdx="9" presStyleCnt="18"/>
      <dgm:spPr/>
    </dgm:pt>
    <dgm:pt modelId="{DC4C4FB3-1C4B-45AF-A2A7-62EEC5C5A23F}" type="pres">
      <dgm:prSet presAssocID="{81D68FD8-A904-4E40-8D12-BD82F3894960}" presName="c11" presStyleLbl="node1" presStyleIdx="10" presStyleCnt="18"/>
      <dgm:spPr/>
    </dgm:pt>
    <dgm:pt modelId="{9D3A9983-AD9A-4694-8938-609E379EE6CD}" type="pres">
      <dgm:prSet presAssocID="{81D68FD8-A904-4E40-8D12-BD82F3894960}" presName="c12" presStyleLbl="node1" presStyleIdx="11" presStyleCnt="18"/>
      <dgm:spPr/>
    </dgm:pt>
    <dgm:pt modelId="{CAEE1F85-290C-40E9-AFE1-8FCEC05DC7F2}" type="pres">
      <dgm:prSet presAssocID="{81D68FD8-A904-4E40-8D12-BD82F3894960}" presName="c13" presStyleLbl="node1" presStyleIdx="12" presStyleCnt="18"/>
      <dgm:spPr/>
    </dgm:pt>
    <dgm:pt modelId="{908A51AF-5632-4D8E-9C6D-9D664DCFC0A2}" type="pres">
      <dgm:prSet presAssocID="{81D68FD8-A904-4E40-8D12-BD82F3894960}" presName="c14" presStyleLbl="node1" presStyleIdx="13" presStyleCnt="18"/>
      <dgm:spPr/>
    </dgm:pt>
    <dgm:pt modelId="{80763F7E-261E-4CE5-BE53-7AA61EEE62EC}" type="pres">
      <dgm:prSet presAssocID="{81D68FD8-A904-4E40-8D12-BD82F3894960}" presName="c15" presStyleLbl="node1" presStyleIdx="14" presStyleCnt="18"/>
      <dgm:spPr/>
    </dgm:pt>
    <dgm:pt modelId="{6D50E1A4-69B1-49E3-AFF7-6FEA82FC87A3}" type="pres">
      <dgm:prSet presAssocID="{81D68FD8-A904-4E40-8D12-BD82F3894960}" presName="c16" presStyleLbl="node1" presStyleIdx="15" presStyleCnt="18"/>
      <dgm:spPr/>
    </dgm:pt>
    <dgm:pt modelId="{7049AD9E-2F34-4D28-8A19-9A8198A1750B}" type="pres">
      <dgm:prSet presAssocID="{81D68FD8-A904-4E40-8D12-BD82F3894960}" presName="c17" presStyleLbl="node1" presStyleIdx="16" presStyleCnt="18"/>
      <dgm:spPr/>
    </dgm:pt>
    <dgm:pt modelId="{643871C7-A407-41FB-9CBE-C64FD7D7EA33}" type="pres">
      <dgm:prSet presAssocID="{81D68FD8-A904-4E40-8D12-BD82F3894960}" presName="c18" presStyleLbl="node1" presStyleIdx="17" presStyleCnt="18"/>
      <dgm:spPr/>
    </dgm:pt>
  </dgm:ptLst>
  <dgm:cxnLst>
    <dgm:cxn modelId="{1BFECB7B-C5D0-49C9-9C7C-977422FAB3FA}" type="presOf" srcId="{6BA36D20-9972-4A25-B5B1-3A79FE9FEBB4}" destId="{7CF5C607-4BA4-4390-A289-894F5D438264}" srcOrd="0" destOrd="0" presId="urn:microsoft.com/office/officeart/2009/3/layout/RandomtoResultProcess"/>
    <dgm:cxn modelId="{93BB9660-C7A4-456E-8D12-CB4E0372D538}" srcId="{6BA36D20-9972-4A25-B5B1-3A79FE9FEBB4}" destId="{81D68FD8-A904-4E40-8D12-BD82F3894960}" srcOrd="0" destOrd="0" parTransId="{FF317907-9672-4AA9-94DE-4FC8FC905304}" sibTransId="{0F1B8BB3-8B57-4CCF-B482-2BBD06F8A058}"/>
    <dgm:cxn modelId="{078A2B7E-B34A-4626-BF31-B0160D32DDA8}" type="presOf" srcId="{81D68FD8-A904-4E40-8D12-BD82F3894960}" destId="{F93B5E45-876C-464E-93C8-0827F5FCC9D4}" srcOrd="0" destOrd="0" presId="urn:microsoft.com/office/officeart/2009/3/layout/RandomtoResultProcess"/>
    <dgm:cxn modelId="{87C3B033-B025-46BE-8E29-3BA806E835B0}" type="presParOf" srcId="{7CF5C607-4BA4-4390-A289-894F5D438264}" destId="{0D976032-B992-4920-8BEA-B97719651FCB}" srcOrd="0" destOrd="0" presId="urn:microsoft.com/office/officeart/2009/3/layout/RandomtoResultProcess"/>
    <dgm:cxn modelId="{8FE9494C-EA2F-4584-A5DA-F131738A951A}" type="presParOf" srcId="{0D976032-B992-4920-8BEA-B97719651FCB}" destId="{F93B5E45-876C-464E-93C8-0827F5FCC9D4}" srcOrd="0" destOrd="0" presId="urn:microsoft.com/office/officeart/2009/3/layout/RandomtoResultProcess"/>
    <dgm:cxn modelId="{E85C3CF7-3E3A-4E3F-9C4E-5B95883A0BF6}" type="presParOf" srcId="{0D976032-B992-4920-8BEA-B97719651FCB}" destId="{8B99129E-8075-4E03-B09F-BB3AD8527BE0}" srcOrd="1" destOrd="0" presId="urn:microsoft.com/office/officeart/2009/3/layout/RandomtoResultProcess"/>
    <dgm:cxn modelId="{A1F46865-0631-4140-8135-31C495428BCA}" type="presParOf" srcId="{0D976032-B992-4920-8BEA-B97719651FCB}" destId="{8BF9A153-1EFE-4284-B547-45BC44ADEF96}" srcOrd="2" destOrd="0" presId="urn:microsoft.com/office/officeart/2009/3/layout/RandomtoResultProcess"/>
    <dgm:cxn modelId="{FA7042CA-DF9A-4BBF-B9A1-F9D37D88FFC9}" type="presParOf" srcId="{0D976032-B992-4920-8BEA-B97719651FCB}" destId="{7DB1627D-C2AD-4024-A76B-F8DEBFA53C6D}" srcOrd="3" destOrd="0" presId="urn:microsoft.com/office/officeart/2009/3/layout/RandomtoResultProcess"/>
    <dgm:cxn modelId="{F62FA3F9-0813-44A1-9E6E-C129CBA6D03C}" type="presParOf" srcId="{0D976032-B992-4920-8BEA-B97719651FCB}" destId="{2B731E79-43B7-4B76-87EF-7D5693A85A95}" srcOrd="4" destOrd="0" presId="urn:microsoft.com/office/officeart/2009/3/layout/RandomtoResultProcess"/>
    <dgm:cxn modelId="{81D70C5D-EC20-4BF1-8F04-4F3EB32FA7EC}" type="presParOf" srcId="{0D976032-B992-4920-8BEA-B97719651FCB}" destId="{36C1545E-6A16-417C-BF72-398B2D3F8A7E}" srcOrd="5" destOrd="0" presId="urn:microsoft.com/office/officeart/2009/3/layout/RandomtoResultProcess"/>
    <dgm:cxn modelId="{8399E736-A8C7-4A8B-9C6D-9B9FF68F0745}" type="presParOf" srcId="{0D976032-B992-4920-8BEA-B97719651FCB}" destId="{19C19BF2-D0A3-4590-8B20-27F126E0B014}" srcOrd="6" destOrd="0" presId="urn:microsoft.com/office/officeart/2009/3/layout/RandomtoResultProcess"/>
    <dgm:cxn modelId="{1CF62128-97B2-4B7C-9445-4C7E53A2C1F0}" type="presParOf" srcId="{0D976032-B992-4920-8BEA-B97719651FCB}" destId="{6F7A1DC7-E75F-4FA1-88EF-BD68648B0693}" srcOrd="7" destOrd="0" presId="urn:microsoft.com/office/officeart/2009/3/layout/RandomtoResultProcess"/>
    <dgm:cxn modelId="{08978292-2FE2-44BF-8DDF-4BA77C6D2284}" type="presParOf" srcId="{0D976032-B992-4920-8BEA-B97719651FCB}" destId="{655082DD-7E02-48C8-86C9-FE02C125A639}" srcOrd="8" destOrd="0" presId="urn:microsoft.com/office/officeart/2009/3/layout/RandomtoResultProcess"/>
    <dgm:cxn modelId="{937C15FD-1A94-42ED-B618-0C8E5301FD3F}" type="presParOf" srcId="{0D976032-B992-4920-8BEA-B97719651FCB}" destId="{89D3E53F-262A-4544-A59A-1082ABE9773F}" srcOrd="9" destOrd="0" presId="urn:microsoft.com/office/officeart/2009/3/layout/RandomtoResultProcess"/>
    <dgm:cxn modelId="{EDA182E0-9FD7-4FEC-972C-0F788636B443}" type="presParOf" srcId="{0D976032-B992-4920-8BEA-B97719651FCB}" destId="{6006B7A3-C08D-4054-AD51-572ABE72DA1A}" srcOrd="10" destOrd="0" presId="urn:microsoft.com/office/officeart/2009/3/layout/RandomtoResultProcess"/>
    <dgm:cxn modelId="{830CE0D4-E126-4AFE-8E52-0E4BFA016E35}" type="presParOf" srcId="{0D976032-B992-4920-8BEA-B97719651FCB}" destId="{DC4C4FB3-1C4B-45AF-A2A7-62EEC5C5A23F}" srcOrd="11" destOrd="0" presId="urn:microsoft.com/office/officeart/2009/3/layout/RandomtoResultProcess"/>
    <dgm:cxn modelId="{71A3E9A5-41C4-4181-A59E-C1B93041F185}" type="presParOf" srcId="{0D976032-B992-4920-8BEA-B97719651FCB}" destId="{9D3A9983-AD9A-4694-8938-609E379EE6CD}" srcOrd="12" destOrd="0" presId="urn:microsoft.com/office/officeart/2009/3/layout/RandomtoResultProcess"/>
    <dgm:cxn modelId="{5B759C8F-A8DF-48D4-A83F-F26FBAA2B78C}" type="presParOf" srcId="{0D976032-B992-4920-8BEA-B97719651FCB}" destId="{CAEE1F85-290C-40E9-AFE1-8FCEC05DC7F2}" srcOrd="13" destOrd="0" presId="urn:microsoft.com/office/officeart/2009/3/layout/RandomtoResultProcess"/>
    <dgm:cxn modelId="{9BC89446-56F8-4915-9CF6-2EDC4A260F0D}" type="presParOf" srcId="{0D976032-B992-4920-8BEA-B97719651FCB}" destId="{908A51AF-5632-4D8E-9C6D-9D664DCFC0A2}" srcOrd="14" destOrd="0" presId="urn:microsoft.com/office/officeart/2009/3/layout/RandomtoResultProcess"/>
    <dgm:cxn modelId="{48AE8F39-3B86-407B-B5A6-BE88FAD584E3}" type="presParOf" srcId="{0D976032-B992-4920-8BEA-B97719651FCB}" destId="{80763F7E-261E-4CE5-BE53-7AA61EEE62EC}" srcOrd="15" destOrd="0" presId="urn:microsoft.com/office/officeart/2009/3/layout/RandomtoResultProcess"/>
    <dgm:cxn modelId="{B6A17FFB-06E6-450A-8328-7069ACFADAF1}" type="presParOf" srcId="{0D976032-B992-4920-8BEA-B97719651FCB}" destId="{6D50E1A4-69B1-49E3-AFF7-6FEA82FC87A3}" srcOrd="16" destOrd="0" presId="urn:microsoft.com/office/officeart/2009/3/layout/RandomtoResultProcess"/>
    <dgm:cxn modelId="{FB0736F5-1884-4245-BD2C-D69534EFC790}" type="presParOf" srcId="{0D976032-B992-4920-8BEA-B97719651FCB}" destId="{7049AD9E-2F34-4D28-8A19-9A8198A1750B}" srcOrd="17" destOrd="0" presId="urn:microsoft.com/office/officeart/2009/3/layout/RandomtoResultProcess"/>
    <dgm:cxn modelId="{42473BF4-0021-4603-88B7-3BA4ECF51928}" type="presParOf" srcId="{0D976032-B992-4920-8BEA-B97719651FCB}" destId="{643871C7-A407-41FB-9CBE-C64FD7D7EA33}" srcOrd="18"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187E4-4279-4C5F-818B-7173080B3B90}">
      <dsp:nvSpPr>
        <dsp:cNvPr id="0" name=""/>
        <dsp:cNvSpPr/>
      </dsp:nvSpPr>
      <dsp:spPr>
        <a:xfrm>
          <a:off x="-60270" y="0"/>
          <a:ext cx="1145513" cy="1145513"/>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7E6CCF5-CC13-494E-BED6-24203C6C20F5}">
      <dsp:nvSpPr>
        <dsp:cNvPr id="0" name=""/>
        <dsp:cNvSpPr/>
      </dsp:nvSpPr>
      <dsp:spPr>
        <a:xfrm>
          <a:off x="391944" y="0"/>
          <a:ext cx="8322973" cy="1145513"/>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i="1" kern="1200" dirty="0" err="1" smtClean="0">
              <a:latin typeface="Arial" panose="020B0604020202020204" pitchFamily="34" charset="0"/>
              <a:cs typeface="Arial" panose="020B0604020202020204" pitchFamily="34" charset="0"/>
            </a:rPr>
            <a:t>Kể</a:t>
          </a:r>
          <a:r>
            <a:rPr lang="en-US" sz="3200" b="1" i="1" kern="1200" dirty="0" smtClean="0">
              <a:latin typeface="Arial" panose="020B0604020202020204" pitchFamily="34" charset="0"/>
              <a:cs typeface="Arial" panose="020B0604020202020204" pitchFamily="34" charset="0"/>
            </a:rPr>
            <a:t> </a:t>
          </a:r>
          <a:r>
            <a:rPr lang="en-US" sz="3200" b="1" i="1" kern="1200" dirty="0" err="1" smtClean="0">
              <a:latin typeface="Arial" panose="020B0604020202020204" pitchFamily="34" charset="0"/>
              <a:cs typeface="Arial" panose="020B0604020202020204" pitchFamily="34" charset="0"/>
            </a:rPr>
            <a:t>tên</a:t>
          </a:r>
          <a:r>
            <a:rPr lang="en-US" sz="3200" b="1" i="1" kern="1200" dirty="0" smtClean="0">
              <a:latin typeface="Arial" panose="020B0604020202020204" pitchFamily="34" charset="0"/>
              <a:cs typeface="Arial" panose="020B0604020202020204" pitchFamily="34" charset="0"/>
            </a:rPr>
            <a:t> </a:t>
          </a:r>
          <a:r>
            <a:rPr lang="en-US" sz="3200" b="1" i="1" kern="1200" dirty="0" err="1" smtClean="0">
              <a:latin typeface="Arial" panose="020B0604020202020204" pitchFamily="34" charset="0"/>
              <a:cs typeface="Arial" panose="020B0604020202020204" pitchFamily="34" charset="0"/>
            </a:rPr>
            <a:t>một</a:t>
          </a:r>
          <a:r>
            <a:rPr lang="en-US" sz="3200" b="1" i="1" kern="1200" dirty="0" smtClean="0">
              <a:latin typeface="Arial" panose="020B0604020202020204" pitchFamily="34" charset="0"/>
              <a:cs typeface="Arial" panose="020B0604020202020204" pitchFamily="34" charset="0"/>
            </a:rPr>
            <a:t> </a:t>
          </a:r>
          <a:r>
            <a:rPr lang="en-US" sz="3200" b="1" i="1" kern="1200" dirty="0" err="1" smtClean="0">
              <a:latin typeface="Arial" panose="020B0604020202020204" pitchFamily="34" charset="0"/>
              <a:cs typeface="Arial" panose="020B0604020202020204" pitchFamily="34" charset="0"/>
            </a:rPr>
            <a:t>số</a:t>
          </a:r>
          <a:r>
            <a:rPr lang="en-US" sz="3200" b="1" i="1" kern="1200" dirty="0" smtClean="0">
              <a:latin typeface="Arial" panose="020B0604020202020204" pitchFamily="34" charset="0"/>
              <a:cs typeface="Arial" panose="020B0604020202020204" pitchFamily="34" charset="0"/>
            </a:rPr>
            <a:t> </a:t>
          </a:r>
          <a:r>
            <a:rPr lang="en-US" sz="3200" b="1" i="1" kern="1200" dirty="0" err="1" smtClean="0">
              <a:latin typeface="Arial" panose="020B0604020202020204" pitchFamily="34" charset="0"/>
              <a:cs typeface="Arial" panose="020B0604020202020204" pitchFamily="34" charset="0"/>
            </a:rPr>
            <a:t>loại</a:t>
          </a:r>
          <a:r>
            <a:rPr lang="en-US" sz="3200" b="1" i="1" kern="1200" dirty="0" smtClean="0">
              <a:latin typeface="Arial" panose="020B0604020202020204" pitchFamily="34" charset="0"/>
              <a:cs typeface="Arial" panose="020B0604020202020204" pitchFamily="34" charset="0"/>
            </a:rPr>
            <a:t> </a:t>
          </a:r>
          <a:r>
            <a:rPr lang="en-US" sz="3200" b="1" i="1" kern="1200" dirty="0" err="1" smtClean="0">
              <a:latin typeface="Arial" panose="020B0604020202020204" pitchFamily="34" charset="0"/>
              <a:cs typeface="Arial" panose="020B0604020202020204" pitchFamily="34" charset="0"/>
            </a:rPr>
            <a:t>thực</a:t>
          </a:r>
          <a:r>
            <a:rPr lang="en-US" sz="3200" b="1" i="1" kern="1200" dirty="0" smtClean="0">
              <a:latin typeface="Arial" panose="020B0604020202020204" pitchFamily="34" charset="0"/>
              <a:cs typeface="Arial" panose="020B0604020202020204" pitchFamily="34" charset="0"/>
            </a:rPr>
            <a:t> </a:t>
          </a:r>
          <a:r>
            <a:rPr lang="en-US" sz="3200" b="1" i="1" kern="1200" dirty="0" err="1" smtClean="0">
              <a:latin typeface="Arial" panose="020B0604020202020204" pitchFamily="34" charset="0"/>
              <a:cs typeface="Arial" panose="020B0604020202020204" pitchFamily="34" charset="0"/>
            </a:rPr>
            <a:t>phẩm</a:t>
          </a:r>
          <a:r>
            <a:rPr lang="en-US" sz="3200" b="1" i="1" kern="1200" dirty="0" smtClean="0">
              <a:latin typeface="Arial" panose="020B0604020202020204" pitchFamily="34" charset="0"/>
              <a:cs typeface="Arial" panose="020B0604020202020204" pitchFamily="34" charset="0"/>
            </a:rPr>
            <a:t> </a:t>
          </a:r>
          <a:r>
            <a:rPr lang="en-US" sz="3200" b="1" i="1" kern="1200" dirty="0" err="1" smtClean="0">
              <a:latin typeface="Arial" panose="020B0604020202020204" pitchFamily="34" charset="0"/>
              <a:cs typeface="Arial" panose="020B0604020202020204" pitchFamily="34" charset="0"/>
            </a:rPr>
            <a:t>giàu</a:t>
          </a:r>
          <a:r>
            <a:rPr lang="en-US" sz="3200" b="1" i="1" kern="1200" dirty="0" smtClean="0">
              <a:latin typeface="Arial" panose="020B0604020202020204" pitchFamily="34" charset="0"/>
              <a:cs typeface="Arial" panose="020B0604020202020204" pitchFamily="34" charset="0"/>
            </a:rPr>
            <a:t> lipid</a:t>
          </a:r>
          <a:endParaRPr lang="en-US" sz="3200" b="1" i="1" kern="1200" dirty="0">
            <a:latin typeface="Arial" panose="020B0604020202020204" pitchFamily="34" charset="0"/>
            <a:cs typeface="Arial" panose="020B0604020202020204" pitchFamily="34" charset="0"/>
          </a:endParaRPr>
        </a:p>
      </dsp:txBody>
      <dsp:txXfrm>
        <a:off x="391944" y="0"/>
        <a:ext cx="8322973" cy="1145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B5E45-876C-464E-93C8-0827F5FCC9D4}">
      <dsp:nvSpPr>
        <dsp:cNvPr id="0" name=""/>
        <dsp:cNvSpPr/>
      </dsp:nvSpPr>
      <dsp:spPr>
        <a:xfrm>
          <a:off x="3786325" y="886445"/>
          <a:ext cx="2421078" cy="79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i="1" kern="1200" dirty="0" err="1" smtClean="0">
              <a:latin typeface="Arial" panose="020B0604020202020204" pitchFamily="34" charset="0"/>
              <a:cs typeface="Arial" panose="020B0604020202020204" pitchFamily="34" charset="0"/>
            </a:rPr>
            <a:t>Hãy</a:t>
          </a:r>
          <a:r>
            <a:rPr lang="en-US" sz="1800" b="1" i="1" kern="1200" dirty="0" smtClean="0">
              <a:latin typeface="Arial" panose="020B0604020202020204" pitchFamily="34" charset="0"/>
              <a:cs typeface="Arial" panose="020B0604020202020204" pitchFamily="34" charset="0"/>
            </a:rPr>
            <a:t> </a:t>
          </a:r>
          <a:r>
            <a:rPr lang="en-US" sz="1800" b="1" i="1" kern="1200" dirty="0" err="1" smtClean="0">
              <a:latin typeface="Arial" panose="020B0604020202020204" pitchFamily="34" charset="0"/>
              <a:cs typeface="Arial" panose="020B0604020202020204" pitchFamily="34" charset="0"/>
            </a:rPr>
            <a:t>nêu</a:t>
          </a:r>
          <a:r>
            <a:rPr lang="en-US" sz="1800" b="1" i="1" kern="1200" dirty="0" smtClean="0">
              <a:latin typeface="Arial" panose="020B0604020202020204" pitchFamily="34" charset="0"/>
              <a:cs typeface="Arial" panose="020B0604020202020204" pitchFamily="34" charset="0"/>
            </a:rPr>
            <a:t> </a:t>
          </a:r>
          <a:r>
            <a:rPr lang="en-US" sz="1800" b="1" i="1" kern="1200" dirty="0" err="1" smtClean="0">
              <a:latin typeface="Arial" panose="020B0604020202020204" pitchFamily="34" charset="0"/>
              <a:cs typeface="Arial" panose="020B0604020202020204" pitchFamily="34" charset="0"/>
            </a:rPr>
            <a:t>hiểu</a:t>
          </a:r>
          <a:r>
            <a:rPr lang="en-US" sz="1800" b="1" i="1" kern="1200" dirty="0" smtClean="0">
              <a:latin typeface="Arial" panose="020B0604020202020204" pitchFamily="34" charset="0"/>
              <a:cs typeface="Arial" panose="020B0604020202020204" pitchFamily="34" charset="0"/>
            </a:rPr>
            <a:t> </a:t>
          </a:r>
          <a:r>
            <a:rPr lang="en-US" sz="1800" b="1" i="1" kern="1200" dirty="0" err="1" smtClean="0">
              <a:latin typeface="Arial" panose="020B0604020202020204" pitchFamily="34" charset="0"/>
              <a:cs typeface="Arial" panose="020B0604020202020204" pitchFamily="34" charset="0"/>
            </a:rPr>
            <a:t>biết</a:t>
          </a:r>
          <a:r>
            <a:rPr lang="en-US" sz="1800" b="1" i="1" kern="1200" dirty="0" smtClean="0">
              <a:latin typeface="Arial" panose="020B0604020202020204" pitchFamily="34" charset="0"/>
              <a:cs typeface="Arial" panose="020B0604020202020204" pitchFamily="34" charset="0"/>
            </a:rPr>
            <a:t> </a:t>
          </a:r>
          <a:r>
            <a:rPr lang="en-US" sz="1800" b="1" i="1" kern="1200" dirty="0" err="1" smtClean="0">
              <a:latin typeface="Arial" panose="020B0604020202020204" pitchFamily="34" charset="0"/>
              <a:cs typeface="Arial" panose="020B0604020202020204" pitchFamily="34" charset="0"/>
            </a:rPr>
            <a:t>của</a:t>
          </a:r>
          <a:r>
            <a:rPr lang="en-US" sz="1800" b="1" i="1" kern="1200" dirty="0" smtClean="0">
              <a:latin typeface="Arial" panose="020B0604020202020204" pitchFamily="34" charset="0"/>
              <a:cs typeface="Arial" panose="020B0604020202020204" pitchFamily="34" charset="0"/>
            </a:rPr>
            <a:t> </a:t>
          </a:r>
          <a:r>
            <a:rPr lang="en-US" sz="1800" b="1" i="1" kern="1200" dirty="0" err="1" smtClean="0">
              <a:latin typeface="Arial" panose="020B0604020202020204" pitchFamily="34" charset="0"/>
              <a:cs typeface="Arial" panose="020B0604020202020204" pitchFamily="34" charset="0"/>
            </a:rPr>
            <a:t>mình</a:t>
          </a:r>
          <a:r>
            <a:rPr lang="en-US" sz="1800" b="1" i="1" kern="1200" dirty="0" smtClean="0">
              <a:latin typeface="Arial" panose="020B0604020202020204" pitchFamily="34" charset="0"/>
              <a:cs typeface="Arial" panose="020B0604020202020204" pitchFamily="34" charset="0"/>
            </a:rPr>
            <a:t> </a:t>
          </a:r>
          <a:r>
            <a:rPr lang="en-US" sz="1800" b="1" i="1" kern="1200" dirty="0" err="1" smtClean="0">
              <a:latin typeface="Arial" panose="020B0604020202020204" pitchFamily="34" charset="0"/>
              <a:cs typeface="Arial" panose="020B0604020202020204" pitchFamily="34" charset="0"/>
            </a:rPr>
            <a:t>về</a:t>
          </a:r>
          <a:r>
            <a:rPr lang="en-US" sz="1800" b="1" i="1" kern="1200" dirty="0" smtClean="0">
              <a:latin typeface="Arial" panose="020B0604020202020204" pitchFamily="34" charset="0"/>
              <a:cs typeface="Arial" panose="020B0604020202020204" pitchFamily="34" charset="0"/>
            </a:rPr>
            <a:t> </a:t>
          </a:r>
          <a:r>
            <a:rPr lang="en-US" sz="1800" b="1" i="1" kern="1200" dirty="0" err="1" smtClean="0">
              <a:latin typeface="Arial" panose="020B0604020202020204" pitchFamily="34" charset="0"/>
              <a:cs typeface="Arial" panose="020B0604020202020204" pitchFamily="34" charset="0"/>
            </a:rPr>
            <a:t>bệnh</a:t>
          </a:r>
          <a:r>
            <a:rPr lang="en-US" sz="1800" b="1" i="1" kern="1200" dirty="0" smtClean="0">
              <a:latin typeface="Arial" panose="020B0604020202020204" pitchFamily="34" charset="0"/>
              <a:cs typeface="Arial" panose="020B0604020202020204" pitchFamily="34" charset="0"/>
            </a:rPr>
            <a:t> “</a:t>
          </a:r>
          <a:r>
            <a:rPr lang="en-US" sz="1800" b="1" i="1" kern="1200" dirty="0" err="1" smtClean="0">
              <a:latin typeface="Arial" panose="020B0604020202020204" pitchFamily="34" charset="0"/>
              <a:cs typeface="Arial" panose="020B0604020202020204" pitchFamily="34" charset="0"/>
            </a:rPr>
            <a:t>Xơ</a:t>
          </a:r>
          <a:r>
            <a:rPr lang="en-US" sz="1800" b="1" i="1" kern="1200" dirty="0" smtClean="0">
              <a:latin typeface="Arial" panose="020B0604020202020204" pitchFamily="34" charset="0"/>
              <a:cs typeface="Arial" panose="020B0604020202020204" pitchFamily="34" charset="0"/>
            </a:rPr>
            <a:t> </a:t>
          </a:r>
          <a:r>
            <a:rPr lang="en-US" sz="1800" b="1" i="1" kern="1200" dirty="0" err="1" smtClean="0">
              <a:latin typeface="Arial" panose="020B0604020202020204" pitchFamily="34" charset="0"/>
              <a:cs typeface="Arial" panose="020B0604020202020204" pitchFamily="34" charset="0"/>
            </a:rPr>
            <a:t>vữa</a:t>
          </a:r>
          <a:r>
            <a:rPr lang="en-US" sz="1800" b="1" i="1" kern="1200" dirty="0" smtClean="0">
              <a:latin typeface="Arial" panose="020B0604020202020204" pitchFamily="34" charset="0"/>
              <a:cs typeface="Arial" panose="020B0604020202020204" pitchFamily="34" charset="0"/>
            </a:rPr>
            <a:t> </a:t>
          </a:r>
          <a:r>
            <a:rPr lang="en-US" sz="1800" b="1" i="1" kern="1200" dirty="0" err="1" smtClean="0">
              <a:latin typeface="Arial" panose="020B0604020202020204" pitchFamily="34" charset="0"/>
              <a:cs typeface="Arial" panose="020B0604020202020204" pitchFamily="34" charset="0"/>
            </a:rPr>
            <a:t>mạch</a:t>
          </a:r>
          <a:r>
            <a:rPr lang="en-US" sz="1800" b="1" i="1" kern="1200" dirty="0" smtClean="0">
              <a:latin typeface="Arial" panose="020B0604020202020204" pitchFamily="34" charset="0"/>
              <a:cs typeface="Arial" panose="020B0604020202020204" pitchFamily="34" charset="0"/>
            </a:rPr>
            <a:t> </a:t>
          </a:r>
          <a:r>
            <a:rPr lang="en-US" sz="1800" b="1" i="1" kern="1200" dirty="0" err="1" smtClean="0">
              <a:latin typeface="Arial" panose="020B0604020202020204" pitchFamily="34" charset="0"/>
              <a:cs typeface="Arial" panose="020B0604020202020204" pitchFamily="34" charset="0"/>
            </a:rPr>
            <a:t>máu</a:t>
          </a:r>
          <a:r>
            <a:rPr lang="en-US" sz="1800" b="1" i="1" kern="1200" dirty="0" smtClean="0">
              <a:latin typeface="Arial" panose="020B0604020202020204" pitchFamily="34" charset="0"/>
              <a:cs typeface="Arial" panose="020B0604020202020204" pitchFamily="34" charset="0"/>
            </a:rPr>
            <a:t>”</a:t>
          </a:r>
          <a:endParaRPr lang="en-US" sz="1800" b="1" i="1" kern="1200" dirty="0">
            <a:latin typeface="Arial" panose="020B0604020202020204" pitchFamily="34" charset="0"/>
            <a:cs typeface="Arial" panose="020B0604020202020204" pitchFamily="34" charset="0"/>
          </a:endParaRPr>
        </a:p>
      </dsp:txBody>
      <dsp:txXfrm>
        <a:off x="3786325" y="886445"/>
        <a:ext cx="2421078" cy="797855"/>
      </dsp:txXfrm>
    </dsp:sp>
    <dsp:sp modelId="{8B99129E-8075-4E03-B09F-BB3AD8527BE0}">
      <dsp:nvSpPr>
        <dsp:cNvPr id="0" name=""/>
        <dsp:cNvSpPr/>
      </dsp:nvSpPr>
      <dsp:spPr>
        <a:xfrm>
          <a:off x="3783574" y="643787"/>
          <a:ext cx="192585" cy="19258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BF9A153-1EFE-4284-B547-45BC44ADEF96}">
      <dsp:nvSpPr>
        <dsp:cNvPr id="0" name=""/>
        <dsp:cNvSpPr/>
      </dsp:nvSpPr>
      <dsp:spPr>
        <a:xfrm>
          <a:off x="3918384" y="374167"/>
          <a:ext cx="192585" cy="192585"/>
        </a:xfrm>
        <a:prstGeom prst="ellipse">
          <a:avLst/>
        </a:prstGeom>
        <a:gradFill rotWithShape="0">
          <a:gsLst>
            <a:gs pos="0">
              <a:schemeClr val="accent4">
                <a:hueOff val="611511"/>
                <a:satOff val="-2822"/>
                <a:lumOff val="104"/>
                <a:alphaOff val="0"/>
                <a:satMod val="103000"/>
                <a:lumMod val="102000"/>
                <a:tint val="94000"/>
              </a:schemeClr>
            </a:gs>
            <a:gs pos="50000">
              <a:schemeClr val="accent4">
                <a:hueOff val="611511"/>
                <a:satOff val="-2822"/>
                <a:lumOff val="104"/>
                <a:alphaOff val="0"/>
                <a:satMod val="110000"/>
                <a:lumMod val="100000"/>
                <a:shade val="100000"/>
              </a:schemeClr>
            </a:gs>
            <a:gs pos="100000">
              <a:schemeClr val="accent4">
                <a:hueOff val="611511"/>
                <a:satOff val="-2822"/>
                <a:lumOff val="1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DB1627D-C2AD-4024-A76B-F8DEBFA53C6D}">
      <dsp:nvSpPr>
        <dsp:cNvPr id="0" name=""/>
        <dsp:cNvSpPr/>
      </dsp:nvSpPr>
      <dsp:spPr>
        <a:xfrm>
          <a:off x="4241928" y="428091"/>
          <a:ext cx="302634" cy="302634"/>
        </a:xfrm>
        <a:prstGeom prst="ellipse">
          <a:avLst/>
        </a:prstGeom>
        <a:gradFill rotWithShape="0">
          <a:gsLst>
            <a:gs pos="0">
              <a:schemeClr val="accent4">
                <a:hueOff val="1223023"/>
                <a:satOff val="-5643"/>
                <a:lumOff val="208"/>
                <a:alphaOff val="0"/>
                <a:satMod val="103000"/>
                <a:lumMod val="102000"/>
                <a:tint val="94000"/>
              </a:schemeClr>
            </a:gs>
            <a:gs pos="50000">
              <a:schemeClr val="accent4">
                <a:hueOff val="1223023"/>
                <a:satOff val="-5643"/>
                <a:lumOff val="208"/>
                <a:alphaOff val="0"/>
                <a:satMod val="110000"/>
                <a:lumMod val="100000"/>
                <a:shade val="100000"/>
              </a:schemeClr>
            </a:gs>
            <a:gs pos="100000">
              <a:schemeClr val="accent4">
                <a:hueOff val="1223023"/>
                <a:satOff val="-5643"/>
                <a:lumOff val="2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B731E79-43B7-4B76-87EF-7D5693A85A95}">
      <dsp:nvSpPr>
        <dsp:cNvPr id="0" name=""/>
        <dsp:cNvSpPr/>
      </dsp:nvSpPr>
      <dsp:spPr>
        <a:xfrm>
          <a:off x="4511548" y="131509"/>
          <a:ext cx="192585" cy="192585"/>
        </a:xfrm>
        <a:prstGeom prst="ellipse">
          <a:avLst/>
        </a:prstGeom>
        <a:gradFill rotWithShape="0">
          <a:gsLst>
            <a:gs pos="0">
              <a:schemeClr val="accent4">
                <a:hueOff val="1834534"/>
                <a:satOff val="-8465"/>
                <a:lumOff val="311"/>
                <a:alphaOff val="0"/>
                <a:satMod val="103000"/>
                <a:lumMod val="102000"/>
                <a:tint val="94000"/>
              </a:schemeClr>
            </a:gs>
            <a:gs pos="50000">
              <a:schemeClr val="accent4">
                <a:hueOff val="1834534"/>
                <a:satOff val="-8465"/>
                <a:lumOff val="311"/>
                <a:alphaOff val="0"/>
                <a:satMod val="110000"/>
                <a:lumMod val="100000"/>
                <a:shade val="100000"/>
              </a:schemeClr>
            </a:gs>
            <a:gs pos="100000">
              <a:schemeClr val="accent4">
                <a:hueOff val="1834534"/>
                <a:satOff val="-8465"/>
                <a:lumOff val="31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6C1545E-6A16-417C-BF72-398B2D3F8A7E}">
      <dsp:nvSpPr>
        <dsp:cNvPr id="0" name=""/>
        <dsp:cNvSpPr/>
      </dsp:nvSpPr>
      <dsp:spPr>
        <a:xfrm>
          <a:off x="4862054" y="23661"/>
          <a:ext cx="192585" cy="192585"/>
        </a:xfrm>
        <a:prstGeom prst="ellipse">
          <a:avLst/>
        </a:prstGeom>
        <a:gradFill rotWithShape="0">
          <a:gsLst>
            <a:gs pos="0">
              <a:schemeClr val="accent4">
                <a:hueOff val="2446045"/>
                <a:satOff val="-11287"/>
                <a:lumOff val="415"/>
                <a:alphaOff val="0"/>
                <a:satMod val="103000"/>
                <a:lumMod val="102000"/>
                <a:tint val="94000"/>
              </a:schemeClr>
            </a:gs>
            <a:gs pos="50000">
              <a:schemeClr val="accent4">
                <a:hueOff val="2446045"/>
                <a:satOff val="-11287"/>
                <a:lumOff val="415"/>
                <a:alphaOff val="0"/>
                <a:satMod val="110000"/>
                <a:lumMod val="100000"/>
                <a:shade val="100000"/>
              </a:schemeClr>
            </a:gs>
            <a:gs pos="100000">
              <a:schemeClr val="accent4">
                <a:hueOff val="2446045"/>
                <a:satOff val="-11287"/>
                <a:lumOff val="4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9C19BF2-D0A3-4590-8B20-27F126E0B014}">
      <dsp:nvSpPr>
        <dsp:cNvPr id="0" name=""/>
        <dsp:cNvSpPr/>
      </dsp:nvSpPr>
      <dsp:spPr>
        <a:xfrm>
          <a:off x="5293446" y="212395"/>
          <a:ext cx="192585" cy="192585"/>
        </a:xfrm>
        <a:prstGeom prst="ellipse">
          <a:avLst/>
        </a:prstGeom>
        <a:gradFill rotWithShape="0">
          <a:gsLst>
            <a:gs pos="0">
              <a:schemeClr val="accent4">
                <a:hueOff val="3057557"/>
                <a:satOff val="-14108"/>
                <a:lumOff val="519"/>
                <a:alphaOff val="0"/>
                <a:satMod val="103000"/>
                <a:lumMod val="102000"/>
                <a:tint val="94000"/>
              </a:schemeClr>
            </a:gs>
            <a:gs pos="50000">
              <a:schemeClr val="accent4">
                <a:hueOff val="3057557"/>
                <a:satOff val="-14108"/>
                <a:lumOff val="519"/>
                <a:alphaOff val="0"/>
                <a:satMod val="110000"/>
                <a:lumMod val="100000"/>
                <a:shade val="100000"/>
              </a:schemeClr>
            </a:gs>
            <a:gs pos="100000">
              <a:schemeClr val="accent4">
                <a:hueOff val="3057557"/>
                <a:satOff val="-14108"/>
                <a:lumOff val="5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F7A1DC7-E75F-4FA1-88EF-BD68648B0693}">
      <dsp:nvSpPr>
        <dsp:cNvPr id="0" name=""/>
        <dsp:cNvSpPr/>
      </dsp:nvSpPr>
      <dsp:spPr>
        <a:xfrm>
          <a:off x="5563066" y="347205"/>
          <a:ext cx="302634" cy="302634"/>
        </a:xfrm>
        <a:prstGeom prst="ellipse">
          <a:avLst/>
        </a:prstGeom>
        <a:gradFill rotWithShape="0">
          <a:gsLst>
            <a:gs pos="0">
              <a:schemeClr val="accent4">
                <a:hueOff val="3669068"/>
                <a:satOff val="-16930"/>
                <a:lumOff val="623"/>
                <a:alphaOff val="0"/>
                <a:satMod val="103000"/>
                <a:lumMod val="102000"/>
                <a:tint val="94000"/>
              </a:schemeClr>
            </a:gs>
            <a:gs pos="50000">
              <a:schemeClr val="accent4">
                <a:hueOff val="3669068"/>
                <a:satOff val="-16930"/>
                <a:lumOff val="623"/>
                <a:alphaOff val="0"/>
                <a:satMod val="110000"/>
                <a:lumMod val="100000"/>
                <a:shade val="100000"/>
              </a:schemeClr>
            </a:gs>
            <a:gs pos="100000">
              <a:schemeClr val="accent4">
                <a:hueOff val="3669068"/>
                <a:satOff val="-16930"/>
                <a:lumOff val="6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55082DD-7E02-48C8-86C9-FE02C125A639}">
      <dsp:nvSpPr>
        <dsp:cNvPr id="0" name=""/>
        <dsp:cNvSpPr/>
      </dsp:nvSpPr>
      <dsp:spPr>
        <a:xfrm>
          <a:off x="5940535" y="643787"/>
          <a:ext cx="192585" cy="192585"/>
        </a:xfrm>
        <a:prstGeom prst="ellipse">
          <a:avLst/>
        </a:prstGeom>
        <a:gradFill rotWithShape="0">
          <a:gsLst>
            <a:gs pos="0">
              <a:schemeClr val="accent4">
                <a:hueOff val="4280579"/>
                <a:satOff val="-19752"/>
                <a:lumOff val="727"/>
                <a:alphaOff val="0"/>
                <a:satMod val="103000"/>
                <a:lumMod val="102000"/>
                <a:tint val="94000"/>
              </a:schemeClr>
            </a:gs>
            <a:gs pos="50000">
              <a:schemeClr val="accent4">
                <a:hueOff val="4280579"/>
                <a:satOff val="-19752"/>
                <a:lumOff val="727"/>
                <a:alphaOff val="0"/>
                <a:satMod val="110000"/>
                <a:lumMod val="100000"/>
                <a:shade val="100000"/>
              </a:schemeClr>
            </a:gs>
            <a:gs pos="100000">
              <a:schemeClr val="accent4">
                <a:hueOff val="4280579"/>
                <a:satOff val="-19752"/>
                <a:lumOff val="72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9D3E53F-262A-4544-A59A-1082ABE9773F}">
      <dsp:nvSpPr>
        <dsp:cNvPr id="0" name=""/>
        <dsp:cNvSpPr/>
      </dsp:nvSpPr>
      <dsp:spPr>
        <a:xfrm>
          <a:off x="6102307" y="940369"/>
          <a:ext cx="192585" cy="192585"/>
        </a:xfrm>
        <a:prstGeom prst="ellipse">
          <a:avLst/>
        </a:prstGeom>
        <a:gradFill rotWithShape="0">
          <a:gsLst>
            <a:gs pos="0">
              <a:schemeClr val="accent4">
                <a:hueOff val="4892091"/>
                <a:satOff val="-22573"/>
                <a:lumOff val="831"/>
                <a:alphaOff val="0"/>
                <a:satMod val="103000"/>
                <a:lumMod val="102000"/>
                <a:tint val="94000"/>
              </a:schemeClr>
            </a:gs>
            <a:gs pos="50000">
              <a:schemeClr val="accent4">
                <a:hueOff val="4892091"/>
                <a:satOff val="-22573"/>
                <a:lumOff val="831"/>
                <a:alphaOff val="0"/>
                <a:satMod val="110000"/>
                <a:lumMod val="100000"/>
                <a:shade val="100000"/>
              </a:schemeClr>
            </a:gs>
            <a:gs pos="100000">
              <a:schemeClr val="accent4">
                <a:hueOff val="4892091"/>
                <a:satOff val="-22573"/>
                <a:lumOff val="83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006B7A3-C08D-4054-AD51-572ABE72DA1A}">
      <dsp:nvSpPr>
        <dsp:cNvPr id="0" name=""/>
        <dsp:cNvSpPr/>
      </dsp:nvSpPr>
      <dsp:spPr>
        <a:xfrm>
          <a:off x="4700282" y="374167"/>
          <a:ext cx="495220" cy="495220"/>
        </a:xfrm>
        <a:prstGeom prst="ellipse">
          <a:avLst/>
        </a:prstGeom>
        <a:gradFill rotWithShape="0">
          <a:gsLst>
            <a:gs pos="0">
              <a:schemeClr val="accent4">
                <a:hueOff val="5503602"/>
                <a:satOff val="-25395"/>
                <a:lumOff val="934"/>
                <a:alphaOff val="0"/>
                <a:satMod val="103000"/>
                <a:lumMod val="102000"/>
                <a:tint val="94000"/>
              </a:schemeClr>
            </a:gs>
            <a:gs pos="50000">
              <a:schemeClr val="accent4">
                <a:hueOff val="5503602"/>
                <a:satOff val="-25395"/>
                <a:lumOff val="934"/>
                <a:alphaOff val="0"/>
                <a:satMod val="110000"/>
                <a:lumMod val="100000"/>
                <a:shade val="100000"/>
              </a:schemeClr>
            </a:gs>
            <a:gs pos="100000">
              <a:schemeClr val="accent4">
                <a:hueOff val="5503602"/>
                <a:satOff val="-25395"/>
                <a:lumOff val="93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C4C4FB3-1C4B-45AF-A2A7-62EEC5C5A23F}">
      <dsp:nvSpPr>
        <dsp:cNvPr id="0" name=""/>
        <dsp:cNvSpPr/>
      </dsp:nvSpPr>
      <dsp:spPr>
        <a:xfrm>
          <a:off x="3648764" y="1398723"/>
          <a:ext cx="192585" cy="192585"/>
        </a:xfrm>
        <a:prstGeom prst="ellipse">
          <a:avLst/>
        </a:prstGeom>
        <a:gradFill rotWithShape="0">
          <a:gsLst>
            <a:gs pos="0">
              <a:schemeClr val="accent4">
                <a:hueOff val="6115113"/>
                <a:satOff val="-28216"/>
                <a:lumOff val="1038"/>
                <a:alphaOff val="0"/>
                <a:satMod val="103000"/>
                <a:lumMod val="102000"/>
                <a:tint val="94000"/>
              </a:schemeClr>
            </a:gs>
            <a:gs pos="50000">
              <a:schemeClr val="accent4">
                <a:hueOff val="6115113"/>
                <a:satOff val="-28216"/>
                <a:lumOff val="1038"/>
                <a:alphaOff val="0"/>
                <a:satMod val="110000"/>
                <a:lumMod val="100000"/>
                <a:shade val="100000"/>
              </a:schemeClr>
            </a:gs>
            <a:gs pos="100000">
              <a:schemeClr val="accent4">
                <a:hueOff val="6115113"/>
                <a:satOff val="-28216"/>
                <a:lumOff val="10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D3A9983-AD9A-4694-8938-609E379EE6CD}">
      <dsp:nvSpPr>
        <dsp:cNvPr id="0" name=""/>
        <dsp:cNvSpPr/>
      </dsp:nvSpPr>
      <dsp:spPr>
        <a:xfrm>
          <a:off x="3810536" y="1641381"/>
          <a:ext cx="302634" cy="302634"/>
        </a:xfrm>
        <a:prstGeom prst="ellipse">
          <a:avLst/>
        </a:prstGeom>
        <a:gradFill rotWithShape="0">
          <a:gsLst>
            <a:gs pos="0">
              <a:schemeClr val="accent4">
                <a:hueOff val="6726625"/>
                <a:satOff val="-31038"/>
                <a:lumOff val="1142"/>
                <a:alphaOff val="0"/>
                <a:satMod val="103000"/>
                <a:lumMod val="102000"/>
                <a:tint val="94000"/>
              </a:schemeClr>
            </a:gs>
            <a:gs pos="50000">
              <a:schemeClr val="accent4">
                <a:hueOff val="6726625"/>
                <a:satOff val="-31038"/>
                <a:lumOff val="1142"/>
                <a:alphaOff val="0"/>
                <a:satMod val="110000"/>
                <a:lumMod val="100000"/>
                <a:shade val="100000"/>
              </a:schemeClr>
            </a:gs>
            <a:gs pos="100000">
              <a:schemeClr val="accent4">
                <a:hueOff val="6726625"/>
                <a:satOff val="-31038"/>
                <a:lumOff val="11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AEE1F85-290C-40E9-AFE1-8FCEC05DC7F2}">
      <dsp:nvSpPr>
        <dsp:cNvPr id="0" name=""/>
        <dsp:cNvSpPr/>
      </dsp:nvSpPr>
      <dsp:spPr>
        <a:xfrm>
          <a:off x="4214966" y="1857077"/>
          <a:ext cx="440196" cy="440196"/>
        </a:xfrm>
        <a:prstGeom prst="ellipse">
          <a:avLst/>
        </a:prstGeom>
        <a:gradFill rotWithShape="0">
          <a:gsLst>
            <a:gs pos="0">
              <a:schemeClr val="accent4">
                <a:hueOff val="7338136"/>
                <a:satOff val="-33860"/>
                <a:lumOff val="1246"/>
                <a:alphaOff val="0"/>
                <a:satMod val="103000"/>
                <a:lumMod val="102000"/>
                <a:tint val="94000"/>
              </a:schemeClr>
            </a:gs>
            <a:gs pos="50000">
              <a:schemeClr val="accent4">
                <a:hueOff val="7338136"/>
                <a:satOff val="-33860"/>
                <a:lumOff val="1246"/>
                <a:alphaOff val="0"/>
                <a:satMod val="110000"/>
                <a:lumMod val="100000"/>
                <a:shade val="100000"/>
              </a:schemeClr>
            </a:gs>
            <a:gs pos="100000">
              <a:schemeClr val="accent4">
                <a:hueOff val="7338136"/>
                <a:satOff val="-33860"/>
                <a:lumOff val="12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08A51AF-5632-4D8E-9C6D-9D664DCFC0A2}">
      <dsp:nvSpPr>
        <dsp:cNvPr id="0" name=""/>
        <dsp:cNvSpPr/>
      </dsp:nvSpPr>
      <dsp:spPr>
        <a:xfrm>
          <a:off x="4781168" y="2207584"/>
          <a:ext cx="192585" cy="192585"/>
        </a:xfrm>
        <a:prstGeom prst="ellipse">
          <a:avLst/>
        </a:prstGeom>
        <a:gradFill rotWithShape="0">
          <a:gsLst>
            <a:gs pos="0">
              <a:schemeClr val="accent4">
                <a:hueOff val="7949648"/>
                <a:satOff val="-36681"/>
                <a:lumOff val="1350"/>
                <a:alphaOff val="0"/>
                <a:satMod val="103000"/>
                <a:lumMod val="102000"/>
                <a:tint val="94000"/>
              </a:schemeClr>
            </a:gs>
            <a:gs pos="50000">
              <a:schemeClr val="accent4">
                <a:hueOff val="7949648"/>
                <a:satOff val="-36681"/>
                <a:lumOff val="1350"/>
                <a:alphaOff val="0"/>
                <a:satMod val="110000"/>
                <a:lumMod val="100000"/>
                <a:shade val="100000"/>
              </a:schemeClr>
            </a:gs>
            <a:gs pos="100000">
              <a:schemeClr val="accent4">
                <a:hueOff val="7949648"/>
                <a:satOff val="-36681"/>
                <a:lumOff val="135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0763F7E-261E-4CE5-BE53-7AA61EEE62EC}">
      <dsp:nvSpPr>
        <dsp:cNvPr id="0" name=""/>
        <dsp:cNvSpPr/>
      </dsp:nvSpPr>
      <dsp:spPr>
        <a:xfrm>
          <a:off x="4889016" y="1857077"/>
          <a:ext cx="302634" cy="302634"/>
        </a:xfrm>
        <a:prstGeom prst="ellipse">
          <a:avLst/>
        </a:prstGeom>
        <a:gradFill rotWithShape="0">
          <a:gsLst>
            <a:gs pos="0">
              <a:schemeClr val="accent4">
                <a:hueOff val="8561158"/>
                <a:satOff val="-39503"/>
                <a:lumOff val="1454"/>
                <a:alphaOff val="0"/>
                <a:satMod val="103000"/>
                <a:lumMod val="102000"/>
                <a:tint val="94000"/>
              </a:schemeClr>
            </a:gs>
            <a:gs pos="50000">
              <a:schemeClr val="accent4">
                <a:hueOff val="8561158"/>
                <a:satOff val="-39503"/>
                <a:lumOff val="1454"/>
                <a:alphaOff val="0"/>
                <a:satMod val="110000"/>
                <a:lumMod val="100000"/>
                <a:shade val="100000"/>
              </a:schemeClr>
            </a:gs>
            <a:gs pos="100000">
              <a:schemeClr val="accent4">
                <a:hueOff val="8561158"/>
                <a:satOff val="-39503"/>
                <a:lumOff val="14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D50E1A4-69B1-49E3-AFF7-6FEA82FC87A3}">
      <dsp:nvSpPr>
        <dsp:cNvPr id="0" name=""/>
        <dsp:cNvSpPr/>
      </dsp:nvSpPr>
      <dsp:spPr>
        <a:xfrm>
          <a:off x="5158636" y="2234546"/>
          <a:ext cx="192585" cy="192585"/>
        </a:xfrm>
        <a:prstGeom prst="ellipse">
          <a:avLst/>
        </a:prstGeom>
        <a:gradFill rotWithShape="0">
          <a:gsLst>
            <a:gs pos="0">
              <a:schemeClr val="accent4">
                <a:hueOff val="9172669"/>
                <a:satOff val="-42325"/>
                <a:lumOff val="1557"/>
                <a:alphaOff val="0"/>
                <a:satMod val="103000"/>
                <a:lumMod val="102000"/>
                <a:tint val="94000"/>
              </a:schemeClr>
            </a:gs>
            <a:gs pos="50000">
              <a:schemeClr val="accent4">
                <a:hueOff val="9172669"/>
                <a:satOff val="-42325"/>
                <a:lumOff val="1557"/>
                <a:alphaOff val="0"/>
                <a:satMod val="110000"/>
                <a:lumMod val="100000"/>
                <a:shade val="100000"/>
              </a:schemeClr>
            </a:gs>
            <a:gs pos="100000">
              <a:schemeClr val="accent4">
                <a:hueOff val="9172669"/>
                <a:satOff val="-42325"/>
                <a:lumOff val="15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049AD9E-2F34-4D28-8A19-9A8198A1750B}">
      <dsp:nvSpPr>
        <dsp:cNvPr id="0" name=""/>
        <dsp:cNvSpPr/>
      </dsp:nvSpPr>
      <dsp:spPr>
        <a:xfrm>
          <a:off x="5401294" y="1803153"/>
          <a:ext cx="440196" cy="440196"/>
        </a:xfrm>
        <a:prstGeom prst="ellipse">
          <a:avLst/>
        </a:prstGeom>
        <a:gradFill rotWithShape="0">
          <a:gsLst>
            <a:gs pos="0">
              <a:schemeClr val="accent4">
                <a:hueOff val="9784181"/>
                <a:satOff val="-45146"/>
                <a:lumOff val="1661"/>
                <a:alphaOff val="0"/>
                <a:satMod val="103000"/>
                <a:lumMod val="102000"/>
                <a:tint val="94000"/>
              </a:schemeClr>
            </a:gs>
            <a:gs pos="50000">
              <a:schemeClr val="accent4">
                <a:hueOff val="9784181"/>
                <a:satOff val="-45146"/>
                <a:lumOff val="1661"/>
                <a:alphaOff val="0"/>
                <a:satMod val="110000"/>
                <a:lumMod val="100000"/>
                <a:shade val="100000"/>
              </a:schemeClr>
            </a:gs>
            <a:gs pos="100000">
              <a:schemeClr val="accent4">
                <a:hueOff val="9784181"/>
                <a:satOff val="-45146"/>
                <a:lumOff val="16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43871C7-A407-41FB-9CBE-C64FD7D7EA33}">
      <dsp:nvSpPr>
        <dsp:cNvPr id="0" name=""/>
        <dsp:cNvSpPr/>
      </dsp:nvSpPr>
      <dsp:spPr>
        <a:xfrm>
          <a:off x="5994459" y="1695305"/>
          <a:ext cx="302634" cy="302634"/>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DE849-5ADA-4AD8-8201-83A82C6A17C9}" type="datetimeFigureOut">
              <a:rPr lang="en-US" smtClean="0"/>
              <a:t>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DF7CF-FB28-4D99-8C5B-52D81CE283AF}" type="slidenum">
              <a:rPr lang="en-US" smtClean="0"/>
              <a:t>‹#›</a:t>
            </a:fld>
            <a:endParaRPr lang="en-US"/>
          </a:p>
        </p:txBody>
      </p:sp>
    </p:spTree>
    <p:extLst>
      <p:ext uri="{BB962C8B-B14F-4D97-AF65-F5344CB8AC3E}">
        <p14:creationId xmlns:p14="http://schemas.microsoft.com/office/powerpoint/2010/main" val="160078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EAB5B7-2EE7-4E9E-870B-26A3D7C53FA0}" type="slidenum">
              <a:rPr lang="en-US" smtClean="0"/>
              <a:pPr/>
              <a:t>20</a:t>
            </a:fld>
            <a:endParaRPr lang="en-US"/>
          </a:p>
        </p:txBody>
      </p:sp>
    </p:spTree>
    <p:extLst>
      <p:ext uri="{BB962C8B-B14F-4D97-AF65-F5344CB8AC3E}">
        <p14:creationId xmlns:p14="http://schemas.microsoft.com/office/powerpoint/2010/main" val="1273105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BB305C-57E7-4269-B68C-BEA6F918DEC8}"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62924-737F-4D0C-9D8A-3909CAAD660F}" type="slidenum">
              <a:rPr lang="en-US" smtClean="0"/>
              <a:t>‹#›</a:t>
            </a:fld>
            <a:endParaRPr lang="en-US"/>
          </a:p>
        </p:txBody>
      </p:sp>
    </p:spTree>
    <p:extLst>
      <p:ext uri="{BB962C8B-B14F-4D97-AF65-F5344CB8AC3E}">
        <p14:creationId xmlns:p14="http://schemas.microsoft.com/office/powerpoint/2010/main" val="72952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BB305C-57E7-4269-B68C-BEA6F918DEC8}"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62924-737F-4D0C-9D8A-3909CAAD660F}" type="slidenum">
              <a:rPr lang="en-US" smtClean="0"/>
              <a:t>‹#›</a:t>
            </a:fld>
            <a:endParaRPr lang="en-US"/>
          </a:p>
        </p:txBody>
      </p:sp>
    </p:spTree>
    <p:extLst>
      <p:ext uri="{BB962C8B-B14F-4D97-AF65-F5344CB8AC3E}">
        <p14:creationId xmlns:p14="http://schemas.microsoft.com/office/powerpoint/2010/main" val="55799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BB305C-57E7-4269-B68C-BEA6F918DEC8}"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62924-737F-4D0C-9D8A-3909CAAD660F}" type="slidenum">
              <a:rPr lang="en-US" smtClean="0"/>
              <a:t>‹#›</a:t>
            </a:fld>
            <a:endParaRPr lang="en-US"/>
          </a:p>
        </p:txBody>
      </p:sp>
    </p:spTree>
    <p:extLst>
      <p:ext uri="{BB962C8B-B14F-4D97-AF65-F5344CB8AC3E}">
        <p14:creationId xmlns:p14="http://schemas.microsoft.com/office/powerpoint/2010/main" val="111830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BB305C-57E7-4269-B68C-BEA6F918DEC8}"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62924-737F-4D0C-9D8A-3909CAAD660F}" type="slidenum">
              <a:rPr lang="en-US" smtClean="0"/>
              <a:t>‹#›</a:t>
            </a:fld>
            <a:endParaRPr lang="en-US"/>
          </a:p>
        </p:txBody>
      </p:sp>
    </p:spTree>
    <p:extLst>
      <p:ext uri="{BB962C8B-B14F-4D97-AF65-F5344CB8AC3E}">
        <p14:creationId xmlns:p14="http://schemas.microsoft.com/office/powerpoint/2010/main" val="405164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B305C-57E7-4269-B68C-BEA6F918DEC8}"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62924-737F-4D0C-9D8A-3909CAAD660F}" type="slidenum">
              <a:rPr lang="en-US" smtClean="0"/>
              <a:t>‹#›</a:t>
            </a:fld>
            <a:endParaRPr lang="en-US"/>
          </a:p>
        </p:txBody>
      </p:sp>
    </p:spTree>
    <p:extLst>
      <p:ext uri="{BB962C8B-B14F-4D97-AF65-F5344CB8AC3E}">
        <p14:creationId xmlns:p14="http://schemas.microsoft.com/office/powerpoint/2010/main" val="326400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BB305C-57E7-4269-B68C-BEA6F918DEC8}"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62924-737F-4D0C-9D8A-3909CAAD660F}" type="slidenum">
              <a:rPr lang="en-US" smtClean="0"/>
              <a:t>‹#›</a:t>
            </a:fld>
            <a:endParaRPr lang="en-US"/>
          </a:p>
        </p:txBody>
      </p:sp>
    </p:spTree>
    <p:extLst>
      <p:ext uri="{BB962C8B-B14F-4D97-AF65-F5344CB8AC3E}">
        <p14:creationId xmlns:p14="http://schemas.microsoft.com/office/powerpoint/2010/main" val="2116670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BB305C-57E7-4269-B68C-BEA6F918DEC8}" type="datetimeFigureOut">
              <a:rPr lang="en-US" smtClean="0"/>
              <a:t>7/10/2024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662924-737F-4D0C-9D8A-3909CAAD660F}" type="slidenum">
              <a:rPr lang="en-US" smtClean="0"/>
              <a:t>‹#›</a:t>
            </a:fld>
            <a:endParaRPr lang="en-US"/>
          </a:p>
        </p:txBody>
      </p:sp>
    </p:spTree>
    <p:extLst>
      <p:ext uri="{BB962C8B-B14F-4D97-AF65-F5344CB8AC3E}">
        <p14:creationId xmlns:p14="http://schemas.microsoft.com/office/powerpoint/2010/main" val="254193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BB305C-57E7-4269-B68C-BEA6F918DEC8}" type="datetimeFigureOut">
              <a:rPr lang="en-US" smtClean="0"/>
              <a:t>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662924-737F-4D0C-9D8A-3909CAAD660F}" type="slidenum">
              <a:rPr lang="en-US" smtClean="0"/>
              <a:t>‹#›</a:t>
            </a:fld>
            <a:endParaRPr lang="en-US"/>
          </a:p>
        </p:txBody>
      </p:sp>
    </p:spTree>
    <p:extLst>
      <p:ext uri="{BB962C8B-B14F-4D97-AF65-F5344CB8AC3E}">
        <p14:creationId xmlns:p14="http://schemas.microsoft.com/office/powerpoint/2010/main" val="262457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B305C-57E7-4269-B68C-BEA6F918DEC8}" type="datetimeFigureOut">
              <a:rPr lang="en-US" smtClean="0"/>
              <a:t>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662924-737F-4D0C-9D8A-3909CAAD660F}" type="slidenum">
              <a:rPr lang="en-US" smtClean="0"/>
              <a:t>‹#›</a:t>
            </a:fld>
            <a:endParaRPr lang="en-US"/>
          </a:p>
        </p:txBody>
      </p:sp>
    </p:spTree>
    <p:extLst>
      <p:ext uri="{BB962C8B-B14F-4D97-AF65-F5344CB8AC3E}">
        <p14:creationId xmlns:p14="http://schemas.microsoft.com/office/powerpoint/2010/main" val="396106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BB305C-57E7-4269-B68C-BEA6F918DEC8}"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62924-737F-4D0C-9D8A-3909CAAD660F}" type="slidenum">
              <a:rPr lang="en-US" smtClean="0"/>
              <a:t>‹#›</a:t>
            </a:fld>
            <a:endParaRPr lang="en-US"/>
          </a:p>
        </p:txBody>
      </p:sp>
    </p:spTree>
    <p:extLst>
      <p:ext uri="{BB962C8B-B14F-4D97-AF65-F5344CB8AC3E}">
        <p14:creationId xmlns:p14="http://schemas.microsoft.com/office/powerpoint/2010/main" val="376173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BB305C-57E7-4269-B68C-BEA6F918DEC8}"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62924-737F-4D0C-9D8A-3909CAAD660F}" type="slidenum">
              <a:rPr lang="en-US" smtClean="0"/>
              <a:t>‹#›</a:t>
            </a:fld>
            <a:endParaRPr lang="en-US"/>
          </a:p>
        </p:txBody>
      </p:sp>
    </p:spTree>
    <p:extLst>
      <p:ext uri="{BB962C8B-B14F-4D97-AF65-F5344CB8AC3E}">
        <p14:creationId xmlns:p14="http://schemas.microsoft.com/office/powerpoint/2010/main" val="3819226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B305C-57E7-4269-B68C-BEA6F918DEC8}" type="datetimeFigureOut">
              <a:rPr lang="en-US" smtClean="0"/>
              <a:t>7/10/2024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62924-737F-4D0C-9D8A-3909CAAD660F}" type="slidenum">
              <a:rPr lang="en-US" smtClean="0"/>
              <a:t>‹#›</a:t>
            </a:fld>
            <a:endParaRPr lang="en-US"/>
          </a:p>
        </p:txBody>
      </p:sp>
    </p:spTree>
    <p:extLst>
      <p:ext uri="{BB962C8B-B14F-4D97-AF65-F5344CB8AC3E}">
        <p14:creationId xmlns:p14="http://schemas.microsoft.com/office/powerpoint/2010/main" val="3672553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7" name="Picture 6" descr="cau-hoi-on-tap-chuyen-de-quang-hop-600-size-640x335-znd.jpg"/>
          <p:cNvPicPr>
            <a:picLocks noChangeAspect="1"/>
          </p:cNvPicPr>
          <p:nvPr/>
        </p:nvPicPr>
        <p:blipFill>
          <a:blip r:embed="rId2"/>
          <a:stretch>
            <a:fillRect/>
          </a:stretch>
        </p:blipFill>
        <p:spPr>
          <a:xfrm>
            <a:off x="45229" y="1"/>
            <a:ext cx="12161520" cy="6858000"/>
          </a:xfrm>
          <a:prstGeom prst="rect">
            <a:avLst/>
          </a:prstGeom>
        </p:spPr>
      </p:pic>
      <p:sp>
        <p:nvSpPr>
          <p:cNvPr id="9" name="Rectangle 8"/>
          <p:cNvSpPr/>
          <p:nvPr/>
        </p:nvSpPr>
        <p:spPr>
          <a:xfrm>
            <a:off x="1524000" y="1392884"/>
            <a:ext cx="9144000" cy="2585323"/>
          </a:xfrm>
          <a:prstGeom prst="rect">
            <a:avLst/>
          </a:prstGeom>
          <a:noFill/>
        </p:spPr>
        <p:txBody>
          <a:bodyPr wrap="square" lIns="91440" tIns="45720" rIns="91440" bIns="45720">
            <a:spAutoFit/>
          </a:bodyPr>
          <a:lstStyle/>
          <a:p>
            <a:pPr algn="ctr">
              <a:lnSpc>
                <a:spcPct val="150000"/>
              </a:lnSpc>
            </a:pP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anose="020F0502020204030204" pitchFamily="34" charset="0"/>
                <a:cs typeface="Times New Roman" pitchFamily="18" charset="0"/>
              </a:rPr>
              <a:t>TIẾT </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anose="020F0502020204030204" pitchFamily="34" charset="0"/>
                <a:cs typeface="Times New Roman" pitchFamily="18" charset="0"/>
              </a:rPr>
              <a:t>10</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anose="020F0502020204030204" pitchFamily="34" charset="0"/>
                <a:cs typeface="Times New Roman" pitchFamily="18" charset="0"/>
              </a:rPr>
              <a:t>- </a:t>
            </a:r>
            <a:r>
              <a:rPr lang="vi-VN"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anose="020F0502020204030204" pitchFamily="34" charset="0"/>
                <a:cs typeface="Times New Roman" pitchFamily="18" charset="0"/>
              </a:rPr>
              <a:t>BÀI </a:t>
            </a:r>
            <a:r>
              <a:rPr lang="vi-VN"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anose="020F0502020204030204" pitchFamily="34" charset="0"/>
                <a:cs typeface="Times New Roman" pitchFamily="18" charset="0"/>
              </a:rPr>
              <a:t>6: CÁC PHÂN TỬ SINH HỌC TRONG TẾ BÀO</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anose="020F0502020204030204" pitchFamily="34" charset="0"/>
              <a:cs typeface="Times New Roman" pitchFamily="18" charset="0"/>
            </a:endParaRPr>
          </a:p>
        </p:txBody>
      </p:sp>
      <p:sp>
        <p:nvSpPr>
          <p:cNvPr id="10" name="Rectangle 9"/>
          <p:cNvSpPr/>
          <p:nvPr/>
        </p:nvSpPr>
        <p:spPr>
          <a:xfrm>
            <a:off x="1981200" y="3828872"/>
            <a:ext cx="82296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443316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0"/>
            <a:ext cx="12169834"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363" y="4371320"/>
            <a:ext cx="1710443" cy="2257613"/>
          </a:xfrm>
          <a:prstGeom prst="rect">
            <a:avLst/>
          </a:prstGeom>
        </p:spPr>
      </p:pic>
      <p:sp>
        <p:nvSpPr>
          <p:cNvPr id="8" name="Cloud Callout 7"/>
          <p:cNvSpPr/>
          <p:nvPr/>
        </p:nvSpPr>
        <p:spPr>
          <a:xfrm>
            <a:off x="1908181" y="712618"/>
            <a:ext cx="8164669" cy="385954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32576" y="1396066"/>
            <a:ext cx="6289901" cy="2677656"/>
          </a:xfrm>
          <a:prstGeom prst="rect">
            <a:avLst/>
          </a:prstGeom>
          <a:noFill/>
        </p:spPr>
        <p:txBody>
          <a:bodyPr wrap="square" rtlCol="0">
            <a:spAutoFit/>
          </a:bodyPr>
          <a:lstStyle/>
          <a:p>
            <a:r>
              <a:rPr lang="vi-VN" sz="2800" dirty="0">
                <a:latin typeface="Calibri" panose="020F0502020204030204" pitchFamily="34" charset="0"/>
                <a:cs typeface="Times New Roman" panose="02020603050405020304" pitchFamily="18" charset="0"/>
              </a:rPr>
              <a:t>Các nhóm quan sát tranh minh họa về cấu trúc của các loại lipid, nghiên cứu thông tin mục III.2; III.3  trang 26 và 27 sgk. </a:t>
            </a:r>
            <a:r>
              <a:rPr lang="en-US" sz="2800" dirty="0" err="1">
                <a:latin typeface="Calibri" panose="020F0502020204030204" pitchFamily="34" charset="0"/>
                <a:cs typeface="Times New Roman" panose="02020603050405020304" pitchFamily="18" charset="0"/>
              </a:rPr>
              <a:t>Xây</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dựng</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sơ</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đồ</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tư</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duy</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về</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cấu</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tạo</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và</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chức</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năng</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của</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các</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loại</a:t>
            </a:r>
            <a:r>
              <a:rPr lang="en-US" sz="2800" dirty="0">
                <a:latin typeface="Calibri" panose="020F0502020204030204" pitchFamily="34" charset="0"/>
                <a:cs typeface="Times New Roman" panose="02020603050405020304" pitchFamily="18" charset="0"/>
              </a:rPr>
              <a:t> lipid</a:t>
            </a:r>
          </a:p>
          <a:p>
            <a:endParaRPr lang="en-US" sz="2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0812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167160" y="2425700"/>
            <a:ext cx="1790700" cy="1435100"/>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latin typeface="Calibri" panose="020F0502020204030204" pitchFamily="34" charset="0"/>
              </a:rPr>
              <a:t>LIPID</a:t>
            </a:r>
            <a:endParaRPr lang="en-US" dirty="0">
              <a:solidFill>
                <a:schemeClr val="tx1"/>
              </a:solidFill>
              <a:latin typeface="+mj-lt"/>
            </a:endParaRPr>
          </a:p>
        </p:txBody>
      </p:sp>
      <p:cxnSp>
        <p:nvCxnSpPr>
          <p:cNvPr id="6" name="Straight Arrow Connector 5"/>
          <p:cNvCxnSpPr/>
          <p:nvPr/>
        </p:nvCxnSpPr>
        <p:spPr>
          <a:xfrm flipV="1">
            <a:off x="1780759" y="1814135"/>
            <a:ext cx="507301" cy="89580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319810" y="1207597"/>
            <a:ext cx="2120900" cy="660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j-lt"/>
            </a:endParaRPr>
          </a:p>
        </p:txBody>
      </p:sp>
      <p:sp>
        <p:nvSpPr>
          <p:cNvPr id="9" name="Rounded Rectangle 8"/>
          <p:cNvSpPr/>
          <p:nvPr/>
        </p:nvSpPr>
        <p:spPr>
          <a:xfrm>
            <a:off x="2510776" y="4479170"/>
            <a:ext cx="2120900" cy="660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j-lt"/>
            </a:endParaRPr>
          </a:p>
        </p:txBody>
      </p:sp>
      <p:cxnSp>
        <p:nvCxnSpPr>
          <p:cNvPr id="11" name="Straight Arrow Connector 10"/>
          <p:cNvCxnSpPr/>
          <p:nvPr/>
        </p:nvCxnSpPr>
        <p:spPr>
          <a:xfrm>
            <a:off x="1564160" y="3530600"/>
            <a:ext cx="921216" cy="12573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441176" y="837657"/>
            <a:ext cx="437684" cy="583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821710" y="185021"/>
            <a:ext cx="2120900" cy="660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j-lt"/>
            </a:endParaRPr>
          </a:p>
        </p:txBody>
      </p:sp>
      <p:sp>
        <p:nvSpPr>
          <p:cNvPr id="15" name="Rounded Rectangle 14"/>
          <p:cNvSpPr/>
          <p:nvPr/>
        </p:nvSpPr>
        <p:spPr>
          <a:xfrm>
            <a:off x="5012210" y="1566258"/>
            <a:ext cx="2120900" cy="660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j-lt"/>
            </a:endParaRPr>
          </a:p>
        </p:txBody>
      </p:sp>
      <p:cxnSp>
        <p:nvCxnSpPr>
          <p:cNvPr id="17" name="Straight Arrow Connector 16"/>
          <p:cNvCxnSpPr/>
          <p:nvPr/>
        </p:nvCxnSpPr>
        <p:spPr>
          <a:xfrm>
            <a:off x="4440710" y="1434005"/>
            <a:ext cx="603250" cy="226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942610" y="432350"/>
            <a:ext cx="647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7668353" y="194867"/>
            <a:ext cx="3936998" cy="660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alibri" panose="020F0502020204030204" pitchFamily="34" charset="0"/>
              <a:cs typeface="Times New Roman" panose="02020603050405020304" pitchFamily="18" charset="0"/>
            </a:endParaRPr>
          </a:p>
        </p:txBody>
      </p:sp>
      <p:cxnSp>
        <p:nvCxnSpPr>
          <p:cNvPr id="22" name="Straight Arrow Connector 21"/>
          <p:cNvCxnSpPr/>
          <p:nvPr/>
        </p:nvCxnSpPr>
        <p:spPr>
          <a:xfrm>
            <a:off x="7164860" y="2053473"/>
            <a:ext cx="647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7812560" y="1694856"/>
            <a:ext cx="3936998" cy="660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alibri" panose="020F0502020204030204" pitchFamily="34" charset="0"/>
              <a:cs typeface="Times New Roman" panose="02020603050405020304" pitchFamily="18" charset="0"/>
            </a:endParaRPr>
          </a:p>
        </p:txBody>
      </p:sp>
      <p:sp>
        <p:nvSpPr>
          <p:cNvPr id="25" name="Right Brace 24"/>
          <p:cNvSpPr/>
          <p:nvPr/>
        </p:nvSpPr>
        <p:spPr>
          <a:xfrm>
            <a:off x="7133110" y="534044"/>
            <a:ext cx="323850" cy="1215270"/>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Rounded Rectangle 25"/>
          <p:cNvSpPr/>
          <p:nvPr/>
        </p:nvSpPr>
        <p:spPr>
          <a:xfrm>
            <a:off x="7668353" y="924735"/>
            <a:ext cx="3936998" cy="660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cs typeface="Times New Roman" panose="02020603050405020304" pitchFamily="18" charset="0"/>
            </a:endParaRPr>
          </a:p>
        </p:txBody>
      </p:sp>
      <p:cxnSp>
        <p:nvCxnSpPr>
          <p:cNvPr id="28" name="Straight Arrow Connector 27"/>
          <p:cNvCxnSpPr>
            <a:stCxn id="7" idx="3"/>
          </p:cNvCxnSpPr>
          <p:nvPr/>
        </p:nvCxnSpPr>
        <p:spPr>
          <a:xfrm>
            <a:off x="4440710" y="1537797"/>
            <a:ext cx="546100" cy="1102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7812560" y="2454568"/>
            <a:ext cx="3936998" cy="660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Calibri" panose="020F0502020204030204" pitchFamily="34" charset="0"/>
              <a:cs typeface="Times New Roman" panose="02020603050405020304" pitchFamily="18" charset="0"/>
            </a:endParaRPr>
          </a:p>
        </p:txBody>
      </p:sp>
      <p:sp>
        <p:nvSpPr>
          <p:cNvPr id="35" name="Rounded Rectangle 34"/>
          <p:cNvSpPr/>
          <p:nvPr/>
        </p:nvSpPr>
        <p:spPr>
          <a:xfrm>
            <a:off x="5043960" y="3624225"/>
            <a:ext cx="2120900" cy="660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j-lt"/>
            </a:endParaRPr>
          </a:p>
        </p:txBody>
      </p:sp>
      <p:sp>
        <p:nvSpPr>
          <p:cNvPr id="36" name="Rounded Rectangle 35"/>
          <p:cNvSpPr/>
          <p:nvPr/>
        </p:nvSpPr>
        <p:spPr>
          <a:xfrm>
            <a:off x="5043960" y="4853986"/>
            <a:ext cx="2120900" cy="660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j-lt"/>
            </a:endParaRPr>
          </a:p>
        </p:txBody>
      </p:sp>
      <p:sp>
        <p:nvSpPr>
          <p:cNvPr id="37" name="Rounded Rectangle 36"/>
          <p:cNvSpPr/>
          <p:nvPr/>
        </p:nvSpPr>
        <p:spPr>
          <a:xfrm>
            <a:off x="4961411" y="5915698"/>
            <a:ext cx="2120900" cy="660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j-lt"/>
            </a:endParaRPr>
          </a:p>
        </p:txBody>
      </p:sp>
      <p:sp>
        <p:nvSpPr>
          <p:cNvPr id="40" name="Rounded Rectangle 39"/>
          <p:cNvSpPr/>
          <p:nvPr/>
        </p:nvSpPr>
        <p:spPr>
          <a:xfrm>
            <a:off x="7780810" y="3321664"/>
            <a:ext cx="3968748" cy="7857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tx1"/>
              </a:solidFill>
            </a:endParaRPr>
          </a:p>
        </p:txBody>
      </p:sp>
      <p:cxnSp>
        <p:nvCxnSpPr>
          <p:cNvPr id="45" name="Straight Arrow Connector 44"/>
          <p:cNvCxnSpPr/>
          <p:nvPr/>
        </p:nvCxnSpPr>
        <p:spPr>
          <a:xfrm>
            <a:off x="7133110" y="2728422"/>
            <a:ext cx="647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3"/>
          </p:cNvCxnSpPr>
          <p:nvPr/>
        </p:nvCxnSpPr>
        <p:spPr>
          <a:xfrm flipV="1">
            <a:off x="7164860" y="3624225"/>
            <a:ext cx="615950" cy="33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7202960" y="3954425"/>
            <a:ext cx="695323" cy="438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7898284" y="4307886"/>
            <a:ext cx="3851273" cy="4165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tx1"/>
              </a:solidFill>
              <a:latin typeface="Calibri" panose="020F0502020204030204" pitchFamily="34" charset="0"/>
              <a:cs typeface="Times New Roman" panose="02020603050405020304" pitchFamily="18" charset="0"/>
            </a:endParaRPr>
          </a:p>
          <a:p>
            <a:pPr algn="ctr"/>
            <a:endParaRPr lang="en-US" dirty="0">
              <a:solidFill>
                <a:schemeClr val="tx1"/>
              </a:solidFill>
              <a:latin typeface="Calibri" panose="020F0502020204030204" pitchFamily="34" charset="0"/>
              <a:cs typeface="Times New Roman" panose="02020603050405020304" pitchFamily="18" charset="0"/>
            </a:endParaRPr>
          </a:p>
        </p:txBody>
      </p:sp>
      <p:cxnSp>
        <p:nvCxnSpPr>
          <p:cNvPr id="52" name="Straight Arrow Connector 51"/>
          <p:cNvCxnSpPr/>
          <p:nvPr/>
        </p:nvCxnSpPr>
        <p:spPr>
          <a:xfrm flipV="1">
            <a:off x="7164860" y="5042075"/>
            <a:ext cx="615950" cy="3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7898284" y="4905692"/>
            <a:ext cx="3851275" cy="5070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cs typeface="Times New Roman" panose="02020603050405020304" pitchFamily="18" charset="0"/>
            </a:endParaRPr>
          </a:p>
        </p:txBody>
      </p:sp>
      <p:cxnSp>
        <p:nvCxnSpPr>
          <p:cNvPr id="55" name="Straight Arrow Connector 54"/>
          <p:cNvCxnSpPr/>
          <p:nvPr/>
        </p:nvCxnSpPr>
        <p:spPr>
          <a:xfrm>
            <a:off x="7180735" y="5051976"/>
            <a:ext cx="615950" cy="581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7898283" y="5544221"/>
            <a:ext cx="3851275" cy="5070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cs typeface="Times New Roman" panose="02020603050405020304" pitchFamily="18" charset="0"/>
            </a:endParaRPr>
          </a:p>
        </p:txBody>
      </p:sp>
      <p:cxnSp>
        <p:nvCxnSpPr>
          <p:cNvPr id="58" name="Straight Arrow Connector 57"/>
          <p:cNvCxnSpPr/>
          <p:nvPr/>
        </p:nvCxnSpPr>
        <p:spPr>
          <a:xfrm flipV="1">
            <a:off x="7133110" y="6219688"/>
            <a:ext cx="615950" cy="3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7898285" y="6164674"/>
            <a:ext cx="3851275" cy="5070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Calibri" panose="020F0502020204030204" pitchFamily="34" charset="0"/>
              <a:cs typeface="Times New Roman" panose="02020603050405020304" pitchFamily="18" charset="0"/>
            </a:endParaRPr>
          </a:p>
        </p:txBody>
      </p:sp>
      <p:cxnSp>
        <p:nvCxnSpPr>
          <p:cNvPr id="61" name="Straight Arrow Connector 60"/>
          <p:cNvCxnSpPr/>
          <p:nvPr/>
        </p:nvCxnSpPr>
        <p:spPr>
          <a:xfrm flipV="1">
            <a:off x="4657076" y="4307886"/>
            <a:ext cx="386884" cy="393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36" idx="1"/>
          </p:cNvCxnSpPr>
          <p:nvPr/>
        </p:nvCxnSpPr>
        <p:spPr>
          <a:xfrm>
            <a:off x="4657076" y="4683584"/>
            <a:ext cx="386884" cy="50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9" idx="3"/>
            <a:endCxn id="37" idx="1"/>
          </p:cNvCxnSpPr>
          <p:nvPr/>
        </p:nvCxnSpPr>
        <p:spPr>
          <a:xfrm>
            <a:off x="4631676" y="4809370"/>
            <a:ext cx="355134" cy="1414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913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9" y="0"/>
            <a:ext cx="12169834" cy="6858000"/>
          </a:xfrm>
          <a:prstGeom prst="rect">
            <a:avLst/>
          </a:prstGeom>
        </p:spPr>
      </p:pic>
      <p:sp>
        <p:nvSpPr>
          <p:cNvPr id="8" name="Cloud Callout 7"/>
          <p:cNvSpPr/>
          <p:nvPr/>
        </p:nvSpPr>
        <p:spPr>
          <a:xfrm>
            <a:off x="2323668" y="736767"/>
            <a:ext cx="7953499" cy="385381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12904" y="1400158"/>
            <a:ext cx="6104874" cy="2031325"/>
          </a:xfrm>
          <a:prstGeom prst="rect">
            <a:avLst/>
          </a:prstGeom>
          <a:noFill/>
        </p:spPr>
        <p:txBody>
          <a:bodyPr wrap="square" rtlCol="0">
            <a:spAutoFit/>
          </a:bodyPr>
          <a:lstStyle/>
          <a:p>
            <a:pPr>
              <a:lnSpc>
                <a:spcPct val="150000"/>
              </a:lnSpc>
            </a:pPr>
            <a:r>
              <a:rPr lang="vi-VN" sz="2800" dirty="0">
                <a:latin typeface="Calibri" panose="020F0502020204030204" pitchFamily="34" charset="0"/>
              </a:rPr>
              <a:t>Tại sao chúng ta không nên ăn nhiều thức ăn chứa cholesterol? Nên ăn dầu thực vật hay mỡ động vật? Vì sao</a:t>
            </a:r>
            <a:endParaRPr lang="en-US" sz="2800" dirty="0">
              <a:latin typeface="+mj-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092" y="4276911"/>
            <a:ext cx="1710443" cy="2257613"/>
          </a:xfrm>
          <a:prstGeom prst="rect">
            <a:avLst/>
          </a:prstGeom>
        </p:spPr>
      </p:pic>
    </p:spTree>
    <p:extLst>
      <p:ext uri="{BB962C8B-B14F-4D97-AF65-F5344CB8AC3E}">
        <p14:creationId xmlns:p14="http://schemas.microsoft.com/office/powerpoint/2010/main" val="4041506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ấu hiệu nhận biết bệnh xơ vữa động mạch | Sở Y tế Nam Đị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61" y="1019156"/>
            <a:ext cx="7930411" cy="51706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nvPr>
        </p:nvGraphicFramePr>
        <p:xfrm>
          <a:off x="5032836" y="2379073"/>
          <a:ext cx="9945858" cy="2450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82172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rPr>
              <a:t>3.</a:t>
            </a:r>
            <a:r>
              <a:rPr lang="vi-VN" b="1" dirty="0">
                <a:latin typeface="Calibri" panose="020F0502020204030204" pitchFamily="34" charset="0"/>
              </a:rPr>
              <a:t> PROTEIN</a:t>
            </a:r>
            <a:r>
              <a:rPr lang="en-US" b="1" dirty="0"/>
              <a:t/>
            </a:r>
            <a:br>
              <a:rPr lang="en-US" b="1" dirty="0"/>
            </a:br>
            <a:endParaRPr lang="en-US" dirty="0"/>
          </a:p>
        </p:txBody>
      </p:sp>
      <p:sp>
        <p:nvSpPr>
          <p:cNvPr id="3" name="Content Placeholder 2"/>
          <p:cNvSpPr>
            <a:spLocks noGrp="1"/>
          </p:cNvSpPr>
          <p:nvPr>
            <p:ph idx="1"/>
          </p:nvPr>
        </p:nvSpPr>
        <p:spPr>
          <a:xfrm>
            <a:off x="522514" y="1690688"/>
            <a:ext cx="11821885" cy="4930412"/>
          </a:xfrm>
        </p:spPr>
        <p:txBody>
          <a:bodyPr>
            <a:normAutofit fontScale="70000" lnSpcReduction="20000"/>
          </a:bodyPr>
          <a:lstStyle/>
          <a:p>
            <a:pPr marL="0" indent="0">
              <a:buNone/>
            </a:pPr>
            <a:r>
              <a:rPr lang="fr-FR" b="1" i="1" dirty="0"/>
              <a:t>a. </a:t>
            </a:r>
            <a:r>
              <a:rPr lang="fr-FR" b="1" i="1" dirty="0" err="1"/>
              <a:t>Đặc</a:t>
            </a:r>
            <a:r>
              <a:rPr lang="fr-FR" b="1" i="1" dirty="0"/>
              <a:t> </a:t>
            </a:r>
            <a:r>
              <a:rPr lang="fr-FR" b="1" i="1" dirty="0" err="1"/>
              <a:t>điểm</a:t>
            </a:r>
            <a:r>
              <a:rPr lang="fr-FR" b="1" i="1" dirty="0"/>
              <a:t> </a:t>
            </a:r>
            <a:r>
              <a:rPr lang="fr-FR" b="1" i="1" dirty="0" err="1"/>
              <a:t>chung</a:t>
            </a:r>
            <a:r>
              <a:rPr lang="fr-FR" b="1" i="1" dirty="0"/>
              <a:t> </a:t>
            </a:r>
            <a:r>
              <a:rPr lang="fr-FR" b="1" i="1" dirty="0" err="1"/>
              <a:t>của</a:t>
            </a:r>
            <a:r>
              <a:rPr lang="fr-FR" b="1" i="1" dirty="0"/>
              <a:t> </a:t>
            </a:r>
            <a:r>
              <a:rPr lang="fr-FR" b="1" i="1" dirty="0" err="1"/>
              <a:t>protein</a:t>
            </a:r>
            <a:endParaRPr lang="en-US" dirty="0"/>
          </a:p>
          <a:p>
            <a:pPr marL="0" indent="0">
              <a:buNone/>
            </a:pPr>
            <a:r>
              <a:rPr lang="vi-VN" dirty="0"/>
              <a:t>- Là đại phân tử sinh học chiếm tỉ lệ nhiều nhất trong cơ thể sinh vật.</a:t>
            </a:r>
            <a:endParaRPr lang="en-US" dirty="0"/>
          </a:p>
          <a:p>
            <a:pPr marL="0" indent="0">
              <a:buNone/>
            </a:pPr>
            <a:r>
              <a:rPr lang="vi-VN" dirty="0"/>
              <a:t>- Được cấu tạo theo nguyên tắc</a:t>
            </a:r>
            <a:r>
              <a:rPr lang="en-US" dirty="0"/>
              <a:t>……………….</a:t>
            </a:r>
            <a:r>
              <a:rPr lang="vi-VN" dirty="0"/>
              <a:t>, mỗi đơn phân là </a:t>
            </a:r>
            <a:r>
              <a:rPr lang="en-US" dirty="0"/>
              <a:t>………………………..</a:t>
            </a:r>
            <a:r>
              <a:rPr lang="vi-VN" dirty="0"/>
              <a:t>.</a:t>
            </a:r>
            <a:endParaRPr lang="en-US" dirty="0"/>
          </a:p>
          <a:p>
            <a:pPr marL="0" indent="0">
              <a:buNone/>
            </a:pPr>
            <a:r>
              <a:rPr lang="vi-VN" dirty="0"/>
              <a:t>+ Có 20 loại amino acid. </a:t>
            </a:r>
            <a:r>
              <a:rPr lang="en-US" dirty="0" err="1"/>
              <a:t>Mỗi</a:t>
            </a:r>
            <a:r>
              <a:rPr lang="en-US" dirty="0"/>
              <a:t> amino acid </a:t>
            </a:r>
            <a:r>
              <a:rPr lang="en-US" dirty="0" err="1"/>
              <a:t>gồm</a:t>
            </a:r>
            <a:r>
              <a:rPr lang="en-US" dirty="0"/>
              <a:t>: 3 </a:t>
            </a:r>
            <a:r>
              <a:rPr lang="en-US" dirty="0" err="1"/>
              <a:t>nhóm</a:t>
            </a:r>
            <a:endParaRPr lang="en-US" dirty="0"/>
          </a:p>
          <a:p>
            <a:pPr marL="0" lvl="0" indent="0">
              <a:buNone/>
            </a:pPr>
            <a:r>
              <a:rPr lang="en-US" b="1" dirty="0"/>
              <a:t>………………….: -NH</a:t>
            </a:r>
            <a:r>
              <a:rPr lang="en-US" b="1" baseline="-25000" dirty="0"/>
              <a:t>2</a:t>
            </a:r>
            <a:endParaRPr lang="en-US" dirty="0"/>
          </a:p>
          <a:p>
            <a:pPr marL="0" lvl="0" indent="0">
              <a:buNone/>
            </a:pPr>
            <a:r>
              <a:rPr lang="en-US" b="1" dirty="0"/>
              <a:t>…………………: -COOH</a:t>
            </a:r>
            <a:endParaRPr lang="en-US" dirty="0"/>
          </a:p>
          <a:p>
            <a:pPr marL="0" lvl="0" indent="0">
              <a:buNone/>
            </a:pPr>
            <a:r>
              <a:rPr lang="en-US" b="1" dirty="0"/>
              <a:t>………………..</a:t>
            </a:r>
            <a:r>
              <a:rPr lang="vi-VN" b="1" dirty="0"/>
              <a:t>.</a:t>
            </a:r>
            <a:endParaRPr lang="en-US" dirty="0"/>
          </a:p>
          <a:p>
            <a:pPr marL="0" indent="0">
              <a:buNone/>
            </a:pPr>
            <a:r>
              <a:rPr lang="vi-VN" b="1" dirty="0"/>
              <a:t>Các amino acid chỉ khác nhau ở gốc R.</a:t>
            </a:r>
            <a:endParaRPr lang="en-US" dirty="0"/>
          </a:p>
          <a:p>
            <a:pPr marL="0" indent="0">
              <a:buNone/>
            </a:pPr>
            <a:r>
              <a:rPr lang="vi-VN" dirty="0"/>
              <a:t>+ Có hai nhóm amino acid: amino acid thay thế (là loại amino acid mà cơ thể có thể tự tổng hợp được) và amino acid không thay thế (là loại amino acid mà cơ thể không tự tổng hợp được). </a:t>
            </a:r>
            <a:endParaRPr lang="en-US" dirty="0"/>
          </a:p>
          <a:p>
            <a:pPr marL="0" indent="0">
              <a:buNone/>
            </a:pPr>
            <a:r>
              <a:rPr lang="vi-VN" dirty="0"/>
              <a:t>Cơ thể người có thể thu nhận protein từ một số nguồn thực phẩm giàu protein như thịt, cá, trứng, sữa,…</a:t>
            </a:r>
            <a:endParaRPr lang="en-US" dirty="0"/>
          </a:p>
          <a:p>
            <a:pPr marL="0" indent="0">
              <a:buNone/>
            </a:pPr>
            <a:r>
              <a:rPr lang="vi-VN" dirty="0"/>
              <a:t>- Protein có tính đa dạng và đặc thù do</a:t>
            </a:r>
            <a:r>
              <a:rPr lang="en-US" dirty="0"/>
              <a:t>…………………………………</a:t>
            </a:r>
          </a:p>
          <a:p>
            <a:pPr marL="0" indent="0">
              <a:buNone/>
            </a:pPr>
            <a:r>
              <a:rPr lang="en-US" dirty="0"/>
              <a:t>…………………………………………………………………………..</a:t>
            </a:r>
          </a:p>
        </p:txBody>
      </p:sp>
    </p:spTree>
    <p:extLst>
      <p:ext uri="{BB962C8B-B14F-4D97-AF65-F5344CB8AC3E}">
        <p14:creationId xmlns:p14="http://schemas.microsoft.com/office/powerpoint/2010/main" val="1713261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403648" y="1825625"/>
            <a:ext cx="9071611" cy="4351338"/>
          </a:xfrm>
          <a:prstGeom prst="rect">
            <a:avLst/>
          </a:prstGeom>
        </p:spPr>
      </p:pic>
    </p:spTree>
    <p:extLst>
      <p:ext uri="{BB962C8B-B14F-4D97-AF65-F5344CB8AC3E}">
        <p14:creationId xmlns:p14="http://schemas.microsoft.com/office/powerpoint/2010/main" val="778895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30629" y="0"/>
            <a:ext cx="12061371" cy="523220"/>
          </a:xfrm>
          <a:prstGeom prst="rect">
            <a:avLst/>
          </a:prstGeom>
          <a:noFill/>
        </p:spPr>
        <p:txBody>
          <a:bodyPr wrap="square" rtlCol="0">
            <a:spAutoFit/>
          </a:bodyPr>
          <a:lstStyle/>
          <a:p>
            <a:pPr algn="ctr"/>
            <a:r>
              <a:rPr lang="vi-VN" sz="2800" b="1" dirty="0">
                <a:latin typeface="Calibri" panose="020F0502020204030204" pitchFamily="34" charset="0"/>
              </a:rPr>
              <a:t>PHIẾU HỌC TẬP SỐ 2: TÌM HIỂU VỀ PROTEIN</a:t>
            </a:r>
            <a:endParaRPr lang="en-US" sz="2800" b="1" dirty="0">
              <a:latin typeface="+mj-lt"/>
            </a:endParaRPr>
          </a:p>
        </p:txBody>
      </p:sp>
      <p:sp>
        <p:nvSpPr>
          <p:cNvPr id="6" name="Rectangle 5"/>
          <p:cNvSpPr/>
          <p:nvPr/>
        </p:nvSpPr>
        <p:spPr>
          <a:xfrm>
            <a:off x="0" y="581891"/>
            <a:ext cx="5189517" cy="62761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0" y="629392"/>
            <a:ext cx="5201392" cy="1815882"/>
          </a:xfrm>
          <a:prstGeom prst="rect">
            <a:avLst/>
          </a:prstGeom>
          <a:noFill/>
        </p:spPr>
        <p:txBody>
          <a:bodyPr wrap="square" rtlCol="0">
            <a:spAutoFit/>
          </a:bodyPr>
          <a:lstStyle/>
          <a:p>
            <a:r>
              <a:rPr lang="vi-VN" sz="2800" b="1" dirty="0">
                <a:latin typeface="Calibri" panose="020F0502020204030204" pitchFamily="34" charset="0"/>
              </a:rPr>
              <a:t>Câu 1:</a:t>
            </a:r>
            <a:r>
              <a:rPr lang="vi-VN" sz="2800" dirty="0">
                <a:latin typeface="Calibri" panose="020F0502020204030204" pitchFamily="34" charset="0"/>
              </a:rPr>
              <a:t> Protein được cấu tạo từ các nguyên tố hóa học nào? Hãy cho biết nguyên tắc cấu tạo protein.</a:t>
            </a:r>
            <a:endParaRPr lang="en-US" sz="2800" dirty="0">
              <a:latin typeface="+mj-lt"/>
            </a:endParaRPr>
          </a:p>
          <a:p>
            <a:endParaRPr lang="en-US" sz="2800" dirty="0"/>
          </a:p>
        </p:txBody>
      </p:sp>
      <p:pic>
        <p:nvPicPr>
          <p:cNvPr id="8" name="Picture 7" descr="Amino acid là gì ? Cái nhìn tổng quan đối với người tập Thể hình – Gym –  SUPVN"/>
          <p:cNvPicPr/>
          <p:nvPr/>
        </p:nvPicPr>
        <p:blipFill>
          <a:blip r:embed="rId3">
            <a:extLst>
              <a:ext uri="{28A0092B-C50C-407E-A947-70E740481C1C}">
                <a14:useLocalDpi xmlns:a14="http://schemas.microsoft.com/office/drawing/2010/main" val="0"/>
              </a:ext>
            </a:extLst>
          </a:blip>
          <a:srcRect/>
          <a:stretch>
            <a:fillRect/>
          </a:stretch>
        </p:blipFill>
        <p:spPr bwMode="auto">
          <a:xfrm>
            <a:off x="96668" y="1967826"/>
            <a:ext cx="2498090" cy="1572895"/>
          </a:xfrm>
          <a:prstGeom prst="rect">
            <a:avLst/>
          </a:prstGeom>
          <a:noFill/>
          <a:ln>
            <a:noFill/>
          </a:ln>
        </p:spPr>
      </p:pic>
      <p:pic>
        <p:nvPicPr>
          <p:cNvPr id="9" name="Picture 8" descr="Amino Acid là gì? 4 công dụng dụng tuyệt vời của Amino Acid | Ailamdep"/>
          <p:cNvPicPr/>
          <p:nvPr/>
        </p:nvPicPr>
        <p:blipFill>
          <a:blip r:embed="rId4">
            <a:extLst>
              <a:ext uri="{28A0092B-C50C-407E-A947-70E740481C1C}">
                <a14:useLocalDpi xmlns:a14="http://schemas.microsoft.com/office/drawing/2010/main" val="0"/>
              </a:ext>
            </a:extLst>
          </a:blip>
          <a:srcRect/>
          <a:stretch>
            <a:fillRect/>
          </a:stretch>
        </p:blipFill>
        <p:spPr bwMode="auto">
          <a:xfrm>
            <a:off x="2614200" y="2020532"/>
            <a:ext cx="2555875" cy="1520190"/>
          </a:xfrm>
          <a:prstGeom prst="rect">
            <a:avLst/>
          </a:prstGeom>
          <a:noFill/>
          <a:ln>
            <a:noFill/>
          </a:ln>
        </p:spPr>
      </p:pic>
      <p:pic>
        <p:nvPicPr>
          <p:cNvPr id="10" name="Picture 9"/>
          <p:cNvPicPr/>
          <p:nvPr/>
        </p:nvPicPr>
        <p:blipFill>
          <a:blip r:embed="rId5"/>
          <a:stretch>
            <a:fillRect/>
          </a:stretch>
        </p:blipFill>
        <p:spPr>
          <a:xfrm>
            <a:off x="2643247" y="4048873"/>
            <a:ext cx="2596809" cy="1688063"/>
          </a:xfrm>
          <a:prstGeom prst="rect">
            <a:avLst/>
          </a:prstGeom>
        </p:spPr>
      </p:pic>
      <p:sp>
        <p:nvSpPr>
          <p:cNvPr id="11" name="TextBox 10"/>
          <p:cNvSpPr txBox="1"/>
          <p:nvPr/>
        </p:nvSpPr>
        <p:spPr>
          <a:xfrm>
            <a:off x="50539" y="3435387"/>
            <a:ext cx="2707409" cy="3539430"/>
          </a:xfrm>
          <a:prstGeom prst="rect">
            <a:avLst/>
          </a:prstGeom>
          <a:noFill/>
        </p:spPr>
        <p:txBody>
          <a:bodyPr wrap="square" rtlCol="0">
            <a:spAutoFit/>
          </a:bodyPr>
          <a:lstStyle/>
          <a:p>
            <a:r>
              <a:rPr lang="vi-VN" sz="2800" b="1" dirty="0">
                <a:latin typeface="Calibri" panose="020F0502020204030204" pitchFamily="34" charset="0"/>
              </a:rPr>
              <a:t>Câu 2:</a:t>
            </a:r>
            <a:r>
              <a:rPr lang="vi-VN" sz="2800" dirty="0">
                <a:latin typeface="Calibri" panose="020F0502020204030204" pitchFamily="34" charset="0"/>
              </a:rPr>
              <a:t> Gọi tên các bậc cấu trúc của phân tử protein. Phân biệt các bậc cấu trúc đó bằng cách hoàn thành vào chỗ trống</a:t>
            </a:r>
            <a:r>
              <a:rPr lang="vi-VN" sz="2800" dirty="0" smtClean="0">
                <a:latin typeface="Calibri" panose="020F0502020204030204" pitchFamily="34" charset="0"/>
              </a:rPr>
              <a:t>.</a:t>
            </a:r>
            <a:endParaRPr lang="en-US" sz="2800" dirty="0">
              <a:latin typeface="+mj-lt"/>
            </a:endParaRPr>
          </a:p>
        </p:txBody>
      </p:sp>
      <p:sp>
        <p:nvSpPr>
          <p:cNvPr id="12" name="Rectangle 11"/>
          <p:cNvSpPr/>
          <p:nvPr/>
        </p:nvSpPr>
        <p:spPr>
          <a:xfrm>
            <a:off x="5201392" y="581891"/>
            <a:ext cx="6990608" cy="62761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13" name="Table 12"/>
          <p:cNvGraphicFramePr>
            <a:graphicFrameLocks noGrp="1"/>
          </p:cNvGraphicFramePr>
          <p:nvPr>
            <p:extLst/>
          </p:nvPr>
        </p:nvGraphicFramePr>
        <p:xfrm>
          <a:off x="5298060" y="634728"/>
          <a:ext cx="6893940" cy="6130420"/>
        </p:xfrm>
        <a:graphic>
          <a:graphicData uri="http://schemas.openxmlformats.org/drawingml/2006/table">
            <a:tbl>
              <a:tblPr firstRow="1" firstCol="1" bandRow="1">
                <a:tableStyleId>{5C22544A-7EE6-4342-B048-85BDC9FD1C3A}</a:tableStyleId>
              </a:tblPr>
              <a:tblGrid>
                <a:gridCol w="2860288">
                  <a:extLst>
                    <a:ext uri="{9D8B030D-6E8A-4147-A177-3AD203B41FA5}">
                      <a16:colId xmlns:a16="http://schemas.microsoft.com/office/drawing/2014/main" val="3921029332"/>
                    </a:ext>
                  </a:extLst>
                </a:gridCol>
                <a:gridCol w="4033652">
                  <a:extLst>
                    <a:ext uri="{9D8B030D-6E8A-4147-A177-3AD203B41FA5}">
                      <a16:colId xmlns:a16="http://schemas.microsoft.com/office/drawing/2014/main" val="2714734928"/>
                    </a:ext>
                  </a:extLst>
                </a:gridCol>
              </a:tblGrid>
              <a:tr h="170988">
                <a:tc>
                  <a:txBody>
                    <a:bodyPr/>
                    <a:lstStyle/>
                    <a:p>
                      <a:pPr algn="ctr">
                        <a:lnSpc>
                          <a:spcPct val="130000"/>
                        </a:lnSpc>
                        <a:spcAft>
                          <a:spcPts val="0"/>
                        </a:spcAft>
                      </a:pPr>
                      <a:r>
                        <a:rPr lang="vi-VN" sz="1800" dirty="0">
                          <a:effectLst/>
                          <a:latin typeface="Calibri" panose="020F0502020204030204" pitchFamily="34" charset="0"/>
                        </a:rPr>
                        <a:t>Cấu trúc</a:t>
                      </a:r>
                      <a:endParaRPr lang="en-US" sz="1800" dirty="0">
                        <a:effectLst/>
                        <a:latin typeface="+mj-lt"/>
                        <a:ea typeface="Calibri" panose="020F0502020204030204" pitchFamily="34" charset="0"/>
                        <a:cs typeface="Times New Roman" panose="02020603050405020304" pitchFamily="18" charset="0"/>
                      </a:endParaRPr>
                    </a:p>
                  </a:txBody>
                  <a:tcPr marL="34078" marR="34078" marT="0" marB="0"/>
                </a:tc>
                <a:tc>
                  <a:txBody>
                    <a:bodyPr/>
                    <a:lstStyle/>
                    <a:p>
                      <a:pPr algn="ctr">
                        <a:lnSpc>
                          <a:spcPct val="130000"/>
                        </a:lnSpc>
                        <a:spcAft>
                          <a:spcPts val="0"/>
                        </a:spcAft>
                      </a:pPr>
                      <a:r>
                        <a:rPr lang="vi-VN" sz="1800" dirty="0">
                          <a:effectLst/>
                          <a:latin typeface="Calibri" panose="020F0502020204030204" pitchFamily="34" charset="0"/>
                        </a:rPr>
                        <a:t>Đặc điểm</a:t>
                      </a:r>
                      <a:endParaRPr lang="en-US" sz="1800" dirty="0">
                        <a:effectLst/>
                        <a:latin typeface="+mj-lt"/>
                        <a:ea typeface="Calibri" panose="020F0502020204030204" pitchFamily="34" charset="0"/>
                        <a:cs typeface="Times New Roman" panose="02020603050405020304" pitchFamily="18" charset="0"/>
                      </a:endParaRPr>
                    </a:p>
                  </a:txBody>
                  <a:tcPr marL="34078" marR="34078" marT="0" marB="0"/>
                </a:tc>
                <a:extLst>
                  <a:ext uri="{0D108BD9-81ED-4DB2-BD59-A6C34878D82A}">
                    <a16:rowId xmlns:a16="http://schemas.microsoft.com/office/drawing/2014/main" val="2405846445"/>
                  </a:ext>
                </a:extLst>
              </a:tr>
              <a:tr h="1367900">
                <a:tc>
                  <a:txBody>
                    <a:bodyPr/>
                    <a:lstStyle/>
                    <a:p>
                      <a:pPr algn="ctr">
                        <a:lnSpc>
                          <a:spcPct val="130000"/>
                        </a:lnSpc>
                        <a:spcAft>
                          <a:spcPts val="0"/>
                        </a:spcAft>
                      </a:pPr>
                      <a:r>
                        <a:rPr lang="vi-VN" sz="1800" dirty="0">
                          <a:effectLst/>
                          <a:latin typeface="Calibri" panose="020F0502020204030204" pitchFamily="34" charset="0"/>
                        </a:rPr>
                        <a:t> </a:t>
                      </a:r>
                      <a:endParaRPr lang="en-US" sz="1800" dirty="0">
                        <a:effectLst/>
                        <a:latin typeface="+mj-lt"/>
                      </a:endParaRPr>
                    </a:p>
                    <a:p>
                      <a:pPr algn="ctr">
                        <a:lnSpc>
                          <a:spcPct val="130000"/>
                        </a:lnSpc>
                        <a:spcAft>
                          <a:spcPts val="0"/>
                        </a:spcAft>
                      </a:pPr>
                      <a:endParaRPr lang="vi-VN" sz="1800" dirty="0">
                        <a:effectLst/>
                        <a:latin typeface="Calibri" panose="020F0502020204030204" pitchFamily="34" charset="0"/>
                      </a:endParaRPr>
                    </a:p>
                    <a:p>
                      <a:pPr algn="ctr">
                        <a:lnSpc>
                          <a:spcPct val="130000"/>
                        </a:lnSpc>
                        <a:spcAft>
                          <a:spcPts val="0"/>
                        </a:spcAft>
                      </a:pPr>
                      <a:endParaRPr lang="vi-VN" sz="1800" dirty="0">
                        <a:effectLst/>
                        <a:latin typeface="Calibri" panose="020F0502020204030204" pitchFamily="34" charset="0"/>
                      </a:endParaRPr>
                    </a:p>
                    <a:p>
                      <a:pPr algn="ctr">
                        <a:lnSpc>
                          <a:spcPct val="130000"/>
                        </a:lnSpc>
                        <a:spcAft>
                          <a:spcPts val="0"/>
                        </a:spcAft>
                      </a:pPr>
                      <a:r>
                        <a:rPr lang="vi-VN" sz="1500" dirty="0">
                          <a:effectLst/>
                          <a:latin typeface="Calibri" panose="020F0502020204030204" pitchFamily="34" charset="0"/>
                        </a:rPr>
                        <a:t>Cấu trúc bậc 1</a:t>
                      </a:r>
                      <a:endParaRPr lang="en-US" sz="1500" dirty="0">
                        <a:effectLst/>
                        <a:latin typeface="+mj-lt"/>
                        <a:ea typeface="Calibri" panose="020F0502020204030204" pitchFamily="34" charset="0"/>
                        <a:cs typeface="Times New Roman" panose="02020603050405020304" pitchFamily="18" charset="0"/>
                      </a:endParaRPr>
                    </a:p>
                  </a:txBody>
                  <a:tcPr marL="34078" marR="34078" marT="0" marB="0"/>
                </a:tc>
                <a:tc>
                  <a:txBody>
                    <a:bodyPr/>
                    <a:lstStyle/>
                    <a:p>
                      <a:pPr algn="just">
                        <a:lnSpc>
                          <a:spcPct val="130000"/>
                        </a:lnSpc>
                        <a:spcAft>
                          <a:spcPts val="0"/>
                        </a:spcAft>
                      </a:pPr>
                      <a:r>
                        <a:rPr lang="vi-VN" sz="1800" dirty="0">
                          <a:effectLst/>
                          <a:latin typeface="Calibri" panose="020F0502020204030204" pitchFamily="34" charset="0"/>
                        </a:rPr>
                        <a:t>.....................................................................</a:t>
                      </a:r>
                      <a:endParaRPr lang="en-US" sz="1800" dirty="0">
                        <a:effectLst/>
                        <a:latin typeface="+mj-lt"/>
                      </a:endParaRPr>
                    </a:p>
                    <a:p>
                      <a:pPr algn="just">
                        <a:lnSpc>
                          <a:spcPct val="130000"/>
                        </a:lnSpc>
                        <a:spcAft>
                          <a:spcPts val="0"/>
                        </a:spcAft>
                      </a:pPr>
                      <a:r>
                        <a:rPr lang="vi-VN" sz="1800" dirty="0">
                          <a:effectLst/>
                          <a:latin typeface="Calibri" panose="020F0502020204030204" pitchFamily="34" charset="0"/>
                        </a:rPr>
                        <a:t>.....................................................................</a:t>
                      </a:r>
                      <a:endParaRPr lang="en-US" sz="1800" dirty="0">
                        <a:effectLst/>
                        <a:latin typeface="+mj-lt"/>
                      </a:endParaRPr>
                    </a:p>
                  </a:txBody>
                  <a:tcPr marL="34078" marR="34078" marT="0" marB="0"/>
                </a:tc>
                <a:extLst>
                  <a:ext uri="{0D108BD9-81ED-4DB2-BD59-A6C34878D82A}">
                    <a16:rowId xmlns:a16="http://schemas.microsoft.com/office/drawing/2014/main" val="3997560043"/>
                  </a:ext>
                </a:extLst>
              </a:tr>
              <a:tr h="1367900">
                <a:tc>
                  <a:txBody>
                    <a:bodyPr/>
                    <a:lstStyle/>
                    <a:p>
                      <a:pPr algn="ctr">
                        <a:lnSpc>
                          <a:spcPct val="130000"/>
                        </a:lnSpc>
                        <a:spcAft>
                          <a:spcPts val="0"/>
                        </a:spcAft>
                      </a:pPr>
                      <a:r>
                        <a:rPr lang="vi-VN" sz="1800" dirty="0">
                          <a:effectLst/>
                          <a:latin typeface="Calibri" panose="020F0502020204030204" pitchFamily="34" charset="0"/>
                        </a:rPr>
                        <a:t> </a:t>
                      </a:r>
                      <a:endParaRPr lang="en-US" sz="1800" dirty="0">
                        <a:effectLst/>
                        <a:latin typeface="+mj-lt"/>
                      </a:endParaRPr>
                    </a:p>
                    <a:p>
                      <a:pPr algn="ctr">
                        <a:lnSpc>
                          <a:spcPct val="130000"/>
                        </a:lnSpc>
                        <a:spcAft>
                          <a:spcPts val="0"/>
                        </a:spcAft>
                      </a:pPr>
                      <a:endParaRPr lang="vi-VN" sz="1800" dirty="0">
                        <a:effectLst/>
                        <a:latin typeface="Calibri" panose="020F0502020204030204" pitchFamily="34" charset="0"/>
                      </a:endParaRPr>
                    </a:p>
                    <a:p>
                      <a:pPr algn="ctr">
                        <a:lnSpc>
                          <a:spcPct val="130000"/>
                        </a:lnSpc>
                        <a:spcAft>
                          <a:spcPts val="0"/>
                        </a:spcAft>
                      </a:pPr>
                      <a:endParaRPr lang="vi-VN" sz="1800" dirty="0">
                        <a:effectLst/>
                        <a:latin typeface="Calibri" panose="020F0502020204030204" pitchFamily="34" charset="0"/>
                      </a:endParaRPr>
                    </a:p>
                    <a:p>
                      <a:pPr algn="ctr">
                        <a:lnSpc>
                          <a:spcPct val="130000"/>
                        </a:lnSpc>
                        <a:spcAft>
                          <a:spcPts val="0"/>
                        </a:spcAft>
                      </a:pPr>
                      <a:r>
                        <a:rPr lang="vi-VN" sz="1500" dirty="0">
                          <a:effectLst/>
                          <a:latin typeface="Calibri" panose="020F0502020204030204" pitchFamily="34" charset="0"/>
                        </a:rPr>
                        <a:t>Cấu trúc bậc 2</a:t>
                      </a:r>
                      <a:endParaRPr lang="en-US" sz="1500" dirty="0">
                        <a:effectLst/>
                        <a:latin typeface="+mj-lt"/>
                        <a:ea typeface="Calibri" panose="020F0502020204030204" pitchFamily="34" charset="0"/>
                        <a:cs typeface="Times New Roman" panose="02020603050405020304" pitchFamily="18" charset="0"/>
                      </a:endParaRPr>
                    </a:p>
                  </a:txBody>
                  <a:tcPr marL="34078" marR="34078" marT="0" marB="0"/>
                </a:tc>
                <a:tc>
                  <a:txBody>
                    <a:bodyPr/>
                    <a:lstStyle/>
                    <a:p>
                      <a:pPr algn="just">
                        <a:lnSpc>
                          <a:spcPct val="130000"/>
                        </a:lnSpc>
                        <a:spcAft>
                          <a:spcPts val="0"/>
                        </a:spcAft>
                      </a:pPr>
                      <a:r>
                        <a:rPr lang="vi-VN" sz="1800" dirty="0">
                          <a:effectLst/>
                          <a:latin typeface="Calibri" panose="020F0502020204030204" pitchFamily="34" charset="0"/>
                        </a:rPr>
                        <a:t>....................................................................</a:t>
                      </a:r>
                      <a:endParaRPr lang="en-US" sz="1800" dirty="0">
                        <a:effectLst/>
                        <a:latin typeface="+mj-lt"/>
                      </a:endParaRPr>
                    </a:p>
                    <a:p>
                      <a:pPr algn="just">
                        <a:lnSpc>
                          <a:spcPct val="130000"/>
                        </a:lnSpc>
                        <a:spcAft>
                          <a:spcPts val="0"/>
                        </a:spcAft>
                      </a:pPr>
                      <a:r>
                        <a:rPr lang="vi-VN" sz="1800" dirty="0">
                          <a:effectLst/>
                          <a:latin typeface="Calibri" panose="020F0502020204030204" pitchFamily="34" charset="0"/>
                        </a:rPr>
                        <a:t>.....................................................................</a:t>
                      </a:r>
                      <a:endParaRPr lang="en-US" sz="1800" dirty="0">
                        <a:effectLst/>
                        <a:latin typeface="+mj-lt"/>
                        <a:ea typeface="Calibri" panose="020F0502020204030204" pitchFamily="34" charset="0"/>
                        <a:cs typeface="Times New Roman" panose="02020603050405020304" pitchFamily="18" charset="0"/>
                      </a:endParaRPr>
                    </a:p>
                  </a:txBody>
                  <a:tcPr marL="34078" marR="34078" marT="0" marB="0"/>
                </a:tc>
                <a:extLst>
                  <a:ext uri="{0D108BD9-81ED-4DB2-BD59-A6C34878D82A}">
                    <a16:rowId xmlns:a16="http://schemas.microsoft.com/office/drawing/2014/main" val="874207150"/>
                  </a:ext>
                </a:extLst>
              </a:tr>
              <a:tr h="1545500">
                <a:tc>
                  <a:txBody>
                    <a:bodyPr/>
                    <a:lstStyle/>
                    <a:p>
                      <a:pPr algn="ctr">
                        <a:lnSpc>
                          <a:spcPct val="130000"/>
                        </a:lnSpc>
                        <a:spcAft>
                          <a:spcPts val="0"/>
                        </a:spcAft>
                      </a:pPr>
                      <a:r>
                        <a:rPr lang="vi-VN" sz="1800" dirty="0">
                          <a:effectLst/>
                          <a:latin typeface="Calibri" panose="020F0502020204030204" pitchFamily="34" charset="0"/>
                        </a:rPr>
                        <a:t> </a:t>
                      </a:r>
                      <a:endParaRPr lang="en-US" sz="1800" dirty="0">
                        <a:effectLst/>
                        <a:latin typeface="+mj-lt"/>
                      </a:endParaRPr>
                    </a:p>
                    <a:p>
                      <a:pPr algn="ctr">
                        <a:lnSpc>
                          <a:spcPct val="130000"/>
                        </a:lnSpc>
                        <a:spcAft>
                          <a:spcPts val="0"/>
                        </a:spcAft>
                      </a:pPr>
                      <a:endParaRPr lang="vi-VN" sz="1500" dirty="0">
                        <a:effectLst/>
                        <a:latin typeface="Calibri" panose="020F0502020204030204" pitchFamily="34" charset="0"/>
                      </a:endParaRPr>
                    </a:p>
                    <a:p>
                      <a:pPr algn="ctr">
                        <a:lnSpc>
                          <a:spcPct val="130000"/>
                        </a:lnSpc>
                        <a:spcAft>
                          <a:spcPts val="0"/>
                        </a:spcAft>
                      </a:pPr>
                      <a:endParaRPr lang="vi-VN" sz="1500" dirty="0">
                        <a:effectLst/>
                        <a:latin typeface="Calibri" panose="020F0502020204030204" pitchFamily="34" charset="0"/>
                      </a:endParaRPr>
                    </a:p>
                    <a:p>
                      <a:pPr algn="ctr">
                        <a:lnSpc>
                          <a:spcPct val="130000"/>
                        </a:lnSpc>
                        <a:spcAft>
                          <a:spcPts val="0"/>
                        </a:spcAft>
                      </a:pPr>
                      <a:endParaRPr lang="vi-VN" sz="1500" dirty="0">
                        <a:effectLst/>
                        <a:latin typeface="Calibri" panose="020F0502020204030204" pitchFamily="34" charset="0"/>
                      </a:endParaRPr>
                    </a:p>
                    <a:p>
                      <a:pPr algn="ctr">
                        <a:lnSpc>
                          <a:spcPct val="130000"/>
                        </a:lnSpc>
                        <a:spcAft>
                          <a:spcPts val="0"/>
                        </a:spcAft>
                      </a:pPr>
                      <a:r>
                        <a:rPr lang="vi-VN" sz="1500" dirty="0">
                          <a:effectLst/>
                          <a:latin typeface="Calibri" panose="020F0502020204030204" pitchFamily="34" charset="0"/>
                        </a:rPr>
                        <a:t>Cấu trúc bậc 3</a:t>
                      </a:r>
                      <a:endParaRPr lang="en-US" sz="1500" dirty="0">
                        <a:effectLst/>
                        <a:latin typeface="+mj-lt"/>
                        <a:ea typeface="Calibri" panose="020F0502020204030204" pitchFamily="34" charset="0"/>
                        <a:cs typeface="Times New Roman" panose="02020603050405020304" pitchFamily="18" charset="0"/>
                      </a:endParaRPr>
                    </a:p>
                  </a:txBody>
                  <a:tcPr marL="34078" marR="34078" marT="0" marB="0"/>
                </a:tc>
                <a:tc>
                  <a:txBody>
                    <a:bodyPr/>
                    <a:lstStyle/>
                    <a:p>
                      <a:pPr algn="just">
                        <a:lnSpc>
                          <a:spcPct val="130000"/>
                        </a:lnSpc>
                        <a:spcAft>
                          <a:spcPts val="0"/>
                        </a:spcAft>
                      </a:pPr>
                      <a:r>
                        <a:rPr lang="vi-VN" sz="1800" dirty="0">
                          <a:effectLst/>
                          <a:latin typeface="Calibri" panose="020F0502020204030204" pitchFamily="34" charset="0"/>
                        </a:rPr>
                        <a:t>.....................................................................</a:t>
                      </a:r>
                      <a:endParaRPr lang="en-US" sz="1800" dirty="0">
                        <a:effectLst/>
                        <a:latin typeface="+mj-lt"/>
                      </a:endParaRPr>
                    </a:p>
                    <a:p>
                      <a:pPr algn="just">
                        <a:lnSpc>
                          <a:spcPct val="130000"/>
                        </a:lnSpc>
                        <a:spcAft>
                          <a:spcPts val="0"/>
                        </a:spcAft>
                      </a:pPr>
                      <a:r>
                        <a:rPr lang="vi-VN" sz="1800" dirty="0">
                          <a:effectLst/>
                          <a:latin typeface="Calibri" panose="020F0502020204030204" pitchFamily="34" charset="0"/>
                        </a:rPr>
                        <a:t>.....................................................................</a:t>
                      </a:r>
                      <a:endParaRPr lang="en-US" sz="1800" dirty="0">
                        <a:effectLst/>
                        <a:latin typeface="+mj-lt"/>
                      </a:endParaRPr>
                    </a:p>
                    <a:p>
                      <a:pPr algn="just">
                        <a:lnSpc>
                          <a:spcPct val="130000"/>
                        </a:lnSpc>
                        <a:spcAft>
                          <a:spcPts val="0"/>
                        </a:spcAft>
                      </a:pPr>
                      <a:r>
                        <a:rPr lang="vi-VN" sz="1800" dirty="0">
                          <a:effectLst/>
                          <a:latin typeface="Calibri" panose="020F0502020204030204" pitchFamily="34" charset="0"/>
                        </a:rPr>
                        <a:t>.....................................................................</a:t>
                      </a:r>
                      <a:endParaRPr lang="en-US" sz="1800" dirty="0">
                        <a:effectLst/>
                        <a:latin typeface="+mj-lt"/>
                      </a:endParaRPr>
                    </a:p>
                  </a:txBody>
                  <a:tcPr marL="34078" marR="34078" marT="0" marB="0"/>
                </a:tc>
                <a:extLst>
                  <a:ext uri="{0D108BD9-81ED-4DB2-BD59-A6C34878D82A}">
                    <a16:rowId xmlns:a16="http://schemas.microsoft.com/office/drawing/2014/main" val="3227373573"/>
                  </a:ext>
                </a:extLst>
              </a:tr>
              <a:tr h="1196914">
                <a:tc>
                  <a:txBody>
                    <a:bodyPr/>
                    <a:lstStyle/>
                    <a:p>
                      <a:pPr algn="just">
                        <a:lnSpc>
                          <a:spcPct val="130000"/>
                        </a:lnSpc>
                        <a:spcAft>
                          <a:spcPts val="0"/>
                        </a:spcAft>
                      </a:pPr>
                      <a:r>
                        <a:rPr lang="vi-VN" sz="1800" dirty="0">
                          <a:effectLst/>
                          <a:latin typeface="Calibri" panose="020F0502020204030204" pitchFamily="34" charset="0"/>
                        </a:rPr>
                        <a:t> </a:t>
                      </a:r>
                      <a:endParaRPr lang="en-US" sz="1800" dirty="0">
                        <a:effectLst/>
                        <a:latin typeface="+mj-lt"/>
                      </a:endParaRPr>
                    </a:p>
                    <a:p>
                      <a:pPr algn="ctr">
                        <a:lnSpc>
                          <a:spcPct val="130000"/>
                        </a:lnSpc>
                        <a:spcAft>
                          <a:spcPts val="0"/>
                        </a:spcAft>
                      </a:pPr>
                      <a:endParaRPr lang="vi-VN" sz="1500" dirty="0">
                        <a:effectLst/>
                        <a:latin typeface="Calibri" panose="020F0502020204030204" pitchFamily="34" charset="0"/>
                      </a:endParaRPr>
                    </a:p>
                    <a:p>
                      <a:pPr algn="ctr">
                        <a:lnSpc>
                          <a:spcPct val="130000"/>
                        </a:lnSpc>
                        <a:spcAft>
                          <a:spcPts val="0"/>
                        </a:spcAft>
                      </a:pPr>
                      <a:endParaRPr lang="vi-VN" sz="1500" dirty="0">
                        <a:effectLst/>
                        <a:latin typeface="Calibri" panose="020F0502020204030204" pitchFamily="34" charset="0"/>
                      </a:endParaRPr>
                    </a:p>
                    <a:p>
                      <a:pPr algn="ctr">
                        <a:lnSpc>
                          <a:spcPct val="130000"/>
                        </a:lnSpc>
                        <a:spcAft>
                          <a:spcPts val="0"/>
                        </a:spcAft>
                      </a:pPr>
                      <a:endParaRPr lang="vi-VN" sz="1500" dirty="0">
                        <a:effectLst/>
                        <a:latin typeface="Calibri" panose="020F0502020204030204" pitchFamily="34" charset="0"/>
                      </a:endParaRPr>
                    </a:p>
                    <a:p>
                      <a:pPr algn="ctr">
                        <a:lnSpc>
                          <a:spcPct val="130000"/>
                        </a:lnSpc>
                        <a:spcAft>
                          <a:spcPts val="0"/>
                        </a:spcAft>
                      </a:pPr>
                      <a:r>
                        <a:rPr lang="vi-VN" sz="1500" dirty="0">
                          <a:effectLst/>
                          <a:latin typeface="Calibri" panose="020F0502020204030204" pitchFamily="34" charset="0"/>
                        </a:rPr>
                        <a:t>Cấu trúc bậc 4</a:t>
                      </a:r>
                      <a:endParaRPr lang="en-US" sz="1500" dirty="0">
                        <a:effectLst/>
                        <a:latin typeface="+mj-lt"/>
                        <a:ea typeface="Calibri" panose="020F0502020204030204" pitchFamily="34" charset="0"/>
                        <a:cs typeface="Times New Roman" panose="02020603050405020304" pitchFamily="18" charset="0"/>
                      </a:endParaRPr>
                    </a:p>
                  </a:txBody>
                  <a:tcPr marL="34078" marR="34078" marT="0" marB="0"/>
                </a:tc>
                <a:tc>
                  <a:txBody>
                    <a:bodyPr/>
                    <a:lstStyle/>
                    <a:p>
                      <a:pPr algn="just">
                        <a:lnSpc>
                          <a:spcPct val="130000"/>
                        </a:lnSpc>
                        <a:spcAft>
                          <a:spcPts val="0"/>
                        </a:spcAft>
                      </a:pPr>
                      <a:r>
                        <a:rPr lang="vi-VN" sz="1800" dirty="0">
                          <a:effectLst/>
                          <a:latin typeface="Calibri" panose="020F0502020204030204" pitchFamily="34" charset="0"/>
                        </a:rPr>
                        <a:t>.....................................................................</a:t>
                      </a:r>
                      <a:endParaRPr lang="en-US" sz="1800" dirty="0">
                        <a:effectLst/>
                        <a:latin typeface="+mj-lt"/>
                      </a:endParaRPr>
                    </a:p>
                    <a:p>
                      <a:pPr algn="just">
                        <a:lnSpc>
                          <a:spcPct val="130000"/>
                        </a:lnSpc>
                        <a:spcAft>
                          <a:spcPts val="0"/>
                        </a:spcAft>
                      </a:pPr>
                      <a:r>
                        <a:rPr lang="vi-VN" sz="1800" dirty="0">
                          <a:effectLst/>
                          <a:latin typeface="Calibri" panose="020F0502020204030204" pitchFamily="34" charset="0"/>
                        </a:rPr>
                        <a:t>.....................................................................</a:t>
                      </a:r>
                      <a:endParaRPr lang="en-US" sz="1800" dirty="0">
                        <a:effectLst/>
                        <a:latin typeface="+mj-lt"/>
                      </a:endParaRPr>
                    </a:p>
                    <a:p>
                      <a:pPr algn="just">
                        <a:lnSpc>
                          <a:spcPct val="130000"/>
                        </a:lnSpc>
                        <a:spcAft>
                          <a:spcPts val="0"/>
                        </a:spcAft>
                      </a:pPr>
                      <a:r>
                        <a:rPr lang="vi-VN" sz="1800" dirty="0">
                          <a:effectLst/>
                          <a:latin typeface="Calibri" panose="020F0502020204030204" pitchFamily="34" charset="0"/>
                        </a:rPr>
                        <a:t>.....................................................................</a:t>
                      </a:r>
                      <a:endParaRPr lang="en-US" sz="1800" dirty="0">
                        <a:effectLst/>
                        <a:latin typeface="+mj-lt"/>
                      </a:endParaRPr>
                    </a:p>
                    <a:p>
                      <a:pPr algn="just">
                        <a:lnSpc>
                          <a:spcPct val="130000"/>
                        </a:lnSpc>
                        <a:spcAft>
                          <a:spcPts val="0"/>
                        </a:spcAft>
                      </a:pPr>
                      <a:r>
                        <a:rPr lang="vi-VN" sz="1800" dirty="0">
                          <a:effectLst/>
                          <a:latin typeface="Calibri" panose="020F0502020204030204" pitchFamily="34" charset="0"/>
                        </a:rPr>
                        <a:t> </a:t>
                      </a:r>
                      <a:endParaRPr lang="en-US" sz="1800" dirty="0">
                        <a:effectLst/>
                        <a:latin typeface="+mj-lt"/>
                        <a:ea typeface="Calibri" panose="020F0502020204030204" pitchFamily="34" charset="0"/>
                        <a:cs typeface="Times New Roman" panose="02020603050405020304" pitchFamily="18" charset="0"/>
                      </a:endParaRPr>
                    </a:p>
                  </a:txBody>
                  <a:tcPr marL="34078" marR="34078" marT="0" marB="0"/>
                </a:tc>
                <a:extLst>
                  <a:ext uri="{0D108BD9-81ED-4DB2-BD59-A6C34878D82A}">
                    <a16:rowId xmlns:a16="http://schemas.microsoft.com/office/drawing/2014/main" val="2019543605"/>
                  </a:ext>
                </a:extLst>
              </a:tr>
            </a:tbl>
          </a:graphicData>
        </a:graphic>
      </p:graphicFrame>
      <p:pic>
        <p:nvPicPr>
          <p:cNvPr id="14" name="Picture 13" descr="Sinh Học 10 Bài 5: Prôtêin - Nội Thất Hằng Phá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0160" y="1014501"/>
            <a:ext cx="1098727" cy="1097669"/>
          </a:xfrm>
          <a:prstGeom prst="rect">
            <a:avLst/>
          </a:prstGeom>
          <a:noFill/>
          <a:ln>
            <a:noFill/>
          </a:ln>
        </p:spPr>
      </p:pic>
      <p:pic>
        <p:nvPicPr>
          <p:cNvPr id="15" name="Picture 14" descr="Sinh học 10 Bài 5: Prôtêi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8281" y="2396941"/>
            <a:ext cx="1520920" cy="1092986"/>
          </a:xfrm>
          <a:prstGeom prst="rect">
            <a:avLst/>
          </a:prstGeom>
          <a:noFill/>
          <a:ln>
            <a:noFill/>
          </a:ln>
        </p:spPr>
      </p:pic>
      <p:pic>
        <p:nvPicPr>
          <p:cNvPr id="16" name="Picture 15"/>
          <p:cNvPicPr/>
          <p:nvPr/>
        </p:nvPicPr>
        <p:blipFill>
          <a:blip r:embed="rId8"/>
          <a:stretch>
            <a:fillRect/>
          </a:stretch>
        </p:blipFill>
        <p:spPr>
          <a:xfrm>
            <a:off x="5905132" y="3874383"/>
            <a:ext cx="1348838" cy="1168142"/>
          </a:xfrm>
          <a:prstGeom prst="rect">
            <a:avLst/>
          </a:prstGeom>
        </p:spPr>
      </p:pic>
      <p:pic>
        <p:nvPicPr>
          <p:cNvPr id="17" name="Picture 16"/>
          <p:cNvPicPr/>
          <p:nvPr/>
        </p:nvPicPr>
        <p:blipFill>
          <a:blip r:embed="rId9"/>
          <a:stretch>
            <a:fillRect/>
          </a:stretch>
        </p:blipFill>
        <p:spPr>
          <a:xfrm>
            <a:off x="5615363" y="5443985"/>
            <a:ext cx="2143579" cy="1036355"/>
          </a:xfrm>
          <a:prstGeom prst="rect">
            <a:avLst/>
          </a:prstGeom>
        </p:spPr>
      </p:pic>
    </p:spTree>
    <p:extLst>
      <p:ext uri="{BB962C8B-B14F-4D97-AF65-F5344CB8AC3E}">
        <p14:creationId xmlns:p14="http://schemas.microsoft.com/office/powerpoint/2010/main" val="2096768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98862" y="3221"/>
            <a:ext cx="12061371" cy="523220"/>
          </a:xfrm>
          <a:prstGeom prst="rect">
            <a:avLst/>
          </a:prstGeom>
          <a:noFill/>
        </p:spPr>
        <p:txBody>
          <a:bodyPr wrap="square" rtlCol="0">
            <a:spAutoFit/>
          </a:bodyPr>
          <a:lstStyle/>
          <a:p>
            <a:pPr algn="ctr"/>
            <a:r>
              <a:rPr lang="en-US" sz="2800" b="1" dirty="0" smtClean="0">
                <a:latin typeface="Calibri" panose="020F0502020204030204" pitchFamily="34" charset="0"/>
              </a:rPr>
              <a:t>3.</a:t>
            </a:r>
            <a:r>
              <a:rPr lang="vi-VN" sz="2800" b="1" dirty="0" smtClean="0">
                <a:latin typeface="Calibri" panose="020F0502020204030204" pitchFamily="34" charset="0"/>
              </a:rPr>
              <a:t> </a:t>
            </a:r>
            <a:r>
              <a:rPr lang="vi-VN" sz="2800" b="1" dirty="0">
                <a:latin typeface="Calibri" panose="020F0502020204030204" pitchFamily="34" charset="0"/>
              </a:rPr>
              <a:t>PROTEIN</a:t>
            </a:r>
            <a:endParaRPr lang="en-US" sz="2800" b="1" dirty="0">
              <a:latin typeface="+mj-lt"/>
            </a:endParaRPr>
          </a:p>
        </p:txBody>
      </p:sp>
      <p:sp>
        <p:nvSpPr>
          <p:cNvPr id="3" name="Rectangle 2"/>
          <p:cNvSpPr/>
          <p:nvPr/>
        </p:nvSpPr>
        <p:spPr>
          <a:xfrm>
            <a:off x="298862" y="1052882"/>
            <a:ext cx="11724904" cy="3970318"/>
          </a:xfrm>
          <a:prstGeom prst="rect">
            <a:avLst/>
          </a:prstGeom>
        </p:spPr>
        <p:txBody>
          <a:bodyPr wrap="square">
            <a:spAutoFit/>
          </a:bodyPr>
          <a:lstStyle/>
          <a:p>
            <a:pPr algn="just">
              <a:lnSpc>
                <a:spcPct val="150000"/>
              </a:lnSpc>
              <a:spcAft>
                <a:spcPts val="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a</a:t>
            </a:r>
            <a:r>
              <a:rPr lang="vi-VN" sz="2800" b="1" dirty="0" smtClean="0">
                <a:latin typeface="Calibri" panose="020F0502020204030204" pitchFamily="34" charset="0"/>
                <a:ea typeface="Calibri" panose="020F0502020204030204" pitchFamily="34" charset="0"/>
                <a:cs typeface="Times New Roman" panose="02020603050405020304" pitchFamily="18" charset="0"/>
              </a:rPr>
              <a:t>. </a:t>
            </a:r>
            <a:r>
              <a:rPr lang="vi-VN" sz="2800" b="1" dirty="0">
                <a:latin typeface="Calibri" panose="020F0502020204030204" pitchFamily="34" charset="0"/>
                <a:ea typeface="Calibri" panose="020F0502020204030204" pitchFamily="34" charset="0"/>
                <a:cs typeface="Times New Roman" panose="02020603050405020304" pitchFamily="18" charset="0"/>
              </a:rPr>
              <a:t>Đặc điểm chung của protein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50000"/>
              </a:lnSpc>
              <a:spcAft>
                <a:spcPts val="0"/>
              </a:spcAft>
            </a:pPr>
            <a:r>
              <a:rPr lang="vi-VN" sz="2800" dirty="0">
                <a:latin typeface="Calibri" panose="020F0502020204030204" pitchFamily="34" charset="0"/>
                <a:ea typeface="Calibri" panose="020F0502020204030204" pitchFamily="34" charset="0"/>
                <a:cs typeface="Times New Roman" panose="02020603050405020304" pitchFamily="18" charset="0"/>
              </a:rPr>
              <a:t>- Protein là đại phân tử hữu cơ được cấu tạo từ các nguyên tố C, H, O, 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50000"/>
              </a:lnSpc>
              <a:spcAft>
                <a:spcPts val="0"/>
              </a:spcAft>
            </a:pPr>
            <a:r>
              <a:rPr lang="vi-VN" sz="2800" dirty="0">
                <a:latin typeface="Calibri" panose="020F0502020204030204" pitchFamily="34" charset="0"/>
                <a:ea typeface="Calibri" panose="020F0502020204030204" pitchFamily="34" charset="0"/>
                <a:cs typeface="Times New Roman" panose="02020603050405020304" pitchFamily="18" charset="0"/>
              </a:rPr>
              <a:t>- Protein được cấu tạo theo nguyên tắc đa phân, mỗi đơn phân là các amino acid (20 </a:t>
            </a:r>
            <a:r>
              <a:rPr lang="en-US" sz="2800" dirty="0" err="1" smtClean="0">
                <a:latin typeface="Calibri" panose="020F0502020204030204" pitchFamily="34" charset="0"/>
                <a:ea typeface="Calibri" panose="020F0502020204030204" pitchFamily="34" charset="0"/>
                <a:cs typeface="Times New Roman" panose="02020603050405020304" pitchFamily="18" charset="0"/>
              </a:rPr>
              <a:t>loại</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vi-VN" sz="2800" dirty="0" smtClean="0">
                <a:latin typeface="Calibri" panose="020F0502020204030204" pitchFamily="34" charset="0"/>
                <a:ea typeface="Calibri" panose="020F0502020204030204" pitchFamily="34" charset="0"/>
                <a:cs typeface="Times New Roman" panose="02020603050405020304" pitchFamily="18" charset="0"/>
              </a:rPr>
              <a:t>amino </a:t>
            </a:r>
            <a:r>
              <a:rPr lang="vi-VN" sz="2800" dirty="0">
                <a:latin typeface="Calibri" panose="020F0502020204030204" pitchFamily="34" charset="0"/>
                <a:ea typeface="Calibri" panose="020F0502020204030204" pitchFamily="34" charset="0"/>
                <a:cs typeface="Times New Roman" panose="02020603050405020304" pitchFamily="18" charset="0"/>
              </a:rPr>
              <a:t>acid).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50000"/>
              </a:lnSpc>
              <a:spcAft>
                <a:spcPts val="0"/>
              </a:spcAft>
            </a:pPr>
            <a:r>
              <a:rPr lang="vi-VN" sz="2800" dirty="0">
                <a:latin typeface="Calibri" panose="020F0502020204030204" pitchFamily="34" charset="0"/>
                <a:ea typeface="Calibri" panose="020F0502020204030204" pitchFamily="34" charset="0"/>
                <a:cs typeface="Times New Roman" panose="02020603050405020304" pitchFamily="18" charset="0"/>
              </a:rPr>
              <a:t>- Tính đa dạng, đặc thù của protein được quy định bởi số lượng, thành phần và trật tự sắp xếp của 20 </a:t>
            </a:r>
            <a:r>
              <a:rPr lang="en-US" sz="2800" dirty="0" err="1" smtClean="0">
                <a:latin typeface="Calibri" panose="020F0502020204030204" pitchFamily="34" charset="0"/>
                <a:ea typeface="Calibri" panose="020F0502020204030204" pitchFamily="34" charset="0"/>
                <a:cs typeface="Times New Roman" panose="02020603050405020304" pitchFamily="18" charset="0"/>
              </a:rPr>
              <a:t>loại</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vi-VN" sz="2800" dirty="0" smtClean="0">
                <a:latin typeface="Calibri" panose="020F0502020204030204" pitchFamily="34" charset="0"/>
                <a:ea typeface="Calibri" panose="020F0502020204030204" pitchFamily="34" charset="0"/>
                <a:cs typeface="Times New Roman" panose="02020603050405020304" pitchFamily="18" charset="0"/>
              </a:rPr>
              <a:t>amino </a:t>
            </a:r>
            <a:r>
              <a:rPr lang="vi-VN" sz="2800" dirty="0">
                <a:latin typeface="Calibri" panose="020F0502020204030204" pitchFamily="34" charset="0"/>
                <a:ea typeface="Calibri" panose="020F0502020204030204" pitchFamily="34" charset="0"/>
                <a:cs typeface="Times New Roman" panose="02020603050405020304" pitchFamily="18" charset="0"/>
              </a:rPr>
              <a:t>acid.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9726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2" y="0"/>
            <a:ext cx="12261912" cy="6858000"/>
          </a:xfrm>
          <a:prstGeom prst="rect">
            <a:avLst/>
          </a:prstGeom>
        </p:spPr>
      </p:pic>
      <p:sp>
        <p:nvSpPr>
          <p:cNvPr id="2" name="Rectangle 1"/>
          <p:cNvSpPr/>
          <p:nvPr/>
        </p:nvSpPr>
        <p:spPr>
          <a:xfrm>
            <a:off x="1888942" y="123733"/>
            <a:ext cx="9585302" cy="5262979"/>
          </a:xfrm>
          <a:prstGeom prst="rect">
            <a:avLst/>
          </a:prstGeom>
        </p:spPr>
        <p:txBody>
          <a:bodyPr wrap="square">
            <a:spAutoFit/>
          </a:bodyPr>
          <a:lstStyle/>
          <a:p>
            <a:pPr algn="just">
              <a:lnSpc>
                <a:spcPct val="150000"/>
              </a:lnSpc>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c</a:t>
            </a:r>
            <a:r>
              <a:rPr lang="vi-VN" sz="2800" b="1" dirty="0" smtClean="0">
                <a:latin typeface="Calibri" panose="020F0502020204030204" pitchFamily="34" charset="0"/>
                <a:ea typeface="Calibri" panose="020F0502020204030204" pitchFamily="34" charset="0"/>
                <a:cs typeface="Times New Roman" panose="02020603050405020304" pitchFamily="18" charset="0"/>
              </a:rPr>
              <a:t>. </a:t>
            </a:r>
            <a:r>
              <a:rPr lang="vi-VN" sz="2800" b="1" dirty="0">
                <a:latin typeface="Calibri" panose="020F0502020204030204" pitchFamily="34" charset="0"/>
                <a:ea typeface="Calibri" panose="020F0502020204030204" pitchFamily="34" charset="0"/>
                <a:cs typeface="Times New Roman" panose="02020603050405020304" pitchFamily="18" charset="0"/>
              </a:rPr>
              <a:t>Vai trò của protein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smtClean="0">
                <a:latin typeface="Calibri" panose="020F0502020204030204" pitchFamily="34" charset="0"/>
                <a:ea typeface="Times New Roman" panose="02020603050405020304" pitchFamily="18" charset="0"/>
                <a:cs typeface="Times New Roman" panose="02020603050405020304" pitchFamily="18" charset="0"/>
              </a:rPr>
              <a:t>Cấu</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latin typeface="Calibri" panose="020F0502020204030204" pitchFamily="34" charset="0"/>
                <a:ea typeface="Times New Roman" panose="02020603050405020304" pitchFamily="18" charset="0"/>
                <a:cs typeface="Times New Roman" panose="02020603050405020304" pitchFamily="18" charset="0"/>
              </a:rPr>
              <a:t>tạo</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latin typeface="Calibri" panose="020F0502020204030204" pitchFamily="34" charset="0"/>
                <a:ea typeface="Times New Roman" panose="02020603050405020304" pitchFamily="18" charset="0"/>
                <a:cs typeface="Times New Roman" panose="02020603050405020304" pitchFamily="18" charset="0"/>
              </a:rPr>
              <a:t>nên</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latin typeface="Calibri" panose="020F0502020204030204" pitchFamily="34" charset="0"/>
                <a:ea typeface="Times New Roman" panose="02020603050405020304" pitchFamily="18" charset="0"/>
                <a:cs typeface="Times New Roman" panose="02020603050405020304" pitchFamily="18" charset="0"/>
              </a:rPr>
              <a:t>tế</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latin typeface="Calibri" panose="020F0502020204030204" pitchFamily="34" charset="0"/>
                <a:ea typeface="Times New Roman" panose="02020603050405020304" pitchFamily="18" charset="0"/>
                <a:cs typeface="Times New Roman" panose="02020603050405020304" pitchFamily="18" charset="0"/>
              </a:rPr>
              <a:t>bào</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latin typeface="Calibri" panose="020F0502020204030204" pitchFamily="34" charset="0"/>
                <a:ea typeface="Times New Roman" panose="02020603050405020304" pitchFamily="18" charset="0"/>
                <a:cs typeface="Times New Roman" panose="02020603050405020304" pitchFamily="18" charset="0"/>
              </a:rPr>
              <a:t>và</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latin typeface="Calibri" panose="020F0502020204030204" pitchFamily="34" charset="0"/>
                <a:ea typeface="Times New Roman" panose="02020603050405020304" pitchFamily="18" charset="0"/>
                <a:cs typeface="Times New Roman" panose="02020603050405020304" pitchFamily="18" charset="0"/>
              </a:rPr>
              <a:t>cơ</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smtClean="0">
                <a:latin typeface="Calibri" panose="020F0502020204030204" pitchFamily="34" charset="0"/>
                <a:ea typeface="Times New Roman" panose="02020603050405020304" pitchFamily="18" charset="0"/>
                <a:cs typeface="Times New Roman" panose="02020603050405020304" pitchFamily="18" charset="0"/>
              </a:rPr>
              <a:t>thể</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a:t>
            </a:r>
          </a:p>
          <a:p>
            <a:pPr>
              <a:lnSpc>
                <a:spcPct val="150000"/>
              </a:lnSpc>
              <a:spcAft>
                <a:spcPts val="0"/>
              </a:spcAft>
            </a:pPr>
            <a:r>
              <a:rPr lang="fr-F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Nguồn</a:t>
            </a:r>
            <a:r>
              <a:rPr lang="fr-F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dự</a:t>
            </a:r>
            <a:r>
              <a:rPr lang="fr-F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trữ</a:t>
            </a:r>
            <a:r>
              <a:rPr lang="fr-F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các</a:t>
            </a:r>
            <a:r>
              <a:rPr lang="fr-F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amino</a:t>
            </a:r>
            <a:r>
              <a:rPr lang="fr-F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acid</a:t>
            </a:r>
            <a:r>
              <a:rPr lang="fr-FR" sz="2800" dirty="0" smtClean="0">
                <a:latin typeface="Calibri" panose="020F0502020204030204" pitchFamily="34" charset="0"/>
                <a:ea typeface="Times New Roman" panose="02020603050405020304" pitchFamily="18" charset="0"/>
                <a:cs typeface="Times New Roman" panose="02020603050405020304" pitchFamily="18" charset="0"/>
              </a:rPr>
              <a:t>.</a:t>
            </a:r>
          </a:p>
          <a:p>
            <a:pPr>
              <a:lnSpc>
                <a:spcPct val="150000"/>
              </a:lnSpc>
              <a:spcAft>
                <a:spcPts val="0"/>
              </a:spcAft>
            </a:pPr>
            <a:r>
              <a:rPr lang="fr-F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Vận</a:t>
            </a:r>
            <a:r>
              <a:rPr lang="fr-F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a:latin typeface="Calibri" panose="020F0502020204030204" pitchFamily="34" charset="0"/>
                <a:ea typeface="Times New Roman" panose="02020603050405020304" pitchFamily="18" charset="0"/>
                <a:cs typeface="Times New Roman" panose="02020603050405020304" pitchFamily="18" charset="0"/>
              </a:rPr>
              <a:t>chuyển</a:t>
            </a:r>
            <a:r>
              <a:rPr lang="fr-FR" sz="2800" dirty="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a:latin typeface="Calibri" panose="020F0502020204030204" pitchFamily="34" charset="0"/>
                <a:ea typeface="Times New Roman" panose="02020603050405020304" pitchFamily="18" charset="0"/>
                <a:cs typeface="Times New Roman" panose="02020603050405020304" pitchFamily="18" charset="0"/>
              </a:rPr>
              <a:t>các</a:t>
            </a:r>
            <a:r>
              <a:rPr lang="fr-FR" sz="2800" dirty="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chất</a:t>
            </a:r>
            <a:endParaRPr lang="fr-FR" sz="2800"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fr-F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Bảo</a:t>
            </a:r>
            <a:r>
              <a:rPr lang="fr-F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a:latin typeface="Calibri" panose="020F0502020204030204" pitchFamily="34" charset="0"/>
                <a:ea typeface="Times New Roman" panose="02020603050405020304" pitchFamily="18" charset="0"/>
                <a:cs typeface="Times New Roman" panose="02020603050405020304" pitchFamily="18" charset="0"/>
              </a:rPr>
              <a:t>vệ</a:t>
            </a:r>
            <a:r>
              <a:rPr lang="fr-FR" sz="2800" dirty="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a:latin typeface="Calibri" panose="020F0502020204030204" pitchFamily="34" charset="0"/>
                <a:ea typeface="Times New Roman" panose="02020603050405020304" pitchFamily="18" charset="0"/>
                <a:cs typeface="Times New Roman" panose="02020603050405020304" pitchFamily="18" charset="0"/>
              </a:rPr>
              <a:t>cơ</a:t>
            </a:r>
            <a:r>
              <a:rPr lang="fr-FR" sz="2800" dirty="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thể</a:t>
            </a:r>
            <a:r>
              <a:rPr lang="fr-FR" sz="2800" dirty="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chống</a:t>
            </a:r>
            <a:r>
              <a:rPr lang="fr-F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lại</a:t>
            </a:r>
            <a:r>
              <a:rPr lang="fr-F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các</a:t>
            </a:r>
            <a:r>
              <a:rPr lang="fr-F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tác</a:t>
            </a:r>
            <a:r>
              <a:rPr lang="fr-F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nhân</a:t>
            </a:r>
            <a:r>
              <a:rPr lang="fr-F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gây</a:t>
            </a:r>
            <a:r>
              <a:rPr lang="fr-F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bệnh</a:t>
            </a:r>
            <a:r>
              <a:rPr lang="fr-FR" sz="280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vi-VN" sz="2800" dirty="0" smtClean="0">
                <a:latin typeface="Calibri" panose="020F0502020204030204" pitchFamily="34" charset="0"/>
                <a:ea typeface="Calibri" panose="020F0502020204030204" pitchFamily="34" charset="0"/>
                <a:cs typeface="Times New Roman" panose="02020603050405020304" pitchFamily="18" charset="0"/>
              </a:rPr>
              <a:t>Điều </a:t>
            </a:r>
            <a:r>
              <a:rPr lang="vi-VN" sz="2800" dirty="0">
                <a:latin typeface="Calibri" panose="020F0502020204030204" pitchFamily="34" charset="0"/>
                <a:ea typeface="Calibri" panose="020F0502020204030204" pitchFamily="34" charset="0"/>
                <a:cs typeface="Times New Roman" panose="02020603050405020304" pitchFamily="18" charset="0"/>
              </a:rPr>
              <a:t>hòa các hoạt động sinh lí trong cơ thể: kháng </a:t>
            </a:r>
            <a:r>
              <a:rPr lang="vi-VN" sz="2800" dirty="0" smtClean="0">
                <a:latin typeface="Calibri" panose="020F0502020204030204" pitchFamily="34" charset="0"/>
                <a:ea typeface="Calibri" panose="020F0502020204030204" pitchFamily="34" charset="0"/>
                <a:cs typeface="Times New Roman" panose="02020603050405020304" pitchFamily="18" charset="0"/>
              </a:rPr>
              <a:t>thể</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fr-F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Xúc</a:t>
            </a:r>
            <a:r>
              <a:rPr lang="fr-FR"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a:latin typeface="Calibri" panose="020F0502020204030204" pitchFamily="34" charset="0"/>
                <a:ea typeface="Times New Roman" panose="02020603050405020304" pitchFamily="18" charset="0"/>
                <a:cs typeface="Times New Roman" panose="02020603050405020304" pitchFamily="18" charset="0"/>
              </a:rPr>
              <a:t>tác</a:t>
            </a:r>
            <a:r>
              <a:rPr lang="fr-FR" sz="2800" dirty="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a:latin typeface="Calibri" panose="020F0502020204030204" pitchFamily="34" charset="0"/>
                <a:ea typeface="Times New Roman" panose="02020603050405020304" pitchFamily="18" charset="0"/>
                <a:cs typeface="Times New Roman" panose="02020603050405020304" pitchFamily="18" charset="0"/>
              </a:rPr>
              <a:t>cho</a:t>
            </a:r>
            <a:r>
              <a:rPr lang="fr-FR" sz="2800" dirty="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a:latin typeface="Calibri" panose="020F0502020204030204" pitchFamily="34" charset="0"/>
                <a:ea typeface="Times New Roman" panose="02020603050405020304" pitchFamily="18" charset="0"/>
                <a:cs typeface="Times New Roman" panose="02020603050405020304" pitchFamily="18" charset="0"/>
              </a:rPr>
              <a:t>các</a:t>
            </a:r>
            <a:r>
              <a:rPr lang="fr-FR" sz="2800" dirty="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a:latin typeface="Calibri" panose="020F0502020204030204" pitchFamily="34" charset="0"/>
                <a:ea typeface="Times New Roman" panose="02020603050405020304" pitchFamily="18" charset="0"/>
                <a:cs typeface="Times New Roman" panose="02020603050405020304" pitchFamily="18" charset="0"/>
              </a:rPr>
              <a:t>phản</a:t>
            </a:r>
            <a:r>
              <a:rPr lang="fr-FR" sz="2800" dirty="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a:latin typeface="Calibri" panose="020F0502020204030204" pitchFamily="34" charset="0"/>
                <a:ea typeface="Times New Roman" panose="02020603050405020304" pitchFamily="18" charset="0"/>
                <a:cs typeface="Times New Roman" panose="02020603050405020304" pitchFamily="18" charset="0"/>
              </a:rPr>
              <a:t>ứng</a:t>
            </a:r>
            <a:r>
              <a:rPr lang="fr-FR" sz="2800" dirty="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a:latin typeface="Calibri" panose="020F0502020204030204" pitchFamily="34" charset="0"/>
                <a:ea typeface="Times New Roman" panose="02020603050405020304" pitchFamily="18" charset="0"/>
                <a:cs typeface="Times New Roman" panose="02020603050405020304" pitchFamily="18" charset="0"/>
              </a:rPr>
              <a:t>hóa</a:t>
            </a:r>
            <a:r>
              <a:rPr lang="fr-FR" sz="2800" dirty="0">
                <a:latin typeface="Calibri" panose="020F0502020204030204" pitchFamily="34" charset="0"/>
                <a:ea typeface="Times New Roman" panose="02020603050405020304" pitchFamily="18" charset="0"/>
                <a:cs typeface="Times New Roman" panose="02020603050405020304" pitchFamily="18" charset="0"/>
              </a:rPr>
              <a:t> </a:t>
            </a:r>
            <a:r>
              <a:rPr lang="fr-FR" sz="2800" dirty="0" err="1" smtClean="0">
                <a:latin typeface="Calibri" panose="020F0502020204030204" pitchFamily="34" charset="0"/>
                <a:ea typeface="Times New Roman" panose="02020603050405020304" pitchFamily="18" charset="0"/>
                <a:cs typeface="Times New Roman" panose="02020603050405020304" pitchFamily="18" charset="0"/>
              </a:rPr>
              <a:t>sinh</a:t>
            </a:r>
            <a:r>
              <a:rPr lang="fr-FR" sz="2800" dirty="0" smtClean="0">
                <a:latin typeface="Calibri" panose="020F0502020204030204" pitchFamily="34" charset="0"/>
                <a:ea typeface="Times New Roman" panose="02020603050405020304" pitchFamily="18" charset="0"/>
                <a:cs typeface="Times New Roman" panose="02020603050405020304" pitchFamily="18" charset="0"/>
              </a:rPr>
              <a:t>.</a:t>
            </a:r>
          </a:p>
          <a:p>
            <a:pPr>
              <a:lnSpc>
                <a:spcPct val="150000"/>
              </a:lnSpc>
              <a:spcAft>
                <a:spcPts val="0"/>
              </a:spcAft>
            </a:pPr>
            <a:r>
              <a:rPr lang="fr-FR" sz="2800" dirty="0" smtClean="0">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2561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1" y="4267200"/>
            <a:ext cx="2593263" cy="2133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2057400"/>
            <a:ext cx="2286000" cy="2209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1" y="2057400"/>
            <a:ext cx="3557237" cy="2209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2076596"/>
            <a:ext cx="3276600" cy="2190605"/>
          </a:xfrm>
          <a:prstGeom prst="rect">
            <a:avLst/>
          </a:prstGeom>
        </p:spPr>
      </p:pic>
      <p:sp>
        <p:nvSpPr>
          <p:cNvPr id="9" name="TextBox 8"/>
          <p:cNvSpPr txBox="1"/>
          <p:nvPr/>
        </p:nvSpPr>
        <p:spPr>
          <a:xfrm>
            <a:off x="355878" y="126448"/>
            <a:ext cx="11685319" cy="1964512"/>
          </a:xfrm>
          <a:prstGeom prst="rect">
            <a:avLst/>
          </a:prstGeom>
          <a:noFill/>
        </p:spPr>
        <p:txBody>
          <a:bodyPr wrap="square" rtlCol="0">
            <a:spAutoFit/>
          </a:bodyPr>
          <a:lstStyle/>
          <a:p>
            <a:pPr>
              <a:lnSpc>
                <a:spcPct val="150000"/>
              </a:lnSpc>
            </a:pPr>
            <a:r>
              <a:rPr lang="en-US" sz="2800" dirty="0" err="1">
                <a:solidFill>
                  <a:srgbClr val="002060"/>
                </a:solidFill>
                <a:latin typeface="Calibri" panose="020F0502020204030204" pitchFamily="34" charset="0"/>
                <a:cs typeface="Times New Roman" pitchFamily="18" charset="0"/>
              </a:rPr>
              <a:t>Tơ</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nhện</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tơ</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tằm</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sừng</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trâu</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tóc</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thịt</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gà</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và</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thịt</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lợn</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đều</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được</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cấu</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tạo</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từ</a:t>
            </a:r>
            <a:r>
              <a:rPr lang="en-US" sz="2800" dirty="0">
                <a:solidFill>
                  <a:srgbClr val="002060"/>
                </a:solidFill>
                <a:latin typeface="Calibri" panose="020F0502020204030204" pitchFamily="34" charset="0"/>
                <a:cs typeface="Times New Roman" pitchFamily="18" charset="0"/>
              </a:rPr>
              <a:t> protein </a:t>
            </a:r>
            <a:r>
              <a:rPr lang="en-US" sz="2800" dirty="0" err="1">
                <a:solidFill>
                  <a:srgbClr val="002060"/>
                </a:solidFill>
                <a:latin typeface="Calibri" panose="020F0502020204030204" pitchFamily="34" charset="0"/>
                <a:cs typeface="Times New Roman" pitchFamily="18" charset="0"/>
              </a:rPr>
              <a:t>nhưng</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chúng</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khác</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nhau</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về</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rất</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nhiều</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đặc</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tính</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Hãy</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cho</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biết</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sự</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khác</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nhau</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đó</a:t>
            </a:r>
            <a:r>
              <a:rPr lang="en-US" sz="2800" dirty="0">
                <a:solidFill>
                  <a:srgbClr val="002060"/>
                </a:solidFill>
                <a:latin typeface="Calibri" panose="020F0502020204030204" pitchFamily="34" charset="0"/>
                <a:cs typeface="Times New Roman" pitchFamily="18" charset="0"/>
              </a:rPr>
              <a:t> </a:t>
            </a:r>
            <a:r>
              <a:rPr lang="en-US" sz="2800" dirty="0" err="1">
                <a:solidFill>
                  <a:srgbClr val="002060"/>
                </a:solidFill>
                <a:latin typeface="Calibri" panose="020F0502020204030204" pitchFamily="34" charset="0"/>
                <a:cs typeface="Times New Roman" pitchFamily="18" charset="0"/>
              </a:rPr>
              <a:t>là</a:t>
            </a:r>
            <a:r>
              <a:rPr lang="en-US" sz="2800" dirty="0">
                <a:solidFill>
                  <a:srgbClr val="002060"/>
                </a:solidFill>
                <a:latin typeface="Calibri" panose="020F0502020204030204" pitchFamily="34" charset="0"/>
                <a:cs typeface="Times New Roman" pitchFamily="18" charset="0"/>
              </a:rPr>
              <a:t> do </a:t>
            </a:r>
            <a:r>
              <a:rPr lang="en-US" sz="2800" dirty="0" err="1">
                <a:solidFill>
                  <a:srgbClr val="002060"/>
                </a:solidFill>
                <a:latin typeface="Calibri" panose="020F0502020204030204" pitchFamily="34" charset="0"/>
                <a:cs typeface="Times New Roman" pitchFamily="18" charset="0"/>
              </a:rPr>
              <a:t>đâu</a:t>
            </a:r>
            <a:r>
              <a:rPr lang="en-US" sz="2800" dirty="0">
                <a:solidFill>
                  <a:srgbClr val="002060"/>
                </a:solidFill>
                <a:latin typeface="Calibri" panose="020F0502020204030204" pitchFamily="34" charset="0"/>
                <a:cs typeface="Times New Roman" pitchFamily="18" charset="0"/>
              </a:rPr>
              <a:t>?</a:t>
            </a:r>
          </a:p>
        </p:txBody>
      </p:sp>
      <p:pic>
        <p:nvPicPr>
          <p:cNvPr id="8" name="Picture 7" descr="heo"/>
          <p:cNvPicPr>
            <a:picLocks noChangeAspect="1" noChangeArrowheads="1"/>
          </p:cNvPicPr>
          <p:nvPr/>
        </p:nvPicPr>
        <p:blipFill>
          <a:blip r:embed="rId6"/>
          <a:srcRect/>
          <a:stretch>
            <a:fillRect/>
          </a:stretch>
        </p:blipFill>
        <p:spPr bwMode="auto">
          <a:xfrm>
            <a:off x="1524001" y="4267200"/>
            <a:ext cx="3659457" cy="2133600"/>
          </a:xfrm>
          <a:prstGeom prst="rect">
            <a:avLst/>
          </a:prstGeom>
          <a:noFill/>
          <a:ln w="9525">
            <a:noFill/>
            <a:miter lim="800000"/>
            <a:headEnd/>
            <a:tailEnd/>
          </a:ln>
        </p:spPr>
      </p:pic>
      <p:pic>
        <p:nvPicPr>
          <p:cNvPr id="10" name="Picture 5" descr="dhd-4gajk"/>
          <p:cNvPicPr>
            <a:picLocks noChangeAspect="1" noChangeArrowheads="1"/>
          </p:cNvPicPr>
          <p:nvPr/>
        </p:nvPicPr>
        <p:blipFill>
          <a:blip r:embed="rId7"/>
          <a:srcRect/>
          <a:stretch>
            <a:fillRect/>
          </a:stretch>
        </p:blipFill>
        <p:spPr bwMode="auto">
          <a:xfrm>
            <a:off x="7772400" y="4267200"/>
            <a:ext cx="2895600" cy="2133600"/>
          </a:xfrm>
          <a:prstGeom prst="rect">
            <a:avLst/>
          </a:prstGeom>
          <a:noFill/>
          <a:ln w="9525">
            <a:noFill/>
            <a:miter lim="800000"/>
            <a:headEnd/>
            <a:tailEnd/>
          </a:ln>
        </p:spPr>
      </p:pic>
    </p:spTree>
    <p:extLst>
      <p:ext uri="{BB962C8B-B14F-4D97-AF65-F5344CB8AC3E}">
        <p14:creationId xmlns:p14="http://schemas.microsoft.com/office/powerpoint/2010/main" val="18955677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33642" y="0"/>
            <a:ext cx="2356667" cy="584775"/>
          </a:xfrm>
          <a:prstGeom prst="rect">
            <a:avLst/>
          </a:prstGeom>
          <a:solidFill>
            <a:srgbClr val="FFC000"/>
          </a:solidFill>
        </p:spPr>
        <p:txBody>
          <a:bodyPr wrap="square" rtlCol="0">
            <a:spAutoFit/>
          </a:bodyPr>
          <a:lstStyle/>
          <a:p>
            <a:pPr algn="ctr"/>
            <a:r>
              <a:rPr lang="en-US" sz="3200" dirty="0" smtClean="0">
                <a:latin typeface="Calibri" panose="020F0502020204030204" pitchFamily="34" charset="0"/>
              </a:rPr>
              <a:t>2</a:t>
            </a:r>
            <a:r>
              <a:rPr lang="vi-VN" sz="3200" dirty="0" smtClean="0">
                <a:latin typeface="Calibri" panose="020F0502020204030204" pitchFamily="34" charset="0"/>
              </a:rPr>
              <a:t>. </a:t>
            </a:r>
            <a:r>
              <a:rPr lang="vi-VN" sz="3200" dirty="0">
                <a:latin typeface="Calibri" panose="020F0502020204030204" pitchFamily="34" charset="0"/>
              </a:rPr>
              <a:t>LIPID</a:t>
            </a:r>
            <a:endParaRPr lang="en-US" sz="32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1335"/>
            <a:ext cx="2838599" cy="3746665"/>
          </a:xfrm>
          <a:prstGeom prst="rect">
            <a:avLst/>
          </a:prstGeom>
        </p:spPr>
      </p:pic>
      <p:sp>
        <p:nvSpPr>
          <p:cNvPr id="5" name="Can 4"/>
          <p:cNvSpPr/>
          <p:nvPr/>
        </p:nvSpPr>
        <p:spPr>
          <a:xfrm>
            <a:off x="7206569" y="2574842"/>
            <a:ext cx="724395" cy="2541319"/>
          </a:xfrm>
          <a:prstGeom prst="ca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10318496" y="2574842"/>
            <a:ext cx="724395" cy="2541319"/>
          </a:xfrm>
          <a:prstGeom prst="ca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Callout 6"/>
          <p:cNvSpPr/>
          <p:nvPr/>
        </p:nvSpPr>
        <p:spPr>
          <a:xfrm>
            <a:off x="724395" y="0"/>
            <a:ext cx="2291938" cy="2707574"/>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2446" y="404488"/>
            <a:ext cx="1953887" cy="1827346"/>
          </a:xfrm>
          <a:prstGeom prst="rect">
            <a:avLst/>
          </a:prstGeom>
          <a:noFill/>
        </p:spPr>
        <p:txBody>
          <a:bodyPr wrap="square" rtlCol="0">
            <a:spAutoFit/>
          </a:bodyPr>
          <a:lstStyle/>
          <a:p>
            <a:r>
              <a:rPr lang="vi-VN" sz="2800" dirty="0">
                <a:latin typeface="Calibri" panose="020F0502020204030204" pitchFamily="34" charset="0"/>
              </a:rPr>
              <a:t>Học sinh làm thí nghiệm theo nhóm</a:t>
            </a:r>
            <a:endParaRPr lang="en-US" sz="2800" dirty="0">
              <a:latin typeface="+mj-lt"/>
            </a:endParaRPr>
          </a:p>
        </p:txBody>
      </p:sp>
      <p:sp>
        <p:nvSpPr>
          <p:cNvPr id="10" name="Can 9"/>
          <p:cNvSpPr/>
          <p:nvPr/>
        </p:nvSpPr>
        <p:spPr>
          <a:xfrm>
            <a:off x="7206569" y="4400672"/>
            <a:ext cx="724395" cy="902525"/>
          </a:xfrm>
          <a:prstGeom prst="ca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1"/>
          <p:cNvSpPr/>
          <p:nvPr/>
        </p:nvSpPr>
        <p:spPr>
          <a:xfrm>
            <a:off x="10318495" y="4228595"/>
            <a:ext cx="724395" cy="902525"/>
          </a:xfrm>
          <a:prstGeom prst="can">
            <a:avLst/>
          </a:prstGeom>
          <a:solidFill>
            <a:schemeClr val="bg2">
              <a:lumMod val="9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111864" y="3322281"/>
            <a:ext cx="1341911" cy="523220"/>
          </a:xfrm>
          <a:prstGeom prst="rect">
            <a:avLst/>
          </a:prstGeom>
          <a:noFill/>
        </p:spPr>
        <p:txBody>
          <a:bodyPr wrap="square" rtlCol="0">
            <a:spAutoFit/>
          </a:bodyPr>
          <a:lstStyle/>
          <a:p>
            <a:r>
              <a:rPr lang="vi-VN" sz="2800" dirty="0">
                <a:latin typeface="Calibri" panose="020F0502020204030204" pitchFamily="34" charset="0"/>
              </a:rPr>
              <a:t>Cốc 1</a:t>
            </a:r>
            <a:endParaRPr lang="en-US" sz="2800" dirty="0">
              <a:latin typeface="+mj-lt"/>
            </a:endParaRPr>
          </a:p>
        </p:txBody>
      </p:sp>
      <p:sp>
        <p:nvSpPr>
          <p:cNvPr id="14" name="TextBox 13"/>
          <p:cNvSpPr txBox="1"/>
          <p:nvPr/>
        </p:nvSpPr>
        <p:spPr>
          <a:xfrm>
            <a:off x="10189348" y="3181596"/>
            <a:ext cx="1341911" cy="523220"/>
          </a:xfrm>
          <a:prstGeom prst="rect">
            <a:avLst/>
          </a:prstGeom>
          <a:noFill/>
        </p:spPr>
        <p:txBody>
          <a:bodyPr wrap="square" rtlCol="0">
            <a:spAutoFit/>
          </a:bodyPr>
          <a:lstStyle/>
          <a:p>
            <a:r>
              <a:rPr lang="vi-VN" sz="2800" dirty="0">
                <a:latin typeface="Calibri" panose="020F0502020204030204" pitchFamily="34" charset="0"/>
              </a:rPr>
              <a:t>Cốc 2</a:t>
            </a:r>
            <a:endParaRPr lang="en-US" sz="2800" dirty="0">
              <a:latin typeface="+mj-lt"/>
            </a:endParaRPr>
          </a:p>
        </p:txBody>
      </p:sp>
      <p:sp>
        <p:nvSpPr>
          <p:cNvPr id="15" name="TextBox 14"/>
          <p:cNvSpPr txBox="1"/>
          <p:nvPr/>
        </p:nvSpPr>
        <p:spPr>
          <a:xfrm>
            <a:off x="3198816" y="647645"/>
            <a:ext cx="8993184" cy="1867178"/>
          </a:xfrm>
          <a:prstGeom prst="rect">
            <a:avLst/>
          </a:prstGeom>
          <a:noFill/>
        </p:spPr>
        <p:txBody>
          <a:bodyPr wrap="square" rtlCol="0">
            <a:spAutoFit/>
          </a:bodyPr>
          <a:lstStyle/>
          <a:p>
            <a:pPr>
              <a:spcBef>
                <a:spcPts val="100"/>
              </a:spcBef>
              <a:spcAft>
                <a:spcPts val="100"/>
              </a:spcAft>
            </a:pPr>
            <a:r>
              <a:rPr lang="vi-VN" sz="2800" dirty="0">
                <a:latin typeface="Calibri" panose="020F0502020204030204" pitchFamily="34" charset="0"/>
              </a:rPr>
              <a:t>- Cho 5 giọt dầu ăn vào cốc 1 đựng nước và cốc 2 đựng dung dịch </a:t>
            </a:r>
            <a:r>
              <a:rPr lang="vi-VN" sz="2800" dirty="0" smtClean="0">
                <a:latin typeface="Calibri" panose="020F0502020204030204" pitchFamily="34" charset="0"/>
              </a:rPr>
              <a:t>benzen</a:t>
            </a:r>
            <a:r>
              <a:rPr lang="en-US" sz="2800" dirty="0" smtClean="0">
                <a:latin typeface="Calibri" panose="020F0502020204030204" pitchFamily="34" charset="0"/>
              </a:rPr>
              <a:t>ne</a:t>
            </a:r>
            <a:r>
              <a:rPr lang="vi-VN" sz="2800" dirty="0" smtClean="0">
                <a:latin typeface="Calibri" panose="020F0502020204030204" pitchFamily="34" charset="0"/>
              </a:rPr>
              <a:t>.</a:t>
            </a:r>
            <a:endParaRPr lang="vi-VN" sz="2800" dirty="0">
              <a:latin typeface="Calibri" panose="020F0502020204030204" pitchFamily="34" charset="0"/>
            </a:endParaRPr>
          </a:p>
          <a:p>
            <a:pPr marL="342900" indent="-342900">
              <a:spcBef>
                <a:spcPts val="100"/>
              </a:spcBef>
              <a:spcAft>
                <a:spcPts val="100"/>
              </a:spcAft>
              <a:buFontTx/>
              <a:buChar char="-"/>
            </a:pPr>
            <a:r>
              <a:rPr lang="vi-VN" sz="2800" dirty="0">
                <a:latin typeface="Calibri" panose="020F0502020204030204" pitchFamily="34" charset="0"/>
              </a:rPr>
              <a:t>Khuấy </a:t>
            </a:r>
            <a:r>
              <a:rPr lang="en-US" sz="2800" dirty="0" err="1" smtClean="0">
                <a:latin typeface="Calibri" panose="020F0502020204030204" pitchFamily="34" charset="0"/>
              </a:rPr>
              <a:t>đều</a:t>
            </a:r>
            <a:r>
              <a:rPr lang="en-US" sz="2800" dirty="0" smtClean="0">
                <a:latin typeface="Calibri" panose="020F0502020204030204" pitchFamily="34" charset="0"/>
              </a:rPr>
              <a:t> </a:t>
            </a:r>
            <a:r>
              <a:rPr lang="vi-VN" sz="2800" dirty="0" smtClean="0">
                <a:latin typeface="Calibri" panose="020F0502020204030204" pitchFamily="34" charset="0"/>
              </a:rPr>
              <a:t>dung </a:t>
            </a:r>
            <a:r>
              <a:rPr lang="vi-VN" sz="2800" dirty="0">
                <a:latin typeface="Calibri" panose="020F0502020204030204" pitchFamily="34" charset="0"/>
              </a:rPr>
              <a:t>dịch </a:t>
            </a:r>
            <a:r>
              <a:rPr lang="vi-VN" sz="2800" dirty="0">
                <a:latin typeface="Calibri" panose="020F0502020204030204" pitchFamily="34" charset="0"/>
                <a:sym typeface="Wingdings" panose="05000000000000000000" pitchFamily="2" charset="2"/>
              </a:rPr>
              <a:t> </a:t>
            </a:r>
            <a:r>
              <a:rPr lang="vi-VN" sz="2800" dirty="0">
                <a:latin typeface="Calibri" panose="020F0502020204030204" pitchFamily="34" charset="0"/>
              </a:rPr>
              <a:t>Quan sát hiện tượng xảy ra. </a:t>
            </a:r>
          </a:p>
          <a:p>
            <a:pPr>
              <a:spcBef>
                <a:spcPts val="100"/>
              </a:spcBef>
              <a:spcAft>
                <a:spcPts val="100"/>
              </a:spcAft>
            </a:pPr>
            <a:r>
              <a:rPr lang="vi-VN" sz="2800" dirty="0">
                <a:latin typeface="Calibri" panose="020F0502020204030204" pitchFamily="34" charset="0"/>
                <a:sym typeface="Wingdings" panose="05000000000000000000" pitchFamily="2" charset="2"/>
              </a:rPr>
              <a:t>(?) Lipid có đặc tính gì?</a:t>
            </a:r>
            <a:r>
              <a:rPr lang="vi-VN" sz="2800" dirty="0">
                <a:latin typeface="Calibri" panose="020F0502020204030204" pitchFamily="34" charset="0"/>
              </a:rPr>
              <a:t> </a:t>
            </a:r>
            <a:endParaRPr lang="en-US" sz="2800" dirty="0">
              <a:latin typeface="+mj-lt"/>
            </a:endParaRPr>
          </a:p>
        </p:txBody>
      </p:sp>
      <p:sp>
        <p:nvSpPr>
          <p:cNvPr id="17" name="Right Arrow 16"/>
          <p:cNvSpPr/>
          <p:nvPr/>
        </p:nvSpPr>
        <p:spPr>
          <a:xfrm>
            <a:off x="3016333" y="5695943"/>
            <a:ext cx="570015" cy="4512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59481" y="5446565"/>
            <a:ext cx="8098971" cy="954107"/>
          </a:xfrm>
          <a:prstGeom prst="rect">
            <a:avLst/>
          </a:prstGeom>
          <a:noFill/>
        </p:spPr>
        <p:txBody>
          <a:bodyPr wrap="square" rtlCol="0">
            <a:spAutoFit/>
          </a:bodyPr>
          <a:lstStyle/>
          <a:p>
            <a:r>
              <a:rPr lang="it-IT" sz="2800" dirty="0">
                <a:latin typeface="Times" panose="02020603050405020304" pitchFamily="18" charset="0"/>
                <a:cs typeface="Times" panose="02020603050405020304" pitchFamily="18" charset="0"/>
              </a:rPr>
              <a:t>Lipid có đặc tính là không tan trong nước nhưng tan trong các dung môi hữu cơ</a:t>
            </a:r>
            <a:endParaRPr lang="en-US" sz="2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6085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1000"/>
                                        <p:tgtEl>
                                          <p:spTgt spid="15">
                                            <p:txEl>
                                              <p:pRg st="2" end="2"/>
                                            </p:txEl>
                                          </p:spTgt>
                                        </p:tgtEl>
                                      </p:cBhvr>
                                    </p:animEffect>
                                    <p:anim calcmode="lin" valueType="num">
                                      <p:cBhvr>
                                        <p:cTn id="1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1000"/>
                                        <p:tgtEl>
                                          <p:spTgt spid="18">
                                            <p:txEl>
                                              <p:pRg st="0" end="0"/>
                                            </p:txEl>
                                          </p:spTgt>
                                        </p:tgtEl>
                                      </p:cBhvr>
                                    </p:animEffect>
                                    <p:anim calcmode="lin" valueType="num">
                                      <p:cBhvr>
                                        <p:cTn id="2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dmin\AppData\Local\Microsoft\Windows\INetCache\IE\S7W16IPA\1200px-Universal_indicator_paper[1].jpg"/>
          <p:cNvPicPr>
            <a:picLocks noChangeAspect="1" noChangeArrowheads="1"/>
          </p:cNvPicPr>
          <p:nvPr/>
        </p:nvPicPr>
        <p:blipFill>
          <a:blip r:embed="rId3" cstate="print">
            <a:extLst>
              <a:ext uri="{28A0092B-C50C-407E-A947-70E740481C1C}">
                <a14:useLocalDpi xmlns:a14="http://schemas.microsoft.com/office/drawing/2010/main" val="0"/>
              </a:ext>
            </a:extLst>
          </a:blip>
          <a:srcRect l="11476" t="9756" r="8431" b="9756"/>
          <a:stretch>
            <a:fillRect/>
          </a:stretch>
        </p:blipFill>
        <p:spPr bwMode="auto">
          <a:xfrm>
            <a:off x="5410200" y="1524001"/>
            <a:ext cx="5105400" cy="44336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dmin\AppData\Local\Microsoft\Windows\INetCache\IE\MSNC6FHW\Uv-LE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564246"/>
            <a:ext cx="3051558" cy="22937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828800"/>
            <a:ext cx="3571728" cy="2743200"/>
          </a:xfrm>
          <a:prstGeom prst="rect">
            <a:avLst/>
          </a:prstGeom>
        </p:spPr>
      </p:pic>
      <p:sp>
        <p:nvSpPr>
          <p:cNvPr id="8" name="Cloud 7"/>
          <p:cNvSpPr/>
          <p:nvPr/>
        </p:nvSpPr>
        <p:spPr>
          <a:xfrm>
            <a:off x="3124200" y="0"/>
            <a:ext cx="6248400" cy="175260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err="1">
                <a:latin typeface="Calibri" panose="020F0502020204030204" pitchFamily="34" charset="0"/>
                <a:cs typeface="Times New Roman" pitchFamily="18" charset="0"/>
              </a:rPr>
              <a:t>Có</a:t>
            </a:r>
            <a:r>
              <a:rPr lang="en-US" sz="2800" b="1" dirty="0">
                <a:latin typeface="Calibri" panose="020F0502020204030204" pitchFamily="34" charset="0"/>
                <a:cs typeface="Times New Roman" pitchFamily="18" charset="0"/>
              </a:rPr>
              <a:t> </a:t>
            </a:r>
            <a:r>
              <a:rPr lang="en-US" sz="2800" b="1" dirty="0" err="1">
                <a:latin typeface="Calibri" panose="020F0502020204030204" pitchFamily="34" charset="0"/>
                <a:cs typeface="Times New Roman" pitchFamily="18" charset="0"/>
              </a:rPr>
              <a:t>những</a:t>
            </a:r>
            <a:r>
              <a:rPr lang="en-US" sz="2800" b="1" dirty="0">
                <a:latin typeface="Calibri" panose="020F0502020204030204" pitchFamily="34" charset="0"/>
                <a:cs typeface="Times New Roman" pitchFamily="18" charset="0"/>
              </a:rPr>
              <a:t> </a:t>
            </a:r>
            <a:r>
              <a:rPr lang="en-US" sz="2800" b="1" dirty="0" err="1">
                <a:latin typeface="Calibri" panose="020F0502020204030204" pitchFamily="34" charset="0"/>
                <a:cs typeface="Times New Roman" pitchFamily="18" charset="0"/>
              </a:rPr>
              <a:t>yếu</a:t>
            </a:r>
            <a:r>
              <a:rPr lang="en-US" sz="2800" b="1" dirty="0">
                <a:latin typeface="Calibri" panose="020F0502020204030204" pitchFamily="34" charset="0"/>
                <a:cs typeface="Times New Roman" pitchFamily="18" charset="0"/>
              </a:rPr>
              <a:t> </a:t>
            </a:r>
            <a:r>
              <a:rPr lang="en-US" sz="2800" b="1" dirty="0" err="1">
                <a:latin typeface="Calibri" panose="020F0502020204030204" pitchFamily="34" charset="0"/>
                <a:cs typeface="Times New Roman" pitchFamily="18" charset="0"/>
              </a:rPr>
              <a:t>tố</a:t>
            </a:r>
            <a:r>
              <a:rPr lang="en-US" sz="2800" b="1" dirty="0">
                <a:latin typeface="Calibri" panose="020F0502020204030204" pitchFamily="34" charset="0"/>
                <a:cs typeface="Times New Roman" pitchFamily="18" charset="0"/>
              </a:rPr>
              <a:t> </a:t>
            </a:r>
            <a:r>
              <a:rPr lang="en-US" sz="2800" b="1" dirty="0" err="1">
                <a:latin typeface="Calibri" panose="020F0502020204030204" pitchFamily="34" charset="0"/>
                <a:cs typeface="Times New Roman" pitchFamily="18" charset="0"/>
              </a:rPr>
              <a:t>nào</a:t>
            </a:r>
            <a:r>
              <a:rPr lang="en-US" sz="2800" b="1" dirty="0">
                <a:latin typeface="Calibri" panose="020F0502020204030204" pitchFamily="34" charset="0"/>
                <a:cs typeface="Times New Roman" pitchFamily="18" charset="0"/>
              </a:rPr>
              <a:t> </a:t>
            </a:r>
            <a:r>
              <a:rPr lang="en-US" sz="2800" b="1" dirty="0" err="1">
                <a:latin typeface="Calibri" panose="020F0502020204030204" pitchFamily="34" charset="0"/>
                <a:cs typeface="Times New Roman" pitchFamily="18" charset="0"/>
              </a:rPr>
              <a:t>ảnh</a:t>
            </a:r>
            <a:r>
              <a:rPr lang="en-US" sz="2800" b="1" dirty="0">
                <a:latin typeface="Calibri" panose="020F0502020204030204" pitchFamily="34" charset="0"/>
                <a:cs typeface="Times New Roman" pitchFamily="18" charset="0"/>
              </a:rPr>
              <a:t> </a:t>
            </a:r>
            <a:r>
              <a:rPr lang="en-US" sz="2800" b="1" dirty="0" err="1">
                <a:latin typeface="Calibri" panose="020F0502020204030204" pitchFamily="34" charset="0"/>
                <a:cs typeface="Times New Roman" pitchFamily="18" charset="0"/>
              </a:rPr>
              <a:t>hưởng</a:t>
            </a:r>
            <a:r>
              <a:rPr lang="en-US" sz="2800" b="1" dirty="0">
                <a:latin typeface="Calibri" panose="020F0502020204030204" pitchFamily="34" charset="0"/>
                <a:cs typeface="Times New Roman" pitchFamily="18" charset="0"/>
              </a:rPr>
              <a:t> </a:t>
            </a:r>
            <a:r>
              <a:rPr lang="en-US" sz="2800" b="1" dirty="0" err="1">
                <a:latin typeface="Calibri" panose="020F0502020204030204" pitchFamily="34" charset="0"/>
                <a:cs typeface="Times New Roman" pitchFamily="18" charset="0"/>
              </a:rPr>
              <a:t>tới</a:t>
            </a:r>
            <a:r>
              <a:rPr lang="en-US" sz="2800" b="1" dirty="0">
                <a:latin typeface="Calibri" panose="020F0502020204030204" pitchFamily="34" charset="0"/>
                <a:cs typeface="Times New Roman" pitchFamily="18" charset="0"/>
              </a:rPr>
              <a:t> </a:t>
            </a:r>
            <a:r>
              <a:rPr lang="en-US" sz="2800" b="1" dirty="0" err="1">
                <a:latin typeface="Calibri" panose="020F0502020204030204" pitchFamily="34" charset="0"/>
                <a:cs typeface="Times New Roman" pitchFamily="18" charset="0"/>
              </a:rPr>
              <a:t>cấu</a:t>
            </a:r>
            <a:r>
              <a:rPr lang="en-US" sz="2800" b="1" dirty="0">
                <a:latin typeface="Calibri" panose="020F0502020204030204" pitchFamily="34" charset="0"/>
                <a:cs typeface="Times New Roman" pitchFamily="18" charset="0"/>
              </a:rPr>
              <a:t> </a:t>
            </a:r>
            <a:r>
              <a:rPr lang="en-US" sz="2800" b="1" dirty="0" err="1">
                <a:latin typeface="Calibri" panose="020F0502020204030204" pitchFamily="34" charset="0"/>
                <a:cs typeface="Times New Roman" pitchFamily="18" charset="0"/>
              </a:rPr>
              <a:t>trúc</a:t>
            </a:r>
            <a:r>
              <a:rPr lang="en-US" sz="2800" b="1" dirty="0">
                <a:latin typeface="Calibri" panose="020F0502020204030204" pitchFamily="34" charset="0"/>
                <a:cs typeface="Times New Roman" pitchFamily="18" charset="0"/>
              </a:rPr>
              <a:t> </a:t>
            </a:r>
            <a:r>
              <a:rPr lang="en-US" sz="2800" b="1" dirty="0" err="1" smtClean="0">
                <a:latin typeface="Calibri" panose="020F0502020204030204" pitchFamily="34" charset="0"/>
                <a:cs typeface="Times New Roman" pitchFamily="18" charset="0"/>
              </a:rPr>
              <a:t>của</a:t>
            </a:r>
            <a:r>
              <a:rPr lang="en-US" sz="2800" b="1" dirty="0" smtClean="0">
                <a:latin typeface="Calibri" panose="020F0502020204030204" pitchFamily="34" charset="0"/>
                <a:cs typeface="Times New Roman" pitchFamily="18" charset="0"/>
              </a:rPr>
              <a:t> protein?</a:t>
            </a:r>
            <a:endParaRPr lang="en-US" sz="2800" b="1" dirty="0">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5237477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barn(inVertical)">
                                      <p:cBhvr>
                                        <p:cTn id="15" dur="500"/>
                                        <p:tgtEl>
                                          <p:spTgt spid="512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barn(inVertical)">
                                      <p:cBhvr>
                                        <p:cTn id="19"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AppData\Local\Microsoft\Windows\INetCache\IE\MSNC6FHW\pig_(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4540" y="3817205"/>
            <a:ext cx="3016363" cy="25333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AppData\Local\Microsoft\Windows\INetCache\IE\S7W16IPA\806_11_7729_we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540" y="809975"/>
            <a:ext cx="2957016" cy="2533369"/>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descr="on-thi-33.jpg"/>
          <p:cNvPicPr>
            <a:picLocks noChangeAspect="1"/>
          </p:cNvPicPr>
          <p:nvPr/>
        </p:nvPicPr>
        <p:blipFill>
          <a:blip r:embed="rId4"/>
          <a:stretch>
            <a:fillRect/>
          </a:stretch>
        </p:blipFill>
        <p:spPr>
          <a:xfrm>
            <a:off x="383458" y="3886642"/>
            <a:ext cx="4552122" cy="2551871"/>
          </a:xfrm>
          <a:prstGeom prst="rect">
            <a:avLst/>
          </a:prstGeom>
        </p:spPr>
      </p:pic>
      <p:sp>
        <p:nvSpPr>
          <p:cNvPr id="3" name="Rectangular Callout 2"/>
          <p:cNvSpPr/>
          <p:nvPr/>
        </p:nvSpPr>
        <p:spPr>
          <a:xfrm>
            <a:off x="1017995" y="991401"/>
            <a:ext cx="4971988" cy="1934542"/>
          </a:xfrm>
          <a:prstGeom prst="wedgeRectCallout">
            <a:avLst>
              <a:gd name="adj1" fmla="val -42156"/>
              <a:gd name="adj2" fmla="val 10634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cs typeface="Times" panose="02020603050405020304" pitchFamily="18" charset="0"/>
              </a:rPr>
              <a:t>Tạ</a:t>
            </a:r>
            <a:r>
              <a:rPr lang="vi-VN" sz="2800" b="1" dirty="0">
                <a:solidFill>
                  <a:schemeClr val="tx1"/>
                </a:solidFill>
                <a:cs typeface="Times" panose="02020603050405020304" pitchFamily="18" charset="0"/>
              </a:rPr>
              <a:t>i</a:t>
            </a:r>
            <a:r>
              <a:rPr lang="en-US" sz="2800" b="1" dirty="0">
                <a:solidFill>
                  <a:schemeClr val="tx1"/>
                </a:solidFill>
                <a:cs typeface="Times" panose="02020603050405020304" pitchFamily="18" charset="0"/>
              </a:rPr>
              <a:t> </a:t>
            </a:r>
            <a:r>
              <a:rPr lang="en-US" sz="2800" b="1" dirty="0" err="1">
                <a:solidFill>
                  <a:schemeClr val="tx1"/>
                </a:solidFill>
                <a:cs typeface="Times" panose="02020603050405020304" pitchFamily="18" charset="0"/>
              </a:rPr>
              <a:t>sao</a:t>
            </a:r>
            <a:r>
              <a:rPr lang="en-US" sz="2800" b="1" dirty="0">
                <a:solidFill>
                  <a:schemeClr val="tx1"/>
                </a:solidFill>
                <a:cs typeface="Times" panose="02020603050405020304" pitchFamily="18" charset="0"/>
              </a:rPr>
              <a:t> </a:t>
            </a:r>
            <a:r>
              <a:rPr lang="en-US" sz="2800" b="1" dirty="0" err="1">
                <a:solidFill>
                  <a:schemeClr val="tx1"/>
                </a:solidFill>
                <a:cs typeface="Times" panose="02020603050405020304" pitchFamily="18" charset="0"/>
              </a:rPr>
              <a:t>thịt</a:t>
            </a:r>
            <a:r>
              <a:rPr lang="en-US" sz="2800" b="1" dirty="0">
                <a:solidFill>
                  <a:schemeClr val="tx1"/>
                </a:solidFill>
                <a:cs typeface="Times" panose="02020603050405020304" pitchFamily="18" charset="0"/>
              </a:rPr>
              <a:t> </a:t>
            </a:r>
            <a:r>
              <a:rPr lang="en-US" sz="2800" b="1" dirty="0" err="1">
                <a:solidFill>
                  <a:schemeClr val="tx1"/>
                </a:solidFill>
                <a:cs typeface="Times" panose="02020603050405020304" pitchFamily="18" charset="0"/>
              </a:rPr>
              <a:t>bò</a:t>
            </a:r>
            <a:r>
              <a:rPr lang="en-US" sz="2800" b="1" dirty="0">
                <a:solidFill>
                  <a:schemeClr val="tx1"/>
                </a:solidFill>
                <a:cs typeface="Times" panose="02020603050405020304" pitchFamily="18" charset="0"/>
              </a:rPr>
              <a:t>, </a:t>
            </a:r>
            <a:r>
              <a:rPr lang="en-US" sz="2800" b="1" dirty="0" err="1">
                <a:solidFill>
                  <a:schemeClr val="tx1"/>
                </a:solidFill>
                <a:cs typeface="Times" panose="02020603050405020304" pitchFamily="18" charset="0"/>
              </a:rPr>
              <a:t>gà</a:t>
            </a:r>
            <a:r>
              <a:rPr lang="en-US" sz="2800" b="1" dirty="0">
                <a:solidFill>
                  <a:schemeClr val="tx1"/>
                </a:solidFill>
                <a:cs typeface="Times" panose="02020603050405020304" pitchFamily="18" charset="0"/>
              </a:rPr>
              <a:t>, </a:t>
            </a:r>
            <a:r>
              <a:rPr lang="en-US" sz="2800" b="1" dirty="0" err="1">
                <a:solidFill>
                  <a:schemeClr val="tx1"/>
                </a:solidFill>
                <a:cs typeface="Times" panose="02020603050405020304" pitchFamily="18" charset="0"/>
              </a:rPr>
              <a:t>lợn</a:t>
            </a:r>
            <a:r>
              <a:rPr lang="en-US" sz="2800" b="1" dirty="0">
                <a:solidFill>
                  <a:schemeClr val="tx1"/>
                </a:solidFill>
                <a:cs typeface="Times" panose="02020603050405020304" pitchFamily="18" charset="0"/>
              </a:rPr>
              <a:t> … </a:t>
            </a:r>
            <a:r>
              <a:rPr lang="en-US" sz="2800" b="1" dirty="0" err="1">
                <a:solidFill>
                  <a:schemeClr val="tx1"/>
                </a:solidFill>
                <a:cs typeface="Times" panose="02020603050405020304" pitchFamily="18" charset="0"/>
              </a:rPr>
              <a:t>đều</a:t>
            </a:r>
            <a:r>
              <a:rPr lang="en-US" sz="2800" b="1" dirty="0">
                <a:solidFill>
                  <a:schemeClr val="tx1"/>
                </a:solidFill>
                <a:cs typeface="Times" panose="02020603050405020304" pitchFamily="18" charset="0"/>
              </a:rPr>
              <a:t> </a:t>
            </a:r>
            <a:r>
              <a:rPr lang="en-US" sz="2800" b="1" dirty="0" err="1">
                <a:solidFill>
                  <a:schemeClr val="tx1"/>
                </a:solidFill>
                <a:cs typeface="Times" panose="02020603050405020304" pitchFamily="18" charset="0"/>
              </a:rPr>
              <a:t>là</a:t>
            </a:r>
            <a:r>
              <a:rPr lang="en-US" sz="2800" b="1" dirty="0">
                <a:solidFill>
                  <a:schemeClr val="tx1"/>
                </a:solidFill>
                <a:cs typeface="Times" panose="02020603050405020304" pitchFamily="18" charset="0"/>
              </a:rPr>
              <a:t> </a:t>
            </a:r>
            <a:r>
              <a:rPr lang="en-US" sz="2800" b="1" dirty="0" err="1">
                <a:solidFill>
                  <a:schemeClr val="tx1"/>
                </a:solidFill>
                <a:cs typeface="Times" panose="02020603050405020304" pitchFamily="18" charset="0"/>
              </a:rPr>
              <a:t>thịt</a:t>
            </a:r>
            <a:r>
              <a:rPr lang="en-US" sz="2800" b="1" dirty="0">
                <a:solidFill>
                  <a:schemeClr val="tx1"/>
                </a:solidFill>
                <a:cs typeface="Times" panose="02020603050405020304" pitchFamily="18" charset="0"/>
              </a:rPr>
              <a:t> </a:t>
            </a:r>
            <a:r>
              <a:rPr lang="en-US" sz="2800" b="1" dirty="0" err="1">
                <a:solidFill>
                  <a:schemeClr val="tx1"/>
                </a:solidFill>
                <a:cs typeface="Times" panose="02020603050405020304" pitchFamily="18" charset="0"/>
              </a:rPr>
              <a:t>động</a:t>
            </a:r>
            <a:r>
              <a:rPr lang="en-US" sz="2800" b="1" dirty="0">
                <a:solidFill>
                  <a:schemeClr val="tx1"/>
                </a:solidFill>
                <a:cs typeface="Times" panose="02020603050405020304" pitchFamily="18" charset="0"/>
              </a:rPr>
              <a:t> </a:t>
            </a:r>
            <a:r>
              <a:rPr lang="en-US" sz="2800" b="1" dirty="0" err="1">
                <a:solidFill>
                  <a:schemeClr val="tx1"/>
                </a:solidFill>
                <a:cs typeface="Times" panose="02020603050405020304" pitchFamily="18" charset="0"/>
              </a:rPr>
              <a:t>vật</a:t>
            </a:r>
            <a:r>
              <a:rPr lang="en-US" sz="2800" b="1" dirty="0">
                <a:solidFill>
                  <a:schemeClr val="tx1"/>
                </a:solidFill>
                <a:cs typeface="Times" panose="02020603050405020304" pitchFamily="18" charset="0"/>
              </a:rPr>
              <a:t> </a:t>
            </a:r>
            <a:r>
              <a:rPr lang="en-US" sz="2800" b="1" dirty="0" err="1">
                <a:solidFill>
                  <a:schemeClr val="tx1"/>
                </a:solidFill>
                <a:cs typeface="Times" panose="02020603050405020304" pitchFamily="18" charset="0"/>
              </a:rPr>
              <a:t>nhưng</a:t>
            </a:r>
            <a:r>
              <a:rPr lang="en-US" sz="2800" b="1" dirty="0">
                <a:solidFill>
                  <a:schemeClr val="tx1"/>
                </a:solidFill>
                <a:cs typeface="Times" panose="02020603050405020304" pitchFamily="18" charset="0"/>
              </a:rPr>
              <a:t> </a:t>
            </a:r>
            <a:r>
              <a:rPr lang="en-US" sz="2800" b="1" dirty="0" err="1">
                <a:solidFill>
                  <a:schemeClr val="tx1"/>
                </a:solidFill>
                <a:cs typeface="Times" panose="02020603050405020304" pitchFamily="18" charset="0"/>
              </a:rPr>
              <a:t>lại</a:t>
            </a:r>
            <a:r>
              <a:rPr lang="en-US" sz="2800" b="1" dirty="0">
                <a:solidFill>
                  <a:schemeClr val="tx1"/>
                </a:solidFill>
                <a:cs typeface="Times" panose="02020603050405020304" pitchFamily="18" charset="0"/>
              </a:rPr>
              <a:t> </a:t>
            </a:r>
            <a:r>
              <a:rPr lang="en-US" sz="2800" b="1" dirty="0" err="1">
                <a:solidFill>
                  <a:schemeClr val="tx1"/>
                </a:solidFill>
                <a:cs typeface="Times" panose="02020603050405020304" pitchFamily="18" charset="0"/>
              </a:rPr>
              <a:t>có</a:t>
            </a:r>
            <a:r>
              <a:rPr lang="en-US" sz="2800" b="1" dirty="0">
                <a:solidFill>
                  <a:schemeClr val="tx1"/>
                </a:solidFill>
                <a:cs typeface="Times" panose="02020603050405020304" pitchFamily="18" charset="0"/>
              </a:rPr>
              <a:t> </a:t>
            </a:r>
            <a:r>
              <a:rPr lang="en-US" sz="2800" b="1" dirty="0" err="1">
                <a:solidFill>
                  <a:schemeClr val="tx1"/>
                </a:solidFill>
                <a:cs typeface="Times" panose="02020603050405020304" pitchFamily="18" charset="0"/>
              </a:rPr>
              <a:t>mùi</a:t>
            </a:r>
            <a:r>
              <a:rPr lang="en-US" sz="2800" b="1" dirty="0">
                <a:solidFill>
                  <a:schemeClr val="tx1"/>
                </a:solidFill>
                <a:cs typeface="Times" panose="02020603050405020304" pitchFamily="18" charset="0"/>
              </a:rPr>
              <a:t> </a:t>
            </a:r>
            <a:r>
              <a:rPr lang="en-US" sz="2800" b="1" dirty="0" err="1">
                <a:solidFill>
                  <a:schemeClr val="tx1"/>
                </a:solidFill>
                <a:cs typeface="Times" panose="02020603050405020304" pitchFamily="18" charset="0"/>
              </a:rPr>
              <a:t>vị</a:t>
            </a:r>
            <a:r>
              <a:rPr lang="en-US" sz="2800" b="1" dirty="0">
                <a:solidFill>
                  <a:schemeClr val="tx1"/>
                </a:solidFill>
                <a:cs typeface="Times" panose="02020603050405020304" pitchFamily="18" charset="0"/>
              </a:rPr>
              <a:t> </a:t>
            </a:r>
            <a:r>
              <a:rPr lang="en-US" sz="2800" b="1" dirty="0" err="1">
                <a:solidFill>
                  <a:schemeClr val="tx1"/>
                </a:solidFill>
                <a:cs typeface="Times" panose="02020603050405020304" pitchFamily="18" charset="0"/>
              </a:rPr>
              <a:t>khác</a:t>
            </a:r>
            <a:r>
              <a:rPr lang="en-US" sz="2800" b="1" dirty="0">
                <a:solidFill>
                  <a:schemeClr val="tx1"/>
                </a:solidFill>
                <a:cs typeface="Times" panose="02020603050405020304" pitchFamily="18" charset="0"/>
              </a:rPr>
              <a:t> </a:t>
            </a:r>
            <a:r>
              <a:rPr lang="en-US" sz="2800" b="1" dirty="0" err="1">
                <a:solidFill>
                  <a:schemeClr val="tx1"/>
                </a:solidFill>
                <a:cs typeface="Times" panose="02020603050405020304" pitchFamily="18" charset="0"/>
              </a:rPr>
              <a:t>nhau</a:t>
            </a:r>
            <a:r>
              <a:rPr lang="en-US" sz="2800" b="1" dirty="0">
                <a:solidFill>
                  <a:schemeClr val="tx1"/>
                </a:solidFill>
                <a:cs typeface="Times" panose="02020603050405020304" pitchFamily="18" charset="0"/>
              </a:rPr>
              <a:t>? </a:t>
            </a:r>
          </a:p>
        </p:txBody>
      </p:sp>
    </p:spTree>
    <p:extLst>
      <p:ext uri="{BB962C8B-B14F-4D97-AF65-F5344CB8AC3E}">
        <p14:creationId xmlns:p14="http://schemas.microsoft.com/office/powerpoint/2010/main" val="346580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ực phẩm nào chứa nhiều chất béo không bão hòa? | Vinm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62" y="282720"/>
            <a:ext cx="6097542" cy="380486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hất béo là gì? 8 loại thực phẩm giàu chất béo tốt cho cơ th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188" y="282720"/>
            <a:ext cx="5073153" cy="38048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nvPr>
        </p:nvGraphicFramePr>
        <p:xfrm>
          <a:off x="1796812" y="4748850"/>
          <a:ext cx="8654647" cy="1145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75699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369" y="1567543"/>
            <a:ext cx="11699631" cy="3074701"/>
          </a:xfrm>
        </p:spPr>
        <p:txBody>
          <a:bodyPr>
            <a:normAutofit/>
          </a:bodyPr>
          <a:lstStyle/>
          <a:p>
            <a:r>
              <a:rPr lang="en-US" sz="2400" b="1" i="1" dirty="0" err="1" smtClean="0">
                <a:latin typeface="Arial" panose="020B0604020202020204" pitchFamily="34" charset="0"/>
                <a:cs typeface="Arial" panose="020B0604020202020204" pitchFamily="34" charset="0"/>
              </a:rPr>
              <a:t>Cấu</a:t>
            </a:r>
            <a:r>
              <a:rPr lang="en-US" sz="2400" b="1" i="1" dirty="0" smtClean="0">
                <a:latin typeface="Arial" panose="020B0604020202020204" pitchFamily="34" charset="0"/>
                <a:cs typeface="Arial" panose="020B0604020202020204" pitchFamily="34" charset="0"/>
              </a:rPr>
              <a:t> </a:t>
            </a:r>
            <a:r>
              <a:rPr lang="en-US" sz="2400" b="1" i="1" dirty="0" err="1" smtClean="0">
                <a:latin typeface="Arial" panose="020B0604020202020204" pitchFamily="34" charset="0"/>
                <a:cs typeface="Arial" panose="020B0604020202020204" pitchFamily="34" charset="0"/>
              </a:rPr>
              <a:t>tạo</a:t>
            </a:r>
            <a:r>
              <a:rPr lang="en-US" sz="2400" b="1" i="1" dirty="0" smtClean="0">
                <a:latin typeface="Arial" panose="020B0604020202020204" pitchFamily="34" charset="0"/>
                <a:cs typeface="Arial" panose="020B0604020202020204" pitchFamily="34" charset="0"/>
              </a:rPr>
              <a:t> </a:t>
            </a:r>
            <a:r>
              <a:rPr lang="en-US" sz="2400" b="1" i="1" dirty="0" err="1" smtClean="0">
                <a:latin typeface="Arial" panose="020B0604020202020204" pitchFamily="34" charset="0"/>
                <a:cs typeface="Arial" panose="020B0604020202020204" pitchFamily="34" charset="0"/>
              </a:rPr>
              <a:t>từ</a:t>
            </a:r>
            <a:r>
              <a:rPr lang="en-US" sz="2400" b="1" i="1" dirty="0" smtClean="0">
                <a:latin typeface="Arial" panose="020B0604020202020204" pitchFamily="34" charset="0"/>
                <a:cs typeface="Arial" panose="020B0604020202020204" pitchFamily="34" charset="0"/>
              </a:rPr>
              <a:t> C, H, O</a:t>
            </a:r>
          </a:p>
          <a:p>
            <a:r>
              <a:rPr lang="en-US" sz="2400" b="1" i="1" dirty="0" err="1" smtClean="0">
                <a:solidFill>
                  <a:srgbClr val="FF0000"/>
                </a:solidFill>
                <a:latin typeface="Arial" panose="020B0604020202020204" pitchFamily="34" charset="0"/>
                <a:cs typeface="Arial" panose="020B0604020202020204" pitchFamily="34" charset="0"/>
              </a:rPr>
              <a:t>Không</a:t>
            </a:r>
            <a:r>
              <a:rPr lang="en-US" sz="2400" b="1" i="1" dirty="0" smtClean="0">
                <a:solidFill>
                  <a:srgbClr val="FF0000"/>
                </a:solidFill>
                <a:latin typeface="Arial" panose="020B0604020202020204" pitchFamily="34" charset="0"/>
                <a:cs typeface="Arial" panose="020B0604020202020204" pitchFamily="34" charset="0"/>
              </a:rPr>
              <a:t> </a:t>
            </a:r>
            <a:r>
              <a:rPr lang="en-US" sz="2400" b="1" i="1" dirty="0" err="1" smtClean="0">
                <a:solidFill>
                  <a:srgbClr val="FF0000"/>
                </a:solidFill>
                <a:latin typeface="Arial" panose="020B0604020202020204" pitchFamily="34" charset="0"/>
                <a:cs typeface="Arial" panose="020B0604020202020204" pitchFamily="34" charset="0"/>
              </a:rPr>
              <a:t>cấu</a:t>
            </a:r>
            <a:r>
              <a:rPr lang="en-US" sz="2400" b="1" i="1" dirty="0" smtClean="0">
                <a:solidFill>
                  <a:srgbClr val="FF0000"/>
                </a:solidFill>
                <a:latin typeface="Arial" panose="020B0604020202020204" pitchFamily="34" charset="0"/>
                <a:cs typeface="Arial" panose="020B0604020202020204" pitchFamily="34" charset="0"/>
              </a:rPr>
              <a:t> </a:t>
            </a:r>
            <a:r>
              <a:rPr lang="en-US" sz="2400" b="1" i="1" dirty="0" err="1" smtClean="0">
                <a:solidFill>
                  <a:srgbClr val="FF0000"/>
                </a:solidFill>
                <a:latin typeface="Arial" panose="020B0604020202020204" pitchFamily="34" charset="0"/>
                <a:cs typeface="Arial" panose="020B0604020202020204" pitchFamily="34" charset="0"/>
              </a:rPr>
              <a:t>tạo</a:t>
            </a:r>
            <a:r>
              <a:rPr lang="en-US" sz="2400" b="1" i="1" dirty="0" smtClean="0">
                <a:solidFill>
                  <a:srgbClr val="FF0000"/>
                </a:solidFill>
                <a:latin typeface="Arial" panose="020B0604020202020204" pitchFamily="34" charset="0"/>
                <a:cs typeface="Arial" panose="020B0604020202020204" pitchFamily="34" charset="0"/>
              </a:rPr>
              <a:t> </a:t>
            </a:r>
            <a:r>
              <a:rPr lang="en-US" sz="2400" b="1" i="1" dirty="0" err="1" smtClean="0">
                <a:solidFill>
                  <a:srgbClr val="FF0000"/>
                </a:solidFill>
                <a:latin typeface="Arial" panose="020B0604020202020204" pitchFamily="34" charset="0"/>
                <a:cs typeface="Arial" panose="020B0604020202020204" pitchFamily="34" charset="0"/>
              </a:rPr>
              <a:t>theo</a:t>
            </a:r>
            <a:r>
              <a:rPr lang="en-US" sz="2400" b="1" i="1" dirty="0" smtClean="0">
                <a:solidFill>
                  <a:srgbClr val="FF0000"/>
                </a:solidFill>
                <a:latin typeface="Arial" panose="020B0604020202020204" pitchFamily="34" charset="0"/>
                <a:cs typeface="Arial" panose="020B0604020202020204" pitchFamily="34" charset="0"/>
              </a:rPr>
              <a:t> </a:t>
            </a:r>
            <a:r>
              <a:rPr lang="en-US" sz="2400" b="1" i="1" dirty="0" err="1" smtClean="0">
                <a:solidFill>
                  <a:srgbClr val="FF0000"/>
                </a:solidFill>
                <a:latin typeface="Arial" panose="020B0604020202020204" pitchFamily="34" charset="0"/>
                <a:cs typeface="Arial" panose="020B0604020202020204" pitchFamily="34" charset="0"/>
              </a:rPr>
              <a:t>nguyên</a:t>
            </a:r>
            <a:r>
              <a:rPr lang="en-US" sz="2400" b="1" i="1" dirty="0" smtClean="0">
                <a:solidFill>
                  <a:srgbClr val="FF0000"/>
                </a:solidFill>
                <a:latin typeface="Arial" panose="020B0604020202020204" pitchFamily="34" charset="0"/>
                <a:cs typeface="Arial" panose="020B0604020202020204" pitchFamily="34" charset="0"/>
              </a:rPr>
              <a:t> </a:t>
            </a:r>
            <a:r>
              <a:rPr lang="en-US" sz="2400" b="1" i="1" dirty="0" err="1" smtClean="0">
                <a:solidFill>
                  <a:srgbClr val="FF0000"/>
                </a:solidFill>
                <a:latin typeface="Arial" panose="020B0604020202020204" pitchFamily="34" charset="0"/>
                <a:cs typeface="Arial" panose="020B0604020202020204" pitchFamily="34" charset="0"/>
              </a:rPr>
              <a:t>tắc</a:t>
            </a:r>
            <a:r>
              <a:rPr lang="en-US" sz="2400" b="1" i="1" dirty="0" smtClean="0">
                <a:solidFill>
                  <a:srgbClr val="FF0000"/>
                </a:solidFill>
                <a:latin typeface="Arial" panose="020B0604020202020204" pitchFamily="34" charset="0"/>
                <a:cs typeface="Arial" panose="020B0604020202020204" pitchFamily="34" charset="0"/>
              </a:rPr>
              <a:t> </a:t>
            </a:r>
            <a:r>
              <a:rPr lang="en-US" sz="2400" b="1" i="1" dirty="0" err="1" smtClean="0">
                <a:solidFill>
                  <a:srgbClr val="FF0000"/>
                </a:solidFill>
                <a:latin typeface="Arial" panose="020B0604020202020204" pitchFamily="34" charset="0"/>
                <a:cs typeface="Arial" panose="020B0604020202020204" pitchFamily="34" charset="0"/>
              </a:rPr>
              <a:t>đa</a:t>
            </a:r>
            <a:r>
              <a:rPr lang="en-US" sz="2400" b="1" i="1" dirty="0" smtClean="0">
                <a:solidFill>
                  <a:srgbClr val="FF0000"/>
                </a:solidFill>
                <a:latin typeface="Arial" panose="020B0604020202020204" pitchFamily="34" charset="0"/>
                <a:cs typeface="Arial" panose="020B0604020202020204" pitchFamily="34" charset="0"/>
              </a:rPr>
              <a:t> </a:t>
            </a:r>
            <a:r>
              <a:rPr lang="en-US" sz="2400" b="1" i="1" dirty="0" err="1" smtClean="0">
                <a:solidFill>
                  <a:srgbClr val="FF0000"/>
                </a:solidFill>
                <a:latin typeface="Arial" panose="020B0604020202020204" pitchFamily="34" charset="0"/>
                <a:cs typeface="Arial" panose="020B0604020202020204" pitchFamily="34" charset="0"/>
              </a:rPr>
              <a:t>phân</a:t>
            </a:r>
            <a:r>
              <a:rPr lang="en-US" sz="2400" b="1" i="1" dirty="0" smtClean="0">
                <a:solidFill>
                  <a:srgbClr val="FF0000"/>
                </a:solidFill>
                <a:latin typeface="Arial" panose="020B0604020202020204" pitchFamily="34" charset="0"/>
                <a:cs typeface="Arial" panose="020B0604020202020204" pitchFamily="34" charset="0"/>
              </a:rPr>
              <a:t>, </a:t>
            </a:r>
            <a:r>
              <a:rPr lang="en-US" sz="2400" b="1" i="1" dirty="0" err="1" smtClean="0">
                <a:solidFill>
                  <a:srgbClr val="FF0000"/>
                </a:solidFill>
                <a:latin typeface="Arial" panose="020B0604020202020204" pitchFamily="34" charset="0"/>
                <a:cs typeface="Arial" panose="020B0604020202020204" pitchFamily="34" charset="0"/>
              </a:rPr>
              <a:t>không</a:t>
            </a:r>
            <a:r>
              <a:rPr lang="en-US" sz="2400" b="1" i="1" dirty="0" smtClean="0">
                <a:solidFill>
                  <a:srgbClr val="FF0000"/>
                </a:solidFill>
                <a:latin typeface="Arial" panose="020B0604020202020204" pitchFamily="34" charset="0"/>
                <a:cs typeface="Arial" panose="020B0604020202020204" pitchFamily="34" charset="0"/>
              </a:rPr>
              <a:t> tan </a:t>
            </a:r>
            <a:r>
              <a:rPr lang="en-US" sz="2400" b="1" i="1" dirty="0" err="1" smtClean="0">
                <a:solidFill>
                  <a:srgbClr val="FF0000"/>
                </a:solidFill>
                <a:latin typeface="Arial" panose="020B0604020202020204" pitchFamily="34" charset="0"/>
                <a:cs typeface="Arial" panose="020B0604020202020204" pitchFamily="34" charset="0"/>
              </a:rPr>
              <a:t>trong</a:t>
            </a:r>
            <a:r>
              <a:rPr lang="en-US" sz="2400" b="1" i="1" dirty="0" smtClean="0">
                <a:solidFill>
                  <a:srgbClr val="FF0000"/>
                </a:solidFill>
                <a:latin typeface="Arial" panose="020B0604020202020204" pitchFamily="34" charset="0"/>
                <a:cs typeface="Arial" panose="020B0604020202020204" pitchFamily="34" charset="0"/>
              </a:rPr>
              <a:t> </a:t>
            </a:r>
            <a:r>
              <a:rPr lang="en-US" sz="2400" b="1" i="1" dirty="0" err="1" smtClean="0">
                <a:solidFill>
                  <a:srgbClr val="FF0000"/>
                </a:solidFill>
                <a:latin typeface="Arial" panose="020B0604020202020204" pitchFamily="34" charset="0"/>
                <a:cs typeface="Arial" panose="020B0604020202020204" pitchFamily="34" charset="0"/>
              </a:rPr>
              <a:t>nước</a:t>
            </a:r>
            <a:r>
              <a:rPr lang="en-US" sz="2400" b="1" i="1" dirty="0" smtClean="0">
                <a:solidFill>
                  <a:srgbClr val="FF0000"/>
                </a:solidFill>
                <a:latin typeface="Arial" panose="020B0604020202020204" pitchFamily="34" charset="0"/>
                <a:cs typeface="Arial" panose="020B0604020202020204" pitchFamily="34" charset="0"/>
              </a:rPr>
              <a:t>, tan </a:t>
            </a:r>
            <a:r>
              <a:rPr lang="en-US" sz="2400" b="1" i="1" dirty="0" err="1" smtClean="0">
                <a:solidFill>
                  <a:srgbClr val="FF0000"/>
                </a:solidFill>
                <a:latin typeface="Arial" panose="020B0604020202020204" pitchFamily="34" charset="0"/>
                <a:cs typeface="Arial" panose="020B0604020202020204" pitchFamily="34" charset="0"/>
              </a:rPr>
              <a:t>trong</a:t>
            </a:r>
            <a:r>
              <a:rPr lang="en-US" sz="2400" b="1" i="1" dirty="0" smtClean="0">
                <a:solidFill>
                  <a:srgbClr val="FF0000"/>
                </a:solidFill>
                <a:latin typeface="Arial" panose="020B0604020202020204" pitchFamily="34" charset="0"/>
                <a:cs typeface="Arial" panose="020B0604020202020204" pitchFamily="34" charset="0"/>
              </a:rPr>
              <a:t> dung </a:t>
            </a:r>
            <a:r>
              <a:rPr lang="en-US" sz="2400" b="1" i="1" dirty="0" err="1" smtClean="0">
                <a:solidFill>
                  <a:srgbClr val="FF0000"/>
                </a:solidFill>
                <a:latin typeface="Arial" panose="020B0604020202020204" pitchFamily="34" charset="0"/>
                <a:cs typeface="Arial" panose="020B0604020202020204" pitchFamily="34" charset="0"/>
              </a:rPr>
              <a:t>môi</a:t>
            </a:r>
            <a:r>
              <a:rPr lang="en-US" sz="2400" b="1" i="1" dirty="0" smtClean="0">
                <a:solidFill>
                  <a:srgbClr val="FF0000"/>
                </a:solidFill>
                <a:latin typeface="Arial" panose="020B0604020202020204" pitchFamily="34" charset="0"/>
                <a:cs typeface="Arial" panose="020B0604020202020204" pitchFamily="34" charset="0"/>
              </a:rPr>
              <a:t> </a:t>
            </a:r>
            <a:r>
              <a:rPr lang="en-US" sz="2400" b="1" i="1" dirty="0" err="1" smtClean="0">
                <a:solidFill>
                  <a:srgbClr val="FF0000"/>
                </a:solidFill>
                <a:latin typeface="Arial" panose="020B0604020202020204" pitchFamily="34" charset="0"/>
                <a:cs typeface="Arial" panose="020B0604020202020204" pitchFamily="34" charset="0"/>
              </a:rPr>
              <a:t>hữu</a:t>
            </a:r>
            <a:r>
              <a:rPr lang="en-US" sz="2400" b="1" i="1" dirty="0" smtClean="0">
                <a:solidFill>
                  <a:srgbClr val="FF0000"/>
                </a:solidFill>
                <a:latin typeface="Arial" panose="020B0604020202020204" pitchFamily="34" charset="0"/>
                <a:cs typeface="Arial" panose="020B0604020202020204" pitchFamily="34" charset="0"/>
              </a:rPr>
              <a:t> </a:t>
            </a:r>
            <a:r>
              <a:rPr lang="en-US" sz="2400" b="1" i="1" dirty="0" err="1" smtClean="0">
                <a:solidFill>
                  <a:srgbClr val="FF0000"/>
                </a:solidFill>
                <a:latin typeface="Arial" panose="020B0604020202020204" pitchFamily="34" charset="0"/>
                <a:cs typeface="Arial" panose="020B0604020202020204" pitchFamily="34" charset="0"/>
              </a:rPr>
              <a:t>cơ</a:t>
            </a:r>
            <a:endParaRPr lang="en-US" sz="2400" b="1" i="1" dirty="0" smtClean="0">
              <a:solidFill>
                <a:srgbClr val="FF0000"/>
              </a:solidFill>
              <a:latin typeface="Arial" panose="020B0604020202020204" pitchFamily="34" charset="0"/>
              <a:cs typeface="Arial" panose="020B0604020202020204" pitchFamily="34" charset="0"/>
            </a:endParaRPr>
          </a:p>
          <a:p>
            <a:r>
              <a:rPr lang="en-US" sz="2400" b="1" i="1" dirty="0" err="1" smtClean="0">
                <a:solidFill>
                  <a:srgbClr val="0070C0"/>
                </a:solidFill>
                <a:latin typeface="Arial" panose="020B0604020202020204" pitchFamily="34" charset="0"/>
                <a:cs typeface="Arial" panose="020B0604020202020204" pitchFamily="34" charset="0"/>
              </a:rPr>
              <a:t>Dựa</a:t>
            </a:r>
            <a:r>
              <a:rPr lang="en-US" sz="2400" b="1" i="1" dirty="0" smtClean="0">
                <a:solidFill>
                  <a:srgbClr val="0070C0"/>
                </a:solidFill>
                <a:latin typeface="Arial" panose="020B0604020202020204" pitchFamily="34" charset="0"/>
                <a:cs typeface="Arial" panose="020B0604020202020204" pitchFamily="34" charset="0"/>
              </a:rPr>
              <a:t> </a:t>
            </a:r>
            <a:r>
              <a:rPr lang="en-US" sz="2400" b="1" i="1" dirty="0" err="1" smtClean="0">
                <a:solidFill>
                  <a:srgbClr val="0070C0"/>
                </a:solidFill>
                <a:latin typeface="Arial" panose="020B0604020202020204" pitchFamily="34" charset="0"/>
                <a:cs typeface="Arial" panose="020B0604020202020204" pitchFamily="34" charset="0"/>
              </a:rPr>
              <a:t>vào</a:t>
            </a:r>
            <a:r>
              <a:rPr lang="en-US" sz="2400" b="1" i="1" dirty="0" smtClean="0">
                <a:solidFill>
                  <a:srgbClr val="0070C0"/>
                </a:solidFill>
                <a:latin typeface="Arial" panose="020B0604020202020204" pitchFamily="34" charset="0"/>
                <a:cs typeface="Arial" panose="020B0604020202020204" pitchFamily="34" charset="0"/>
              </a:rPr>
              <a:t> </a:t>
            </a:r>
            <a:r>
              <a:rPr lang="en-US" sz="2400" b="1" i="1" dirty="0" err="1" smtClean="0">
                <a:solidFill>
                  <a:srgbClr val="0070C0"/>
                </a:solidFill>
                <a:latin typeface="Arial" panose="020B0604020202020204" pitchFamily="34" charset="0"/>
                <a:cs typeface="Arial" panose="020B0604020202020204" pitchFamily="34" charset="0"/>
              </a:rPr>
              <a:t>cấu</a:t>
            </a:r>
            <a:r>
              <a:rPr lang="en-US" sz="2400" b="1" i="1" dirty="0" smtClean="0">
                <a:solidFill>
                  <a:srgbClr val="0070C0"/>
                </a:solidFill>
                <a:latin typeface="Arial" panose="020B0604020202020204" pitchFamily="34" charset="0"/>
                <a:cs typeface="Arial" panose="020B0604020202020204" pitchFamily="34" charset="0"/>
              </a:rPr>
              <a:t> </a:t>
            </a:r>
            <a:r>
              <a:rPr lang="en-US" sz="2400" b="1" i="1" dirty="0" err="1" smtClean="0">
                <a:solidFill>
                  <a:srgbClr val="0070C0"/>
                </a:solidFill>
                <a:latin typeface="Arial" panose="020B0604020202020204" pitchFamily="34" charset="0"/>
                <a:cs typeface="Arial" panose="020B0604020202020204" pitchFamily="34" charset="0"/>
              </a:rPr>
              <a:t>trúc</a:t>
            </a:r>
            <a:r>
              <a:rPr lang="en-US" sz="2400" b="1" i="1" dirty="0" smtClean="0">
                <a:solidFill>
                  <a:srgbClr val="0070C0"/>
                </a:solidFill>
                <a:latin typeface="Arial" panose="020B0604020202020204" pitchFamily="34" charset="0"/>
                <a:cs typeface="Arial" panose="020B0604020202020204" pitchFamily="34" charset="0"/>
              </a:rPr>
              <a:t> </a:t>
            </a:r>
            <a:r>
              <a:rPr lang="en-US" sz="2400" b="1" i="1" dirty="0" err="1" smtClean="0">
                <a:solidFill>
                  <a:srgbClr val="0070C0"/>
                </a:solidFill>
                <a:latin typeface="Arial" panose="020B0604020202020204" pitchFamily="34" charset="0"/>
                <a:cs typeface="Arial" panose="020B0604020202020204" pitchFamily="34" charset="0"/>
              </a:rPr>
              <a:t>phân</a:t>
            </a:r>
            <a:r>
              <a:rPr lang="en-US" sz="2400" b="1" i="1" dirty="0" smtClean="0">
                <a:solidFill>
                  <a:srgbClr val="0070C0"/>
                </a:solidFill>
                <a:latin typeface="Arial" panose="020B0604020202020204" pitchFamily="34" charset="0"/>
                <a:cs typeface="Arial" panose="020B0604020202020204" pitchFamily="34" charset="0"/>
              </a:rPr>
              <a:t> </a:t>
            </a:r>
            <a:r>
              <a:rPr lang="en-US" sz="2400" b="1" i="1" dirty="0" err="1" smtClean="0">
                <a:solidFill>
                  <a:srgbClr val="0070C0"/>
                </a:solidFill>
                <a:latin typeface="Arial" panose="020B0604020202020204" pitchFamily="34" charset="0"/>
                <a:cs typeface="Arial" panose="020B0604020202020204" pitchFamily="34" charset="0"/>
              </a:rPr>
              <a:t>tử</a:t>
            </a:r>
            <a:r>
              <a:rPr lang="en-US" sz="2400" b="1" i="1" dirty="0" smtClean="0">
                <a:solidFill>
                  <a:srgbClr val="0070C0"/>
                </a:solidFill>
                <a:latin typeface="Arial" panose="020B0604020202020204" pitchFamily="34" charset="0"/>
                <a:cs typeface="Arial" panose="020B0604020202020204" pitchFamily="34" charset="0"/>
              </a:rPr>
              <a:t>, chia </a:t>
            </a:r>
            <a:r>
              <a:rPr lang="en-US" sz="2400" b="1" i="1" dirty="0" err="1" smtClean="0">
                <a:solidFill>
                  <a:srgbClr val="0070C0"/>
                </a:solidFill>
                <a:latin typeface="Arial" panose="020B0604020202020204" pitchFamily="34" charset="0"/>
                <a:cs typeface="Arial" panose="020B0604020202020204" pitchFamily="34" charset="0"/>
              </a:rPr>
              <a:t>thành</a:t>
            </a:r>
            <a:r>
              <a:rPr lang="en-US" sz="2400" b="1" i="1" dirty="0" smtClean="0">
                <a:solidFill>
                  <a:srgbClr val="0070C0"/>
                </a:solidFill>
                <a:latin typeface="Arial" panose="020B0604020202020204" pitchFamily="34" charset="0"/>
                <a:cs typeface="Arial" panose="020B0604020202020204" pitchFamily="34" charset="0"/>
              </a:rPr>
              <a:t>: lipid </a:t>
            </a:r>
            <a:r>
              <a:rPr lang="en-US" sz="2400" b="1" i="1" dirty="0" err="1" smtClean="0">
                <a:solidFill>
                  <a:srgbClr val="0070C0"/>
                </a:solidFill>
                <a:latin typeface="Arial" panose="020B0604020202020204" pitchFamily="34" charset="0"/>
                <a:cs typeface="Arial" panose="020B0604020202020204" pitchFamily="34" charset="0"/>
              </a:rPr>
              <a:t>đơn</a:t>
            </a:r>
            <a:r>
              <a:rPr lang="en-US" sz="2400" b="1" i="1" dirty="0" smtClean="0">
                <a:solidFill>
                  <a:srgbClr val="0070C0"/>
                </a:solidFill>
                <a:latin typeface="Arial" panose="020B0604020202020204" pitchFamily="34" charset="0"/>
                <a:cs typeface="Arial" panose="020B0604020202020204" pitchFamily="34" charset="0"/>
              </a:rPr>
              <a:t> </a:t>
            </a:r>
            <a:r>
              <a:rPr lang="en-US" sz="2400" b="1" i="1" dirty="0" err="1" smtClean="0">
                <a:solidFill>
                  <a:srgbClr val="0070C0"/>
                </a:solidFill>
                <a:latin typeface="Arial" panose="020B0604020202020204" pitchFamily="34" charset="0"/>
                <a:cs typeface="Arial" panose="020B0604020202020204" pitchFamily="34" charset="0"/>
              </a:rPr>
              <a:t>giản</a:t>
            </a:r>
            <a:r>
              <a:rPr lang="en-US" sz="2400" b="1" i="1" dirty="0">
                <a:solidFill>
                  <a:srgbClr val="0070C0"/>
                </a:solidFill>
                <a:latin typeface="Arial" panose="020B0604020202020204" pitchFamily="34" charset="0"/>
                <a:cs typeface="Arial" panose="020B0604020202020204" pitchFamily="34" charset="0"/>
              </a:rPr>
              <a:t> </a:t>
            </a:r>
            <a:r>
              <a:rPr lang="en-US" sz="2400" b="1" i="1" dirty="0" err="1" smtClean="0">
                <a:solidFill>
                  <a:srgbClr val="0070C0"/>
                </a:solidFill>
                <a:latin typeface="Arial" panose="020B0604020202020204" pitchFamily="34" charset="0"/>
                <a:cs typeface="Arial" panose="020B0604020202020204" pitchFamily="34" charset="0"/>
              </a:rPr>
              <a:t>và</a:t>
            </a:r>
            <a:r>
              <a:rPr lang="en-US" sz="2400" b="1" i="1" dirty="0" smtClean="0">
                <a:solidFill>
                  <a:srgbClr val="0070C0"/>
                </a:solidFill>
                <a:latin typeface="Arial" panose="020B0604020202020204" pitchFamily="34" charset="0"/>
                <a:cs typeface="Arial" panose="020B0604020202020204" pitchFamily="34" charset="0"/>
              </a:rPr>
              <a:t> lipid </a:t>
            </a:r>
            <a:r>
              <a:rPr lang="en-US" sz="2400" b="1" i="1" dirty="0" err="1" smtClean="0">
                <a:solidFill>
                  <a:srgbClr val="0070C0"/>
                </a:solidFill>
                <a:latin typeface="Arial" panose="020B0604020202020204" pitchFamily="34" charset="0"/>
                <a:cs typeface="Arial" panose="020B0604020202020204" pitchFamily="34" charset="0"/>
              </a:rPr>
              <a:t>phức</a:t>
            </a:r>
            <a:r>
              <a:rPr lang="en-US" sz="2400" b="1" i="1" dirty="0" smtClean="0">
                <a:solidFill>
                  <a:srgbClr val="0070C0"/>
                </a:solidFill>
                <a:latin typeface="Arial" panose="020B0604020202020204" pitchFamily="34" charset="0"/>
                <a:cs typeface="Arial" panose="020B0604020202020204" pitchFamily="34" charset="0"/>
              </a:rPr>
              <a:t> </a:t>
            </a:r>
            <a:r>
              <a:rPr lang="en-US" sz="2400" b="1" i="1" dirty="0" err="1" smtClean="0">
                <a:solidFill>
                  <a:srgbClr val="0070C0"/>
                </a:solidFill>
                <a:latin typeface="Arial" panose="020B0604020202020204" pitchFamily="34" charset="0"/>
                <a:cs typeface="Arial" panose="020B0604020202020204" pitchFamily="34" charset="0"/>
              </a:rPr>
              <a:t>tạp</a:t>
            </a:r>
            <a:endParaRPr lang="en-US" sz="2400" b="1" i="1" dirty="0">
              <a:solidFill>
                <a:srgbClr val="0070C0"/>
              </a:solidFill>
              <a:latin typeface="Arial" panose="020B0604020202020204" pitchFamily="34" charset="0"/>
              <a:cs typeface="Arial" panose="020B0604020202020204" pitchFamily="34" charset="0"/>
            </a:endParaRPr>
          </a:p>
        </p:txBody>
      </p:sp>
      <p:pic>
        <p:nvPicPr>
          <p:cNvPr id="7170" name="Picture 2" descr="Lipid Là Gì? Nhu Cầu Chất Béo Của Cơ Thể Người| Ngỗ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7115" y="4642244"/>
            <a:ext cx="3577771" cy="22157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sz="3200" dirty="0" err="1" smtClean="0"/>
              <a:t>Đặc</a:t>
            </a:r>
            <a:r>
              <a:rPr lang="en-US" sz="3200" dirty="0" smtClean="0"/>
              <a:t> </a:t>
            </a:r>
            <a:r>
              <a:rPr lang="en-US" sz="3200" dirty="0" err="1" smtClean="0"/>
              <a:t>điểm</a:t>
            </a:r>
            <a:r>
              <a:rPr lang="en-US" sz="3200" dirty="0" smtClean="0"/>
              <a:t> </a:t>
            </a:r>
            <a:r>
              <a:rPr lang="en-US" sz="3200" dirty="0" err="1" smtClean="0"/>
              <a:t>chung</a:t>
            </a:r>
            <a:r>
              <a:rPr lang="en-US" sz="3200" dirty="0" smtClean="0"/>
              <a:t>: </a:t>
            </a:r>
            <a:endParaRPr lang="en-US" sz="3200" dirty="0"/>
          </a:p>
        </p:txBody>
      </p:sp>
    </p:spTree>
    <p:extLst>
      <p:ext uri="{BB962C8B-B14F-4D97-AF65-F5344CB8AC3E}">
        <p14:creationId xmlns:p14="http://schemas.microsoft.com/office/powerpoint/2010/main" val="17104034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âu hỏi: Ở bề mặt của một số loài cây như khoai nước, chuối có phủ một lớp  chất hữu cơ. Lớp chất hữu cơ này có bản chất là gì?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583" y="428174"/>
            <a:ext cx="7998835" cy="588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55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41417" y="1110343"/>
            <a:ext cx="8647612" cy="3819109"/>
          </a:xfrm>
          <a:prstGeom prst="rect">
            <a:avLst/>
          </a:prstGeom>
        </p:spPr>
      </p:pic>
      <p:sp>
        <p:nvSpPr>
          <p:cNvPr id="6" name="TextBox 5"/>
          <p:cNvSpPr txBox="1"/>
          <p:nvPr/>
        </p:nvSpPr>
        <p:spPr>
          <a:xfrm>
            <a:off x="3281232" y="5082453"/>
            <a:ext cx="5629536"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i="1" dirty="0" err="1" smtClean="0">
                <a:latin typeface="Arial" panose="020B0604020202020204" pitchFamily="34" charset="0"/>
                <a:cs typeface="Arial" panose="020B0604020202020204" pitchFamily="34" charset="0"/>
              </a:rPr>
              <a:t>Cấu</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tạo</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mỡ</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động</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vật</a:t>
            </a:r>
            <a:r>
              <a:rPr lang="en-US" sz="2000" b="1" i="1" dirty="0" smtClean="0">
                <a:latin typeface="Arial" panose="020B0604020202020204" pitchFamily="34" charset="0"/>
                <a:cs typeface="Arial" panose="020B0604020202020204" pitchFamily="34" charset="0"/>
              </a:rPr>
              <a:t> (a) </a:t>
            </a:r>
            <a:r>
              <a:rPr lang="en-US" sz="2000" b="1" i="1" dirty="0" err="1" smtClean="0">
                <a:latin typeface="Arial" panose="020B0604020202020204" pitchFamily="34" charset="0"/>
                <a:cs typeface="Arial" panose="020B0604020202020204" pitchFamily="34" charset="0"/>
              </a:rPr>
              <a:t>và</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dầu</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thực</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vật</a:t>
            </a:r>
            <a:r>
              <a:rPr lang="en-US" sz="2000" b="1" i="1" dirty="0" smtClean="0">
                <a:latin typeface="Arial" panose="020B0604020202020204" pitchFamily="34" charset="0"/>
                <a:cs typeface="Arial" panose="020B0604020202020204" pitchFamily="34" charset="0"/>
              </a:rPr>
              <a:t> (b)</a:t>
            </a:r>
            <a:endParaRPr lang="en-US" sz="2000" b="1" i="1" dirty="0">
              <a:latin typeface="Arial" panose="020B0604020202020204" pitchFamily="34" charset="0"/>
              <a:cs typeface="Arial" panose="020B0604020202020204" pitchFamily="34" charset="0"/>
            </a:endParaRPr>
          </a:p>
        </p:txBody>
      </p:sp>
      <p:sp>
        <p:nvSpPr>
          <p:cNvPr id="7" name="Cloud 6"/>
          <p:cNvSpPr/>
          <p:nvPr/>
        </p:nvSpPr>
        <p:spPr>
          <a:xfrm>
            <a:off x="101934" y="112542"/>
            <a:ext cx="3179298" cy="1730326"/>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1"/>
                </a:solidFill>
                <a:latin typeface="Arial" panose="020B0604020202020204" pitchFamily="34" charset="0"/>
                <a:cs typeface="Arial" panose="020B0604020202020204" pitchFamily="34" charset="0"/>
              </a:rPr>
              <a:t>Lipid </a:t>
            </a:r>
            <a:r>
              <a:rPr lang="en-US" sz="2000" b="1" i="1" dirty="0" err="1" smtClean="0">
                <a:solidFill>
                  <a:schemeClr val="tx1"/>
                </a:solidFill>
                <a:latin typeface="Arial" panose="020B0604020202020204" pitchFamily="34" charset="0"/>
                <a:cs typeface="Arial" panose="020B0604020202020204" pitchFamily="34" charset="0"/>
              </a:rPr>
              <a:t>đơn</a:t>
            </a:r>
            <a:r>
              <a:rPr lang="en-US" sz="2000" b="1" i="1" dirty="0" smtClean="0">
                <a:solidFill>
                  <a:schemeClr val="tx1"/>
                </a:solidFill>
                <a:latin typeface="Arial" panose="020B0604020202020204" pitchFamily="34" charset="0"/>
                <a:cs typeface="Arial" panose="020B0604020202020204" pitchFamily="34" charset="0"/>
              </a:rPr>
              <a:t> </a:t>
            </a:r>
            <a:r>
              <a:rPr lang="en-US" sz="2000" b="1" i="1" dirty="0" err="1" smtClean="0">
                <a:solidFill>
                  <a:schemeClr val="tx1"/>
                </a:solidFill>
                <a:latin typeface="Arial" panose="020B0604020202020204" pitchFamily="34" charset="0"/>
                <a:cs typeface="Arial" panose="020B0604020202020204" pitchFamily="34" charset="0"/>
              </a:rPr>
              <a:t>giản</a:t>
            </a:r>
            <a:r>
              <a:rPr lang="en-US" sz="2000" b="1" i="1" dirty="0" smtClean="0">
                <a:solidFill>
                  <a:schemeClr val="tx1"/>
                </a:solidFill>
                <a:latin typeface="Arial" panose="020B0604020202020204" pitchFamily="34" charset="0"/>
                <a:cs typeface="Arial" panose="020B0604020202020204" pitchFamily="34" charset="0"/>
              </a:rPr>
              <a:t> </a:t>
            </a:r>
            <a:r>
              <a:rPr lang="en-US" sz="2000" b="1" i="1" dirty="0" err="1" smtClean="0">
                <a:solidFill>
                  <a:schemeClr val="tx1"/>
                </a:solidFill>
                <a:latin typeface="Arial" panose="020B0604020202020204" pitchFamily="34" charset="0"/>
                <a:cs typeface="Arial" panose="020B0604020202020204" pitchFamily="34" charset="0"/>
              </a:rPr>
              <a:t>được</a:t>
            </a:r>
            <a:r>
              <a:rPr lang="en-US" sz="2000" b="1" i="1" dirty="0" smtClean="0">
                <a:solidFill>
                  <a:schemeClr val="tx1"/>
                </a:solidFill>
                <a:latin typeface="Arial" panose="020B0604020202020204" pitchFamily="34" charset="0"/>
                <a:cs typeface="Arial" panose="020B0604020202020204" pitchFamily="34" charset="0"/>
              </a:rPr>
              <a:t> </a:t>
            </a:r>
            <a:r>
              <a:rPr lang="en-US" sz="2000" b="1" i="1" dirty="0" err="1" smtClean="0">
                <a:solidFill>
                  <a:schemeClr val="tx1"/>
                </a:solidFill>
                <a:latin typeface="Arial" panose="020B0604020202020204" pitchFamily="34" charset="0"/>
                <a:cs typeface="Arial" panose="020B0604020202020204" pitchFamily="34" charset="0"/>
              </a:rPr>
              <a:t>cấu</a:t>
            </a:r>
            <a:r>
              <a:rPr lang="en-US" sz="2000" b="1" i="1" dirty="0" smtClean="0">
                <a:solidFill>
                  <a:schemeClr val="tx1"/>
                </a:solidFill>
                <a:latin typeface="Arial" panose="020B0604020202020204" pitchFamily="34" charset="0"/>
                <a:cs typeface="Arial" panose="020B0604020202020204" pitchFamily="34" charset="0"/>
              </a:rPr>
              <a:t> </a:t>
            </a:r>
            <a:r>
              <a:rPr lang="en-US" sz="2000" b="1" i="1" dirty="0" err="1" smtClean="0">
                <a:solidFill>
                  <a:schemeClr val="tx1"/>
                </a:solidFill>
                <a:latin typeface="Arial" panose="020B0604020202020204" pitchFamily="34" charset="0"/>
                <a:cs typeface="Arial" panose="020B0604020202020204" pitchFamily="34" charset="0"/>
              </a:rPr>
              <a:t>tạo</a:t>
            </a:r>
            <a:r>
              <a:rPr lang="en-US" sz="2000" b="1" i="1" dirty="0" smtClean="0">
                <a:solidFill>
                  <a:schemeClr val="tx1"/>
                </a:solidFill>
                <a:latin typeface="Arial" panose="020B0604020202020204" pitchFamily="34" charset="0"/>
                <a:cs typeface="Arial" panose="020B0604020202020204" pitchFamily="34" charset="0"/>
              </a:rPr>
              <a:t> </a:t>
            </a:r>
            <a:r>
              <a:rPr lang="en-US" sz="2000" b="1" i="1" dirty="0" err="1" smtClean="0">
                <a:solidFill>
                  <a:schemeClr val="tx1"/>
                </a:solidFill>
                <a:latin typeface="Arial" panose="020B0604020202020204" pitchFamily="34" charset="0"/>
                <a:cs typeface="Arial" panose="020B0604020202020204" pitchFamily="34" charset="0"/>
              </a:rPr>
              <a:t>từ</a:t>
            </a:r>
            <a:r>
              <a:rPr lang="en-US" sz="2000" b="1" i="1" dirty="0" smtClean="0">
                <a:solidFill>
                  <a:schemeClr val="tx1"/>
                </a:solidFill>
                <a:latin typeface="Arial" panose="020B0604020202020204" pitchFamily="34" charset="0"/>
                <a:cs typeface="Arial" panose="020B0604020202020204" pitchFamily="34" charset="0"/>
              </a:rPr>
              <a:t> </a:t>
            </a:r>
            <a:r>
              <a:rPr lang="en-US" sz="2000" b="1" i="1" dirty="0" err="1" smtClean="0">
                <a:solidFill>
                  <a:schemeClr val="tx1"/>
                </a:solidFill>
                <a:latin typeface="Arial" panose="020B0604020202020204" pitchFamily="34" charset="0"/>
                <a:cs typeface="Arial" panose="020B0604020202020204" pitchFamily="34" charset="0"/>
              </a:rPr>
              <a:t>những</a:t>
            </a:r>
            <a:r>
              <a:rPr lang="en-US" sz="2000" b="1" i="1" dirty="0" smtClean="0">
                <a:solidFill>
                  <a:schemeClr val="tx1"/>
                </a:solidFill>
                <a:latin typeface="Arial" panose="020B0604020202020204" pitchFamily="34" charset="0"/>
                <a:cs typeface="Arial" panose="020B0604020202020204" pitchFamily="34" charset="0"/>
              </a:rPr>
              <a:t> </a:t>
            </a:r>
            <a:r>
              <a:rPr lang="en-US" sz="2000" b="1" i="1" dirty="0" err="1" smtClean="0">
                <a:solidFill>
                  <a:schemeClr val="tx1"/>
                </a:solidFill>
                <a:latin typeface="Arial" panose="020B0604020202020204" pitchFamily="34" charset="0"/>
                <a:cs typeface="Arial" panose="020B0604020202020204" pitchFamily="34" charset="0"/>
              </a:rPr>
              <a:t>thành</a:t>
            </a:r>
            <a:r>
              <a:rPr lang="en-US" sz="2000" b="1" i="1" dirty="0" smtClean="0">
                <a:solidFill>
                  <a:schemeClr val="tx1"/>
                </a:solidFill>
                <a:latin typeface="Arial" panose="020B0604020202020204" pitchFamily="34" charset="0"/>
                <a:cs typeface="Arial" panose="020B0604020202020204" pitchFamily="34" charset="0"/>
              </a:rPr>
              <a:t> </a:t>
            </a:r>
            <a:r>
              <a:rPr lang="en-US" sz="2000" b="1" i="1" dirty="0" err="1" smtClean="0">
                <a:solidFill>
                  <a:schemeClr val="tx1"/>
                </a:solidFill>
                <a:latin typeface="Arial" panose="020B0604020202020204" pitchFamily="34" charset="0"/>
                <a:cs typeface="Arial" panose="020B0604020202020204" pitchFamily="34" charset="0"/>
              </a:rPr>
              <a:t>phần</a:t>
            </a:r>
            <a:r>
              <a:rPr lang="en-US" sz="2000" b="1" i="1" dirty="0" smtClean="0">
                <a:solidFill>
                  <a:schemeClr val="tx1"/>
                </a:solidFill>
                <a:latin typeface="Arial" panose="020B0604020202020204" pitchFamily="34" charset="0"/>
                <a:cs typeface="Arial" panose="020B0604020202020204" pitchFamily="34" charset="0"/>
              </a:rPr>
              <a:t> </a:t>
            </a:r>
            <a:r>
              <a:rPr lang="en-US" sz="2000" b="1" i="1" dirty="0" err="1" smtClean="0">
                <a:solidFill>
                  <a:schemeClr val="tx1"/>
                </a:solidFill>
                <a:latin typeface="Arial" panose="020B0604020202020204" pitchFamily="34" charset="0"/>
                <a:cs typeface="Arial" panose="020B0604020202020204" pitchFamily="34" charset="0"/>
              </a:rPr>
              <a:t>nào</a:t>
            </a:r>
            <a:r>
              <a:rPr lang="en-US" sz="2000" b="1" i="1" dirty="0" smtClean="0">
                <a:solidFill>
                  <a:schemeClr val="tx1"/>
                </a:solidFill>
                <a:latin typeface="Arial" panose="020B0604020202020204" pitchFamily="34" charset="0"/>
                <a:cs typeface="Arial" panose="020B0604020202020204" pitchFamily="34" charset="0"/>
              </a:rPr>
              <a:t>?</a:t>
            </a:r>
            <a:endParaRPr lang="en-US" sz="2000" b="1" i="1" dirty="0">
              <a:solidFill>
                <a:schemeClr val="tx1"/>
              </a:solidFill>
              <a:latin typeface="Arial" panose="020B0604020202020204" pitchFamily="34" charset="0"/>
              <a:cs typeface="Arial" panose="020B0604020202020204" pitchFamily="34" charset="0"/>
            </a:endParaRPr>
          </a:p>
        </p:txBody>
      </p:sp>
      <p:sp>
        <p:nvSpPr>
          <p:cNvPr id="8" name="Cloud 7"/>
          <p:cNvSpPr/>
          <p:nvPr/>
        </p:nvSpPr>
        <p:spPr>
          <a:xfrm>
            <a:off x="9300754" y="4929452"/>
            <a:ext cx="2891246" cy="1809708"/>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err="1" smtClean="0">
                <a:solidFill>
                  <a:schemeClr val="tx1"/>
                </a:solidFill>
                <a:latin typeface="Arial" panose="020B0604020202020204" pitchFamily="34" charset="0"/>
                <a:cs typeface="Arial" panose="020B0604020202020204" pitchFamily="34" charset="0"/>
              </a:rPr>
              <a:t>Cấu</a:t>
            </a:r>
            <a:r>
              <a:rPr lang="en-US" sz="2000" b="1" i="1" dirty="0" smtClean="0">
                <a:solidFill>
                  <a:schemeClr val="tx1"/>
                </a:solidFill>
                <a:latin typeface="Arial" panose="020B0604020202020204" pitchFamily="34" charset="0"/>
                <a:cs typeface="Arial" panose="020B0604020202020204" pitchFamily="34" charset="0"/>
              </a:rPr>
              <a:t> </a:t>
            </a:r>
            <a:r>
              <a:rPr lang="en-US" sz="2000" b="1" i="1" dirty="0" err="1" smtClean="0">
                <a:solidFill>
                  <a:schemeClr val="tx1"/>
                </a:solidFill>
                <a:latin typeface="Arial" panose="020B0604020202020204" pitchFamily="34" charset="0"/>
                <a:cs typeface="Arial" panose="020B0604020202020204" pitchFamily="34" charset="0"/>
              </a:rPr>
              <a:t>tạo</a:t>
            </a:r>
            <a:r>
              <a:rPr lang="en-US" sz="2000" b="1" i="1" dirty="0" smtClean="0">
                <a:solidFill>
                  <a:schemeClr val="tx1"/>
                </a:solidFill>
                <a:latin typeface="Arial" panose="020B0604020202020204" pitchFamily="34" charset="0"/>
                <a:cs typeface="Arial" panose="020B0604020202020204" pitchFamily="34" charset="0"/>
              </a:rPr>
              <a:t> </a:t>
            </a:r>
            <a:r>
              <a:rPr lang="en-US" sz="2000" b="1" i="1" dirty="0" err="1" smtClean="0">
                <a:solidFill>
                  <a:schemeClr val="tx1"/>
                </a:solidFill>
                <a:latin typeface="Arial" panose="020B0604020202020204" pitchFamily="34" charset="0"/>
                <a:cs typeface="Arial" panose="020B0604020202020204" pitchFamily="34" charset="0"/>
              </a:rPr>
              <a:t>của</a:t>
            </a:r>
            <a:r>
              <a:rPr lang="en-US" sz="2000" b="1" i="1" dirty="0" smtClean="0">
                <a:solidFill>
                  <a:schemeClr val="tx1"/>
                </a:solidFill>
                <a:latin typeface="Arial" panose="020B0604020202020204" pitchFamily="34" charset="0"/>
                <a:cs typeface="Arial" panose="020B0604020202020204" pitchFamily="34" charset="0"/>
              </a:rPr>
              <a:t> acid </a:t>
            </a:r>
            <a:r>
              <a:rPr lang="en-US" sz="2000" b="1" i="1" dirty="0" err="1" smtClean="0">
                <a:solidFill>
                  <a:schemeClr val="tx1"/>
                </a:solidFill>
                <a:latin typeface="Arial" panose="020B0604020202020204" pitchFamily="34" charset="0"/>
                <a:cs typeface="Arial" panose="020B0604020202020204" pitchFamily="34" charset="0"/>
              </a:rPr>
              <a:t>béo</a:t>
            </a:r>
            <a:r>
              <a:rPr lang="en-US" sz="2000" b="1" i="1" dirty="0" smtClean="0">
                <a:solidFill>
                  <a:schemeClr val="tx1"/>
                </a:solidFill>
                <a:latin typeface="Arial" panose="020B0604020202020204" pitchFamily="34" charset="0"/>
                <a:cs typeface="Arial" panose="020B0604020202020204" pitchFamily="34" charset="0"/>
              </a:rPr>
              <a:t> no </a:t>
            </a:r>
            <a:r>
              <a:rPr lang="en-US" sz="2000" b="1" i="1" dirty="0" err="1" smtClean="0">
                <a:solidFill>
                  <a:schemeClr val="tx1"/>
                </a:solidFill>
                <a:latin typeface="Arial" panose="020B0604020202020204" pitchFamily="34" charset="0"/>
                <a:cs typeface="Arial" panose="020B0604020202020204" pitchFamily="34" charset="0"/>
              </a:rPr>
              <a:t>và</a:t>
            </a:r>
            <a:r>
              <a:rPr lang="en-US" sz="2000" b="1" i="1" dirty="0" smtClean="0">
                <a:solidFill>
                  <a:schemeClr val="tx1"/>
                </a:solidFill>
                <a:latin typeface="Arial" panose="020B0604020202020204" pitchFamily="34" charset="0"/>
                <a:cs typeface="Arial" panose="020B0604020202020204" pitchFamily="34" charset="0"/>
              </a:rPr>
              <a:t> </a:t>
            </a:r>
            <a:r>
              <a:rPr lang="en-US" sz="2000" b="1" i="1" dirty="0" err="1" smtClean="0">
                <a:solidFill>
                  <a:schemeClr val="tx1"/>
                </a:solidFill>
                <a:latin typeface="Arial" panose="020B0604020202020204" pitchFamily="34" charset="0"/>
                <a:cs typeface="Arial" panose="020B0604020202020204" pitchFamily="34" charset="0"/>
              </a:rPr>
              <a:t>không</a:t>
            </a:r>
            <a:r>
              <a:rPr lang="en-US" sz="2000" b="1" i="1" dirty="0" smtClean="0">
                <a:solidFill>
                  <a:schemeClr val="tx1"/>
                </a:solidFill>
                <a:latin typeface="Arial" panose="020B0604020202020204" pitchFamily="34" charset="0"/>
                <a:cs typeface="Arial" panose="020B0604020202020204" pitchFamily="34" charset="0"/>
              </a:rPr>
              <a:t> </a:t>
            </a:r>
            <a:r>
              <a:rPr lang="en-US" sz="2000" b="1" i="1" dirty="0" err="1" smtClean="0">
                <a:solidFill>
                  <a:schemeClr val="tx1"/>
                </a:solidFill>
                <a:latin typeface="Arial" panose="020B0604020202020204" pitchFamily="34" charset="0"/>
                <a:cs typeface="Arial" panose="020B0604020202020204" pitchFamily="34" charset="0"/>
              </a:rPr>
              <a:t>nó</a:t>
            </a:r>
            <a:r>
              <a:rPr lang="en-US" sz="2000" b="1" i="1" dirty="0" smtClean="0">
                <a:solidFill>
                  <a:schemeClr val="tx1"/>
                </a:solidFill>
                <a:latin typeface="Arial" panose="020B0604020202020204" pitchFamily="34" charset="0"/>
                <a:cs typeface="Arial" panose="020B0604020202020204" pitchFamily="34" charset="0"/>
              </a:rPr>
              <a:t> </a:t>
            </a:r>
            <a:r>
              <a:rPr lang="en-US" sz="2000" b="1" i="1" dirty="0" err="1" smtClean="0">
                <a:solidFill>
                  <a:schemeClr val="tx1"/>
                </a:solidFill>
                <a:latin typeface="Arial" panose="020B0604020202020204" pitchFamily="34" charset="0"/>
                <a:cs typeface="Arial" panose="020B0604020202020204" pitchFamily="34" charset="0"/>
              </a:rPr>
              <a:t>có</a:t>
            </a:r>
            <a:r>
              <a:rPr lang="en-US" sz="2000" b="1" i="1" dirty="0" smtClean="0">
                <a:solidFill>
                  <a:schemeClr val="tx1"/>
                </a:solidFill>
                <a:latin typeface="Arial" panose="020B0604020202020204" pitchFamily="34" charset="0"/>
                <a:cs typeface="Arial" panose="020B0604020202020204" pitchFamily="34" charset="0"/>
              </a:rPr>
              <a:t> </a:t>
            </a:r>
            <a:r>
              <a:rPr lang="en-US" sz="2000" b="1" i="1" dirty="0" err="1" smtClean="0">
                <a:solidFill>
                  <a:schemeClr val="tx1"/>
                </a:solidFill>
                <a:latin typeface="Arial" panose="020B0604020202020204" pitchFamily="34" charset="0"/>
                <a:cs typeface="Arial" panose="020B0604020202020204" pitchFamily="34" charset="0"/>
              </a:rPr>
              <a:t>gì</a:t>
            </a:r>
            <a:r>
              <a:rPr lang="en-US" sz="2000" b="1" i="1" dirty="0" smtClean="0">
                <a:solidFill>
                  <a:schemeClr val="tx1"/>
                </a:solidFill>
                <a:latin typeface="Arial" panose="020B0604020202020204" pitchFamily="34" charset="0"/>
                <a:cs typeface="Arial" panose="020B0604020202020204" pitchFamily="34" charset="0"/>
              </a:rPr>
              <a:t> </a:t>
            </a:r>
            <a:r>
              <a:rPr lang="en-US" sz="2000" b="1" i="1" dirty="0" err="1" smtClean="0">
                <a:solidFill>
                  <a:schemeClr val="tx1"/>
                </a:solidFill>
                <a:latin typeface="Arial" panose="020B0604020202020204" pitchFamily="34" charset="0"/>
                <a:cs typeface="Arial" panose="020B0604020202020204" pitchFamily="34" charset="0"/>
              </a:rPr>
              <a:t>khác</a:t>
            </a:r>
            <a:r>
              <a:rPr lang="en-US" sz="2000" b="1" i="1" dirty="0" smtClean="0">
                <a:solidFill>
                  <a:schemeClr val="tx1"/>
                </a:solidFill>
                <a:latin typeface="Arial" panose="020B0604020202020204" pitchFamily="34" charset="0"/>
                <a:cs typeface="Arial" panose="020B0604020202020204" pitchFamily="34" charset="0"/>
              </a:rPr>
              <a:t> </a:t>
            </a:r>
            <a:r>
              <a:rPr lang="en-US" sz="2000" b="1" i="1" dirty="0" err="1" smtClean="0">
                <a:solidFill>
                  <a:schemeClr val="tx1"/>
                </a:solidFill>
                <a:latin typeface="Arial" panose="020B0604020202020204" pitchFamily="34" charset="0"/>
                <a:cs typeface="Arial" panose="020B0604020202020204" pitchFamily="34" charset="0"/>
              </a:rPr>
              <a:t>nhau</a:t>
            </a:r>
            <a:r>
              <a:rPr lang="en-US" sz="2000" b="1" i="1" dirty="0" smtClean="0">
                <a:solidFill>
                  <a:schemeClr val="tx1"/>
                </a:solidFill>
                <a:latin typeface="Arial" panose="020B0604020202020204" pitchFamily="34" charset="0"/>
                <a:cs typeface="Arial" panose="020B0604020202020204" pitchFamily="34" charset="0"/>
              </a:rPr>
              <a:t>?</a:t>
            </a:r>
            <a:endParaRPr lang="en-US" sz="20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314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19731" y="1111849"/>
            <a:ext cx="8628029" cy="4174252"/>
          </a:xfrm>
          <a:prstGeom prst="rect">
            <a:avLst/>
          </a:prstGeom>
        </p:spPr>
      </p:pic>
      <p:sp>
        <p:nvSpPr>
          <p:cNvPr id="6" name="TextBox 5"/>
          <p:cNvSpPr txBox="1"/>
          <p:nvPr/>
        </p:nvSpPr>
        <p:spPr>
          <a:xfrm>
            <a:off x="4778990" y="5588893"/>
            <a:ext cx="6042074"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i="1" dirty="0" err="1" smtClean="0">
                <a:latin typeface="Arial" panose="020B0604020202020204" pitchFamily="34" charset="0"/>
                <a:cs typeface="Arial" panose="020B0604020202020204" pitchFamily="34" charset="0"/>
              </a:rPr>
              <a:t>Cấu</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tạo</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của</a:t>
            </a:r>
            <a:r>
              <a:rPr lang="en-US" sz="2000" b="1" i="1" dirty="0" smtClean="0">
                <a:latin typeface="Arial" panose="020B0604020202020204" pitchFamily="34" charset="0"/>
                <a:cs typeface="Arial" panose="020B0604020202020204" pitchFamily="34" charset="0"/>
              </a:rPr>
              <a:t> phospholipid (a) </a:t>
            </a:r>
            <a:r>
              <a:rPr lang="en-US" sz="2000" b="1" i="1" dirty="0" err="1" smtClean="0">
                <a:latin typeface="Arial" panose="020B0604020202020204" pitchFamily="34" charset="0"/>
                <a:cs typeface="Arial" panose="020B0604020202020204" pitchFamily="34" charset="0"/>
              </a:rPr>
              <a:t>và</a:t>
            </a:r>
            <a:r>
              <a:rPr lang="en-US" sz="2000" b="1" i="1" dirty="0" smtClean="0">
                <a:latin typeface="Arial" panose="020B0604020202020204" pitchFamily="34" charset="0"/>
                <a:cs typeface="Arial" panose="020B0604020202020204" pitchFamily="34" charset="0"/>
              </a:rPr>
              <a:t> testosterone (b)</a:t>
            </a:r>
            <a:endParaRPr lang="en-US" sz="2000" b="1" i="1" dirty="0">
              <a:latin typeface="Arial" panose="020B0604020202020204" pitchFamily="34" charset="0"/>
              <a:cs typeface="Arial" panose="020B0604020202020204" pitchFamily="34" charset="0"/>
            </a:endParaRPr>
          </a:p>
        </p:txBody>
      </p:sp>
      <p:sp>
        <p:nvSpPr>
          <p:cNvPr id="7" name="Cloud 6"/>
          <p:cNvSpPr/>
          <p:nvPr/>
        </p:nvSpPr>
        <p:spPr>
          <a:xfrm>
            <a:off x="0" y="155749"/>
            <a:ext cx="3219731" cy="1912201"/>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chemeClr val="tx1"/>
                </a:solidFill>
                <a:latin typeface="Arial" panose="020B0604020202020204" pitchFamily="34" charset="0"/>
                <a:cs typeface="Arial" panose="020B0604020202020204" pitchFamily="34" charset="0"/>
              </a:rPr>
              <a:t>Cấu</a:t>
            </a:r>
            <a:r>
              <a:rPr lang="en-US" sz="2400" b="1" i="1" dirty="0" smtClean="0">
                <a:solidFill>
                  <a:schemeClr val="tx1"/>
                </a:solidFill>
                <a:latin typeface="Arial" panose="020B0604020202020204" pitchFamily="34" charset="0"/>
                <a:cs typeface="Arial" panose="020B0604020202020204" pitchFamily="34" charset="0"/>
              </a:rPr>
              <a:t> </a:t>
            </a:r>
            <a:r>
              <a:rPr lang="en-US" sz="2400" b="1" i="1" dirty="0" err="1" smtClean="0">
                <a:solidFill>
                  <a:schemeClr val="tx1"/>
                </a:solidFill>
                <a:latin typeface="Arial" panose="020B0604020202020204" pitchFamily="34" charset="0"/>
                <a:cs typeface="Arial" panose="020B0604020202020204" pitchFamily="34" charset="0"/>
              </a:rPr>
              <a:t>tạo</a:t>
            </a:r>
            <a:r>
              <a:rPr lang="en-US" sz="2400" b="1" i="1" dirty="0" smtClean="0">
                <a:solidFill>
                  <a:schemeClr val="tx1"/>
                </a:solidFill>
                <a:latin typeface="Arial" panose="020B0604020202020204" pitchFamily="34" charset="0"/>
                <a:cs typeface="Arial" panose="020B0604020202020204" pitchFamily="34" charset="0"/>
              </a:rPr>
              <a:t> </a:t>
            </a:r>
            <a:r>
              <a:rPr lang="en-US" sz="2400" b="1" i="1" dirty="0" err="1" smtClean="0">
                <a:solidFill>
                  <a:schemeClr val="tx1"/>
                </a:solidFill>
                <a:latin typeface="Arial" panose="020B0604020202020204" pitchFamily="34" charset="0"/>
                <a:cs typeface="Arial" panose="020B0604020202020204" pitchFamily="34" charset="0"/>
              </a:rPr>
              <a:t>của</a:t>
            </a:r>
            <a:r>
              <a:rPr lang="en-US" sz="2400" b="1" i="1" dirty="0" smtClean="0">
                <a:solidFill>
                  <a:schemeClr val="tx1"/>
                </a:solidFill>
                <a:latin typeface="Arial" panose="020B0604020202020204" pitchFamily="34" charset="0"/>
                <a:cs typeface="Arial" panose="020B0604020202020204" pitchFamily="34" charset="0"/>
              </a:rPr>
              <a:t> steroid </a:t>
            </a:r>
            <a:r>
              <a:rPr lang="en-US" sz="2400" b="1" i="1" dirty="0" err="1" smtClean="0">
                <a:solidFill>
                  <a:schemeClr val="tx1"/>
                </a:solidFill>
                <a:latin typeface="Arial" panose="020B0604020202020204" pitchFamily="34" charset="0"/>
                <a:cs typeface="Arial" panose="020B0604020202020204" pitchFamily="34" charset="0"/>
              </a:rPr>
              <a:t>có</a:t>
            </a:r>
            <a:r>
              <a:rPr lang="en-US" sz="2400" b="1" i="1" dirty="0" smtClean="0">
                <a:solidFill>
                  <a:schemeClr val="tx1"/>
                </a:solidFill>
                <a:latin typeface="Arial" panose="020B0604020202020204" pitchFamily="34" charset="0"/>
                <a:cs typeface="Arial" panose="020B0604020202020204" pitchFamily="34" charset="0"/>
              </a:rPr>
              <a:t> </a:t>
            </a:r>
            <a:r>
              <a:rPr lang="en-US" sz="2400" b="1" i="1" dirty="0" err="1" smtClean="0">
                <a:solidFill>
                  <a:schemeClr val="tx1"/>
                </a:solidFill>
                <a:latin typeface="Arial" panose="020B0604020202020204" pitchFamily="34" charset="0"/>
                <a:cs typeface="Arial" panose="020B0604020202020204" pitchFamily="34" charset="0"/>
              </a:rPr>
              <a:t>gì</a:t>
            </a:r>
            <a:r>
              <a:rPr lang="en-US" sz="2400" b="1" i="1" dirty="0" smtClean="0">
                <a:solidFill>
                  <a:schemeClr val="tx1"/>
                </a:solidFill>
                <a:latin typeface="Arial" panose="020B0604020202020204" pitchFamily="34" charset="0"/>
                <a:cs typeface="Arial" panose="020B0604020202020204" pitchFamily="34" charset="0"/>
              </a:rPr>
              <a:t> </a:t>
            </a:r>
            <a:r>
              <a:rPr lang="en-US" sz="2400" b="1" i="1" dirty="0" err="1" smtClean="0">
                <a:solidFill>
                  <a:schemeClr val="tx1"/>
                </a:solidFill>
                <a:latin typeface="Arial" panose="020B0604020202020204" pitchFamily="34" charset="0"/>
                <a:cs typeface="Arial" panose="020B0604020202020204" pitchFamily="34" charset="0"/>
              </a:rPr>
              <a:t>khác</a:t>
            </a:r>
            <a:r>
              <a:rPr lang="en-US" sz="2400" b="1" i="1" dirty="0" smtClean="0">
                <a:solidFill>
                  <a:schemeClr val="tx1"/>
                </a:solidFill>
                <a:latin typeface="Arial" panose="020B0604020202020204" pitchFamily="34" charset="0"/>
                <a:cs typeface="Arial" panose="020B0604020202020204" pitchFamily="34" charset="0"/>
              </a:rPr>
              <a:t> so </a:t>
            </a:r>
            <a:r>
              <a:rPr lang="en-US" sz="2400" b="1" i="1" dirty="0" err="1" smtClean="0">
                <a:solidFill>
                  <a:schemeClr val="tx1"/>
                </a:solidFill>
                <a:latin typeface="Arial" panose="020B0604020202020204" pitchFamily="34" charset="0"/>
                <a:cs typeface="Arial" panose="020B0604020202020204" pitchFamily="34" charset="0"/>
              </a:rPr>
              <a:t>với</a:t>
            </a:r>
            <a:r>
              <a:rPr lang="en-US" sz="2400" b="1" i="1" dirty="0" smtClean="0">
                <a:solidFill>
                  <a:schemeClr val="tx1"/>
                </a:solidFill>
                <a:latin typeface="Arial" panose="020B0604020202020204" pitchFamily="34" charset="0"/>
                <a:cs typeface="Arial" panose="020B0604020202020204" pitchFamily="34" charset="0"/>
              </a:rPr>
              <a:t> </a:t>
            </a:r>
            <a:r>
              <a:rPr lang="en-US" sz="2400" b="1" i="1" dirty="0" err="1" smtClean="0">
                <a:solidFill>
                  <a:schemeClr val="tx1"/>
                </a:solidFill>
                <a:latin typeface="Arial" panose="020B0604020202020204" pitchFamily="34" charset="0"/>
                <a:cs typeface="Arial" panose="020B0604020202020204" pitchFamily="34" charset="0"/>
              </a:rPr>
              <a:t>các</a:t>
            </a:r>
            <a:r>
              <a:rPr lang="en-US" sz="2400" b="1" i="1" dirty="0" smtClean="0">
                <a:solidFill>
                  <a:schemeClr val="tx1"/>
                </a:solidFill>
                <a:latin typeface="Arial" panose="020B0604020202020204" pitchFamily="34" charset="0"/>
                <a:cs typeface="Arial" panose="020B0604020202020204" pitchFamily="34" charset="0"/>
              </a:rPr>
              <a:t> </a:t>
            </a:r>
            <a:r>
              <a:rPr lang="en-US" sz="2400" b="1" i="1" dirty="0" err="1" smtClean="0">
                <a:solidFill>
                  <a:schemeClr val="tx1"/>
                </a:solidFill>
                <a:latin typeface="Arial" panose="020B0604020202020204" pitchFamily="34" charset="0"/>
                <a:cs typeface="Arial" panose="020B0604020202020204" pitchFamily="34" charset="0"/>
              </a:rPr>
              <a:t>loại</a:t>
            </a:r>
            <a:r>
              <a:rPr lang="en-US" sz="2400" b="1" i="1" dirty="0" smtClean="0">
                <a:solidFill>
                  <a:schemeClr val="tx1"/>
                </a:solidFill>
                <a:latin typeface="Arial" panose="020B0604020202020204" pitchFamily="34" charset="0"/>
                <a:cs typeface="Arial" panose="020B0604020202020204" pitchFamily="34" charset="0"/>
              </a:rPr>
              <a:t> lipid </a:t>
            </a:r>
            <a:r>
              <a:rPr lang="en-US" sz="2400" b="1" i="1" dirty="0" err="1" smtClean="0">
                <a:solidFill>
                  <a:schemeClr val="tx1"/>
                </a:solidFill>
                <a:latin typeface="Arial" panose="020B0604020202020204" pitchFamily="34" charset="0"/>
                <a:cs typeface="Arial" panose="020B0604020202020204" pitchFamily="34" charset="0"/>
              </a:rPr>
              <a:t>còn</a:t>
            </a:r>
            <a:r>
              <a:rPr lang="en-US" sz="2400" b="1" i="1" dirty="0" smtClean="0">
                <a:solidFill>
                  <a:schemeClr val="tx1"/>
                </a:solidFill>
                <a:latin typeface="Arial" panose="020B0604020202020204" pitchFamily="34" charset="0"/>
                <a:cs typeface="Arial" panose="020B0604020202020204" pitchFamily="34" charset="0"/>
              </a:rPr>
              <a:t> </a:t>
            </a:r>
            <a:r>
              <a:rPr lang="en-US" sz="2400" b="1" i="1" dirty="0" err="1" smtClean="0">
                <a:solidFill>
                  <a:schemeClr val="tx1"/>
                </a:solidFill>
                <a:latin typeface="Arial" panose="020B0604020202020204" pitchFamily="34" charset="0"/>
                <a:cs typeface="Arial" panose="020B0604020202020204" pitchFamily="34" charset="0"/>
              </a:rPr>
              <a:t>lại</a:t>
            </a:r>
            <a:endParaRPr lang="en-US" sz="24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1867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ipid là gì? Vai trò, cấu tạo, tính chất, phân loại - LyTuong.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1" y="1045213"/>
            <a:ext cx="6711794" cy="404916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Phospholipid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830" y="492442"/>
            <a:ext cx="5281415" cy="37589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0626" y="5248265"/>
            <a:ext cx="4271556" cy="523220"/>
          </a:xfrm>
          <a:prstGeom prst="rect">
            <a:avLst/>
          </a:prstGeom>
          <a:noFill/>
        </p:spPr>
        <p:txBody>
          <a:bodyPr wrap="square" rtlCol="0">
            <a:spAutoFit/>
          </a:bodyPr>
          <a:lstStyle/>
          <a:p>
            <a:r>
              <a:rPr lang="vi-VN" sz="2800" b="1" i="1" dirty="0">
                <a:latin typeface="Calibri" panose="020F0502020204030204" pitchFamily="34" charset="0"/>
              </a:rPr>
              <a:t>Cấu trúc của photpholipid</a:t>
            </a:r>
            <a:endParaRPr lang="en-US" sz="2800" b="1" i="1" dirty="0">
              <a:latin typeface="+mj-lt"/>
            </a:endParaRPr>
          </a:p>
        </p:txBody>
      </p:sp>
      <p:sp>
        <p:nvSpPr>
          <p:cNvPr id="7" name="TextBox 6"/>
          <p:cNvSpPr txBox="1"/>
          <p:nvPr/>
        </p:nvSpPr>
        <p:spPr>
          <a:xfrm>
            <a:off x="7351651" y="4417268"/>
            <a:ext cx="4417562" cy="954107"/>
          </a:xfrm>
          <a:prstGeom prst="rect">
            <a:avLst/>
          </a:prstGeom>
          <a:noFill/>
        </p:spPr>
        <p:txBody>
          <a:bodyPr wrap="square" rtlCol="0">
            <a:spAutoFit/>
          </a:bodyPr>
          <a:lstStyle/>
          <a:p>
            <a:r>
              <a:rPr lang="vi-VN" sz="2800" b="1" i="1" dirty="0">
                <a:latin typeface="Calibri" panose="020F0502020204030204" pitchFamily="34" charset="0"/>
              </a:rPr>
              <a:t>Photpholipid tham gia cấu trúc màng sinh chất</a:t>
            </a:r>
            <a:endParaRPr lang="en-US" sz="2800" b="1" i="1" dirty="0">
              <a:latin typeface="+mj-lt"/>
            </a:endParaRPr>
          </a:p>
        </p:txBody>
      </p:sp>
    </p:spTree>
    <p:extLst>
      <p:ext uri="{BB962C8B-B14F-4D97-AF65-F5344CB8AC3E}">
        <p14:creationId xmlns:p14="http://schemas.microsoft.com/office/powerpoint/2010/main" val="1392676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estosterone là gì? Có vai trò như thế nào đối với nam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790" y="798866"/>
            <a:ext cx="4276313" cy="298451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oocmon estrogen được sinh ra ở đ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82" y="537256"/>
            <a:ext cx="4888634" cy="293969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Cholesterol Functions, Foods High/Low, Charts: LDL, HDL, To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4550" y="4109603"/>
            <a:ext cx="3444792" cy="24092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2682" y="4254542"/>
            <a:ext cx="2924175" cy="2266950"/>
          </a:xfrm>
          <a:prstGeom prst="rect">
            <a:avLst/>
          </a:prstGeom>
        </p:spPr>
      </p:pic>
      <p:sp>
        <p:nvSpPr>
          <p:cNvPr id="6" name="Right Arrow 5"/>
          <p:cNvSpPr/>
          <p:nvPr/>
        </p:nvSpPr>
        <p:spPr>
          <a:xfrm>
            <a:off x="5307685" y="5174261"/>
            <a:ext cx="1365662" cy="42751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537256"/>
            <a:ext cx="1448790" cy="523220"/>
          </a:xfrm>
          <a:prstGeom prst="rect">
            <a:avLst/>
          </a:prstGeom>
          <a:noFill/>
        </p:spPr>
        <p:txBody>
          <a:bodyPr wrap="square" rtlCol="0">
            <a:spAutoFit/>
          </a:bodyPr>
          <a:lstStyle/>
          <a:p>
            <a:r>
              <a:rPr lang="vi-VN" sz="2800" b="1" dirty="0">
                <a:latin typeface="Calibri" panose="020F0502020204030204" pitchFamily="34" charset="0"/>
              </a:rPr>
              <a:t>Steroid</a:t>
            </a:r>
            <a:endParaRPr lang="en-US" sz="2800" b="1" dirty="0">
              <a:latin typeface="+mj-lt"/>
            </a:endParaRPr>
          </a:p>
        </p:txBody>
      </p:sp>
    </p:spTree>
    <p:extLst>
      <p:ext uri="{BB962C8B-B14F-4D97-AF65-F5344CB8AC3E}">
        <p14:creationId xmlns:p14="http://schemas.microsoft.com/office/powerpoint/2010/main" val="2573712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774</Words>
  <Application>Microsoft Office PowerPoint</Application>
  <PresentationFormat>Widescreen</PresentationFormat>
  <Paragraphs>90</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Times</vt:lpstr>
      <vt:lpstr>Times New Roman</vt:lpstr>
      <vt:lpstr>Wingdings</vt:lpstr>
      <vt:lpstr>Office Theme</vt:lpstr>
      <vt:lpstr>PowerPoint Presentation</vt:lpstr>
      <vt:lpstr>PowerPoint Presentation</vt:lpstr>
      <vt:lpstr>PowerPoint Presentation</vt:lpstr>
      <vt:lpstr>Đặc điểm chung: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PROTEIN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cp:revision>
  <dcterms:created xsi:type="dcterms:W3CDTF">2024-10-03T13:54:29Z</dcterms:created>
  <dcterms:modified xsi:type="dcterms:W3CDTF">2024-10-07T02:44:34Z</dcterms:modified>
</cp:coreProperties>
</file>