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700" r:id="rId5"/>
    <p:sldMasterId id="2147483726" r:id="rId6"/>
    <p:sldMasterId id="2147483740" r:id="rId7"/>
    <p:sldMasterId id="2147483826" r:id="rId8"/>
    <p:sldMasterId id="2147483843" r:id="rId9"/>
  </p:sldMasterIdLst>
  <p:notesMasterIdLst>
    <p:notesMasterId r:id="rId65"/>
  </p:notesMasterIdLst>
  <p:sldIdLst>
    <p:sldId id="780" r:id="rId10"/>
    <p:sldId id="795" r:id="rId11"/>
    <p:sldId id="796" r:id="rId12"/>
    <p:sldId id="686" r:id="rId13"/>
    <p:sldId id="798" r:id="rId14"/>
    <p:sldId id="687" r:id="rId15"/>
    <p:sldId id="689" r:id="rId16"/>
    <p:sldId id="776" r:id="rId17"/>
    <p:sldId id="801" r:id="rId18"/>
    <p:sldId id="802" r:id="rId19"/>
    <p:sldId id="809" r:id="rId20"/>
    <p:sldId id="811" r:id="rId21"/>
    <p:sldId id="812" r:id="rId22"/>
    <p:sldId id="807" r:id="rId23"/>
    <p:sldId id="808" r:id="rId24"/>
    <p:sldId id="814" r:id="rId25"/>
    <p:sldId id="824" r:id="rId26"/>
    <p:sldId id="816" r:id="rId27"/>
    <p:sldId id="817" r:id="rId28"/>
    <p:sldId id="818" r:id="rId29"/>
    <p:sldId id="746" r:id="rId30"/>
    <p:sldId id="819" r:id="rId31"/>
    <p:sldId id="748" r:id="rId32"/>
    <p:sldId id="820" r:id="rId33"/>
    <p:sldId id="857" r:id="rId34"/>
    <p:sldId id="858" r:id="rId35"/>
    <p:sldId id="720" r:id="rId36"/>
    <p:sldId id="874" r:id="rId37"/>
    <p:sldId id="875" r:id="rId38"/>
    <p:sldId id="877" r:id="rId39"/>
    <p:sldId id="881" r:id="rId40"/>
    <p:sldId id="828" r:id="rId41"/>
    <p:sldId id="771" r:id="rId42"/>
    <p:sldId id="752" r:id="rId43"/>
    <p:sldId id="830" r:id="rId44"/>
    <p:sldId id="832" r:id="rId45"/>
    <p:sldId id="834" r:id="rId46"/>
    <p:sldId id="836" r:id="rId47"/>
    <p:sldId id="883" r:id="rId48"/>
    <p:sldId id="840" r:id="rId49"/>
    <p:sldId id="848" r:id="rId50"/>
    <p:sldId id="842" r:id="rId51"/>
    <p:sldId id="849" r:id="rId52"/>
    <p:sldId id="843" r:id="rId53"/>
    <p:sldId id="844" r:id="rId54"/>
    <p:sldId id="850" r:id="rId55"/>
    <p:sldId id="845" r:id="rId56"/>
    <p:sldId id="884" r:id="rId57"/>
    <p:sldId id="876" r:id="rId58"/>
    <p:sldId id="261" r:id="rId59"/>
    <p:sldId id="263" r:id="rId60"/>
    <p:sldId id="683" r:id="rId61"/>
    <p:sldId id="684" r:id="rId62"/>
    <p:sldId id="685" r:id="rId63"/>
    <p:sldId id="78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F66"/>
    <a:srgbClr val="FFCCFF"/>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84235-62DC-4C7C-950D-A52914374D7E}"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en-US"/>
        </a:p>
      </dgm:t>
    </dgm:pt>
    <dgm:pt modelId="{879CA69A-0CA7-4CE5-9404-43DEF558FA21}">
      <dgm:prSet phldrT="[Text]" phldr="1"/>
      <dgm:spPr/>
      <dgm:t>
        <a:bodyPr/>
        <a:lstStyle/>
        <a:p>
          <a:endParaRPr lang="en-US"/>
        </a:p>
      </dgm:t>
    </dgm:pt>
    <dgm:pt modelId="{340D84E5-59C9-4461-9C66-9A87F885AB97}" type="parTrans" cxnId="{5973B59A-7FAC-4CF0-8EF5-3F96BE146ABD}">
      <dgm:prSet/>
      <dgm:spPr/>
      <dgm:t>
        <a:bodyPr/>
        <a:lstStyle/>
        <a:p>
          <a:endParaRPr lang="en-US"/>
        </a:p>
      </dgm:t>
    </dgm:pt>
    <dgm:pt modelId="{63747892-7814-41D0-8F7C-B4E79FB791D0}" type="sibTrans" cxnId="{5973B59A-7FAC-4CF0-8EF5-3F96BE146ABD}">
      <dgm:prSet/>
      <dgm:spPr/>
      <dgm:t>
        <a:bodyPr/>
        <a:lstStyle/>
        <a:p>
          <a:endParaRPr lang="en-US"/>
        </a:p>
      </dgm:t>
    </dgm:pt>
    <dgm:pt modelId="{C7B4A2DB-57C7-44AF-99BF-EE3E8F9CFE05}">
      <dgm:prSet phldrT="[Text]"/>
      <dgm:spPr/>
      <dgm:t>
        <a:bodyPr/>
        <a:lstStyle/>
        <a:p>
          <a:r>
            <a:rPr lang="en-US" dirty="0" err="1"/>
            <a:t>Mã</a:t>
          </a:r>
          <a:r>
            <a:rPr lang="en-US" dirty="0"/>
            <a:t> di </a:t>
          </a:r>
          <a:r>
            <a:rPr lang="en-US" err="1"/>
            <a:t>truyền</a:t>
          </a:r>
          <a:r>
            <a:rPr lang="en-US"/>
            <a:t> có tính liên </a:t>
          </a:r>
          <a:r>
            <a:rPr lang="en-US" dirty="0" err="1"/>
            <a:t>tục</a:t>
          </a:r>
          <a:endParaRPr lang="en-US" dirty="0"/>
        </a:p>
      </dgm:t>
    </dgm:pt>
    <dgm:pt modelId="{16EBB191-81A2-46EE-8FED-49409B06C1B0}" type="parTrans" cxnId="{9CAFE496-A5BF-46B2-AAE3-3287461A5E27}">
      <dgm:prSet/>
      <dgm:spPr/>
      <dgm:t>
        <a:bodyPr/>
        <a:lstStyle/>
        <a:p>
          <a:endParaRPr lang="en-US"/>
        </a:p>
      </dgm:t>
    </dgm:pt>
    <dgm:pt modelId="{41741E53-5C1E-40AC-BB39-4C8E8203DD84}" type="sibTrans" cxnId="{9CAFE496-A5BF-46B2-AAE3-3287461A5E27}">
      <dgm:prSet/>
      <dgm:spPr/>
      <dgm:t>
        <a:bodyPr/>
        <a:lstStyle/>
        <a:p>
          <a:endParaRPr lang="en-US"/>
        </a:p>
      </dgm:t>
    </dgm:pt>
    <dgm:pt modelId="{3CFD4E07-9C5B-46F0-A0AE-BB744007B5D8}">
      <dgm:prSet phldrT="[Text]" phldr="1"/>
      <dgm:spPr/>
      <dgm:t>
        <a:bodyPr/>
        <a:lstStyle/>
        <a:p>
          <a:endParaRPr lang="en-US"/>
        </a:p>
      </dgm:t>
    </dgm:pt>
    <dgm:pt modelId="{6D362D52-8205-4C12-BD09-7BEBC0D588D5}" type="parTrans" cxnId="{CE3ECDC5-F6A2-4F1B-9DFC-CA6CDB119F0A}">
      <dgm:prSet/>
      <dgm:spPr/>
      <dgm:t>
        <a:bodyPr/>
        <a:lstStyle/>
        <a:p>
          <a:endParaRPr lang="en-US"/>
        </a:p>
      </dgm:t>
    </dgm:pt>
    <dgm:pt modelId="{573910BF-E00D-4976-B25C-F30086051B45}" type="sibTrans" cxnId="{CE3ECDC5-F6A2-4F1B-9DFC-CA6CDB119F0A}">
      <dgm:prSet/>
      <dgm:spPr/>
      <dgm:t>
        <a:bodyPr/>
        <a:lstStyle/>
        <a:p>
          <a:endParaRPr lang="en-US"/>
        </a:p>
      </dgm:t>
    </dgm:pt>
    <dgm:pt modelId="{18DA4D7E-4923-4597-9F6E-52BD31C4E948}">
      <dgm:prSet phldrT="[Text]"/>
      <dgm:spPr/>
      <dgm:t>
        <a:bodyPr/>
        <a:lstStyle/>
        <a:p>
          <a:r>
            <a:rPr lang="en-US" dirty="0" err="1"/>
            <a:t>Mã</a:t>
          </a:r>
          <a:r>
            <a:rPr lang="en-US" dirty="0"/>
            <a:t> </a:t>
          </a:r>
          <a:r>
            <a:rPr lang="en-US" dirty="0" err="1"/>
            <a:t>di</a:t>
          </a:r>
          <a:r>
            <a:rPr lang="en-US" dirty="0"/>
            <a:t> </a:t>
          </a:r>
          <a:r>
            <a:rPr lang="en-US" dirty="0" err="1"/>
            <a:t>truyền</a:t>
          </a:r>
          <a:r>
            <a:rPr lang="en-US" dirty="0"/>
            <a:t> </a:t>
          </a:r>
          <a:r>
            <a:rPr lang="en-US" dirty="0" err="1"/>
            <a:t>có</a:t>
          </a:r>
          <a:r>
            <a:rPr lang="en-US" dirty="0"/>
            <a:t> </a:t>
          </a:r>
          <a:r>
            <a:rPr lang="en-US" dirty="0" err="1"/>
            <a:t>tính</a:t>
          </a:r>
          <a:r>
            <a:rPr lang="en-US" dirty="0"/>
            <a:t> </a:t>
          </a:r>
          <a:r>
            <a:rPr lang="en-US" dirty="0" err="1"/>
            <a:t>đặc</a:t>
          </a:r>
          <a:r>
            <a:rPr lang="en-US" dirty="0"/>
            <a:t> </a:t>
          </a:r>
          <a:r>
            <a:rPr lang="en-US" dirty="0" err="1"/>
            <a:t>hiệu</a:t>
          </a:r>
          <a:r>
            <a:rPr lang="en-US" dirty="0"/>
            <a:t>.</a:t>
          </a:r>
        </a:p>
      </dgm:t>
    </dgm:pt>
    <dgm:pt modelId="{1BCD5FBA-53A4-447F-A9DE-F24B3E645F6A}" type="parTrans" cxnId="{ADA397BD-94BD-47B5-8019-5FFF3F0564E3}">
      <dgm:prSet/>
      <dgm:spPr/>
      <dgm:t>
        <a:bodyPr/>
        <a:lstStyle/>
        <a:p>
          <a:endParaRPr lang="en-US"/>
        </a:p>
      </dgm:t>
    </dgm:pt>
    <dgm:pt modelId="{287BAB06-8BC9-4D19-A561-73399A5267C1}" type="sibTrans" cxnId="{ADA397BD-94BD-47B5-8019-5FFF3F0564E3}">
      <dgm:prSet/>
      <dgm:spPr/>
      <dgm:t>
        <a:bodyPr/>
        <a:lstStyle/>
        <a:p>
          <a:endParaRPr lang="en-US"/>
        </a:p>
      </dgm:t>
    </dgm:pt>
    <dgm:pt modelId="{01095414-0919-41D7-85F8-6FEE7175BBB4}">
      <dgm:prSet phldrT="[Text]" phldr="1"/>
      <dgm:spPr/>
      <dgm:t>
        <a:bodyPr/>
        <a:lstStyle/>
        <a:p>
          <a:endParaRPr lang="en-US"/>
        </a:p>
      </dgm:t>
    </dgm:pt>
    <dgm:pt modelId="{518A28F2-26DD-4B71-8023-455FDC512A54}" type="parTrans" cxnId="{43324E17-ABA4-43FA-8BF1-8401D1852FC9}">
      <dgm:prSet/>
      <dgm:spPr/>
      <dgm:t>
        <a:bodyPr/>
        <a:lstStyle/>
        <a:p>
          <a:endParaRPr lang="en-US"/>
        </a:p>
      </dgm:t>
    </dgm:pt>
    <dgm:pt modelId="{E91EA692-AD92-4BC7-9B8B-01731D8B2555}" type="sibTrans" cxnId="{43324E17-ABA4-43FA-8BF1-8401D1852FC9}">
      <dgm:prSet/>
      <dgm:spPr/>
      <dgm:t>
        <a:bodyPr/>
        <a:lstStyle/>
        <a:p>
          <a:endParaRPr lang="en-US"/>
        </a:p>
      </dgm:t>
    </dgm:pt>
    <dgm:pt modelId="{0C2F37E9-86C4-4F0E-9ED5-F0C36E0E885C}">
      <dgm:prSet phldrT="[Text]"/>
      <dgm:spPr/>
      <dgm:t>
        <a:bodyPr/>
        <a:lstStyle/>
        <a:p>
          <a:r>
            <a:rPr lang="en-US" dirty="0" err="1"/>
            <a:t>Mã</a:t>
          </a:r>
          <a:r>
            <a:rPr lang="en-US" dirty="0"/>
            <a:t> di </a:t>
          </a:r>
          <a:r>
            <a:rPr lang="en-US" dirty="0" err="1"/>
            <a:t>truyền</a:t>
          </a:r>
          <a:r>
            <a:rPr lang="en-US" dirty="0"/>
            <a:t> </a:t>
          </a:r>
          <a:r>
            <a:rPr lang="en-US" dirty="0" err="1"/>
            <a:t>mang</a:t>
          </a:r>
          <a:r>
            <a:rPr lang="en-US" dirty="0"/>
            <a:t> </a:t>
          </a:r>
          <a:r>
            <a:rPr lang="en-US" dirty="0" err="1"/>
            <a:t>tính</a:t>
          </a:r>
          <a:r>
            <a:rPr lang="en-US" dirty="0"/>
            <a:t> </a:t>
          </a:r>
          <a:r>
            <a:rPr lang="en-US" dirty="0" err="1"/>
            <a:t>thoái</a:t>
          </a:r>
          <a:r>
            <a:rPr lang="en-US" dirty="0"/>
            <a:t> </a:t>
          </a:r>
          <a:r>
            <a:rPr lang="en-US" dirty="0" err="1"/>
            <a:t>hóa</a:t>
          </a:r>
          <a:r>
            <a:rPr lang="en-US" dirty="0"/>
            <a:t> (</a:t>
          </a:r>
          <a:r>
            <a:rPr lang="en-US" dirty="0" err="1"/>
            <a:t>trừ</a:t>
          </a:r>
          <a:r>
            <a:rPr lang="en-US" dirty="0"/>
            <a:t> AUG, </a:t>
          </a:r>
          <a:r>
            <a:rPr lang="en-US" dirty="0" err="1"/>
            <a:t>UGG</a:t>
          </a:r>
          <a:r>
            <a:rPr lang="en-US" dirty="0"/>
            <a:t>).</a:t>
          </a:r>
        </a:p>
      </dgm:t>
    </dgm:pt>
    <dgm:pt modelId="{8B40E714-3CC6-458F-805F-7786D9803B19}" type="parTrans" cxnId="{AA10A168-2B48-4BDB-971D-7425FBF0C169}">
      <dgm:prSet/>
      <dgm:spPr/>
      <dgm:t>
        <a:bodyPr/>
        <a:lstStyle/>
        <a:p>
          <a:endParaRPr lang="en-US"/>
        </a:p>
      </dgm:t>
    </dgm:pt>
    <dgm:pt modelId="{BDFC7F22-6B62-41D6-B06C-553A5B5B4420}" type="sibTrans" cxnId="{AA10A168-2B48-4BDB-971D-7425FBF0C169}">
      <dgm:prSet/>
      <dgm:spPr/>
      <dgm:t>
        <a:bodyPr/>
        <a:lstStyle/>
        <a:p>
          <a:endParaRPr lang="en-US"/>
        </a:p>
      </dgm:t>
    </dgm:pt>
    <dgm:pt modelId="{1FF1705F-6A13-48E4-8ECB-EF4B31F32F6C}">
      <dgm:prSet/>
      <dgm:spPr/>
      <dgm:t>
        <a:bodyPr/>
        <a:lstStyle/>
        <a:p>
          <a:endParaRPr lang="en-US"/>
        </a:p>
      </dgm:t>
    </dgm:pt>
    <dgm:pt modelId="{CF614627-32CB-4558-A4C7-B24E6BE7CA86}" type="parTrans" cxnId="{20C0A983-8C8B-4CCC-89DC-A3CBFF0C2D00}">
      <dgm:prSet/>
      <dgm:spPr/>
      <dgm:t>
        <a:bodyPr/>
        <a:lstStyle/>
        <a:p>
          <a:endParaRPr lang="en-US"/>
        </a:p>
      </dgm:t>
    </dgm:pt>
    <dgm:pt modelId="{9E0C6CF0-8F38-48D3-922D-3D1BDD448E85}" type="sibTrans" cxnId="{20C0A983-8C8B-4CCC-89DC-A3CBFF0C2D00}">
      <dgm:prSet/>
      <dgm:spPr/>
      <dgm:t>
        <a:bodyPr/>
        <a:lstStyle/>
        <a:p>
          <a:endParaRPr lang="en-US"/>
        </a:p>
      </dgm:t>
    </dgm:pt>
    <dgm:pt modelId="{DDBCB41C-DB6B-42ED-ABCB-CA8E233C0F0E}">
      <dgm:prSet/>
      <dgm:spPr/>
      <dgm:t>
        <a:bodyPr/>
        <a:lstStyle/>
        <a:p>
          <a:r>
            <a:rPr lang="en-US" dirty="0" err="1"/>
            <a:t>Mã</a:t>
          </a:r>
          <a:r>
            <a:rPr lang="en-US" dirty="0"/>
            <a:t> </a:t>
          </a:r>
          <a:r>
            <a:rPr lang="en-US" dirty="0" err="1"/>
            <a:t>di</a:t>
          </a:r>
          <a:r>
            <a:rPr lang="en-US" dirty="0"/>
            <a:t> </a:t>
          </a:r>
          <a:r>
            <a:rPr lang="en-US" dirty="0" err="1"/>
            <a:t>truyền</a:t>
          </a:r>
          <a:r>
            <a:rPr lang="en-US" dirty="0"/>
            <a:t> </a:t>
          </a:r>
          <a:r>
            <a:rPr lang="en-US" dirty="0" err="1"/>
            <a:t>có</a:t>
          </a:r>
          <a:r>
            <a:rPr lang="en-US" dirty="0"/>
            <a:t> </a:t>
          </a:r>
          <a:r>
            <a:rPr lang="en-US" dirty="0" err="1"/>
            <a:t>tính</a:t>
          </a:r>
          <a:r>
            <a:rPr lang="en-US" dirty="0"/>
            <a:t> </a:t>
          </a:r>
          <a:r>
            <a:rPr lang="en-US" dirty="0" err="1"/>
            <a:t>phổ</a:t>
          </a:r>
          <a:r>
            <a:rPr lang="en-US" dirty="0"/>
            <a:t> </a:t>
          </a:r>
          <a:r>
            <a:rPr lang="en-US" dirty="0" err="1"/>
            <a:t>biến</a:t>
          </a:r>
          <a:r>
            <a:rPr lang="en-US" dirty="0"/>
            <a:t>.</a:t>
          </a:r>
        </a:p>
      </dgm:t>
    </dgm:pt>
    <dgm:pt modelId="{5DFC4BC6-0CB7-4D18-A7F0-B0E2CF74FE02}" type="parTrans" cxnId="{04AF0DCB-0AF6-4BBB-A2AF-F0747842228F}">
      <dgm:prSet/>
      <dgm:spPr/>
      <dgm:t>
        <a:bodyPr/>
        <a:lstStyle/>
        <a:p>
          <a:endParaRPr lang="en-US"/>
        </a:p>
      </dgm:t>
    </dgm:pt>
    <dgm:pt modelId="{04393ABC-9193-4EF7-B61F-2F65386A86A0}" type="sibTrans" cxnId="{04AF0DCB-0AF6-4BBB-A2AF-F0747842228F}">
      <dgm:prSet/>
      <dgm:spPr/>
      <dgm:t>
        <a:bodyPr/>
        <a:lstStyle/>
        <a:p>
          <a:endParaRPr lang="en-US"/>
        </a:p>
      </dgm:t>
    </dgm:pt>
    <dgm:pt modelId="{A6DE05AF-48A9-4E10-822B-CDE0C90B5459}" type="pres">
      <dgm:prSet presAssocID="{C0A84235-62DC-4C7C-950D-A52914374D7E}" presName="linearFlow" presStyleCnt="0">
        <dgm:presLayoutVars>
          <dgm:dir/>
          <dgm:animLvl val="lvl"/>
          <dgm:resizeHandles val="exact"/>
        </dgm:presLayoutVars>
      </dgm:prSet>
      <dgm:spPr/>
    </dgm:pt>
    <dgm:pt modelId="{C23A2138-64A8-4FD5-AEC0-20794CCD3784}" type="pres">
      <dgm:prSet presAssocID="{879CA69A-0CA7-4CE5-9404-43DEF558FA21}" presName="composite" presStyleCnt="0"/>
      <dgm:spPr/>
    </dgm:pt>
    <dgm:pt modelId="{A1E3AA63-06B1-4616-A8CB-08D97E0E96BD}" type="pres">
      <dgm:prSet presAssocID="{879CA69A-0CA7-4CE5-9404-43DEF558FA21}" presName="parentText" presStyleLbl="alignNode1" presStyleIdx="0" presStyleCnt="4">
        <dgm:presLayoutVars>
          <dgm:chMax val="1"/>
          <dgm:bulletEnabled val="1"/>
        </dgm:presLayoutVars>
      </dgm:prSet>
      <dgm:spPr/>
    </dgm:pt>
    <dgm:pt modelId="{F42AD192-F3C3-418A-B364-D140F4275453}" type="pres">
      <dgm:prSet presAssocID="{879CA69A-0CA7-4CE5-9404-43DEF558FA21}" presName="descendantText" presStyleLbl="alignAcc1" presStyleIdx="0" presStyleCnt="4">
        <dgm:presLayoutVars>
          <dgm:bulletEnabled val="1"/>
        </dgm:presLayoutVars>
      </dgm:prSet>
      <dgm:spPr/>
    </dgm:pt>
    <dgm:pt modelId="{73B1BF22-7895-4399-B28D-C22656D6068E}" type="pres">
      <dgm:prSet presAssocID="{63747892-7814-41D0-8F7C-B4E79FB791D0}" presName="sp" presStyleCnt="0"/>
      <dgm:spPr/>
    </dgm:pt>
    <dgm:pt modelId="{470B46E3-EEF4-47FE-B9D5-DE100AFEA8A3}" type="pres">
      <dgm:prSet presAssocID="{1FF1705F-6A13-48E4-8ECB-EF4B31F32F6C}" presName="composite" presStyleCnt="0"/>
      <dgm:spPr/>
    </dgm:pt>
    <dgm:pt modelId="{A6E0CE60-DB05-4EDD-B54F-9ADA8E976D89}" type="pres">
      <dgm:prSet presAssocID="{1FF1705F-6A13-48E4-8ECB-EF4B31F32F6C}" presName="parentText" presStyleLbl="alignNode1" presStyleIdx="1" presStyleCnt="4">
        <dgm:presLayoutVars>
          <dgm:chMax val="1"/>
          <dgm:bulletEnabled val="1"/>
        </dgm:presLayoutVars>
      </dgm:prSet>
      <dgm:spPr/>
    </dgm:pt>
    <dgm:pt modelId="{F55B7B71-99EC-41F9-9274-CFE5B4F70125}" type="pres">
      <dgm:prSet presAssocID="{1FF1705F-6A13-48E4-8ECB-EF4B31F32F6C}" presName="descendantText" presStyleLbl="alignAcc1" presStyleIdx="1" presStyleCnt="4">
        <dgm:presLayoutVars>
          <dgm:bulletEnabled val="1"/>
        </dgm:presLayoutVars>
      </dgm:prSet>
      <dgm:spPr/>
    </dgm:pt>
    <dgm:pt modelId="{197B8467-CA6C-49C6-865C-1DCD645546A4}" type="pres">
      <dgm:prSet presAssocID="{9E0C6CF0-8F38-48D3-922D-3D1BDD448E85}" presName="sp" presStyleCnt="0"/>
      <dgm:spPr/>
    </dgm:pt>
    <dgm:pt modelId="{800331E7-0199-4530-845E-F885CF9AA7FA}" type="pres">
      <dgm:prSet presAssocID="{3CFD4E07-9C5B-46F0-A0AE-BB744007B5D8}" presName="composite" presStyleCnt="0"/>
      <dgm:spPr/>
    </dgm:pt>
    <dgm:pt modelId="{4655A962-8937-4A0E-BEDE-9912F72C4ECA}" type="pres">
      <dgm:prSet presAssocID="{3CFD4E07-9C5B-46F0-A0AE-BB744007B5D8}" presName="parentText" presStyleLbl="alignNode1" presStyleIdx="2" presStyleCnt="4">
        <dgm:presLayoutVars>
          <dgm:chMax val="1"/>
          <dgm:bulletEnabled val="1"/>
        </dgm:presLayoutVars>
      </dgm:prSet>
      <dgm:spPr/>
    </dgm:pt>
    <dgm:pt modelId="{64D99328-71B0-4A1F-A2CB-A96262219B02}" type="pres">
      <dgm:prSet presAssocID="{3CFD4E07-9C5B-46F0-A0AE-BB744007B5D8}" presName="descendantText" presStyleLbl="alignAcc1" presStyleIdx="2" presStyleCnt="4">
        <dgm:presLayoutVars>
          <dgm:bulletEnabled val="1"/>
        </dgm:presLayoutVars>
      </dgm:prSet>
      <dgm:spPr/>
    </dgm:pt>
    <dgm:pt modelId="{B27A3E68-1B54-48D8-B18F-4ED7808DF90A}" type="pres">
      <dgm:prSet presAssocID="{573910BF-E00D-4976-B25C-F30086051B45}" presName="sp" presStyleCnt="0"/>
      <dgm:spPr/>
    </dgm:pt>
    <dgm:pt modelId="{51C8E0D0-40E1-482F-8822-A3175965CC6B}" type="pres">
      <dgm:prSet presAssocID="{01095414-0919-41D7-85F8-6FEE7175BBB4}" presName="composite" presStyleCnt="0"/>
      <dgm:spPr/>
    </dgm:pt>
    <dgm:pt modelId="{1BF41923-320C-40B3-8592-CD463B8C7CBB}" type="pres">
      <dgm:prSet presAssocID="{01095414-0919-41D7-85F8-6FEE7175BBB4}" presName="parentText" presStyleLbl="alignNode1" presStyleIdx="3" presStyleCnt="4">
        <dgm:presLayoutVars>
          <dgm:chMax val="1"/>
          <dgm:bulletEnabled val="1"/>
        </dgm:presLayoutVars>
      </dgm:prSet>
      <dgm:spPr/>
    </dgm:pt>
    <dgm:pt modelId="{4126C4A5-41AF-4AD2-B689-4D0EC9042404}" type="pres">
      <dgm:prSet presAssocID="{01095414-0919-41D7-85F8-6FEE7175BBB4}" presName="descendantText" presStyleLbl="alignAcc1" presStyleIdx="3" presStyleCnt="4">
        <dgm:presLayoutVars>
          <dgm:bulletEnabled val="1"/>
        </dgm:presLayoutVars>
      </dgm:prSet>
      <dgm:spPr/>
    </dgm:pt>
  </dgm:ptLst>
  <dgm:cxnLst>
    <dgm:cxn modelId="{B3471D07-BC41-404A-AE83-674A2A96B18A}" type="presOf" srcId="{0C2F37E9-86C4-4F0E-9ED5-F0C36E0E885C}" destId="{4126C4A5-41AF-4AD2-B689-4D0EC9042404}" srcOrd="0" destOrd="0" presId="urn:microsoft.com/office/officeart/2005/8/layout/chevron2"/>
    <dgm:cxn modelId="{43324E17-ABA4-43FA-8BF1-8401D1852FC9}" srcId="{C0A84235-62DC-4C7C-950D-A52914374D7E}" destId="{01095414-0919-41D7-85F8-6FEE7175BBB4}" srcOrd="3" destOrd="0" parTransId="{518A28F2-26DD-4B71-8023-455FDC512A54}" sibTransId="{E91EA692-AD92-4BC7-9B8B-01731D8B2555}"/>
    <dgm:cxn modelId="{1E891F3F-EC83-439B-83E0-96D8297847AF}" type="presOf" srcId="{879CA69A-0CA7-4CE5-9404-43DEF558FA21}" destId="{A1E3AA63-06B1-4616-A8CB-08D97E0E96BD}" srcOrd="0" destOrd="0" presId="urn:microsoft.com/office/officeart/2005/8/layout/chevron2"/>
    <dgm:cxn modelId="{AA10A168-2B48-4BDB-971D-7425FBF0C169}" srcId="{01095414-0919-41D7-85F8-6FEE7175BBB4}" destId="{0C2F37E9-86C4-4F0E-9ED5-F0C36E0E885C}" srcOrd="0" destOrd="0" parTransId="{8B40E714-3CC6-458F-805F-7786D9803B19}" sibTransId="{BDFC7F22-6B62-41D6-B06C-553A5B5B4420}"/>
    <dgm:cxn modelId="{2FB74B54-39CB-49F4-8096-CAF18EE95A79}" type="presOf" srcId="{18DA4D7E-4923-4597-9F6E-52BD31C4E948}" destId="{64D99328-71B0-4A1F-A2CB-A96262219B02}" srcOrd="0" destOrd="0" presId="urn:microsoft.com/office/officeart/2005/8/layout/chevron2"/>
    <dgm:cxn modelId="{F07F1579-ABAF-43DA-9C1B-97DECBE2E49F}" type="presOf" srcId="{C7B4A2DB-57C7-44AF-99BF-EE3E8F9CFE05}" destId="{F42AD192-F3C3-418A-B364-D140F4275453}" srcOrd="0" destOrd="0" presId="urn:microsoft.com/office/officeart/2005/8/layout/chevron2"/>
    <dgm:cxn modelId="{31D89B5A-6463-4A29-8ABA-440A96EB65C2}" type="presOf" srcId="{01095414-0919-41D7-85F8-6FEE7175BBB4}" destId="{1BF41923-320C-40B3-8592-CD463B8C7CBB}" srcOrd="0" destOrd="0" presId="urn:microsoft.com/office/officeart/2005/8/layout/chevron2"/>
    <dgm:cxn modelId="{20C0A983-8C8B-4CCC-89DC-A3CBFF0C2D00}" srcId="{C0A84235-62DC-4C7C-950D-A52914374D7E}" destId="{1FF1705F-6A13-48E4-8ECB-EF4B31F32F6C}" srcOrd="1" destOrd="0" parTransId="{CF614627-32CB-4558-A4C7-B24E6BE7CA86}" sibTransId="{9E0C6CF0-8F38-48D3-922D-3D1BDD448E85}"/>
    <dgm:cxn modelId="{5E11528B-DDF1-48D9-BAB9-591EC4E4E9B7}" type="presOf" srcId="{1FF1705F-6A13-48E4-8ECB-EF4B31F32F6C}" destId="{A6E0CE60-DB05-4EDD-B54F-9ADA8E976D89}" srcOrd="0" destOrd="0" presId="urn:microsoft.com/office/officeart/2005/8/layout/chevron2"/>
    <dgm:cxn modelId="{9CAFE496-A5BF-46B2-AAE3-3287461A5E27}" srcId="{879CA69A-0CA7-4CE5-9404-43DEF558FA21}" destId="{C7B4A2DB-57C7-44AF-99BF-EE3E8F9CFE05}" srcOrd="0" destOrd="0" parTransId="{16EBB191-81A2-46EE-8FED-49409B06C1B0}" sibTransId="{41741E53-5C1E-40AC-BB39-4C8E8203DD84}"/>
    <dgm:cxn modelId="{5973B59A-7FAC-4CF0-8EF5-3F96BE146ABD}" srcId="{C0A84235-62DC-4C7C-950D-A52914374D7E}" destId="{879CA69A-0CA7-4CE5-9404-43DEF558FA21}" srcOrd="0" destOrd="0" parTransId="{340D84E5-59C9-4461-9C66-9A87F885AB97}" sibTransId="{63747892-7814-41D0-8F7C-B4E79FB791D0}"/>
    <dgm:cxn modelId="{ADA397BD-94BD-47B5-8019-5FFF3F0564E3}" srcId="{3CFD4E07-9C5B-46F0-A0AE-BB744007B5D8}" destId="{18DA4D7E-4923-4597-9F6E-52BD31C4E948}" srcOrd="0" destOrd="0" parTransId="{1BCD5FBA-53A4-447F-A9DE-F24B3E645F6A}" sibTransId="{287BAB06-8BC9-4D19-A561-73399A5267C1}"/>
    <dgm:cxn modelId="{999FC2C3-076D-458E-8358-B7B2B09C4CCB}" type="presOf" srcId="{3CFD4E07-9C5B-46F0-A0AE-BB744007B5D8}" destId="{4655A962-8937-4A0E-BEDE-9912F72C4ECA}" srcOrd="0" destOrd="0" presId="urn:microsoft.com/office/officeart/2005/8/layout/chevron2"/>
    <dgm:cxn modelId="{CE3ECDC5-F6A2-4F1B-9DFC-CA6CDB119F0A}" srcId="{C0A84235-62DC-4C7C-950D-A52914374D7E}" destId="{3CFD4E07-9C5B-46F0-A0AE-BB744007B5D8}" srcOrd="2" destOrd="0" parTransId="{6D362D52-8205-4C12-BD09-7BEBC0D588D5}" sibTransId="{573910BF-E00D-4976-B25C-F30086051B45}"/>
    <dgm:cxn modelId="{04AF0DCB-0AF6-4BBB-A2AF-F0747842228F}" srcId="{1FF1705F-6A13-48E4-8ECB-EF4B31F32F6C}" destId="{DDBCB41C-DB6B-42ED-ABCB-CA8E233C0F0E}" srcOrd="0" destOrd="0" parTransId="{5DFC4BC6-0CB7-4D18-A7F0-B0E2CF74FE02}" sibTransId="{04393ABC-9193-4EF7-B61F-2F65386A86A0}"/>
    <dgm:cxn modelId="{F750E0D9-2773-40A9-8990-1815915DA8A5}" type="presOf" srcId="{DDBCB41C-DB6B-42ED-ABCB-CA8E233C0F0E}" destId="{F55B7B71-99EC-41F9-9274-CFE5B4F70125}" srcOrd="0" destOrd="0" presId="urn:microsoft.com/office/officeart/2005/8/layout/chevron2"/>
    <dgm:cxn modelId="{D525ACF9-1547-4E41-84C0-FB0D9179ECF7}" type="presOf" srcId="{C0A84235-62DC-4C7C-950D-A52914374D7E}" destId="{A6DE05AF-48A9-4E10-822B-CDE0C90B5459}" srcOrd="0" destOrd="0" presId="urn:microsoft.com/office/officeart/2005/8/layout/chevron2"/>
    <dgm:cxn modelId="{FF32E591-2D09-47E0-BC2D-EB497904FC65}" type="presParOf" srcId="{A6DE05AF-48A9-4E10-822B-CDE0C90B5459}" destId="{C23A2138-64A8-4FD5-AEC0-20794CCD3784}" srcOrd="0" destOrd="0" presId="urn:microsoft.com/office/officeart/2005/8/layout/chevron2"/>
    <dgm:cxn modelId="{6E091CD6-5989-4FFD-8513-F96C99FBA0B9}" type="presParOf" srcId="{C23A2138-64A8-4FD5-AEC0-20794CCD3784}" destId="{A1E3AA63-06B1-4616-A8CB-08D97E0E96BD}" srcOrd="0" destOrd="0" presId="urn:microsoft.com/office/officeart/2005/8/layout/chevron2"/>
    <dgm:cxn modelId="{166A2E89-98EE-4B1E-8F7A-E2BE89D0D9F6}" type="presParOf" srcId="{C23A2138-64A8-4FD5-AEC0-20794CCD3784}" destId="{F42AD192-F3C3-418A-B364-D140F4275453}" srcOrd="1" destOrd="0" presId="urn:microsoft.com/office/officeart/2005/8/layout/chevron2"/>
    <dgm:cxn modelId="{52089614-5555-4C69-B37B-A4F198664AAF}" type="presParOf" srcId="{A6DE05AF-48A9-4E10-822B-CDE0C90B5459}" destId="{73B1BF22-7895-4399-B28D-C22656D6068E}" srcOrd="1" destOrd="0" presId="urn:microsoft.com/office/officeart/2005/8/layout/chevron2"/>
    <dgm:cxn modelId="{788FAA66-AA56-4765-9CA2-3BA02AED5C78}" type="presParOf" srcId="{A6DE05AF-48A9-4E10-822B-CDE0C90B5459}" destId="{470B46E3-EEF4-47FE-B9D5-DE100AFEA8A3}" srcOrd="2" destOrd="0" presId="urn:microsoft.com/office/officeart/2005/8/layout/chevron2"/>
    <dgm:cxn modelId="{26A60CA7-355E-472E-8730-7ACC50F151FD}" type="presParOf" srcId="{470B46E3-EEF4-47FE-B9D5-DE100AFEA8A3}" destId="{A6E0CE60-DB05-4EDD-B54F-9ADA8E976D89}" srcOrd="0" destOrd="0" presId="urn:microsoft.com/office/officeart/2005/8/layout/chevron2"/>
    <dgm:cxn modelId="{0157C084-DD23-411A-BB33-D15DCDD98EBE}" type="presParOf" srcId="{470B46E3-EEF4-47FE-B9D5-DE100AFEA8A3}" destId="{F55B7B71-99EC-41F9-9274-CFE5B4F70125}" srcOrd="1" destOrd="0" presId="urn:microsoft.com/office/officeart/2005/8/layout/chevron2"/>
    <dgm:cxn modelId="{6466705D-6361-49AB-8B1E-2CFE1AAF9C82}" type="presParOf" srcId="{A6DE05AF-48A9-4E10-822B-CDE0C90B5459}" destId="{197B8467-CA6C-49C6-865C-1DCD645546A4}" srcOrd="3" destOrd="0" presId="urn:microsoft.com/office/officeart/2005/8/layout/chevron2"/>
    <dgm:cxn modelId="{4288A13C-10EB-4736-9E08-968813CDA9B8}" type="presParOf" srcId="{A6DE05AF-48A9-4E10-822B-CDE0C90B5459}" destId="{800331E7-0199-4530-845E-F885CF9AA7FA}" srcOrd="4" destOrd="0" presId="urn:microsoft.com/office/officeart/2005/8/layout/chevron2"/>
    <dgm:cxn modelId="{DC18A6A6-E5A4-4DAC-A705-2323D997561E}" type="presParOf" srcId="{800331E7-0199-4530-845E-F885CF9AA7FA}" destId="{4655A962-8937-4A0E-BEDE-9912F72C4ECA}" srcOrd="0" destOrd="0" presId="urn:microsoft.com/office/officeart/2005/8/layout/chevron2"/>
    <dgm:cxn modelId="{7EAD2B3F-7439-4393-930F-E78DD8410081}" type="presParOf" srcId="{800331E7-0199-4530-845E-F885CF9AA7FA}" destId="{64D99328-71B0-4A1F-A2CB-A96262219B02}" srcOrd="1" destOrd="0" presId="urn:microsoft.com/office/officeart/2005/8/layout/chevron2"/>
    <dgm:cxn modelId="{A2E7DA9D-846F-4053-804B-A06FC0B8483E}" type="presParOf" srcId="{A6DE05AF-48A9-4E10-822B-CDE0C90B5459}" destId="{B27A3E68-1B54-48D8-B18F-4ED7808DF90A}" srcOrd="5" destOrd="0" presId="urn:microsoft.com/office/officeart/2005/8/layout/chevron2"/>
    <dgm:cxn modelId="{102953FD-BE7E-4047-98B1-FA64CEC8B128}" type="presParOf" srcId="{A6DE05AF-48A9-4E10-822B-CDE0C90B5459}" destId="{51C8E0D0-40E1-482F-8822-A3175965CC6B}" srcOrd="6" destOrd="0" presId="urn:microsoft.com/office/officeart/2005/8/layout/chevron2"/>
    <dgm:cxn modelId="{E14603D6-4525-46CC-8225-B5937B24FB54}" type="presParOf" srcId="{51C8E0D0-40E1-482F-8822-A3175965CC6B}" destId="{1BF41923-320C-40B3-8592-CD463B8C7CBB}" srcOrd="0" destOrd="0" presId="urn:microsoft.com/office/officeart/2005/8/layout/chevron2"/>
    <dgm:cxn modelId="{0E0FA2C7-DEDA-47B0-A496-A7FED6EEECFA}" type="presParOf" srcId="{51C8E0D0-40E1-482F-8822-A3175965CC6B}" destId="{4126C4A5-41AF-4AD2-B689-4D0EC904240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A84235-62DC-4C7C-950D-A52914374D7E}"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en-US"/>
        </a:p>
      </dgm:t>
    </dgm:pt>
    <dgm:pt modelId="{879CA69A-0CA7-4CE5-9404-43DEF558FA21}">
      <dgm:prSet phldrT="[Text]" phldr="1"/>
      <dgm:spPr/>
      <dgm:t>
        <a:bodyPr/>
        <a:lstStyle/>
        <a:p>
          <a:endParaRPr lang="en-US"/>
        </a:p>
      </dgm:t>
    </dgm:pt>
    <dgm:pt modelId="{340D84E5-59C9-4461-9C66-9A87F885AB97}" type="parTrans" cxnId="{5973B59A-7FAC-4CF0-8EF5-3F96BE146ABD}">
      <dgm:prSet/>
      <dgm:spPr/>
      <dgm:t>
        <a:bodyPr/>
        <a:lstStyle/>
        <a:p>
          <a:endParaRPr lang="en-US"/>
        </a:p>
      </dgm:t>
    </dgm:pt>
    <dgm:pt modelId="{63747892-7814-41D0-8F7C-B4E79FB791D0}" type="sibTrans" cxnId="{5973B59A-7FAC-4CF0-8EF5-3F96BE146ABD}">
      <dgm:prSet/>
      <dgm:spPr/>
      <dgm:t>
        <a:bodyPr/>
        <a:lstStyle/>
        <a:p>
          <a:endParaRPr lang="en-US"/>
        </a:p>
      </dgm:t>
    </dgm:pt>
    <dgm:pt modelId="{C7B4A2DB-57C7-44AF-99BF-EE3E8F9CFE05}">
      <dgm:prSet phldrT="[Text]"/>
      <dgm:spPr/>
      <dgm:t>
        <a:bodyPr/>
        <a:lstStyle/>
        <a:p>
          <a:r>
            <a:rPr lang="en-US" dirty="0" err="1"/>
            <a:t>Mã</a:t>
          </a:r>
          <a:r>
            <a:rPr lang="en-US" dirty="0"/>
            <a:t> di </a:t>
          </a:r>
          <a:r>
            <a:rPr lang="en-US" err="1"/>
            <a:t>truyền</a:t>
          </a:r>
          <a:r>
            <a:rPr lang="en-US"/>
            <a:t> có tính liên tục</a:t>
          </a:r>
          <a:endParaRPr lang="en-US" dirty="0"/>
        </a:p>
      </dgm:t>
    </dgm:pt>
    <dgm:pt modelId="{16EBB191-81A2-46EE-8FED-49409B06C1B0}" type="parTrans" cxnId="{9CAFE496-A5BF-46B2-AAE3-3287461A5E27}">
      <dgm:prSet/>
      <dgm:spPr/>
      <dgm:t>
        <a:bodyPr/>
        <a:lstStyle/>
        <a:p>
          <a:endParaRPr lang="en-US"/>
        </a:p>
      </dgm:t>
    </dgm:pt>
    <dgm:pt modelId="{41741E53-5C1E-40AC-BB39-4C8E8203DD84}" type="sibTrans" cxnId="{9CAFE496-A5BF-46B2-AAE3-3287461A5E27}">
      <dgm:prSet/>
      <dgm:spPr/>
      <dgm:t>
        <a:bodyPr/>
        <a:lstStyle/>
        <a:p>
          <a:endParaRPr lang="en-US"/>
        </a:p>
      </dgm:t>
    </dgm:pt>
    <dgm:pt modelId="{A6DE05AF-48A9-4E10-822B-CDE0C90B5459}" type="pres">
      <dgm:prSet presAssocID="{C0A84235-62DC-4C7C-950D-A52914374D7E}" presName="linearFlow" presStyleCnt="0">
        <dgm:presLayoutVars>
          <dgm:dir/>
          <dgm:animLvl val="lvl"/>
          <dgm:resizeHandles val="exact"/>
        </dgm:presLayoutVars>
      </dgm:prSet>
      <dgm:spPr/>
    </dgm:pt>
    <dgm:pt modelId="{C23A2138-64A8-4FD5-AEC0-20794CCD3784}" type="pres">
      <dgm:prSet presAssocID="{879CA69A-0CA7-4CE5-9404-43DEF558FA21}" presName="composite" presStyleCnt="0"/>
      <dgm:spPr/>
    </dgm:pt>
    <dgm:pt modelId="{A1E3AA63-06B1-4616-A8CB-08D97E0E96BD}" type="pres">
      <dgm:prSet presAssocID="{879CA69A-0CA7-4CE5-9404-43DEF558FA21}" presName="parentText" presStyleLbl="alignNode1" presStyleIdx="0" presStyleCnt="1" custLinFactNeighborX="985">
        <dgm:presLayoutVars>
          <dgm:chMax val="1"/>
          <dgm:bulletEnabled val="1"/>
        </dgm:presLayoutVars>
      </dgm:prSet>
      <dgm:spPr/>
    </dgm:pt>
    <dgm:pt modelId="{F42AD192-F3C3-418A-B364-D140F4275453}" type="pres">
      <dgm:prSet presAssocID="{879CA69A-0CA7-4CE5-9404-43DEF558FA21}" presName="descendantText" presStyleLbl="alignAcc1" presStyleIdx="0" presStyleCnt="1">
        <dgm:presLayoutVars>
          <dgm:bulletEnabled val="1"/>
        </dgm:presLayoutVars>
      </dgm:prSet>
      <dgm:spPr/>
    </dgm:pt>
  </dgm:ptLst>
  <dgm:cxnLst>
    <dgm:cxn modelId="{1E891F3F-EC83-439B-83E0-96D8297847AF}" type="presOf" srcId="{879CA69A-0CA7-4CE5-9404-43DEF558FA21}" destId="{A1E3AA63-06B1-4616-A8CB-08D97E0E96BD}" srcOrd="0" destOrd="0" presId="urn:microsoft.com/office/officeart/2005/8/layout/chevron2"/>
    <dgm:cxn modelId="{F07F1579-ABAF-43DA-9C1B-97DECBE2E49F}" type="presOf" srcId="{C7B4A2DB-57C7-44AF-99BF-EE3E8F9CFE05}" destId="{F42AD192-F3C3-418A-B364-D140F4275453}" srcOrd="0" destOrd="0" presId="urn:microsoft.com/office/officeart/2005/8/layout/chevron2"/>
    <dgm:cxn modelId="{9CAFE496-A5BF-46B2-AAE3-3287461A5E27}" srcId="{879CA69A-0CA7-4CE5-9404-43DEF558FA21}" destId="{C7B4A2DB-57C7-44AF-99BF-EE3E8F9CFE05}" srcOrd="0" destOrd="0" parTransId="{16EBB191-81A2-46EE-8FED-49409B06C1B0}" sibTransId="{41741E53-5C1E-40AC-BB39-4C8E8203DD84}"/>
    <dgm:cxn modelId="{5973B59A-7FAC-4CF0-8EF5-3F96BE146ABD}" srcId="{C0A84235-62DC-4C7C-950D-A52914374D7E}" destId="{879CA69A-0CA7-4CE5-9404-43DEF558FA21}" srcOrd="0" destOrd="0" parTransId="{340D84E5-59C9-4461-9C66-9A87F885AB97}" sibTransId="{63747892-7814-41D0-8F7C-B4E79FB791D0}"/>
    <dgm:cxn modelId="{D525ACF9-1547-4E41-84C0-FB0D9179ECF7}" type="presOf" srcId="{C0A84235-62DC-4C7C-950D-A52914374D7E}" destId="{A6DE05AF-48A9-4E10-822B-CDE0C90B5459}" srcOrd="0" destOrd="0" presId="urn:microsoft.com/office/officeart/2005/8/layout/chevron2"/>
    <dgm:cxn modelId="{FF32E591-2D09-47E0-BC2D-EB497904FC65}" type="presParOf" srcId="{A6DE05AF-48A9-4E10-822B-CDE0C90B5459}" destId="{C23A2138-64A8-4FD5-AEC0-20794CCD3784}" srcOrd="0" destOrd="0" presId="urn:microsoft.com/office/officeart/2005/8/layout/chevron2"/>
    <dgm:cxn modelId="{6E091CD6-5989-4FFD-8513-F96C99FBA0B9}" type="presParOf" srcId="{C23A2138-64A8-4FD5-AEC0-20794CCD3784}" destId="{A1E3AA63-06B1-4616-A8CB-08D97E0E96BD}" srcOrd="0" destOrd="0" presId="urn:microsoft.com/office/officeart/2005/8/layout/chevron2"/>
    <dgm:cxn modelId="{166A2E89-98EE-4B1E-8F7A-E2BE89D0D9F6}" type="presParOf" srcId="{C23A2138-64A8-4FD5-AEC0-20794CCD3784}" destId="{F42AD192-F3C3-418A-B364-D140F42754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84235-62DC-4C7C-950D-A52914374D7E}"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en-US"/>
        </a:p>
      </dgm:t>
    </dgm:pt>
    <dgm:pt modelId="{879CA69A-0CA7-4CE5-9404-43DEF558FA21}">
      <dgm:prSet phldrT="[Text]" phldr="1"/>
      <dgm:spPr/>
      <dgm:t>
        <a:bodyPr/>
        <a:lstStyle/>
        <a:p>
          <a:endParaRPr lang="en-US"/>
        </a:p>
      </dgm:t>
    </dgm:pt>
    <dgm:pt modelId="{340D84E5-59C9-4461-9C66-9A87F885AB97}" type="parTrans" cxnId="{5973B59A-7FAC-4CF0-8EF5-3F96BE146ABD}">
      <dgm:prSet/>
      <dgm:spPr/>
      <dgm:t>
        <a:bodyPr/>
        <a:lstStyle/>
        <a:p>
          <a:endParaRPr lang="en-US"/>
        </a:p>
      </dgm:t>
    </dgm:pt>
    <dgm:pt modelId="{63747892-7814-41D0-8F7C-B4E79FB791D0}" type="sibTrans" cxnId="{5973B59A-7FAC-4CF0-8EF5-3F96BE146ABD}">
      <dgm:prSet/>
      <dgm:spPr/>
      <dgm:t>
        <a:bodyPr/>
        <a:lstStyle/>
        <a:p>
          <a:endParaRPr lang="en-US"/>
        </a:p>
      </dgm:t>
    </dgm:pt>
    <dgm:pt modelId="{C7B4A2DB-57C7-44AF-99BF-EE3E8F9CFE05}">
      <dgm:prSet phldrT="[Text]"/>
      <dgm:spPr/>
      <dgm:t>
        <a:bodyPr/>
        <a:lstStyle/>
        <a:p>
          <a:r>
            <a:rPr lang="en-US" dirty="0" err="1"/>
            <a:t>Mã</a:t>
          </a:r>
          <a:r>
            <a:rPr lang="en-US" dirty="0"/>
            <a:t> di </a:t>
          </a:r>
          <a:r>
            <a:rPr lang="en-US" err="1"/>
            <a:t>truyền</a:t>
          </a:r>
          <a:r>
            <a:rPr lang="en-US"/>
            <a:t> có tính phổ biến </a:t>
          </a:r>
          <a:endParaRPr lang="en-US" dirty="0"/>
        </a:p>
      </dgm:t>
    </dgm:pt>
    <dgm:pt modelId="{16EBB191-81A2-46EE-8FED-49409B06C1B0}" type="parTrans" cxnId="{9CAFE496-A5BF-46B2-AAE3-3287461A5E27}">
      <dgm:prSet/>
      <dgm:spPr/>
      <dgm:t>
        <a:bodyPr/>
        <a:lstStyle/>
        <a:p>
          <a:endParaRPr lang="en-US"/>
        </a:p>
      </dgm:t>
    </dgm:pt>
    <dgm:pt modelId="{41741E53-5C1E-40AC-BB39-4C8E8203DD84}" type="sibTrans" cxnId="{9CAFE496-A5BF-46B2-AAE3-3287461A5E27}">
      <dgm:prSet/>
      <dgm:spPr/>
      <dgm:t>
        <a:bodyPr/>
        <a:lstStyle/>
        <a:p>
          <a:endParaRPr lang="en-US"/>
        </a:p>
      </dgm:t>
    </dgm:pt>
    <dgm:pt modelId="{A6DE05AF-48A9-4E10-822B-CDE0C90B5459}" type="pres">
      <dgm:prSet presAssocID="{C0A84235-62DC-4C7C-950D-A52914374D7E}" presName="linearFlow" presStyleCnt="0">
        <dgm:presLayoutVars>
          <dgm:dir/>
          <dgm:animLvl val="lvl"/>
          <dgm:resizeHandles val="exact"/>
        </dgm:presLayoutVars>
      </dgm:prSet>
      <dgm:spPr/>
    </dgm:pt>
    <dgm:pt modelId="{C23A2138-64A8-4FD5-AEC0-20794CCD3784}" type="pres">
      <dgm:prSet presAssocID="{879CA69A-0CA7-4CE5-9404-43DEF558FA21}" presName="composite" presStyleCnt="0"/>
      <dgm:spPr/>
    </dgm:pt>
    <dgm:pt modelId="{A1E3AA63-06B1-4616-A8CB-08D97E0E96BD}" type="pres">
      <dgm:prSet presAssocID="{879CA69A-0CA7-4CE5-9404-43DEF558FA21}" presName="parentText" presStyleLbl="alignNode1" presStyleIdx="0" presStyleCnt="1" custLinFactNeighborX="985">
        <dgm:presLayoutVars>
          <dgm:chMax val="1"/>
          <dgm:bulletEnabled val="1"/>
        </dgm:presLayoutVars>
      </dgm:prSet>
      <dgm:spPr/>
    </dgm:pt>
    <dgm:pt modelId="{F42AD192-F3C3-418A-B364-D140F4275453}" type="pres">
      <dgm:prSet presAssocID="{879CA69A-0CA7-4CE5-9404-43DEF558FA21}" presName="descendantText" presStyleLbl="alignAcc1" presStyleIdx="0" presStyleCnt="1">
        <dgm:presLayoutVars>
          <dgm:bulletEnabled val="1"/>
        </dgm:presLayoutVars>
      </dgm:prSet>
      <dgm:spPr/>
    </dgm:pt>
  </dgm:ptLst>
  <dgm:cxnLst>
    <dgm:cxn modelId="{1E891F3F-EC83-439B-83E0-96D8297847AF}" type="presOf" srcId="{879CA69A-0CA7-4CE5-9404-43DEF558FA21}" destId="{A1E3AA63-06B1-4616-A8CB-08D97E0E96BD}" srcOrd="0" destOrd="0" presId="urn:microsoft.com/office/officeart/2005/8/layout/chevron2"/>
    <dgm:cxn modelId="{F07F1579-ABAF-43DA-9C1B-97DECBE2E49F}" type="presOf" srcId="{C7B4A2DB-57C7-44AF-99BF-EE3E8F9CFE05}" destId="{F42AD192-F3C3-418A-B364-D140F4275453}" srcOrd="0" destOrd="0" presId="urn:microsoft.com/office/officeart/2005/8/layout/chevron2"/>
    <dgm:cxn modelId="{9CAFE496-A5BF-46B2-AAE3-3287461A5E27}" srcId="{879CA69A-0CA7-4CE5-9404-43DEF558FA21}" destId="{C7B4A2DB-57C7-44AF-99BF-EE3E8F9CFE05}" srcOrd="0" destOrd="0" parTransId="{16EBB191-81A2-46EE-8FED-49409B06C1B0}" sibTransId="{41741E53-5C1E-40AC-BB39-4C8E8203DD84}"/>
    <dgm:cxn modelId="{5973B59A-7FAC-4CF0-8EF5-3F96BE146ABD}" srcId="{C0A84235-62DC-4C7C-950D-A52914374D7E}" destId="{879CA69A-0CA7-4CE5-9404-43DEF558FA21}" srcOrd="0" destOrd="0" parTransId="{340D84E5-59C9-4461-9C66-9A87F885AB97}" sibTransId="{63747892-7814-41D0-8F7C-B4E79FB791D0}"/>
    <dgm:cxn modelId="{D525ACF9-1547-4E41-84C0-FB0D9179ECF7}" type="presOf" srcId="{C0A84235-62DC-4C7C-950D-A52914374D7E}" destId="{A6DE05AF-48A9-4E10-822B-CDE0C90B5459}" srcOrd="0" destOrd="0" presId="urn:microsoft.com/office/officeart/2005/8/layout/chevron2"/>
    <dgm:cxn modelId="{FF32E591-2D09-47E0-BC2D-EB497904FC65}" type="presParOf" srcId="{A6DE05AF-48A9-4E10-822B-CDE0C90B5459}" destId="{C23A2138-64A8-4FD5-AEC0-20794CCD3784}" srcOrd="0" destOrd="0" presId="urn:microsoft.com/office/officeart/2005/8/layout/chevron2"/>
    <dgm:cxn modelId="{6E091CD6-5989-4FFD-8513-F96C99FBA0B9}" type="presParOf" srcId="{C23A2138-64A8-4FD5-AEC0-20794CCD3784}" destId="{A1E3AA63-06B1-4616-A8CB-08D97E0E96BD}" srcOrd="0" destOrd="0" presId="urn:microsoft.com/office/officeart/2005/8/layout/chevron2"/>
    <dgm:cxn modelId="{166A2E89-98EE-4B1E-8F7A-E2BE89D0D9F6}" type="presParOf" srcId="{C23A2138-64A8-4FD5-AEC0-20794CCD3784}" destId="{F42AD192-F3C3-418A-B364-D140F42754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A84235-62DC-4C7C-950D-A52914374D7E}"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en-US"/>
        </a:p>
      </dgm:t>
    </dgm:pt>
    <dgm:pt modelId="{879CA69A-0CA7-4CE5-9404-43DEF558FA21}">
      <dgm:prSet phldrT="[Text]" phldr="1"/>
      <dgm:spPr/>
      <dgm:t>
        <a:bodyPr/>
        <a:lstStyle/>
        <a:p>
          <a:endParaRPr lang="en-US"/>
        </a:p>
      </dgm:t>
    </dgm:pt>
    <dgm:pt modelId="{340D84E5-59C9-4461-9C66-9A87F885AB97}" type="parTrans" cxnId="{5973B59A-7FAC-4CF0-8EF5-3F96BE146ABD}">
      <dgm:prSet/>
      <dgm:spPr/>
      <dgm:t>
        <a:bodyPr/>
        <a:lstStyle/>
        <a:p>
          <a:endParaRPr lang="en-US"/>
        </a:p>
      </dgm:t>
    </dgm:pt>
    <dgm:pt modelId="{63747892-7814-41D0-8F7C-B4E79FB791D0}" type="sibTrans" cxnId="{5973B59A-7FAC-4CF0-8EF5-3F96BE146ABD}">
      <dgm:prSet/>
      <dgm:spPr/>
      <dgm:t>
        <a:bodyPr/>
        <a:lstStyle/>
        <a:p>
          <a:endParaRPr lang="en-US"/>
        </a:p>
      </dgm:t>
    </dgm:pt>
    <dgm:pt modelId="{C7B4A2DB-57C7-44AF-99BF-EE3E8F9CFE05}">
      <dgm:prSet phldrT="[Text]"/>
      <dgm:spPr/>
      <dgm:t>
        <a:bodyPr/>
        <a:lstStyle/>
        <a:p>
          <a:r>
            <a:rPr lang="en-US" dirty="0" err="1"/>
            <a:t>Mã</a:t>
          </a:r>
          <a:r>
            <a:rPr lang="en-US" dirty="0"/>
            <a:t> di </a:t>
          </a:r>
          <a:r>
            <a:rPr lang="en-US" err="1"/>
            <a:t>truyền</a:t>
          </a:r>
          <a:r>
            <a:rPr lang="en-US"/>
            <a:t> có tính đặc hiệu</a:t>
          </a:r>
          <a:endParaRPr lang="en-US" dirty="0"/>
        </a:p>
      </dgm:t>
    </dgm:pt>
    <dgm:pt modelId="{16EBB191-81A2-46EE-8FED-49409B06C1B0}" type="parTrans" cxnId="{9CAFE496-A5BF-46B2-AAE3-3287461A5E27}">
      <dgm:prSet/>
      <dgm:spPr/>
      <dgm:t>
        <a:bodyPr/>
        <a:lstStyle/>
        <a:p>
          <a:endParaRPr lang="en-US"/>
        </a:p>
      </dgm:t>
    </dgm:pt>
    <dgm:pt modelId="{41741E53-5C1E-40AC-BB39-4C8E8203DD84}" type="sibTrans" cxnId="{9CAFE496-A5BF-46B2-AAE3-3287461A5E27}">
      <dgm:prSet/>
      <dgm:spPr/>
      <dgm:t>
        <a:bodyPr/>
        <a:lstStyle/>
        <a:p>
          <a:endParaRPr lang="en-US"/>
        </a:p>
      </dgm:t>
    </dgm:pt>
    <dgm:pt modelId="{A6DE05AF-48A9-4E10-822B-CDE0C90B5459}" type="pres">
      <dgm:prSet presAssocID="{C0A84235-62DC-4C7C-950D-A52914374D7E}" presName="linearFlow" presStyleCnt="0">
        <dgm:presLayoutVars>
          <dgm:dir/>
          <dgm:animLvl val="lvl"/>
          <dgm:resizeHandles val="exact"/>
        </dgm:presLayoutVars>
      </dgm:prSet>
      <dgm:spPr/>
    </dgm:pt>
    <dgm:pt modelId="{C23A2138-64A8-4FD5-AEC0-20794CCD3784}" type="pres">
      <dgm:prSet presAssocID="{879CA69A-0CA7-4CE5-9404-43DEF558FA21}" presName="composite" presStyleCnt="0"/>
      <dgm:spPr/>
    </dgm:pt>
    <dgm:pt modelId="{A1E3AA63-06B1-4616-A8CB-08D97E0E96BD}" type="pres">
      <dgm:prSet presAssocID="{879CA69A-0CA7-4CE5-9404-43DEF558FA21}" presName="parentText" presStyleLbl="alignNode1" presStyleIdx="0" presStyleCnt="1" custLinFactNeighborX="985">
        <dgm:presLayoutVars>
          <dgm:chMax val="1"/>
          <dgm:bulletEnabled val="1"/>
        </dgm:presLayoutVars>
      </dgm:prSet>
      <dgm:spPr/>
    </dgm:pt>
    <dgm:pt modelId="{F42AD192-F3C3-418A-B364-D140F4275453}" type="pres">
      <dgm:prSet presAssocID="{879CA69A-0CA7-4CE5-9404-43DEF558FA21}" presName="descendantText" presStyleLbl="alignAcc1" presStyleIdx="0" presStyleCnt="1">
        <dgm:presLayoutVars>
          <dgm:bulletEnabled val="1"/>
        </dgm:presLayoutVars>
      </dgm:prSet>
      <dgm:spPr/>
    </dgm:pt>
  </dgm:ptLst>
  <dgm:cxnLst>
    <dgm:cxn modelId="{1E891F3F-EC83-439B-83E0-96D8297847AF}" type="presOf" srcId="{879CA69A-0CA7-4CE5-9404-43DEF558FA21}" destId="{A1E3AA63-06B1-4616-A8CB-08D97E0E96BD}" srcOrd="0" destOrd="0" presId="urn:microsoft.com/office/officeart/2005/8/layout/chevron2"/>
    <dgm:cxn modelId="{F07F1579-ABAF-43DA-9C1B-97DECBE2E49F}" type="presOf" srcId="{C7B4A2DB-57C7-44AF-99BF-EE3E8F9CFE05}" destId="{F42AD192-F3C3-418A-B364-D140F4275453}" srcOrd="0" destOrd="0" presId="urn:microsoft.com/office/officeart/2005/8/layout/chevron2"/>
    <dgm:cxn modelId="{9CAFE496-A5BF-46B2-AAE3-3287461A5E27}" srcId="{879CA69A-0CA7-4CE5-9404-43DEF558FA21}" destId="{C7B4A2DB-57C7-44AF-99BF-EE3E8F9CFE05}" srcOrd="0" destOrd="0" parTransId="{16EBB191-81A2-46EE-8FED-49409B06C1B0}" sibTransId="{41741E53-5C1E-40AC-BB39-4C8E8203DD84}"/>
    <dgm:cxn modelId="{5973B59A-7FAC-4CF0-8EF5-3F96BE146ABD}" srcId="{C0A84235-62DC-4C7C-950D-A52914374D7E}" destId="{879CA69A-0CA7-4CE5-9404-43DEF558FA21}" srcOrd="0" destOrd="0" parTransId="{340D84E5-59C9-4461-9C66-9A87F885AB97}" sibTransId="{63747892-7814-41D0-8F7C-B4E79FB791D0}"/>
    <dgm:cxn modelId="{D525ACF9-1547-4E41-84C0-FB0D9179ECF7}" type="presOf" srcId="{C0A84235-62DC-4C7C-950D-A52914374D7E}" destId="{A6DE05AF-48A9-4E10-822B-CDE0C90B5459}" srcOrd="0" destOrd="0" presId="urn:microsoft.com/office/officeart/2005/8/layout/chevron2"/>
    <dgm:cxn modelId="{FF32E591-2D09-47E0-BC2D-EB497904FC65}" type="presParOf" srcId="{A6DE05AF-48A9-4E10-822B-CDE0C90B5459}" destId="{C23A2138-64A8-4FD5-AEC0-20794CCD3784}" srcOrd="0" destOrd="0" presId="urn:microsoft.com/office/officeart/2005/8/layout/chevron2"/>
    <dgm:cxn modelId="{6E091CD6-5989-4FFD-8513-F96C99FBA0B9}" type="presParOf" srcId="{C23A2138-64A8-4FD5-AEC0-20794CCD3784}" destId="{A1E3AA63-06B1-4616-A8CB-08D97E0E96BD}" srcOrd="0" destOrd="0" presId="urn:microsoft.com/office/officeart/2005/8/layout/chevron2"/>
    <dgm:cxn modelId="{166A2E89-98EE-4B1E-8F7A-E2BE89D0D9F6}" type="presParOf" srcId="{C23A2138-64A8-4FD5-AEC0-20794CCD3784}" destId="{F42AD192-F3C3-418A-B364-D140F42754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A84235-62DC-4C7C-950D-A52914374D7E}"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en-US"/>
        </a:p>
      </dgm:t>
    </dgm:pt>
    <dgm:pt modelId="{879CA69A-0CA7-4CE5-9404-43DEF558FA21}">
      <dgm:prSet phldrT="[Text]" phldr="1"/>
      <dgm:spPr/>
      <dgm:t>
        <a:bodyPr/>
        <a:lstStyle/>
        <a:p>
          <a:endParaRPr lang="en-US"/>
        </a:p>
      </dgm:t>
    </dgm:pt>
    <dgm:pt modelId="{340D84E5-59C9-4461-9C66-9A87F885AB97}" type="parTrans" cxnId="{5973B59A-7FAC-4CF0-8EF5-3F96BE146ABD}">
      <dgm:prSet/>
      <dgm:spPr/>
      <dgm:t>
        <a:bodyPr/>
        <a:lstStyle/>
        <a:p>
          <a:endParaRPr lang="en-US"/>
        </a:p>
      </dgm:t>
    </dgm:pt>
    <dgm:pt modelId="{63747892-7814-41D0-8F7C-B4E79FB791D0}" type="sibTrans" cxnId="{5973B59A-7FAC-4CF0-8EF5-3F96BE146ABD}">
      <dgm:prSet/>
      <dgm:spPr/>
      <dgm:t>
        <a:bodyPr/>
        <a:lstStyle/>
        <a:p>
          <a:endParaRPr lang="en-US"/>
        </a:p>
      </dgm:t>
    </dgm:pt>
    <dgm:pt modelId="{C7B4A2DB-57C7-44AF-99BF-EE3E8F9CFE05}">
      <dgm:prSet phldrT="[Text]"/>
      <dgm:spPr/>
      <dgm:t>
        <a:bodyPr/>
        <a:lstStyle/>
        <a:p>
          <a:r>
            <a:rPr lang="en-US" dirty="0" err="1"/>
            <a:t>Mã</a:t>
          </a:r>
          <a:r>
            <a:rPr lang="en-US" dirty="0"/>
            <a:t> di </a:t>
          </a:r>
          <a:r>
            <a:rPr lang="en-US" err="1"/>
            <a:t>truyền</a:t>
          </a:r>
          <a:r>
            <a:rPr lang="en-US"/>
            <a:t> có tính thoái hóa</a:t>
          </a:r>
          <a:endParaRPr lang="en-US" dirty="0"/>
        </a:p>
      </dgm:t>
    </dgm:pt>
    <dgm:pt modelId="{16EBB191-81A2-46EE-8FED-49409B06C1B0}" type="parTrans" cxnId="{9CAFE496-A5BF-46B2-AAE3-3287461A5E27}">
      <dgm:prSet/>
      <dgm:spPr/>
      <dgm:t>
        <a:bodyPr/>
        <a:lstStyle/>
        <a:p>
          <a:endParaRPr lang="en-US"/>
        </a:p>
      </dgm:t>
    </dgm:pt>
    <dgm:pt modelId="{41741E53-5C1E-40AC-BB39-4C8E8203DD84}" type="sibTrans" cxnId="{9CAFE496-A5BF-46B2-AAE3-3287461A5E27}">
      <dgm:prSet/>
      <dgm:spPr/>
      <dgm:t>
        <a:bodyPr/>
        <a:lstStyle/>
        <a:p>
          <a:endParaRPr lang="en-US"/>
        </a:p>
      </dgm:t>
    </dgm:pt>
    <dgm:pt modelId="{A6DE05AF-48A9-4E10-822B-CDE0C90B5459}" type="pres">
      <dgm:prSet presAssocID="{C0A84235-62DC-4C7C-950D-A52914374D7E}" presName="linearFlow" presStyleCnt="0">
        <dgm:presLayoutVars>
          <dgm:dir/>
          <dgm:animLvl val="lvl"/>
          <dgm:resizeHandles val="exact"/>
        </dgm:presLayoutVars>
      </dgm:prSet>
      <dgm:spPr/>
    </dgm:pt>
    <dgm:pt modelId="{C23A2138-64A8-4FD5-AEC0-20794CCD3784}" type="pres">
      <dgm:prSet presAssocID="{879CA69A-0CA7-4CE5-9404-43DEF558FA21}" presName="composite" presStyleCnt="0"/>
      <dgm:spPr/>
    </dgm:pt>
    <dgm:pt modelId="{A1E3AA63-06B1-4616-A8CB-08D97E0E96BD}" type="pres">
      <dgm:prSet presAssocID="{879CA69A-0CA7-4CE5-9404-43DEF558FA21}" presName="parentText" presStyleLbl="alignNode1" presStyleIdx="0" presStyleCnt="1" custLinFactNeighborX="985">
        <dgm:presLayoutVars>
          <dgm:chMax val="1"/>
          <dgm:bulletEnabled val="1"/>
        </dgm:presLayoutVars>
      </dgm:prSet>
      <dgm:spPr/>
    </dgm:pt>
    <dgm:pt modelId="{F42AD192-F3C3-418A-B364-D140F4275453}" type="pres">
      <dgm:prSet presAssocID="{879CA69A-0CA7-4CE5-9404-43DEF558FA21}" presName="descendantText" presStyleLbl="alignAcc1" presStyleIdx="0" presStyleCnt="1">
        <dgm:presLayoutVars>
          <dgm:bulletEnabled val="1"/>
        </dgm:presLayoutVars>
      </dgm:prSet>
      <dgm:spPr/>
    </dgm:pt>
  </dgm:ptLst>
  <dgm:cxnLst>
    <dgm:cxn modelId="{1E891F3F-EC83-439B-83E0-96D8297847AF}" type="presOf" srcId="{879CA69A-0CA7-4CE5-9404-43DEF558FA21}" destId="{A1E3AA63-06B1-4616-A8CB-08D97E0E96BD}" srcOrd="0" destOrd="0" presId="urn:microsoft.com/office/officeart/2005/8/layout/chevron2"/>
    <dgm:cxn modelId="{F07F1579-ABAF-43DA-9C1B-97DECBE2E49F}" type="presOf" srcId="{C7B4A2DB-57C7-44AF-99BF-EE3E8F9CFE05}" destId="{F42AD192-F3C3-418A-B364-D140F4275453}" srcOrd="0" destOrd="0" presId="urn:microsoft.com/office/officeart/2005/8/layout/chevron2"/>
    <dgm:cxn modelId="{9CAFE496-A5BF-46B2-AAE3-3287461A5E27}" srcId="{879CA69A-0CA7-4CE5-9404-43DEF558FA21}" destId="{C7B4A2DB-57C7-44AF-99BF-EE3E8F9CFE05}" srcOrd="0" destOrd="0" parTransId="{16EBB191-81A2-46EE-8FED-49409B06C1B0}" sibTransId="{41741E53-5C1E-40AC-BB39-4C8E8203DD84}"/>
    <dgm:cxn modelId="{5973B59A-7FAC-4CF0-8EF5-3F96BE146ABD}" srcId="{C0A84235-62DC-4C7C-950D-A52914374D7E}" destId="{879CA69A-0CA7-4CE5-9404-43DEF558FA21}" srcOrd="0" destOrd="0" parTransId="{340D84E5-59C9-4461-9C66-9A87F885AB97}" sibTransId="{63747892-7814-41D0-8F7C-B4E79FB791D0}"/>
    <dgm:cxn modelId="{D525ACF9-1547-4E41-84C0-FB0D9179ECF7}" type="presOf" srcId="{C0A84235-62DC-4C7C-950D-A52914374D7E}" destId="{A6DE05AF-48A9-4E10-822B-CDE0C90B5459}" srcOrd="0" destOrd="0" presId="urn:microsoft.com/office/officeart/2005/8/layout/chevron2"/>
    <dgm:cxn modelId="{FF32E591-2D09-47E0-BC2D-EB497904FC65}" type="presParOf" srcId="{A6DE05AF-48A9-4E10-822B-CDE0C90B5459}" destId="{C23A2138-64A8-4FD5-AEC0-20794CCD3784}" srcOrd="0" destOrd="0" presId="urn:microsoft.com/office/officeart/2005/8/layout/chevron2"/>
    <dgm:cxn modelId="{6E091CD6-5989-4FFD-8513-F96C99FBA0B9}" type="presParOf" srcId="{C23A2138-64A8-4FD5-AEC0-20794CCD3784}" destId="{A1E3AA63-06B1-4616-A8CB-08D97E0E96BD}" srcOrd="0" destOrd="0" presId="urn:microsoft.com/office/officeart/2005/8/layout/chevron2"/>
    <dgm:cxn modelId="{166A2E89-98EE-4B1E-8F7A-E2BE89D0D9F6}" type="presParOf" srcId="{C23A2138-64A8-4FD5-AEC0-20794CCD3784}" destId="{F42AD192-F3C3-418A-B364-D140F42754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AA63-06B1-4616-A8CB-08D97E0E96BD}">
      <dsp:nvSpPr>
        <dsp:cNvPr id="0" name=""/>
        <dsp:cNvSpPr/>
      </dsp:nvSpPr>
      <dsp:spPr>
        <a:xfrm rot="5400000">
          <a:off x="-182243" y="183016"/>
          <a:ext cx="1214958" cy="850470"/>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1" y="426007"/>
        <a:ext cx="850470" cy="364488"/>
      </dsp:txXfrm>
    </dsp:sp>
    <dsp:sp modelId="{F42AD192-F3C3-418A-B364-D140F4275453}">
      <dsp:nvSpPr>
        <dsp:cNvPr id="0" name=""/>
        <dsp:cNvSpPr/>
      </dsp:nvSpPr>
      <dsp:spPr>
        <a:xfrm rot="5400000">
          <a:off x="4068973" y="-3217730"/>
          <a:ext cx="789722" cy="722672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t>Mã</a:t>
          </a:r>
          <a:r>
            <a:rPr lang="en-US" sz="2500" kern="1200" dirty="0"/>
            <a:t> di </a:t>
          </a:r>
          <a:r>
            <a:rPr lang="en-US" sz="2500" kern="1200" err="1"/>
            <a:t>truyền</a:t>
          </a:r>
          <a:r>
            <a:rPr lang="en-US" sz="2500" kern="1200"/>
            <a:t> có tính liên </a:t>
          </a:r>
          <a:r>
            <a:rPr lang="en-US" sz="2500" kern="1200" dirty="0" err="1"/>
            <a:t>tục</a:t>
          </a:r>
          <a:endParaRPr lang="en-US" sz="2500" kern="1200" dirty="0"/>
        </a:p>
      </dsp:txBody>
      <dsp:txXfrm rot="-5400000">
        <a:off x="850470" y="39324"/>
        <a:ext cx="7188178" cy="712620"/>
      </dsp:txXfrm>
    </dsp:sp>
    <dsp:sp modelId="{A6E0CE60-DB05-4EDD-B54F-9ADA8E976D89}">
      <dsp:nvSpPr>
        <dsp:cNvPr id="0" name=""/>
        <dsp:cNvSpPr/>
      </dsp:nvSpPr>
      <dsp:spPr>
        <a:xfrm rot="5400000">
          <a:off x="-182243" y="1250715"/>
          <a:ext cx="1214958" cy="85047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1" y="1493706"/>
        <a:ext cx="850470" cy="364488"/>
      </dsp:txXfrm>
    </dsp:sp>
    <dsp:sp modelId="{F55B7B71-99EC-41F9-9274-CFE5B4F70125}">
      <dsp:nvSpPr>
        <dsp:cNvPr id="0" name=""/>
        <dsp:cNvSpPr/>
      </dsp:nvSpPr>
      <dsp:spPr>
        <a:xfrm rot="5400000">
          <a:off x="4068973" y="-2150031"/>
          <a:ext cx="789722" cy="722672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t>Mã</a:t>
          </a:r>
          <a:r>
            <a:rPr lang="en-US" sz="2500" kern="1200" dirty="0"/>
            <a:t> </a:t>
          </a:r>
          <a:r>
            <a:rPr lang="en-US" sz="2500" kern="1200" dirty="0" err="1"/>
            <a:t>di</a:t>
          </a:r>
          <a:r>
            <a:rPr lang="en-US" sz="2500" kern="1200" dirty="0"/>
            <a:t> </a:t>
          </a:r>
          <a:r>
            <a:rPr lang="en-US" sz="2500" kern="1200" dirty="0" err="1"/>
            <a:t>truyền</a:t>
          </a:r>
          <a:r>
            <a:rPr lang="en-US" sz="2500" kern="1200" dirty="0"/>
            <a:t> </a:t>
          </a:r>
          <a:r>
            <a:rPr lang="en-US" sz="2500" kern="1200" dirty="0" err="1"/>
            <a:t>có</a:t>
          </a:r>
          <a:r>
            <a:rPr lang="en-US" sz="2500" kern="1200" dirty="0"/>
            <a:t> </a:t>
          </a:r>
          <a:r>
            <a:rPr lang="en-US" sz="2500" kern="1200" dirty="0" err="1"/>
            <a:t>tính</a:t>
          </a:r>
          <a:r>
            <a:rPr lang="en-US" sz="2500" kern="1200" dirty="0"/>
            <a:t> </a:t>
          </a:r>
          <a:r>
            <a:rPr lang="en-US" sz="2500" kern="1200" dirty="0" err="1"/>
            <a:t>phổ</a:t>
          </a:r>
          <a:r>
            <a:rPr lang="en-US" sz="2500" kern="1200" dirty="0"/>
            <a:t> </a:t>
          </a:r>
          <a:r>
            <a:rPr lang="en-US" sz="2500" kern="1200" dirty="0" err="1"/>
            <a:t>biến</a:t>
          </a:r>
          <a:r>
            <a:rPr lang="en-US" sz="2500" kern="1200" dirty="0"/>
            <a:t>.</a:t>
          </a:r>
        </a:p>
      </dsp:txBody>
      <dsp:txXfrm rot="-5400000">
        <a:off x="850470" y="1107023"/>
        <a:ext cx="7188178" cy="712620"/>
      </dsp:txXfrm>
    </dsp:sp>
    <dsp:sp modelId="{4655A962-8937-4A0E-BEDE-9912F72C4ECA}">
      <dsp:nvSpPr>
        <dsp:cNvPr id="0" name=""/>
        <dsp:cNvSpPr/>
      </dsp:nvSpPr>
      <dsp:spPr>
        <a:xfrm rot="5400000">
          <a:off x="-182243" y="2318413"/>
          <a:ext cx="1214958" cy="850470"/>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1" y="2561404"/>
        <a:ext cx="850470" cy="364488"/>
      </dsp:txXfrm>
    </dsp:sp>
    <dsp:sp modelId="{64D99328-71B0-4A1F-A2CB-A96262219B02}">
      <dsp:nvSpPr>
        <dsp:cNvPr id="0" name=""/>
        <dsp:cNvSpPr/>
      </dsp:nvSpPr>
      <dsp:spPr>
        <a:xfrm rot="5400000">
          <a:off x="4068973" y="-1082332"/>
          <a:ext cx="789722" cy="7226729"/>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t>Mã</a:t>
          </a:r>
          <a:r>
            <a:rPr lang="en-US" sz="2500" kern="1200" dirty="0"/>
            <a:t> </a:t>
          </a:r>
          <a:r>
            <a:rPr lang="en-US" sz="2500" kern="1200" dirty="0" err="1"/>
            <a:t>di</a:t>
          </a:r>
          <a:r>
            <a:rPr lang="en-US" sz="2500" kern="1200" dirty="0"/>
            <a:t> </a:t>
          </a:r>
          <a:r>
            <a:rPr lang="en-US" sz="2500" kern="1200" dirty="0" err="1"/>
            <a:t>truyền</a:t>
          </a:r>
          <a:r>
            <a:rPr lang="en-US" sz="2500" kern="1200" dirty="0"/>
            <a:t> </a:t>
          </a:r>
          <a:r>
            <a:rPr lang="en-US" sz="2500" kern="1200" dirty="0" err="1"/>
            <a:t>có</a:t>
          </a:r>
          <a:r>
            <a:rPr lang="en-US" sz="2500" kern="1200" dirty="0"/>
            <a:t> </a:t>
          </a:r>
          <a:r>
            <a:rPr lang="en-US" sz="2500" kern="1200" dirty="0" err="1"/>
            <a:t>tính</a:t>
          </a:r>
          <a:r>
            <a:rPr lang="en-US" sz="2500" kern="1200" dirty="0"/>
            <a:t> </a:t>
          </a:r>
          <a:r>
            <a:rPr lang="en-US" sz="2500" kern="1200" dirty="0" err="1"/>
            <a:t>đặc</a:t>
          </a:r>
          <a:r>
            <a:rPr lang="en-US" sz="2500" kern="1200" dirty="0"/>
            <a:t> </a:t>
          </a:r>
          <a:r>
            <a:rPr lang="en-US" sz="2500" kern="1200" dirty="0" err="1"/>
            <a:t>hiệu</a:t>
          </a:r>
          <a:r>
            <a:rPr lang="en-US" sz="2500" kern="1200" dirty="0"/>
            <a:t>.</a:t>
          </a:r>
        </a:p>
      </dsp:txBody>
      <dsp:txXfrm rot="-5400000">
        <a:off x="850470" y="2174722"/>
        <a:ext cx="7188178" cy="712620"/>
      </dsp:txXfrm>
    </dsp:sp>
    <dsp:sp modelId="{1BF41923-320C-40B3-8592-CD463B8C7CBB}">
      <dsp:nvSpPr>
        <dsp:cNvPr id="0" name=""/>
        <dsp:cNvSpPr/>
      </dsp:nvSpPr>
      <dsp:spPr>
        <a:xfrm rot="5400000">
          <a:off x="-182243" y="3386112"/>
          <a:ext cx="1214958" cy="850470"/>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1" y="3629103"/>
        <a:ext cx="850470" cy="364488"/>
      </dsp:txXfrm>
    </dsp:sp>
    <dsp:sp modelId="{4126C4A5-41AF-4AD2-B689-4D0EC9042404}">
      <dsp:nvSpPr>
        <dsp:cNvPr id="0" name=""/>
        <dsp:cNvSpPr/>
      </dsp:nvSpPr>
      <dsp:spPr>
        <a:xfrm rot="5400000">
          <a:off x="4068973" y="-14634"/>
          <a:ext cx="789722" cy="722672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t>Mã</a:t>
          </a:r>
          <a:r>
            <a:rPr lang="en-US" sz="2500" kern="1200" dirty="0"/>
            <a:t> di </a:t>
          </a:r>
          <a:r>
            <a:rPr lang="en-US" sz="2500" kern="1200" dirty="0" err="1"/>
            <a:t>truyền</a:t>
          </a:r>
          <a:r>
            <a:rPr lang="en-US" sz="2500" kern="1200" dirty="0"/>
            <a:t> </a:t>
          </a:r>
          <a:r>
            <a:rPr lang="en-US" sz="2500" kern="1200" dirty="0" err="1"/>
            <a:t>mang</a:t>
          </a:r>
          <a:r>
            <a:rPr lang="en-US" sz="2500" kern="1200" dirty="0"/>
            <a:t> </a:t>
          </a:r>
          <a:r>
            <a:rPr lang="en-US" sz="2500" kern="1200" dirty="0" err="1"/>
            <a:t>tính</a:t>
          </a:r>
          <a:r>
            <a:rPr lang="en-US" sz="2500" kern="1200" dirty="0"/>
            <a:t> </a:t>
          </a:r>
          <a:r>
            <a:rPr lang="en-US" sz="2500" kern="1200" dirty="0" err="1"/>
            <a:t>thoái</a:t>
          </a:r>
          <a:r>
            <a:rPr lang="en-US" sz="2500" kern="1200" dirty="0"/>
            <a:t> </a:t>
          </a:r>
          <a:r>
            <a:rPr lang="en-US" sz="2500" kern="1200" dirty="0" err="1"/>
            <a:t>hóa</a:t>
          </a:r>
          <a:r>
            <a:rPr lang="en-US" sz="2500" kern="1200" dirty="0"/>
            <a:t> (</a:t>
          </a:r>
          <a:r>
            <a:rPr lang="en-US" sz="2500" kern="1200" dirty="0" err="1"/>
            <a:t>trừ</a:t>
          </a:r>
          <a:r>
            <a:rPr lang="en-US" sz="2500" kern="1200" dirty="0"/>
            <a:t> AUG, </a:t>
          </a:r>
          <a:r>
            <a:rPr lang="en-US" sz="2500" kern="1200" dirty="0" err="1"/>
            <a:t>UGG</a:t>
          </a:r>
          <a:r>
            <a:rPr lang="en-US" sz="2500" kern="1200" dirty="0"/>
            <a:t>).</a:t>
          </a:r>
        </a:p>
      </dsp:txBody>
      <dsp:txXfrm rot="-5400000">
        <a:off x="850470" y="3242421"/>
        <a:ext cx="7188178" cy="712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AA63-06B1-4616-A8CB-08D97E0E96BD}">
      <dsp:nvSpPr>
        <dsp:cNvPr id="0" name=""/>
        <dsp:cNvSpPr/>
      </dsp:nvSpPr>
      <dsp:spPr>
        <a:xfrm rot="5400000">
          <a:off x="-293697" y="307847"/>
          <a:ext cx="2052320" cy="143662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rot="-5400000">
        <a:off x="14151" y="718311"/>
        <a:ext cx="1436624" cy="615696"/>
      </dsp:txXfrm>
    </dsp:sp>
    <dsp:sp modelId="{F42AD192-F3C3-418A-B364-D140F4275453}">
      <dsp:nvSpPr>
        <dsp:cNvPr id="0" name=""/>
        <dsp:cNvSpPr/>
      </dsp:nvSpPr>
      <dsp:spPr>
        <a:xfrm rot="5400000">
          <a:off x="4547108" y="-3110484"/>
          <a:ext cx="1334008" cy="755497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err="1"/>
            <a:t>Mã</a:t>
          </a:r>
          <a:r>
            <a:rPr lang="en-US" sz="4600" kern="1200" dirty="0"/>
            <a:t> di </a:t>
          </a:r>
          <a:r>
            <a:rPr lang="en-US" sz="4600" kern="1200" err="1"/>
            <a:t>truyền</a:t>
          </a:r>
          <a:r>
            <a:rPr lang="en-US" sz="4600" kern="1200"/>
            <a:t> có tính liên tục</a:t>
          </a:r>
          <a:endParaRPr lang="en-US" sz="4600" kern="1200" dirty="0"/>
        </a:p>
      </dsp:txBody>
      <dsp:txXfrm rot="-5400000">
        <a:off x="1436625" y="65120"/>
        <a:ext cx="7489855" cy="1203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AA63-06B1-4616-A8CB-08D97E0E96BD}">
      <dsp:nvSpPr>
        <dsp:cNvPr id="0" name=""/>
        <dsp:cNvSpPr/>
      </dsp:nvSpPr>
      <dsp:spPr>
        <a:xfrm rot="5400000">
          <a:off x="-293697" y="307847"/>
          <a:ext cx="2052320" cy="143662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rot="-5400000">
        <a:off x="14151" y="718311"/>
        <a:ext cx="1436624" cy="615696"/>
      </dsp:txXfrm>
    </dsp:sp>
    <dsp:sp modelId="{F42AD192-F3C3-418A-B364-D140F4275453}">
      <dsp:nvSpPr>
        <dsp:cNvPr id="0" name=""/>
        <dsp:cNvSpPr/>
      </dsp:nvSpPr>
      <dsp:spPr>
        <a:xfrm rot="5400000">
          <a:off x="4547108" y="-3110484"/>
          <a:ext cx="1334008" cy="755497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err="1"/>
            <a:t>Mã</a:t>
          </a:r>
          <a:r>
            <a:rPr lang="en-US" sz="4400" kern="1200" dirty="0"/>
            <a:t> di </a:t>
          </a:r>
          <a:r>
            <a:rPr lang="en-US" sz="4400" kern="1200" err="1"/>
            <a:t>truyền</a:t>
          </a:r>
          <a:r>
            <a:rPr lang="en-US" sz="4400" kern="1200"/>
            <a:t> có tính phổ biến </a:t>
          </a:r>
          <a:endParaRPr lang="en-US" sz="4400" kern="1200" dirty="0"/>
        </a:p>
      </dsp:txBody>
      <dsp:txXfrm rot="-5400000">
        <a:off x="1436625" y="65120"/>
        <a:ext cx="7489855" cy="1203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AA63-06B1-4616-A8CB-08D97E0E96BD}">
      <dsp:nvSpPr>
        <dsp:cNvPr id="0" name=""/>
        <dsp:cNvSpPr/>
      </dsp:nvSpPr>
      <dsp:spPr>
        <a:xfrm rot="5400000">
          <a:off x="-293697" y="307847"/>
          <a:ext cx="2052320" cy="143662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rot="-5400000">
        <a:off x="14151" y="718311"/>
        <a:ext cx="1436624" cy="615696"/>
      </dsp:txXfrm>
    </dsp:sp>
    <dsp:sp modelId="{F42AD192-F3C3-418A-B364-D140F4275453}">
      <dsp:nvSpPr>
        <dsp:cNvPr id="0" name=""/>
        <dsp:cNvSpPr/>
      </dsp:nvSpPr>
      <dsp:spPr>
        <a:xfrm rot="5400000">
          <a:off x="4547108" y="-3110484"/>
          <a:ext cx="1334008" cy="755497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err="1"/>
            <a:t>Mã</a:t>
          </a:r>
          <a:r>
            <a:rPr lang="en-US" sz="4500" kern="1200" dirty="0"/>
            <a:t> di </a:t>
          </a:r>
          <a:r>
            <a:rPr lang="en-US" sz="4500" kern="1200" err="1"/>
            <a:t>truyền</a:t>
          </a:r>
          <a:r>
            <a:rPr lang="en-US" sz="4500" kern="1200"/>
            <a:t> có tính đặc hiệu</a:t>
          </a:r>
          <a:endParaRPr lang="en-US" sz="4500" kern="1200" dirty="0"/>
        </a:p>
      </dsp:txBody>
      <dsp:txXfrm rot="-5400000">
        <a:off x="1436625" y="65120"/>
        <a:ext cx="7489855" cy="1203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AA63-06B1-4616-A8CB-08D97E0E96BD}">
      <dsp:nvSpPr>
        <dsp:cNvPr id="0" name=""/>
        <dsp:cNvSpPr/>
      </dsp:nvSpPr>
      <dsp:spPr>
        <a:xfrm rot="5400000">
          <a:off x="-293697" y="307847"/>
          <a:ext cx="2052320" cy="143662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endParaRPr lang="en-US" sz="4200" kern="1200"/>
        </a:p>
      </dsp:txBody>
      <dsp:txXfrm rot="-5400000">
        <a:off x="14151" y="718311"/>
        <a:ext cx="1436624" cy="615696"/>
      </dsp:txXfrm>
    </dsp:sp>
    <dsp:sp modelId="{F42AD192-F3C3-418A-B364-D140F4275453}">
      <dsp:nvSpPr>
        <dsp:cNvPr id="0" name=""/>
        <dsp:cNvSpPr/>
      </dsp:nvSpPr>
      <dsp:spPr>
        <a:xfrm rot="5400000">
          <a:off x="4547108" y="-3110484"/>
          <a:ext cx="1334008" cy="755497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816" tIns="27305" rIns="27305" bIns="27305" numCol="1" spcCol="1270" anchor="ctr" anchorCtr="0">
          <a:noAutofit/>
        </a:bodyPr>
        <a:lstStyle/>
        <a:p>
          <a:pPr marL="285750" lvl="1" indent="-285750" algn="l" defTabSz="1911350">
            <a:lnSpc>
              <a:spcPct val="90000"/>
            </a:lnSpc>
            <a:spcBef>
              <a:spcPct val="0"/>
            </a:spcBef>
            <a:spcAft>
              <a:spcPct val="15000"/>
            </a:spcAft>
            <a:buChar char="•"/>
          </a:pPr>
          <a:r>
            <a:rPr lang="en-US" sz="4300" kern="1200" dirty="0" err="1"/>
            <a:t>Mã</a:t>
          </a:r>
          <a:r>
            <a:rPr lang="en-US" sz="4300" kern="1200" dirty="0"/>
            <a:t> di </a:t>
          </a:r>
          <a:r>
            <a:rPr lang="en-US" sz="4300" kern="1200" err="1"/>
            <a:t>truyền</a:t>
          </a:r>
          <a:r>
            <a:rPr lang="en-US" sz="4300" kern="1200"/>
            <a:t> có tính thoái hóa</a:t>
          </a:r>
          <a:endParaRPr lang="en-US" sz="4300" kern="1200" dirty="0"/>
        </a:p>
      </dsp:txBody>
      <dsp:txXfrm rot="-5400000">
        <a:off x="1436625" y="65120"/>
        <a:ext cx="7489855" cy="12037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5390-D74B-4B89-93CD-0804437E23A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84B8F-FA84-4529-8F17-03A3B4F3FB67}" type="slidenum">
              <a:rPr lang="en-US" smtClean="0"/>
              <a:t>‹#›</a:t>
            </a:fld>
            <a:endParaRPr lang="en-US"/>
          </a:p>
        </p:txBody>
      </p:sp>
    </p:spTree>
    <p:extLst>
      <p:ext uri="{BB962C8B-B14F-4D97-AF65-F5344CB8AC3E}">
        <p14:creationId xmlns:p14="http://schemas.microsoft.com/office/powerpoint/2010/main" val="26431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FF779DA-AA61-411A-BE0E-60306CAA622C}" type="slidenum">
              <a:rPr lang="en-US" altLang="en-US">
                <a:solidFill>
                  <a:prstClr val="black"/>
                </a:solidFill>
              </a:rPr>
              <a:pPr/>
              <a:t>4</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225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E4B793-ABEB-406C-91D2-4D1A4F2907E5}" type="slidenum">
              <a:rPr lang="en-US" altLang="en-US" smtClean="0"/>
              <a:pPr>
                <a:spcBef>
                  <a:spcPct val="0"/>
                </a:spcBef>
              </a:pPr>
              <a:t>19</a:t>
            </a:fld>
            <a:endParaRPr lang="en-US" altLang="en-US"/>
          </a:p>
        </p:txBody>
      </p:sp>
    </p:spTree>
    <p:extLst>
      <p:ext uri="{BB962C8B-B14F-4D97-AF65-F5344CB8AC3E}">
        <p14:creationId xmlns:p14="http://schemas.microsoft.com/office/powerpoint/2010/main" val="107855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24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790B66-3B75-4999-BAF2-C945CAAF7274}" type="slidenum">
              <a:rPr lang="en-US" altLang="en-US" smtClean="0"/>
              <a:pPr>
                <a:spcBef>
                  <a:spcPct val="0"/>
                </a:spcBef>
              </a:pPr>
              <a:t>20</a:t>
            </a:fld>
            <a:endParaRPr lang="en-US" altLang="en-US"/>
          </a:p>
        </p:txBody>
      </p:sp>
    </p:spTree>
    <p:extLst>
      <p:ext uri="{BB962C8B-B14F-4D97-AF65-F5344CB8AC3E}">
        <p14:creationId xmlns:p14="http://schemas.microsoft.com/office/powerpoint/2010/main" val="36090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15907-3558-466C-872E-13EE6A388A3F}" type="slidenum">
              <a:rPr lang="en-US" altLang="en-US" smtClean="0"/>
              <a:pPr>
                <a:spcBef>
                  <a:spcPct val="0"/>
                </a:spcBef>
              </a:pPr>
              <a:t>35</a:t>
            </a:fld>
            <a:endParaRPr lang="en-US" altLang="en-US"/>
          </a:p>
        </p:txBody>
      </p:sp>
    </p:spTree>
    <p:extLst>
      <p:ext uri="{BB962C8B-B14F-4D97-AF65-F5344CB8AC3E}">
        <p14:creationId xmlns:p14="http://schemas.microsoft.com/office/powerpoint/2010/main" val="315475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15907-3558-466C-872E-13EE6A388A3F}" type="slidenum">
              <a:rPr lang="en-US" altLang="en-US" smtClean="0"/>
              <a:pPr>
                <a:spcBef>
                  <a:spcPct val="0"/>
                </a:spcBef>
              </a:pPr>
              <a:t>36</a:t>
            </a:fld>
            <a:endParaRPr lang="en-US" altLang="en-US"/>
          </a:p>
        </p:txBody>
      </p:sp>
    </p:spTree>
    <p:extLst>
      <p:ext uri="{BB962C8B-B14F-4D97-AF65-F5344CB8AC3E}">
        <p14:creationId xmlns:p14="http://schemas.microsoft.com/office/powerpoint/2010/main" val="196695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15907-3558-466C-872E-13EE6A388A3F}" type="slidenum">
              <a:rPr lang="en-US" altLang="en-US" smtClean="0"/>
              <a:pPr>
                <a:spcBef>
                  <a:spcPct val="0"/>
                </a:spcBef>
              </a:pPr>
              <a:t>37</a:t>
            </a:fld>
            <a:endParaRPr lang="en-US" altLang="en-US"/>
          </a:p>
        </p:txBody>
      </p:sp>
    </p:spTree>
    <p:extLst>
      <p:ext uri="{BB962C8B-B14F-4D97-AF65-F5344CB8AC3E}">
        <p14:creationId xmlns:p14="http://schemas.microsoft.com/office/powerpoint/2010/main" val="77739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15907-3558-466C-872E-13EE6A388A3F}"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64571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15907-3558-466C-872E-13EE6A388A3F}" type="slidenum">
              <a:rPr lang="en-US" altLang="en-US" smtClean="0"/>
              <a:pPr>
                <a:spcBef>
                  <a:spcPct val="0"/>
                </a:spcBef>
              </a:pPr>
              <a:t>39</a:t>
            </a:fld>
            <a:endParaRPr lang="en-US" altLang="en-US"/>
          </a:p>
        </p:txBody>
      </p:sp>
    </p:spTree>
    <p:extLst>
      <p:ext uri="{BB962C8B-B14F-4D97-AF65-F5344CB8AC3E}">
        <p14:creationId xmlns:p14="http://schemas.microsoft.com/office/powerpoint/2010/main" val="58101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7EA3-7899-4814-85CF-C0C5BA1582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7EE41-905A-4A79-ADA9-B3E38FF53B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CDAE1-C911-490B-92CD-C29A76EE89D1}"/>
              </a:ext>
            </a:extLst>
          </p:cNvPr>
          <p:cNvSpPr>
            <a:spLocks noGrp="1"/>
          </p:cNvSpPr>
          <p:nvPr>
            <p:ph type="dt" sz="half" idx="10"/>
          </p:nvPr>
        </p:nvSpPr>
        <p:spPr>
          <a:xfrm>
            <a:off x="838200" y="6356390"/>
            <a:ext cx="2743200" cy="365125"/>
          </a:xfrm>
          <a:prstGeom prst="rect">
            <a:avLst/>
          </a:prstGeom>
        </p:spPr>
        <p:txBody>
          <a:bodyPr/>
          <a:lstStyle/>
          <a:p>
            <a:fld id="{BB28B528-AA9D-41DA-A0FC-3B536C3E74D3}" type="datetime1">
              <a:rPr lang="en-US" smtClean="0"/>
              <a:t>10/2/2024</a:t>
            </a:fld>
            <a:endParaRPr lang="en-US"/>
          </a:p>
        </p:txBody>
      </p:sp>
      <p:sp>
        <p:nvSpPr>
          <p:cNvPr id="5" name="Footer Placeholder 4">
            <a:extLst>
              <a:ext uri="{FF2B5EF4-FFF2-40B4-BE49-F238E27FC236}">
                <a16:creationId xmlns:a16="http://schemas.microsoft.com/office/drawing/2014/main" id="{B620676F-38F7-4A0A-8383-03A0C4CC2891}"/>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516A30-31EB-40D8-975A-DBD6B46EEEEA}"/>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8274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8CDE-207A-4570-8912-01DC675EBE96}"/>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E600A-E08A-4F1F-89C6-358D9AD159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0F0-AE01-4644-95C9-72CECE0DED9F}"/>
              </a:ext>
            </a:extLst>
          </p:cNvPr>
          <p:cNvSpPr>
            <a:spLocks noGrp="1"/>
          </p:cNvSpPr>
          <p:nvPr>
            <p:ph type="dt" sz="half" idx="10"/>
          </p:nvPr>
        </p:nvSpPr>
        <p:spPr>
          <a:xfrm>
            <a:off x="838200" y="6356390"/>
            <a:ext cx="2743200" cy="365125"/>
          </a:xfrm>
          <a:prstGeom prst="rect">
            <a:avLst/>
          </a:prstGeom>
        </p:spPr>
        <p:txBody>
          <a:bodyPr/>
          <a:lstStyle/>
          <a:p>
            <a:fld id="{B7689D06-7D18-4A85-B6DD-63B0E575DF1D}" type="datetime1">
              <a:rPr lang="en-US" smtClean="0"/>
              <a:t>10/2/2024</a:t>
            </a:fld>
            <a:endParaRPr lang="en-US"/>
          </a:p>
        </p:txBody>
      </p:sp>
      <p:sp>
        <p:nvSpPr>
          <p:cNvPr id="5" name="Footer Placeholder 4">
            <a:extLst>
              <a:ext uri="{FF2B5EF4-FFF2-40B4-BE49-F238E27FC236}">
                <a16:creationId xmlns:a16="http://schemas.microsoft.com/office/drawing/2014/main" id="{CE859AB9-5A0D-4216-B605-6AAD4CC929A9}"/>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BAFD0-857D-44D0-BD7A-5DB5C49CD26C}"/>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5783641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69A5C9-7FCD-47C6-8997-A6968A347E4C}"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42587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930047-A433-4748-BB18-61D335E378BD}" type="datetime1">
              <a:rPr lang="en-US" smtClean="0"/>
              <a:t>10/2/2024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358321FF-917D-4B05-8026-689556A59540}"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6871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81625-FA9A-4657-87FC-510DEAB31199}"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21FF-917D-4B05-8026-689556A59540}"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1158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124D17-4137-44E9-8535-0BF535666201}"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21FF-917D-4B05-8026-689556A59540}"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20645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CA8FE5-74D0-42A2-9B9D-46940CC211CB}"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21FF-917D-4B05-8026-689556A59540}"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8637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91B6FF-29D5-483B-B9F6-C3819D270A5E}"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321FF-917D-4B05-8026-689556A59540}"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119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C57AE4-E37F-409C-8A20-847B921D870B}"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321FF-917D-4B05-8026-689556A59540}"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6980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66A0A-40D4-4F13-80C3-7230E65D6769}"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321FF-917D-4B05-8026-689556A59540}" type="slidenum">
              <a:rPr lang="en-US" smtClean="0"/>
              <a:pPr/>
              <a:t>‹#›</a:t>
            </a:fld>
            <a:endParaRPr lang="en-US"/>
          </a:p>
        </p:txBody>
      </p:sp>
    </p:spTree>
    <p:extLst>
      <p:ext uri="{BB962C8B-B14F-4D97-AF65-F5344CB8AC3E}">
        <p14:creationId xmlns:p14="http://schemas.microsoft.com/office/powerpoint/2010/main" val="3047600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F7A63-2B54-4817-B586-3E44D6D8E83B}" type="datetime1">
              <a:rPr lang="en-US" smtClean="0"/>
              <a:t>10/2/2024</a:t>
            </a:fld>
            <a:endParaRPr lang="en-US"/>
          </a:p>
        </p:txBody>
      </p:sp>
      <p:sp>
        <p:nvSpPr>
          <p:cNvPr id="6" name="Footer Placeholder 5"/>
          <p:cNvSpPr>
            <a:spLocks noGrp="1"/>
          </p:cNvSpPr>
          <p:nvPr>
            <p:ph type="ftr" sz="quarter" idx="11"/>
          </p:nvPr>
        </p:nvSpPr>
        <p:spPr/>
        <p:txBody>
          <a:bodyPr/>
          <a:lstStyle/>
          <a:p>
            <a:endParaRPr lang="en-US">
              <a:solidFill>
                <a:srgbClr val="434342"/>
              </a:solidFill>
            </a:endParaRPr>
          </a:p>
        </p:txBody>
      </p:sp>
      <p:sp>
        <p:nvSpPr>
          <p:cNvPr id="7" name="Slide Number Placeholder 6"/>
          <p:cNvSpPr>
            <a:spLocks noGrp="1"/>
          </p:cNvSpPr>
          <p:nvPr>
            <p:ph type="sldNum" sz="quarter" idx="12"/>
          </p:nvPr>
        </p:nvSpPr>
        <p:spPr/>
        <p:txBody>
          <a:bodyPr/>
          <a:lstStyle/>
          <a:p>
            <a:fld id="{358321FF-917D-4B05-8026-689556A59540}" type="slidenum">
              <a:rPr lang="en-US" smtClean="0">
                <a:solidFill>
                  <a:srgbClr val="434342"/>
                </a:solidFill>
              </a:rPr>
              <a:pPr/>
              <a:t>‹#›</a:t>
            </a:fld>
            <a:endParaRPr lang="en-US">
              <a:solidFill>
                <a:srgbClr val="4343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5227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A357552-1C2A-4CE4-ADE5-4BADBF8CD9B6}" type="datetime1">
              <a:rPr lang="en-US" smtClean="0"/>
              <a:t>10/2/2024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358321FF-917D-4B05-8026-689556A59540}"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52018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3E8BC-AF8D-42C0-942A-5BCB942277E3}"/>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F809F3-3DD1-40CB-9252-4AB40C92A7E2}"/>
              </a:ext>
            </a:extLst>
          </p:cNvPr>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74B0-3699-4897-B4E2-2C3ADD15ABF1}"/>
              </a:ext>
            </a:extLst>
          </p:cNvPr>
          <p:cNvSpPr>
            <a:spLocks noGrp="1"/>
          </p:cNvSpPr>
          <p:nvPr>
            <p:ph type="dt" sz="half" idx="10"/>
          </p:nvPr>
        </p:nvSpPr>
        <p:spPr>
          <a:xfrm>
            <a:off x="838200" y="6356390"/>
            <a:ext cx="2743200" cy="365125"/>
          </a:xfrm>
          <a:prstGeom prst="rect">
            <a:avLst/>
          </a:prstGeom>
        </p:spPr>
        <p:txBody>
          <a:bodyPr/>
          <a:lstStyle/>
          <a:p>
            <a:fld id="{E9F73848-A54A-4F35-94FD-372B0FBF372F}" type="datetime1">
              <a:rPr lang="en-US" smtClean="0"/>
              <a:t>10/2/2024</a:t>
            </a:fld>
            <a:endParaRPr lang="en-US"/>
          </a:p>
        </p:txBody>
      </p:sp>
      <p:sp>
        <p:nvSpPr>
          <p:cNvPr id="5" name="Footer Placeholder 4">
            <a:extLst>
              <a:ext uri="{FF2B5EF4-FFF2-40B4-BE49-F238E27FC236}">
                <a16:creationId xmlns:a16="http://schemas.microsoft.com/office/drawing/2014/main" id="{6756AF79-A339-4497-B01D-84FECFE8D35A}"/>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F07B7-2319-4771-9F4E-FE5227B5AFE2}"/>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514537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F065D-F550-4080-B760-8218C8B68050}"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21FF-917D-4B05-8026-689556A59540}"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6527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1958F8-3F60-46A4-974D-ACC021F5370E}"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21FF-917D-4B05-8026-689556A59540}"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8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28"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Oval 18"/>
          <p:cNvSpPr/>
          <p:nvPr/>
        </p:nvSpPr>
        <p:spPr bwMode="auto">
          <a:xfrm>
            <a:off x="1454151" y="550072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Oval 20"/>
          <p:cNvSpPr/>
          <p:nvPr/>
        </p:nvSpPr>
        <p:spPr>
          <a:xfrm>
            <a:off x="2540028" y="449584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fld id="{AA149163-1E71-4F4B-8BA4-E148410260BA}" type="datetime1">
              <a:rPr lang="en-US" smtClean="0">
                <a:solidFill>
                  <a:srgbClr val="575F6D"/>
                </a:solidFill>
              </a:rPr>
              <a:t>10/2/2024</a:t>
            </a:fld>
            <a:endParaRPr lang="en-US">
              <a:solidFill>
                <a:srgbClr val="575F6D"/>
              </a:solidFill>
            </a:endParaRPr>
          </a:p>
        </p:txBody>
      </p:sp>
      <p:sp>
        <p:nvSpPr>
          <p:cNvPr id="23" name="Footer Placeholder 16"/>
          <p:cNvSpPr>
            <a:spLocks noGrp="1"/>
          </p:cNvSpPr>
          <p:nvPr>
            <p:ph type="ftr" sz="quarter" idx="11"/>
          </p:nvPr>
        </p:nvSpPr>
        <p:spPr bwMode="auto">
          <a:xfrm rot="5400000">
            <a:off x="10045701" y="4117487"/>
            <a:ext cx="3657600" cy="512233"/>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767417" y="4929229"/>
            <a:ext cx="812800" cy="517525"/>
          </a:xfrm>
        </p:spPr>
        <p:txBody>
          <a:bodyPr/>
          <a:lstStyle>
            <a:lvl1pPr>
              <a:defRPr/>
            </a:lvl1pPr>
          </a:lstStyle>
          <a:p>
            <a:pPr>
              <a:defRPr/>
            </a:pPr>
            <a:fld id="{5D18612F-1CFB-4494-95AA-B2F61B2D48C5}" type="slidenum">
              <a:rPr lang="en-US" altLang="en-US"/>
              <a:pPr>
                <a:defRPr/>
              </a:pPr>
              <a:t>‹#›</a:t>
            </a:fld>
            <a:endParaRPr lang="en-US" altLang="en-US"/>
          </a:p>
        </p:txBody>
      </p:sp>
    </p:spTree>
    <p:extLst>
      <p:ext uri="{BB962C8B-B14F-4D97-AF65-F5344CB8AC3E}">
        <p14:creationId xmlns:p14="http://schemas.microsoft.com/office/powerpoint/2010/main" val="116339544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BDE18970-8016-4A6E-B59E-25AD2A257A8A}" type="datetime1">
              <a:rPr lang="en-US" smtClean="0">
                <a:solidFill>
                  <a:srgbClr val="575F6D"/>
                </a:solidFill>
              </a:rPr>
              <a:t>10/2/2024</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D673E527-CB04-47F6-8381-643F998C041C}"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634979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28"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 14"/>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 15"/>
          <p:cNvSpPr/>
          <p:nvPr/>
        </p:nvSpPr>
        <p:spPr bwMode="auto">
          <a:xfrm>
            <a:off x="1454151" y="550072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2506161" y="447996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fld id="{85ECC8DE-0236-442A-92EE-252773489E42}" type="datetime1">
              <a:rPr lang="en-US" smtClean="0">
                <a:solidFill>
                  <a:srgbClr val="FFF39D"/>
                </a:solidFill>
              </a:rPr>
              <a:t>10/2/2024</a:t>
            </a:fld>
            <a:endParaRPr lang="en-US">
              <a:solidFill>
                <a:srgbClr val="FFF39D"/>
              </a:solidFill>
            </a:endParaRPr>
          </a:p>
        </p:txBody>
      </p:sp>
      <p:sp>
        <p:nvSpPr>
          <p:cNvPr id="21" name="Footer Placeholder 4"/>
          <p:cNvSpPr>
            <a:spLocks noGrp="1"/>
          </p:cNvSpPr>
          <p:nvPr>
            <p:ph type="ftr" sz="quarter" idx="11"/>
          </p:nvPr>
        </p:nvSpPr>
        <p:spPr bwMode="auto">
          <a:xfrm rot="5400000">
            <a:off x="10045701" y="4114312"/>
            <a:ext cx="3657600" cy="512233"/>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786467" y="4929229"/>
            <a:ext cx="812800" cy="517525"/>
          </a:xfrm>
        </p:spPr>
        <p:txBody>
          <a:bodyPr/>
          <a:lstStyle>
            <a:lvl1pPr>
              <a:defRPr/>
            </a:lvl1pPr>
          </a:lstStyle>
          <a:p>
            <a:pPr>
              <a:defRPr/>
            </a:pPr>
            <a:fld id="{49AD5C0C-0B45-45BA-93F9-52DD872DD2B7}" type="slidenum">
              <a:rPr lang="en-US" altLang="en-US"/>
              <a:pPr>
                <a:defRPr/>
              </a:pPr>
              <a:t>‹#›</a:t>
            </a:fld>
            <a:endParaRPr lang="en-US" altLang="en-US"/>
          </a:p>
        </p:txBody>
      </p:sp>
    </p:spTree>
    <p:extLst>
      <p:ext uri="{BB962C8B-B14F-4D97-AF65-F5344CB8AC3E}">
        <p14:creationId xmlns:p14="http://schemas.microsoft.com/office/powerpoint/2010/main" val="147513893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0A81D16-12AA-4715-B2B5-657CD4DE6669}" type="datetime1">
              <a:rPr lang="en-US" smtClean="0">
                <a:solidFill>
                  <a:srgbClr val="575F6D"/>
                </a:solidFill>
              </a:rPr>
              <a:t>10/2/2024</a:t>
            </a:fld>
            <a:endParaRPr lang="en-US" dirty="0">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2308FFC7-B964-4EB9-BF2A-F3C4F5452D01}" type="slidenum">
              <a:rPr lang="en-US" altLang="en-US"/>
              <a:pPr>
                <a:defRPr/>
              </a:pPr>
              <a:t>‹#›</a:t>
            </a:fld>
            <a:endParaRPr lang="en-US" altLang="en-US"/>
          </a:p>
        </p:txBody>
      </p:sp>
    </p:spTree>
    <p:extLst>
      <p:ext uri="{BB962C8B-B14F-4D97-AF65-F5344CB8AC3E}">
        <p14:creationId xmlns:p14="http://schemas.microsoft.com/office/powerpoint/2010/main" val="341172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74E0AA71-DD10-4776-AD5A-FC6ECF8AF2A9}" type="datetime1">
              <a:rPr lang="en-US" smtClean="0">
                <a:solidFill>
                  <a:srgbClr val="575F6D"/>
                </a:solidFill>
              </a:rPr>
              <a:t>10/2/2024</a:t>
            </a:fld>
            <a:endParaRPr lang="en-US" dirty="0">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0FF82FB2-388A-4B2E-B714-B1DF0E022E1D}" type="slidenum">
              <a:rPr lang="en-US" altLang="en-US"/>
              <a:pPr>
                <a:defRPr/>
              </a:pPr>
              <a:t>‹#›</a:t>
            </a:fld>
            <a:endParaRPr lang="en-US" altLang="en-US"/>
          </a:p>
        </p:txBody>
      </p:sp>
    </p:spTree>
    <p:extLst>
      <p:ext uri="{BB962C8B-B14F-4D97-AF65-F5344CB8AC3E}">
        <p14:creationId xmlns:p14="http://schemas.microsoft.com/office/powerpoint/2010/main" val="453032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0F8F6A5-CFA8-480E-B2CE-9B6A2DFC727A}" type="datetime1">
              <a:rPr lang="en-US" smtClean="0">
                <a:solidFill>
                  <a:srgbClr val="575F6D"/>
                </a:solidFill>
              </a:rPr>
              <a:t>10/2/2024</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5F87BEEB-CD40-4605-8B9F-ED4457FE79A8}"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68887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F95A32D-2D55-4562-A12C-0078EA9F98EF}" type="datetime1">
              <a:rPr lang="en-US" smtClean="0">
                <a:solidFill>
                  <a:srgbClr val="575F6D"/>
                </a:solidFill>
              </a:rPr>
              <a:t>10/2/2024</a:t>
            </a:fld>
            <a:endParaRPr lang="en-US" dirty="0">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661D9ED5-4330-4897-AFCE-051A64DA56AA}" type="slidenum">
              <a:rPr lang="en-US" altLang="en-US"/>
              <a:pPr>
                <a:defRPr/>
              </a:pPr>
              <a:t>‹#›</a:t>
            </a:fld>
            <a:endParaRPr lang="en-US" altLang="en-US"/>
          </a:p>
        </p:txBody>
      </p:sp>
    </p:spTree>
    <p:extLst>
      <p:ext uri="{BB962C8B-B14F-4D97-AF65-F5344CB8AC3E}">
        <p14:creationId xmlns:p14="http://schemas.microsoft.com/office/powerpoint/2010/main" val="1172992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7" name="Straight Connector 17"/>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8" name="Straight Connector 1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2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1" name="Oval 10"/>
          <p:cNvSpPr/>
          <p:nvPr/>
        </p:nvSpPr>
        <p:spPr>
          <a:xfrm>
            <a:off x="10875461" y="571504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A06F02EA-F64F-47E0-9B06-0A5DC732F8CA}" type="datetime1">
              <a:rPr lang="en-US" smtClean="0">
                <a:solidFill>
                  <a:srgbClr val="575F6D"/>
                </a:solidFill>
              </a:rPr>
              <a:t>10/2/2024</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556C2925-D241-4A22-A141-AB3D7040C4F5}"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51888337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0ACD-7422-4C49-BAB7-6825768793F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24C2C-4C6F-486B-93D0-0E9B517C71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E8521-BFD6-4F69-9040-06523B4EE066}"/>
              </a:ext>
            </a:extLst>
          </p:cNvPr>
          <p:cNvSpPr>
            <a:spLocks noGrp="1"/>
          </p:cNvSpPr>
          <p:nvPr>
            <p:ph type="dt" sz="half" idx="10"/>
          </p:nvPr>
        </p:nvSpPr>
        <p:spPr>
          <a:xfrm>
            <a:off x="838200" y="6356390"/>
            <a:ext cx="2743200" cy="365125"/>
          </a:xfrm>
          <a:prstGeom prst="rect">
            <a:avLst/>
          </a:prstGeom>
        </p:spPr>
        <p:txBody>
          <a:bodyPr/>
          <a:lstStyle/>
          <a:p>
            <a:fld id="{8E408E41-29B6-4B30-8AD9-29F807B5804F}" type="datetime1">
              <a:rPr lang="en-US" smtClean="0"/>
              <a:t>10/2/2024</a:t>
            </a:fld>
            <a:endParaRPr lang="en-US"/>
          </a:p>
        </p:txBody>
      </p:sp>
      <p:sp>
        <p:nvSpPr>
          <p:cNvPr id="5" name="Footer Placeholder 4">
            <a:extLst>
              <a:ext uri="{FF2B5EF4-FFF2-40B4-BE49-F238E27FC236}">
                <a16:creationId xmlns:a16="http://schemas.microsoft.com/office/drawing/2014/main" id="{F17A5048-D9CD-4ACC-A8D4-ADC867354AED}"/>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D20BDE-11F8-4337-B700-846B0D94E5AC}"/>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32485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6" name="Oval 5"/>
          <p:cNvSpPr/>
          <p:nvPr/>
        </p:nvSpPr>
        <p:spPr>
          <a:xfrm>
            <a:off x="10875461" y="571504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Straight Connector 17"/>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traight Connector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1" name="Straight Connector 23"/>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C950BA6-0520-4EFE-993F-C457DAA7B5FC}" type="datetime1">
              <a:rPr lang="en-US" smtClean="0">
                <a:solidFill>
                  <a:srgbClr val="575F6D"/>
                </a:solidFill>
              </a:rPr>
              <a:t>10/2/2024</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FCBE64B4-D24C-4E7B-9ED6-0836524E6843}"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575772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9332203-27A3-46AB-B9A4-8E9BA19EBC22}" type="datetime1">
              <a:rPr lang="en-US" smtClean="0">
                <a:solidFill>
                  <a:srgbClr val="575F6D"/>
                </a:solidFill>
              </a:rPr>
              <a:t>10/2/2024</a:t>
            </a:fld>
            <a:endParaRPr lang="en-US" dirty="0">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1013D977-F0C7-433B-A9A6-E6B0DA3D3EB9}" type="slidenum">
              <a:rPr lang="en-US" altLang="en-US"/>
              <a:pPr>
                <a:defRPr/>
              </a:pPr>
              <a:t>‹#›</a:t>
            </a:fld>
            <a:endParaRPr lang="en-US" altLang="en-US"/>
          </a:p>
        </p:txBody>
      </p:sp>
    </p:spTree>
    <p:extLst>
      <p:ext uri="{BB962C8B-B14F-4D97-AF65-F5344CB8AC3E}">
        <p14:creationId xmlns:p14="http://schemas.microsoft.com/office/powerpoint/2010/main" val="36719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4B9CFD1-8890-47DC-A397-CA85E6F16461}" type="datetime1">
              <a:rPr lang="en-US" smtClean="0">
                <a:solidFill>
                  <a:srgbClr val="575F6D"/>
                </a:solidFill>
              </a:rPr>
              <a:t>10/2/2024</a:t>
            </a:fld>
            <a:endParaRPr lang="en-US" dirty="0">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2C832056-8D28-457A-98EA-6AA1FD9050D5}" type="slidenum">
              <a:rPr lang="en-US" altLang="en-US"/>
              <a:pPr>
                <a:defRPr/>
              </a:pPr>
              <a:t>‹#›</a:t>
            </a:fld>
            <a:endParaRPr lang="en-US" altLang="en-US"/>
          </a:p>
        </p:txBody>
      </p:sp>
    </p:spTree>
    <p:extLst>
      <p:ext uri="{BB962C8B-B14F-4D97-AF65-F5344CB8AC3E}">
        <p14:creationId xmlns:p14="http://schemas.microsoft.com/office/powerpoint/2010/main" val="3130953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normAutofit/>
          </a:bodyPr>
          <a:lstStyle/>
          <a:p>
            <a:pPr lvl="0"/>
            <a:endParaRPr lang="en-US" noProof="0"/>
          </a:p>
        </p:txBody>
      </p:sp>
    </p:spTree>
    <p:extLst>
      <p:ext uri="{BB962C8B-B14F-4D97-AF65-F5344CB8AC3E}">
        <p14:creationId xmlns:p14="http://schemas.microsoft.com/office/powerpoint/2010/main" val="4240597128"/>
      </p:ext>
    </p:extLst>
  </p:cSld>
  <p:clrMapOvr>
    <a:masterClrMapping/>
  </p:clrMapOvr>
  <p:transition spd="med">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00591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CF671B02-A73D-40AD-98F5-75640D1CA113}"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200008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E31DE5-846C-45C6-9659-B66F91B0F376}"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53918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23784BA-0165-4079-8900-B5F4ACF7D596}"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652572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33C2F80-D46C-4CBE-909C-F1794E5B12E4}"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73031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74436E6-044C-42C3-A260-5BEFBD70E96A}"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2110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3CA-CFB2-4438-8147-0826744D7E7E}"/>
              </a:ext>
            </a:extLst>
          </p:cNvPr>
          <p:cNvSpPr>
            <a:spLocks noGrp="1"/>
          </p:cNvSpPr>
          <p:nvPr>
            <p:ph type="title"/>
          </p:nvPr>
        </p:nvSpPr>
        <p:spPr>
          <a:xfrm>
            <a:off x="831851" y="170977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7FF31-4D60-43E7-A445-CE7773C1230F}"/>
              </a:ext>
            </a:extLst>
          </p:cNvPr>
          <p:cNvSpPr>
            <a:spLocks noGrp="1"/>
          </p:cNvSpPr>
          <p:nvPr>
            <p:ph type="body" idx="1"/>
          </p:nvPr>
        </p:nvSpPr>
        <p:spPr>
          <a:xfrm>
            <a:off x="831851" y="458950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68648-866C-4A98-8B52-EACF6300D4AE}"/>
              </a:ext>
            </a:extLst>
          </p:cNvPr>
          <p:cNvSpPr>
            <a:spLocks noGrp="1"/>
          </p:cNvSpPr>
          <p:nvPr>
            <p:ph type="dt" sz="half" idx="10"/>
          </p:nvPr>
        </p:nvSpPr>
        <p:spPr>
          <a:xfrm>
            <a:off x="838200" y="6356390"/>
            <a:ext cx="2743200" cy="365125"/>
          </a:xfrm>
          <a:prstGeom prst="rect">
            <a:avLst/>
          </a:prstGeom>
        </p:spPr>
        <p:txBody>
          <a:bodyPr/>
          <a:lstStyle/>
          <a:p>
            <a:fld id="{BAADA731-4CC6-4629-8537-41B2061EC72B}" type="datetime1">
              <a:rPr lang="en-US" smtClean="0"/>
              <a:t>10/2/2024</a:t>
            </a:fld>
            <a:endParaRPr lang="en-US"/>
          </a:p>
        </p:txBody>
      </p:sp>
      <p:sp>
        <p:nvSpPr>
          <p:cNvPr id="5" name="Footer Placeholder 4">
            <a:extLst>
              <a:ext uri="{FF2B5EF4-FFF2-40B4-BE49-F238E27FC236}">
                <a16:creationId xmlns:a16="http://schemas.microsoft.com/office/drawing/2014/main" id="{FDBB3087-9BBC-49E5-9490-7F2858CD96E3}"/>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AEE07E-2376-4E29-8282-4ED1B01AF46A}"/>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784759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A9D4AFA8-09CE-44FF-946C-1D9B1E08EA58}"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5415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D786954E-18B0-44B7-A7BE-4908734344E4}"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5123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26F556-60AB-42C3-91FF-9BEE060C9727}"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19537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9DA6D2A7-6783-470F-A094-1CD0E8471422}"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1117600" y="1143046"/>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71136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C4AA0E-317C-4A6A-BC59-5ECD0D2C5D66}"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57279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82"/>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83"/>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79FA81-1346-464D-BCE9-F755F2380C4D}"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97042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normAutofit/>
          </a:bodyPr>
          <a:lstStyle/>
          <a:p>
            <a:pPr lvl="0"/>
            <a:endParaRPr lang="en-US" noProof="0"/>
          </a:p>
        </p:txBody>
      </p:sp>
    </p:spTree>
    <p:extLst>
      <p:ext uri="{BB962C8B-B14F-4D97-AF65-F5344CB8AC3E}">
        <p14:creationId xmlns:p14="http://schemas.microsoft.com/office/powerpoint/2010/main" val="2720286786"/>
      </p:ext>
    </p:extLst>
  </p:cSld>
  <p:clrMapOvr>
    <a:masterClrMapping/>
  </p:clrMapOvr>
  <p:transition spd="med">
    <p:cover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6E78D9A0-90C2-46E8-BC80-75B5D172674C}" type="datetime1">
              <a:rPr lang="en-US" smtClean="0">
                <a:solidFill>
                  <a:srgbClr val="575F6D"/>
                </a:solidFill>
              </a:rPr>
              <a:t>10/2/2024</a:t>
            </a:fld>
            <a:endParaRPr lang="en-US">
              <a:solidFill>
                <a:srgbClr val="575F6D"/>
              </a:solidFill>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solidFill>
                <a:srgbClr val="575F6D"/>
              </a:solidFill>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fld id="{FFA0DE49-90C4-43AE-AE04-D84B1EA069B3}" type="slidenum">
              <a:rPr lang="en-US" smtClean="0"/>
              <a:pPr/>
              <a:t>‹#›</a:t>
            </a:fld>
            <a:endParaRPr lang="en-US"/>
          </a:p>
        </p:txBody>
      </p:sp>
    </p:spTree>
    <p:extLst>
      <p:ext uri="{BB962C8B-B14F-4D97-AF65-F5344CB8AC3E}">
        <p14:creationId xmlns:p14="http://schemas.microsoft.com/office/powerpoint/2010/main" val="198775333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B337C93-458C-4B4F-9CE6-822AAB3EAA21}" type="datetime1">
              <a:rPr lang="en-US" smtClean="0">
                <a:solidFill>
                  <a:srgbClr val="575F6D"/>
                </a:solidFill>
              </a:rPr>
              <a:t>10/2/2024</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FFA0DE49-90C4-43AE-AE04-D84B1EA069B3}"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3312401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7E59753E-BEEC-4507-8AC4-0E44BB78EFA8}" type="datetime1">
              <a:rPr lang="en-US" smtClean="0">
                <a:solidFill>
                  <a:srgbClr val="FFF39D"/>
                </a:solidFill>
              </a:rPr>
              <a:t>10/2/2024</a:t>
            </a:fld>
            <a:endParaRPr lang="en-US">
              <a:solidFill>
                <a:srgbClr val="FFF39D"/>
              </a:solidFill>
            </a:endParaRPr>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solidFill>
                <a:srgbClr val="FFF39D"/>
              </a:solidFill>
            </a:endParaRPr>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lide Number Placeholder 5"/>
          <p:cNvSpPr>
            <a:spLocks noGrp="1"/>
          </p:cNvSpPr>
          <p:nvPr>
            <p:ph type="sldNum" sz="quarter" idx="12"/>
          </p:nvPr>
        </p:nvSpPr>
        <p:spPr bwMode="auto">
          <a:xfrm>
            <a:off x="1787488" y="4928702"/>
            <a:ext cx="812800" cy="517524"/>
          </a:xfrm>
        </p:spPr>
        <p:txBody>
          <a:bodyPr/>
          <a:lstStyle/>
          <a:p>
            <a:fld id="{FFA0DE49-90C4-43AE-AE04-D84B1EA069B3}" type="slidenum">
              <a:rPr lang="en-US" smtClean="0"/>
              <a:pPr/>
              <a:t>‹#›</a:t>
            </a:fld>
            <a:endParaRPr lang="en-US"/>
          </a:p>
        </p:txBody>
      </p:sp>
    </p:spTree>
    <p:extLst>
      <p:ext uri="{BB962C8B-B14F-4D97-AF65-F5344CB8AC3E}">
        <p14:creationId xmlns:p14="http://schemas.microsoft.com/office/powerpoint/2010/main" val="40648745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C0AA-B8C7-4BB2-A622-CB4BB3C33EB1}"/>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993C62-0421-4D2C-9001-4ABA909297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2AAA5-072C-4A6D-83F3-5D77397B1A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5B620C-FCE7-4E91-90DF-B8E53DB6BE47}"/>
              </a:ext>
            </a:extLst>
          </p:cNvPr>
          <p:cNvSpPr>
            <a:spLocks noGrp="1"/>
          </p:cNvSpPr>
          <p:nvPr>
            <p:ph type="dt" sz="half" idx="10"/>
          </p:nvPr>
        </p:nvSpPr>
        <p:spPr>
          <a:xfrm>
            <a:off x="838200" y="6356390"/>
            <a:ext cx="2743200" cy="365125"/>
          </a:xfrm>
          <a:prstGeom prst="rect">
            <a:avLst/>
          </a:prstGeom>
        </p:spPr>
        <p:txBody>
          <a:bodyPr/>
          <a:lstStyle/>
          <a:p>
            <a:fld id="{A1377B7C-CFBB-4118-B3CC-44E3C6F87BA0}" type="datetime1">
              <a:rPr lang="en-US" smtClean="0"/>
              <a:t>10/2/2024</a:t>
            </a:fld>
            <a:endParaRPr lang="en-US"/>
          </a:p>
        </p:txBody>
      </p:sp>
      <p:sp>
        <p:nvSpPr>
          <p:cNvPr id="6" name="Footer Placeholder 5">
            <a:extLst>
              <a:ext uri="{FF2B5EF4-FFF2-40B4-BE49-F238E27FC236}">
                <a16:creationId xmlns:a16="http://schemas.microsoft.com/office/drawing/2014/main" id="{DC312DB7-C652-40B5-976D-B8C7BC76B85B}"/>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A94A2-F69E-45D8-A3F8-36097124B463}"/>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832331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89702A38-B54C-4F16-B3FD-F342B40822B2}" type="datetime1">
              <a:rPr lang="en-US" smtClean="0">
                <a:solidFill>
                  <a:srgbClr val="575F6D"/>
                </a:solidFill>
              </a:rPr>
              <a:t>10/2/2024</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FFA0DE49-90C4-43AE-AE04-D84B1EA069B3}"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50666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02B698EA-9F4C-468A-97DB-3C19B23E4A23}" type="datetime1">
              <a:rPr lang="en-US" smtClean="0">
                <a:solidFill>
                  <a:srgbClr val="575F6D"/>
                </a:solidFill>
              </a:rPr>
              <a:t>10/2/2024</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FFA0DE49-90C4-43AE-AE04-D84B1EA069B3}"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36447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3EDE7ED9-7608-4174-B92C-3649816C3D75}" type="datetime1">
              <a:rPr lang="en-US" smtClean="0">
                <a:solidFill>
                  <a:srgbClr val="575F6D"/>
                </a:solidFill>
              </a:rPr>
              <a:t>10/2/2024</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FFA0DE49-90C4-43AE-AE04-D84B1EA069B3}"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172369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C41C4-AFC4-447D-BC36-8D296BB144B3}" type="datetime1">
              <a:rPr lang="en-US" smtClean="0">
                <a:solidFill>
                  <a:srgbClr val="575F6D"/>
                </a:solidFill>
              </a:rPr>
              <a:t>10/2/2024</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FFA0DE49-90C4-43AE-AE04-D84B1EA069B3}" type="slidenum">
              <a:rPr lang="en-US" smtClean="0"/>
              <a:pPr/>
              <a:t>‹#›</a:t>
            </a:fld>
            <a:endParaRPr lang="en-US"/>
          </a:p>
        </p:txBody>
      </p:sp>
    </p:spTree>
    <p:extLst>
      <p:ext uri="{BB962C8B-B14F-4D97-AF65-F5344CB8AC3E}">
        <p14:creationId xmlns:p14="http://schemas.microsoft.com/office/powerpoint/2010/main" val="2188204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6C24AE94-9CDD-4535-A8F1-A9D1015E02A3}" type="datetime1">
              <a:rPr lang="en-US" smtClean="0">
                <a:solidFill>
                  <a:srgbClr val="575F6D"/>
                </a:solidFill>
              </a:rPr>
              <a:t>10/2/2024</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FFA0DE49-90C4-43AE-AE04-D84B1EA069B3}"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02903652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Date Placeholder 16"/>
          <p:cNvSpPr>
            <a:spLocks noGrp="1"/>
          </p:cNvSpPr>
          <p:nvPr>
            <p:ph type="dt" sz="half" idx="10"/>
          </p:nvPr>
        </p:nvSpPr>
        <p:spPr/>
        <p:txBody>
          <a:bodyPr rtlCol="0"/>
          <a:lstStyle/>
          <a:p>
            <a:fld id="{CAED1DE1-40E8-4ABB-8488-C7362ECB7D51}" type="datetime1">
              <a:rPr lang="en-US" smtClean="0">
                <a:solidFill>
                  <a:srgbClr val="575F6D"/>
                </a:solidFill>
              </a:rPr>
              <a:t>10/2/2024</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FFA0DE49-90C4-43AE-AE04-D84B1EA069B3}"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92131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117507-0D61-40E0-9093-75C30CD679FA}" type="datetime1">
              <a:rPr lang="en-US" smtClean="0">
                <a:solidFill>
                  <a:srgbClr val="575F6D"/>
                </a:solidFill>
              </a:rPr>
              <a:t>10/2/2024</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pPr/>
              <a:t>‹#›</a:t>
            </a:fld>
            <a:endParaRPr lang="en-US"/>
          </a:p>
        </p:txBody>
      </p:sp>
    </p:spTree>
    <p:extLst>
      <p:ext uri="{BB962C8B-B14F-4D97-AF65-F5344CB8AC3E}">
        <p14:creationId xmlns:p14="http://schemas.microsoft.com/office/powerpoint/2010/main" val="3399456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2"/>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8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1A58B0-4D78-4398-B266-4C74032762B3}" type="datetime1">
              <a:rPr lang="en-US" smtClean="0">
                <a:solidFill>
                  <a:srgbClr val="575F6D"/>
                </a:solidFill>
              </a:rPr>
              <a:t>10/2/2024</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FFA0DE49-90C4-43AE-AE04-D84B1EA069B3}" type="slidenum">
              <a:rPr lang="en-US" smtClean="0"/>
              <a:pPr/>
              <a:t>‹#›</a:t>
            </a:fld>
            <a:endParaRPr lang="en-US"/>
          </a:p>
        </p:txBody>
      </p:sp>
    </p:spTree>
    <p:extLst>
      <p:ext uri="{BB962C8B-B14F-4D97-AF65-F5344CB8AC3E}">
        <p14:creationId xmlns:p14="http://schemas.microsoft.com/office/powerpoint/2010/main" val="1990670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6343491"/>
      </p:ext>
    </p:extLst>
  </p:cSld>
  <p:clrMapOvr>
    <a:masterClrMapping/>
  </p:clrMapOvr>
  <p:transition spd="med">
    <p:cover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711941"/>
      </p:ext>
    </p:extLst>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70DC-D702-42D0-BA98-2BDA0314DBBE}"/>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883652-42F7-419C-9EA4-BE56B419CF8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BFC6A-FA17-489F-AB49-AB661AC5EEF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AB262-2B1B-4582-B843-8E83FD368F44}"/>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96180-4755-4DA0-821D-CB508F9D1839}"/>
              </a:ext>
            </a:extLst>
          </p:cNvPr>
          <p:cNvSpPr>
            <a:spLocks noGrp="1"/>
          </p:cNvSpPr>
          <p:nvPr>
            <p:ph sz="quarter" idx="4"/>
          </p:nvPr>
        </p:nvSpPr>
        <p:spPr>
          <a:xfrm>
            <a:off x="6172203"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C31F8-2870-4A25-8DE9-4FC63DFEC22A}"/>
              </a:ext>
            </a:extLst>
          </p:cNvPr>
          <p:cNvSpPr>
            <a:spLocks noGrp="1"/>
          </p:cNvSpPr>
          <p:nvPr>
            <p:ph type="dt" sz="half" idx="10"/>
          </p:nvPr>
        </p:nvSpPr>
        <p:spPr>
          <a:xfrm>
            <a:off x="838200" y="6356390"/>
            <a:ext cx="2743200" cy="365125"/>
          </a:xfrm>
          <a:prstGeom prst="rect">
            <a:avLst/>
          </a:prstGeom>
        </p:spPr>
        <p:txBody>
          <a:bodyPr/>
          <a:lstStyle/>
          <a:p>
            <a:fld id="{555B7ED5-81A1-4C4C-943A-DF90D0A416D2}" type="datetime1">
              <a:rPr lang="en-US" smtClean="0"/>
              <a:t>10/2/2024</a:t>
            </a:fld>
            <a:endParaRPr lang="en-US"/>
          </a:p>
        </p:txBody>
      </p:sp>
      <p:sp>
        <p:nvSpPr>
          <p:cNvPr id="8" name="Footer Placeholder 7">
            <a:extLst>
              <a:ext uri="{FF2B5EF4-FFF2-40B4-BE49-F238E27FC236}">
                <a16:creationId xmlns:a16="http://schemas.microsoft.com/office/drawing/2014/main" id="{60F8F0ED-9B49-4C0C-9BE2-11EC33F7E0F7}"/>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B46C06-DADA-4CD2-B223-F0E40689A672}"/>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798237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6912166"/>
      </p:ext>
    </p:extLst>
  </p:cSld>
  <p:clrMapOvr>
    <a:masterClrMapping/>
  </p:clrMapOvr>
  <p:transition spd="med">
    <p:cover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965354"/>
      </p:ext>
    </p:extLst>
  </p:cSld>
  <p:clrMapOvr>
    <a:masterClrMapping/>
  </p:clrMapOvr>
  <p:transition spd="med">
    <p:cover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85549"/>
      </p:ext>
    </p:extLst>
  </p:cSld>
  <p:clrMapOvr>
    <a:masterClrMapping/>
  </p:clrMapOvr>
  <p:transition spd="med">
    <p:cover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45952058"/>
      </p:ext>
    </p:extLst>
  </p:cSld>
  <p:clrMapOvr>
    <a:masterClrMapping/>
  </p:clrMapOvr>
  <p:transition spd="med">
    <p:cover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404935"/>
      </p:ext>
    </p:extLst>
  </p:cSld>
  <p:clrMapOvr>
    <a:masterClrMapping/>
  </p:clrMapOvr>
  <p:transition spd="med">
    <p:cover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6432403"/>
      </p:ext>
    </p:extLst>
  </p:cSld>
  <p:clrMapOvr>
    <a:masterClrMapping/>
  </p:clrMapOvr>
  <p:transition spd="med">
    <p:cover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1577863"/>
      </p:ext>
    </p:extLst>
  </p:cSld>
  <p:clrMapOvr>
    <a:masterClrMapping/>
  </p:clrMapOvr>
  <p:transition spd="med">
    <p:cover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015354"/>
      </p:ext>
    </p:extLst>
  </p:cSld>
  <p:clrMapOvr>
    <a:masterClrMapping/>
  </p:clrMapOvr>
  <p:transition spd="med">
    <p:cover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435183"/>
      </p:ext>
    </p:extLst>
  </p:cSld>
  <p:clrMapOvr>
    <a:masterClrMapping/>
  </p:clrMapOvr>
  <p:transition spd="med">
    <p:cover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83"/>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317854"/>
      </p:ext>
    </p:extLst>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B384-3E82-4FF6-8382-FFEDA78786E9}"/>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C4BA61-B8FA-4953-92F9-0AC380C5F3A4}"/>
              </a:ext>
            </a:extLst>
          </p:cNvPr>
          <p:cNvSpPr>
            <a:spLocks noGrp="1"/>
          </p:cNvSpPr>
          <p:nvPr>
            <p:ph type="dt" sz="half" idx="10"/>
          </p:nvPr>
        </p:nvSpPr>
        <p:spPr>
          <a:xfrm>
            <a:off x="838200" y="6356390"/>
            <a:ext cx="2743200" cy="365125"/>
          </a:xfrm>
          <a:prstGeom prst="rect">
            <a:avLst/>
          </a:prstGeom>
        </p:spPr>
        <p:txBody>
          <a:bodyPr/>
          <a:lstStyle/>
          <a:p>
            <a:fld id="{32CC541F-3F8C-4E49-9FEE-42E5E3E1C9A3}" type="datetime1">
              <a:rPr lang="en-US" smtClean="0"/>
              <a:t>10/2/2024</a:t>
            </a:fld>
            <a:endParaRPr lang="en-US"/>
          </a:p>
        </p:txBody>
      </p:sp>
      <p:sp>
        <p:nvSpPr>
          <p:cNvPr id="4" name="Footer Placeholder 3">
            <a:extLst>
              <a:ext uri="{FF2B5EF4-FFF2-40B4-BE49-F238E27FC236}">
                <a16:creationId xmlns:a16="http://schemas.microsoft.com/office/drawing/2014/main" id="{833E702D-B4FE-4160-9EA9-1817B475564A}"/>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0AAA79-9866-4F87-A7C1-555776E452CC}"/>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6913587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lstStyle/>
          <a:p>
            <a:pPr lvl="0"/>
            <a:endParaRPr lang="en-US" noProof="0"/>
          </a:p>
        </p:txBody>
      </p:sp>
    </p:spTree>
    <p:extLst>
      <p:ext uri="{BB962C8B-B14F-4D97-AF65-F5344CB8AC3E}">
        <p14:creationId xmlns:p14="http://schemas.microsoft.com/office/powerpoint/2010/main" val="1302269919"/>
      </p:ext>
    </p:extLst>
  </p:cSld>
  <p:clrMapOvr>
    <a:masterClrMapping/>
  </p:clrMapOvr>
  <p:transition spd="med">
    <p:cover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2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Oval 18"/>
          <p:cNvSpPr/>
          <p:nvPr/>
        </p:nvSpPr>
        <p:spPr bwMode="auto">
          <a:xfrm>
            <a:off x="1454151" y="550072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Oval 20"/>
          <p:cNvSpPr/>
          <p:nvPr/>
        </p:nvSpPr>
        <p:spPr>
          <a:xfrm>
            <a:off x="2540022" y="4495833"/>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fld id="{7CC715EB-8683-4D61-BCBE-021BE16F56BC}" type="datetime1">
              <a:rPr lang="en-US" smtClean="0">
                <a:solidFill>
                  <a:srgbClr val="575F6D"/>
                </a:solidFill>
              </a:rPr>
              <a:t>10/2/2024</a:t>
            </a:fld>
            <a:endParaRPr lang="en-US">
              <a:solidFill>
                <a:srgbClr val="575F6D"/>
              </a:solidFill>
            </a:endParaRPr>
          </a:p>
        </p:txBody>
      </p:sp>
      <p:sp>
        <p:nvSpPr>
          <p:cNvPr id="23" name="Footer Placeholder 16"/>
          <p:cNvSpPr>
            <a:spLocks noGrp="1"/>
          </p:cNvSpPr>
          <p:nvPr>
            <p:ph type="ftr" sz="quarter" idx="11"/>
          </p:nvPr>
        </p:nvSpPr>
        <p:spPr bwMode="auto">
          <a:xfrm rot="5400000">
            <a:off x="10045701" y="4117479"/>
            <a:ext cx="3657600" cy="512233"/>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767417" y="4929221"/>
            <a:ext cx="812800" cy="517525"/>
          </a:xfrm>
        </p:spPr>
        <p:txBody>
          <a:bodyPr/>
          <a:lstStyle>
            <a:lvl1pPr>
              <a:defRPr/>
            </a:lvl1pPr>
          </a:lstStyle>
          <a:p>
            <a:pPr>
              <a:defRPr/>
            </a:pPr>
            <a:fld id="{5D18612F-1CFB-4494-95AA-B2F61B2D48C5}" type="slidenum">
              <a:rPr lang="en-US" altLang="en-US"/>
              <a:pPr>
                <a:defRPr/>
              </a:pPr>
              <a:t>‹#›</a:t>
            </a:fld>
            <a:endParaRPr lang="en-US" altLang="en-US"/>
          </a:p>
        </p:txBody>
      </p:sp>
    </p:spTree>
    <p:extLst>
      <p:ext uri="{BB962C8B-B14F-4D97-AF65-F5344CB8AC3E}">
        <p14:creationId xmlns:p14="http://schemas.microsoft.com/office/powerpoint/2010/main" val="192177323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41105C2B-4D6F-4FD7-81E2-8D0A03686D9C}" type="datetime1">
              <a:rPr lang="en-US" smtClean="0">
                <a:solidFill>
                  <a:srgbClr val="575F6D"/>
                </a:solidFill>
              </a:rPr>
              <a:t>10/2/2024</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D673E527-CB04-47F6-8381-643F998C041C}"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874965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bwMode="auto">
          <a:xfrm>
            <a:off x="132082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 14"/>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 15"/>
          <p:cNvSpPr/>
          <p:nvPr/>
        </p:nvSpPr>
        <p:spPr bwMode="auto">
          <a:xfrm>
            <a:off x="1454151" y="550072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 17"/>
          <p:cNvSpPr/>
          <p:nvPr/>
        </p:nvSpPr>
        <p:spPr bwMode="auto">
          <a:xfrm>
            <a:off x="2506156" y="4479958"/>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fld id="{EDFF7AD7-5F90-41DB-BE36-3B9E2519A565}" type="datetime1">
              <a:rPr lang="en-US" smtClean="0">
                <a:solidFill>
                  <a:srgbClr val="FFF39D"/>
                </a:solidFill>
              </a:rPr>
              <a:t>10/2/2024</a:t>
            </a:fld>
            <a:endParaRPr lang="en-US">
              <a:solidFill>
                <a:srgbClr val="FFF39D"/>
              </a:solidFill>
            </a:endParaRPr>
          </a:p>
        </p:txBody>
      </p:sp>
      <p:sp>
        <p:nvSpPr>
          <p:cNvPr id="21" name="Footer Placeholder 4"/>
          <p:cNvSpPr>
            <a:spLocks noGrp="1"/>
          </p:cNvSpPr>
          <p:nvPr>
            <p:ph type="ftr" sz="quarter" idx="11"/>
          </p:nvPr>
        </p:nvSpPr>
        <p:spPr bwMode="auto">
          <a:xfrm rot="5400000">
            <a:off x="10045701" y="4114304"/>
            <a:ext cx="3657600" cy="512233"/>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786467" y="4929221"/>
            <a:ext cx="812800" cy="517525"/>
          </a:xfrm>
        </p:spPr>
        <p:txBody>
          <a:bodyPr/>
          <a:lstStyle>
            <a:lvl1pPr>
              <a:defRPr/>
            </a:lvl1pPr>
          </a:lstStyle>
          <a:p>
            <a:pPr>
              <a:defRPr/>
            </a:pPr>
            <a:fld id="{49AD5C0C-0B45-45BA-93F9-52DD872DD2B7}" type="slidenum">
              <a:rPr lang="en-US" altLang="en-US"/>
              <a:pPr>
                <a:defRPr/>
              </a:pPr>
              <a:t>‹#›</a:t>
            </a:fld>
            <a:endParaRPr lang="en-US" altLang="en-US"/>
          </a:p>
        </p:txBody>
      </p:sp>
    </p:spTree>
    <p:extLst>
      <p:ext uri="{BB962C8B-B14F-4D97-AF65-F5344CB8AC3E}">
        <p14:creationId xmlns:p14="http://schemas.microsoft.com/office/powerpoint/2010/main" val="190662059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052BF672-31CD-4CC9-8F0F-78D382511177}" type="datetime1">
              <a:rPr lang="en-US" smtClean="0">
                <a:solidFill>
                  <a:srgbClr val="575F6D"/>
                </a:solidFill>
              </a:rPr>
              <a:t>10/2/2024</a:t>
            </a:fld>
            <a:endParaRPr lang="en-US" dirty="0">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2308FFC7-B964-4EB9-BF2A-F3C4F5452D01}" type="slidenum">
              <a:rPr lang="en-US" altLang="en-US"/>
              <a:pPr>
                <a:defRPr/>
              </a:pPr>
              <a:t>‹#›</a:t>
            </a:fld>
            <a:endParaRPr lang="en-US" altLang="en-US"/>
          </a:p>
        </p:txBody>
      </p:sp>
    </p:spTree>
    <p:extLst>
      <p:ext uri="{BB962C8B-B14F-4D97-AF65-F5344CB8AC3E}">
        <p14:creationId xmlns:p14="http://schemas.microsoft.com/office/powerpoint/2010/main" val="679480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67998696-15B9-4185-8183-5E8AA3584E03}" type="datetime1">
              <a:rPr lang="en-US" smtClean="0">
                <a:solidFill>
                  <a:srgbClr val="575F6D"/>
                </a:solidFill>
              </a:rPr>
              <a:t>10/2/2024</a:t>
            </a:fld>
            <a:endParaRPr lang="en-US" dirty="0">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0FF82FB2-388A-4B2E-B714-B1DF0E022E1D}" type="slidenum">
              <a:rPr lang="en-US" altLang="en-US"/>
              <a:pPr>
                <a:defRPr/>
              </a:pPr>
              <a:t>‹#›</a:t>
            </a:fld>
            <a:endParaRPr lang="en-US" altLang="en-US"/>
          </a:p>
        </p:txBody>
      </p:sp>
    </p:spTree>
    <p:extLst>
      <p:ext uri="{BB962C8B-B14F-4D97-AF65-F5344CB8AC3E}">
        <p14:creationId xmlns:p14="http://schemas.microsoft.com/office/powerpoint/2010/main" val="1409882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6B82494F-12DD-4D32-9CDF-190E94676448}" type="datetime1">
              <a:rPr lang="en-US" smtClean="0">
                <a:solidFill>
                  <a:srgbClr val="575F6D"/>
                </a:solidFill>
              </a:rPr>
              <a:t>10/2/2024</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5F87BEEB-CD40-4605-8B9F-ED4457FE79A8}"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998254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27746F3-C7A5-4F45-9300-E6C36350ABF7}" type="datetime1">
              <a:rPr lang="en-US" smtClean="0">
                <a:solidFill>
                  <a:srgbClr val="575F6D"/>
                </a:solidFill>
              </a:rPr>
              <a:t>10/2/2024</a:t>
            </a:fld>
            <a:endParaRPr lang="en-US" dirty="0">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661D9ED5-4330-4897-AFCE-051A64DA56AA}" type="slidenum">
              <a:rPr lang="en-US" altLang="en-US"/>
              <a:pPr>
                <a:defRPr/>
              </a:pPr>
              <a:t>‹#›</a:t>
            </a:fld>
            <a:endParaRPr lang="en-US" altLang="en-US"/>
          </a:p>
        </p:txBody>
      </p:sp>
    </p:spTree>
    <p:extLst>
      <p:ext uri="{BB962C8B-B14F-4D97-AF65-F5344CB8AC3E}">
        <p14:creationId xmlns:p14="http://schemas.microsoft.com/office/powerpoint/2010/main" val="2290851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7" name="Straight Connector 17"/>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8" name="Straight Connector 1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Straight Connector 2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1" name="Oval 10"/>
          <p:cNvSpPr/>
          <p:nvPr/>
        </p:nvSpPr>
        <p:spPr>
          <a:xfrm>
            <a:off x="10875455" y="571503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41651F3D-FB28-48DA-AE2A-D49BB1A7D363}" type="datetime1">
              <a:rPr lang="en-US" smtClean="0">
                <a:solidFill>
                  <a:srgbClr val="575F6D"/>
                </a:solidFill>
              </a:rPr>
              <a:t>10/2/2024</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556C2925-D241-4A22-A141-AB3D7040C4F5}"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48523158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6" name="Oval 5"/>
          <p:cNvSpPr/>
          <p:nvPr/>
        </p:nvSpPr>
        <p:spPr>
          <a:xfrm>
            <a:off x="10875455" y="571503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Straight Connector 17"/>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traight Connector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1" name="Straight Connector 23"/>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6250336A-CE73-49A6-8028-841C2CE73E2F}" type="datetime1">
              <a:rPr lang="en-US" smtClean="0">
                <a:solidFill>
                  <a:srgbClr val="575F6D"/>
                </a:solidFill>
              </a:rPr>
              <a:t>10/2/2024</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FCBE64B4-D24C-4E7B-9ED6-0836524E6843}"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94028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FD97-A03E-4889-878D-34A2F71AAF9F}"/>
              </a:ext>
            </a:extLst>
          </p:cNvPr>
          <p:cNvSpPr>
            <a:spLocks noGrp="1"/>
          </p:cNvSpPr>
          <p:nvPr>
            <p:ph type="dt" sz="half" idx="10"/>
          </p:nvPr>
        </p:nvSpPr>
        <p:spPr>
          <a:xfrm>
            <a:off x="838200" y="6356390"/>
            <a:ext cx="2743200" cy="365125"/>
          </a:xfrm>
          <a:prstGeom prst="rect">
            <a:avLst/>
          </a:prstGeom>
        </p:spPr>
        <p:txBody>
          <a:bodyPr/>
          <a:lstStyle/>
          <a:p>
            <a:fld id="{30B74127-2200-49BC-A92D-F0C98F8EAF8F}" type="datetime1">
              <a:rPr lang="en-US" smtClean="0"/>
              <a:t>10/2/2024</a:t>
            </a:fld>
            <a:endParaRPr lang="en-US"/>
          </a:p>
        </p:txBody>
      </p:sp>
      <p:sp>
        <p:nvSpPr>
          <p:cNvPr id="3" name="Footer Placeholder 2">
            <a:extLst>
              <a:ext uri="{FF2B5EF4-FFF2-40B4-BE49-F238E27FC236}">
                <a16:creationId xmlns:a16="http://schemas.microsoft.com/office/drawing/2014/main" id="{243DE6C4-494A-4A4D-89DE-6B2F290233AA}"/>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422E4F-0BB4-422E-B36A-99F9014CD803}"/>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041658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BF3F680-79B4-4008-B0F4-4971890EC020}" type="datetime1">
              <a:rPr lang="en-US" smtClean="0">
                <a:solidFill>
                  <a:srgbClr val="575F6D"/>
                </a:solidFill>
              </a:rPr>
              <a:t>10/2/2024</a:t>
            </a:fld>
            <a:endParaRPr lang="en-US" dirty="0">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1013D977-F0C7-433B-A9A6-E6B0DA3D3EB9}" type="slidenum">
              <a:rPr lang="en-US" altLang="en-US"/>
              <a:pPr>
                <a:defRPr/>
              </a:pPr>
              <a:t>‹#›</a:t>
            </a:fld>
            <a:endParaRPr lang="en-US" altLang="en-US"/>
          </a:p>
        </p:txBody>
      </p:sp>
    </p:spTree>
    <p:extLst>
      <p:ext uri="{BB962C8B-B14F-4D97-AF65-F5344CB8AC3E}">
        <p14:creationId xmlns:p14="http://schemas.microsoft.com/office/powerpoint/2010/main" val="16301878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0614F15-3CA8-42BE-A6E3-498359171235}" type="datetime1">
              <a:rPr lang="en-US" smtClean="0">
                <a:solidFill>
                  <a:srgbClr val="575F6D"/>
                </a:solidFill>
              </a:rPr>
              <a:t>10/2/2024</a:t>
            </a:fld>
            <a:endParaRPr lang="en-US" dirty="0">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2C832056-8D28-457A-98EA-6AA1FD9050D5}" type="slidenum">
              <a:rPr lang="en-US" altLang="en-US"/>
              <a:pPr>
                <a:defRPr/>
              </a:pPr>
              <a:t>‹#›</a:t>
            </a:fld>
            <a:endParaRPr lang="en-US" altLang="en-US"/>
          </a:p>
        </p:txBody>
      </p:sp>
    </p:spTree>
    <p:extLst>
      <p:ext uri="{BB962C8B-B14F-4D97-AF65-F5344CB8AC3E}">
        <p14:creationId xmlns:p14="http://schemas.microsoft.com/office/powerpoint/2010/main" val="1717134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normAutofit/>
          </a:bodyPr>
          <a:lstStyle/>
          <a:p>
            <a:pPr lvl="0"/>
            <a:endParaRPr lang="en-US" noProof="0"/>
          </a:p>
        </p:txBody>
      </p:sp>
    </p:spTree>
    <p:extLst>
      <p:ext uri="{BB962C8B-B14F-4D97-AF65-F5344CB8AC3E}">
        <p14:creationId xmlns:p14="http://schemas.microsoft.com/office/powerpoint/2010/main" val="2196978227"/>
      </p:ext>
    </p:extLst>
  </p:cSld>
  <p:clrMapOvr>
    <a:masterClrMapping/>
  </p:clrMapOvr>
  <p:transition spd="med">
    <p:cover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222163"/>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2905452-7CFE-46FF-B383-FDA25D9D08FD}"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295600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6F137F3-7B88-4384-854F-744BBCD29F94}"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17026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A2F7FE6-C422-44CB-963E-56E670F4C9AA}"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200841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F96DBE-152A-4F24-AC37-8506DFE5B40F}"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207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1F6ECB2-DAE1-4347-946D-B0023C7BAE9A}"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99266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77CE0A4A-2845-44EE-B4DF-1C450BF9E949}"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35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974-D5A6-4061-B1DA-FDA29D8BBF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9ED1B-D5F7-45FD-A028-BA6FFD0EF51C}"/>
              </a:ext>
            </a:extLst>
          </p:cNvPr>
          <p:cNvSpPr>
            <a:spLocks noGrp="1"/>
          </p:cNvSpPr>
          <p:nvPr>
            <p:ph idx="1"/>
          </p:nvPr>
        </p:nvSpPr>
        <p:spPr>
          <a:xfrm>
            <a:off x="5183188" y="98746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42DB4-2D73-405F-87B5-D1AF89990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98C5C-7BF6-487C-85D3-E2E6C4537F95}"/>
              </a:ext>
            </a:extLst>
          </p:cNvPr>
          <p:cNvSpPr>
            <a:spLocks noGrp="1"/>
          </p:cNvSpPr>
          <p:nvPr>
            <p:ph type="dt" sz="half" idx="10"/>
          </p:nvPr>
        </p:nvSpPr>
        <p:spPr>
          <a:xfrm>
            <a:off x="838200" y="6356390"/>
            <a:ext cx="2743200" cy="365125"/>
          </a:xfrm>
          <a:prstGeom prst="rect">
            <a:avLst/>
          </a:prstGeom>
        </p:spPr>
        <p:txBody>
          <a:bodyPr/>
          <a:lstStyle/>
          <a:p>
            <a:fld id="{5960F3F9-D712-4072-8C11-60FE8A0CA02F}" type="datetime1">
              <a:rPr lang="en-US" smtClean="0"/>
              <a:t>10/2/2024</a:t>
            </a:fld>
            <a:endParaRPr lang="en-US"/>
          </a:p>
        </p:txBody>
      </p:sp>
      <p:sp>
        <p:nvSpPr>
          <p:cNvPr id="6" name="Footer Placeholder 5">
            <a:extLst>
              <a:ext uri="{FF2B5EF4-FFF2-40B4-BE49-F238E27FC236}">
                <a16:creationId xmlns:a16="http://schemas.microsoft.com/office/drawing/2014/main" id="{6AD384C7-43F0-4F66-A4F9-A8CF99B1AF7D}"/>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508489-4F32-436E-97D0-A90C0CC01296}"/>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098493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48ED3BBE-E34B-4A69-81D0-F0A0AD2BEB75}"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345074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256F53-6491-4862-8DCF-4EC4A55D3305}"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319733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6068E61-983E-4A68-9240-71D004D29556}"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1117600" y="1143036"/>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20167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BC934A-66A8-4561-B061-E87C888A53F5}"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090000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72"/>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73"/>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44B8DB-A245-4E03-869F-ED74FB4CF44B}"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31647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E8B387-BE26-4E50-8633-ABEA98E7AB09}"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24929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E3124-FCE1-41FC-A4F8-12BF5469430C}"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17331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298E96-3342-4B3C-A729-A301A5260E4B}"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64567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A5E51-8773-4BCB-97D9-AE93FBB0EC96}" type="datetime1">
              <a:rPr lang="en-US" smtClean="0">
                <a:solidFill>
                  <a:prstClr val="black">
                    <a:tint val="75000"/>
                  </a:prstClr>
                </a:solidFill>
              </a:r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078626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D8EF02-53E7-4E19-9139-D7C04637AE46}" type="datetime1">
              <a:rPr lang="en-US" smtClean="0">
                <a:solidFill>
                  <a:prstClr val="black">
                    <a:tint val="75000"/>
                  </a:prstClr>
                </a:solidFill>
              </a:rPr>
              <a:t>10/2/2024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21408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8541-32AE-453F-9EC4-366CA37987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C548F-FB01-41AF-9C1A-4350D4CBCC50}"/>
              </a:ext>
            </a:extLst>
          </p:cNvPr>
          <p:cNvSpPr>
            <a:spLocks noGrp="1"/>
          </p:cNvSpPr>
          <p:nvPr>
            <p:ph type="pic" idx="1"/>
          </p:nvPr>
        </p:nvSpPr>
        <p:spPr>
          <a:xfrm>
            <a:off x="5183188" y="98746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DAF019-D1CD-4BF0-AAB7-DD1B496458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1DD04-6A14-4E06-8195-EDEE31BB0CEC}"/>
              </a:ext>
            </a:extLst>
          </p:cNvPr>
          <p:cNvSpPr>
            <a:spLocks noGrp="1"/>
          </p:cNvSpPr>
          <p:nvPr>
            <p:ph type="dt" sz="half" idx="10"/>
          </p:nvPr>
        </p:nvSpPr>
        <p:spPr>
          <a:xfrm>
            <a:off x="838200" y="6356390"/>
            <a:ext cx="2743200" cy="365125"/>
          </a:xfrm>
          <a:prstGeom prst="rect">
            <a:avLst/>
          </a:prstGeom>
        </p:spPr>
        <p:txBody>
          <a:bodyPr/>
          <a:lstStyle/>
          <a:p>
            <a:fld id="{728EBBFD-528E-445B-AED3-617F684BAE0D}" type="datetime1">
              <a:rPr lang="en-US" smtClean="0"/>
              <a:t>10/2/2024</a:t>
            </a:fld>
            <a:endParaRPr lang="en-US"/>
          </a:p>
        </p:txBody>
      </p:sp>
      <p:sp>
        <p:nvSpPr>
          <p:cNvPr id="6" name="Footer Placeholder 5">
            <a:extLst>
              <a:ext uri="{FF2B5EF4-FFF2-40B4-BE49-F238E27FC236}">
                <a16:creationId xmlns:a16="http://schemas.microsoft.com/office/drawing/2014/main" id="{C32072D6-423C-4EE5-B82A-303E98AAF26F}"/>
              </a:ext>
            </a:extLst>
          </p:cNvPr>
          <p:cNvSpPr>
            <a:spLocks noGrp="1"/>
          </p:cNvSpPr>
          <p:nvPr>
            <p:ph type="ftr" sz="quarter" idx="11"/>
          </p:nvPr>
        </p:nvSpPr>
        <p:spPr>
          <a:xfrm>
            <a:off x="4038600" y="635639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620DAD-A9AD-4AC4-9E87-2FEACFAC8EDD}"/>
              </a:ext>
            </a:extLst>
          </p:cNvPr>
          <p:cNvSpPr>
            <a:spLocks noGrp="1"/>
          </p:cNvSpPr>
          <p:nvPr>
            <p:ph type="sldNum" sz="quarter" idx="12"/>
          </p:nvPr>
        </p:nvSpPr>
        <p:spPr>
          <a:xfrm>
            <a:off x="8610600" y="635639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4175344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902D2E-00CD-4FC7-8C80-F9046A9BBE77}" type="datetime1">
              <a:rPr lang="en-US" smtClean="0">
                <a:solidFill>
                  <a:prstClr val="black">
                    <a:tint val="75000"/>
                  </a:prstClr>
                </a:solidFill>
              </a:rPr>
              <a:t>10/2/2024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659943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5BC4A-4B23-4622-AB2D-839ED678965F}" type="datetime1">
              <a:rPr lang="en-US" smtClean="0">
                <a:solidFill>
                  <a:prstClr val="black">
                    <a:tint val="75000"/>
                  </a:prstClr>
                </a:solidFill>
              </a:rPr>
              <a:t>10/2/2024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4136357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FD80396-9E5C-42BB-B7AB-8CB34F2ACEE1}" type="datetime1">
              <a:rPr lang="en-US" smtClean="0">
                <a:solidFill>
                  <a:prstClr val="black">
                    <a:tint val="75000"/>
                  </a:prstClr>
                </a:solidFill>
              </a:r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04438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C1D6FB-6A93-425B-8703-D0888EBFC39C}" type="datetime1">
              <a:rPr lang="en-US" smtClean="0">
                <a:solidFill>
                  <a:prstClr val="black">
                    <a:tint val="75000"/>
                  </a:prstClr>
                </a:solidFill>
              </a:r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744092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5E4D99-F48E-4008-84FC-57DAFBB15603}"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567062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6DD6E-0DD9-4446-8E91-E9C1CC0C4E20}"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07878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93F87C-8F29-485B-896D-2285E552DCCD}"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941571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BA5D2-6675-4958-8B93-A620DEBB54D3}"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5085532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E8524-E77C-413F-A52D-48CA6440FA4A}"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37977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028CB-CB22-42FE-A5D4-B8ED8A5FFC61}"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E2D5B0-BCE1-4548-8A0D-CA791CFCF6A6}"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3965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8.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4.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10" name="Rectangle 17">
            <a:extLst>
              <a:ext uri="{FF2B5EF4-FFF2-40B4-BE49-F238E27FC236}">
                <a16:creationId xmlns:a16="http://schemas.microsoft.com/office/drawing/2014/main" id="{032DF209-F013-4F4D-805C-8CB3C39D921E}"/>
              </a:ext>
            </a:extLst>
          </p:cNvPr>
          <p:cNvSpPr>
            <a:spLocks noChangeArrowheads="1"/>
          </p:cNvSpPr>
          <p:nvPr userDrawn="1"/>
        </p:nvSpPr>
        <p:spPr bwMode="gray">
          <a:xfrm>
            <a:off x="0" y="-9525"/>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sp>
        <p:nvSpPr>
          <p:cNvPr id="11" name="Title Placeholder 1">
            <a:extLst>
              <a:ext uri="{FF2B5EF4-FFF2-40B4-BE49-F238E27FC236}">
                <a16:creationId xmlns:a16="http://schemas.microsoft.com/office/drawing/2014/main" id="{650AD8E2-39D5-4CCC-A5C6-DC6FEA73A5E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3176119B-5BD1-49BD-A184-D1B973C7C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E52A4421-7351-4654-AEC7-DB5102BC260A}"/>
              </a:ext>
            </a:extLst>
          </p:cNvPr>
          <p:cNvSpPr>
            <a:spLocks noGrp="1"/>
          </p:cNvSpPr>
          <p:nvPr>
            <p:ph type="dt" sz="half" idx="2"/>
          </p:nvPr>
        </p:nvSpPr>
        <p:spPr>
          <a:xfrm>
            <a:off x="838200" y="63563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2E2DF-277B-45A5-8032-DB7DF8F2A1B6}" type="datetime1">
              <a:rPr lang="en-US" smtClean="0"/>
              <a:t>10/2/2024</a:t>
            </a:fld>
            <a:endParaRPr lang="en-US"/>
          </a:p>
        </p:txBody>
      </p:sp>
      <p:sp>
        <p:nvSpPr>
          <p:cNvPr id="14" name="Footer Placeholder 4">
            <a:extLst>
              <a:ext uri="{FF2B5EF4-FFF2-40B4-BE49-F238E27FC236}">
                <a16:creationId xmlns:a16="http://schemas.microsoft.com/office/drawing/2014/main" id="{9FD53426-96C8-41DC-8952-B7B79FA07316}"/>
              </a:ext>
            </a:extLst>
          </p:cNvPr>
          <p:cNvSpPr>
            <a:spLocks noGrp="1"/>
          </p:cNvSpPr>
          <p:nvPr>
            <p:ph type="ftr" sz="quarter" idx="3"/>
          </p:nvPr>
        </p:nvSpPr>
        <p:spPr>
          <a:xfrm>
            <a:off x="4038600" y="63563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3F7F84DB-BF87-41BC-AB17-EE1E0908EB5F}"/>
              </a:ext>
            </a:extLst>
          </p:cNvPr>
          <p:cNvSpPr>
            <a:spLocks noGrp="1"/>
          </p:cNvSpPr>
          <p:nvPr>
            <p:ph type="sldNum" sz="quarter" idx="4"/>
          </p:nvPr>
        </p:nvSpPr>
        <p:spPr>
          <a:xfrm>
            <a:off x="8610600" y="63563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DB642-B96B-4E4F-95BE-DCA4F685BD55}" type="slidenum">
              <a:rPr lang="en-US" smtClean="0"/>
              <a:t>‹#›</a:t>
            </a:fld>
            <a:endParaRPr lang="en-US"/>
          </a:p>
        </p:txBody>
      </p:sp>
    </p:spTree>
    <p:extLst>
      <p:ext uri="{BB962C8B-B14F-4D97-AF65-F5344CB8AC3E}">
        <p14:creationId xmlns:p14="http://schemas.microsoft.com/office/powerpoint/2010/main" val="13521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609600" y="1600208"/>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10453954" y="101789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F1D73BA6-C17E-4E73-A105-17B45E3B877D}" type="datetime1">
              <a:rPr lang="en-US" smtClean="0">
                <a:solidFill>
                  <a:srgbClr val="575F6D"/>
                </a:solidFill>
              </a:rPr>
              <a:t>10/2/2024</a:t>
            </a:fld>
            <a:endParaRPr lang="en-US" dirty="0">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032" name="Straight Connector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34" name="Straight Connector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2" name="Oval 11"/>
          <p:cNvSpPr/>
          <p:nvPr/>
        </p:nvSpPr>
        <p:spPr>
          <a:xfrm>
            <a:off x="10875461" y="571504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itchFamily="18" charset="0"/>
              </a:defRPr>
            </a:lvl1pPr>
          </a:lstStyle>
          <a:p>
            <a:pPr fontAlgn="base">
              <a:spcBef>
                <a:spcPct val="0"/>
              </a:spcBef>
              <a:spcAft>
                <a:spcPct val="0"/>
              </a:spcAft>
              <a:defRPr/>
            </a:pPr>
            <a:fld id="{28AFB430-1F9F-4400-A3B2-017401DCB950}" type="slidenum">
              <a:rPr lang="en-US" altLang="en-US">
                <a:cs typeface="Arial" charset="0"/>
              </a:rPr>
              <a:pPr fontAlgn="base">
                <a:spcBef>
                  <a:spcPct val="0"/>
                </a:spcBef>
                <a:spcAft>
                  <a:spcPct val="0"/>
                </a:spcAft>
                <a:defRPr/>
              </a:pPr>
              <a:t>‹#›</a:t>
            </a:fld>
            <a:endParaRPr lang="en-US" altLang="en-US">
              <a:cs typeface="Arial" charset="0"/>
            </a:endParaRPr>
          </a:p>
        </p:txBody>
      </p:sp>
    </p:spTree>
    <p:extLst>
      <p:ext uri="{BB962C8B-B14F-4D97-AF65-F5344CB8AC3E}">
        <p14:creationId xmlns:p14="http://schemas.microsoft.com/office/powerpoint/2010/main" val="2612013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0"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25091"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1350512"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DE94EEF-9D98-4972-A5BE-A4198073E1DF}"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FA0DE49-90C4-43AE-AE04-D84B1EA069B3}"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777202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4FC29FB2-943A-4211-8172-0BB08EC5E5FA}" type="datetime1">
              <a:rPr lang="en-US" smtClean="0">
                <a:solidFill>
                  <a:srgbClr val="575F6D"/>
                </a:solidFill>
              </a:rPr>
              <a:t>10/2/2024</a:t>
            </a:fld>
            <a:endParaRPr lang="en-US">
              <a:solidFill>
                <a:srgbClr val="575F6D"/>
              </a:solidFill>
            </a:endParaRPr>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FFA0DE49-90C4-43AE-AE04-D84B1EA069B3}" type="slidenum">
              <a:rPr lang="en-US" smtClean="0"/>
              <a:pPr/>
              <a:t>‹#›</a:t>
            </a:fld>
            <a:endParaRPr lang="en-US"/>
          </a:p>
        </p:txBody>
      </p:sp>
    </p:spTree>
    <p:extLst>
      <p:ext uri="{BB962C8B-B14F-4D97-AF65-F5344CB8AC3E}">
        <p14:creationId xmlns:p14="http://schemas.microsoft.com/office/powerpoint/2010/main" val="20918079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FF99"/>
            </a:gs>
            <a:gs pos="50000">
              <a:schemeClr val="bg1"/>
            </a:gs>
            <a:gs pos="100000">
              <a:srgbClr val="00FF99"/>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8018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cover dir="r"/>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609600" y="1600208"/>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10453954" y="1017885"/>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0A1FF232-CFF7-4B8A-A35A-F5E05A518AE0}" type="datetime1">
              <a:rPr lang="en-US" smtClean="0">
                <a:solidFill>
                  <a:srgbClr val="575F6D"/>
                </a:solidFill>
              </a:rPr>
              <a:t>10/2/2024</a:t>
            </a:fld>
            <a:endParaRPr lang="en-US" dirty="0">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charset="0"/>
            </a:endParaRPr>
          </a:p>
        </p:txBody>
      </p:sp>
      <p:sp>
        <p:nvSpPr>
          <p:cNvPr id="1032" name="Straight Connector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34" name="Straight Connector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2" name="Oval 11"/>
          <p:cNvSpPr/>
          <p:nvPr/>
        </p:nvSpPr>
        <p:spPr>
          <a:xfrm>
            <a:off x="10875455" y="571503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itchFamily="18" charset="0"/>
              </a:defRPr>
            </a:lvl1pPr>
          </a:lstStyle>
          <a:p>
            <a:pPr fontAlgn="base">
              <a:spcBef>
                <a:spcPct val="0"/>
              </a:spcBef>
              <a:spcAft>
                <a:spcPct val="0"/>
              </a:spcAft>
              <a:defRPr/>
            </a:pPr>
            <a:fld id="{28AFB430-1F9F-4400-A3B2-017401DCB950}" type="slidenum">
              <a:rPr lang="en-US" altLang="en-US">
                <a:cs typeface="Arial" charset="0"/>
              </a:rPr>
              <a:pPr fontAlgn="base">
                <a:spcBef>
                  <a:spcPct val="0"/>
                </a:spcBef>
                <a:spcAft>
                  <a:spcPct val="0"/>
                </a:spcAft>
                <a:defRPr/>
              </a:pPr>
              <a:t>‹#›</a:t>
            </a:fld>
            <a:endParaRPr lang="en-US" altLang="en-US">
              <a:cs typeface="Arial" charset="0"/>
            </a:endParaRPr>
          </a:p>
        </p:txBody>
      </p:sp>
    </p:spTree>
    <p:extLst>
      <p:ext uri="{BB962C8B-B14F-4D97-AF65-F5344CB8AC3E}">
        <p14:creationId xmlns:p14="http://schemas.microsoft.com/office/powerpoint/2010/main" val="44026631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0"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25091"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1350512"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42643E2-6161-47FA-8DA0-544FE49F4CED}" type="datetime1">
              <a:rPr lang="en-US" smtClean="0">
                <a:solidFill>
                  <a:srgbClr val="E7DEC9">
                    <a:shade val="50000"/>
                    <a:satMod val="200000"/>
                  </a:srgbClr>
                </a:solidFill>
              </a:rPr>
              <a:t>10/2/2024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466D6DB-B5C6-454A-84AB-BE56CED329DF}"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5533677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5049ADA-F093-47D4-9506-0B522A86093F}" type="datetime1">
              <a:rPr lang="en-US" smtClean="0">
                <a:solidFill>
                  <a:prstClr val="black">
                    <a:tint val="75000"/>
                  </a:prstClr>
                </a:solidFill>
              </a:rPr>
              <a:t>10/2/2024</a:t>
            </a:fld>
            <a:endParaRPr lang="en-US">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ABFFB21-C0B5-48EB-A861-69FE2E1AC47A}" type="slidenum">
              <a:rPr lang="en-US" smtClean="0">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49086099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BA2E2DF-277B-45A5-8032-DB7DF8F2A1B6}" type="datetime1">
              <a:rPr lang="en-US" smtClean="0"/>
              <a:t>10/2/2024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38DB642-B96B-4E4F-95BE-DCA4F685BD5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25035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file:///C:\Users\ASUS\Downloads\DNA%20replication%20-%203D.mp4" TargetMode="External"/><Relationship Id="rId1" Type="http://schemas.microsoft.com/office/2007/relationships/media" Target="file:///C:\Users\ASUS\Downloads\DNA%20replication%20-%203D.mp4" TargetMode="Externa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6540" y="624809"/>
            <a:ext cx="9704391"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F96A1B">
                        <a:tint val="70000"/>
                        <a:satMod val="245000"/>
                      </a:srgbClr>
                    </a:gs>
                    <a:gs pos="75000">
                      <a:srgbClr val="F96A1B">
                        <a:tint val="90000"/>
                        <a:shade val="60000"/>
                        <a:satMod val="240000"/>
                      </a:srgbClr>
                    </a:gs>
                    <a:gs pos="100000">
                      <a:srgbClr val="F96A1B">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CHÀO MỪNG CÁC EM ĐẾN VỚI MÔN SINH HỌC</a:t>
            </a:r>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414" y="1729348"/>
            <a:ext cx="3052583" cy="22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078" y="3429000"/>
            <a:ext cx="6387128"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58321FF-917D-4B05-8026-689556A59540}" type="slidenum">
              <a:rPr lang="en-US" smtClean="0"/>
              <a:pPr/>
              <a:t>1</a:t>
            </a:fld>
            <a:endParaRPr lang="en-US"/>
          </a:p>
        </p:txBody>
      </p:sp>
    </p:spTree>
    <p:extLst>
      <p:ext uri="{BB962C8B-B14F-4D97-AF65-F5344CB8AC3E}">
        <p14:creationId xmlns:p14="http://schemas.microsoft.com/office/powerpoint/2010/main" val="4349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barn(inVertical)">
                                      <p:cBhvr>
                                        <p:cTn id="11" dur="500"/>
                                        <p:tgtEl>
                                          <p:spTgt spid="512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barn(inVertical)">
                                      <p:cBhvr>
                                        <p:cTn id="15"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vi-VN" altLang="vi-VN"/>
          </a:p>
        </p:txBody>
      </p:sp>
      <p:sp>
        <p:nvSpPr>
          <p:cNvPr id="3" name="Subtitle 2"/>
          <p:cNvSpPr>
            <a:spLocks noGrp="1"/>
          </p:cNvSpPr>
          <p:nvPr>
            <p:ph type="subTitle" idx="1"/>
          </p:nvPr>
        </p:nvSpPr>
        <p:spPr/>
        <p:txBody>
          <a:bodyPr/>
          <a:lstStyle/>
          <a:p>
            <a:pPr>
              <a:defRPr/>
            </a:pPr>
            <a:endParaRPr lang="en-US"/>
          </a:p>
        </p:txBody>
      </p:sp>
      <p:sp>
        <p:nvSpPr>
          <p:cNvPr id="7" name="Content Placeholder 2"/>
          <p:cNvSpPr txBox="1">
            <a:spLocks/>
          </p:cNvSpPr>
          <p:nvPr/>
        </p:nvSpPr>
        <p:spPr>
          <a:xfrm>
            <a:off x="145208" y="1174985"/>
            <a:ext cx="5351352" cy="288877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err="1">
                <a:solidFill>
                  <a:srgbClr val="FF0000"/>
                </a:solidFill>
                <a:latin typeface="Times New Roman" panose="02020603050405020304" pitchFamily="18" charset="0"/>
                <a:cs typeface="Times New Roman" panose="02020603050405020304" pitchFamily="18" charset="0"/>
              </a:rPr>
              <a:t>Câu</a:t>
            </a:r>
            <a:r>
              <a:rPr lang="en-US">
                <a:solidFill>
                  <a:srgbClr val="FF0000"/>
                </a:solidFill>
                <a:latin typeface="Times New Roman" panose="02020603050405020304" pitchFamily="18" charset="0"/>
                <a:cs typeface="Times New Roman" panose="02020603050405020304" pitchFamily="18" charset="0"/>
              </a:rPr>
              <a:t> 1: Các thành phần tham gia ?</a:t>
            </a:r>
          </a:p>
          <a:p>
            <a:pPr algn="l">
              <a:defRPr/>
            </a:pPr>
            <a:r>
              <a:rPr lang="en-US" sz="2100">
                <a:latin typeface="Times New Roman" panose="02020603050405020304" pitchFamily="18" charset="0"/>
                <a:cs typeface="Times New Roman" panose="02020603050405020304" pitchFamily="18" charset="0"/>
              </a:rPr>
              <a:t>-DNA mẹ</a:t>
            </a:r>
          </a:p>
          <a:p>
            <a:pPr algn="l">
              <a:defRPr/>
            </a:pPr>
            <a:r>
              <a:rPr lang="en-US" sz="2100">
                <a:latin typeface="Times New Roman" panose="02020603050405020304" pitchFamily="18" charset="0"/>
                <a:cs typeface="Times New Roman" panose="02020603050405020304" pitchFamily="18" charset="0"/>
              </a:rPr>
              <a:t>- Các enzim: Enzim tháo xoắn, Enzim tổng hợp mạch mới DNA - polymerase, Enzim nối ligase, enzim tổng hợp đoạn mồi </a:t>
            </a:r>
            <a:r>
              <a:rPr lang="en-US">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RNA- polymerase</a:t>
            </a:r>
          </a:p>
          <a:p>
            <a:pPr marL="342900" indent="-342900" algn="l">
              <a:buFontTx/>
              <a:buChar char="-"/>
              <a:defRPr/>
            </a:pPr>
            <a:r>
              <a:rPr lang="en-US" sz="2100">
                <a:latin typeface="Times New Roman" panose="02020603050405020304" pitchFamily="18" charset="0"/>
                <a:cs typeface="Times New Roman" panose="02020603050405020304" pitchFamily="18" charset="0"/>
              </a:rPr>
              <a:t>Các Nucleoitide từ môi trường nội bào</a:t>
            </a:r>
          </a:p>
          <a:p>
            <a:pPr algn="l">
              <a:defRPr/>
            </a:pPr>
            <a:endParaRPr lang="en-US" sz="21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81686" y="104627"/>
            <a:ext cx="6544554" cy="4360454"/>
          </a:xfrm>
          <a:prstGeom prst="rect">
            <a:avLst/>
          </a:prstGeom>
        </p:spPr>
      </p:pic>
    </p:spTree>
    <p:extLst>
      <p:ext uri="{BB962C8B-B14F-4D97-AF65-F5344CB8AC3E}">
        <p14:creationId xmlns:p14="http://schemas.microsoft.com/office/powerpoint/2010/main" val="547000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vi-VN" altLang="vi-VN"/>
          </a:p>
        </p:txBody>
      </p:sp>
      <p:sp>
        <p:nvSpPr>
          <p:cNvPr id="7" name="Content Placeholder 2"/>
          <p:cNvSpPr txBox="1">
            <a:spLocks/>
          </p:cNvSpPr>
          <p:nvPr/>
        </p:nvSpPr>
        <p:spPr>
          <a:xfrm>
            <a:off x="145208" y="1863086"/>
            <a:ext cx="5136478" cy="2208295"/>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err="1">
                <a:solidFill>
                  <a:srgbClr val="FF0000"/>
                </a:solidFill>
                <a:latin typeface="Times New Roman" panose="02020603050405020304" pitchFamily="18" charset="0"/>
                <a:cs typeface="Times New Roman" panose="02020603050405020304" pitchFamily="18" charset="0"/>
              </a:rPr>
              <a:t>Câu</a:t>
            </a:r>
            <a:r>
              <a:rPr lang="en-US">
                <a:solidFill>
                  <a:srgbClr val="FF0000"/>
                </a:solidFill>
                <a:latin typeface="Times New Roman" panose="02020603050405020304" pitchFamily="18" charset="0"/>
                <a:cs typeface="Times New Roman" panose="02020603050405020304" pitchFamily="18" charset="0"/>
              </a:rPr>
              <a:t> 2: Các giai đoạn?</a:t>
            </a:r>
          </a:p>
          <a:p>
            <a:pPr algn="l">
              <a:defRPr/>
            </a:pPr>
            <a:r>
              <a:rPr lang="en-US" sz="2100">
                <a:latin typeface="Times New Roman" panose="02020603050405020304" pitchFamily="18" charset="0"/>
                <a:cs typeface="Times New Roman" panose="02020603050405020304" pitchFamily="18" charset="0"/>
              </a:rPr>
              <a:t>- Tháo xoắn DNA</a:t>
            </a:r>
          </a:p>
          <a:p>
            <a:pPr marL="342900" indent="-342900" algn="l">
              <a:buFontTx/>
              <a:buChar char="-"/>
              <a:defRPr/>
            </a:pPr>
            <a:r>
              <a:rPr lang="en-US" sz="2100">
                <a:latin typeface="Times New Roman" panose="02020603050405020304" pitchFamily="18" charset="0"/>
                <a:cs typeface="Times New Roman" panose="02020603050405020304" pitchFamily="18" charset="0"/>
              </a:rPr>
              <a:t>Tổng hợp mạch mới DNA</a:t>
            </a:r>
          </a:p>
          <a:p>
            <a:pPr marL="342900" indent="-342900" algn="l">
              <a:buFontTx/>
              <a:buChar char="-"/>
              <a:defRPr/>
            </a:pPr>
            <a:r>
              <a:rPr lang="en-US" sz="2100">
                <a:latin typeface="Times New Roman" panose="02020603050405020304" pitchFamily="18" charset="0"/>
                <a:cs typeface="Times New Roman" panose="02020603050405020304" pitchFamily="18" charset="0"/>
              </a:rPr>
              <a:t>Tạo thành phân tử DNA</a:t>
            </a:r>
            <a:endParaRPr lang="en-US" sz="21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81686" y="104627"/>
            <a:ext cx="6544554" cy="4360454"/>
          </a:xfrm>
          <a:prstGeom prst="rect">
            <a:avLst/>
          </a:prstGeom>
        </p:spPr>
      </p:pic>
    </p:spTree>
    <p:extLst>
      <p:ext uri="{BB962C8B-B14F-4D97-AF65-F5344CB8AC3E}">
        <p14:creationId xmlns:p14="http://schemas.microsoft.com/office/powerpoint/2010/main" val="2915682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vi-VN" altLang="vi-VN"/>
          </a:p>
        </p:txBody>
      </p:sp>
      <p:sp>
        <p:nvSpPr>
          <p:cNvPr id="7" name="Content Placeholder 2"/>
          <p:cNvSpPr txBox="1">
            <a:spLocks/>
          </p:cNvSpPr>
          <p:nvPr/>
        </p:nvSpPr>
        <p:spPr>
          <a:xfrm>
            <a:off x="145208" y="1863086"/>
            <a:ext cx="5136478" cy="3237234"/>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err="1">
                <a:solidFill>
                  <a:srgbClr val="FF0000"/>
                </a:solidFill>
                <a:latin typeface="Times New Roman" panose="02020603050405020304" pitchFamily="18" charset="0"/>
                <a:cs typeface="Times New Roman" panose="02020603050405020304" pitchFamily="18" charset="0"/>
              </a:rPr>
              <a:t>Câu</a:t>
            </a:r>
            <a:r>
              <a:rPr lang="en-US">
                <a:solidFill>
                  <a:srgbClr val="FF0000"/>
                </a:solidFill>
                <a:latin typeface="Times New Roman" panose="02020603050405020304" pitchFamily="18" charset="0"/>
                <a:cs typeface="Times New Roman" panose="02020603050405020304" pitchFamily="18" charset="0"/>
              </a:rPr>
              <a:t> 3: Hãy cho biết chiều tổng hợp mạch mới? 2 mạch mới có đặc điểm gì khác biệt nhau ?</a:t>
            </a:r>
          </a:p>
          <a:p>
            <a:pPr marL="342900" indent="-342900" algn="l">
              <a:buFontTx/>
              <a:buChar char="-"/>
              <a:defRPr/>
            </a:pPr>
            <a:r>
              <a:rPr lang="en-US">
                <a:latin typeface="Times New Roman" panose="02020603050405020304" pitchFamily="18" charset="0"/>
                <a:cs typeface="Times New Roman" panose="02020603050405020304" pitchFamily="18" charset="0"/>
              </a:rPr>
              <a:t>Enzim DNA polymerase luôn tổng hợp mạch mới theo chiều 5’-3</a:t>
            </a:r>
            <a:r>
              <a:rPr lang="en-US">
                <a:solidFill>
                  <a:srgbClr val="FF0000"/>
                </a:solidFill>
                <a:latin typeface="Times New Roman" panose="02020603050405020304" pitchFamily="18" charset="0"/>
                <a:cs typeface="Times New Roman" panose="02020603050405020304" pitchFamily="18" charset="0"/>
              </a:rPr>
              <a:t>’</a:t>
            </a:r>
          </a:p>
          <a:p>
            <a:pPr algn="l">
              <a:defRPr/>
            </a:pPr>
            <a:r>
              <a:rPr lang="en-US">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Mạch khuôn 3’-5’ =&gt; mạch mới được tổng hợp liên tục</a:t>
            </a:r>
          </a:p>
          <a:p>
            <a:pPr algn="l">
              <a:defRPr/>
            </a:pPr>
            <a:r>
              <a:rPr lang="en-US">
                <a:latin typeface="Times New Roman" panose="02020603050405020304" pitchFamily="18" charset="0"/>
                <a:cs typeface="Times New Roman" panose="02020603050405020304" pitchFamily="18" charset="0"/>
              </a:rPr>
              <a:t>+ Mạch khuôn 5’-3’ =&gt; mạch mới được tổng hợp gián đoạn tạo thành đoạn ngắn okazaki</a:t>
            </a:r>
          </a:p>
          <a:p>
            <a:pPr algn="l">
              <a:defRPr/>
            </a:pPr>
            <a:endParaRPr lang="en-US">
              <a:latin typeface="Times New Roman" panose="02020603050405020304" pitchFamily="18" charset="0"/>
              <a:cs typeface="Times New Roman" panose="02020603050405020304" pitchFamily="18" charset="0"/>
            </a:endParaRPr>
          </a:p>
          <a:p>
            <a:pPr algn="l">
              <a:defRPr/>
            </a:pPr>
            <a:endParaRPr lang="en-US">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81686" y="104627"/>
            <a:ext cx="6544554" cy="4360454"/>
          </a:xfrm>
          <a:prstGeom prst="rect">
            <a:avLst/>
          </a:prstGeom>
        </p:spPr>
      </p:pic>
    </p:spTree>
    <p:extLst>
      <p:ext uri="{BB962C8B-B14F-4D97-AF65-F5344CB8AC3E}">
        <p14:creationId xmlns:p14="http://schemas.microsoft.com/office/powerpoint/2010/main" val="1776089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vi-VN" altLang="vi-VN"/>
          </a:p>
        </p:txBody>
      </p:sp>
      <p:sp>
        <p:nvSpPr>
          <p:cNvPr id="7" name="Content Placeholder 2"/>
          <p:cNvSpPr txBox="1">
            <a:spLocks/>
          </p:cNvSpPr>
          <p:nvPr/>
        </p:nvSpPr>
        <p:spPr>
          <a:xfrm>
            <a:off x="145208" y="1863086"/>
            <a:ext cx="5136478" cy="2208295"/>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err="1">
                <a:solidFill>
                  <a:srgbClr val="FF0000"/>
                </a:solidFill>
                <a:latin typeface="Times New Roman" panose="02020603050405020304" pitchFamily="18" charset="0"/>
                <a:cs typeface="Times New Roman" panose="02020603050405020304" pitchFamily="18" charset="0"/>
              </a:rPr>
              <a:t>Câu</a:t>
            </a:r>
            <a:r>
              <a:rPr lang="en-US">
                <a:solidFill>
                  <a:srgbClr val="FF0000"/>
                </a:solidFill>
                <a:latin typeface="Times New Roman" panose="02020603050405020304" pitchFamily="18" charset="0"/>
                <a:cs typeface="Times New Roman" panose="02020603050405020304" pitchFamily="18" charset="0"/>
              </a:rPr>
              <a:t> 4: Nguyên tắc ?</a:t>
            </a:r>
          </a:p>
          <a:p>
            <a:pPr marL="342900" indent="-342900" algn="l">
              <a:buFontTx/>
              <a:buChar char="-"/>
              <a:defRPr/>
            </a:pPr>
            <a:r>
              <a:rPr lang="en-US" sz="2100">
                <a:latin typeface="Times New Roman" panose="02020603050405020304" pitchFamily="18" charset="0"/>
                <a:cs typeface="Times New Roman" panose="02020603050405020304" pitchFamily="18" charset="0"/>
              </a:rPr>
              <a:t>Bổ sung</a:t>
            </a:r>
          </a:p>
          <a:p>
            <a:pPr marL="342900" indent="-342900" algn="l">
              <a:buFontTx/>
              <a:buChar char="-"/>
              <a:defRPr/>
            </a:pPr>
            <a:r>
              <a:rPr lang="en-US" sz="2100">
                <a:latin typeface="Times New Roman" panose="02020603050405020304" pitchFamily="18" charset="0"/>
                <a:cs typeface="Times New Roman" panose="02020603050405020304" pitchFamily="18" charset="0"/>
              </a:rPr>
              <a:t>Bán bảo toàn</a:t>
            </a:r>
            <a:endParaRPr lang="en-US" sz="21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81686" y="104627"/>
            <a:ext cx="6544554" cy="4360454"/>
          </a:xfrm>
          <a:prstGeom prst="rect">
            <a:avLst/>
          </a:prstGeom>
        </p:spPr>
      </p:pic>
    </p:spTree>
    <p:extLst>
      <p:ext uri="{BB962C8B-B14F-4D97-AF65-F5344CB8AC3E}">
        <p14:creationId xmlns:p14="http://schemas.microsoft.com/office/powerpoint/2010/main" val="1113841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p:txBody>
          <a:bodyPr/>
          <a:lstStyle/>
          <a:p>
            <a:endParaRPr lang="vi-VN" altLang="vi-VN"/>
          </a:p>
        </p:txBody>
      </p:sp>
      <p:sp>
        <p:nvSpPr>
          <p:cNvPr id="3" name="Subtitle 2"/>
          <p:cNvSpPr>
            <a:spLocks noGrp="1"/>
          </p:cNvSpPr>
          <p:nvPr>
            <p:ph type="subTitle" idx="1"/>
          </p:nvPr>
        </p:nvSpPr>
        <p:spPr/>
        <p:txBody>
          <a:bodyPr/>
          <a:lstStyle/>
          <a:p>
            <a:pPr>
              <a:defRPr/>
            </a:pPr>
            <a:endParaRPr lang="en-US"/>
          </a:p>
        </p:txBody>
      </p:sp>
      <p:sp>
        <p:nvSpPr>
          <p:cNvPr id="5" name="Content Placeholder 2"/>
          <p:cNvSpPr txBox="1">
            <a:spLocks/>
          </p:cNvSpPr>
          <p:nvPr/>
        </p:nvSpPr>
        <p:spPr>
          <a:xfrm>
            <a:off x="857569" y="201614"/>
            <a:ext cx="8112125" cy="2497137"/>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sz="2100" err="1">
                <a:solidFill>
                  <a:srgbClr val="FF0000"/>
                </a:solidFill>
                <a:latin typeface="Times New Roman" panose="02020603050405020304" pitchFamily="18" charset="0"/>
                <a:cs typeface="Times New Roman" panose="02020603050405020304" pitchFamily="18" charset="0"/>
              </a:rPr>
              <a:t>Câu</a:t>
            </a:r>
            <a:r>
              <a:rPr lang="en-US" sz="2100">
                <a:solidFill>
                  <a:srgbClr val="FF0000"/>
                </a:solidFill>
                <a:latin typeface="Times New Roman" panose="02020603050405020304" pitchFamily="18" charset="0"/>
                <a:cs typeface="Times New Roman" panose="02020603050405020304" pitchFamily="18" charset="0"/>
              </a:rPr>
              <a:t> 5: </a:t>
            </a:r>
            <a:r>
              <a:rPr lang="en-US" sz="2100" dirty="0" err="1">
                <a:solidFill>
                  <a:srgbClr val="FF0000"/>
                </a:solidFill>
                <a:latin typeface="Times New Roman" panose="02020603050405020304" pitchFamily="18" charset="0"/>
                <a:cs typeface="Times New Roman" panose="02020603050405020304" pitchFamily="18" charset="0"/>
              </a:rPr>
              <a:t>Kết</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quả</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của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quá</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trình</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nhân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đôi</a:t>
            </a:r>
            <a:r>
              <a:rPr lang="en-US" sz="2100" dirty="0">
                <a:solidFill>
                  <a:srgbClr val="FF0000"/>
                </a:solidFill>
                <a:latin typeface="Times New Roman" panose="02020603050405020304" pitchFamily="18" charset="0"/>
                <a:cs typeface="Times New Roman" panose="02020603050405020304" pitchFamily="18" charset="0"/>
              </a:rPr>
              <a:t> ADN?</a:t>
            </a:r>
          </a:p>
          <a:p>
            <a:pPr>
              <a:defRPr/>
            </a:pPr>
            <a:endParaRPr lang="en-US" sz="1800" dirty="0">
              <a:solidFill>
                <a:srgbClr val="FF0000"/>
              </a:solidFill>
              <a:latin typeface="Times New Roman" panose="02020603050405020304" pitchFamily="18" charset="0"/>
              <a:cs typeface="Times New Roman" panose="02020603050405020304" pitchFamily="18" charset="0"/>
            </a:endParaRPr>
          </a:p>
          <a:p>
            <a:pPr>
              <a:defRPr/>
            </a:pP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1 ADN </a:t>
            </a:r>
            <a:r>
              <a:rPr lang="en-US" sz="2100" dirty="0" err="1">
                <a:latin typeface="Times New Roman" panose="02020603050405020304" pitchFamily="18" charset="0"/>
                <a:cs typeface="Times New Roman" panose="02020603050405020304" pitchFamily="18" charset="0"/>
              </a:rPr>
              <a:t>mẹ</a:t>
            </a:r>
            <a:r>
              <a:rPr lang="en-US" sz="2100" dirty="0">
                <a:latin typeface="Times New Roman" panose="02020603050405020304" pitchFamily="18" charset="0"/>
                <a:cs typeface="Times New Roman" panose="02020603050405020304" pitchFamily="18" charset="0"/>
              </a:rPr>
              <a:t> -&gt; 2 ADN con </a:t>
            </a:r>
            <a:r>
              <a:rPr lang="en-US" sz="2100" dirty="0" err="1">
                <a:latin typeface="Times New Roman" panose="02020603050405020304" pitchFamily="18" charset="0"/>
                <a:cs typeface="Times New Roman" panose="02020603050405020304" pitchFamily="18" charset="0"/>
              </a:rPr>
              <a:t>giống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giống</a:t>
            </a:r>
            <a:r>
              <a:rPr lang="en-US" sz="2100" dirty="0">
                <a:latin typeface="Times New Roman" panose="02020603050405020304" pitchFamily="18" charset="0"/>
                <a:cs typeface="Times New Roman" panose="02020603050405020304" pitchFamily="18" charset="0"/>
              </a:rPr>
              <a:t> </a:t>
            </a:r>
            <a:r>
              <a:rPr lang="en-US" sz="2100">
                <a:latin typeface="Times New Roman" panose="02020603050405020304" pitchFamily="18" charset="0"/>
                <a:cs typeface="Times New Roman" panose="02020603050405020304" pitchFamily="18" charset="0"/>
              </a:rPr>
              <a:t>ADN mẹ</a:t>
            </a:r>
          </a:p>
          <a:p>
            <a:pPr>
              <a:defRPr/>
            </a:pPr>
            <a:endParaRPr lang="en-US" sz="2100" dirty="0">
              <a:latin typeface="Times New Roman" panose="02020603050405020304" pitchFamily="18" charset="0"/>
              <a:cs typeface="Times New Roman" panose="02020603050405020304" pitchFamily="18" charset="0"/>
            </a:endParaRPr>
          </a:p>
          <a:p>
            <a:pPr>
              <a:defRPr/>
            </a:pPr>
            <a:endParaRPr lang="en-US" sz="1800"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957" y="2698751"/>
            <a:ext cx="8087686" cy="28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657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eaLnBrk="1" hangingPunct="1">
              <a:lnSpc>
                <a:spcPct val="150000"/>
              </a:lnSpc>
              <a:buFont typeface="Arial" panose="020B0604020202020204" pitchFamily="34" charset="0"/>
              <a:buNone/>
            </a:pPr>
            <a:r>
              <a:rPr lang="en-US" altLang="en-US" b="1"/>
              <a:t>Ý nghĩa:</a:t>
            </a:r>
          </a:p>
          <a:p>
            <a:pPr algn="just">
              <a:lnSpc>
                <a:spcPct val="150000"/>
              </a:lnSpc>
              <a:buNone/>
            </a:pPr>
            <a:r>
              <a:rPr lang="en-US" b="1">
                <a:solidFill>
                  <a:srgbClr val="0000FF"/>
                </a:solidFill>
                <a:latin typeface="Calibri" pitchFamily="34" charset="0"/>
                <a:cs typeface="Calibri" pitchFamily="34" charset="0"/>
              </a:rPr>
              <a:t>Tự sao thông tin di truyền qua các thế hệ tế bào và các thế hệ cơ thể</a:t>
            </a:r>
            <a:endParaRPr lang="en-US" altLang="en-US"/>
          </a:p>
        </p:txBody>
      </p:sp>
      <p:sp>
        <p:nvSpPr>
          <p:cNvPr id="44036" name="Date Placeholder 3"/>
          <p:cNvSpPr>
            <a:spLocks noGrp="1"/>
          </p:cNvSpPr>
          <p:nvPr>
            <p:ph type="dt"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FD9DFA67-6F8B-435A-A1DE-A61D1ACC3B94}"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44037" name="Slide Number Placehold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62B5A554-61D5-4428-9E99-D55A408CD892}" type="slidenum">
              <a:rPr lang="en-US" altLang="en-US" sz="1200">
                <a:solidFill>
                  <a:srgbClr val="FF0000"/>
                </a:solidFill>
              </a:rPr>
              <a:pPr>
                <a:spcBef>
                  <a:spcPct val="0"/>
                </a:spcBef>
                <a:buFontTx/>
                <a:buNone/>
              </a:pPr>
              <a:t>15</a:t>
            </a:fld>
            <a:endParaRPr lang="en-US" altLang="en-US" sz="1200">
              <a:solidFill>
                <a:srgbClr val="FF0000"/>
              </a:solidFill>
            </a:endParaRPr>
          </a:p>
        </p:txBody>
      </p:sp>
      <p:sp>
        <p:nvSpPr>
          <p:cNvPr id="44038" name="Footer Placeholder 6"/>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sp>
        <p:nvSpPr>
          <p:cNvPr id="4" name="Title 3"/>
          <p:cNvSpPr>
            <a:spLocks noGrp="1"/>
          </p:cNvSpPr>
          <p:nvPr>
            <p:ph type="title"/>
          </p:nvPr>
        </p:nvSpPr>
        <p:spPr/>
        <p:txBody>
          <a:bodyPr/>
          <a:lstStyle/>
          <a:p>
            <a:endParaRPr lang="vi-VN"/>
          </a:p>
        </p:txBody>
      </p:sp>
    </p:spTree>
    <p:extLst>
      <p:ext uri="{BB962C8B-B14F-4D97-AF65-F5344CB8AC3E}">
        <p14:creationId xmlns:p14="http://schemas.microsoft.com/office/powerpoint/2010/main" val="333323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47" y="289774"/>
            <a:ext cx="11207565" cy="540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5"/>
          </p:nvPr>
        </p:nvSpPr>
        <p:spPr/>
        <p:txBody>
          <a:bodyPr/>
          <a:lstStyle/>
          <a:p>
            <a:fld id="{FFA0DE49-90C4-43AE-AE04-D84B1EA069B3}" type="slidenum">
              <a:rPr lang="en-US" smtClean="0"/>
              <a:pPr/>
              <a:t>16</a:t>
            </a:fld>
            <a:endParaRPr lang="en-US"/>
          </a:p>
        </p:txBody>
      </p:sp>
    </p:spTree>
    <p:extLst>
      <p:ext uri="{BB962C8B-B14F-4D97-AF65-F5344CB8AC3E}">
        <p14:creationId xmlns:p14="http://schemas.microsoft.com/office/powerpoint/2010/main" val="3477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E64AEF39-5B22-4F0D-9944-2927EC8A61C8}" type="slidenum">
              <a:rPr lang="en-US" altLang="en-US" sz="1200">
                <a:solidFill>
                  <a:srgbClr val="FF0000"/>
                </a:solidFill>
              </a:rPr>
              <a:pPr>
                <a:spcBef>
                  <a:spcPct val="0"/>
                </a:spcBef>
                <a:buFontTx/>
                <a:buNone/>
              </a:pPr>
              <a:t>17</a:t>
            </a:fld>
            <a:endParaRPr lang="en-US" altLang="en-US" sz="1200">
              <a:solidFill>
                <a:srgbClr val="FF0000"/>
              </a:solidFill>
            </a:endParaRPr>
          </a:p>
        </p:txBody>
      </p:sp>
      <p:cxnSp>
        <p:nvCxnSpPr>
          <p:cNvPr id="8" name="Straight Connector 7"/>
          <p:cNvCxnSpPr/>
          <p:nvPr/>
        </p:nvCxnSpPr>
        <p:spPr>
          <a:xfrm>
            <a:off x="1905000" y="76200"/>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9800" y="76200"/>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362200" y="609600"/>
            <a:ext cx="1066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59" name="TextBox 12"/>
          <p:cNvSpPr txBox="1">
            <a:spLocks noChangeArrowheads="1"/>
          </p:cNvSpPr>
          <p:nvPr/>
        </p:nvSpPr>
        <p:spPr bwMode="auto">
          <a:xfrm>
            <a:off x="2527300" y="696914"/>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800"/>
              <a:t>Lần 1</a:t>
            </a:r>
          </a:p>
        </p:txBody>
      </p:sp>
      <p:cxnSp>
        <p:nvCxnSpPr>
          <p:cNvPr id="14" name="Straight Connector 13"/>
          <p:cNvCxnSpPr/>
          <p:nvPr/>
        </p:nvCxnSpPr>
        <p:spPr>
          <a:xfrm>
            <a:off x="3722688" y="1219200"/>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33800" y="114300"/>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62400" y="1143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2400" y="1219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4400" y="698500"/>
            <a:ext cx="1066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65" name="TextBox 21"/>
          <p:cNvSpPr txBox="1">
            <a:spLocks noChangeArrowheads="1"/>
          </p:cNvSpPr>
          <p:nvPr/>
        </p:nvSpPr>
        <p:spPr bwMode="auto">
          <a:xfrm>
            <a:off x="4876800" y="7842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800"/>
              <a:t>Lần 2</a:t>
            </a:r>
          </a:p>
        </p:txBody>
      </p:sp>
      <p:cxnSp>
        <p:nvCxnSpPr>
          <p:cNvPr id="23" name="Straight Connector 22"/>
          <p:cNvCxnSpPr/>
          <p:nvPr/>
        </p:nvCxnSpPr>
        <p:spPr>
          <a:xfrm>
            <a:off x="5867400" y="42863"/>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69013" y="428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0" y="76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86600" y="76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58000" y="1219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10413" y="1219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67400" y="1219200"/>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73775" y="12192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391400" y="793750"/>
            <a:ext cx="1066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76" name="TextBox 33"/>
          <p:cNvSpPr txBox="1">
            <a:spLocks noChangeArrowheads="1"/>
          </p:cNvSpPr>
          <p:nvPr/>
        </p:nvSpPr>
        <p:spPr bwMode="auto">
          <a:xfrm>
            <a:off x="7620000" y="84931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800"/>
              <a:t>Lần </a:t>
            </a:r>
            <a:r>
              <a:rPr lang="vi-VN" altLang="en-US" sz="1800"/>
              <a:t>3</a:t>
            </a:r>
            <a:endParaRPr lang="en-US" altLang="en-US" sz="1800"/>
          </a:p>
        </p:txBody>
      </p:sp>
      <p:cxnSp>
        <p:nvCxnSpPr>
          <p:cNvPr id="35" name="Straight Connector 34"/>
          <p:cNvCxnSpPr/>
          <p:nvPr/>
        </p:nvCxnSpPr>
        <p:spPr>
          <a:xfrm>
            <a:off x="8637588" y="161925"/>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57920" y="161925"/>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753600" y="22701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860280" y="231776"/>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753600" y="13382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860280" y="13382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637588" y="1338263"/>
            <a:ext cx="0" cy="9906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757920" y="13382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363200" y="22701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480040" y="204154"/>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363200" y="13716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480040" y="1371600"/>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144000" y="20161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0360" y="1952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144000" y="134461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230360" y="1338263"/>
            <a:ext cx="0" cy="99060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725612" y="2589213"/>
            <a:ext cx="9684067" cy="3785652"/>
          </a:xfrm>
          <a:prstGeom prst="rect">
            <a:avLst/>
          </a:prstGeom>
          <a:noFill/>
        </p:spPr>
        <p:txBody>
          <a:bodyPr wrap="square">
            <a:spAutoFit/>
          </a:bodyPr>
          <a:lstStyle/>
          <a:p>
            <a:pPr marL="285750" indent="-285750">
              <a:buFont typeface="Wingdings" panose="05000000000000000000" pitchFamily="2" charset="2"/>
              <a:buChar char="v"/>
              <a:defRPr/>
            </a:pPr>
            <a:r>
              <a:rPr lang="en-US" sz="2400">
                <a:solidFill>
                  <a:srgbClr val="0000FF"/>
                </a:solidFill>
                <a:latin typeface="Times New Roman" panose="02020603050405020304" pitchFamily="18" charset="0"/>
                <a:cs typeface="Times New Roman" panose="02020603050405020304" pitchFamily="18" charset="0"/>
              </a:rPr>
              <a:t>Số ADN con sinh ra:</a:t>
            </a:r>
          </a:p>
          <a:p>
            <a:pPr>
              <a:defRPr/>
            </a:pPr>
            <a:r>
              <a:rPr lang="en-US" sz="2400">
                <a:solidFill>
                  <a:srgbClr val="0000FF"/>
                </a:solidFill>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 ADN mẹ qua k lần nhân đôi-&gt; 2</a:t>
            </a:r>
            <a:r>
              <a:rPr lang="en-US" sz="2400" baseline="30000">
                <a:latin typeface="Times New Roman" panose="02020603050405020304" pitchFamily="18" charset="0"/>
                <a:cs typeface="Times New Roman" panose="02020603050405020304" pitchFamily="18" charset="0"/>
              </a:rPr>
              <a:t>k</a:t>
            </a:r>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defRPr/>
            </a:pPr>
            <a:r>
              <a:rPr lang="en-US" sz="2400">
                <a:solidFill>
                  <a:srgbClr val="0000FF"/>
                </a:solidFill>
                <a:latin typeface="Times New Roman" panose="02020603050405020304" pitchFamily="18" charset="0"/>
                <a:cs typeface="Times New Roman" panose="02020603050405020304" pitchFamily="18" charset="0"/>
              </a:rPr>
              <a:t>Số ADN con do môi trường tổng hợp:</a:t>
            </a:r>
          </a:p>
          <a:p>
            <a:pPr>
              <a:defRPr/>
            </a:pPr>
            <a:r>
              <a:rPr lang="en-US" sz="2400">
                <a:latin typeface="Times New Roman" panose="02020603050405020304" pitchFamily="18" charset="0"/>
                <a:cs typeface="Times New Roman" panose="02020603050405020304" pitchFamily="18" charset="0"/>
              </a:rPr>
              <a:t>                      2</a:t>
            </a:r>
            <a:r>
              <a:rPr lang="en-US" sz="2400" baseline="30000">
                <a:latin typeface="Times New Roman" panose="02020603050405020304" pitchFamily="18" charset="0"/>
                <a:cs typeface="Times New Roman" panose="02020603050405020304" pitchFamily="18" charset="0"/>
              </a:rPr>
              <a:t>k </a:t>
            </a:r>
            <a:r>
              <a:rPr lang="en-US" sz="2400">
                <a:latin typeface="Times New Roman" panose="02020603050405020304" pitchFamily="18" charset="0"/>
                <a:cs typeface="Times New Roman" panose="02020603050405020304" pitchFamily="18" charset="0"/>
              </a:rPr>
              <a:t>-1 </a:t>
            </a:r>
          </a:p>
          <a:p>
            <a:pPr marL="342900" indent="-342900">
              <a:buFont typeface="Wingdings" panose="05000000000000000000" pitchFamily="2" charset="2"/>
              <a:buChar char="v"/>
              <a:defRPr/>
            </a:pPr>
            <a:r>
              <a:rPr lang="en-US" sz="2400">
                <a:solidFill>
                  <a:srgbClr val="0000FF"/>
                </a:solidFill>
                <a:latin typeface="Times New Roman" panose="02020603050405020304" pitchFamily="18" charset="0"/>
                <a:cs typeface="Times New Roman" panose="02020603050405020304" pitchFamily="18" charset="0"/>
              </a:rPr>
              <a:t>Số ADN con được tổng hợp </a:t>
            </a:r>
            <a:r>
              <a:rPr lang="en-US" sz="2400" b="1">
                <a:solidFill>
                  <a:schemeClr val="accent6">
                    <a:lumMod val="50000"/>
                  </a:schemeClr>
                </a:solidFill>
                <a:latin typeface="Times New Roman" panose="02020603050405020304" pitchFamily="18" charset="0"/>
                <a:cs typeface="Times New Roman" panose="02020603050405020304" pitchFamily="18" charset="0"/>
              </a:rPr>
              <a:t>mới hoàn toàn </a:t>
            </a:r>
            <a:r>
              <a:rPr lang="en-US" sz="2400">
                <a:solidFill>
                  <a:srgbClr val="0000FF"/>
                </a:solidFill>
                <a:latin typeface="Times New Roman" panose="02020603050405020304" pitchFamily="18" charset="0"/>
                <a:cs typeface="Times New Roman" panose="02020603050405020304" pitchFamily="18" charset="0"/>
              </a:rPr>
              <a:t>từ môi trường:</a:t>
            </a:r>
          </a:p>
          <a:p>
            <a:pPr>
              <a:defRPr/>
            </a:pPr>
            <a:r>
              <a:rPr lang="en-US" sz="2400">
                <a:latin typeface="Times New Roman" panose="02020603050405020304" pitchFamily="18" charset="0"/>
                <a:cs typeface="Times New Roman" panose="02020603050405020304" pitchFamily="18" charset="0"/>
              </a:rPr>
              <a:t>2</a:t>
            </a:r>
            <a:r>
              <a:rPr lang="en-US" sz="2400" baseline="30000">
                <a:latin typeface="Times New Roman" panose="02020603050405020304" pitchFamily="18" charset="0"/>
                <a:cs typeface="Times New Roman" panose="02020603050405020304" pitchFamily="18" charset="0"/>
              </a:rPr>
              <a:t>k </a:t>
            </a:r>
            <a:r>
              <a:rPr lang="en-US" sz="2400">
                <a:latin typeface="Times New Roman" panose="02020603050405020304" pitchFamily="18" charset="0"/>
                <a:cs typeface="Times New Roman" panose="02020603050405020304" pitchFamily="18" charset="0"/>
              </a:rPr>
              <a:t>-2</a:t>
            </a:r>
          </a:p>
          <a:p>
            <a:pPr marL="342900" indent="-342900">
              <a:buFont typeface="Wingdings" panose="05000000000000000000" pitchFamily="2" charset="2"/>
              <a:buChar char="v"/>
              <a:defRPr/>
            </a:pPr>
            <a:r>
              <a:rPr lang="en-US" sz="2400">
                <a:solidFill>
                  <a:srgbClr val="0000FF"/>
                </a:solidFill>
                <a:latin typeface="Times New Roman" panose="02020603050405020304" pitchFamily="18" charset="0"/>
                <a:cs typeface="Times New Roman" panose="02020603050405020304" pitchFamily="18" charset="0"/>
              </a:rPr>
              <a:t>Số nu mà môi trường nội bào cung cấp</a:t>
            </a:r>
          </a:p>
          <a:p>
            <a:pPr>
              <a:defRPr/>
            </a:pPr>
            <a:r>
              <a:rPr lang="en-US" sz="2400">
                <a:latin typeface="Times New Roman" panose="02020603050405020304" pitchFamily="18" charset="0"/>
                <a:cs typeface="Times New Roman" panose="02020603050405020304" pitchFamily="18" charset="0"/>
              </a:rPr>
              <a:t>N</a:t>
            </a:r>
            <a:r>
              <a:rPr lang="en-US" sz="2400" baseline="-25000">
                <a:latin typeface="Times New Roman" panose="02020603050405020304" pitchFamily="18" charset="0"/>
                <a:cs typeface="Times New Roman" panose="02020603050405020304" pitchFamily="18" charset="0"/>
              </a:rPr>
              <a:t>mt</a:t>
            </a:r>
            <a:r>
              <a:rPr lang="en-US" sz="2400">
                <a:latin typeface="Times New Roman" panose="02020603050405020304" pitchFamily="18" charset="0"/>
                <a:cs typeface="Times New Roman" panose="02020603050405020304" pitchFamily="18" charset="0"/>
              </a:rPr>
              <a:t>= (2</a:t>
            </a:r>
            <a:r>
              <a:rPr lang="en-US" sz="2400" baseline="30000">
                <a:latin typeface="Times New Roman" panose="02020603050405020304" pitchFamily="18" charset="0"/>
                <a:cs typeface="Times New Roman" panose="02020603050405020304" pitchFamily="18" charset="0"/>
              </a:rPr>
              <a:t>k </a:t>
            </a:r>
            <a:r>
              <a:rPr lang="en-US" sz="2400">
                <a:latin typeface="Times New Roman" panose="02020603050405020304" pitchFamily="18" charset="0"/>
                <a:cs typeface="Times New Roman" panose="02020603050405020304" pitchFamily="18" charset="0"/>
              </a:rPr>
              <a:t>-1 ).N</a:t>
            </a:r>
          </a:p>
          <a:p>
            <a:pPr>
              <a:defRPr/>
            </a:pPr>
            <a:r>
              <a:rPr lang="en-US" sz="2400">
                <a:latin typeface="Times New Roman" panose="02020603050405020304" pitchFamily="18" charset="0"/>
                <a:cs typeface="Times New Roman" panose="02020603050405020304" pitchFamily="18" charset="0"/>
              </a:rPr>
              <a:t>A</a:t>
            </a:r>
            <a:r>
              <a:rPr lang="en-US" sz="2400" baseline="-25000">
                <a:latin typeface="Times New Roman" panose="02020603050405020304" pitchFamily="18" charset="0"/>
                <a:cs typeface="Times New Roman" panose="02020603050405020304" pitchFamily="18" charset="0"/>
              </a:rPr>
              <a:t>mt</a:t>
            </a:r>
            <a:r>
              <a:rPr lang="en-US" sz="2400">
                <a:latin typeface="Times New Roman" panose="02020603050405020304" pitchFamily="18" charset="0"/>
                <a:cs typeface="Times New Roman" panose="02020603050405020304" pitchFamily="18" charset="0"/>
              </a:rPr>
              <a:t>=T</a:t>
            </a:r>
            <a:r>
              <a:rPr lang="en-US" sz="2400" baseline="-25000">
                <a:latin typeface="Times New Roman" panose="02020603050405020304" pitchFamily="18" charset="0"/>
                <a:cs typeface="Times New Roman" panose="02020603050405020304" pitchFamily="18" charset="0"/>
              </a:rPr>
              <a:t>mt</a:t>
            </a:r>
            <a:r>
              <a:rPr lang="en-US" sz="2400">
                <a:latin typeface="Times New Roman" panose="02020603050405020304" pitchFamily="18" charset="0"/>
                <a:cs typeface="Times New Roman" panose="02020603050405020304" pitchFamily="18" charset="0"/>
              </a:rPr>
              <a:t>=  (2</a:t>
            </a:r>
            <a:r>
              <a:rPr lang="en-US" sz="2400" baseline="30000">
                <a:latin typeface="Times New Roman" panose="02020603050405020304" pitchFamily="18" charset="0"/>
                <a:cs typeface="Times New Roman" panose="02020603050405020304" pitchFamily="18" charset="0"/>
              </a:rPr>
              <a:t>k </a:t>
            </a:r>
            <a:r>
              <a:rPr lang="en-US" sz="2400">
                <a:latin typeface="Times New Roman" panose="02020603050405020304" pitchFamily="18" charset="0"/>
                <a:cs typeface="Times New Roman" panose="02020603050405020304" pitchFamily="18" charset="0"/>
              </a:rPr>
              <a:t>-1 ).A         ; G</a:t>
            </a:r>
            <a:r>
              <a:rPr lang="en-US" sz="2400" baseline="-25000">
                <a:latin typeface="Times New Roman" panose="02020603050405020304" pitchFamily="18" charset="0"/>
                <a:cs typeface="Times New Roman" panose="02020603050405020304" pitchFamily="18" charset="0"/>
              </a:rPr>
              <a:t>mt</a:t>
            </a:r>
            <a:r>
              <a:rPr lang="en-US" sz="2400">
                <a:latin typeface="Times New Roman" panose="02020603050405020304" pitchFamily="18" charset="0"/>
                <a:cs typeface="Times New Roman" panose="02020603050405020304" pitchFamily="18" charset="0"/>
              </a:rPr>
              <a:t>=C</a:t>
            </a:r>
            <a:r>
              <a:rPr lang="en-US" sz="2400" baseline="-25000">
                <a:latin typeface="Times New Roman" panose="02020603050405020304" pitchFamily="18" charset="0"/>
                <a:cs typeface="Times New Roman" panose="02020603050405020304" pitchFamily="18" charset="0"/>
              </a:rPr>
              <a:t>mt</a:t>
            </a:r>
            <a:r>
              <a:rPr lang="en-US" sz="2400">
                <a:latin typeface="Times New Roman" panose="02020603050405020304" pitchFamily="18" charset="0"/>
                <a:cs typeface="Times New Roman" panose="02020603050405020304" pitchFamily="18" charset="0"/>
              </a:rPr>
              <a:t>=  (2</a:t>
            </a:r>
            <a:r>
              <a:rPr lang="en-US" sz="2400" baseline="30000">
                <a:latin typeface="Times New Roman" panose="02020603050405020304" pitchFamily="18" charset="0"/>
                <a:cs typeface="Times New Roman" panose="02020603050405020304" pitchFamily="18" charset="0"/>
              </a:rPr>
              <a:t>k </a:t>
            </a:r>
            <a:r>
              <a:rPr lang="en-US" sz="2400">
                <a:latin typeface="Times New Roman" panose="02020603050405020304" pitchFamily="18" charset="0"/>
                <a:cs typeface="Times New Roman" panose="02020603050405020304" pitchFamily="18" charset="0"/>
              </a:rPr>
              <a:t>-1 ).G</a:t>
            </a:r>
          </a:p>
          <a:p>
            <a:pPr>
              <a:defRPr/>
            </a:pP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5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565"/>
                                        </p:tgtEl>
                                        <p:attrNameLst>
                                          <p:attrName>style.visibility</p:attrName>
                                        </p:attrNameLst>
                                      </p:cBhvr>
                                      <p:to>
                                        <p:strVal val="visible"/>
                                      </p:to>
                                    </p:set>
                                    <p:animEffect transition="in" filter="fade">
                                      <p:cBhvr>
                                        <p:cTn id="24" dur="500"/>
                                        <p:tgtEl>
                                          <p:spTgt spid="23565"/>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576"/>
                                        </p:tgtEl>
                                        <p:attrNameLst>
                                          <p:attrName>style.visibility</p:attrName>
                                        </p:attrNameLst>
                                      </p:cBhvr>
                                      <p:to>
                                        <p:strVal val="visible"/>
                                      </p:to>
                                    </p:set>
                                    <p:anim calcmode="lin" valueType="num">
                                      <p:cBhvr additive="base">
                                        <p:cTn id="57" dur="500" fill="hold"/>
                                        <p:tgtEl>
                                          <p:spTgt spid="23576"/>
                                        </p:tgtEl>
                                        <p:attrNameLst>
                                          <p:attrName>ppt_x</p:attrName>
                                        </p:attrNameLst>
                                      </p:cBhvr>
                                      <p:tavLst>
                                        <p:tav tm="0">
                                          <p:val>
                                            <p:strVal val="#ppt_x"/>
                                          </p:val>
                                        </p:tav>
                                        <p:tav tm="100000">
                                          <p:val>
                                            <p:strVal val="#ppt_x"/>
                                          </p:val>
                                        </p:tav>
                                      </p:tavLst>
                                    </p:anim>
                                    <p:anim calcmode="lin" valueType="num">
                                      <p:cBhvr additive="base">
                                        <p:cTn id="58" dur="500" fill="hold"/>
                                        <p:tgtEl>
                                          <p:spTgt spid="2357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par>
                                <p:cTn id="70" presetID="10"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par>
                                <p:cTn id="82" presetID="10" presetClass="entr" presetSubtype="0"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10" presetClass="entr" presetSubtype="0"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par>
                                <p:cTn id="88" presetID="10" presetClass="entr" presetSubtype="0" fill="hold"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par>
                                <p:cTn id="91" presetID="10" presetClass="entr" presetSubtype="0"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par>
                                <p:cTn id="94" presetID="10" presetClass="entr" presetSubtype="0" fill="hold"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par>
                                <p:cTn id="97" presetID="10"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par>
                                <p:cTn id="100" presetID="10" presetClass="entr" presetSubtype="0"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1">
                                            <p:txEl>
                                              <p:pRg st="0" end="0"/>
                                            </p:txEl>
                                          </p:spTgt>
                                        </p:tgtEl>
                                        <p:attrNameLst>
                                          <p:attrName>style.visibility</p:attrName>
                                        </p:attrNameLst>
                                      </p:cBhvr>
                                      <p:to>
                                        <p:strVal val="visible"/>
                                      </p:to>
                                    </p:set>
                                    <p:animEffect transition="in" filter="fade">
                                      <p:cBhvr>
                                        <p:cTn id="113" dur="500"/>
                                        <p:tgtEl>
                                          <p:spTgt spid="51">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51">
                                            <p:txEl>
                                              <p:pRg st="1" end="1"/>
                                            </p:txEl>
                                          </p:spTgt>
                                        </p:tgtEl>
                                        <p:attrNameLst>
                                          <p:attrName>style.visibility</p:attrName>
                                        </p:attrNameLst>
                                      </p:cBhvr>
                                      <p:to>
                                        <p:strVal val="visible"/>
                                      </p:to>
                                    </p:set>
                                    <p:anim calcmode="lin" valueType="num">
                                      <p:cBhvr additive="base">
                                        <p:cTn id="118" dur="500" fill="hold"/>
                                        <p:tgtEl>
                                          <p:spTgt spid="51">
                                            <p:txEl>
                                              <p:pRg st="1" end="1"/>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51">
                                            <p:txEl>
                                              <p:pRg st="2" end="2"/>
                                            </p:txEl>
                                          </p:spTgt>
                                        </p:tgtEl>
                                        <p:attrNameLst>
                                          <p:attrName>style.visibility</p:attrName>
                                        </p:attrNameLst>
                                      </p:cBhvr>
                                      <p:to>
                                        <p:strVal val="visible"/>
                                      </p:to>
                                    </p:set>
                                    <p:anim calcmode="lin" valueType="num">
                                      <p:cBhvr additive="base">
                                        <p:cTn id="124" dur="500" fill="hold"/>
                                        <p:tgtEl>
                                          <p:spTgt spid="51">
                                            <p:txEl>
                                              <p:pRg st="2" end="2"/>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51">
                                            <p:txEl>
                                              <p:pRg st="3" end="3"/>
                                            </p:txEl>
                                          </p:spTgt>
                                        </p:tgtEl>
                                        <p:attrNameLst>
                                          <p:attrName>style.visibility</p:attrName>
                                        </p:attrNameLst>
                                      </p:cBhvr>
                                      <p:to>
                                        <p:strVal val="visible"/>
                                      </p:to>
                                    </p:set>
                                    <p:anim calcmode="lin" valueType="num">
                                      <p:cBhvr additive="base">
                                        <p:cTn id="130" dur="500" fill="hold"/>
                                        <p:tgtEl>
                                          <p:spTgt spid="51">
                                            <p:txEl>
                                              <p:pRg st="3" end="3"/>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51">
                                            <p:txEl>
                                              <p:pRg st="4" end="4"/>
                                            </p:txEl>
                                          </p:spTgt>
                                        </p:tgtEl>
                                        <p:attrNameLst>
                                          <p:attrName>style.visibility</p:attrName>
                                        </p:attrNameLst>
                                      </p:cBhvr>
                                      <p:to>
                                        <p:strVal val="visible"/>
                                      </p:to>
                                    </p:set>
                                    <p:anim calcmode="lin" valueType="num">
                                      <p:cBhvr additive="base">
                                        <p:cTn id="136" dur="500" fill="hold"/>
                                        <p:tgtEl>
                                          <p:spTgt spid="51">
                                            <p:txEl>
                                              <p:pRg st="4" end="4"/>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51">
                                            <p:txEl>
                                              <p:pRg st="5" end="5"/>
                                            </p:txEl>
                                          </p:spTgt>
                                        </p:tgtEl>
                                        <p:attrNameLst>
                                          <p:attrName>style.visibility</p:attrName>
                                        </p:attrNameLst>
                                      </p:cBhvr>
                                      <p:to>
                                        <p:strVal val="visible"/>
                                      </p:to>
                                    </p:set>
                                    <p:anim calcmode="lin" valueType="num">
                                      <p:cBhvr additive="base">
                                        <p:cTn id="142" dur="500" fill="hold"/>
                                        <p:tgtEl>
                                          <p:spTgt spid="51">
                                            <p:txEl>
                                              <p:pRg st="5" end="5"/>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51">
                                            <p:txEl>
                                              <p:pRg st="6" end="6"/>
                                            </p:txEl>
                                          </p:spTgt>
                                        </p:tgtEl>
                                        <p:attrNameLst>
                                          <p:attrName>style.visibility</p:attrName>
                                        </p:attrNameLst>
                                      </p:cBhvr>
                                      <p:to>
                                        <p:strVal val="visible"/>
                                      </p:to>
                                    </p:set>
                                    <p:anim calcmode="lin" valueType="num">
                                      <p:cBhvr additive="base">
                                        <p:cTn id="148" dur="500" fill="hold"/>
                                        <p:tgtEl>
                                          <p:spTgt spid="51">
                                            <p:txEl>
                                              <p:pRg st="6" end="6"/>
                                            </p:txEl>
                                          </p:spTgt>
                                        </p:tgtEl>
                                        <p:attrNameLst>
                                          <p:attrName>ppt_x</p:attrName>
                                        </p:attrNameLst>
                                      </p:cBhvr>
                                      <p:tavLst>
                                        <p:tav tm="0">
                                          <p:val>
                                            <p:strVal val="#ppt_x"/>
                                          </p:val>
                                        </p:tav>
                                        <p:tav tm="100000">
                                          <p:val>
                                            <p:strVal val="#ppt_x"/>
                                          </p:val>
                                        </p:tav>
                                      </p:tavLst>
                                    </p:anim>
                                    <p:anim calcmode="lin" valueType="num">
                                      <p:cBhvr additive="base">
                                        <p:cTn id="149" dur="500" fill="hold"/>
                                        <p:tgtEl>
                                          <p:spTgt spid="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nodeType="clickEffect">
                                  <p:stCondLst>
                                    <p:cond delay="0"/>
                                  </p:stCondLst>
                                  <p:childTnLst>
                                    <p:set>
                                      <p:cBhvr>
                                        <p:cTn id="153" dur="1" fill="hold">
                                          <p:stCondLst>
                                            <p:cond delay="0"/>
                                          </p:stCondLst>
                                        </p:cTn>
                                        <p:tgtEl>
                                          <p:spTgt spid="51">
                                            <p:txEl>
                                              <p:pRg st="7" end="7"/>
                                            </p:txEl>
                                          </p:spTgt>
                                        </p:tgtEl>
                                        <p:attrNameLst>
                                          <p:attrName>style.visibility</p:attrName>
                                        </p:attrNameLst>
                                      </p:cBhvr>
                                      <p:to>
                                        <p:strVal val="visible"/>
                                      </p:to>
                                    </p:set>
                                    <p:anim calcmode="lin" valueType="num">
                                      <p:cBhvr additive="base">
                                        <p:cTn id="154" dur="500" fill="hold"/>
                                        <p:tgtEl>
                                          <p:spTgt spid="51">
                                            <p:txEl>
                                              <p:pRg st="7" end="7"/>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51">
                                            <p:txEl>
                                              <p:pRg st="8" end="8"/>
                                            </p:txEl>
                                          </p:spTgt>
                                        </p:tgtEl>
                                        <p:attrNameLst>
                                          <p:attrName>style.visibility</p:attrName>
                                        </p:attrNameLst>
                                      </p:cBhvr>
                                      <p:to>
                                        <p:strVal val="visible"/>
                                      </p:to>
                                    </p:set>
                                    <p:anim calcmode="lin" valueType="num">
                                      <p:cBhvr additive="base">
                                        <p:cTn id="160" dur="500" fill="hold"/>
                                        <p:tgtEl>
                                          <p:spTgt spid="51">
                                            <p:txEl>
                                              <p:pRg st="8" end="8"/>
                                            </p:txEl>
                                          </p:spTgt>
                                        </p:tgtEl>
                                        <p:attrNameLst>
                                          <p:attrName>ppt_x</p:attrName>
                                        </p:attrNameLst>
                                      </p:cBhvr>
                                      <p:tavLst>
                                        <p:tav tm="0">
                                          <p:val>
                                            <p:strVal val="#ppt_x"/>
                                          </p:val>
                                        </p:tav>
                                        <p:tav tm="100000">
                                          <p:val>
                                            <p:strVal val="#ppt_x"/>
                                          </p:val>
                                        </p:tav>
                                      </p:tavLst>
                                    </p:anim>
                                    <p:anim calcmode="lin" valueType="num">
                                      <p:cBhvr additive="base">
                                        <p:cTn id="161" dur="500" fill="hold"/>
                                        <p:tgtEl>
                                          <p:spTgt spid="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5" grpId="0"/>
      <p:bldP spid="235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91886" y="152400"/>
            <a:ext cx="8229600" cy="1143000"/>
          </a:xfrm>
          <a:solidFill>
            <a:schemeClr val="accent1">
              <a:lumMod val="60000"/>
              <a:lumOff val="40000"/>
            </a:schemeClr>
          </a:solidFill>
        </p:spPr>
        <p:txBody>
          <a:bodyPr>
            <a:normAutofit fontScale="90000"/>
          </a:bodyPr>
          <a:lstStyle/>
          <a:p>
            <a:br>
              <a:rPr lang="en-US" altLang="en-US" b="1"/>
            </a:br>
            <a:r>
              <a:rPr lang="en-US" altLang="en-US" b="1">
                <a:solidFill>
                  <a:schemeClr val="tx1"/>
                </a:solidFill>
              </a:rPr>
              <a:t>II. GEN:</a:t>
            </a:r>
            <a:br>
              <a:rPr lang="en-US" altLang="en-US" b="1">
                <a:solidFill>
                  <a:schemeClr val="tx1"/>
                </a:solidFill>
              </a:rPr>
            </a:br>
            <a:endParaRPr lang="en-US" altLang="en-US">
              <a:solidFill>
                <a:schemeClr val="tx1"/>
              </a:solidFill>
            </a:endParaRPr>
          </a:p>
        </p:txBody>
      </p:sp>
      <p:sp>
        <p:nvSpPr>
          <p:cNvPr id="3" name="Content Placeholder 2"/>
          <p:cNvSpPr>
            <a:spLocks noGrp="1"/>
          </p:cNvSpPr>
          <p:nvPr>
            <p:ph idx="1"/>
          </p:nvPr>
        </p:nvSpPr>
        <p:spPr>
          <a:xfrm>
            <a:off x="528320" y="1544320"/>
            <a:ext cx="10038080" cy="4929632"/>
          </a:xfrm>
        </p:spPr>
        <p:txBody>
          <a:bodyPr/>
          <a:lstStyle/>
          <a:p>
            <a:pPr marL="514350" indent="-514350">
              <a:buFont typeface="Arial" panose="020B0604020202020204" pitchFamily="34" charset="0"/>
              <a:buAutoNum type="arabicPeriod"/>
              <a:defRPr/>
            </a:pPr>
            <a:r>
              <a:rPr lang="en-US" sz="3000" b="1" dirty="0" err="1">
                <a:latin typeface="Times New Roman" panose="02020603050405020304" pitchFamily="18" charset="0"/>
                <a:cs typeface="Times New Roman" panose="02020603050405020304" pitchFamily="18" charset="0"/>
              </a:rPr>
              <a:t>Khái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niệm</a:t>
            </a:r>
            <a:endParaRPr lang="en-US" sz="3000" b="1" dirty="0">
              <a:latin typeface="Times New Roman" panose="02020603050405020304" pitchFamily="18" charset="0"/>
              <a:cs typeface="Times New Roman" panose="02020603050405020304" pitchFamily="18" charset="0"/>
            </a:endParaRPr>
          </a:p>
          <a:p>
            <a:pPr marL="0" indent="0">
              <a:buNone/>
              <a:defRPr/>
            </a:pPr>
            <a:r>
              <a:rPr lang="en-US" dirty="0"/>
              <a:t> </a:t>
            </a:r>
          </a:p>
          <a:p>
            <a:pPr marL="0" indent="0">
              <a:buNone/>
              <a:defRPr/>
            </a:pPr>
            <a:endParaRPr lang="en-US" dirty="0"/>
          </a:p>
          <a:p>
            <a:pPr marL="0" indent="0">
              <a:buNone/>
              <a:defRPr/>
            </a:pPr>
            <a:r>
              <a:rPr lang="en-US" sz="3000" b="1" dirty="0">
                <a:solidFill>
                  <a:srgbClr val="FF0000"/>
                </a:solidFill>
                <a:latin typeface="Times New Roman" panose="02020603050405020304" pitchFamily="18" charset="0"/>
                <a:cs typeface="Times New Roman" panose="02020603050405020304" pitchFamily="18" charset="0"/>
              </a:rPr>
              <a:t>-</a:t>
            </a:r>
            <a:r>
              <a:rPr lang="en-US" sz="3000" b="1" dirty="0" err="1">
                <a:solidFill>
                  <a:srgbClr val="FF0000"/>
                </a:solidFill>
                <a:latin typeface="Times New Roman" panose="02020603050405020304" pitchFamily="18" charset="0"/>
                <a:cs typeface="Times New Roman" panose="02020603050405020304" pitchFamily="18" charset="0"/>
              </a:rPr>
              <a:t>Thuật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“gen” </a:t>
            </a:r>
            <a:r>
              <a:rPr lang="en-US" sz="3000" b="1" err="1">
                <a:solidFill>
                  <a:srgbClr val="FF0000"/>
                </a:solidFill>
                <a:latin typeface="Times New Roman" panose="02020603050405020304" pitchFamily="18" charset="0"/>
                <a:cs typeface="Times New Roman" panose="02020603050405020304" pitchFamily="18" charset="0"/>
              </a:rPr>
              <a:t>và</a:t>
            </a:r>
            <a:r>
              <a:rPr lang="en-US" sz="3000" b="1">
                <a:solidFill>
                  <a:srgbClr val="FF0000"/>
                </a:solidFill>
                <a:latin typeface="Times New Roman" panose="02020603050405020304" pitchFamily="18" charset="0"/>
                <a:cs typeface="Times New Roman" panose="02020603050405020304" pitchFamily="18" charset="0"/>
              </a:rPr>
              <a:t> DNA </a:t>
            </a: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phải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1 </a:t>
            </a:r>
            <a:r>
              <a:rPr lang="en-US" sz="3000" b="1" dirty="0" err="1">
                <a:solidFill>
                  <a:srgbClr val="FF0000"/>
                </a:solidFill>
                <a:latin typeface="Times New Roman" panose="02020603050405020304" pitchFamily="18" charset="0"/>
                <a:cs typeface="Times New Roman" panose="02020603050405020304" pitchFamily="18" charset="0"/>
              </a:rPr>
              <a:t>không</a:t>
            </a:r>
            <a:r>
              <a:rPr lang="en-US" sz="3000" b="1" dirty="0">
                <a:solidFill>
                  <a:srgbClr val="FF0000"/>
                </a:solidFill>
                <a:latin typeface="Times New Roman" panose="02020603050405020304" pitchFamily="18" charset="0"/>
                <a:cs typeface="Times New Roman" panose="02020603050405020304" pitchFamily="18" charset="0"/>
              </a:rPr>
              <a:t> ?</a:t>
            </a:r>
          </a:p>
          <a:p>
            <a:pPr>
              <a:buFontTx/>
              <a:buChar char="-"/>
              <a:defRPr/>
            </a:pP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phải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cs typeface="Times New Roman" panose="02020603050405020304" pitchFamily="18" charset="0"/>
              </a:rPr>
              <a:t>đoạn</a:t>
            </a:r>
            <a:r>
              <a:rPr lang="en-US" sz="3000" b="1">
                <a:solidFill>
                  <a:srgbClr val="FF0000"/>
                </a:solidFill>
                <a:latin typeface="Times New Roman" panose="02020603050405020304" pitchFamily="18" charset="0"/>
                <a:cs typeface="Times New Roman" panose="02020603050405020304" pitchFamily="18" charset="0"/>
              </a:rPr>
              <a:t> DNA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cũng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gen </a:t>
            </a:r>
            <a:r>
              <a:rPr lang="en-US" sz="3000" b="1" dirty="0" err="1">
                <a:solidFill>
                  <a:srgbClr val="FF0000"/>
                </a:solidFill>
                <a:latin typeface="Times New Roman" panose="02020603050405020304" pitchFamily="18" charset="0"/>
                <a:cs typeface="Times New Roman" panose="02020603050405020304" pitchFamily="18" charset="0"/>
              </a:rPr>
              <a:t>không</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20484" name="Date Placeholder 3"/>
          <p:cNvSpPr>
            <a:spLocks noGrp="1"/>
          </p:cNvSpPr>
          <p:nvPr>
            <p:ph type="dt"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3DB1981F-969E-43C5-BB91-58E2A850D23D}"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20485" name="Footer Placeholder 4"/>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sp>
        <p:nvSpPr>
          <p:cNvPr id="20486"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08B11FE-53DD-4F72-B151-F8B04E2077D9}" type="slidenum">
              <a:rPr lang="en-US" altLang="en-US" sz="1200">
                <a:solidFill>
                  <a:srgbClr val="FF0000"/>
                </a:solidFill>
              </a:rPr>
              <a:pPr>
                <a:spcBef>
                  <a:spcPct val="0"/>
                </a:spcBef>
                <a:buFontTx/>
                <a:buNone/>
              </a:pPr>
              <a:t>18</a:t>
            </a:fld>
            <a:endParaRPr lang="en-US" altLang="en-US" sz="1200">
              <a:solidFill>
                <a:srgbClr val="FF0000"/>
              </a:solidFill>
            </a:endParaRPr>
          </a:p>
        </p:txBody>
      </p:sp>
      <p:grpSp>
        <p:nvGrpSpPr>
          <p:cNvPr id="20487" name="Group 6"/>
          <p:cNvGrpSpPr>
            <a:grpSpLocks/>
          </p:cNvGrpSpPr>
          <p:nvPr/>
        </p:nvGrpSpPr>
        <p:grpSpPr bwMode="auto">
          <a:xfrm>
            <a:off x="4648200" y="1219200"/>
            <a:ext cx="5562600" cy="1752600"/>
            <a:chOff x="192" y="1152"/>
            <a:chExt cx="5376" cy="1104"/>
          </a:xfrm>
        </p:grpSpPr>
        <p:pic>
          <p:nvPicPr>
            <p:cNvPr id="20488" name="Picture 8" descr="1-DNA stucture"/>
            <p:cNvPicPr>
              <a:picLocks noChangeAspect="1" noChangeArrowheads="1"/>
            </p:cNvPicPr>
            <p:nvPr/>
          </p:nvPicPr>
          <p:blipFill>
            <a:blip r:embed="rId2">
              <a:extLst>
                <a:ext uri="{28A0092B-C50C-407E-A947-70E740481C1C}">
                  <a14:useLocalDpi xmlns:a14="http://schemas.microsoft.com/office/drawing/2010/main" val="0"/>
                </a:ext>
              </a:extLst>
            </a:blip>
            <a:srcRect l="43561" t="1920" r="44342" b="48169"/>
            <a:stretch>
              <a:fillRect/>
            </a:stretch>
          </p:blipFill>
          <p:spPr bwMode="auto">
            <a:xfrm rot="5400000">
              <a:off x="2499" y="-1155"/>
              <a:ext cx="761" cy="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Line 8"/>
            <p:cNvSpPr>
              <a:spLocks noChangeShapeType="1"/>
            </p:cNvSpPr>
            <p:nvPr/>
          </p:nvSpPr>
          <p:spPr bwMode="auto">
            <a:xfrm flipV="1">
              <a:off x="1536" y="172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90" name="Line 9"/>
            <p:cNvSpPr>
              <a:spLocks noChangeShapeType="1"/>
            </p:cNvSpPr>
            <p:nvPr/>
          </p:nvSpPr>
          <p:spPr bwMode="auto">
            <a:xfrm flipV="1">
              <a:off x="4032" y="172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91" name="Line 10"/>
            <p:cNvSpPr>
              <a:spLocks noChangeShapeType="1"/>
            </p:cNvSpPr>
            <p:nvPr/>
          </p:nvSpPr>
          <p:spPr bwMode="auto">
            <a:xfrm>
              <a:off x="1536" y="2112"/>
              <a:ext cx="24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92" name="Text Box 11"/>
            <p:cNvSpPr txBox="1">
              <a:spLocks noChangeArrowheads="1"/>
            </p:cNvSpPr>
            <p:nvPr/>
          </p:nvSpPr>
          <p:spPr bwMode="auto">
            <a:xfrm>
              <a:off x="2304" y="1968"/>
              <a:ext cx="1056"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chemeClr val="bg1"/>
                  </a:solidFill>
                </a:rPr>
                <a:t>GEN</a:t>
              </a:r>
              <a:endParaRPr lang="vi-VN" altLang="en-US" sz="2400">
                <a:solidFill>
                  <a:schemeClr val="bg1"/>
                </a:solidFill>
              </a:endParaRPr>
            </a:p>
          </p:txBody>
        </p:sp>
      </p:grpSp>
    </p:spTree>
    <p:extLst>
      <p:ext uri="{BB962C8B-B14F-4D97-AF65-F5344CB8AC3E}">
        <p14:creationId xmlns:p14="http://schemas.microsoft.com/office/powerpoint/2010/main" val="2909132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br>
              <a:rPr lang="en-US" sz="4000" b="1" u="sng"/>
            </a:br>
            <a:r>
              <a:rPr lang="en-US" sz="4000" b="1"/>
              <a:t>II. GENE </a:t>
            </a:r>
            <a:br>
              <a:rPr lang="en-US" sz="4000"/>
            </a:br>
            <a:endParaRPr lang="en-US" sz="4000"/>
          </a:p>
        </p:txBody>
      </p:sp>
      <p:sp>
        <p:nvSpPr>
          <p:cNvPr id="3" name="Content Placeholder 2"/>
          <p:cNvSpPr>
            <a:spLocks noGrp="1"/>
          </p:cNvSpPr>
          <p:nvPr>
            <p:ph idx="1"/>
          </p:nvPr>
        </p:nvSpPr>
        <p:spPr>
          <a:xfrm>
            <a:off x="965200" y="1143000"/>
            <a:ext cx="10657840" cy="5715000"/>
          </a:xfrm>
        </p:spPr>
        <p:txBody>
          <a:bodyPr/>
          <a:lstStyle/>
          <a:p>
            <a:pPr algn="just" eaLnBrk="1" hangingPunct="1">
              <a:lnSpc>
                <a:spcPct val="130000"/>
              </a:lnSpc>
              <a:buFont typeface="Arial" panose="020B0604020202020204" pitchFamily="34" charset="0"/>
              <a:buNone/>
            </a:pPr>
            <a:r>
              <a:rPr lang="en-US" altLang="en-US" sz="3000" b="1"/>
              <a:t>1.Khái niệm:</a:t>
            </a:r>
            <a:endParaRPr lang="en-US" altLang="en-US" sz="3000"/>
          </a:p>
          <a:p>
            <a:pPr algn="just" eaLnBrk="1" hangingPunct="1">
              <a:lnSpc>
                <a:spcPct val="130000"/>
              </a:lnSpc>
            </a:pPr>
            <a:r>
              <a:rPr lang="en-US" altLang="en-US" sz="3000"/>
              <a:t>Gen là </a:t>
            </a:r>
            <a:r>
              <a:rPr lang="en-US" altLang="en-US" sz="3000">
                <a:solidFill>
                  <a:srgbClr val="FF0000"/>
                </a:solidFill>
              </a:rPr>
              <a:t>một đoạn </a:t>
            </a:r>
            <a:r>
              <a:rPr lang="en-US" altLang="en-US" sz="3000"/>
              <a:t>của phân tử DNA mang thông tin </a:t>
            </a:r>
            <a:r>
              <a:rPr lang="en-US" altLang="en-US" sz="3000">
                <a:solidFill>
                  <a:srgbClr val="FF0000"/>
                </a:solidFill>
              </a:rPr>
              <a:t>mã hoá cho 1 sản phẩm xác định :</a:t>
            </a:r>
            <a:r>
              <a:rPr lang="en-US" altLang="en-US" sz="3000"/>
              <a:t> 1chuỗi pôlipeptit hay 1 phân tử RNA. </a:t>
            </a:r>
          </a:p>
          <a:p>
            <a:pPr marL="0" indent="0" algn="just" eaLnBrk="1" hangingPunct="1">
              <a:lnSpc>
                <a:spcPct val="130000"/>
              </a:lnSpc>
              <a:buNone/>
            </a:pPr>
            <a:r>
              <a:rPr lang="en-US" altLang="en-US" sz="3000"/>
              <a:t>Gen là đơn vị cấu trúc và chức năng cơ bản của di truyền</a:t>
            </a:r>
          </a:p>
          <a:p>
            <a:pPr marL="0" indent="0" algn="just" eaLnBrk="1" hangingPunct="1">
              <a:lnSpc>
                <a:spcPct val="130000"/>
              </a:lnSpc>
              <a:buNone/>
            </a:pPr>
            <a:r>
              <a:rPr lang="en-US" altLang="en-US" sz="3000"/>
              <a:t>VD:- gen MC1R tạo ra sắc tố melanin quy định màu tóc</a:t>
            </a:r>
          </a:p>
          <a:p>
            <a:pPr marL="0" indent="0" algn="just" eaLnBrk="1" hangingPunct="1">
              <a:lnSpc>
                <a:spcPct val="130000"/>
              </a:lnSpc>
              <a:buNone/>
            </a:pPr>
            <a:r>
              <a:rPr lang="en-US" altLang="en-US" sz="3000"/>
              <a:t>       -Gen SRY: Quy định tạo ra protein phát triển tinh hoàn </a:t>
            </a:r>
          </a:p>
        </p:txBody>
      </p:sp>
      <p:sp>
        <p:nvSpPr>
          <p:cNvPr id="21508" name="Date Placeholder 3"/>
          <p:cNvSpPr>
            <a:spLocks noGrp="1"/>
          </p:cNvSpPr>
          <p:nvPr>
            <p:ph type="dt"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200">
              <a:solidFill>
                <a:srgbClr val="FF0000"/>
              </a:solidFill>
            </a:endParaRPr>
          </a:p>
        </p:txBody>
      </p:sp>
      <p:sp>
        <p:nvSpPr>
          <p:cNvPr id="21509" name="Slide Number Placehold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017423FE-C1AB-4EC5-A5FC-48DE087C723D}" type="slidenum">
              <a:rPr lang="en-US" altLang="en-US" sz="1200">
                <a:solidFill>
                  <a:srgbClr val="FF0000"/>
                </a:solidFill>
              </a:rPr>
              <a:pPr>
                <a:spcBef>
                  <a:spcPct val="0"/>
                </a:spcBef>
                <a:buFontTx/>
                <a:buNone/>
              </a:pPr>
              <a:t>19</a:t>
            </a:fld>
            <a:endParaRPr lang="en-US" altLang="en-US" sz="1200">
              <a:solidFill>
                <a:srgbClr val="FF0000"/>
              </a:solidFill>
            </a:endParaRPr>
          </a:p>
        </p:txBody>
      </p:sp>
    </p:spTree>
    <p:extLst>
      <p:ext uri="{BB962C8B-B14F-4D97-AF65-F5344CB8AC3E}">
        <p14:creationId xmlns:p14="http://schemas.microsoft.com/office/powerpoint/2010/main" val="3799564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672" y="92299"/>
            <a:ext cx="9997440" cy="539297"/>
          </a:xfrm>
        </p:spPr>
        <p:txBody>
          <a:bodyPr>
            <a:normAutofit fontScale="90000"/>
          </a:bodyPr>
          <a:lstStyle/>
          <a:p>
            <a:pPr algn="ctr"/>
            <a:r>
              <a:rPr lang="en-US" b="1" dirty="0">
                <a:solidFill>
                  <a:srgbClr val="FF0000"/>
                </a:solidFill>
                <a:latin typeface="Arial" panose="020B0604020202020204" pitchFamily="34" charset="0"/>
                <a:cs typeface="Arial" panose="020B0604020202020204" pitchFamily="34" charset="0"/>
              </a:rPr>
              <a:t>HOẠT ĐỘNG MỞ ĐẦU</a:t>
            </a:r>
          </a:p>
        </p:txBody>
      </p:sp>
      <p:sp>
        <p:nvSpPr>
          <p:cNvPr id="4" name="Rectangle 3"/>
          <p:cNvSpPr/>
          <p:nvPr/>
        </p:nvSpPr>
        <p:spPr>
          <a:xfrm>
            <a:off x="658784" y="4316532"/>
            <a:ext cx="10295192" cy="706412"/>
          </a:xfrm>
          <a:prstGeom prst="rect">
            <a:avLst/>
          </a:prstGeom>
        </p:spPr>
        <p:txBody>
          <a:bodyPr wrap="square">
            <a:spAutoFit/>
          </a:bodyPr>
          <a:lstStyle/>
          <a:p>
            <a:r>
              <a:rPr lang="vi-VN" sz="2400" b="1" dirty="0">
                <a:solidFill>
                  <a:srgbClr val="FF0000"/>
                </a:solidFill>
              </a:rPr>
              <a:t>Để xóa đi sự hoài nghi trong lòng, theo các em anh Sơn phải làm gì ?</a:t>
            </a:r>
          </a:p>
          <a:p>
            <a:pPr algn="just">
              <a:lnSpc>
                <a:spcPts val="1700"/>
              </a:lnSpc>
            </a:pPr>
            <a:endParaRPr lang="en-US" sz="2400" b="1" dirty="0">
              <a:solidFill>
                <a:srgbClr val="FF0000"/>
              </a:solidFill>
              <a:latin typeface="Calibri" pitchFamily="34" charset="0"/>
              <a:ea typeface="Arial" panose="020B0604020202020204" pitchFamily="34" charset="0"/>
              <a:cs typeface="Calibri" pitchFamily="34" charset="0"/>
            </a:endParaRPr>
          </a:p>
        </p:txBody>
      </p:sp>
      <p:sp>
        <p:nvSpPr>
          <p:cNvPr id="6" name="Slide Number Placeholder 5"/>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2</a:t>
            </a:fld>
            <a:endParaRPr lang="en-US">
              <a:solidFill>
                <a:srgbClr val="E7DEC9">
                  <a:shade val="50000"/>
                  <a:satMod val="200000"/>
                </a:srgbClr>
              </a:solidFill>
            </a:endParaRPr>
          </a:p>
        </p:txBody>
      </p:sp>
      <p:pic>
        <p:nvPicPr>
          <p:cNvPr id="9" name="Picture 8"/>
          <p:cNvPicPr>
            <a:picLocks noChangeAspect="1"/>
          </p:cNvPicPr>
          <p:nvPr/>
        </p:nvPicPr>
        <p:blipFill>
          <a:blip r:embed="rId2"/>
          <a:stretch>
            <a:fillRect/>
          </a:stretch>
        </p:blipFill>
        <p:spPr>
          <a:xfrm>
            <a:off x="6152155" y="637940"/>
            <a:ext cx="4925112" cy="3362794"/>
          </a:xfrm>
          <a:prstGeom prst="rect">
            <a:avLst/>
          </a:prstGeom>
        </p:spPr>
      </p:pic>
      <p:sp>
        <p:nvSpPr>
          <p:cNvPr id="11" name="Rectangle 10"/>
          <p:cNvSpPr/>
          <p:nvPr/>
        </p:nvSpPr>
        <p:spPr>
          <a:xfrm>
            <a:off x="483909" y="679914"/>
            <a:ext cx="5398417" cy="3139321"/>
          </a:xfrm>
          <a:prstGeom prst="rect">
            <a:avLst/>
          </a:prstGeom>
          <a:solidFill>
            <a:schemeClr val="accent1">
              <a:lumMod val="20000"/>
              <a:lumOff val="80000"/>
            </a:schemeClr>
          </a:solidFill>
        </p:spPr>
        <p:txBody>
          <a:bodyPr wrap="square">
            <a:spAutoFit/>
          </a:bodyPr>
          <a:lstStyle/>
          <a:p>
            <a:r>
              <a:rPr lang="vi-VN" sz="2200" dirty="0"/>
              <a:t>  Câu chuyện xảy ra vào ngày 1.11.2012, hai bà mẹ sinh gần giờ nhau, trong một buồng sinh ở Bệnh viện đa khoa H.Ba Vì. Khi được trao con, anh Sơn, một người cha phát hiện tã lót không giống của gia đình có thắc mắc với y tá thì được khẳng định “chỉ nhầm tã lót, không nhầm con”. 6 năm qua, bé trai đó lớn lên trong sự hoài nghi của cả cha và mẹ khi cháu không giống bất cứ ai trong nhà.</a:t>
            </a:r>
          </a:p>
        </p:txBody>
      </p:sp>
    </p:spTree>
    <p:extLst>
      <p:ext uri="{BB962C8B-B14F-4D97-AF65-F5344CB8AC3E}">
        <p14:creationId xmlns:p14="http://schemas.microsoft.com/office/powerpoint/2010/main" val="150525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br>
              <a:rPr lang="en-US" sz="4000" b="1"/>
            </a:br>
            <a:r>
              <a:rPr lang="en-US" sz="4000" b="1"/>
              <a:t>II. GENE </a:t>
            </a:r>
            <a:br>
              <a:rPr lang="en-US" sz="4000"/>
            </a:br>
            <a:endParaRPr lang="en-US" sz="4000"/>
          </a:p>
        </p:txBody>
      </p:sp>
      <p:sp>
        <p:nvSpPr>
          <p:cNvPr id="23555" name="Content Placeholder 2"/>
          <p:cNvSpPr>
            <a:spLocks noGrp="1"/>
          </p:cNvSpPr>
          <p:nvPr>
            <p:ph idx="1"/>
          </p:nvPr>
        </p:nvSpPr>
        <p:spPr>
          <a:xfrm>
            <a:off x="587879" y="992123"/>
            <a:ext cx="9956800" cy="4873752"/>
          </a:xfrm>
        </p:spPr>
        <p:txBody>
          <a:bodyPr/>
          <a:lstStyle/>
          <a:p>
            <a:pPr eaLnBrk="1" hangingPunct="1">
              <a:buFont typeface="Arial" panose="020B0604020202020204" pitchFamily="34" charset="0"/>
              <a:buNone/>
            </a:pPr>
            <a:r>
              <a:rPr lang="en-US" altLang="en-US" b="1"/>
              <a:t>2. Cấu trúc chung và phân loại của gen</a:t>
            </a:r>
          </a:p>
          <a:p>
            <a:pPr eaLnBrk="1" hangingPunct="1">
              <a:buFont typeface="Arial" panose="020B0604020202020204" pitchFamily="34" charset="0"/>
              <a:buNone/>
            </a:pPr>
            <a:r>
              <a:rPr lang="en-US" altLang="en-US" b="1"/>
              <a:t>           </a:t>
            </a:r>
          </a:p>
          <a:p>
            <a:pPr eaLnBrk="1" hangingPunct="1">
              <a:buFont typeface="Arial" panose="020B0604020202020204" pitchFamily="34" charset="0"/>
              <a:buNone/>
            </a:pPr>
            <a:endParaRPr lang="en-US" altLang="en-US" b="1"/>
          </a:p>
          <a:p>
            <a:pPr eaLnBrk="1" hangingPunct="1">
              <a:buFont typeface="Arial" panose="020B0604020202020204" pitchFamily="34" charset="0"/>
              <a:buNone/>
            </a:pPr>
            <a:endParaRPr lang="en-US" altLang="en-US" b="1"/>
          </a:p>
          <a:p>
            <a:pPr eaLnBrk="1" hangingPunct="1">
              <a:buFont typeface="Arial" panose="020B0604020202020204" pitchFamily="34" charset="0"/>
              <a:buNone/>
            </a:pPr>
            <a:endParaRPr lang="en-US" altLang="en-US" b="1"/>
          </a:p>
          <a:p>
            <a:pPr eaLnBrk="1" hangingPunct="1">
              <a:buFont typeface="Arial" panose="020B0604020202020204" pitchFamily="34" charset="0"/>
              <a:buNone/>
            </a:pPr>
            <a:endParaRPr lang="en-US" altLang="en-US"/>
          </a:p>
        </p:txBody>
      </p:sp>
      <p:sp>
        <p:nvSpPr>
          <p:cNvPr id="23556" name="Slide Number Placehold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AD46C521-9985-4D44-835B-12A58ABBB693}" type="slidenum">
              <a:rPr lang="en-US" altLang="en-US" sz="1200">
                <a:solidFill>
                  <a:srgbClr val="FF0000"/>
                </a:solidFill>
              </a:rPr>
              <a:pPr>
                <a:spcBef>
                  <a:spcPct val="0"/>
                </a:spcBef>
                <a:buFontTx/>
                <a:buNone/>
              </a:pPr>
              <a:t>20</a:t>
            </a:fld>
            <a:endParaRPr lang="en-US" altLang="en-US" sz="1200">
              <a:solidFill>
                <a:srgbClr val="FF0000"/>
              </a:solidFill>
            </a:endParaRPr>
          </a:p>
        </p:txBody>
      </p:sp>
      <p:grpSp>
        <p:nvGrpSpPr>
          <p:cNvPr id="7174" name="Group 5"/>
          <p:cNvGrpSpPr>
            <a:grpSpLocks/>
          </p:cNvGrpSpPr>
          <p:nvPr/>
        </p:nvGrpSpPr>
        <p:grpSpPr bwMode="auto">
          <a:xfrm>
            <a:off x="2084693" y="4349746"/>
            <a:ext cx="8156271" cy="1283392"/>
            <a:chOff x="251279" y="4463891"/>
            <a:chExt cx="8925789" cy="549657"/>
          </a:xfrm>
        </p:grpSpPr>
        <p:grpSp>
          <p:nvGrpSpPr>
            <p:cNvPr id="23565" name="Group 32"/>
            <p:cNvGrpSpPr>
              <a:grpSpLocks/>
            </p:cNvGrpSpPr>
            <p:nvPr/>
          </p:nvGrpSpPr>
          <p:grpSpPr bwMode="auto">
            <a:xfrm>
              <a:off x="2094544" y="4579847"/>
              <a:ext cx="6516056" cy="399856"/>
              <a:chOff x="144" y="816"/>
              <a:chExt cx="5424" cy="384"/>
            </a:xfrm>
          </p:grpSpPr>
          <p:sp>
            <p:nvSpPr>
              <p:cNvPr id="23572" name="Rectangle 33"/>
              <p:cNvSpPr>
                <a:spLocks noChangeArrowheads="1"/>
              </p:cNvSpPr>
              <p:nvPr/>
            </p:nvSpPr>
            <p:spPr bwMode="auto">
              <a:xfrm>
                <a:off x="144" y="816"/>
                <a:ext cx="1776" cy="38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1800" b="1">
                    <a:latin typeface="Times New Roman" panose="02020603050405020304" pitchFamily="18" charset="0"/>
                    <a:cs typeface="Times New Roman" panose="02020603050405020304" pitchFamily="18" charset="0"/>
                  </a:rPr>
                  <a:t>Vùng điều hoà</a:t>
                </a:r>
              </a:p>
              <a:p>
                <a:pPr algn="ctr">
                  <a:spcBef>
                    <a:spcPct val="0"/>
                  </a:spcBef>
                  <a:buFontTx/>
                  <a:buNone/>
                </a:pPr>
                <a:endParaRPr lang="en-US" altLang="en-US" sz="1800" b="1">
                  <a:latin typeface="Times New Roman" panose="02020603050405020304" pitchFamily="18" charset="0"/>
                  <a:cs typeface="Times New Roman" panose="02020603050405020304" pitchFamily="18" charset="0"/>
                </a:endParaRPr>
              </a:p>
            </p:txBody>
          </p:sp>
          <p:sp>
            <p:nvSpPr>
              <p:cNvPr id="23573" name="Rectangle 34"/>
              <p:cNvSpPr>
                <a:spLocks noChangeArrowheads="1"/>
              </p:cNvSpPr>
              <p:nvPr/>
            </p:nvSpPr>
            <p:spPr bwMode="auto">
              <a:xfrm>
                <a:off x="4176" y="816"/>
                <a:ext cx="1392" cy="384"/>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1800" b="1">
                    <a:latin typeface="Times New Roman" panose="02020603050405020304" pitchFamily="18" charset="0"/>
                    <a:cs typeface="Times New Roman" panose="02020603050405020304" pitchFamily="18" charset="0"/>
                  </a:rPr>
                  <a:t>Vùng kết thúc</a:t>
                </a:r>
              </a:p>
              <a:p>
                <a:pPr algn="ctr">
                  <a:spcBef>
                    <a:spcPct val="0"/>
                  </a:spcBef>
                  <a:buFontTx/>
                  <a:buNone/>
                </a:pPr>
                <a:endParaRPr lang="en-US" altLang="en-US" sz="1800" b="1"/>
              </a:p>
            </p:txBody>
          </p:sp>
          <p:sp>
            <p:nvSpPr>
              <p:cNvPr id="23574" name="Rectangle 35"/>
              <p:cNvSpPr>
                <a:spLocks noChangeArrowheads="1"/>
              </p:cNvSpPr>
              <p:nvPr/>
            </p:nvSpPr>
            <p:spPr bwMode="auto">
              <a:xfrm>
                <a:off x="1920" y="816"/>
                <a:ext cx="2256" cy="384"/>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FFFF00"/>
                    </a:solidFill>
                    <a:latin typeface="Times New Roman" panose="02020603050405020304" pitchFamily="18" charset="0"/>
                    <a:cs typeface="Times New Roman" panose="02020603050405020304" pitchFamily="18" charset="0"/>
                  </a:rPr>
                  <a:t>Vùng mã hoá</a:t>
                </a:r>
              </a:p>
              <a:p>
                <a:pPr algn="ctr">
                  <a:spcBef>
                    <a:spcPct val="0"/>
                  </a:spcBef>
                  <a:buFontTx/>
                  <a:buNone/>
                </a:pPr>
                <a:endParaRPr lang="en-US" altLang="en-US" sz="1800" b="1">
                  <a:solidFill>
                    <a:srgbClr val="FFFF00"/>
                  </a:solidFill>
                  <a:latin typeface=".VnTime" panose="020B7200000000000000" pitchFamily="34" charset="0"/>
                </a:endParaRPr>
              </a:p>
            </p:txBody>
          </p:sp>
        </p:grpSp>
        <p:sp>
          <p:nvSpPr>
            <p:cNvPr id="23570" name="TextBox 14"/>
            <p:cNvSpPr txBox="1">
              <a:spLocks noChangeArrowheads="1"/>
            </p:cNvSpPr>
            <p:nvPr/>
          </p:nvSpPr>
          <p:spPr bwMode="auto">
            <a:xfrm>
              <a:off x="251279" y="4492337"/>
              <a:ext cx="1981200" cy="15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Mạch khuôn 3’</a:t>
              </a:r>
            </a:p>
          </p:txBody>
        </p:sp>
        <p:grpSp>
          <p:nvGrpSpPr>
            <p:cNvPr id="23567" name="Group 53"/>
            <p:cNvGrpSpPr>
              <a:grpSpLocks/>
            </p:cNvGrpSpPr>
            <p:nvPr/>
          </p:nvGrpSpPr>
          <p:grpSpPr bwMode="auto">
            <a:xfrm>
              <a:off x="8560280" y="4463891"/>
              <a:ext cx="616788" cy="549657"/>
              <a:chOff x="8560280" y="2101691"/>
              <a:chExt cx="616788" cy="549657"/>
            </a:xfrm>
          </p:grpSpPr>
          <p:sp>
            <p:nvSpPr>
              <p:cNvPr id="23568" name="TextBox 12"/>
              <p:cNvSpPr txBox="1">
                <a:spLocks noChangeArrowheads="1"/>
              </p:cNvSpPr>
              <p:nvPr/>
            </p:nvSpPr>
            <p:spPr bwMode="auto">
              <a:xfrm>
                <a:off x="8643668" y="2101691"/>
                <a:ext cx="533400" cy="15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5’</a:t>
                </a:r>
              </a:p>
            </p:txBody>
          </p:sp>
          <p:sp>
            <p:nvSpPr>
              <p:cNvPr id="23569" name="TextBox 13"/>
              <p:cNvSpPr txBox="1">
                <a:spLocks noChangeArrowheads="1"/>
              </p:cNvSpPr>
              <p:nvPr/>
            </p:nvSpPr>
            <p:spPr bwMode="auto">
              <a:xfrm>
                <a:off x="8560280" y="2493169"/>
                <a:ext cx="533399" cy="15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3’</a:t>
                </a:r>
              </a:p>
            </p:txBody>
          </p:sp>
        </p:grpSp>
      </p:grpSp>
      <p:grpSp>
        <p:nvGrpSpPr>
          <p:cNvPr id="3" name="Group 2"/>
          <p:cNvGrpSpPr>
            <a:grpSpLocks/>
          </p:cNvGrpSpPr>
          <p:nvPr/>
        </p:nvGrpSpPr>
        <p:grpSpPr bwMode="auto">
          <a:xfrm>
            <a:off x="609601" y="2127251"/>
            <a:ext cx="9231314" cy="1337707"/>
            <a:chOff x="-854976" y="2127250"/>
            <a:chExt cx="9171889" cy="1337707"/>
          </a:xfrm>
        </p:grpSpPr>
        <p:cxnSp>
          <p:nvCxnSpPr>
            <p:cNvPr id="4" name="Straight Connector 3"/>
            <p:cNvCxnSpPr/>
            <p:nvPr/>
          </p:nvCxnSpPr>
          <p:spPr>
            <a:xfrm>
              <a:off x="2236788" y="2497138"/>
              <a:ext cx="5383212" cy="17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236788" y="3259138"/>
              <a:ext cx="5383212" cy="0"/>
            </a:xfrm>
            <a:prstGeom prst="line">
              <a:avLst/>
            </a:prstGeom>
          </p:spPr>
          <p:style>
            <a:lnRef idx="1">
              <a:schemeClr val="accent1"/>
            </a:lnRef>
            <a:fillRef idx="0">
              <a:schemeClr val="accent1"/>
            </a:fillRef>
            <a:effectRef idx="0">
              <a:schemeClr val="accent1"/>
            </a:effectRef>
            <a:fontRef idx="minor">
              <a:schemeClr val="tx1"/>
            </a:fontRef>
          </p:style>
        </p:cxnSp>
        <p:sp>
          <p:nvSpPr>
            <p:cNvPr id="23561" name="TextBox 14"/>
            <p:cNvSpPr txBox="1">
              <a:spLocks noChangeArrowheads="1"/>
            </p:cNvSpPr>
            <p:nvPr/>
          </p:nvSpPr>
          <p:spPr bwMode="auto">
            <a:xfrm>
              <a:off x="-854976" y="2127250"/>
              <a:ext cx="3091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Mạch khuôn (mạch gốc) 3’</a:t>
              </a:r>
            </a:p>
          </p:txBody>
        </p:sp>
        <p:sp>
          <p:nvSpPr>
            <p:cNvPr id="23562" name="TextBox 15"/>
            <p:cNvSpPr txBox="1">
              <a:spLocks noChangeArrowheads="1"/>
            </p:cNvSpPr>
            <p:nvPr/>
          </p:nvSpPr>
          <p:spPr bwMode="auto">
            <a:xfrm>
              <a:off x="427038" y="3017838"/>
              <a:ext cx="1809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Mạch bổ sung 5’</a:t>
              </a:r>
            </a:p>
          </p:txBody>
        </p:sp>
        <p:sp>
          <p:nvSpPr>
            <p:cNvPr id="23563" name="TextBox 12"/>
            <p:cNvSpPr txBox="1">
              <a:spLocks noChangeArrowheads="1"/>
            </p:cNvSpPr>
            <p:nvPr/>
          </p:nvSpPr>
          <p:spPr bwMode="auto">
            <a:xfrm>
              <a:off x="7745413" y="2347913"/>
              <a:ext cx="487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5’</a:t>
              </a:r>
            </a:p>
          </p:txBody>
        </p:sp>
        <p:sp>
          <p:nvSpPr>
            <p:cNvPr id="23564" name="TextBox 13"/>
            <p:cNvSpPr txBox="1">
              <a:spLocks noChangeArrowheads="1"/>
            </p:cNvSpPr>
            <p:nvPr/>
          </p:nvSpPr>
          <p:spPr bwMode="auto">
            <a:xfrm>
              <a:off x="7829550" y="3095625"/>
              <a:ext cx="487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3’</a:t>
              </a:r>
            </a:p>
          </p:txBody>
        </p:sp>
      </p:grpSp>
      <p:pic>
        <p:nvPicPr>
          <p:cNvPr id="5" name="Picture 4"/>
          <p:cNvPicPr>
            <a:picLocks noChangeAspect="1"/>
          </p:cNvPicPr>
          <p:nvPr/>
        </p:nvPicPr>
        <p:blipFill>
          <a:blip r:embed="rId3"/>
          <a:stretch>
            <a:fillRect/>
          </a:stretch>
        </p:blipFill>
        <p:spPr>
          <a:xfrm>
            <a:off x="1944564" y="5189162"/>
            <a:ext cx="1908213" cy="493819"/>
          </a:xfrm>
          <a:prstGeom prst="rect">
            <a:avLst/>
          </a:prstGeom>
        </p:spPr>
      </p:pic>
    </p:spTree>
    <p:extLst>
      <p:ext uri="{BB962C8B-B14F-4D97-AF65-F5344CB8AC3E}">
        <p14:creationId xmlns:p14="http://schemas.microsoft.com/office/powerpoint/2010/main" val="343147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7174"/>
                                        </p:tgtEl>
                                        <p:attrNameLst>
                                          <p:attrName>style.visibility</p:attrName>
                                        </p:attrNameLst>
                                      </p:cBhvr>
                                      <p:to>
                                        <p:strVal val="visible"/>
                                      </p:to>
                                    </p:set>
                                    <p:animEffect transition="in" filter="fade">
                                      <p:cBhvr>
                                        <p:cTn id="21" dur="1000"/>
                                        <p:tgtEl>
                                          <p:spTgt spid="7174"/>
                                        </p:tgtEl>
                                      </p:cBhvr>
                                    </p:animEffect>
                                    <p:anim calcmode="lin" valueType="num">
                                      <p:cBhvr>
                                        <p:cTn id="22" dur="1000" fill="hold"/>
                                        <p:tgtEl>
                                          <p:spTgt spid="7174"/>
                                        </p:tgtEl>
                                        <p:attrNameLst>
                                          <p:attrName>ppt_x</p:attrName>
                                        </p:attrNameLst>
                                      </p:cBhvr>
                                      <p:tavLst>
                                        <p:tav tm="0">
                                          <p:val>
                                            <p:strVal val="#ppt_x"/>
                                          </p:val>
                                        </p:tav>
                                        <p:tav tm="100000">
                                          <p:val>
                                            <p:strVal val="#ppt_x"/>
                                          </p:val>
                                        </p:tav>
                                      </p:tavLst>
                                    </p:anim>
                                    <p:anim calcmode="lin" valueType="num">
                                      <p:cBhvr>
                                        <p:cTn id="23" dur="1000" fill="hold"/>
                                        <p:tgtEl>
                                          <p:spTgt spid="7174"/>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95252" y="2743200"/>
            <a:ext cx="1698869" cy="2020888"/>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3200" b="1" dirty="0" err="1">
                <a:solidFill>
                  <a:prstClr val="white"/>
                </a:solidFill>
                <a:latin typeface="Calibri" pitchFamily="34" charset="0"/>
                <a:cs typeface="Calibri" pitchFamily="34" charset="0"/>
              </a:rPr>
              <a:t>Cấu</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trúc</a:t>
            </a:r>
            <a:r>
              <a:rPr lang="en-US" sz="3200" b="1" dirty="0">
                <a:solidFill>
                  <a:prstClr val="white"/>
                </a:solidFill>
                <a:latin typeface="Calibri" pitchFamily="34" charset="0"/>
                <a:cs typeface="Calibri" pitchFamily="34" charset="0"/>
              </a:rPr>
              <a:t> gene</a:t>
            </a:r>
          </a:p>
        </p:txBody>
      </p:sp>
      <p:sp>
        <p:nvSpPr>
          <p:cNvPr id="22" name="Rounded Rectangle 21"/>
          <p:cNvSpPr/>
          <p:nvPr/>
        </p:nvSpPr>
        <p:spPr>
          <a:xfrm>
            <a:off x="2097659" y="1726767"/>
            <a:ext cx="2554937" cy="10302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200" b="1" dirty="0" err="1">
                <a:solidFill>
                  <a:srgbClr val="000066"/>
                </a:solidFill>
                <a:latin typeface="Calibri" pitchFamily="34" charset="0"/>
                <a:cs typeface="Calibri" pitchFamily="34" charset="0"/>
              </a:rPr>
              <a:t>Vùng</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điều</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hoà</a:t>
            </a:r>
            <a:r>
              <a:rPr lang="en-US" sz="3200" b="1" dirty="0">
                <a:solidFill>
                  <a:srgbClr val="000066"/>
                </a:solidFill>
                <a:latin typeface="Calibri" pitchFamily="34" charset="0"/>
                <a:cs typeface="Calibri" pitchFamily="34" charset="0"/>
              </a:rPr>
              <a:t> </a:t>
            </a:r>
          </a:p>
        </p:txBody>
      </p:sp>
      <p:sp>
        <p:nvSpPr>
          <p:cNvPr id="23" name="Rounded Rectangle 22"/>
          <p:cNvSpPr/>
          <p:nvPr/>
        </p:nvSpPr>
        <p:spPr>
          <a:xfrm>
            <a:off x="2116145" y="3796797"/>
            <a:ext cx="2554937" cy="1030288"/>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err="1">
                <a:solidFill>
                  <a:srgbClr val="000066"/>
                </a:solidFill>
                <a:latin typeface="Calibri" pitchFamily="34" charset="0"/>
                <a:cs typeface="Calibri" pitchFamily="34" charset="0"/>
              </a:rPr>
              <a:t>Vùng</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mã</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hoá</a:t>
            </a:r>
            <a:r>
              <a:rPr lang="en-US" sz="3200" b="1" dirty="0">
                <a:solidFill>
                  <a:srgbClr val="000066"/>
                </a:solidFill>
                <a:latin typeface="Calibri" pitchFamily="34" charset="0"/>
                <a:cs typeface="Calibri" pitchFamily="34" charset="0"/>
              </a:rPr>
              <a:t> </a:t>
            </a:r>
          </a:p>
        </p:txBody>
      </p:sp>
      <p:sp>
        <p:nvSpPr>
          <p:cNvPr id="24" name="Rounded Rectangle 23"/>
          <p:cNvSpPr/>
          <p:nvPr/>
        </p:nvSpPr>
        <p:spPr>
          <a:xfrm>
            <a:off x="2086315" y="5689167"/>
            <a:ext cx="2554937" cy="1030288"/>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200" b="1" dirty="0" err="1">
                <a:solidFill>
                  <a:srgbClr val="000066"/>
                </a:solidFill>
                <a:latin typeface="Calibri" pitchFamily="34" charset="0"/>
                <a:cs typeface="Calibri" pitchFamily="34" charset="0"/>
              </a:rPr>
              <a:t>Vùng</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kết</a:t>
            </a:r>
            <a:r>
              <a:rPr lang="en-US" sz="3200" b="1" dirty="0">
                <a:solidFill>
                  <a:srgbClr val="000066"/>
                </a:solidFill>
                <a:latin typeface="Calibri" pitchFamily="34" charset="0"/>
                <a:cs typeface="Calibri" pitchFamily="34" charset="0"/>
              </a:rPr>
              <a:t> </a:t>
            </a:r>
            <a:r>
              <a:rPr lang="en-US" sz="3200" b="1" dirty="0" err="1">
                <a:solidFill>
                  <a:srgbClr val="000066"/>
                </a:solidFill>
                <a:latin typeface="Calibri" pitchFamily="34" charset="0"/>
                <a:cs typeface="Calibri" pitchFamily="34" charset="0"/>
              </a:rPr>
              <a:t>thúc</a:t>
            </a:r>
            <a:r>
              <a:rPr lang="en-US" sz="3200" b="1" dirty="0">
                <a:solidFill>
                  <a:srgbClr val="000066"/>
                </a:solidFill>
                <a:latin typeface="Calibri" pitchFamily="34" charset="0"/>
                <a:cs typeface="Calibri" pitchFamily="34" charset="0"/>
              </a:rPr>
              <a:t> </a:t>
            </a:r>
          </a:p>
        </p:txBody>
      </p:sp>
      <p:cxnSp>
        <p:nvCxnSpPr>
          <p:cNvPr id="25" name="Straight Arrow Connector 24"/>
          <p:cNvCxnSpPr/>
          <p:nvPr/>
        </p:nvCxnSpPr>
        <p:spPr>
          <a:xfrm flipV="1">
            <a:off x="1794123" y="2362200"/>
            <a:ext cx="322004" cy="147875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1794121" y="3840958"/>
            <a:ext cx="392547" cy="3707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a:xfrm>
            <a:off x="1794121" y="3854843"/>
            <a:ext cx="292195" cy="234949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6" name="Rectangle 35"/>
          <p:cNvSpPr/>
          <p:nvPr/>
        </p:nvSpPr>
        <p:spPr>
          <a:xfrm>
            <a:off x="5011176" y="1394908"/>
            <a:ext cx="7069352"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dirty="0" err="1">
                <a:solidFill>
                  <a:srgbClr val="000099"/>
                </a:solidFill>
                <a:latin typeface="Calibri" pitchFamily="34" charset="0"/>
                <a:cs typeface="Calibri" pitchFamily="34" charset="0"/>
              </a:rPr>
              <a:t>Có</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trình</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tự</a:t>
            </a:r>
            <a:r>
              <a:rPr lang="en-US" sz="3200" b="1" dirty="0">
                <a:solidFill>
                  <a:srgbClr val="000099"/>
                </a:solidFill>
                <a:latin typeface="Calibri" pitchFamily="34" charset="0"/>
                <a:cs typeface="Calibri" pitchFamily="34" charset="0"/>
              </a:rPr>
              <a:t> nucleotide (promoter) </a:t>
            </a:r>
            <a:r>
              <a:rPr lang="en-US" sz="3200" b="1" dirty="0" err="1">
                <a:solidFill>
                  <a:srgbClr val="000099"/>
                </a:solidFill>
                <a:latin typeface="Calibri" pitchFamily="34" charset="0"/>
                <a:cs typeface="Calibri" pitchFamily="34" charset="0"/>
              </a:rPr>
              <a:t>khởi</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động</a:t>
            </a:r>
            <a:r>
              <a:rPr lang="en-US" sz="3200" b="1">
                <a:solidFill>
                  <a:srgbClr val="000099"/>
                </a:solidFill>
                <a:latin typeface="Calibri" pitchFamily="34" charset="0"/>
                <a:cs typeface="Calibri" pitchFamily="34" charset="0"/>
              </a:rPr>
              <a:t> và điều </a:t>
            </a:r>
            <a:r>
              <a:rPr lang="en-US" sz="3200" b="1" dirty="0" err="1">
                <a:solidFill>
                  <a:srgbClr val="000099"/>
                </a:solidFill>
                <a:latin typeface="Calibri" pitchFamily="34" charset="0"/>
                <a:cs typeface="Calibri" pitchFamily="34" charset="0"/>
              </a:rPr>
              <a:t>khiển</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phiên</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mã</a:t>
            </a:r>
            <a:r>
              <a:rPr lang="en-US" sz="3200" b="1" dirty="0">
                <a:solidFill>
                  <a:srgbClr val="000099"/>
                </a:solidFill>
                <a:latin typeface="Calibri" pitchFamily="34" charset="0"/>
                <a:cs typeface="Calibri" pitchFamily="34" charset="0"/>
              </a:rPr>
              <a:t>.</a:t>
            </a:r>
          </a:p>
        </p:txBody>
      </p:sp>
      <p:sp>
        <p:nvSpPr>
          <p:cNvPr id="37" name="Rectangle 36"/>
          <p:cNvSpPr/>
          <p:nvPr/>
        </p:nvSpPr>
        <p:spPr>
          <a:xfrm>
            <a:off x="4960533" y="3753651"/>
            <a:ext cx="710152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dirty="0" err="1">
                <a:solidFill>
                  <a:srgbClr val="000099"/>
                </a:solidFill>
                <a:latin typeface="Calibri" pitchFamily="34" charset="0"/>
                <a:cs typeface="Calibri" pitchFamily="34" charset="0"/>
              </a:rPr>
              <a:t>Chứa</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trình</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tự</a:t>
            </a:r>
            <a:r>
              <a:rPr lang="en-US" sz="3200" b="1" dirty="0">
                <a:solidFill>
                  <a:srgbClr val="000099"/>
                </a:solidFill>
                <a:latin typeface="Calibri" pitchFamily="34" charset="0"/>
                <a:cs typeface="Calibri" pitchFamily="34" charset="0"/>
              </a:rPr>
              <a:t> nucleotide </a:t>
            </a:r>
            <a:r>
              <a:rPr lang="en-US" sz="3200" b="1" dirty="0" err="1">
                <a:solidFill>
                  <a:srgbClr val="000099"/>
                </a:solidFill>
                <a:latin typeface="Calibri" pitchFamily="34" charset="0"/>
                <a:cs typeface="Calibri" pitchFamily="34" charset="0"/>
              </a:rPr>
              <a:t>mã</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hóa</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chuỗi</a:t>
            </a:r>
            <a:r>
              <a:rPr lang="en-US" sz="3200" b="1" dirty="0">
                <a:solidFill>
                  <a:srgbClr val="000099"/>
                </a:solidFill>
                <a:latin typeface="Calibri" pitchFamily="34" charset="0"/>
                <a:cs typeface="Calibri" pitchFamily="34" charset="0"/>
              </a:rPr>
              <a:t> polypeptide </a:t>
            </a:r>
            <a:r>
              <a:rPr lang="en-US" sz="3200" b="1" dirty="0" err="1">
                <a:solidFill>
                  <a:srgbClr val="000099"/>
                </a:solidFill>
                <a:latin typeface="Calibri" pitchFamily="34" charset="0"/>
                <a:cs typeface="Calibri" pitchFamily="34" charset="0"/>
              </a:rPr>
              <a:t>hoặc</a:t>
            </a:r>
            <a:r>
              <a:rPr lang="en-US" sz="3200" b="1" dirty="0">
                <a:solidFill>
                  <a:srgbClr val="000099"/>
                </a:solidFill>
                <a:latin typeface="Calibri" pitchFamily="34" charset="0"/>
                <a:cs typeface="Calibri" pitchFamily="34" charset="0"/>
              </a:rPr>
              <a:t> RNA.</a:t>
            </a:r>
          </a:p>
        </p:txBody>
      </p:sp>
      <p:sp>
        <p:nvSpPr>
          <p:cNvPr id="38" name="Rectangle 37"/>
          <p:cNvSpPr/>
          <p:nvPr/>
        </p:nvSpPr>
        <p:spPr>
          <a:xfrm>
            <a:off x="5103064" y="5696400"/>
            <a:ext cx="6977464"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dirty="0" err="1">
                <a:solidFill>
                  <a:srgbClr val="000099"/>
                </a:solidFill>
                <a:latin typeface="Calibri" pitchFamily="34" charset="0"/>
                <a:cs typeface="Calibri" pitchFamily="34" charset="0"/>
              </a:rPr>
              <a:t>Mang</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tín</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hiệu</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kết</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thúc</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quá</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trình</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phiên</a:t>
            </a:r>
            <a:r>
              <a:rPr lang="en-US" sz="3200" b="1" dirty="0">
                <a:solidFill>
                  <a:srgbClr val="000099"/>
                </a:solidFill>
                <a:latin typeface="Calibri" pitchFamily="34" charset="0"/>
                <a:cs typeface="Calibri" pitchFamily="34" charset="0"/>
              </a:rPr>
              <a:t> </a:t>
            </a:r>
            <a:r>
              <a:rPr lang="en-US" sz="3200" b="1" dirty="0" err="1">
                <a:solidFill>
                  <a:srgbClr val="000099"/>
                </a:solidFill>
                <a:latin typeface="Calibri" pitchFamily="34" charset="0"/>
                <a:cs typeface="Calibri" pitchFamily="34" charset="0"/>
              </a:rPr>
              <a:t>mã</a:t>
            </a:r>
            <a:r>
              <a:rPr lang="en-US" sz="3200" b="1" dirty="0">
                <a:solidFill>
                  <a:srgbClr val="000099"/>
                </a:solidFill>
                <a:latin typeface="Calibri" pitchFamily="34" charset="0"/>
                <a:cs typeface="Calibri" pitchFamily="34" charset="0"/>
              </a:rPr>
              <a:t>.</a:t>
            </a:r>
          </a:p>
        </p:txBody>
      </p:sp>
      <p:sp>
        <p:nvSpPr>
          <p:cNvPr id="2" name="Slide Number Placeholder 1"/>
          <p:cNvSpPr>
            <a:spLocks noGrp="1"/>
          </p:cNvSpPr>
          <p:nvPr>
            <p:ph type="sldNum" sz="quarter" idx="12"/>
          </p:nvPr>
        </p:nvSpPr>
        <p:spPr/>
        <p:txBody>
          <a:bodyPr/>
          <a:lstStyle/>
          <a:p>
            <a:fld id="{0466D6DB-B5C6-454A-84AB-BE56CED329DF}" type="slidenum">
              <a:rPr lang="en-US" smtClean="0">
                <a:solidFill>
                  <a:srgbClr val="E7DEC9">
                    <a:shade val="50000"/>
                    <a:satMod val="200000"/>
                  </a:srgbClr>
                </a:solidFill>
              </a:rPr>
              <a:pPr/>
              <a:t>21</a:t>
            </a:fld>
            <a:endParaRPr lang="en-US">
              <a:solidFill>
                <a:srgbClr val="E7DEC9">
                  <a:shade val="50000"/>
                  <a:satMod val="200000"/>
                </a:srgbClr>
              </a:solidFill>
            </a:endParaRPr>
          </a:p>
        </p:txBody>
      </p:sp>
    </p:spTree>
    <p:extLst>
      <p:ext uri="{BB962C8B-B14F-4D97-AF65-F5344CB8AC3E}">
        <p14:creationId xmlns:p14="http://schemas.microsoft.com/office/powerpoint/2010/main" val="418986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905000" y="3679825"/>
            <a:ext cx="8610600" cy="762000"/>
            <a:chOff x="144" y="816"/>
            <a:chExt cx="5424" cy="384"/>
          </a:xfrm>
        </p:grpSpPr>
        <p:sp>
          <p:nvSpPr>
            <p:cNvPr id="25638" name="Rectangle 3"/>
            <p:cNvSpPr>
              <a:spLocks noChangeArrowheads="1"/>
            </p:cNvSpPr>
            <p:nvPr/>
          </p:nvSpPr>
          <p:spPr bwMode="auto">
            <a:xfrm>
              <a:off x="144" y="816"/>
              <a:ext cx="1776" cy="38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a:cs typeface="Arial" panose="020B0604020202020204" pitchFamily="34" charset="0"/>
                </a:rPr>
                <a:t>Vùng điều hoà </a:t>
              </a:r>
            </a:p>
          </p:txBody>
        </p:sp>
        <p:sp>
          <p:nvSpPr>
            <p:cNvPr id="25639" name="Rectangle 4"/>
            <p:cNvSpPr>
              <a:spLocks noChangeArrowheads="1"/>
            </p:cNvSpPr>
            <p:nvPr/>
          </p:nvSpPr>
          <p:spPr bwMode="auto">
            <a:xfrm>
              <a:off x="4176" y="816"/>
              <a:ext cx="1392" cy="384"/>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cs typeface="Arial" panose="020B0604020202020204" pitchFamily="34" charset="0"/>
                </a:rPr>
                <a:t>Vùng kết thúc</a:t>
              </a:r>
            </a:p>
          </p:txBody>
        </p:sp>
        <p:sp>
          <p:nvSpPr>
            <p:cNvPr id="25640" name="Rectangle 5"/>
            <p:cNvSpPr>
              <a:spLocks noChangeArrowheads="1"/>
            </p:cNvSpPr>
            <p:nvPr/>
          </p:nvSpPr>
          <p:spPr bwMode="auto">
            <a:xfrm>
              <a:off x="1920" y="816"/>
              <a:ext cx="2256" cy="384"/>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cs typeface="Arial" panose="020B0604020202020204" pitchFamily="34" charset="0"/>
                </a:rPr>
                <a:t>Vùng mã hoá</a:t>
              </a:r>
            </a:p>
          </p:txBody>
        </p:sp>
      </p:grpSp>
      <p:sp>
        <p:nvSpPr>
          <p:cNvPr id="13318" name="Rectangle 6"/>
          <p:cNvSpPr>
            <a:spLocks noChangeArrowheads="1"/>
          </p:cNvSpPr>
          <p:nvPr/>
        </p:nvSpPr>
        <p:spPr bwMode="auto">
          <a:xfrm>
            <a:off x="2438400" y="5562601"/>
            <a:ext cx="7848600" cy="70961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sz="2000" b="1" dirty="0" err="1"/>
              <a:t>Không</a:t>
            </a:r>
            <a:r>
              <a:rPr lang="en-US" sz="2000" b="1" dirty="0"/>
              <a:t> </a:t>
            </a:r>
            <a:r>
              <a:rPr lang="en-US" sz="2000" b="1" dirty="0" err="1"/>
              <a:t>phân</a:t>
            </a:r>
            <a:r>
              <a:rPr lang="en-US" sz="2000" b="1" dirty="0"/>
              <a:t> </a:t>
            </a:r>
            <a:r>
              <a:rPr lang="en-US" sz="2000" b="1" dirty="0" err="1"/>
              <a:t>mảnh</a:t>
            </a:r>
            <a:r>
              <a:rPr lang="en-US" sz="2000" b="1" dirty="0"/>
              <a:t>  </a:t>
            </a:r>
          </a:p>
        </p:txBody>
      </p:sp>
      <p:grpSp>
        <p:nvGrpSpPr>
          <p:cNvPr id="25606" name="Group 7"/>
          <p:cNvGrpSpPr>
            <a:grpSpLocks/>
          </p:cNvGrpSpPr>
          <p:nvPr/>
        </p:nvGrpSpPr>
        <p:grpSpPr bwMode="auto">
          <a:xfrm>
            <a:off x="2438400" y="4441826"/>
            <a:ext cx="7924800" cy="1084263"/>
            <a:chOff x="480" y="1237"/>
            <a:chExt cx="4992" cy="683"/>
          </a:xfrm>
        </p:grpSpPr>
        <p:sp>
          <p:nvSpPr>
            <p:cNvPr id="25635" name="Rectangle 8"/>
            <p:cNvSpPr>
              <a:spLocks noChangeArrowheads="1"/>
            </p:cNvSpPr>
            <p:nvPr/>
          </p:nvSpPr>
          <p:spPr bwMode="auto">
            <a:xfrm>
              <a:off x="1920" y="1237"/>
              <a:ext cx="2256" cy="683"/>
            </a:xfrm>
            <a:prstGeom prst="rect">
              <a:avLst/>
            </a:prstGeom>
            <a:gradFill rotWithShape="1">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25636" name="AutoShape 9"/>
            <p:cNvSpPr>
              <a:spLocks noChangeArrowheads="1"/>
            </p:cNvSpPr>
            <p:nvPr/>
          </p:nvSpPr>
          <p:spPr bwMode="auto">
            <a:xfrm>
              <a:off x="4176" y="1237"/>
              <a:ext cx="1296" cy="683"/>
            </a:xfrm>
            <a:prstGeom prst="rtTriangle">
              <a:avLst/>
            </a:prstGeom>
            <a:gradFill rotWithShape="0">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25637" name="AutoShape 10"/>
            <p:cNvSpPr>
              <a:spLocks noChangeArrowheads="1"/>
            </p:cNvSpPr>
            <p:nvPr/>
          </p:nvSpPr>
          <p:spPr bwMode="auto">
            <a:xfrm>
              <a:off x="480" y="1248"/>
              <a:ext cx="3696" cy="672"/>
            </a:xfrm>
            <a:prstGeom prst="parallelogram">
              <a:avLst>
                <a:gd name="adj" fmla="val 213405"/>
              </a:avLst>
            </a:prstGeom>
            <a:gradFill rotWithShape="0">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grpSp>
      <p:grpSp>
        <p:nvGrpSpPr>
          <p:cNvPr id="25607" name="Group 11"/>
          <p:cNvGrpSpPr>
            <a:grpSpLocks/>
          </p:cNvGrpSpPr>
          <p:nvPr/>
        </p:nvGrpSpPr>
        <p:grpSpPr bwMode="auto">
          <a:xfrm>
            <a:off x="2057400" y="346075"/>
            <a:ext cx="8610600" cy="762000"/>
            <a:chOff x="144" y="816"/>
            <a:chExt cx="5424" cy="384"/>
          </a:xfrm>
        </p:grpSpPr>
        <p:sp>
          <p:nvSpPr>
            <p:cNvPr id="25632" name="Rectangle 12"/>
            <p:cNvSpPr>
              <a:spLocks noChangeArrowheads="1"/>
            </p:cNvSpPr>
            <p:nvPr/>
          </p:nvSpPr>
          <p:spPr bwMode="auto">
            <a:xfrm>
              <a:off x="144" y="816"/>
              <a:ext cx="1776" cy="38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a:latin typeface="Times New Roman" panose="02020603050405020304" pitchFamily="18" charset="0"/>
                  <a:cs typeface="Times New Roman" panose="02020603050405020304" pitchFamily="18" charset="0"/>
                </a:rPr>
                <a:t>Vùng điều hoà </a:t>
              </a:r>
            </a:p>
          </p:txBody>
        </p:sp>
        <p:sp>
          <p:nvSpPr>
            <p:cNvPr id="25633" name="Rectangle 13"/>
            <p:cNvSpPr>
              <a:spLocks noChangeArrowheads="1"/>
            </p:cNvSpPr>
            <p:nvPr/>
          </p:nvSpPr>
          <p:spPr bwMode="auto">
            <a:xfrm>
              <a:off x="4176" y="816"/>
              <a:ext cx="1392" cy="384"/>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cs typeface="Arial" panose="020B0604020202020204" pitchFamily="34" charset="0"/>
                </a:rPr>
                <a:t>Vùng </a:t>
              </a:r>
              <a:r>
                <a:rPr lang="en-US" altLang="en-US" sz="2000" b="1">
                  <a:latin typeface="Times New Roman" panose="02020603050405020304" pitchFamily="18" charset="0"/>
                  <a:cs typeface="Times New Roman" panose="02020603050405020304" pitchFamily="18" charset="0"/>
                </a:rPr>
                <a:t>kết</a:t>
              </a:r>
              <a:r>
                <a:rPr lang="en-US" altLang="en-US" sz="2000" b="1">
                  <a:cs typeface="Arial" panose="020B0604020202020204" pitchFamily="34" charset="0"/>
                </a:rPr>
                <a:t> thúc</a:t>
              </a:r>
            </a:p>
          </p:txBody>
        </p:sp>
        <p:sp>
          <p:nvSpPr>
            <p:cNvPr id="25634" name="Rectangle 14"/>
            <p:cNvSpPr>
              <a:spLocks noChangeArrowheads="1"/>
            </p:cNvSpPr>
            <p:nvPr/>
          </p:nvSpPr>
          <p:spPr bwMode="auto">
            <a:xfrm>
              <a:off x="1920" y="816"/>
              <a:ext cx="2256" cy="384"/>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Vùng mã hoá</a:t>
              </a:r>
            </a:p>
          </p:txBody>
        </p:sp>
      </p:grpSp>
      <p:grpSp>
        <p:nvGrpSpPr>
          <p:cNvPr id="25608" name="Group 15"/>
          <p:cNvGrpSpPr>
            <a:grpSpLocks/>
          </p:cNvGrpSpPr>
          <p:nvPr/>
        </p:nvGrpSpPr>
        <p:grpSpPr bwMode="auto">
          <a:xfrm>
            <a:off x="2590800" y="2251076"/>
            <a:ext cx="7924800" cy="709613"/>
            <a:chOff x="4140" y="8640"/>
            <a:chExt cx="9360" cy="540"/>
          </a:xfrm>
        </p:grpSpPr>
        <p:sp>
          <p:nvSpPr>
            <p:cNvPr id="13328" name="Rectangle 16"/>
            <p:cNvSpPr>
              <a:spLocks noChangeArrowheads="1"/>
            </p:cNvSpPr>
            <p:nvPr/>
          </p:nvSpPr>
          <p:spPr bwMode="auto">
            <a:xfrm>
              <a:off x="5580" y="8640"/>
              <a:ext cx="2520" cy="54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chemeClr val="tx1"/>
                  </a:solidFill>
                  <a:latin typeface=".VnTime" charset="0"/>
                  <a:cs typeface="Arial" pitchFamily="34" charset="0"/>
                </a:rPr>
                <a:t>Intron</a:t>
              </a:r>
              <a:endParaRPr lang="en-US" dirty="0">
                <a:solidFill>
                  <a:schemeClr val="tx1"/>
                </a:solidFill>
                <a:cs typeface="Arial" pitchFamily="34" charset="0"/>
              </a:endParaRPr>
            </a:p>
          </p:txBody>
        </p:sp>
        <p:sp>
          <p:nvSpPr>
            <p:cNvPr id="13329" name="Rectangle 17"/>
            <p:cNvSpPr>
              <a:spLocks noChangeArrowheads="1"/>
            </p:cNvSpPr>
            <p:nvPr/>
          </p:nvSpPr>
          <p:spPr bwMode="auto">
            <a:xfrm>
              <a:off x="4140" y="8640"/>
              <a:ext cx="1440" cy="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sz="2400" b="1" dirty="0" err="1">
                  <a:solidFill>
                    <a:srgbClr val="FF0000"/>
                  </a:solidFill>
                  <a:latin typeface=".VnTime" charset="0"/>
                  <a:cs typeface="Arial" pitchFamily="34" charset="0"/>
                </a:rPr>
                <a:t>Exon</a:t>
              </a:r>
              <a:endParaRPr lang="en-US" dirty="0">
                <a:solidFill>
                  <a:schemeClr val="tx1"/>
                </a:solidFill>
                <a:cs typeface="Arial" pitchFamily="34" charset="0"/>
              </a:endParaRPr>
            </a:p>
          </p:txBody>
        </p:sp>
        <p:sp>
          <p:nvSpPr>
            <p:cNvPr id="13330" name="Rectangle 18"/>
            <p:cNvSpPr>
              <a:spLocks noChangeArrowheads="1"/>
            </p:cNvSpPr>
            <p:nvPr/>
          </p:nvSpPr>
          <p:spPr bwMode="auto">
            <a:xfrm>
              <a:off x="12240" y="8640"/>
              <a:ext cx="1260" cy="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sz="2400" b="1" dirty="0" err="1">
                  <a:solidFill>
                    <a:srgbClr val="FF0000"/>
                  </a:solidFill>
                  <a:latin typeface=".VnTime" charset="0"/>
                  <a:cs typeface="Arial" pitchFamily="34" charset="0"/>
                </a:rPr>
                <a:t>Exon</a:t>
              </a:r>
              <a:endParaRPr lang="en-US" dirty="0">
                <a:solidFill>
                  <a:schemeClr val="tx1"/>
                </a:solidFill>
                <a:cs typeface="Arial" pitchFamily="34" charset="0"/>
              </a:endParaRPr>
            </a:p>
          </p:txBody>
        </p:sp>
        <p:sp>
          <p:nvSpPr>
            <p:cNvPr id="13332" name="Rectangle 20"/>
            <p:cNvSpPr>
              <a:spLocks noChangeArrowheads="1"/>
            </p:cNvSpPr>
            <p:nvPr/>
          </p:nvSpPr>
          <p:spPr bwMode="auto">
            <a:xfrm>
              <a:off x="9000" y="8640"/>
              <a:ext cx="3420" cy="54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chemeClr val="tx1"/>
                  </a:solidFill>
                  <a:latin typeface=".VnTime" charset="0"/>
                  <a:cs typeface="Arial" pitchFamily="34" charset="0"/>
                </a:rPr>
                <a:t>Intron</a:t>
              </a:r>
              <a:endParaRPr lang="en-US" dirty="0">
                <a:solidFill>
                  <a:schemeClr val="tx1"/>
                </a:solidFill>
                <a:cs typeface="Arial" pitchFamily="34" charset="0"/>
              </a:endParaRPr>
            </a:p>
          </p:txBody>
        </p:sp>
        <p:sp>
          <p:nvSpPr>
            <p:cNvPr id="13331" name="Rectangle 19"/>
            <p:cNvSpPr>
              <a:spLocks noChangeArrowheads="1"/>
            </p:cNvSpPr>
            <p:nvPr/>
          </p:nvSpPr>
          <p:spPr bwMode="auto">
            <a:xfrm>
              <a:off x="8100" y="8640"/>
              <a:ext cx="1080" cy="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sz="2000" b="1" dirty="0" err="1">
                  <a:solidFill>
                    <a:srgbClr val="FF0000"/>
                  </a:solidFill>
                  <a:latin typeface=".VnTime" charset="0"/>
                  <a:cs typeface="Arial" pitchFamily="34" charset="0"/>
                </a:rPr>
                <a:t>Exon</a:t>
              </a:r>
              <a:endParaRPr lang="en-US" dirty="0">
                <a:solidFill>
                  <a:schemeClr val="tx1"/>
                </a:solidFill>
                <a:cs typeface="Arial" pitchFamily="34" charset="0"/>
              </a:endParaRPr>
            </a:p>
          </p:txBody>
        </p:sp>
      </p:grpSp>
      <p:grpSp>
        <p:nvGrpSpPr>
          <p:cNvPr id="25609" name="Group 21"/>
          <p:cNvGrpSpPr>
            <a:grpSpLocks/>
          </p:cNvGrpSpPr>
          <p:nvPr/>
        </p:nvGrpSpPr>
        <p:grpSpPr bwMode="auto">
          <a:xfrm>
            <a:off x="2590800" y="1108076"/>
            <a:ext cx="7924800" cy="1084263"/>
            <a:chOff x="480" y="1237"/>
            <a:chExt cx="4992" cy="683"/>
          </a:xfrm>
        </p:grpSpPr>
        <p:sp>
          <p:nvSpPr>
            <p:cNvPr id="25614" name="Rectangle 22"/>
            <p:cNvSpPr>
              <a:spLocks noChangeArrowheads="1"/>
            </p:cNvSpPr>
            <p:nvPr/>
          </p:nvSpPr>
          <p:spPr bwMode="auto">
            <a:xfrm>
              <a:off x="1920" y="1237"/>
              <a:ext cx="2256" cy="683"/>
            </a:xfrm>
            <a:prstGeom prst="rect">
              <a:avLst/>
            </a:prstGeom>
            <a:gradFill rotWithShape="0">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25615" name="AutoShape 23"/>
            <p:cNvSpPr>
              <a:spLocks noChangeArrowheads="1"/>
            </p:cNvSpPr>
            <p:nvPr/>
          </p:nvSpPr>
          <p:spPr bwMode="auto">
            <a:xfrm>
              <a:off x="4176" y="1237"/>
              <a:ext cx="1296" cy="683"/>
            </a:xfrm>
            <a:prstGeom prst="rtTriangle">
              <a:avLst/>
            </a:prstGeom>
            <a:gradFill rotWithShape="0">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25616" name="AutoShape 24"/>
            <p:cNvSpPr>
              <a:spLocks noChangeArrowheads="1"/>
            </p:cNvSpPr>
            <p:nvPr/>
          </p:nvSpPr>
          <p:spPr bwMode="auto">
            <a:xfrm>
              <a:off x="480" y="1248"/>
              <a:ext cx="3696" cy="672"/>
            </a:xfrm>
            <a:prstGeom prst="parallelogram">
              <a:avLst>
                <a:gd name="adj" fmla="val 213405"/>
              </a:avLst>
            </a:prstGeom>
            <a:gradFill rotWithShape="0">
              <a:gsLst>
                <a:gs pos="0">
                  <a:srgbClr val="339933"/>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grpSp>
      <p:sp>
        <p:nvSpPr>
          <p:cNvPr id="13337" name="Text Box 25"/>
          <p:cNvSpPr txBox="1">
            <a:spLocks noChangeArrowheads="1"/>
          </p:cNvSpPr>
          <p:nvPr/>
        </p:nvSpPr>
        <p:spPr bwMode="auto">
          <a:xfrm>
            <a:off x="3200400" y="3048001"/>
            <a:ext cx="533400" cy="519113"/>
          </a:xfrm>
          <a:prstGeom prst="rect">
            <a:avLst/>
          </a:prstGeom>
          <a:noFill/>
          <a:ln w="9525">
            <a:noFill/>
            <a:miter lim="800000"/>
            <a:headEnd/>
            <a:tailEnd/>
          </a:ln>
          <a:effectLst/>
        </p:spPr>
        <p:txBody>
          <a:bodyPr>
            <a:spAutoFit/>
          </a:bodyPr>
          <a:lstStyle/>
          <a:p>
            <a:pPr eaLnBrk="1" hangingPunct="1">
              <a:defRPr/>
            </a:pPr>
            <a:r>
              <a:rPr lang="en-US" sz="2800" b="1" i="1">
                <a:solidFill>
                  <a:srgbClr val="FF0066"/>
                </a:solidFill>
                <a:effectLst>
                  <a:outerShdw blurRad="38100" dist="38100" dir="2700000" algn="tl">
                    <a:srgbClr val="C0C0C0"/>
                  </a:outerShdw>
                </a:effectLst>
                <a:latin typeface="Times New Roman" pitchFamily="18" charset="0"/>
              </a:rPr>
              <a:t>1</a:t>
            </a:r>
            <a:endParaRPr lang="en-US"/>
          </a:p>
        </p:txBody>
      </p:sp>
      <p:sp>
        <p:nvSpPr>
          <p:cNvPr id="13338" name="Text Box 26"/>
          <p:cNvSpPr txBox="1">
            <a:spLocks noChangeArrowheads="1"/>
          </p:cNvSpPr>
          <p:nvPr/>
        </p:nvSpPr>
        <p:spPr bwMode="auto">
          <a:xfrm>
            <a:off x="3657600" y="3028951"/>
            <a:ext cx="6934200" cy="519113"/>
          </a:xfrm>
          <a:prstGeom prst="rect">
            <a:avLst/>
          </a:prstGeom>
          <a:noFill/>
          <a:ln w="9525">
            <a:noFill/>
            <a:miter lim="800000"/>
            <a:headEnd/>
            <a:tailEnd/>
          </a:ln>
          <a:effectLst/>
        </p:spPr>
        <p:txBody>
          <a:bodyPr>
            <a:spAutoFit/>
          </a:bodyPr>
          <a:lstStyle/>
          <a:p>
            <a:pPr eaLnBrk="1" hangingPunct="1">
              <a:defRPr/>
            </a:pPr>
            <a:r>
              <a:rPr lang="en-US" sz="2800" b="1">
                <a:solidFill>
                  <a:srgbClr val="0000CC"/>
                </a:solidFill>
                <a:effectLst>
                  <a:outerShdw blurRad="38100" dist="38100" dir="2700000" algn="tl">
                    <a:srgbClr val="C0C0C0"/>
                  </a:outerShdw>
                </a:effectLst>
                <a:latin typeface="Times New Roman" pitchFamily="18" charset="0"/>
              </a:rPr>
              <a:t>Gen cấu trúc ở sinh vật nhân thực</a:t>
            </a:r>
            <a:endParaRPr lang="en-US"/>
          </a:p>
        </p:txBody>
      </p:sp>
      <p:sp>
        <p:nvSpPr>
          <p:cNvPr id="13339" name="Text Box 27"/>
          <p:cNvSpPr txBox="1">
            <a:spLocks noChangeArrowheads="1"/>
          </p:cNvSpPr>
          <p:nvPr/>
        </p:nvSpPr>
        <p:spPr bwMode="auto">
          <a:xfrm>
            <a:off x="2819400" y="6267451"/>
            <a:ext cx="533400" cy="519113"/>
          </a:xfrm>
          <a:prstGeom prst="rect">
            <a:avLst/>
          </a:prstGeom>
          <a:noFill/>
          <a:ln w="9525">
            <a:noFill/>
            <a:miter lim="800000"/>
            <a:headEnd/>
            <a:tailEnd/>
          </a:ln>
          <a:effectLst/>
        </p:spPr>
        <p:txBody>
          <a:bodyPr>
            <a:spAutoFit/>
          </a:bodyPr>
          <a:lstStyle/>
          <a:p>
            <a:pPr eaLnBrk="1" hangingPunct="1">
              <a:defRPr/>
            </a:pPr>
            <a:r>
              <a:rPr lang="en-US" sz="2800" b="1" i="1">
                <a:solidFill>
                  <a:srgbClr val="FF0066"/>
                </a:solidFill>
                <a:effectLst>
                  <a:outerShdw blurRad="38100" dist="38100" dir="2700000" algn="tl">
                    <a:srgbClr val="C0C0C0"/>
                  </a:outerShdw>
                </a:effectLst>
                <a:latin typeface="Times New Roman" pitchFamily="18" charset="0"/>
              </a:rPr>
              <a:t>2</a:t>
            </a:r>
            <a:endParaRPr lang="en-US"/>
          </a:p>
        </p:txBody>
      </p:sp>
      <p:sp>
        <p:nvSpPr>
          <p:cNvPr id="13340" name="Text Box 28"/>
          <p:cNvSpPr txBox="1">
            <a:spLocks noChangeArrowheads="1"/>
          </p:cNvSpPr>
          <p:nvPr/>
        </p:nvSpPr>
        <p:spPr bwMode="auto">
          <a:xfrm>
            <a:off x="3276600" y="6248401"/>
            <a:ext cx="6934200" cy="519113"/>
          </a:xfrm>
          <a:prstGeom prst="rect">
            <a:avLst/>
          </a:prstGeom>
          <a:noFill/>
          <a:ln w="9525">
            <a:noFill/>
            <a:miter lim="800000"/>
            <a:headEnd/>
            <a:tailEnd/>
          </a:ln>
          <a:effectLst/>
        </p:spPr>
        <p:txBody>
          <a:bodyPr>
            <a:spAutoFit/>
          </a:bodyPr>
          <a:lstStyle/>
          <a:p>
            <a:pPr eaLnBrk="1" hangingPunct="1">
              <a:defRPr/>
            </a:pPr>
            <a:r>
              <a:rPr lang="en-US" sz="2800" b="1" dirty="0">
                <a:solidFill>
                  <a:srgbClr val="0000CC"/>
                </a:solidFill>
                <a:effectLst>
                  <a:outerShdw blurRad="38100" dist="38100" dir="2700000" algn="tl">
                    <a:srgbClr val="C0C0C0"/>
                  </a:outerShdw>
                </a:effectLst>
                <a:latin typeface="Times New Roman" pitchFamily="18" charset="0"/>
              </a:rPr>
              <a:t>Gen </a:t>
            </a:r>
            <a:r>
              <a:rPr lang="en-US" sz="2800" b="1" dirty="0" err="1">
                <a:solidFill>
                  <a:srgbClr val="0000CC"/>
                </a:solidFill>
                <a:effectLst>
                  <a:outerShdw blurRad="38100" dist="38100" dir="2700000" algn="tl">
                    <a:srgbClr val="C0C0C0"/>
                  </a:outerShdw>
                </a:effectLst>
                <a:latin typeface="Times New Roman" pitchFamily="18" charset="0"/>
              </a:rPr>
              <a:t>cấu</a:t>
            </a:r>
            <a:r>
              <a:rPr lang="en-US" sz="2800" b="1" dirty="0">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latin typeface="Times New Roman" pitchFamily="18" charset="0"/>
              </a:rPr>
              <a:t>trúc</a:t>
            </a:r>
            <a:r>
              <a:rPr lang="en-US" sz="2800" b="1" dirty="0">
                <a:solidFill>
                  <a:srgbClr val="0000CC"/>
                </a:solidFill>
                <a:effectLst>
                  <a:outerShdw blurRad="38100" dist="38100" dir="2700000" algn="tl">
                    <a:srgbClr val="C0C0C0"/>
                  </a:outerShdw>
                </a:effectLst>
                <a:latin typeface="Times New Roman" pitchFamily="18" charset="0"/>
              </a:rPr>
              <a:t> ở </a:t>
            </a:r>
            <a:r>
              <a:rPr lang="en-US" sz="2800" b="1" dirty="0" err="1">
                <a:solidFill>
                  <a:srgbClr val="0000CC"/>
                </a:solidFill>
                <a:effectLst>
                  <a:outerShdw blurRad="38100" dist="38100" dir="2700000" algn="tl">
                    <a:srgbClr val="C0C0C0"/>
                  </a:outerShdw>
                </a:effectLst>
                <a:latin typeface="Times New Roman" pitchFamily="18" charset="0"/>
              </a:rPr>
              <a:t>sinh</a:t>
            </a:r>
            <a:r>
              <a:rPr lang="en-US" sz="2800" b="1" dirty="0">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latin typeface="Times New Roman" pitchFamily="18" charset="0"/>
              </a:rPr>
              <a:t>vật</a:t>
            </a:r>
            <a:r>
              <a:rPr lang="en-US" sz="2800" b="1" dirty="0">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latin typeface="Times New Roman" pitchFamily="18" charset="0"/>
              </a:rPr>
              <a:t>nhân</a:t>
            </a:r>
            <a:r>
              <a:rPr lang="en-US" sz="2800" b="1" dirty="0">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latin typeface="Times New Roman" pitchFamily="18" charset="0"/>
              </a:rPr>
              <a:t>sơ</a:t>
            </a:r>
            <a:endParaRPr lang="en-US" dirty="0"/>
          </a:p>
        </p:txBody>
      </p:sp>
    </p:spTree>
    <p:extLst>
      <p:ext uri="{BB962C8B-B14F-4D97-AF65-F5344CB8AC3E}">
        <p14:creationId xmlns:p14="http://schemas.microsoft.com/office/powerpoint/2010/main" val="1762886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994" y="30110"/>
            <a:ext cx="2337499" cy="492443"/>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sz="2600" b="1" dirty="0" err="1">
                <a:solidFill>
                  <a:prstClr val="white"/>
                </a:solidFill>
                <a:latin typeface="Arial" pitchFamily="34" charset="0"/>
                <a:cs typeface="Arial" pitchFamily="34" charset="0"/>
              </a:rPr>
              <a:t>Các</a:t>
            </a:r>
            <a:r>
              <a:rPr lang="en-US" sz="2600" b="1" dirty="0">
                <a:solidFill>
                  <a:prstClr val="white"/>
                </a:solidFill>
                <a:latin typeface="Arial" pitchFamily="34" charset="0"/>
                <a:cs typeface="Arial" pitchFamily="34" charset="0"/>
              </a:rPr>
              <a:t> </a:t>
            </a:r>
            <a:r>
              <a:rPr lang="en-US" sz="2600" b="1" dirty="0" err="1">
                <a:solidFill>
                  <a:prstClr val="white"/>
                </a:solidFill>
                <a:latin typeface="Arial" pitchFamily="34" charset="0"/>
                <a:cs typeface="Arial" pitchFamily="34" charset="0"/>
              </a:rPr>
              <a:t>loại</a:t>
            </a:r>
            <a:r>
              <a:rPr lang="en-US" sz="2600" b="1" dirty="0">
                <a:solidFill>
                  <a:prstClr val="white"/>
                </a:solidFill>
                <a:latin typeface="Arial" pitchFamily="34" charset="0"/>
                <a:cs typeface="Arial" pitchFamily="34" charset="0"/>
              </a:rPr>
              <a:t> gene</a:t>
            </a:r>
            <a:endParaRPr lang="en-US" sz="2600" dirty="0">
              <a:solidFill>
                <a:prstClr val="white"/>
              </a:solidFill>
              <a:latin typeface="Arial" pitchFamily="34" charset="0"/>
              <a:cs typeface="Arial" pitchFamily="34" charset="0"/>
            </a:endParaRPr>
          </a:p>
        </p:txBody>
      </p:sp>
      <p:sp>
        <p:nvSpPr>
          <p:cNvPr id="5" name="Rectangle 4"/>
          <p:cNvSpPr/>
          <p:nvPr/>
        </p:nvSpPr>
        <p:spPr>
          <a:xfrm>
            <a:off x="46181" y="609600"/>
            <a:ext cx="5745019"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err="1">
                <a:solidFill>
                  <a:prstClr val="white"/>
                </a:solidFill>
                <a:latin typeface="Calibri" pitchFamily="34" charset="0"/>
                <a:cs typeface="Calibri" pitchFamily="34" charset="0"/>
              </a:rPr>
              <a:t>Căn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cứ</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vào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chức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năng</a:t>
            </a:r>
            <a:endParaRPr lang="en-US" sz="2800" dirty="0">
              <a:solidFill>
                <a:prstClr val="white"/>
              </a:solidFill>
              <a:latin typeface="Calibri" pitchFamily="34" charset="0"/>
              <a:cs typeface="Calibri" pitchFamily="34" charset="0"/>
            </a:endParaRPr>
          </a:p>
        </p:txBody>
      </p:sp>
      <p:sp>
        <p:nvSpPr>
          <p:cNvPr id="6" name="Rectangle 5"/>
          <p:cNvSpPr/>
          <p:nvPr/>
        </p:nvSpPr>
        <p:spPr>
          <a:xfrm>
            <a:off x="330941" y="1382101"/>
            <a:ext cx="2635768"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prstClr val="white"/>
                </a:solidFill>
                <a:latin typeface="Calibri" pitchFamily="34" charset="0"/>
                <a:cs typeface="Calibri" pitchFamily="34" charset="0"/>
              </a:rPr>
              <a:t>Gene </a:t>
            </a:r>
          </a:p>
          <a:p>
            <a:pPr algn="ctr"/>
            <a:r>
              <a:rPr lang="en-US" sz="2800" b="1" dirty="0" err="1">
                <a:solidFill>
                  <a:prstClr val="white"/>
                </a:solidFill>
                <a:latin typeface="Calibri" pitchFamily="34" charset="0"/>
                <a:cs typeface="Calibri" pitchFamily="34" charset="0"/>
              </a:rPr>
              <a:t>cấu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trúc</a:t>
            </a:r>
            <a:r>
              <a:rPr lang="en-US" sz="2800" b="1" dirty="0">
                <a:solidFill>
                  <a:prstClr val="white"/>
                </a:solidFill>
                <a:latin typeface="Calibri" pitchFamily="34" charset="0"/>
                <a:cs typeface="Calibri" pitchFamily="34" charset="0"/>
              </a:rPr>
              <a:t> </a:t>
            </a:r>
            <a:endParaRPr lang="en-US" sz="2800" dirty="0">
              <a:solidFill>
                <a:prstClr val="white"/>
              </a:solidFill>
              <a:latin typeface="Calibri" pitchFamily="34" charset="0"/>
              <a:cs typeface="Calibri" pitchFamily="34" charset="0"/>
            </a:endParaRPr>
          </a:p>
        </p:txBody>
      </p:sp>
      <p:sp>
        <p:nvSpPr>
          <p:cNvPr id="7" name="Rectangle 6"/>
          <p:cNvSpPr/>
          <p:nvPr/>
        </p:nvSpPr>
        <p:spPr>
          <a:xfrm>
            <a:off x="3331783" y="1360434"/>
            <a:ext cx="2459420"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prstClr val="white"/>
                </a:solidFill>
                <a:latin typeface="Calibri" pitchFamily="34" charset="0"/>
                <a:cs typeface="Calibri" pitchFamily="34" charset="0"/>
              </a:rPr>
              <a:t>Gene</a:t>
            </a:r>
          </a:p>
          <a:p>
            <a:pPr algn="ct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điều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hòa</a:t>
            </a:r>
            <a:endParaRPr lang="en-US" sz="2800" dirty="0">
              <a:solidFill>
                <a:prstClr val="white"/>
              </a:solidFill>
              <a:latin typeface="Calibri" pitchFamily="34" charset="0"/>
              <a:cs typeface="Calibri" pitchFamily="34" charset="0"/>
            </a:endParaRPr>
          </a:p>
        </p:txBody>
      </p:sp>
      <p:sp>
        <p:nvSpPr>
          <p:cNvPr id="8" name="Rectangle 7"/>
          <p:cNvSpPr/>
          <p:nvPr/>
        </p:nvSpPr>
        <p:spPr>
          <a:xfrm>
            <a:off x="35844" y="2585934"/>
            <a:ext cx="315811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a:solidFill>
                  <a:srgbClr val="000099"/>
                </a:solidFill>
                <a:latin typeface="Calibri" pitchFamily="34" charset="0"/>
                <a:cs typeface="Calibri" pitchFamily="34" charset="0"/>
              </a:rPr>
              <a:t>Tạo ra các sản phẩm cấu tạo nên các thành phần của tế bào</a:t>
            </a:r>
            <a:endParaRPr lang="en-US" sz="2800" dirty="0">
              <a:solidFill>
                <a:srgbClr val="000099"/>
              </a:solidFill>
              <a:latin typeface="Calibri" pitchFamily="34" charset="0"/>
              <a:cs typeface="Calibri" pitchFamily="34" charset="0"/>
            </a:endParaRPr>
          </a:p>
        </p:txBody>
      </p:sp>
      <p:sp>
        <p:nvSpPr>
          <p:cNvPr id="9" name="Rectangle 8"/>
          <p:cNvSpPr/>
          <p:nvPr/>
        </p:nvSpPr>
        <p:spPr>
          <a:xfrm>
            <a:off x="3331783" y="2579007"/>
            <a:ext cx="2615053"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a:solidFill>
                  <a:srgbClr val="000099"/>
                </a:solidFill>
                <a:latin typeface="Calibri" pitchFamily="34" charset="0"/>
                <a:cs typeface="Calibri" pitchFamily="34" charset="0"/>
              </a:rPr>
              <a:t>Tạo ra sản phẩm </a:t>
            </a:r>
            <a:r>
              <a:rPr lang="en-US" sz="2800" dirty="0" err="1">
                <a:solidFill>
                  <a:srgbClr val="000099"/>
                </a:solidFill>
                <a:latin typeface="Calibri" pitchFamily="34" charset="0"/>
                <a:cs typeface="Calibri" pitchFamily="34" charset="0"/>
              </a:rPr>
              <a:t>điều</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hòa</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hoạt</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động</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của</a:t>
            </a:r>
            <a:r>
              <a:rPr lang="en-US" sz="2800" dirty="0">
                <a:solidFill>
                  <a:srgbClr val="000099"/>
                </a:solidFill>
                <a:latin typeface="Calibri" pitchFamily="34" charset="0"/>
                <a:cs typeface="Calibri" pitchFamily="34" charset="0"/>
              </a:rPr>
              <a:t> gene </a:t>
            </a:r>
            <a:r>
              <a:rPr lang="en-US" sz="2800" err="1">
                <a:solidFill>
                  <a:srgbClr val="000099"/>
                </a:solidFill>
                <a:latin typeface="Calibri" pitchFamily="34" charset="0"/>
                <a:cs typeface="Calibri" pitchFamily="34" charset="0"/>
              </a:rPr>
              <a:t>khác</a:t>
            </a:r>
            <a:r>
              <a:rPr lang="en-US" sz="2800">
                <a:solidFill>
                  <a:srgbClr val="000099"/>
                </a:solidFill>
                <a:latin typeface="Calibri" pitchFamily="34" charset="0"/>
                <a:cs typeface="Calibri" pitchFamily="34" charset="0"/>
              </a:rPr>
              <a:t>. </a:t>
            </a:r>
            <a:endParaRPr lang="en-US" sz="2800" dirty="0">
              <a:solidFill>
                <a:srgbClr val="000099"/>
              </a:solidFill>
              <a:latin typeface="Calibri" pitchFamily="34" charset="0"/>
              <a:cs typeface="Calibri" pitchFamily="34" charset="0"/>
            </a:endParaRPr>
          </a:p>
        </p:txBody>
      </p:sp>
      <p:sp>
        <p:nvSpPr>
          <p:cNvPr id="10" name="Rectangle 9"/>
          <p:cNvSpPr/>
          <p:nvPr/>
        </p:nvSpPr>
        <p:spPr>
          <a:xfrm>
            <a:off x="6069474" y="640378"/>
            <a:ext cx="559878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err="1">
                <a:solidFill>
                  <a:prstClr val="white"/>
                </a:solidFill>
                <a:latin typeface="Calibri" pitchFamily="34" charset="0"/>
                <a:cs typeface="Calibri" pitchFamily="34" charset="0"/>
              </a:rPr>
              <a:t>Căn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cứ</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vào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cấu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trúc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vùng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mã</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hóa</a:t>
            </a:r>
            <a:endParaRPr lang="en-US" sz="2800" dirty="0">
              <a:solidFill>
                <a:prstClr val="white"/>
              </a:solidFill>
              <a:latin typeface="Calibri" pitchFamily="34" charset="0"/>
              <a:cs typeface="Calibri" pitchFamily="34" charset="0"/>
            </a:endParaRPr>
          </a:p>
        </p:txBody>
      </p:sp>
      <p:sp>
        <p:nvSpPr>
          <p:cNvPr id="11" name="Rectangle 10"/>
          <p:cNvSpPr/>
          <p:nvPr/>
        </p:nvSpPr>
        <p:spPr>
          <a:xfrm>
            <a:off x="6265616" y="1390254"/>
            <a:ext cx="2268783"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prstClr val="white"/>
                </a:solidFill>
                <a:latin typeface="Calibri" pitchFamily="34" charset="0"/>
                <a:cs typeface="Calibri" pitchFamily="34" charset="0"/>
              </a:rPr>
              <a:t>Gene </a:t>
            </a:r>
            <a:r>
              <a:rPr lang="en-US" sz="2800" b="1" dirty="0" err="1">
                <a:solidFill>
                  <a:prstClr val="white"/>
                </a:solidFill>
                <a:latin typeface="Calibri" pitchFamily="34" charset="0"/>
                <a:cs typeface="Calibri" pitchFamily="34" charset="0"/>
              </a:rPr>
              <a:t>không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phân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mảnh</a:t>
            </a:r>
            <a:r>
              <a:rPr lang="en-US" sz="2800" b="1" dirty="0">
                <a:solidFill>
                  <a:prstClr val="white"/>
                </a:solidFill>
                <a:latin typeface="Calibri" pitchFamily="34" charset="0"/>
                <a:cs typeface="Calibri" pitchFamily="34" charset="0"/>
              </a:rPr>
              <a:t> </a:t>
            </a:r>
            <a:endParaRPr lang="en-US" sz="2800" dirty="0">
              <a:solidFill>
                <a:prstClr val="white"/>
              </a:solidFill>
              <a:latin typeface="Calibri" pitchFamily="34" charset="0"/>
              <a:cs typeface="Calibri" pitchFamily="34" charset="0"/>
            </a:endParaRPr>
          </a:p>
        </p:txBody>
      </p:sp>
      <p:sp>
        <p:nvSpPr>
          <p:cNvPr id="12" name="Rectangle 11"/>
          <p:cNvSpPr/>
          <p:nvPr/>
        </p:nvSpPr>
        <p:spPr>
          <a:xfrm>
            <a:off x="8968450" y="1426663"/>
            <a:ext cx="2313443"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prstClr val="white"/>
                </a:solidFill>
                <a:latin typeface="Calibri" pitchFamily="34" charset="0"/>
                <a:cs typeface="Calibri" pitchFamily="34" charset="0"/>
              </a:rPr>
              <a:t>Gene </a:t>
            </a:r>
          </a:p>
          <a:p>
            <a:pPr algn="ctr"/>
            <a:r>
              <a:rPr lang="en-US" sz="2800" b="1" dirty="0" err="1">
                <a:solidFill>
                  <a:prstClr val="white"/>
                </a:solidFill>
                <a:latin typeface="Calibri" pitchFamily="34" charset="0"/>
                <a:cs typeface="Calibri" pitchFamily="34" charset="0"/>
              </a:rPr>
              <a:t>phân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mảnh</a:t>
            </a:r>
            <a:endParaRPr lang="en-US" sz="2800" dirty="0">
              <a:solidFill>
                <a:prstClr val="white"/>
              </a:solidFill>
              <a:latin typeface="Calibri" pitchFamily="34" charset="0"/>
              <a:cs typeface="Calibri" pitchFamily="34" charset="0"/>
            </a:endParaRPr>
          </a:p>
        </p:txBody>
      </p:sp>
      <p:sp>
        <p:nvSpPr>
          <p:cNvPr id="13" name="Rectangle 12"/>
          <p:cNvSpPr/>
          <p:nvPr/>
        </p:nvSpPr>
        <p:spPr>
          <a:xfrm>
            <a:off x="8839199" y="2620623"/>
            <a:ext cx="2826366"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Vùng</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mã</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hóa</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không</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liên</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tục</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các</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đoạn</a:t>
            </a:r>
            <a:r>
              <a:rPr lang="en-US" sz="2800" dirty="0">
                <a:solidFill>
                  <a:srgbClr val="000099"/>
                </a:solidFill>
                <a:latin typeface="Calibri" pitchFamily="34" charset="0"/>
                <a:cs typeface="Calibri" pitchFamily="34" charset="0"/>
              </a:rPr>
              <a:t> exon </a:t>
            </a:r>
            <a:r>
              <a:rPr lang="en-US" sz="2800" dirty="0" err="1">
                <a:solidFill>
                  <a:srgbClr val="000099"/>
                </a:solidFill>
                <a:latin typeface="Calibri" pitchFamily="34" charset="0"/>
                <a:cs typeface="Calibri" pitchFamily="34" charset="0"/>
              </a:rPr>
              <a:t>xen</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kẽ</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các</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đoạn</a:t>
            </a:r>
            <a:r>
              <a:rPr lang="en-US" sz="2800" dirty="0">
                <a:solidFill>
                  <a:srgbClr val="000099"/>
                </a:solidFill>
                <a:latin typeface="Calibri" pitchFamily="34" charset="0"/>
                <a:cs typeface="Calibri" pitchFamily="34" charset="0"/>
              </a:rPr>
              <a:t> intron </a:t>
            </a:r>
          </a:p>
          <a:p>
            <a:pPr algn="just"/>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Đa</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số</a:t>
            </a:r>
            <a:r>
              <a:rPr lang="en-US" sz="2800" dirty="0">
                <a:solidFill>
                  <a:srgbClr val="000099"/>
                </a:solidFill>
                <a:latin typeface="Calibri" pitchFamily="34" charset="0"/>
                <a:cs typeface="Calibri" pitchFamily="34" charset="0"/>
              </a:rPr>
              <a:t> gene </a:t>
            </a:r>
            <a:r>
              <a:rPr lang="en-US" sz="2800" dirty="0" err="1">
                <a:solidFill>
                  <a:srgbClr val="000099"/>
                </a:solidFill>
                <a:latin typeface="Calibri" pitchFamily="34" charset="0"/>
                <a:cs typeface="Calibri" pitchFamily="34" charset="0"/>
              </a:rPr>
              <a:t>của</a:t>
            </a:r>
            <a:r>
              <a:rPr lang="en-US" sz="2800" dirty="0">
                <a:solidFill>
                  <a:srgbClr val="000099"/>
                </a:solidFill>
                <a:latin typeface="Calibri" pitchFamily="34" charset="0"/>
                <a:cs typeface="Calibri" pitchFamily="34" charset="0"/>
              </a:rPr>
              <a:t> SV </a:t>
            </a:r>
            <a:r>
              <a:rPr lang="en-US" sz="2800" dirty="0" err="1">
                <a:solidFill>
                  <a:srgbClr val="000099"/>
                </a:solidFill>
                <a:latin typeface="Calibri" pitchFamily="34" charset="0"/>
                <a:cs typeface="Calibri" pitchFamily="34" charset="0"/>
              </a:rPr>
              <a:t>nhân</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thực</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và</a:t>
            </a:r>
            <a:r>
              <a:rPr lang="en-US" sz="2800" dirty="0">
                <a:solidFill>
                  <a:srgbClr val="000099"/>
                </a:solidFill>
                <a:latin typeface="Calibri" pitchFamily="34" charset="0"/>
                <a:cs typeface="Calibri" pitchFamily="34" charset="0"/>
              </a:rPr>
              <a:t> VK </a:t>
            </a:r>
            <a:r>
              <a:rPr lang="en-US" sz="2800" dirty="0" err="1">
                <a:solidFill>
                  <a:srgbClr val="000099"/>
                </a:solidFill>
                <a:latin typeface="Calibri" pitchFamily="34" charset="0"/>
                <a:cs typeface="Calibri" pitchFamily="34" charset="0"/>
              </a:rPr>
              <a:t>cổ</a:t>
            </a:r>
            <a:r>
              <a:rPr lang="en-US" sz="2800" dirty="0">
                <a:solidFill>
                  <a:srgbClr val="000099"/>
                </a:solidFill>
                <a:latin typeface="Calibri" pitchFamily="34" charset="0"/>
                <a:cs typeface="Calibri" pitchFamily="34" charset="0"/>
              </a:rPr>
              <a:t>.</a:t>
            </a:r>
          </a:p>
        </p:txBody>
      </p:sp>
      <p:sp>
        <p:nvSpPr>
          <p:cNvPr id="14" name="Rectangle 13"/>
          <p:cNvSpPr/>
          <p:nvPr/>
        </p:nvSpPr>
        <p:spPr>
          <a:xfrm>
            <a:off x="6265616" y="2585934"/>
            <a:ext cx="2268783"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Vùng</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mã</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hóa</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liên</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tục</a:t>
            </a:r>
            <a:endParaRPr lang="en-US" sz="2800" dirty="0">
              <a:solidFill>
                <a:srgbClr val="000099"/>
              </a:solidFill>
              <a:latin typeface="Calibri" pitchFamily="34" charset="0"/>
              <a:cs typeface="Calibri" pitchFamily="34" charset="0"/>
            </a:endParaRPr>
          </a:p>
          <a:p>
            <a:pPr algn="just"/>
            <a:r>
              <a:rPr lang="en-US" sz="2800" dirty="0">
                <a:solidFill>
                  <a:srgbClr val="000099"/>
                </a:solidFill>
                <a:latin typeface="Calibri" pitchFamily="34" charset="0"/>
                <a:cs typeface="Calibri" pitchFamily="34" charset="0"/>
              </a:rPr>
              <a:t>- Gene </a:t>
            </a:r>
            <a:r>
              <a:rPr lang="en-US" sz="2800" dirty="0" err="1">
                <a:solidFill>
                  <a:srgbClr val="000099"/>
                </a:solidFill>
                <a:latin typeface="Calibri" pitchFamily="34" charset="0"/>
                <a:cs typeface="Calibri" pitchFamily="34" charset="0"/>
              </a:rPr>
              <a:t>của</a:t>
            </a:r>
            <a:r>
              <a:rPr lang="en-US" sz="2800" dirty="0">
                <a:solidFill>
                  <a:srgbClr val="000099"/>
                </a:solidFill>
                <a:latin typeface="Calibri" pitchFamily="34" charset="0"/>
                <a:cs typeface="Calibri" pitchFamily="34" charset="0"/>
              </a:rPr>
              <a:t> SV </a:t>
            </a:r>
            <a:r>
              <a:rPr lang="en-US" sz="2800" dirty="0" err="1">
                <a:solidFill>
                  <a:srgbClr val="000099"/>
                </a:solidFill>
                <a:latin typeface="Calibri" pitchFamily="34" charset="0"/>
                <a:cs typeface="Calibri" pitchFamily="34" charset="0"/>
              </a:rPr>
              <a:t>nhân</a:t>
            </a:r>
            <a:r>
              <a:rPr lang="en-US" sz="2800" dirty="0">
                <a:solidFill>
                  <a:srgbClr val="000099"/>
                </a:solidFill>
                <a:latin typeface="Calibri" pitchFamily="34" charset="0"/>
                <a:cs typeface="Calibri" pitchFamily="34" charset="0"/>
              </a:rPr>
              <a:t> </a:t>
            </a:r>
            <a:r>
              <a:rPr lang="en-US" sz="2800" dirty="0" err="1">
                <a:solidFill>
                  <a:srgbClr val="000099"/>
                </a:solidFill>
                <a:latin typeface="Calibri" pitchFamily="34" charset="0"/>
                <a:cs typeface="Calibri" pitchFamily="34" charset="0"/>
              </a:rPr>
              <a:t>sơ</a:t>
            </a:r>
            <a:endParaRPr lang="en-US" sz="2800" dirty="0">
              <a:solidFill>
                <a:srgbClr val="000099"/>
              </a:solidFill>
              <a:latin typeface="Calibri" pitchFamily="34" charset="0"/>
              <a:cs typeface="Calibri" pitchFamily="34" charset="0"/>
            </a:endParaRPr>
          </a:p>
          <a:p>
            <a:endParaRPr lang="en-GB" sz="2800" dirty="0">
              <a:solidFill>
                <a:srgbClr val="000099"/>
              </a:solidFill>
              <a:latin typeface="Calibri" pitchFamily="34" charset="0"/>
              <a:cs typeface="Calibri" pitchFamily="34" charset="0"/>
            </a:endParaRPr>
          </a:p>
          <a:p>
            <a:endParaRPr lang="en-GB" sz="2800" dirty="0">
              <a:solidFill>
                <a:srgbClr val="000099"/>
              </a:solidFill>
              <a:latin typeface="Calibri" pitchFamily="34" charset="0"/>
              <a:cs typeface="Calibri" pitchFamily="34" charset="0"/>
            </a:endParaRPr>
          </a:p>
          <a:p>
            <a:endParaRPr lang="en-GB" sz="2800" dirty="0">
              <a:solidFill>
                <a:srgbClr val="000099"/>
              </a:solidFill>
              <a:latin typeface="Calibri" pitchFamily="34" charset="0"/>
              <a:cs typeface="Calibri" pitchFamily="34" charset="0"/>
            </a:endParaRPr>
          </a:p>
          <a:p>
            <a:endParaRPr lang="en-US" sz="2800" dirty="0">
              <a:solidFill>
                <a:srgbClr val="000099"/>
              </a:solidFill>
              <a:latin typeface="Calibri" pitchFamily="34" charset="0"/>
              <a:cs typeface="Calibri" pitchFamily="34" charset="0"/>
            </a:endParaRPr>
          </a:p>
        </p:txBody>
      </p:sp>
      <p:sp>
        <p:nvSpPr>
          <p:cNvPr id="2" name="Down Arrow 1"/>
          <p:cNvSpPr/>
          <p:nvPr/>
        </p:nvSpPr>
        <p:spPr>
          <a:xfrm>
            <a:off x="1344025" y="2351222"/>
            <a:ext cx="609600" cy="214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15" name="Down Arrow 14"/>
          <p:cNvSpPr/>
          <p:nvPr/>
        </p:nvSpPr>
        <p:spPr>
          <a:xfrm>
            <a:off x="4201194" y="2351222"/>
            <a:ext cx="609600" cy="214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16" name="Down Arrow 15"/>
          <p:cNvSpPr/>
          <p:nvPr/>
        </p:nvSpPr>
        <p:spPr>
          <a:xfrm>
            <a:off x="7095196" y="2346868"/>
            <a:ext cx="609600" cy="214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17" name="Down Arrow 16"/>
          <p:cNvSpPr/>
          <p:nvPr/>
        </p:nvSpPr>
        <p:spPr>
          <a:xfrm>
            <a:off x="9947582" y="2386936"/>
            <a:ext cx="609600" cy="214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18" name="Down Arrow 17"/>
          <p:cNvSpPr/>
          <p:nvPr/>
        </p:nvSpPr>
        <p:spPr>
          <a:xfrm>
            <a:off x="8534399" y="1194402"/>
            <a:ext cx="609600" cy="214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19" name="Down Arrow 18"/>
          <p:cNvSpPr/>
          <p:nvPr/>
        </p:nvSpPr>
        <p:spPr>
          <a:xfrm>
            <a:off x="2844800" y="1132821"/>
            <a:ext cx="486983" cy="279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Calibri" pitchFamily="34" charset="0"/>
              <a:cs typeface="Calibri" pitchFamily="34" charset="0"/>
            </a:endParaRPr>
          </a:p>
        </p:txBody>
      </p:sp>
      <p:sp>
        <p:nvSpPr>
          <p:cNvPr id="3" name="Slide Number Placeholder 2"/>
          <p:cNvSpPr>
            <a:spLocks noGrp="1"/>
          </p:cNvSpPr>
          <p:nvPr>
            <p:ph type="sldNum" sz="quarter" idx="11"/>
          </p:nvPr>
        </p:nvSpPr>
        <p:spPr/>
        <p:txBody>
          <a:bodyPr/>
          <a:lstStyle/>
          <a:p>
            <a:pPr>
              <a:defRPr/>
            </a:pPr>
            <a:fld id="{D673E527-CB04-47F6-8381-643F998C041C}" type="slidenum">
              <a:rPr lang="en-US" altLang="en-US" smtClean="0"/>
              <a:pPr>
                <a:defRPr/>
              </a:pPr>
              <a:t>23</a:t>
            </a:fld>
            <a:endParaRPr lang="en-US" altLang="en-US"/>
          </a:p>
        </p:txBody>
      </p:sp>
    </p:spTree>
    <p:extLst>
      <p:ext uri="{BB962C8B-B14F-4D97-AF65-F5344CB8AC3E}">
        <p14:creationId xmlns:p14="http://schemas.microsoft.com/office/powerpoint/2010/main" val="32888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sz="quarter" idx="1"/>
          </p:nvPr>
        </p:nvSpPr>
        <p:spPr/>
        <p:txBody>
          <a:bodyPr/>
          <a:lstStyle/>
          <a:p>
            <a:endParaRPr lang="vi-VN"/>
          </a:p>
        </p:txBody>
      </p:sp>
      <p:sp>
        <p:nvSpPr>
          <p:cNvPr id="4" name="Slide Number Placeholder 3"/>
          <p:cNvSpPr>
            <a:spLocks noGrp="1"/>
          </p:cNvSpPr>
          <p:nvPr>
            <p:ph type="sldNum" sz="quarter" idx="11"/>
          </p:nvPr>
        </p:nvSpPr>
        <p:spPr/>
        <p:txBody>
          <a:bodyPr/>
          <a:lstStyle/>
          <a:p>
            <a:pPr>
              <a:defRPr/>
            </a:pPr>
            <a:fld id="{D673E527-CB04-47F6-8381-643F998C041C}" type="slidenum">
              <a:rPr lang="en-US" altLang="en-US" smtClean="0"/>
              <a:pPr>
                <a:defRPr/>
              </a:pPr>
              <a:t>24</a:t>
            </a:fld>
            <a:endParaRPr lang="en-US" altLang="en-US"/>
          </a:p>
        </p:txBody>
      </p:sp>
      <p:sp>
        <p:nvSpPr>
          <p:cNvPr id="5" name="Rectangle 4"/>
          <p:cNvSpPr/>
          <p:nvPr/>
        </p:nvSpPr>
        <p:spPr>
          <a:xfrm>
            <a:off x="1320800" y="43983"/>
            <a:ext cx="6096000" cy="707886"/>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r>
              <a:rPr lang="en-US" sz="4000" b="1" dirty="0">
                <a:solidFill>
                  <a:prstClr val="white"/>
                </a:solidFill>
                <a:latin typeface="Calibri" pitchFamily="34" charset="0"/>
                <a:cs typeface="Calibri" pitchFamily="34" charset="0"/>
              </a:rPr>
              <a:t>III.  RNA VÀ PHIÊN MÃ</a:t>
            </a:r>
            <a:endParaRPr lang="en-US" sz="4000"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16087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57"/>
          <p:cNvSpPr>
            <a:spLocks noChangeArrowheads="1"/>
          </p:cNvSpPr>
          <p:nvPr/>
        </p:nvSpPr>
        <p:spPr bwMode="auto">
          <a:xfrm>
            <a:off x="898525" y="2971872"/>
            <a:ext cx="3263423" cy="2379993"/>
          </a:xfrm>
          <a:prstGeom prst="roundRect">
            <a:avLst>
              <a:gd name="adj" fmla="val 16667"/>
            </a:avLst>
          </a:prstGeom>
          <a:solidFill>
            <a:srgbClr val="FFFFCC"/>
          </a:solidFill>
          <a:ln w="9525">
            <a:solidFill>
              <a:srgbClr val="000000"/>
            </a:solidFill>
            <a:round/>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2400" b="1">
                <a:latin typeface="Times New Roman" panose="02020603050405020304" pitchFamily="18" charset="0"/>
                <a:cs typeface="Times New Roman" panose="02020603050405020304" pitchFamily="18" charset="0"/>
              </a:rPr>
              <a:t>Mạch đơn, thẳng -&gt; Làm khuôn cho cơ chế dịch mã để tổng hợp prôtêin</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17" name="AutoShape 57"/>
          <p:cNvSpPr>
            <a:spLocks noChangeArrowheads="1"/>
          </p:cNvSpPr>
          <p:nvPr/>
        </p:nvSpPr>
        <p:spPr bwMode="auto">
          <a:xfrm>
            <a:off x="4619961" y="3286760"/>
            <a:ext cx="3629959" cy="1371600"/>
          </a:xfrm>
          <a:prstGeom prst="roundRect">
            <a:avLst>
              <a:gd name="adj" fmla="val 16667"/>
            </a:avLst>
          </a:prstGeom>
          <a:solidFill>
            <a:srgbClr val="FFFFCC"/>
          </a:solidFill>
          <a:ln w="9525">
            <a:solidFill>
              <a:srgbClr val="000000"/>
            </a:solidFill>
            <a:round/>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2400" b="1">
                <a:latin typeface="Times New Roman" panose="02020603050405020304" pitchFamily="18" charset="0"/>
                <a:cs typeface="Times New Roman" panose="02020603050405020304" pitchFamily="18" charset="0"/>
              </a:rPr>
              <a:t>Mạch đơn, 3 thùy (1 thùy mang bộ ba đối mã) -&gt;</a:t>
            </a:r>
          </a:p>
          <a:p>
            <a:pPr algn="ctr">
              <a:spcBef>
                <a:spcPct val="0"/>
              </a:spcBef>
              <a:buFontTx/>
              <a:buNone/>
            </a:pPr>
            <a:r>
              <a:rPr lang="vi-VN" altLang="en-US" sz="2400" b="1">
                <a:latin typeface="Times New Roman" panose="02020603050405020304" pitchFamily="18" charset="0"/>
                <a:cs typeface="Times New Roman" panose="02020603050405020304" pitchFamily="18" charset="0"/>
              </a:rPr>
              <a:t>Vận chuyển axit amin</a:t>
            </a:r>
            <a:endParaRPr lang="en-US" altLang="en-US" sz="2400" b="1">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a:off x="6307946" y="2681965"/>
            <a:ext cx="19844" cy="50811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9" name="AutoShape 57"/>
          <p:cNvSpPr>
            <a:spLocks noChangeArrowheads="1"/>
          </p:cNvSpPr>
          <p:nvPr/>
        </p:nvSpPr>
        <p:spPr bwMode="auto">
          <a:xfrm>
            <a:off x="9039224" y="3315084"/>
            <a:ext cx="2695575" cy="2354196"/>
          </a:xfrm>
          <a:prstGeom prst="roundRect">
            <a:avLst>
              <a:gd name="adj" fmla="val 16667"/>
            </a:avLst>
          </a:prstGeom>
          <a:solidFill>
            <a:srgbClr val="FFFFCC"/>
          </a:solidFill>
          <a:ln w="9525">
            <a:solidFill>
              <a:srgbClr val="000000"/>
            </a:solidFill>
            <a:round/>
            <a:headEnd/>
            <a:tailEn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2400" b="1">
                <a:latin typeface="Times New Roman" panose="02020603050405020304" pitchFamily="18" charset="0"/>
                <a:cs typeface="Times New Roman" panose="02020603050405020304" pitchFamily="18" charset="0"/>
              </a:rPr>
              <a:t>Mạch đơn, nhiều vùng xoắn cục bộ-&gt;Kết hợp prôtêin tạo nên ribôxôm </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17417" name="TextBox 1"/>
          <p:cNvSpPr txBox="1">
            <a:spLocks noChangeArrowheads="1"/>
          </p:cNvSpPr>
          <p:nvPr/>
        </p:nvSpPr>
        <p:spPr bwMode="auto">
          <a:xfrm>
            <a:off x="3346450" y="1023938"/>
            <a:ext cx="1063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grpSp>
        <p:nvGrpSpPr>
          <p:cNvPr id="17418" name="Group 3"/>
          <p:cNvGrpSpPr>
            <a:grpSpLocks/>
          </p:cNvGrpSpPr>
          <p:nvPr/>
        </p:nvGrpSpPr>
        <p:grpSpPr bwMode="auto">
          <a:xfrm>
            <a:off x="381000" y="-29051"/>
            <a:ext cx="11353800" cy="2895600"/>
            <a:chOff x="491750" y="59707"/>
            <a:chExt cx="11353800" cy="2895600"/>
          </a:xfrm>
        </p:grpSpPr>
        <p:grpSp>
          <p:nvGrpSpPr>
            <p:cNvPr id="17419" name="Group 13"/>
            <p:cNvGrpSpPr>
              <a:grpSpLocks/>
            </p:cNvGrpSpPr>
            <p:nvPr/>
          </p:nvGrpSpPr>
          <p:grpSpPr bwMode="auto">
            <a:xfrm>
              <a:off x="491750" y="59707"/>
              <a:ext cx="11353800" cy="2895600"/>
              <a:chOff x="2699173" y="0"/>
              <a:chExt cx="9456968" cy="3467566"/>
            </a:xfrm>
          </p:grpSpPr>
          <p:grpSp>
            <p:nvGrpSpPr>
              <p:cNvPr id="17422" name="Group 14"/>
              <p:cNvGrpSpPr>
                <a:grpSpLocks/>
              </p:cNvGrpSpPr>
              <p:nvPr/>
            </p:nvGrpSpPr>
            <p:grpSpPr bwMode="auto">
              <a:xfrm>
                <a:off x="2764066" y="0"/>
                <a:ext cx="9392075" cy="3467566"/>
                <a:chOff x="3714325" y="1181566"/>
                <a:chExt cx="8420950" cy="2667000"/>
              </a:xfrm>
            </p:grpSpPr>
            <p:grpSp>
              <p:nvGrpSpPr>
                <p:cNvPr id="17424" name="Group 20"/>
                <p:cNvGrpSpPr>
                  <a:grpSpLocks/>
                </p:cNvGrpSpPr>
                <p:nvPr/>
              </p:nvGrpSpPr>
              <p:grpSpPr bwMode="auto">
                <a:xfrm>
                  <a:off x="3714325" y="1181566"/>
                  <a:ext cx="8420950" cy="2667000"/>
                  <a:chOff x="3421426" y="0"/>
                  <a:chExt cx="8420950" cy="2667000"/>
                </a:xfrm>
              </p:grpSpPr>
              <p:pic>
                <p:nvPicPr>
                  <p:cNvPr id="17427" name="Picture 9" descr="Description: Káº¿t quáº£ hÃ¬nh áº£nh cho cÃ¡c loáº¡i nucleotit cá»§a AR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26" y="0"/>
                    <a:ext cx="8420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TextBox 25"/>
                  <p:cNvSpPr txBox="1">
                    <a:spLocks noChangeArrowheads="1"/>
                  </p:cNvSpPr>
                  <p:nvPr/>
                </p:nvSpPr>
                <p:spPr bwMode="auto">
                  <a:xfrm>
                    <a:off x="6175986" y="151614"/>
                    <a:ext cx="758213" cy="5186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grpSp>
            <p:pic>
              <p:nvPicPr>
                <p:cNvPr id="17425"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9005" y="1217425"/>
                  <a:ext cx="2511590" cy="220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Box 22"/>
                <p:cNvSpPr txBox="1">
                  <a:spLocks noChangeArrowheads="1"/>
                </p:cNvSpPr>
                <p:nvPr/>
              </p:nvSpPr>
              <p:spPr bwMode="auto">
                <a:xfrm>
                  <a:off x="6657163" y="1375409"/>
                  <a:ext cx="1440102" cy="434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grpSp>
          <p:sp>
            <p:nvSpPr>
              <p:cNvPr id="17423" name="Title 1"/>
              <p:cNvSpPr txBox="1">
                <a:spLocks/>
              </p:cNvSpPr>
              <p:nvPr/>
            </p:nvSpPr>
            <p:spPr bwMode="auto">
              <a:xfrm>
                <a:off x="2699173" y="40235"/>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b="1">
                    <a:solidFill>
                      <a:srgbClr val="FF0000"/>
                    </a:solidFill>
                    <a:latin typeface="Times New Roman" panose="02020603050405020304" pitchFamily="18" charset="0"/>
                    <a:cs typeface="Times New Roman" panose="02020603050405020304" pitchFamily="18" charset="0"/>
                  </a:rPr>
                  <a:t>CÁC LOẠI ARN</a:t>
                </a:r>
                <a:endParaRPr lang="en-US" altLang="en-US" b="1">
                  <a:solidFill>
                    <a:srgbClr val="FF0000"/>
                  </a:solidFill>
                  <a:latin typeface="Times New Roman" panose="02020603050405020304" pitchFamily="18" charset="0"/>
                  <a:cs typeface="Times New Roman" panose="02020603050405020304" pitchFamily="18" charset="0"/>
                </a:endParaRPr>
              </a:p>
            </p:txBody>
          </p:sp>
        </p:grpSp>
        <p:cxnSp>
          <p:nvCxnSpPr>
            <p:cNvPr id="28" name="Straight Arrow Connector 27"/>
            <p:cNvCxnSpPr/>
            <p:nvPr/>
          </p:nvCxnSpPr>
          <p:spPr>
            <a:xfrm flipH="1">
              <a:off x="5809875" y="431182"/>
              <a:ext cx="398463"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7421" name="Title 1"/>
            <p:cNvSpPr txBox="1">
              <a:spLocks/>
            </p:cNvSpPr>
            <p:nvPr/>
          </p:nvSpPr>
          <p:spPr bwMode="auto">
            <a:xfrm>
              <a:off x="4108785" y="165030"/>
              <a:ext cx="1462088" cy="47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a:solidFill>
                    <a:srgbClr val="000099"/>
                  </a:solidFill>
                  <a:latin typeface="Times New Roman" panose="02020603050405020304" pitchFamily="18" charset="0"/>
                  <a:cs typeface="Times New Roman" panose="02020603050405020304" pitchFamily="18" charset="0"/>
                </a:rPr>
                <a:t>axit amin</a:t>
              </a:r>
            </a:p>
          </p:txBody>
        </p:sp>
      </p:grpSp>
      <p:pic>
        <p:nvPicPr>
          <p:cNvPr id="2" name="Picture 1"/>
          <p:cNvPicPr>
            <a:picLocks noChangeAspect="1"/>
          </p:cNvPicPr>
          <p:nvPr/>
        </p:nvPicPr>
        <p:blipFill>
          <a:blip r:embed="rId4"/>
          <a:stretch>
            <a:fillRect/>
          </a:stretch>
        </p:blipFill>
        <p:spPr>
          <a:xfrm>
            <a:off x="-52224" y="860921"/>
            <a:ext cx="4672185" cy="804742"/>
          </a:xfrm>
          <a:prstGeom prst="rect">
            <a:avLst/>
          </a:prstGeom>
        </p:spPr>
      </p:pic>
      <p:pic>
        <p:nvPicPr>
          <p:cNvPr id="3" name="Picture 2"/>
          <p:cNvPicPr>
            <a:picLocks noChangeAspect="1"/>
          </p:cNvPicPr>
          <p:nvPr/>
        </p:nvPicPr>
        <p:blipFill>
          <a:blip r:embed="rId5"/>
          <a:stretch>
            <a:fillRect/>
          </a:stretch>
        </p:blipFill>
        <p:spPr>
          <a:xfrm>
            <a:off x="8031282" y="449964"/>
            <a:ext cx="3963130" cy="1568447"/>
          </a:xfrm>
          <a:prstGeom prst="rect">
            <a:avLst/>
          </a:prstGeom>
        </p:spPr>
      </p:pic>
      <p:cxnSp>
        <p:nvCxnSpPr>
          <p:cNvPr id="25" name="Straight Arrow Connector 24"/>
          <p:cNvCxnSpPr/>
          <p:nvPr/>
        </p:nvCxnSpPr>
        <p:spPr>
          <a:xfrm>
            <a:off x="2344420" y="2287112"/>
            <a:ext cx="0" cy="5794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10078720" y="2576830"/>
            <a:ext cx="0" cy="5794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298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484864" y="6305550"/>
            <a:ext cx="609600" cy="476250"/>
          </a:xfrm>
          <a:prstGeom prst="rect">
            <a:avLst/>
          </a:prstGeom>
        </p:spPr>
        <p:txBody>
          <a:bodyPr/>
          <a:lstStyle/>
          <a:p>
            <a:fld id="{FFA0DE49-90C4-43AE-AE04-D84B1EA069B3}" type="slidenum">
              <a:rPr lang="en-US" smtClean="0">
                <a:solidFill>
                  <a:srgbClr val="E7DEC9">
                    <a:shade val="50000"/>
                    <a:satMod val="200000"/>
                  </a:srgbClr>
                </a:solidFill>
              </a:rPr>
              <a:pPr/>
              <a:t>26</a:t>
            </a:fld>
            <a:endParaRPr lang="en-US">
              <a:solidFill>
                <a:srgbClr val="E7DEC9">
                  <a:shade val="50000"/>
                  <a:satMod val="200000"/>
                </a:srgbClr>
              </a:solidFill>
            </a:endParaRPr>
          </a:p>
        </p:txBody>
      </p:sp>
      <p:sp>
        <p:nvSpPr>
          <p:cNvPr id="4" name="Rectangle 3"/>
          <p:cNvSpPr/>
          <p:nvPr/>
        </p:nvSpPr>
        <p:spPr>
          <a:xfrm>
            <a:off x="277611" y="32541"/>
            <a:ext cx="6586828" cy="64633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3600" b="1" dirty="0">
                <a:solidFill>
                  <a:prstClr val="white"/>
                </a:solidFill>
                <a:latin typeface="Calibri" pitchFamily="34" charset="0"/>
                <a:cs typeface="Calibri" pitchFamily="34" charset="0"/>
              </a:rPr>
              <a:t>2. </a:t>
            </a:r>
            <a:r>
              <a:rPr lang="en-US" sz="3600" b="1" dirty="0" err="1">
                <a:solidFill>
                  <a:prstClr val="white"/>
                </a:solidFill>
                <a:latin typeface="Calibri" pitchFamily="34" charset="0"/>
                <a:cs typeface="Calibri" pitchFamily="34" charset="0"/>
              </a:rPr>
              <a:t>Phiên</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mã</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và</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phiên</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mã</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ngược</a:t>
            </a:r>
            <a:endParaRPr lang="en-US" sz="3600" dirty="0">
              <a:solidFill>
                <a:prstClr val="white"/>
              </a:solidFill>
              <a:latin typeface="Calibri" pitchFamily="34" charset="0"/>
              <a:cs typeface="Calibri" pitchFamily="34" charset="0"/>
            </a:endParaRPr>
          </a:p>
        </p:txBody>
      </p:sp>
      <p:sp>
        <p:nvSpPr>
          <p:cNvPr id="6" name="Rectangle 5"/>
          <p:cNvSpPr/>
          <p:nvPr/>
        </p:nvSpPr>
        <p:spPr>
          <a:xfrm>
            <a:off x="314580" y="711403"/>
            <a:ext cx="2435282" cy="646331"/>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en-US" sz="3600" b="1" dirty="0">
                <a:solidFill>
                  <a:prstClr val="white"/>
                </a:solidFill>
                <a:latin typeface="Calibri" pitchFamily="34" charset="0"/>
                <a:cs typeface="Calibri" pitchFamily="34" charset="0"/>
              </a:rPr>
              <a:t>a. </a:t>
            </a:r>
            <a:r>
              <a:rPr lang="en-US" sz="3600" b="1" dirty="0" err="1">
                <a:solidFill>
                  <a:prstClr val="white"/>
                </a:solidFill>
                <a:latin typeface="Calibri" pitchFamily="34" charset="0"/>
                <a:cs typeface="Calibri" pitchFamily="34" charset="0"/>
              </a:rPr>
              <a:t>Phiên</a:t>
            </a:r>
            <a:r>
              <a:rPr lang="en-US" sz="3600" b="1" dirty="0">
                <a:solidFill>
                  <a:prstClr val="white"/>
                </a:solidFill>
                <a:latin typeface="Calibri" pitchFamily="34" charset="0"/>
                <a:cs typeface="Calibri" pitchFamily="34" charset="0"/>
              </a:rPr>
              <a:t> </a:t>
            </a:r>
            <a:r>
              <a:rPr lang="en-US" sz="3600" b="1" dirty="0" err="1">
                <a:solidFill>
                  <a:prstClr val="white"/>
                </a:solidFill>
                <a:latin typeface="Calibri" pitchFamily="34" charset="0"/>
                <a:cs typeface="Calibri" pitchFamily="34" charset="0"/>
              </a:rPr>
              <a:t>mã</a:t>
            </a:r>
            <a:endParaRPr lang="en-US" sz="3600" dirty="0">
              <a:solidFill>
                <a:prstClr val="white"/>
              </a:solidFill>
              <a:latin typeface="Calibri" pitchFamily="34" charset="0"/>
              <a:cs typeface="Calibri" pitchFamily="34" charset="0"/>
            </a:endParaRPr>
          </a:p>
        </p:txBody>
      </p:sp>
      <p:sp>
        <p:nvSpPr>
          <p:cNvPr id="2" name="Cloud 1"/>
          <p:cNvSpPr/>
          <p:nvPr/>
        </p:nvSpPr>
        <p:spPr>
          <a:xfrm>
            <a:off x="6522720" y="1256134"/>
            <a:ext cx="4084320" cy="19442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Phiên mã là gì ?</a:t>
            </a:r>
          </a:p>
        </p:txBody>
      </p:sp>
    </p:spTree>
    <p:extLst>
      <p:ext uri="{BB962C8B-B14F-4D97-AF65-F5344CB8AC3E}">
        <p14:creationId xmlns:p14="http://schemas.microsoft.com/office/powerpoint/2010/main" val="22869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ChangeArrowheads="1"/>
          </p:cNvSpPr>
          <p:nvPr/>
        </p:nvSpPr>
        <p:spPr bwMode="auto">
          <a:xfrm>
            <a:off x="4584879" y="0"/>
            <a:ext cx="1210614" cy="45707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Calibri" pitchFamily="34" charset="0"/>
              </a:rPr>
              <a:t>Gene</a:t>
            </a:r>
            <a:endParaRPr lang="en-US" sz="2800" dirty="0">
              <a:solidFill>
                <a:srgbClr val="FFFFFF"/>
              </a:solidFill>
            </a:endParaRPr>
          </a:p>
        </p:txBody>
      </p:sp>
      <p:sp>
        <p:nvSpPr>
          <p:cNvPr id="20485" name="Line 4"/>
          <p:cNvSpPr>
            <a:spLocks noChangeShapeType="1"/>
          </p:cNvSpPr>
          <p:nvPr/>
        </p:nvSpPr>
        <p:spPr bwMode="auto">
          <a:xfrm>
            <a:off x="5192184" y="338138"/>
            <a:ext cx="0" cy="609600"/>
          </a:xfrm>
          <a:prstGeom prst="line">
            <a:avLst/>
          </a:prstGeom>
          <a:ln>
            <a:solidFill>
              <a:srgbClr val="FF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87" name="Rectangle 6"/>
          <p:cNvSpPr>
            <a:spLocks noChangeArrowheads="1"/>
          </p:cNvSpPr>
          <p:nvPr/>
        </p:nvSpPr>
        <p:spPr bwMode="auto">
          <a:xfrm>
            <a:off x="3064934" y="947073"/>
            <a:ext cx="4494106"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a:solidFill>
                  <a:srgbClr val="FFFF66"/>
                </a:solidFill>
                <a:latin typeface="Times New Roman" pitchFamily="18" charset="0"/>
                <a:cs typeface="Times New Roman" pitchFamily="18" charset="0"/>
              </a:rPr>
              <a:t>2,3: </a:t>
            </a:r>
            <a:r>
              <a:rPr lang="en-US" sz="2800" b="1">
                <a:solidFill>
                  <a:srgbClr val="FFFFFF"/>
                </a:solidFill>
                <a:latin typeface="Times New Roman" pitchFamily="18" charset="0"/>
                <a:cs typeface="Times New Roman" pitchFamily="18" charset="0"/>
              </a:rPr>
              <a:t>Mạch khuôn </a:t>
            </a:r>
            <a:r>
              <a:rPr lang="en-US" sz="2800" b="1" dirty="0">
                <a:solidFill>
                  <a:srgbClr val="FFFFFF"/>
                </a:solidFill>
                <a:latin typeface="Times New Roman" pitchFamily="18" charset="0"/>
                <a:cs typeface="Times New Roman" pitchFamily="18" charset="0"/>
              </a:rPr>
              <a:t>(3’ – 5’)</a:t>
            </a:r>
          </a:p>
        </p:txBody>
      </p:sp>
      <p:sp>
        <p:nvSpPr>
          <p:cNvPr id="20488" name="Line 7"/>
          <p:cNvSpPr>
            <a:spLocks noChangeShapeType="1"/>
          </p:cNvSpPr>
          <p:nvPr/>
        </p:nvSpPr>
        <p:spPr bwMode="auto">
          <a:xfrm>
            <a:off x="5192184" y="1538289"/>
            <a:ext cx="0" cy="1093787"/>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89" name="AutoShape 8"/>
          <p:cNvSpPr>
            <a:spLocks noChangeArrowheads="1"/>
          </p:cNvSpPr>
          <p:nvPr/>
        </p:nvSpPr>
        <p:spPr bwMode="auto">
          <a:xfrm>
            <a:off x="5549931" y="1657350"/>
            <a:ext cx="3980435" cy="552450"/>
          </a:xfrm>
          <a:prstGeom prst="wedgeEllipseCallout">
            <a:avLst>
              <a:gd name="adj1" fmla="val -57005"/>
              <a:gd name="adj2" fmla="val 50833"/>
            </a:avLst>
          </a:prstGeom>
          <a:solidFill>
            <a:srgbClr val="FF0000"/>
          </a:solidFill>
          <a:ln w="9525">
            <a:solidFill>
              <a:srgbClr val="000000"/>
            </a:solidFill>
            <a:miter lim="800000"/>
            <a:headEnd/>
            <a:tailEnd/>
          </a:ln>
        </p:spPr>
        <p:txBody>
          <a:bodyPr/>
          <a:lstStyle/>
          <a:p>
            <a:pPr fontAlgn="base">
              <a:spcBef>
                <a:spcPct val="0"/>
              </a:spcBef>
              <a:spcAft>
                <a:spcPts val="1000"/>
              </a:spcAft>
            </a:pPr>
            <a:r>
              <a:rPr lang="en-US" altLang="en-US" sz="2400" b="1" i="1">
                <a:solidFill>
                  <a:srgbClr val="00B050"/>
                </a:solidFill>
                <a:latin typeface="Times New Roman" pitchFamily="18" charset="0"/>
                <a:cs typeface="Times New Roman" pitchFamily="18" charset="0"/>
              </a:rPr>
              <a:t>4. </a:t>
            </a:r>
            <a:r>
              <a:rPr lang="en-US" altLang="en-US" sz="2400" b="1" i="1">
                <a:solidFill>
                  <a:srgbClr val="FFFFFF"/>
                </a:solidFill>
                <a:latin typeface="Times New Roman" pitchFamily="18" charset="0"/>
                <a:cs typeface="Times New Roman" pitchFamily="18" charset="0"/>
              </a:rPr>
              <a:t>RNA </a:t>
            </a:r>
            <a:r>
              <a:rPr lang="en-US" altLang="en-US" sz="2400" b="1" i="1" dirty="0">
                <a:solidFill>
                  <a:srgbClr val="FFFFFF"/>
                </a:solidFill>
                <a:latin typeface="Times New Roman" pitchFamily="18" charset="0"/>
                <a:cs typeface="Times New Roman" pitchFamily="18" charset="0"/>
              </a:rPr>
              <a:t>polymerase</a:t>
            </a:r>
          </a:p>
        </p:txBody>
      </p:sp>
      <p:sp>
        <p:nvSpPr>
          <p:cNvPr id="20490" name="Rectangle 9"/>
          <p:cNvSpPr>
            <a:spLocks noChangeArrowheads="1"/>
          </p:cNvSpPr>
          <p:nvPr/>
        </p:nvSpPr>
        <p:spPr bwMode="auto">
          <a:xfrm>
            <a:off x="1117601" y="1657350"/>
            <a:ext cx="3894667" cy="8286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fontAlgn="base">
              <a:spcBef>
                <a:spcPct val="0"/>
              </a:spcBef>
              <a:spcAft>
                <a:spcPct val="0"/>
              </a:spcAft>
              <a:defRPr/>
            </a:pPr>
            <a:r>
              <a:rPr lang="en-US" sz="2400" b="1" i="1">
                <a:solidFill>
                  <a:srgbClr val="00B050"/>
                </a:solidFill>
                <a:latin typeface="Times New Roman" pitchFamily="18" charset="0"/>
                <a:cs typeface="Times New Roman" pitchFamily="18" charset="0"/>
              </a:rPr>
              <a:t>5</a:t>
            </a:r>
            <a:r>
              <a:rPr lang="en-US" sz="2400" b="1" i="1">
                <a:solidFill>
                  <a:srgbClr val="0000CC"/>
                </a:solidFill>
                <a:latin typeface="Times New Roman" pitchFamily="18" charset="0"/>
                <a:cs typeface="Times New Roman" pitchFamily="18" charset="0"/>
              </a:rPr>
              <a:t>. Nguyên </a:t>
            </a:r>
            <a:r>
              <a:rPr lang="en-US" sz="2400" b="1" i="1" dirty="0" err="1">
                <a:solidFill>
                  <a:srgbClr val="0000CC"/>
                </a:solidFill>
                <a:latin typeface="Times New Roman" pitchFamily="18" charset="0"/>
                <a:cs typeface="Times New Roman" pitchFamily="18" charset="0"/>
              </a:rPr>
              <a:t>tắc</a:t>
            </a:r>
            <a:r>
              <a:rPr lang="en-US" sz="2400" b="1" i="1" dirty="0">
                <a:solidFill>
                  <a:srgbClr val="0000CC"/>
                </a:solidFill>
                <a:latin typeface="Times New Roman" pitchFamily="18" charset="0"/>
                <a:cs typeface="Times New Roman" pitchFamily="18" charset="0"/>
              </a:rPr>
              <a:t> </a:t>
            </a:r>
            <a:r>
              <a:rPr lang="en-US" sz="2400" b="1" i="1" err="1">
                <a:solidFill>
                  <a:srgbClr val="0000CC"/>
                </a:solidFill>
                <a:latin typeface="Times New Roman" pitchFamily="18" charset="0"/>
                <a:cs typeface="Times New Roman" pitchFamily="18" charset="0"/>
              </a:rPr>
              <a:t>bổ</a:t>
            </a:r>
            <a:r>
              <a:rPr lang="en-US" sz="2400" b="1" i="1">
                <a:solidFill>
                  <a:srgbClr val="0000CC"/>
                </a:solidFill>
                <a:latin typeface="Times New Roman" pitchFamily="18" charset="0"/>
                <a:cs typeface="Times New Roman" pitchFamily="18" charset="0"/>
              </a:rPr>
              <a:t> sung</a:t>
            </a:r>
            <a:endParaRPr lang="en-US" sz="2400" b="1" i="1" dirty="0">
              <a:solidFill>
                <a:srgbClr val="0000CC"/>
              </a:solidFill>
              <a:latin typeface="Times New Roman" pitchFamily="18" charset="0"/>
              <a:cs typeface="Times New Roman" pitchFamily="18" charset="0"/>
            </a:endParaRPr>
          </a:p>
        </p:txBody>
      </p:sp>
      <p:sp>
        <p:nvSpPr>
          <p:cNvPr id="20491" name="Rectangle 10"/>
          <p:cNvSpPr>
            <a:spLocks noChangeArrowheads="1"/>
          </p:cNvSpPr>
          <p:nvPr/>
        </p:nvSpPr>
        <p:spPr bwMode="auto">
          <a:xfrm>
            <a:off x="2588654" y="2590558"/>
            <a:ext cx="6529588"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a:solidFill>
                  <a:srgbClr val="FFFF66"/>
                </a:solidFill>
                <a:latin typeface="Times New Roman" pitchFamily="18" charset="0"/>
                <a:cs typeface="Times New Roman" pitchFamily="18" charset="0"/>
              </a:rPr>
              <a:t>6. </a:t>
            </a:r>
            <a:r>
              <a:rPr lang="en-US" sz="2800" b="1">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được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tổng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hợp</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theo</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chiều</a:t>
            </a:r>
            <a:r>
              <a:rPr lang="en-US" sz="2800" b="1" dirty="0">
                <a:solidFill>
                  <a:srgbClr val="FFFFFF"/>
                </a:solidFill>
                <a:latin typeface="Times New Roman" pitchFamily="18" charset="0"/>
                <a:cs typeface="Times New Roman" pitchFamily="18" charset="0"/>
              </a:rPr>
              <a:t> </a:t>
            </a:r>
            <a:r>
              <a:rPr lang="en-US" sz="2800" b="1" dirty="0">
                <a:solidFill>
                  <a:srgbClr val="FFFF66"/>
                </a:solidFill>
                <a:latin typeface="Times New Roman" pitchFamily="18" charset="0"/>
                <a:cs typeface="Times New Roman" pitchFamily="18" charset="0"/>
              </a:rPr>
              <a:t>5’ –3’</a:t>
            </a:r>
          </a:p>
        </p:txBody>
      </p:sp>
      <p:sp>
        <p:nvSpPr>
          <p:cNvPr id="20492" name="Line 11"/>
          <p:cNvSpPr>
            <a:spLocks noChangeShapeType="1"/>
          </p:cNvSpPr>
          <p:nvPr/>
        </p:nvSpPr>
        <p:spPr bwMode="auto">
          <a:xfrm>
            <a:off x="5192184" y="3195638"/>
            <a:ext cx="0" cy="711200"/>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3" name="AutoShape 12"/>
          <p:cNvSpPr>
            <a:spLocks noChangeArrowheads="1"/>
          </p:cNvSpPr>
          <p:nvPr/>
        </p:nvSpPr>
        <p:spPr bwMode="auto">
          <a:xfrm>
            <a:off x="5907641" y="3195638"/>
            <a:ext cx="4305306" cy="538162"/>
          </a:xfrm>
          <a:prstGeom prst="wedgeEllipseCallout">
            <a:avLst>
              <a:gd name="adj1" fmla="val -64199"/>
              <a:gd name="adj2" fmla="val 31389"/>
            </a:avLst>
          </a:prstGeom>
          <a:solidFill>
            <a:srgbClr val="FF0000"/>
          </a:solidFill>
          <a:ln w="9525">
            <a:solidFill>
              <a:srgbClr val="000000"/>
            </a:solidFill>
            <a:miter lim="800000"/>
            <a:headEnd/>
            <a:tailEnd/>
          </a:ln>
        </p:spPr>
        <p:txBody>
          <a:bodyPr/>
          <a:lstStyle/>
          <a:p>
            <a:pPr fontAlgn="base">
              <a:spcBef>
                <a:spcPct val="0"/>
              </a:spcBef>
              <a:spcAft>
                <a:spcPts val="1000"/>
              </a:spcAft>
            </a:pPr>
            <a:r>
              <a:rPr lang="en-US" altLang="en-US" sz="2400" b="1" i="1">
                <a:solidFill>
                  <a:srgbClr val="92D050"/>
                </a:solidFill>
                <a:latin typeface="Times New Roman" pitchFamily="18" charset="0"/>
                <a:cs typeface="Times New Roman" pitchFamily="18" charset="0"/>
              </a:rPr>
              <a:t>7.</a:t>
            </a:r>
            <a:r>
              <a:rPr lang="en-US" altLang="en-US" sz="2400" b="1" i="1">
                <a:solidFill>
                  <a:srgbClr val="FFFFFF"/>
                </a:solidFill>
                <a:latin typeface="Times New Roman" pitchFamily="18" charset="0"/>
                <a:cs typeface="Times New Roman" pitchFamily="18" charset="0"/>
              </a:rPr>
              <a:t>Tín hiệu kết thúc</a:t>
            </a:r>
          </a:p>
        </p:txBody>
      </p:sp>
      <p:sp>
        <p:nvSpPr>
          <p:cNvPr id="20494" name="Rectangle 13"/>
          <p:cNvSpPr>
            <a:spLocks noChangeArrowheads="1"/>
          </p:cNvSpPr>
          <p:nvPr/>
        </p:nvSpPr>
        <p:spPr bwMode="auto">
          <a:xfrm>
            <a:off x="2133301" y="3906529"/>
            <a:ext cx="5994123"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được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giải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phóng</a:t>
            </a:r>
            <a:endParaRPr lang="en-US" sz="2800" b="1" dirty="0">
              <a:solidFill>
                <a:srgbClr val="FFFFFF"/>
              </a:solidFill>
              <a:latin typeface="Times New Roman" pitchFamily="18" charset="0"/>
              <a:cs typeface="Times New Roman" pitchFamily="18" charset="0"/>
            </a:endParaRPr>
          </a:p>
          <a:p>
            <a:pPr fontAlgn="base">
              <a:spcBef>
                <a:spcPct val="0"/>
              </a:spcBef>
              <a:spcAft>
                <a:spcPct val="0"/>
              </a:spcAft>
              <a:defRPr/>
            </a:pPr>
            <a:endParaRPr lang="en-US" sz="2800" dirty="0">
              <a:solidFill>
                <a:srgbClr val="FFFFFF"/>
              </a:solidFill>
              <a:latin typeface="Times New Roman" pitchFamily="18" charset="0"/>
              <a:cs typeface="Times New Roman" pitchFamily="18" charset="0"/>
            </a:endParaRPr>
          </a:p>
        </p:txBody>
      </p:sp>
      <p:sp>
        <p:nvSpPr>
          <p:cNvPr id="20495" name="Line 14"/>
          <p:cNvSpPr>
            <a:spLocks noChangeShapeType="1"/>
          </p:cNvSpPr>
          <p:nvPr/>
        </p:nvSpPr>
        <p:spPr bwMode="auto">
          <a:xfrm flipH="1">
            <a:off x="1968503" y="4499022"/>
            <a:ext cx="3223684" cy="828675"/>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6" name="Line 15"/>
          <p:cNvSpPr>
            <a:spLocks noChangeShapeType="1"/>
          </p:cNvSpPr>
          <p:nvPr/>
        </p:nvSpPr>
        <p:spPr bwMode="auto">
          <a:xfrm>
            <a:off x="5192211" y="4499022"/>
            <a:ext cx="2863849" cy="828675"/>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7" name="Rectangle 16"/>
          <p:cNvSpPr>
            <a:spLocks noChangeArrowheads="1"/>
          </p:cNvSpPr>
          <p:nvPr/>
        </p:nvSpPr>
        <p:spPr bwMode="auto">
          <a:xfrm>
            <a:off x="1" y="5327068"/>
            <a:ext cx="3477296" cy="6925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trưởng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thành</a:t>
            </a:r>
            <a:endParaRPr lang="en-US" sz="2800" b="1" dirty="0">
              <a:solidFill>
                <a:srgbClr val="FFFFFF"/>
              </a:solidFill>
              <a:latin typeface="Times New Roman" pitchFamily="18" charset="0"/>
              <a:cs typeface="Times New Roman" pitchFamily="18" charset="0"/>
            </a:endParaRPr>
          </a:p>
        </p:txBody>
      </p:sp>
      <p:sp>
        <p:nvSpPr>
          <p:cNvPr id="20498" name="Rectangle 17"/>
          <p:cNvSpPr>
            <a:spLocks noChangeArrowheads="1"/>
          </p:cNvSpPr>
          <p:nvPr/>
        </p:nvSpPr>
        <p:spPr bwMode="auto">
          <a:xfrm>
            <a:off x="6722772" y="5327021"/>
            <a:ext cx="2807594" cy="61688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sơ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khai</a:t>
            </a:r>
            <a:endParaRPr lang="en-US" sz="2800" b="1" dirty="0">
              <a:solidFill>
                <a:srgbClr val="FFFFFF"/>
              </a:solidFill>
              <a:latin typeface="Times New Roman" pitchFamily="18" charset="0"/>
              <a:cs typeface="Times New Roman" pitchFamily="18" charset="0"/>
            </a:endParaRPr>
          </a:p>
        </p:txBody>
      </p:sp>
      <p:sp>
        <p:nvSpPr>
          <p:cNvPr id="20499" name="Oval 18"/>
          <p:cNvSpPr>
            <a:spLocks noChangeArrowheads="1"/>
          </p:cNvSpPr>
          <p:nvPr/>
        </p:nvSpPr>
        <p:spPr bwMode="auto">
          <a:xfrm>
            <a:off x="28" y="4587922"/>
            <a:ext cx="3221567" cy="593725"/>
          </a:xfrm>
          <a:prstGeom prst="ellipse">
            <a:avLst/>
          </a:prstGeom>
          <a:ln>
            <a:solidFill>
              <a:srgbClr val="0000CC"/>
            </a:solidFill>
            <a:headEnd/>
            <a:tailEnd/>
          </a:ln>
        </p:spPr>
        <p:style>
          <a:lnRef idx="2">
            <a:schemeClr val="accent4"/>
          </a:lnRef>
          <a:fillRef idx="1">
            <a:schemeClr val="lt1"/>
          </a:fillRef>
          <a:effectRef idx="0">
            <a:schemeClr val="accent4"/>
          </a:effectRef>
          <a:fontRef idx="minor">
            <a:schemeClr val="dk1"/>
          </a:fontRef>
        </p:style>
        <p:txBody>
          <a:bodyPr/>
          <a:lstStyle/>
          <a:p>
            <a:pPr fontAlgn="base">
              <a:spcBef>
                <a:spcPct val="0"/>
              </a:spcBef>
              <a:spcAft>
                <a:spcPts val="1000"/>
              </a:spcAft>
              <a:defRPr/>
            </a:pPr>
            <a:r>
              <a:rPr lang="en-US" sz="2400" b="1" i="1" dirty="0">
                <a:solidFill>
                  <a:srgbClr val="0000CC"/>
                </a:solidFill>
                <a:latin typeface="Times New Roman" pitchFamily="18" charset="0"/>
                <a:cs typeface="Times New Roman" pitchFamily="18" charset="0"/>
              </a:rPr>
              <a:t>TB </a:t>
            </a:r>
            <a:r>
              <a:rPr lang="en-US" sz="2400" b="1" i="1" dirty="0" err="1">
                <a:solidFill>
                  <a:srgbClr val="0000CC"/>
                </a:solidFill>
                <a:latin typeface="Times New Roman" pitchFamily="18" charset="0"/>
                <a:cs typeface="Times New Roman" pitchFamily="18" charset="0"/>
              </a:rPr>
              <a:t>nhân</a:t>
            </a:r>
            <a:r>
              <a:rPr lang="en-US" sz="2400" b="1" i="1" dirty="0">
                <a:solidFill>
                  <a:srgbClr val="0000CC"/>
                </a:solidFill>
                <a:latin typeface="Times New Roman" pitchFamily="18" charset="0"/>
                <a:cs typeface="Times New Roman" pitchFamily="18" charset="0"/>
              </a:rPr>
              <a:t> s</a:t>
            </a:r>
            <a:r>
              <a:rPr lang="vi-VN" sz="2400" b="1" i="1" dirty="0">
                <a:solidFill>
                  <a:srgbClr val="0000CC"/>
                </a:solidFill>
                <a:latin typeface="Times New Roman" pitchFamily="18" charset="0"/>
                <a:cs typeface="Times New Roman" pitchFamily="18" charset="0"/>
              </a:rPr>
              <a:t>ơ</a:t>
            </a:r>
            <a:endParaRPr lang="en-US" sz="2400" b="1" i="1" dirty="0">
              <a:solidFill>
                <a:srgbClr val="0000CC"/>
              </a:solidFill>
              <a:latin typeface="Times New Roman" pitchFamily="18" charset="0"/>
              <a:cs typeface="Times New Roman" pitchFamily="18" charset="0"/>
            </a:endParaRPr>
          </a:p>
        </p:txBody>
      </p:sp>
      <p:sp>
        <p:nvSpPr>
          <p:cNvPr id="20500" name="Oval 19"/>
          <p:cNvSpPr>
            <a:spLocks noChangeArrowheads="1"/>
          </p:cNvSpPr>
          <p:nvPr/>
        </p:nvSpPr>
        <p:spPr bwMode="auto">
          <a:xfrm>
            <a:off x="6980798" y="4495847"/>
            <a:ext cx="3788833" cy="709613"/>
          </a:xfrm>
          <a:prstGeom prst="ellipse">
            <a:avLst/>
          </a:prstGeom>
          <a:ln>
            <a:solidFill>
              <a:srgbClr val="0000CC"/>
            </a:solidFill>
            <a:headEnd/>
            <a:tailEnd/>
          </a:ln>
        </p:spPr>
        <p:style>
          <a:lnRef idx="2">
            <a:schemeClr val="accent4"/>
          </a:lnRef>
          <a:fillRef idx="1">
            <a:schemeClr val="lt1"/>
          </a:fillRef>
          <a:effectRef idx="0">
            <a:schemeClr val="accent4"/>
          </a:effectRef>
          <a:fontRef idx="minor">
            <a:schemeClr val="dk1"/>
          </a:fontRef>
        </p:style>
        <p:txBody>
          <a:bodyPr/>
          <a:lstStyle/>
          <a:p>
            <a:pPr fontAlgn="base">
              <a:spcBef>
                <a:spcPct val="0"/>
              </a:spcBef>
              <a:spcAft>
                <a:spcPts val="1000"/>
              </a:spcAft>
              <a:defRPr/>
            </a:pPr>
            <a:r>
              <a:rPr lang="en-US" sz="2400" b="1" i="1" dirty="0">
                <a:solidFill>
                  <a:srgbClr val="0000CC"/>
                </a:solidFill>
                <a:latin typeface="Times New Roman" pitchFamily="18" charset="0"/>
                <a:cs typeface="Times New Roman" pitchFamily="18" charset="0"/>
              </a:rPr>
              <a:t>TB </a:t>
            </a:r>
            <a:r>
              <a:rPr lang="en-US" sz="2400" b="1" i="1" dirty="0" err="1">
                <a:solidFill>
                  <a:srgbClr val="0000CC"/>
                </a:solidFill>
                <a:latin typeface="Times New Roman" pitchFamily="18" charset="0"/>
                <a:cs typeface="Times New Roman" pitchFamily="18" charset="0"/>
              </a:rPr>
              <a:t>nhân</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th</a:t>
            </a:r>
            <a:r>
              <a:rPr lang="vi-VN" sz="2400" b="1" i="1" dirty="0">
                <a:solidFill>
                  <a:srgbClr val="0000CC"/>
                </a:solidFill>
                <a:latin typeface="Times New Roman" pitchFamily="18" charset="0"/>
                <a:cs typeface="Times New Roman" pitchFamily="18" charset="0"/>
              </a:rPr>
              <a:t>ực</a:t>
            </a:r>
            <a:endParaRPr lang="en-US" sz="2400" b="1" i="1" dirty="0">
              <a:solidFill>
                <a:srgbClr val="0000CC"/>
              </a:solidFill>
              <a:latin typeface="Times New Roman" pitchFamily="18" charset="0"/>
              <a:cs typeface="Times New Roman" pitchFamily="18" charset="0"/>
            </a:endParaRPr>
          </a:p>
        </p:txBody>
      </p:sp>
      <p:sp>
        <p:nvSpPr>
          <p:cNvPr id="20501" name="Rectangle 21"/>
          <p:cNvSpPr>
            <a:spLocks noChangeArrowheads="1"/>
          </p:cNvSpPr>
          <p:nvPr/>
        </p:nvSpPr>
        <p:spPr bwMode="auto">
          <a:xfrm>
            <a:off x="6086617" y="6401022"/>
            <a:ext cx="3938429" cy="46496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trưởng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thành</a:t>
            </a:r>
            <a:endParaRPr lang="en-US" sz="2800" b="1" dirty="0">
              <a:solidFill>
                <a:srgbClr val="FFFFFF"/>
              </a:solidFill>
              <a:latin typeface="Times New Roman" pitchFamily="18" charset="0"/>
              <a:cs typeface="Times New Roman" pitchFamily="18" charset="0"/>
            </a:endParaRPr>
          </a:p>
        </p:txBody>
      </p:sp>
      <p:sp>
        <p:nvSpPr>
          <p:cNvPr id="20502" name="Rectangle 22"/>
          <p:cNvSpPr>
            <a:spLocks noChangeArrowheads="1"/>
          </p:cNvSpPr>
          <p:nvPr/>
        </p:nvSpPr>
        <p:spPr bwMode="auto">
          <a:xfrm>
            <a:off x="8016760" y="5884910"/>
            <a:ext cx="3941559" cy="592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ts val="1000"/>
              </a:spcAft>
            </a:pPr>
            <a:r>
              <a:rPr lang="en-US" altLang="en-US" sz="2400" b="1" i="1">
                <a:solidFill>
                  <a:srgbClr val="0000CC"/>
                </a:solidFill>
                <a:latin typeface="Times New Roman" pitchFamily="18" charset="0"/>
                <a:cs typeface="Times New Roman" pitchFamily="18" charset="0"/>
              </a:rPr>
              <a:t>8. Loại </a:t>
            </a:r>
            <a:r>
              <a:rPr lang="en-US" altLang="en-US" sz="2400" b="1" i="1" dirty="0" err="1">
                <a:solidFill>
                  <a:srgbClr val="0000CC"/>
                </a:solidFill>
                <a:latin typeface="Times New Roman" pitchFamily="18" charset="0"/>
                <a:cs typeface="Times New Roman" pitchFamily="18" charset="0"/>
              </a:rPr>
              <a:t>bỏ</a:t>
            </a:r>
            <a:r>
              <a:rPr lang="en-US" altLang="en-US" sz="2400" b="1" i="1" dirty="0">
                <a:solidFill>
                  <a:srgbClr val="0000CC"/>
                </a:solidFill>
                <a:latin typeface="Times New Roman" pitchFamily="18" charset="0"/>
                <a:cs typeface="Times New Roman" pitchFamily="18" charset="0"/>
              </a:rPr>
              <a:t> intron, </a:t>
            </a:r>
            <a:r>
              <a:rPr lang="en-US" altLang="en-US" sz="2400" b="1" i="1" dirty="0" err="1">
                <a:solidFill>
                  <a:srgbClr val="0000CC"/>
                </a:solidFill>
                <a:latin typeface="Times New Roman" pitchFamily="18" charset="0"/>
                <a:cs typeface="Times New Roman" pitchFamily="18" charset="0"/>
              </a:rPr>
              <a:t>nối</a:t>
            </a:r>
            <a:r>
              <a:rPr lang="en-US" altLang="en-US" sz="2400" b="1" i="1" dirty="0">
                <a:solidFill>
                  <a:srgbClr val="0000CC"/>
                </a:solidFill>
                <a:latin typeface="Times New Roman" pitchFamily="18" charset="0"/>
                <a:cs typeface="Times New Roman" pitchFamily="18" charset="0"/>
              </a:rPr>
              <a:t> exon</a:t>
            </a:r>
          </a:p>
        </p:txBody>
      </p:sp>
      <p:cxnSp>
        <p:nvCxnSpPr>
          <p:cNvPr id="20483" name="Straight Arrow Connector 39"/>
          <p:cNvCxnSpPr>
            <a:cxnSpLocks noChangeShapeType="1"/>
          </p:cNvCxnSpPr>
          <p:nvPr/>
        </p:nvCxnSpPr>
        <p:spPr bwMode="auto">
          <a:xfrm rot="5400000">
            <a:off x="7812617" y="6157430"/>
            <a:ext cx="457200" cy="29633"/>
          </a:xfrm>
          <a:prstGeom prst="straightConnector1">
            <a:avLst/>
          </a:prstGeom>
          <a:ln>
            <a:solidFill>
              <a:srgbClr val="FF0000"/>
            </a:solidFill>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AutoShape 8"/>
          <p:cNvSpPr>
            <a:spLocks noChangeArrowheads="1"/>
          </p:cNvSpPr>
          <p:nvPr/>
        </p:nvSpPr>
        <p:spPr bwMode="auto">
          <a:xfrm>
            <a:off x="5560543" y="39633"/>
            <a:ext cx="4724400" cy="906441"/>
          </a:xfrm>
          <a:prstGeom prst="wedgeEllipseCallout">
            <a:avLst>
              <a:gd name="adj1" fmla="val -57005"/>
              <a:gd name="adj2" fmla="val 50833"/>
            </a:avLst>
          </a:prstGeom>
          <a:solidFill>
            <a:srgbClr val="FF0000"/>
          </a:solidFill>
          <a:ln w="9525">
            <a:solidFill>
              <a:srgbClr val="000000"/>
            </a:solidFill>
            <a:miter lim="800000"/>
            <a:headEnd/>
            <a:tailEnd/>
          </a:ln>
        </p:spPr>
        <p:txBody>
          <a:bodyPr/>
          <a:lstStyle/>
          <a:p>
            <a:pPr fontAlgn="base">
              <a:spcBef>
                <a:spcPct val="0"/>
              </a:spcBef>
              <a:spcAft>
                <a:spcPts val="1000"/>
              </a:spcAft>
            </a:pPr>
            <a:r>
              <a:rPr lang="en-US" altLang="en-US" sz="2400" b="1" i="1" u="sng">
                <a:solidFill>
                  <a:schemeClr val="bg1"/>
                </a:solidFill>
                <a:latin typeface="Times New Roman" pitchFamily="18" charset="0"/>
                <a:cs typeface="Times New Roman" pitchFamily="18" charset="0"/>
              </a:rPr>
              <a:t>1.RNA polymerase </a:t>
            </a:r>
            <a:r>
              <a:rPr lang="en-US" altLang="en-US" sz="2400" b="1" i="1" u="sng">
                <a:latin typeface="Times New Roman" pitchFamily="18" charset="0"/>
                <a:cs typeface="Times New Roman" pitchFamily="18" charset="0"/>
              </a:rPr>
              <a:t> </a:t>
            </a:r>
            <a:r>
              <a:rPr lang="en-US" altLang="en-US" sz="2400" b="1" i="1">
                <a:solidFill>
                  <a:srgbClr val="FFFFFF"/>
                </a:solidFill>
                <a:latin typeface="Times New Roman" pitchFamily="18" charset="0"/>
                <a:cs typeface="Times New Roman" pitchFamily="18" charset="0"/>
              </a:rPr>
              <a:t>làm gen tháo xoắn và lộ ra</a:t>
            </a:r>
            <a:endParaRPr lang="en-US" altLang="en-US" sz="2400" b="1" i="1" dirty="0">
              <a:solidFill>
                <a:srgbClr val="FFFFFF"/>
              </a:solidFill>
              <a:latin typeface="Times New Roman" pitchFamily="18" charset="0"/>
              <a:cs typeface="Times New Roman" pitchFamily="18" charset="0"/>
            </a:endParaRPr>
          </a:p>
        </p:txBody>
      </p:sp>
      <p:sp>
        <p:nvSpPr>
          <p:cNvPr id="2" name="Right Brace 1"/>
          <p:cNvSpPr/>
          <p:nvPr/>
        </p:nvSpPr>
        <p:spPr bwMode="auto">
          <a:xfrm>
            <a:off x="10519833" y="76247"/>
            <a:ext cx="406400" cy="1243013"/>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24" name="Right Brace 23"/>
          <p:cNvSpPr/>
          <p:nvPr/>
        </p:nvSpPr>
        <p:spPr bwMode="auto">
          <a:xfrm>
            <a:off x="10532533" y="1450975"/>
            <a:ext cx="406400" cy="1241425"/>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25" name="Right Brace 24"/>
          <p:cNvSpPr/>
          <p:nvPr/>
        </p:nvSpPr>
        <p:spPr bwMode="auto">
          <a:xfrm>
            <a:off x="10532533" y="2852738"/>
            <a:ext cx="406400" cy="1243012"/>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4" name="Rectangle 3"/>
          <p:cNvSpPr/>
          <p:nvPr/>
        </p:nvSpPr>
        <p:spPr>
          <a:xfrm>
            <a:off x="10985469" y="304043"/>
            <a:ext cx="122346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fontAlgn="base">
              <a:spcBef>
                <a:spcPct val="0"/>
              </a:spcBef>
              <a:spcAft>
                <a:spcPct val="0"/>
              </a:spcAft>
              <a:defRPr/>
            </a:pPr>
            <a:r>
              <a:rPr lang="en-US" sz="2400" dirty="0" err="1">
                <a:solidFill>
                  <a:srgbClr val="FFFFFF"/>
                </a:solidFill>
              </a:rPr>
              <a:t>Khởi</a:t>
            </a:r>
            <a:r>
              <a:rPr lang="en-US" sz="2400" dirty="0">
                <a:solidFill>
                  <a:srgbClr val="FFFFFF"/>
                </a:solidFill>
              </a:rPr>
              <a:t> </a:t>
            </a:r>
            <a:r>
              <a:rPr lang="en-US" sz="2400" dirty="0" err="1">
                <a:solidFill>
                  <a:srgbClr val="FFFFFF"/>
                </a:solidFill>
              </a:rPr>
              <a:t>đầu</a:t>
            </a:r>
            <a:endParaRPr lang="en-US" sz="2400" dirty="0">
              <a:solidFill>
                <a:srgbClr val="FFFFFF"/>
              </a:solidFill>
            </a:endParaRPr>
          </a:p>
        </p:txBody>
      </p:sp>
      <p:sp>
        <p:nvSpPr>
          <p:cNvPr id="5" name="Rectangle 4"/>
          <p:cNvSpPr/>
          <p:nvPr/>
        </p:nvSpPr>
        <p:spPr>
          <a:xfrm>
            <a:off x="10985532" y="1636760"/>
            <a:ext cx="1223433" cy="954087"/>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base">
              <a:spcBef>
                <a:spcPct val="0"/>
              </a:spcBef>
              <a:spcAft>
                <a:spcPct val="0"/>
              </a:spcAft>
              <a:defRPr/>
            </a:pPr>
            <a:r>
              <a:rPr lang="en-US" sz="2800">
                <a:solidFill>
                  <a:srgbClr val="FFFFFF"/>
                </a:solidFill>
              </a:rPr>
              <a:t>Kéo dài</a:t>
            </a:r>
          </a:p>
        </p:txBody>
      </p:sp>
      <p:sp>
        <p:nvSpPr>
          <p:cNvPr id="6" name="Rectangle 5"/>
          <p:cNvSpPr/>
          <p:nvPr/>
        </p:nvSpPr>
        <p:spPr>
          <a:xfrm>
            <a:off x="10985531" y="3073401"/>
            <a:ext cx="1149351" cy="9556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base">
              <a:spcBef>
                <a:spcPct val="0"/>
              </a:spcBef>
              <a:spcAft>
                <a:spcPct val="0"/>
              </a:spcAft>
              <a:defRPr/>
            </a:pPr>
            <a:r>
              <a:rPr lang="en-US" sz="2800">
                <a:solidFill>
                  <a:srgbClr val="FFFFFF"/>
                </a:solidFill>
              </a:rPr>
              <a:t>Kết thúc</a:t>
            </a:r>
          </a:p>
        </p:txBody>
      </p:sp>
      <p:sp>
        <p:nvSpPr>
          <p:cNvPr id="3" name="TextBox 2">
            <a:extLst>
              <a:ext uri="{FF2B5EF4-FFF2-40B4-BE49-F238E27FC236}">
                <a16:creationId xmlns:a16="http://schemas.microsoft.com/office/drawing/2014/main" id="{F30C9D64-A901-4002-B8EE-4AADD4FA0E3F}"/>
              </a:ext>
            </a:extLst>
          </p:cNvPr>
          <p:cNvSpPr txBox="1"/>
          <p:nvPr/>
        </p:nvSpPr>
        <p:spPr>
          <a:xfrm>
            <a:off x="105878" y="163629"/>
            <a:ext cx="1944303" cy="461665"/>
          </a:xfrm>
          <a:prstGeom prst="rect">
            <a:avLst/>
          </a:prstGeom>
          <a:solidFill>
            <a:schemeClr val="bg1"/>
          </a:solidFill>
        </p:spPr>
        <p:txBody>
          <a:bodyPr wrap="square" rtlCol="0">
            <a:spAutoFit/>
          </a:bodyPr>
          <a:lstStyle/>
          <a:p>
            <a:r>
              <a:rPr lang="en-US" sz="2400" b="1" dirty="0" err="1">
                <a:latin typeface="Times  New Roman"/>
              </a:rPr>
              <a:t>Diễn</a:t>
            </a:r>
            <a:r>
              <a:rPr lang="en-US" sz="2400" b="1" dirty="0">
                <a:latin typeface="Times  New Roman"/>
              </a:rPr>
              <a:t> </a:t>
            </a:r>
            <a:r>
              <a:rPr lang="en-US" sz="2400" b="1" dirty="0" err="1">
                <a:latin typeface="Times  New Roman"/>
              </a:rPr>
              <a:t>biến</a:t>
            </a:r>
            <a:endParaRPr lang="vi-VN" sz="2400" b="1" dirty="0">
              <a:latin typeface="Times  New Roman"/>
            </a:endParaRPr>
          </a:p>
        </p:txBody>
      </p:sp>
    </p:spTree>
    <p:extLst>
      <p:ext uri="{BB962C8B-B14F-4D97-AF65-F5344CB8AC3E}">
        <p14:creationId xmlns:p14="http://schemas.microsoft.com/office/powerpoint/2010/main" val="365307704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ppt_x</p:attrName>
                                        </p:attrNameLst>
                                      </p:cBhvr>
                                      <p:tavLst>
                                        <p:tav tm="0">
                                          <p:val>
                                            <p:strVal val="#ppt_x+#ppt_w/2"/>
                                          </p:val>
                                        </p:tav>
                                        <p:tav tm="100000">
                                          <p:val>
                                            <p:strVal val="#ppt_x"/>
                                          </p:val>
                                        </p:tav>
                                      </p:tavLst>
                                    </p:anim>
                                    <p:anim calcmode="lin" valueType="num">
                                      <p:cBhvr>
                                        <p:cTn id="8" dur="500" fill="hold"/>
                                        <p:tgtEl>
                                          <p:spTgt spid="20484"/>
                                        </p:tgtEl>
                                        <p:attrNameLst>
                                          <p:attrName>ppt_y</p:attrName>
                                        </p:attrNameLst>
                                      </p:cBhvr>
                                      <p:tavLst>
                                        <p:tav tm="0">
                                          <p:val>
                                            <p:strVal val="#ppt_y"/>
                                          </p:val>
                                        </p:tav>
                                        <p:tav tm="100000">
                                          <p:val>
                                            <p:strVal val="#ppt_y"/>
                                          </p:val>
                                        </p:tav>
                                      </p:tavLst>
                                    </p:anim>
                                    <p:anim calcmode="lin" valueType="num">
                                      <p:cBhvr>
                                        <p:cTn id="9" dur="500" fill="hold"/>
                                        <p:tgtEl>
                                          <p:spTgt spid="20484"/>
                                        </p:tgtEl>
                                        <p:attrNameLst>
                                          <p:attrName>ppt_w</p:attrName>
                                        </p:attrNameLst>
                                      </p:cBhvr>
                                      <p:tavLst>
                                        <p:tav tm="0">
                                          <p:val>
                                            <p:fltVal val="0"/>
                                          </p:val>
                                        </p:tav>
                                        <p:tav tm="100000">
                                          <p:val>
                                            <p:strVal val="#ppt_w"/>
                                          </p:val>
                                        </p:tav>
                                      </p:tavLst>
                                    </p:anim>
                                    <p:anim calcmode="lin" valueType="num">
                                      <p:cBhvr>
                                        <p:cTn id="10" dur="5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anim calcmode="lin" valueType="num">
                                      <p:cBhvr>
                                        <p:cTn id="15" dur="500" fill="hold"/>
                                        <p:tgtEl>
                                          <p:spTgt spid="20485"/>
                                        </p:tgtEl>
                                        <p:attrNameLst>
                                          <p:attrName>ppt_x</p:attrName>
                                        </p:attrNameLst>
                                      </p:cBhvr>
                                      <p:tavLst>
                                        <p:tav tm="0">
                                          <p:val>
                                            <p:strVal val="#ppt_x+#ppt_w/2"/>
                                          </p:val>
                                        </p:tav>
                                        <p:tav tm="100000">
                                          <p:val>
                                            <p:strVal val="#ppt_x"/>
                                          </p:val>
                                        </p:tav>
                                      </p:tavLst>
                                    </p:anim>
                                    <p:anim calcmode="lin" valueType="num">
                                      <p:cBhvr>
                                        <p:cTn id="16" dur="500" fill="hold"/>
                                        <p:tgtEl>
                                          <p:spTgt spid="20485"/>
                                        </p:tgtEl>
                                        <p:attrNameLst>
                                          <p:attrName>ppt_y</p:attrName>
                                        </p:attrNameLst>
                                      </p:cBhvr>
                                      <p:tavLst>
                                        <p:tav tm="0">
                                          <p:val>
                                            <p:strVal val="#ppt_y"/>
                                          </p:val>
                                        </p:tav>
                                        <p:tav tm="100000">
                                          <p:val>
                                            <p:strVal val="#ppt_y"/>
                                          </p:val>
                                        </p:tav>
                                      </p:tavLst>
                                    </p:anim>
                                    <p:anim calcmode="lin" valueType="num">
                                      <p:cBhvr>
                                        <p:cTn id="17" dur="500" fill="hold"/>
                                        <p:tgtEl>
                                          <p:spTgt spid="20485"/>
                                        </p:tgtEl>
                                        <p:attrNameLst>
                                          <p:attrName>ppt_w</p:attrName>
                                        </p:attrNameLst>
                                      </p:cBhvr>
                                      <p:tavLst>
                                        <p:tav tm="0">
                                          <p:val>
                                            <p:fltVal val="0"/>
                                          </p:val>
                                        </p:tav>
                                        <p:tav tm="100000">
                                          <p:val>
                                            <p:strVal val="#ppt_w"/>
                                          </p:val>
                                        </p:tav>
                                      </p:tavLst>
                                    </p:anim>
                                    <p:anim calcmode="lin" valueType="num">
                                      <p:cBhvr>
                                        <p:cTn id="18" dur="500" fill="hold"/>
                                        <p:tgtEl>
                                          <p:spTgt spid="2048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2"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ppt_x</p:attrName>
                                        </p:attrNameLst>
                                      </p:cBhvr>
                                      <p:tavLst>
                                        <p:tav tm="0">
                                          <p:val>
                                            <p:strVal val="#ppt_x+#ppt_w/2"/>
                                          </p:val>
                                        </p:tav>
                                        <p:tav tm="100000">
                                          <p:val>
                                            <p:strVal val="#ppt_x"/>
                                          </p:val>
                                        </p:tav>
                                      </p:tavLst>
                                    </p:anim>
                                    <p:anim calcmode="lin" valueType="num">
                                      <p:cBhvr>
                                        <p:cTn id="24" dur="500" fill="hold"/>
                                        <p:tgtEl>
                                          <p:spTgt spid="23"/>
                                        </p:tgtEl>
                                        <p:attrNameLst>
                                          <p:attrName>ppt_y</p:attrName>
                                        </p:attrNameLst>
                                      </p:cBhvr>
                                      <p:tavLst>
                                        <p:tav tm="0">
                                          <p:val>
                                            <p:strVal val="#ppt_y"/>
                                          </p:val>
                                        </p:tav>
                                        <p:tav tm="100000">
                                          <p:val>
                                            <p:strVal val="#ppt_y"/>
                                          </p:val>
                                        </p:tav>
                                      </p:tavLst>
                                    </p:anim>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500" fill="hold"/>
                                        <p:tgtEl>
                                          <p:spTgt spid="20487"/>
                                        </p:tgtEl>
                                        <p:attrNameLst>
                                          <p:attrName>ppt_x</p:attrName>
                                        </p:attrNameLst>
                                      </p:cBhvr>
                                      <p:tavLst>
                                        <p:tav tm="0">
                                          <p:val>
                                            <p:strVal val="#ppt_x+#ppt_w/2"/>
                                          </p:val>
                                        </p:tav>
                                        <p:tav tm="100000">
                                          <p:val>
                                            <p:strVal val="#ppt_x"/>
                                          </p:val>
                                        </p:tav>
                                      </p:tavLst>
                                    </p:anim>
                                    <p:anim calcmode="lin" valueType="num">
                                      <p:cBhvr>
                                        <p:cTn id="32" dur="500" fill="hold"/>
                                        <p:tgtEl>
                                          <p:spTgt spid="20487"/>
                                        </p:tgtEl>
                                        <p:attrNameLst>
                                          <p:attrName>ppt_y</p:attrName>
                                        </p:attrNameLst>
                                      </p:cBhvr>
                                      <p:tavLst>
                                        <p:tav tm="0">
                                          <p:val>
                                            <p:strVal val="#ppt_y"/>
                                          </p:val>
                                        </p:tav>
                                        <p:tav tm="100000">
                                          <p:val>
                                            <p:strVal val="#ppt_y"/>
                                          </p:val>
                                        </p:tav>
                                      </p:tavLst>
                                    </p:anim>
                                    <p:anim calcmode="lin" valueType="num">
                                      <p:cBhvr>
                                        <p:cTn id="33" dur="500" fill="hold"/>
                                        <p:tgtEl>
                                          <p:spTgt spid="20487"/>
                                        </p:tgtEl>
                                        <p:attrNameLst>
                                          <p:attrName>ppt_w</p:attrName>
                                        </p:attrNameLst>
                                      </p:cBhvr>
                                      <p:tavLst>
                                        <p:tav tm="0">
                                          <p:val>
                                            <p:fltVal val="0"/>
                                          </p:val>
                                        </p:tav>
                                        <p:tav tm="100000">
                                          <p:val>
                                            <p:strVal val="#ppt_w"/>
                                          </p:val>
                                        </p:tav>
                                      </p:tavLst>
                                    </p:anim>
                                    <p:anim calcmode="lin" valueType="num">
                                      <p:cBhvr>
                                        <p:cTn id="34" dur="500" fill="hold"/>
                                        <p:tgtEl>
                                          <p:spTgt spid="20487"/>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2" fill="hold" nodeType="clickEffect">
                                  <p:stCondLst>
                                    <p:cond delay="0"/>
                                  </p:stCondLst>
                                  <p:childTnLst>
                                    <p:set>
                                      <p:cBhvr>
                                        <p:cTn id="38" dur="1" fill="hold">
                                          <p:stCondLst>
                                            <p:cond delay="0"/>
                                          </p:stCondLst>
                                        </p:cTn>
                                        <p:tgtEl>
                                          <p:spTgt spid="20488"/>
                                        </p:tgtEl>
                                        <p:attrNameLst>
                                          <p:attrName>style.visibility</p:attrName>
                                        </p:attrNameLst>
                                      </p:cBhvr>
                                      <p:to>
                                        <p:strVal val="visible"/>
                                      </p:to>
                                    </p:set>
                                    <p:anim calcmode="lin" valueType="num">
                                      <p:cBhvr>
                                        <p:cTn id="39" dur="500" fill="hold"/>
                                        <p:tgtEl>
                                          <p:spTgt spid="20488"/>
                                        </p:tgtEl>
                                        <p:attrNameLst>
                                          <p:attrName>ppt_x</p:attrName>
                                        </p:attrNameLst>
                                      </p:cBhvr>
                                      <p:tavLst>
                                        <p:tav tm="0">
                                          <p:val>
                                            <p:strVal val="#ppt_x+#ppt_w/2"/>
                                          </p:val>
                                        </p:tav>
                                        <p:tav tm="100000">
                                          <p:val>
                                            <p:strVal val="#ppt_x"/>
                                          </p:val>
                                        </p:tav>
                                      </p:tavLst>
                                    </p:anim>
                                    <p:anim calcmode="lin" valueType="num">
                                      <p:cBhvr>
                                        <p:cTn id="40" dur="500" fill="hold"/>
                                        <p:tgtEl>
                                          <p:spTgt spid="20488"/>
                                        </p:tgtEl>
                                        <p:attrNameLst>
                                          <p:attrName>ppt_y</p:attrName>
                                        </p:attrNameLst>
                                      </p:cBhvr>
                                      <p:tavLst>
                                        <p:tav tm="0">
                                          <p:val>
                                            <p:strVal val="#ppt_y"/>
                                          </p:val>
                                        </p:tav>
                                        <p:tav tm="100000">
                                          <p:val>
                                            <p:strVal val="#ppt_y"/>
                                          </p:val>
                                        </p:tav>
                                      </p:tavLst>
                                    </p:anim>
                                    <p:anim calcmode="lin" valueType="num">
                                      <p:cBhvr>
                                        <p:cTn id="41" dur="500" fill="hold"/>
                                        <p:tgtEl>
                                          <p:spTgt spid="20488"/>
                                        </p:tgtEl>
                                        <p:attrNameLst>
                                          <p:attrName>ppt_w</p:attrName>
                                        </p:attrNameLst>
                                      </p:cBhvr>
                                      <p:tavLst>
                                        <p:tav tm="0">
                                          <p:val>
                                            <p:fltVal val="0"/>
                                          </p:val>
                                        </p:tav>
                                        <p:tav tm="100000">
                                          <p:val>
                                            <p:strVal val="#ppt_w"/>
                                          </p:val>
                                        </p:tav>
                                      </p:tavLst>
                                    </p:anim>
                                    <p:anim calcmode="lin" valueType="num">
                                      <p:cBhvr>
                                        <p:cTn id="42" dur="500" fill="hold"/>
                                        <p:tgtEl>
                                          <p:spTgt spid="20488"/>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2" fill="hold" grpId="0" nodeType="clickEffect">
                                  <p:stCondLst>
                                    <p:cond delay="0"/>
                                  </p:stCondLst>
                                  <p:childTnLst>
                                    <p:set>
                                      <p:cBhvr>
                                        <p:cTn id="46" dur="1" fill="hold">
                                          <p:stCondLst>
                                            <p:cond delay="0"/>
                                          </p:stCondLst>
                                        </p:cTn>
                                        <p:tgtEl>
                                          <p:spTgt spid="20489"/>
                                        </p:tgtEl>
                                        <p:attrNameLst>
                                          <p:attrName>style.visibility</p:attrName>
                                        </p:attrNameLst>
                                      </p:cBhvr>
                                      <p:to>
                                        <p:strVal val="visible"/>
                                      </p:to>
                                    </p:set>
                                    <p:anim calcmode="lin" valueType="num">
                                      <p:cBhvr>
                                        <p:cTn id="47" dur="500" fill="hold"/>
                                        <p:tgtEl>
                                          <p:spTgt spid="20489"/>
                                        </p:tgtEl>
                                        <p:attrNameLst>
                                          <p:attrName>ppt_x</p:attrName>
                                        </p:attrNameLst>
                                      </p:cBhvr>
                                      <p:tavLst>
                                        <p:tav tm="0">
                                          <p:val>
                                            <p:strVal val="#ppt_x+#ppt_w/2"/>
                                          </p:val>
                                        </p:tav>
                                        <p:tav tm="100000">
                                          <p:val>
                                            <p:strVal val="#ppt_x"/>
                                          </p:val>
                                        </p:tav>
                                      </p:tavLst>
                                    </p:anim>
                                    <p:anim calcmode="lin" valueType="num">
                                      <p:cBhvr>
                                        <p:cTn id="48" dur="500" fill="hold"/>
                                        <p:tgtEl>
                                          <p:spTgt spid="20489"/>
                                        </p:tgtEl>
                                        <p:attrNameLst>
                                          <p:attrName>ppt_y</p:attrName>
                                        </p:attrNameLst>
                                      </p:cBhvr>
                                      <p:tavLst>
                                        <p:tav tm="0">
                                          <p:val>
                                            <p:strVal val="#ppt_y"/>
                                          </p:val>
                                        </p:tav>
                                        <p:tav tm="100000">
                                          <p:val>
                                            <p:strVal val="#ppt_y"/>
                                          </p:val>
                                        </p:tav>
                                      </p:tavLst>
                                    </p:anim>
                                    <p:anim calcmode="lin" valueType="num">
                                      <p:cBhvr>
                                        <p:cTn id="49" dur="500" fill="hold"/>
                                        <p:tgtEl>
                                          <p:spTgt spid="20489"/>
                                        </p:tgtEl>
                                        <p:attrNameLst>
                                          <p:attrName>ppt_w</p:attrName>
                                        </p:attrNameLst>
                                      </p:cBhvr>
                                      <p:tavLst>
                                        <p:tav tm="0">
                                          <p:val>
                                            <p:fltVal val="0"/>
                                          </p:val>
                                        </p:tav>
                                        <p:tav tm="100000">
                                          <p:val>
                                            <p:strVal val="#ppt_w"/>
                                          </p:val>
                                        </p:tav>
                                      </p:tavLst>
                                    </p:anim>
                                    <p:anim calcmode="lin" valueType="num">
                                      <p:cBhvr>
                                        <p:cTn id="50" dur="500" fill="hold"/>
                                        <p:tgtEl>
                                          <p:spTgt spid="20489"/>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2" fill="hold" grpId="0" nodeType="clickEffect">
                                  <p:stCondLst>
                                    <p:cond delay="0"/>
                                  </p:stCondLst>
                                  <p:childTnLst>
                                    <p:set>
                                      <p:cBhvr>
                                        <p:cTn id="54" dur="1" fill="hold">
                                          <p:stCondLst>
                                            <p:cond delay="0"/>
                                          </p:stCondLst>
                                        </p:cTn>
                                        <p:tgtEl>
                                          <p:spTgt spid="20490"/>
                                        </p:tgtEl>
                                        <p:attrNameLst>
                                          <p:attrName>style.visibility</p:attrName>
                                        </p:attrNameLst>
                                      </p:cBhvr>
                                      <p:to>
                                        <p:strVal val="visible"/>
                                      </p:to>
                                    </p:set>
                                    <p:anim calcmode="lin" valueType="num">
                                      <p:cBhvr>
                                        <p:cTn id="55" dur="500" fill="hold"/>
                                        <p:tgtEl>
                                          <p:spTgt spid="20490"/>
                                        </p:tgtEl>
                                        <p:attrNameLst>
                                          <p:attrName>ppt_x</p:attrName>
                                        </p:attrNameLst>
                                      </p:cBhvr>
                                      <p:tavLst>
                                        <p:tav tm="0">
                                          <p:val>
                                            <p:strVal val="#ppt_x+#ppt_w/2"/>
                                          </p:val>
                                        </p:tav>
                                        <p:tav tm="100000">
                                          <p:val>
                                            <p:strVal val="#ppt_x"/>
                                          </p:val>
                                        </p:tav>
                                      </p:tavLst>
                                    </p:anim>
                                    <p:anim calcmode="lin" valueType="num">
                                      <p:cBhvr>
                                        <p:cTn id="56" dur="500" fill="hold"/>
                                        <p:tgtEl>
                                          <p:spTgt spid="20490"/>
                                        </p:tgtEl>
                                        <p:attrNameLst>
                                          <p:attrName>ppt_y</p:attrName>
                                        </p:attrNameLst>
                                      </p:cBhvr>
                                      <p:tavLst>
                                        <p:tav tm="0">
                                          <p:val>
                                            <p:strVal val="#ppt_y"/>
                                          </p:val>
                                        </p:tav>
                                        <p:tav tm="100000">
                                          <p:val>
                                            <p:strVal val="#ppt_y"/>
                                          </p:val>
                                        </p:tav>
                                      </p:tavLst>
                                    </p:anim>
                                    <p:anim calcmode="lin" valueType="num">
                                      <p:cBhvr>
                                        <p:cTn id="57" dur="500" fill="hold"/>
                                        <p:tgtEl>
                                          <p:spTgt spid="20490"/>
                                        </p:tgtEl>
                                        <p:attrNameLst>
                                          <p:attrName>ppt_w</p:attrName>
                                        </p:attrNameLst>
                                      </p:cBhvr>
                                      <p:tavLst>
                                        <p:tav tm="0">
                                          <p:val>
                                            <p:fltVal val="0"/>
                                          </p:val>
                                        </p:tav>
                                        <p:tav tm="100000">
                                          <p:val>
                                            <p:strVal val="#ppt_w"/>
                                          </p:val>
                                        </p:tav>
                                      </p:tavLst>
                                    </p:anim>
                                    <p:anim calcmode="lin" valueType="num">
                                      <p:cBhvr>
                                        <p:cTn id="58" dur="500" fill="hold"/>
                                        <p:tgtEl>
                                          <p:spTgt spid="20490"/>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2" fill="hold" nodeType="clickEffect">
                                  <p:stCondLst>
                                    <p:cond delay="0"/>
                                  </p:stCondLst>
                                  <p:childTnLst>
                                    <p:set>
                                      <p:cBhvr>
                                        <p:cTn id="62" dur="1" fill="hold">
                                          <p:stCondLst>
                                            <p:cond delay="0"/>
                                          </p:stCondLst>
                                        </p:cTn>
                                        <p:tgtEl>
                                          <p:spTgt spid="20491"/>
                                        </p:tgtEl>
                                        <p:attrNameLst>
                                          <p:attrName>style.visibility</p:attrName>
                                        </p:attrNameLst>
                                      </p:cBhvr>
                                      <p:to>
                                        <p:strVal val="visible"/>
                                      </p:to>
                                    </p:set>
                                    <p:anim calcmode="lin" valueType="num">
                                      <p:cBhvr>
                                        <p:cTn id="63" dur="500" fill="hold"/>
                                        <p:tgtEl>
                                          <p:spTgt spid="20491"/>
                                        </p:tgtEl>
                                        <p:attrNameLst>
                                          <p:attrName>ppt_x</p:attrName>
                                        </p:attrNameLst>
                                      </p:cBhvr>
                                      <p:tavLst>
                                        <p:tav tm="0">
                                          <p:val>
                                            <p:strVal val="#ppt_x+#ppt_w/2"/>
                                          </p:val>
                                        </p:tav>
                                        <p:tav tm="100000">
                                          <p:val>
                                            <p:strVal val="#ppt_x"/>
                                          </p:val>
                                        </p:tav>
                                      </p:tavLst>
                                    </p:anim>
                                    <p:anim calcmode="lin" valueType="num">
                                      <p:cBhvr>
                                        <p:cTn id="64" dur="500" fill="hold"/>
                                        <p:tgtEl>
                                          <p:spTgt spid="20491"/>
                                        </p:tgtEl>
                                        <p:attrNameLst>
                                          <p:attrName>ppt_y</p:attrName>
                                        </p:attrNameLst>
                                      </p:cBhvr>
                                      <p:tavLst>
                                        <p:tav tm="0">
                                          <p:val>
                                            <p:strVal val="#ppt_y"/>
                                          </p:val>
                                        </p:tav>
                                        <p:tav tm="100000">
                                          <p:val>
                                            <p:strVal val="#ppt_y"/>
                                          </p:val>
                                        </p:tav>
                                      </p:tavLst>
                                    </p:anim>
                                    <p:anim calcmode="lin" valueType="num">
                                      <p:cBhvr>
                                        <p:cTn id="65" dur="500" fill="hold"/>
                                        <p:tgtEl>
                                          <p:spTgt spid="20491"/>
                                        </p:tgtEl>
                                        <p:attrNameLst>
                                          <p:attrName>ppt_w</p:attrName>
                                        </p:attrNameLst>
                                      </p:cBhvr>
                                      <p:tavLst>
                                        <p:tav tm="0">
                                          <p:val>
                                            <p:fltVal val="0"/>
                                          </p:val>
                                        </p:tav>
                                        <p:tav tm="100000">
                                          <p:val>
                                            <p:strVal val="#ppt_w"/>
                                          </p:val>
                                        </p:tav>
                                      </p:tavLst>
                                    </p:anim>
                                    <p:anim calcmode="lin" valueType="num">
                                      <p:cBhvr>
                                        <p:cTn id="66" dur="500" fill="hold"/>
                                        <p:tgtEl>
                                          <p:spTgt spid="20491"/>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2" fill="hold" nodeType="clickEffect">
                                  <p:stCondLst>
                                    <p:cond delay="0"/>
                                  </p:stCondLst>
                                  <p:childTnLst>
                                    <p:set>
                                      <p:cBhvr>
                                        <p:cTn id="70" dur="1" fill="hold">
                                          <p:stCondLst>
                                            <p:cond delay="0"/>
                                          </p:stCondLst>
                                        </p:cTn>
                                        <p:tgtEl>
                                          <p:spTgt spid="20492"/>
                                        </p:tgtEl>
                                        <p:attrNameLst>
                                          <p:attrName>style.visibility</p:attrName>
                                        </p:attrNameLst>
                                      </p:cBhvr>
                                      <p:to>
                                        <p:strVal val="visible"/>
                                      </p:to>
                                    </p:set>
                                    <p:anim calcmode="lin" valueType="num">
                                      <p:cBhvr>
                                        <p:cTn id="71" dur="500" fill="hold"/>
                                        <p:tgtEl>
                                          <p:spTgt spid="20492"/>
                                        </p:tgtEl>
                                        <p:attrNameLst>
                                          <p:attrName>ppt_x</p:attrName>
                                        </p:attrNameLst>
                                      </p:cBhvr>
                                      <p:tavLst>
                                        <p:tav tm="0">
                                          <p:val>
                                            <p:strVal val="#ppt_x+#ppt_w/2"/>
                                          </p:val>
                                        </p:tav>
                                        <p:tav tm="100000">
                                          <p:val>
                                            <p:strVal val="#ppt_x"/>
                                          </p:val>
                                        </p:tav>
                                      </p:tavLst>
                                    </p:anim>
                                    <p:anim calcmode="lin" valueType="num">
                                      <p:cBhvr>
                                        <p:cTn id="72" dur="500" fill="hold"/>
                                        <p:tgtEl>
                                          <p:spTgt spid="20492"/>
                                        </p:tgtEl>
                                        <p:attrNameLst>
                                          <p:attrName>ppt_y</p:attrName>
                                        </p:attrNameLst>
                                      </p:cBhvr>
                                      <p:tavLst>
                                        <p:tav tm="0">
                                          <p:val>
                                            <p:strVal val="#ppt_y"/>
                                          </p:val>
                                        </p:tav>
                                        <p:tav tm="100000">
                                          <p:val>
                                            <p:strVal val="#ppt_y"/>
                                          </p:val>
                                        </p:tav>
                                      </p:tavLst>
                                    </p:anim>
                                    <p:anim calcmode="lin" valueType="num">
                                      <p:cBhvr>
                                        <p:cTn id="73" dur="500" fill="hold"/>
                                        <p:tgtEl>
                                          <p:spTgt spid="20492"/>
                                        </p:tgtEl>
                                        <p:attrNameLst>
                                          <p:attrName>ppt_w</p:attrName>
                                        </p:attrNameLst>
                                      </p:cBhvr>
                                      <p:tavLst>
                                        <p:tav tm="0">
                                          <p:val>
                                            <p:fltVal val="0"/>
                                          </p:val>
                                        </p:tav>
                                        <p:tav tm="100000">
                                          <p:val>
                                            <p:strVal val="#ppt_w"/>
                                          </p:val>
                                        </p:tav>
                                      </p:tavLst>
                                    </p:anim>
                                    <p:anim calcmode="lin" valueType="num">
                                      <p:cBhvr>
                                        <p:cTn id="74" dur="500" fill="hold"/>
                                        <p:tgtEl>
                                          <p:spTgt spid="20492"/>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2" fill="hold" grpId="0" nodeType="clickEffect">
                                  <p:stCondLst>
                                    <p:cond delay="0"/>
                                  </p:stCondLst>
                                  <p:childTnLst>
                                    <p:set>
                                      <p:cBhvr>
                                        <p:cTn id="78" dur="1" fill="hold">
                                          <p:stCondLst>
                                            <p:cond delay="0"/>
                                          </p:stCondLst>
                                        </p:cTn>
                                        <p:tgtEl>
                                          <p:spTgt spid="20493"/>
                                        </p:tgtEl>
                                        <p:attrNameLst>
                                          <p:attrName>style.visibility</p:attrName>
                                        </p:attrNameLst>
                                      </p:cBhvr>
                                      <p:to>
                                        <p:strVal val="visible"/>
                                      </p:to>
                                    </p:set>
                                    <p:anim calcmode="lin" valueType="num">
                                      <p:cBhvr>
                                        <p:cTn id="79" dur="500" fill="hold"/>
                                        <p:tgtEl>
                                          <p:spTgt spid="20493"/>
                                        </p:tgtEl>
                                        <p:attrNameLst>
                                          <p:attrName>ppt_x</p:attrName>
                                        </p:attrNameLst>
                                      </p:cBhvr>
                                      <p:tavLst>
                                        <p:tav tm="0">
                                          <p:val>
                                            <p:strVal val="#ppt_x+#ppt_w/2"/>
                                          </p:val>
                                        </p:tav>
                                        <p:tav tm="100000">
                                          <p:val>
                                            <p:strVal val="#ppt_x"/>
                                          </p:val>
                                        </p:tav>
                                      </p:tavLst>
                                    </p:anim>
                                    <p:anim calcmode="lin" valueType="num">
                                      <p:cBhvr>
                                        <p:cTn id="80" dur="500" fill="hold"/>
                                        <p:tgtEl>
                                          <p:spTgt spid="20493"/>
                                        </p:tgtEl>
                                        <p:attrNameLst>
                                          <p:attrName>ppt_y</p:attrName>
                                        </p:attrNameLst>
                                      </p:cBhvr>
                                      <p:tavLst>
                                        <p:tav tm="0">
                                          <p:val>
                                            <p:strVal val="#ppt_y"/>
                                          </p:val>
                                        </p:tav>
                                        <p:tav tm="100000">
                                          <p:val>
                                            <p:strVal val="#ppt_y"/>
                                          </p:val>
                                        </p:tav>
                                      </p:tavLst>
                                    </p:anim>
                                    <p:anim calcmode="lin" valueType="num">
                                      <p:cBhvr>
                                        <p:cTn id="81" dur="500" fill="hold"/>
                                        <p:tgtEl>
                                          <p:spTgt spid="20493"/>
                                        </p:tgtEl>
                                        <p:attrNameLst>
                                          <p:attrName>ppt_w</p:attrName>
                                        </p:attrNameLst>
                                      </p:cBhvr>
                                      <p:tavLst>
                                        <p:tav tm="0">
                                          <p:val>
                                            <p:fltVal val="0"/>
                                          </p:val>
                                        </p:tav>
                                        <p:tav tm="100000">
                                          <p:val>
                                            <p:strVal val="#ppt_w"/>
                                          </p:val>
                                        </p:tav>
                                      </p:tavLst>
                                    </p:anim>
                                    <p:anim calcmode="lin" valueType="num">
                                      <p:cBhvr>
                                        <p:cTn id="82" dur="500" fill="hold"/>
                                        <p:tgtEl>
                                          <p:spTgt spid="20493"/>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2" fill="hold" nodeType="clickEffect">
                                  <p:stCondLst>
                                    <p:cond delay="0"/>
                                  </p:stCondLst>
                                  <p:childTnLst>
                                    <p:set>
                                      <p:cBhvr>
                                        <p:cTn id="86" dur="1" fill="hold">
                                          <p:stCondLst>
                                            <p:cond delay="0"/>
                                          </p:stCondLst>
                                        </p:cTn>
                                        <p:tgtEl>
                                          <p:spTgt spid="20494"/>
                                        </p:tgtEl>
                                        <p:attrNameLst>
                                          <p:attrName>style.visibility</p:attrName>
                                        </p:attrNameLst>
                                      </p:cBhvr>
                                      <p:to>
                                        <p:strVal val="visible"/>
                                      </p:to>
                                    </p:set>
                                    <p:anim calcmode="lin" valueType="num">
                                      <p:cBhvr>
                                        <p:cTn id="87" dur="500" fill="hold"/>
                                        <p:tgtEl>
                                          <p:spTgt spid="20494"/>
                                        </p:tgtEl>
                                        <p:attrNameLst>
                                          <p:attrName>ppt_x</p:attrName>
                                        </p:attrNameLst>
                                      </p:cBhvr>
                                      <p:tavLst>
                                        <p:tav tm="0">
                                          <p:val>
                                            <p:strVal val="#ppt_x+#ppt_w/2"/>
                                          </p:val>
                                        </p:tav>
                                        <p:tav tm="100000">
                                          <p:val>
                                            <p:strVal val="#ppt_x"/>
                                          </p:val>
                                        </p:tav>
                                      </p:tavLst>
                                    </p:anim>
                                    <p:anim calcmode="lin" valueType="num">
                                      <p:cBhvr>
                                        <p:cTn id="88" dur="500" fill="hold"/>
                                        <p:tgtEl>
                                          <p:spTgt spid="20494"/>
                                        </p:tgtEl>
                                        <p:attrNameLst>
                                          <p:attrName>ppt_y</p:attrName>
                                        </p:attrNameLst>
                                      </p:cBhvr>
                                      <p:tavLst>
                                        <p:tav tm="0">
                                          <p:val>
                                            <p:strVal val="#ppt_y"/>
                                          </p:val>
                                        </p:tav>
                                        <p:tav tm="100000">
                                          <p:val>
                                            <p:strVal val="#ppt_y"/>
                                          </p:val>
                                        </p:tav>
                                      </p:tavLst>
                                    </p:anim>
                                    <p:anim calcmode="lin" valueType="num">
                                      <p:cBhvr>
                                        <p:cTn id="89" dur="500" fill="hold"/>
                                        <p:tgtEl>
                                          <p:spTgt spid="20494"/>
                                        </p:tgtEl>
                                        <p:attrNameLst>
                                          <p:attrName>ppt_w</p:attrName>
                                        </p:attrNameLst>
                                      </p:cBhvr>
                                      <p:tavLst>
                                        <p:tav tm="0">
                                          <p:val>
                                            <p:fltVal val="0"/>
                                          </p:val>
                                        </p:tav>
                                        <p:tav tm="100000">
                                          <p:val>
                                            <p:strVal val="#ppt_w"/>
                                          </p:val>
                                        </p:tav>
                                      </p:tavLst>
                                    </p:anim>
                                    <p:anim calcmode="lin" valueType="num">
                                      <p:cBhvr>
                                        <p:cTn id="90" dur="500" fill="hold"/>
                                        <p:tgtEl>
                                          <p:spTgt spid="20494"/>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2" fill="hold" nodeType="clickEffect">
                                  <p:stCondLst>
                                    <p:cond delay="0"/>
                                  </p:stCondLst>
                                  <p:childTnLst>
                                    <p:set>
                                      <p:cBhvr>
                                        <p:cTn id="94" dur="1" fill="hold">
                                          <p:stCondLst>
                                            <p:cond delay="0"/>
                                          </p:stCondLst>
                                        </p:cTn>
                                        <p:tgtEl>
                                          <p:spTgt spid="20495"/>
                                        </p:tgtEl>
                                        <p:attrNameLst>
                                          <p:attrName>style.visibility</p:attrName>
                                        </p:attrNameLst>
                                      </p:cBhvr>
                                      <p:to>
                                        <p:strVal val="visible"/>
                                      </p:to>
                                    </p:set>
                                    <p:anim calcmode="lin" valueType="num">
                                      <p:cBhvr>
                                        <p:cTn id="95" dur="500" fill="hold"/>
                                        <p:tgtEl>
                                          <p:spTgt spid="20495"/>
                                        </p:tgtEl>
                                        <p:attrNameLst>
                                          <p:attrName>ppt_x</p:attrName>
                                        </p:attrNameLst>
                                      </p:cBhvr>
                                      <p:tavLst>
                                        <p:tav tm="0">
                                          <p:val>
                                            <p:strVal val="#ppt_x+#ppt_w/2"/>
                                          </p:val>
                                        </p:tav>
                                        <p:tav tm="100000">
                                          <p:val>
                                            <p:strVal val="#ppt_x"/>
                                          </p:val>
                                        </p:tav>
                                      </p:tavLst>
                                    </p:anim>
                                    <p:anim calcmode="lin" valueType="num">
                                      <p:cBhvr>
                                        <p:cTn id="96" dur="500" fill="hold"/>
                                        <p:tgtEl>
                                          <p:spTgt spid="20495"/>
                                        </p:tgtEl>
                                        <p:attrNameLst>
                                          <p:attrName>ppt_y</p:attrName>
                                        </p:attrNameLst>
                                      </p:cBhvr>
                                      <p:tavLst>
                                        <p:tav tm="0">
                                          <p:val>
                                            <p:strVal val="#ppt_y"/>
                                          </p:val>
                                        </p:tav>
                                        <p:tav tm="100000">
                                          <p:val>
                                            <p:strVal val="#ppt_y"/>
                                          </p:val>
                                        </p:tav>
                                      </p:tavLst>
                                    </p:anim>
                                    <p:anim calcmode="lin" valueType="num">
                                      <p:cBhvr>
                                        <p:cTn id="97" dur="500" fill="hold"/>
                                        <p:tgtEl>
                                          <p:spTgt spid="20495"/>
                                        </p:tgtEl>
                                        <p:attrNameLst>
                                          <p:attrName>ppt_w</p:attrName>
                                        </p:attrNameLst>
                                      </p:cBhvr>
                                      <p:tavLst>
                                        <p:tav tm="0">
                                          <p:val>
                                            <p:fltVal val="0"/>
                                          </p:val>
                                        </p:tav>
                                        <p:tav tm="100000">
                                          <p:val>
                                            <p:strVal val="#ppt_w"/>
                                          </p:val>
                                        </p:tav>
                                      </p:tavLst>
                                    </p:anim>
                                    <p:anim calcmode="lin" valueType="num">
                                      <p:cBhvr>
                                        <p:cTn id="98" dur="500" fill="hold"/>
                                        <p:tgtEl>
                                          <p:spTgt spid="20495"/>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2" fill="hold" grpId="0" nodeType="clickEffect">
                                  <p:stCondLst>
                                    <p:cond delay="0"/>
                                  </p:stCondLst>
                                  <p:childTnLst>
                                    <p:set>
                                      <p:cBhvr>
                                        <p:cTn id="102" dur="1" fill="hold">
                                          <p:stCondLst>
                                            <p:cond delay="0"/>
                                          </p:stCondLst>
                                        </p:cTn>
                                        <p:tgtEl>
                                          <p:spTgt spid="20499"/>
                                        </p:tgtEl>
                                        <p:attrNameLst>
                                          <p:attrName>style.visibility</p:attrName>
                                        </p:attrNameLst>
                                      </p:cBhvr>
                                      <p:to>
                                        <p:strVal val="visible"/>
                                      </p:to>
                                    </p:set>
                                    <p:anim calcmode="lin" valueType="num">
                                      <p:cBhvr>
                                        <p:cTn id="103" dur="500" fill="hold"/>
                                        <p:tgtEl>
                                          <p:spTgt spid="20499"/>
                                        </p:tgtEl>
                                        <p:attrNameLst>
                                          <p:attrName>ppt_x</p:attrName>
                                        </p:attrNameLst>
                                      </p:cBhvr>
                                      <p:tavLst>
                                        <p:tav tm="0">
                                          <p:val>
                                            <p:strVal val="#ppt_x+#ppt_w/2"/>
                                          </p:val>
                                        </p:tav>
                                        <p:tav tm="100000">
                                          <p:val>
                                            <p:strVal val="#ppt_x"/>
                                          </p:val>
                                        </p:tav>
                                      </p:tavLst>
                                    </p:anim>
                                    <p:anim calcmode="lin" valueType="num">
                                      <p:cBhvr>
                                        <p:cTn id="104" dur="500" fill="hold"/>
                                        <p:tgtEl>
                                          <p:spTgt spid="20499"/>
                                        </p:tgtEl>
                                        <p:attrNameLst>
                                          <p:attrName>ppt_y</p:attrName>
                                        </p:attrNameLst>
                                      </p:cBhvr>
                                      <p:tavLst>
                                        <p:tav tm="0">
                                          <p:val>
                                            <p:strVal val="#ppt_y"/>
                                          </p:val>
                                        </p:tav>
                                        <p:tav tm="100000">
                                          <p:val>
                                            <p:strVal val="#ppt_y"/>
                                          </p:val>
                                        </p:tav>
                                      </p:tavLst>
                                    </p:anim>
                                    <p:anim calcmode="lin" valueType="num">
                                      <p:cBhvr>
                                        <p:cTn id="105" dur="500" fill="hold"/>
                                        <p:tgtEl>
                                          <p:spTgt spid="20499"/>
                                        </p:tgtEl>
                                        <p:attrNameLst>
                                          <p:attrName>ppt_w</p:attrName>
                                        </p:attrNameLst>
                                      </p:cBhvr>
                                      <p:tavLst>
                                        <p:tav tm="0">
                                          <p:val>
                                            <p:fltVal val="0"/>
                                          </p:val>
                                        </p:tav>
                                        <p:tav tm="100000">
                                          <p:val>
                                            <p:strVal val="#ppt_w"/>
                                          </p:val>
                                        </p:tav>
                                      </p:tavLst>
                                    </p:anim>
                                    <p:anim calcmode="lin" valueType="num">
                                      <p:cBhvr>
                                        <p:cTn id="106" dur="500" fill="hold"/>
                                        <p:tgtEl>
                                          <p:spTgt spid="20499"/>
                                        </p:tgtEl>
                                        <p:attrNameLst>
                                          <p:attrName>ppt_h</p:attrName>
                                        </p:attrNameLst>
                                      </p:cBhvr>
                                      <p:tavLst>
                                        <p:tav tm="0">
                                          <p:val>
                                            <p:strVal val="#ppt_h"/>
                                          </p:val>
                                        </p:tav>
                                        <p:tav tm="100000">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7" presetClass="entr" presetSubtype="2" fill="hold" nodeType="clickEffect">
                                  <p:stCondLst>
                                    <p:cond delay="0"/>
                                  </p:stCondLst>
                                  <p:childTnLst>
                                    <p:set>
                                      <p:cBhvr>
                                        <p:cTn id="110" dur="1" fill="hold">
                                          <p:stCondLst>
                                            <p:cond delay="0"/>
                                          </p:stCondLst>
                                        </p:cTn>
                                        <p:tgtEl>
                                          <p:spTgt spid="20497"/>
                                        </p:tgtEl>
                                        <p:attrNameLst>
                                          <p:attrName>style.visibility</p:attrName>
                                        </p:attrNameLst>
                                      </p:cBhvr>
                                      <p:to>
                                        <p:strVal val="visible"/>
                                      </p:to>
                                    </p:set>
                                    <p:anim calcmode="lin" valueType="num">
                                      <p:cBhvr>
                                        <p:cTn id="111" dur="500" fill="hold"/>
                                        <p:tgtEl>
                                          <p:spTgt spid="20497"/>
                                        </p:tgtEl>
                                        <p:attrNameLst>
                                          <p:attrName>ppt_x</p:attrName>
                                        </p:attrNameLst>
                                      </p:cBhvr>
                                      <p:tavLst>
                                        <p:tav tm="0">
                                          <p:val>
                                            <p:strVal val="#ppt_x+#ppt_w/2"/>
                                          </p:val>
                                        </p:tav>
                                        <p:tav tm="100000">
                                          <p:val>
                                            <p:strVal val="#ppt_x"/>
                                          </p:val>
                                        </p:tav>
                                      </p:tavLst>
                                    </p:anim>
                                    <p:anim calcmode="lin" valueType="num">
                                      <p:cBhvr>
                                        <p:cTn id="112" dur="500" fill="hold"/>
                                        <p:tgtEl>
                                          <p:spTgt spid="20497"/>
                                        </p:tgtEl>
                                        <p:attrNameLst>
                                          <p:attrName>ppt_y</p:attrName>
                                        </p:attrNameLst>
                                      </p:cBhvr>
                                      <p:tavLst>
                                        <p:tav tm="0">
                                          <p:val>
                                            <p:strVal val="#ppt_y"/>
                                          </p:val>
                                        </p:tav>
                                        <p:tav tm="100000">
                                          <p:val>
                                            <p:strVal val="#ppt_y"/>
                                          </p:val>
                                        </p:tav>
                                      </p:tavLst>
                                    </p:anim>
                                    <p:anim calcmode="lin" valueType="num">
                                      <p:cBhvr>
                                        <p:cTn id="113" dur="500" fill="hold"/>
                                        <p:tgtEl>
                                          <p:spTgt spid="20497"/>
                                        </p:tgtEl>
                                        <p:attrNameLst>
                                          <p:attrName>ppt_w</p:attrName>
                                        </p:attrNameLst>
                                      </p:cBhvr>
                                      <p:tavLst>
                                        <p:tav tm="0">
                                          <p:val>
                                            <p:fltVal val="0"/>
                                          </p:val>
                                        </p:tav>
                                        <p:tav tm="100000">
                                          <p:val>
                                            <p:strVal val="#ppt_w"/>
                                          </p:val>
                                        </p:tav>
                                      </p:tavLst>
                                    </p:anim>
                                    <p:anim calcmode="lin" valueType="num">
                                      <p:cBhvr>
                                        <p:cTn id="114" dur="500" fill="hold"/>
                                        <p:tgtEl>
                                          <p:spTgt spid="20497"/>
                                        </p:tgtEl>
                                        <p:attrNameLst>
                                          <p:attrName>ppt_h</p:attrName>
                                        </p:attrNameLst>
                                      </p:cBhvr>
                                      <p:tavLst>
                                        <p:tav tm="0">
                                          <p:val>
                                            <p:strVal val="#ppt_h"/>
                                          </p:val>
                                        </p:tav>
                                        <p:tav tm="100000">
                                          <p:val>
                                            <p:strVal val="#ppt_h"/>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7" presetClass="entr" presetSubtype="2" fill="hold" nodeType="clickEffect">
                                  <p:stCondLst>
                                    <p:cond delay="0"/>
                                  </p:stCondLst>
                                  <p:childTnLst>
                                    <p:set>
                                      <p:cBhvr>
                                        <p:cTn id="118" dur="1" fill="hold">
                                          <p:stCondLst>
                                            <p:cond delay="0"/>
                                          </p:stCondLst>
                                        </p:cTn>
                                        <p:tgtEl>
                                          <p:spTgt spid="20496"/>
                                        </p:tgtEl>
                                        <p:attrNameLst>
                                          <p:attrName>style.visibility</p:attrName>
                                        </p:attrNameLst>
                                      </p:cBhvr>
                                      <p:to>
                                        <p:strVal val="visible"/>
                                      </p:to>
                                    </p:set>
                                    <p:anim calcmode="lin" valueType="num">
                                      <p:cBhvr>
                                        <p:cTn id="119" dur="500" fill="hold"/>
                                        <p:tgtEl>
                                          <p:spTgt spid="20496"/>
                                        </p:tgtEl>
                                        <p:attrNameLst>
                                          <p:attrName>ppt_x</p:attrName>
                                        </p:attrNameLst>
                                      </p:cBhvr>
                                      <p:tavLst>
                                        <p:tav tm="0">
                                          <p:val>
                                            <p:strVal val="#ppt_x+#ppt_w/2"/>
                                          </p:val>
                                        </p:tav>
                                        <p:tav tm="100000">
                                          <p:val>
                                            <p:strVal val="#ppt_x"/>
                                          </p:val>
                                        </p:tav>
                                      </p:tavLst>
                                    </p:anim>
                                    <p:anim calcmode="lin" valueType="num">
                                      <p:cBhvr>
                                        <p:cTn id="120" dur="500" fill="hold"/>
                                        <p:tgtEl>
                                          <p:spTgt spid="20496"/>
                                        </p:tgtEl>
                                        <p:attrNameLst>
                                          <p:attrName>ppt_y</p:attrName>
                                        </p:attrNameLst>
                                      </p:cBhvr>
                                      <p:tavLst>
                                        <p:tav tm="0">
                                          <p:val>
                                            <p:strVal val="#ppt_y"/>
                                          </p:val>
                                        </p:tav>
                                        <p:tav tm="100000">
                                          <p:val>
                                            <p:strVal val="#ppt_y"/>
                                          </p:val>
                                        </p:tav>
                                      </p:tavLst>
                                    </p:anim>
                                    <p:anim calcmode="lin" valueType="num">
                                      <p:cBhvr>
                                        <p:cTn id="121" dur="500" fill="hold"/>
                                        <p:tgtEl>
                                          <p:spTgt spid="20496"/>
                                        </p:tgtEl>
                                        <p:attrNameLst>
                                          <p:attrName>ppt_w</p:attrName>
                                        </p:attrNameLst>
                                      </p:cBhvr>
                                      <p:tavLst>
                                        <p:tav tm="0">
                                          <p:val>
                                            <p:fltVal val="0"/>
                                          </p:val>
                                        </p:tav>
                                        <p:tav tm="100000">
                                          <p:val>
                                            <p:strVal val="#ppt_w"/>
                                          </p:val>
                                        </p:tav>
                                      </p:tavLst>
                                    </p:anim>
                                    <p:anim calcmode="lin" valueType="num">
                                      <p:cBhvr>
                                        <p:cTn id="122" dur="500" fill="hold"/>
                                        <p:tgtEl>
                                          <p:spTgt spid="20496"/>
                                        </p:tgtEl>
                                        <p:attrNameLst>
                                          <p:attrName>ppt_h</p:attrName>
                                        </p:attrNameLst>
                                      </p:cBhvr>
                                      <p:tavLst>
                                        <p:tav tm="0">
                                          <p:val>
                                            <p:strVal val="#ppt_h"/>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7" presetClass="entr" presetSubtype="2" fill="hold" grpId="0" nodeType="clickEffect">
                                  <p:stCondLst>
                                    <p:cond delay="0"/>
                                  </p:stCondLst>
                                  <p:childTnLst>
                                    <p:set>
                                      <p:cBhvr>
                                        <p:cTn id="126" dur="1" fill="hold">
                                          <p:stCondLst>
                                            <p:cond delay="0"/>
                                          </p:stCondLst>
                                        </p:cTn>
                                        <p:tgtEl>
                                          <p:spTgt spid="20500"/>
                                        </p:tgtEl>
                                        <p:attrNameLst>
                                          <p:attrName>style.visibility</p:attrName>
                                        </p:attrNameLst>
                                      </p:cBhvr>
                                      <p:to>
                                        <p:strVal val="visible"/>
                                      </p:to>
                                    </p:set>
                                    <p:anim calcmode="lin" valueType="num">
                                      <p:cBhvr>
                                        <p:cTn id="127" dur="500" fill="hold"/>
                                        <p:tgtEl>
                                          <p:spTgt spid="20500"/>
                                        </p:tgtEl>
                                        <p:attrNameLst>
                                          <p:attrName>ppt_x</p:attrName>
                                        </p:attrNameLst>
                                      </p:cBhvr>
                                      <p:tavLst>
                                        <p:tav tm="0">
                                          <p:val>
                                            <p:strVal val="#ppt_x+#ppt_w/2"/>
                                          </p:val>
                                        </p:tav>
                                        <p:tav tm="100000">
                                          <p:val>
                                            <p:strVal val="#ppt_x"/>
                                          </p:val>
                                        </p:tav>
                                      </p:tavLst>
                                    </p:anim>
                                    <p:anim calcmode="lin" valueType="num">
                                      <p:cBhvr>
                                        <p:cTn id="128" dur="500" fill="hold"/>
                                        <p:tgtEl>
                                          <p:spTgt spid="20500"/>
                                        </p:tgtEl>
                                        <p:attrNameLst>
                                          <p:attrName>ppt_y</p:attrName>
                                        </p:attrNameLst>
                                      </p:cBhvr>
                                      <p:tavLst>
                                        <p:tav tm="0">
                                          <p:val>
                                            <p:strVal val="#ppt_y"/>
                                          </p:val>
                                        </p:tav>
                                        <p:tav tm="100000">
                                          <p:val>
                                            <p:strVal val="#ppt_y"/>
                                          </p:val>
                                        </p:tav>
                                      </p:tavLst>
                                    </p:anim>
                                    <p:anim calcmode="lin" valueType="num">
                                      <p:cBhvr>
                                        <p:cTn id="129" dur="500" fill="hold"/>
                                        <p:tgtEl>
                                          <p:spTgt spid="20500"/>
                                        </p:tgtEl>
                                        <p:attrNameLst>
                                          <p:attrName>ppt_w</p:attrName>
                                        </p:attrNameLst>
                                      </p:cBhvr>
                                      <p:tavLst>
                                        <p:tav tm="0">
                                          <p:val>
                                            <p:fltVal val="0"/>
                                          </p:val>
                                        </p:tav>
                                        <p:tav tm="100000">
                                          <p:val>
                                            <p:strVal val="#ppt_w"/>
                                          </p:val>
                                        </p:tav>
                                      </p:tavLst>
                                    </p:anim>
                                    <p:anim calcmode="lin" valueType="num">
                                      <p:cBhvr>
                                        <p:cTn id="130" dur="500" fill="hold"/>
                                        <p:tgtEl>
                                          <p:spTgt spid="20500"/>
                                        </p:tgtEl>
                                        <p:attrNameLst>
                                          <p:attrName>ppt_h</p:attrName>
                                        </p:attrNameLst>
                                      </p:cBhvr>
                                      <p:tavLst>
                                        <p:tav tm="0">
                                          <p:val>
                                            <p:strVal val="#ppt_h"/>
                                          </p:val>
                                        </p:tav>
                                        <p:tav tm="100000">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7" presetClass="entr" presetSubtype="2" fill="hold" nodeType="clickEffect">
                                  <p:stCondLst>
                                    <p:cond delay="0"/>
                                  </p:stCondLst>
                                  <p:childTnLst>
                                    <p:set>
                                      <p:cBhvr>
                                        <p:cTn id="134" dur="1" fill="hold">
                                          <p:stCondLst>
                                            <p:cond delay="0"/>
                                          </p:stCondLst>
                                        </p:cTn>
                                        <p:tgtEl>
                                          <p:spTgt spid="20498"/>
                                        </p:tgtEl>
                                        <p:attrNameLst>
                                          <p:attrName>style.visibility</p:attrName>
                                        </p:attrNameLst>
                                      </p:cBhvr>
                                      <p:to>
                                        <p:strVal val="visible"/>
                                      </p:to>
                                    </p:set>
                                    <p:anim calcmode="lin" valueType="num">
                                      <p:cBhvr>
                                        <p:cTn id="135" dur="500" fill="hold"/>
                                        <p:tgtEl>
                                          <p:spTgt spid="20498"/>
                                        </p:tgtEl>
                                        <p:attrNameLst>
                                          <p:attrName>ppt_x</p:attrName>
                                        </p:attrNameLst>
                                      </p:cBhvr>
                                      <p:tavLst>
                                        <p:tav tm="0">
                                          <p:val>
                                            <p:strVal val="#ppt_x+#ppt_w/2"/>
                                          </p:val>
                                        </p:tav>
                                        <p:tav tm="100000">
                                          <p:val>
                                            <p:strVal val="#ppt_x"/>
                                          </p:val>
                                        </p:tav>
                                      </p:tavLst>
                                    </p:anim>
                                    <p:anim calcmode="lin" valueType="num">
                                      <p:cBhvr>
                                        <p:cTn id="136" dur="500" fill="hold"/>
                                        <p:tgtEl>
                                          <p:spTgt spid="20498"/>
                                        </p:tgtEl>
                                        <p:attrNameLst>
                                          <p:attrName>ppt_y</p:attrName>
                                        </p:attrNameLst>
                                      </p:cBhvr>
                                      <p:tavLst>
                                        <p:tav tm="0">
                                          <p:val>
                                            <p:strVal val="#ppt_y"/>
                                          </p:val>
                                        </p:tav>
                                        <p:tav tm="100000">
                                          <p:val>
                                            <p:strVal val="#ppt_y"/>
                                          </p:val>
                                        </p:tav>
                                      </p:tavLst>
                                    </p:anim>
                                    <p:anim calcmode="lin" valueType="num">
                                      <p:cBhvr>
                                        <p:cTn id="137" dur="500" fill="hold"/>
                                        <p:tgtEl>
                                          <p:spTgt spid="20498"/>
                                        </p:tgtEl>
                                        <p:attrNameLst>
                                          <p:attrName>ppt_w</p:attrName>
                                        </p:attrNameLst>
                                      </p:cBhvr>
                                      <p:tavLst>
                                        <p:tav tm="0">
                                          <p:val>
                                            <p:fltVal val="0"/>
                                          </p:val>
                                        </p:tav>
                                        <p:tav tm="100000">
                                          <p:val>
                                            <p:strVal val="#ppt_w"/>
                                          </p:val>
                                        </p:tav>
                                      </p:tavLst>
                                    </p:anim>
                                    <p:anim calcmode="lin" valueType="num">
                                      <p:cBhvr>
                                        <p:cTn id="138" dur="500" fill="hold"/>
                                        <p:tgtEl>
                                          <p:spTgt spid="20498"/>
                                        </p:tgtEl>
                                        <p:attrNameLst>
                                          <p:attrName>ppt_h</p:attrName>
                                        </p:attrNameLst>
                                      </p:cBhvr>
                                      <p:tavLst>
                                        <p:tav tm="0">
                                          <p:val>
                                            <p:strVal val="#ppt_h"/>
                                          </p:val>
                                        </p:tav>
                                        <p:tav tm="100000">
                                          <p:val>
                                            <p:strVal val="#ppt_h"/>
                                          </p:val>
                                        </p:tav>
                                      </p:tavLst>
                                    </p:anim>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7" presetClass="entr" presetSubtype="2" fill="hold" nodeType="clickEffect">
                                  <p:stCondLst>
                                    <p:cond delay="0"/>
                                  </p:stCondLst>
                                  <p:childTnLst>
                                    <p:set>
                                      <p:cBhvr>
                                        <p:cTn id="142" dur="1" fill="hold">
                                          <p:stCondLst>
                                            <p:cond delay="0"/>
                                          </p:stCondLst>
                                        </p:cTn>
                                        <p:tgtEl>
                                          <p:spTgt spid="20483"/>
                                        </p:tgtEl>
                                        <p:attrNameLst>
                                          <p:attrName>style.visibility</p:attrName>
                                        </p:attrNameLst>
                                      </p:cBhvr>
                                      <p:to>
                                        <p:strVal val="visible"/>
                                      </p:to>
                                    </p:set>
                                    <p:anim calcmode="lin" valueType="num">
                                      <p:cBhvr>
                                        <p:cTn id="143" dur="500" fill="hold"/>
                                        <p:tgtEl>
                                          <p:spTgt spid="20483"/>
                                        </p:tgtEl>
                                        <p:attrNameLst>
                                          <p:attrName>ppt_x</p:attrName>
                                        </p:attrNameLst>
                                      </p:cBhvr>
                                      <p:tavLst>
                                        <p:tav tm="0">
                                          <p:val>
                                            <p:strVal val="#ppt_x+#ppt_w/2"/>
                                          </p:val>
                                        </p:tav>
                                        <p:tav tm="100000">
                                          <p:val>
                                            <p:strVal val="#ppt_x"/>
                                          </p:val>
                                        </p:tav>
                                      </p:tavLst>
                                    </p:anim>
                                    <p:anim calcmode="lin" valueType="num">
                                      <p:cBhvr>
                                        <p:cTn id="144" dur="500" fill="hold"/>
                                        <p:tgtEl>
                                          <p:spTgt spid="20483"/>
                                        </p:tgtEl>
                                        <p:attrNameLst>
                                          <p:attrName>ppt_y</p:attrName>
                                        </p:attrNameLst>
                                      </p:cBhvr>
                                      <p:tavLst>
                                        <p:tav tm="0">
                                          <p:val>
                                            <p:strVal val="#ppt_y"/>
                                          </p:val>
                                        </p:tav>
                                        <p:tav tm="100000">
                                          <p:val>
                                            <p:strVal val="#ppt_y"/>
                                          </p:val>
                                        </p:tav>
                                      </p:tavLst>
                                    </p:anim>
                                    <p:anim calcmode="lin" valueType="num">
                                      <p:cBhvr>
                                        <p:cTn id="145" dur="500" fill="hold"/>
                                        <p:tgtEl>
                                          <p:spTgt spid="20483"/>
                                        </p:tgtEl>
                                        <p:attrNameLst>
                                          <p:attrName>ppt_w</p:attrName>
                                        </p:attrNameLst>
                                      </p:cBhvr>
                                      <p:tavLst>
                                        <p:tav tm="0">
                                          <p:val>
                                            <p:fltVal val="0"/>
                                          </p:val>
                                        </p:tav>
                                        <p:tav tm="100000">
                                          <p:val>
                                            <p:strVal val="#ppt_w"/>
                                          </p:val>
                                        </p:tav>
                                      </p:tavLst>
                                    </p:anim>
                                    <p:anim calcmode="lin" valueType="num">
                                      <p:cBhvr>
                                        <p:cTn id="146" dur="500" fill="hold"/>
                                        <p:tgtEl>
                                          <p:spTgt spid="20483"/>
                                        </p:tgtEl>
                                        <p:attrNameLst>
                                          <p:attrName>ppt_h</p:attrName>
                                        </p:attrNameLst>
                                      </p:cBhvr>
                                      <p:tavLst>
                                        <p:tav tm="0">
                                          <p:val>
                                            <p:strVal val="#ppt_h"/>
                                          </p:val>
                                        </p:tav>
                                        <p:tav tm="100000">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7" presetClass="entr" presetSubtype="2" fill="hold" grpId="0" nodeType="clickEffect">
                                  <p:stCondLst>
                                    <p:cond delay="0"/>
                                  </p:stCondLst>
                                  <p:childTnLst>
                                    <p:set>
                                      <p:cBhvr>
                                        <p:cTn id="150" dur="1" fill="hold">
                                          <p:stCondLst>
                                            <p:cond delay="0"/>
                                          </p:stCondLst>
                                        </p:cTn>
                                        <p:tgtEl>
                                          <p:spTgt spid="20502"/>
                                        </p:tgtEl>
                                        <p:attrNameLst>
                                          <p:attrName>style.visibility</p:attrName>
                                        </p:attrNameLst>
                                      </p:cBhvr>
                                      <p:to>
                                        <p:strVal val="visible"/>
                                      </p:to>
                                    </p:set>
                                    <p:anim calcmode="lin" valueType="num">
                                      <p:cBhvr>
                                        <p:cTn id="151" dur="500" fill="hold"/>
                                        <p:tgtEl>
                                          <p:spTgt spid="20502"/>
                                        </p:tgtEl>
                                        <p:attrNameLst>
                                          <p:attrName>ppt_x</p:attrName>
                                        </p:attrNameLst>
                                      </p:cBhvr>
                                      <p:tavLst>
                                        <p:tav tm="0">
                                          <p:val>
                                            <p:strVal val="#ppt_x+#ppt_w/2"/>
                                          </p:val>
                                        </p:tav>
                                        <p:tav tm="100000">
                                          <p:val>
                                            <p:strVal val="#ppt_x"/>
                                          </p:val>
                                        </p:tav>
                                      </p:tavLst>
                                    </p:anim>
                                    <p:anim calcmode="lin" valueType="num">
                                      <p:cBhvr>
                                        <p:cTn id="152" dur="500" fill="hold"/>
                                        <p:tgtEl>
                                          <p:spTgt spid="20502"/>
                                        </p:tgtEl>
                                        <p:attrNameLst>
                                          <p:attrName>ppt_y</p:attrName>
                                        </p:attrNameLst>
                                      </p:cBhvr>
                                      <p:tavLst>
                                        <p:tav tm="0">
                                          <p:val>
                                            <p:strVal val="#ppt_y"/>
                                          </p:val>
                                        </p:tav>
                                        <p:tav tm="100000">
                                          <p:val>
                                            <p:strVal val="#ppt_y"/>
                                          </p:val>
                                        </p:tav>
                                      </p:tavLst>
                                    </p:anim>
                                    <p:anim calcmode="lin" valueType="num">
                                      <p:cBhvr>
                                        <p:cTn id="153" dur="500" fill="hold"/>
                                        <p:tgtEl>
                                          <p:spTgt spid="20502"/>
                                        </p:tgtEl>
                                        <p:attrNameLst>
                                          <p:attrName>ppt_w</p:attrName>
                                        </p:attrNameLst>
                                      </p:cBhvr>
                                      <p:tavLst>
                                        <p:tav tm="0">
                                          <p:val>
                                            <p:fltVal val="0"/>
                                          </p:val>
                                        </p:tav>
                                        <p:tav tm="100000">
                                          <p:val>
                                            <p:strVal val="#ppt_w"/>
                                          </p:val>
                                        </p:tav>
                                      </p:tavLst>
                                    </p:anim>
                                    <p:anim calcmode="lin" valueType="num">
                                      <p:cBhvr>
                                        <p:cTn id="154" dur="500" fill="hold"/>
                                        <p:tgtEl>
                                          <p:spTgt spid="20502"/>
                                        </p:tgtEl>
                                        <p:attrNameLst>
                                          <p:attrName>ppt_h</p:attrName>
                                        </p:attrNameLst>
                                      </p:cBhvr>
                                      <p:tavLst>
                                        <p:tav tm="0">
                                          <p:val>
                                            <p:strVal val="#ppt_h"/>
                                          </p:val>
                                        </p:tav>
                                        <p:tav tm="100000">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7" presetClass="entr" presetSubtype="2" fill="hold" nodeType="clickEffect">
                                  <p:stCondLst>
                                    <p:cond delay="0"/>
                                  </p:stCondLst>
                                  <p:childTnLst>
                                    <p:set>
                                      <p:cBhvr>
                                        <p:cTn id="158" dur="1" fill="hold">
                                          <p:stCondLst>
                                            <p:cond delay="0"/>
                                          </p:stCondLst>
                                        </p:cTn>
                                        <p:tgtEl>
                                          <p:spTgt spid="20501"/>
                                        </p:tgtEl>
                                        <p:attrNameLst>
                                          <p:attrName>style.visibility</p:attrName>
                                        </p:attrNameLst>
                                      </p:cBhvr>
                                      <p:to>
                                        <p:strVal val="visible"/>
                                      </p:to>
                                    </p:set>
                                    <p:anim calcmode="lin" valueType="num">
                                      <p:cBhvr>
                                        <p:cTn id="159" dur="500" fill="hold"/>
                                        <p:tgtEl>
                                          <p:spTgt spid="20501"/>
                                        </p:tgtEl>
                                        <p:attrNameLst>
                                          <p:attrName>ppt_x</p:attrName>
                                        </p:attrNameLst>
                                      </p:cBhvr>
                                      <p:tavLst>
                                        <p:tav tm="0">
                                          <p:val>
                                            <p:strVal val="#ppt_x+#ppt_w/2"/>
                                          </p:val>
                                        </p:tav>
                                        <p:tav tm="100000">
                                          <p:val>
                                            <p:strVal val="#ppt_x"/>
                                          </p:val>
                                        </p:tav>
                                      </p:tavLst>
                                    </p:anim>
                                    <p:anim calcmode="lin" valueType="num">
                                      <p:cBhvr>
                                        <p:cTn id="160" dur="500" fill="hold"/>
                                        <p:tgtEl>
                                          <p:spTgt spid="20501"/>
                                        </p:tgtEl>
                                        <p:attrNameLst>
                                          <p:attrName>ppt_y</p:attrName>
                                        </p:attrNameLst>
                                      </p:cBhvr>
                                      <p:tavLst>
                                        <p:tav tm="0">
                                          <p:val>
                                            <p:strVal val="#ppt_y"/>
                                          </p:val>
                                        </p:tav>
                                        <p:tav tm="100000">
                                          <p:val>
                                            <p:strVal val="#ppt_y"/>
                                          </p:val>
                                        </p:tav>
                                      </p:tavLst>
                                    </p:anim>
                                    <p:anim calcmode="lin" valueType="num">
                                      <p:cBhvr>
                                        <p:cTn id="161" dur="500" fill="hold"/>
                                        <p:tgtEl>
                                          <p:spTgt spid="20501"/>
                                        </p:tgtEl>
                                        <p:attrNameLst>
                                          <p:attrName>ppt_w</p:attrName>
                                        </p:attrNameLst>
                                      </p:cBhvr>
                                      <p:tavLst>
                                        <p:tav tm="0">
                                          <p:val>
                                            <p:fltVal val="0"/>
                                          </p:val>
                                        </p:tav>
                                        <p:tav tm="100000">
                                          <p:val>
                                            <p:strVal val="#ppt_w"/>
                                          </p:val>
                                        </p:tav>
                                      </p:tavLst>
                                    </p:anim>
                                    <p:anim calcmode="lin" valueType="num">
                                      <p:cBhvr>
                                        <p:cTn id="162" dur="500" fill="hold"/>
                                        <p:tgtEl>
                                          <p:spTgt spid="205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P spid="20490" grpId="0" animBg="1"/>
      <p:bldP spid="20493" grpId="0" animBg="1"/>
      <p:bldP spid="20499" grpId="0" animBg="1"/>
      <p:bldP spid="20500" grpId="0" animBg="1"/>
      <p:bldP spid="2050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ChangeArrowheads="1"/>
          </p:cNvSpPr>
          <p:nvPr/>
        </p:nvSpPr>
        <p:spPr bwMode="auto">
          <a:xfrm>
            <a:off x="4584879" y="0"/>
            <a:ext cx="1210614" cy="45707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Calibri" pitchFamily="34" charset="0"/>
              </a:rPr>
              <a:t>Gene</a:t>
            </a:r>
            <a:endParaRPr lang="en-US" sz="2800" dirty="0">
              <a:solidFill>
                <a:srgbClr val="FFFFFF"/>
              </a:solidFill>
            </a:endParaRPr>
          </a:p>
        </p:txBody>
      </p:sp>
      <p:sp>
        <p:nvSpPr>
          <p:cNvPr id="20485" name="Line 4"/>
          <p:cNvSpPr>
            <a:spLocks noChangeShapeType="1"/>
          </p:cNvSpPr>
          <p:nvPr/>
        </p:nvSpPr>
        <p:spPr bwMode="auto">
          <a:xfrm>
            <a:off x="5192184" y="338138"/>
            <a:ext cx="0" cy="609600"/>
          </a:xfrm>
          <a:prstGeom prst="line">
            <a:avLst/>
          </a:prstGeom>
          <a:ln>
            <a:solidFill>
              <a:srgbClr val="FF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87" name="Rectangle 6"/>
          <p:cNvSpPr>
            <a:spLocks noChangeArrowheads="1"/>
          </p:cNvSpPr>
          <p:nvPr/>
        </p:nvSpPr>
        <p:spPr bwMode="auto">
          <a:xfrm>
            <a:off x="3064934" y="947073"/>
            <a:ext cx="4494106"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a:solidFill>
                  <a:srgbClr val="FFFFFF"/>
                </a:solidFill>
                <a:latin typeface="Times New Roman" pitchFamily="18" charset="0"/>
                <a:cs typeface="Times New Roman" pitchFamily="18" charset="0"/>
              </a:rPr>
              <a:t>Mạch khuôn </a:t>
            </a:r>
            <a:r>
              <a:rPr lang="en-US" sz="2800" b="1" dirty="0">
                <a:solidFill>
                  <a:srgbClr val="FFFFFF"/>
                </a:solidFill>
                <a:latin typeface="Times New Roman" pitchFamily="18" charset="0"/>
                <a:cs typeface="Times New Roman" pitchFamily="18" charset="0"/>
              </a:rPr>
              <a:t>(3’ – 5’)</a:t>
            </a:r>
          </a:p>
        </p:txBody>
      </p:sp>
      <p:sp>
        <p:nvSpPr>
          <p:cNvPr id="20488" name="Line 7"/>
          <p:cNvSpPr>
            <a:spLocks noChangeShapeType="1"/>
          </p:cNvSpPr>
          <p:nvPr/>
        </p:nvSpPr>
        <p:spPr bwMode="auto">
          <a:xfrm>
            <a:off x="5192184" y="1538289"/>
            <a:ext cx="0" cy="1093787"/>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89" name="AutoShape 8"/>
          <p:cNvSpPr>
            <a:spLocks noChangeArrowheads="1"/>
          </p:cNvSpPr>
          <p:nvPr/>
        </p:nvSpPr>
        <p:spPr bwMode="auto">
          <a:xfrm>
            <a:off x="5549931" y="1657350"/>
            <a:ext cx="3980435" cy="552450"/>
          </a:xfrm>
          <a:prstGeom prst="wedgeEllipseCallout">
            <a:avLst>
              <a:gd name="adj1" fmla="val -57005"/>
              <a:gd name="adj2" fmla="val 50833"/>
            </a:avLst>
          </a:prstGeom>
          <a:solidFill>
            <a:srgbClr val="0070C0"/>
          </a:solidFill>
          <a:ln w="9525">
            <a:solidFill>
              <a:srgbClr val="000000"/>
            </a:solidFill>
            <a:miter lim="800000"/>
            <a:headEnd/>
            <a:tailEnd/>
          </a:ln>
        </p:spPr>
        <p:txBody>
          <a:bodyPr/>
          <a:lstStyle/>
          <a:p>
            <a:pPr fontAlgn="base">
              <a:spcBef>
                <a:spcPct val="0"/>
              </a:spcBef>
              <a:spcAft>
                <a:spcPts val="1000"/>
              </a:spcAft>
            </a:pPr>
            <a:r>
              <a:rPr lang="en-US" altLang="en-US" sz="2400" b="1" i="1">
                <a:solidFill>
                  <a:srgbClr val="FFFFFF"/>
                </a:solidFill>
                <a:latin typeface="Times New Roman" pitchFamily="18" charset="0"/>
                <a:cs typeface="Times New Roman" pitchFamily="18" charset="0"/>
              </a:rPr>
              <a:t>RNA </a:t>
            </a:r>
            <a:r>
              <a:rPr lang="en-US" altLang="en-US" sz="2400" b="1" i="1" dirty="0">
                <a:solidFill>
                  <a:srgbClr val="FFFFFF"/>
                </a:solidFill>
                <a:latin typeface="Times New Roman" pitchFamily="18" charset="0"/>
                <a:cs typeface="Times New Roman" pitchFamily="18" charset="0"/>
              </a:rPr>
              <a:t>polymerase</a:t>
            </a:r>
          </a:p>
        </p:txBody>
      </p:sp>
      <p:sp>
        <p:nvSpPr>
          <p:cNvPr id="20490" name="Rectangle 9"/>
          <p:cNvSpPr>
            <a:spLocks noChangeArrowheads="1"/>
          </p:cNvSpPr>
          <p:nvPr/>
        </p:nvSpPr>
        <p:spPr bwMode="auto">
          <a:xfrm>
            <a:off x="1117601" y="1657350"/>
            <a:ext cx="3894667" cy="8286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fontAlgn="base">
              <a:spcBef>
                <a:spcPct val="0"/>
              </a:spcBef>
              <a:spcAft>
                <a:spcPct val="0"/>
              </a:spcAft>
              <a:defRPr/>
            </a:pPr>
            <a:r>
              <a:rPr lang="en-US" sz="2400" b="1" i="1">
                <a:solidFill>
                  <a:srgbClr val="0000CC"/>
                </a:solidFill>
                <a:latin typeface="Times New Roman" pitchFamily="18" charset="0"/>
                <a:cs typeface="Times New Roman" pitchFamily="18" charset="0"/>
              </a:rPr>
              <a:t>Nguyên </a:t>
            </a:r>
            <a:r>
              <a:rPr lang="en-US" sz="2400" b="1" i="1" dirty="0" err="1">
                <a:solidFill>
                  <a:srgbClr val="0000CC"/>
                </a:solidFill>
                <a:latin typeface="Times New Roman" pitchFamily="18" charset="0"/>
                <a:cs typeface="Times New Roman" pitchFamily="18" charset="0"/>
              </a:rPr>
              <a:t>tắc</a:t>
            </a:r>
            <a:r>
              <a:rPr lang="en-US" sz="2400" b="1" i="1" dirty="0">
                <a:solidFill>
                  <a:srgbClr val="0000CC"/>
                </a:solidFill>
                <a:latin typeface="Times New Roman" pitchFamily="18" charset="0"/>
                <a:cs typeface="Times New Roman" pitchFamily="18" charset="0"/>
              </a:rPr>
              <a:t> </a:t>
            </a:r>
            <a:r>
              <a:rPr lang="en-US" sz="2400" b="1" i="1" err="1">
                <a:solidFill>
                  <a:srgbClr val="0000CC"/>
                </a:solidFill>
                <a:latin typeface="Times New Roman" pitchFamily="18" charset="0"/>
                <a:cs typeface="Times New Roman" pitchFamily="18" charset="0"/>
              </a:rPr>
              <a:t>bổ</a:t>
            </a:r>
            <a:r>
              <a:rPr lang="en-US" sz="2400" b="1" i="1">
                <a:solidFill>
                  <a:srgbClr val="0000CC"/>
                </a:solidFill>
                <a:latin typeface="Times New Roman" pitchFamily="18" charset="0"/>
                <a:cs typeface="Times New Roman" pitchFamily="18" charset="0"/>
              </a:rPr>
              <a:t> sung</a:t>
            </a:r>
            <a:endParaRPr lang="en-US" sz="2400" b="1" i="1" dirty="0">
              <a:solidFill>
                <a:srgbClr val="0000CC"/>
              </a:solidFill>
              <a:latin typeface="Times New Roman" pitchFamily="18" charset="0"/>
              <a:cs typeface="Times New Roman" pitchFamily="18" charset="0"/>
            </a:endParaRPr>
          </a:p>
        </p:txBody>
      </p:sp>
      <p:sp>
        <p:nvSpPr>
          <p:cNvPr id="20491" name="Rectangle 10"/>
          <p:cNvSpPr>
            <a:spLocks noChangeArrowheads="1"/>
          </p:cNvSpPr>
          <p:nvPr/>
        </p:nvSpPr>
        <p:spPr bwMode="auto">
          <a:xfrm>
            <a:off x="2588654" y="2590558"/>
            <a:ext cx="6529588"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được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tổng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hợp</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theo</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chiều</a:t>
            </a:r>
            <a:r>
              <a:rPr lang="en-US" sz="2800" b="1" dirty="0">
                <a:solidFill>
                  <a:srgbClr val="FFFFFF"/>
                </a:solidFill>
                <a:latin typeface="Times New Roman" pitchFamily="18" charset="0"/>
                <a:cs typeface="Times New Roman" pitchFamily="18" charset="0"/>
              </a:rPr>
              <a:t> </a:t>
            </a:r>
            <a:r>
              <a:rPr lang="en-US" sz="2800" b="1" dirty="0">
                <a:solidFill>
                  <a:srgbClr val="FFFF66"/>
                </a:solidFill>
                <a:latin typeface="Times New Roman" pitchFamily="18" charset="0"/>
                <a:cs typeface="Times New Roman" pitchFamily="18" charset="0"/>
              </a:rPr>
              <a:t>5’ –3’</a:t>
            </a:r>
          </a:p>
        </p:txBody>
      </p:sp>
      <p:sp>
        <p:nvSpPr>
          <p:cNvPr id="20492" name="Line 11"/>
          <p:cNvSpPr>
            <a:spLocks noChangeShapeType="1"/>
          </p:cNvSpPr>
          <p:nvPr/>
        </p:nvSpPr>
        <p:spPr bwMode="auto">
          <a:xfrm>
            <a:off x="5192184" y="3195638"/>
            <a:ext cx="0" cy="711200"/>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3" name="AutoShape 12"/>
          <p:cNvSpPr>
            <a:spLocks noChangeArrowheads="1"/>
          </p:cNvSpPr>
          <p:nvPr/>
        </p:nvSpPr>
        <p:spPr bwMode="auto">
          <a:xfrm>
            <a:off x="5907641" y="3195638"/>
            <a:ext cx="4305306" cy="538162"/>
          </a:xfrm>
          <a:prstGeom prst="wedgeEllipseCallout">
            <a:avLst>
              <a:gd name="adj1" fmla="val -64199"/>
              <a:gd name="adj2" fmla="val 31389"/>
            </a:avLst>
          </a:prstGeom>
          <a:solidFill>
            <a:srgbClr val="0070C0"/>
          </a:solidFill>
          <a:ln w="9525">
            <a:solidFill>
              <a:srgbClr val="000000"/>
            </a:solidFill>
            <a:miter lim="800000"/>
            <a:headEnd/>
            <a:tailEnd/>
          </a:ln>
        </p:spPr>
        <p:txBody>
          <a:bodyPr/>
          <a:lstStyle/>
          <a:p>
            <a:pPr fontAlgn="base">
              <a:spcBef>
                <a:spcPct val="0"/>
              </a:spcBef>
              <a:spcAft>
                <a:spcPts val="1000"/>
              </a:spcAft>
            </a:pPr>
            <a:r>
              <a:rPr lang="en-US" altLang="en-US" sz="2400" b="1" i="1">
                <a:solidFill>
                  <a:srgbClr val="FFFFFF"/>
                </a:solidFill>
                <a:latin typeface="Times New Roman" pitchFamily="18" charset="0"/>
                <a:cs typeface="Times New Roman" pitchFamily="18" charset="0"/>
              </a:rPr>
              <a:t>Tín hiệu kết thúc</a:t>
            </a:r>
          </a:p>
        </p:txBody>
      </p:sp>
      <p:sp>
        <p:nvSpPr>
          <p:cNvPr id="20494" name="Rectangle 13"/>
          <p:cNvSpPr>
            <a:spLocks noChangeArrowheads="1"/>
          </p:cNvSpPr>
          <p:nvPr/>
        </p:nvSpPr>
        <p:spPr bwMode="auto">
          <a:xfrm>
            <a:off x="2133301" y="3906529"/>
            <a:ext cx="5994123" cy="5918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được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giải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phóng</a:t>
            </a:r>
            <a:endParaRPr lang="en-US" sz="2800" b="1" dirty="0">
              <a:solidFill>
                <a:srgbClr val="FFFFFF"/>
              </a:solidFill>
              <a:latin typeface="Times New Roman" pitchFamily="18" charset="0"/>
              <a:cs typeface="Times New Roman" pitchFamily="18" charset="0"/>
            </a:endParaRPr>
          </a:p>
          <a:p>
            <a:pPr fontAlgn="base">
              <a:spcBef>
                <a:spcPct val="0"/>
              </a:spcBef>
              <a:spcAft>
                <a:spcPct val="0"/>
              </a:spcAft>
              <a:defRPr/>
            </a:pPr>
            <a:endParaRPr lang="en-US" sz="2800" dirty="0">
              <a:solidFill>
                <a:srgbClr val="FFFFFF"/>
              </a:solidFill>
              <a:latin typeface="Times New Roman" pitchFamily="18" charset="0"/>
              <a:cs typeface="Times New Roman" pitchFamily="18" charset="0"/>
            </a:endParaRPr>
          </a:p>
        </p:txBody>
      </p:sp>
      <p:sp>
        <p:nvSpPr>
          <p:cNvPr id="20495" name="Line 14"/>
          <p:cNvSpPr>
            <a:spLocks noChangeShapeType="1"/>
          </p:cNvSpPr>
          <p:nvPr/>
        </p:nvSpPr>
        <p:spPr bwMode="auto">
          <a:xfrm flipH="1">
            <a:off x="1968503" y="4499022"/>
            <a:ext cx="3223684" cy="828675"/>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6" name="Line 15"/>
          <p:cNvSpPr>
            <a:spLocks noChangeShapeType="1"/>
          </p:cNvSpPr>
          <p:nvPr/>
        </p:nvSpPr>
        <p:spPr bwMode="auto">
          <a:xfrm>
            <a:off x="5192211" y="4499022"/>
            <a:ext cx="2863849" cy="828675"/>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fontAlgn="base">
              <a:spcBef>
                <a:spcPct val="0"/>
              </a:spcBef>
              <a:spcAft>
                <a:spcPct val="0"/>
              </a:spcAft>
              <a:defRPr/>
            </a:pPr>
            <a:endParaRPr lang="en-US">
              <a:solidFill>
                <a:srgbClr val="000000"/>
              </a:solidFill>
            </a:endParaRPr>
          </a:p>
        </p:txBody>
      </p:sp>
      <p:sp>
        <p:nvSpPr>
          <p:cNvPr id="20497" name="Rectangle 16"/>
          <p:cNvSpPr>
            <a:spLocks noChangeArrowheads="1"/>
          </p:cNvSpPr>
          <p:nvPr/>
        </p:nvSpPr>
        <p:spPr bwMode="auto">
          <a:xfrm>
            <a:off x="1" y="5327068"/>
            <a:ext cx="3477296" cy="6925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trưởng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thành</a:t>
            </a:r>
            <a:endParaRPr lang="en-US" sz="2800" b="1" dirty="0">
              <a:solidFill>
                <a:srgbClr val="FFFFFF"/>
              </a:solidFill>
              <a:latin typeface="Times New Roman" pitchFamily="18" charset="0"/>
              <a:cs typeface="Times New Roman" pitchFamily="18" charset="0"/>
            </a:endParaRPr>
          </a:p>
        </p:txBody>
      </p:sp>
      <p:sp>
        <p:nvSpPr>
          <p:cNvPr id="20498" name="Rectangle 17"/>
          <p:cNvSpPr>
            <a:spLocks noChangeArrowheads="1"/>
          </p:cNvSpPr>
          <p:nvPr/>
        </p:nvSpPr>
        <p:spPr bwMode="auto">
          <a:xfrm>
            <a:off x="6722772" y="5327021"/>
            <a:ext cx="2807594" cy="61688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sơ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khai</a:t>
            </a:r>
            <a:endParaRPr lang="en-US" sz="2800" b="1" dirty="0">
              <a:solidFill>
                <a:srgbClr val="FFFFFF"/>
              </a:solidFill>
              <a:latin typeface="Times New Roman" pitchFamily="18" charset="0"/>
              <a:cs typeface="Times New Roman" pitchFamily="18" charset="0"/>
            </a:endParaRPr>
          </a:p>
        </p:txBody>
      </p:sp>
      <p:sp>
        <p:nvSpPr>
          <p:cNvPr id="20499" name="Oval 18"/>
          <p:cNvSpPr>
            <a:spLocks noChangeArrowheads="1"/>
          </p:cNvSpPr>
          <p:nvPr/>
        </p:nvSpPr>
        <p:spPr bwMode="auto">
          <a:xfrm>
            <a:off x="28" y="4587922"/>
            <a:ext cx="3221567" cy="593725"/>
          </a:xfrm>
          <a:prstGeom prst="ellipse">
            <a:avLst/>
          </a:prstGeom>
          <a:ln>
            <a:solidFill>
              <a:srgbClr val="0000CC"/>
            </a:solidFill>
            <a:headEnd/>
            <a:tailEnd/>
          </a:ln>
        </p:spPr>
        <p:style>
          <a:lnRef idx="2">
            <a:schemeClr val="accent4"/>
          </a:lnRef>
          <a:fillRef idx="1">
            <a:schemeClr val="lt1"/>
          </a:fillRef>
          <a:effectRef idx="0">
            <a:schemeClr val="accent4"/>
          </a:effectRef>
          <a:fontRef idx="minor">
            <a:schemeClr val="dk1"/>
          </a:fontRef>
        </p:style>
        <p:txBody>
          <a:bodyPr/>
          <a:lstStyle/>
          <a:p>
            <a:pPr fontAlgn="base">
              <a:spcBef>
                <a:spcPct val="0"/>
              </a:spcBef>
              <a:spcAft>
                <a:spcPts val="1000"/>
              </a:spcAft>
              <a:defRPr/>
            </a:pPr>
            <a:r>
              <a:rPr lang="en-US" sz="2400" b="1" i="1" dirty="0">
                <a:solidFill>
                  <a:srgbClr val="0000CC"/>
                </a:solidFill>
                <a:latin typeface="Times New Roman" pitchFamily="18" charset="0"/>
                <a:cs typeface="Times New Roman" pitchFamily="18" charset="0"/>
              </a:rPr>
              <a:t>TB </a:t>
            </a:r>
            <a:r>
              <a:rPr lang="en-US" sz="2400" b="1" i="1" dirty="0" err="1">
                <a:solidFill>
                  <a:srgbClr val="0000CC"/>
                </a:solidFill>
                <a:latin typeface="Times New Roman" pitchFamily="18" charset="0"/>
                <a:cs typeface="Times New Roman" pitchFamily="18" charset="0"/>
              </a:rPr>
              <a:t>nhân</a:t>
            </a:r>
            <a:r>
              <a:rPr lang="en-US" sz="2400" b="1" i="1" dirty="0">
                <a:solidFill>
                  <a:srgbClr val="0000CC"/>
                </a:solidFill>
                <a:latin typeface="Times New Roman" pitchFamily="18" charset="0"/>
                <a:cs typeface="Times New Roman" pitchFamily="18" charset="0"/>
              </a:rPr>
              <a:t> s</a:t>
            </a:r>
            <a:r>
              <a:rPr lang="vi-VN" sz="2400" b="1" i="1" dirty="0">
                <a:solidFill>
                  <a:srgbClr val="0000CC"/>
                </a:solidFill>
                <a:latin typeface="Times New Roman" pitchFamily="18" charset="0"/>
                <a:cs typeface="Times New Roman" pitchFamily="18" charset="0"/>
              </a:rPr>
              <a:t>ơ</a:t>
            </a:r>
            <a:endParaRPr lang="en-US" sz="2400" b="1" i="1" dirty="0">
              <a:solidFill>
                <a:srgbClr val="0000CC"/>
              </a:solidFill>
              <a:latin typeface="Times New Roman" pitchFamily="18" charset="0"/>
              <a:cs typeface="Times New Roman" pitchFamily="18" charset="0"/>
            </a:endParaRPr>
          </a:p>
        </p:txBody>
      </p:sp>
      <p:sp>
        <p:nvSpPr>
          <p:cNvPr id="20500" name="Oval 19"/>
          <p:cNvSpPr>
            <a:spLocks noChangeArrowheads="1"/>
          </p:cNvSpPr>
          <p:nvPr/>
        </p:nvSpPr>
        <p:spPr bwMode="auto">
          <a:xfrm>
            <a:off x="6980798" y="4495847"/>
            <a:ext cx="3788833" cy="709613"/>
          </a:xfrm>
          <a:prstGeom prst="ellipse">
            <a:avLst/>
          </a:prstGeom>
          <a:ln>
            <a:solidFill>
              <a:srgbClr val="0000CC"/>
            </a:solidFill>
            <a:headEnd/>
            <a:tailEnd/>
          </a:ln>
        </p:spPr>
        <p:style>
          <a:lnRef idx="2">
            <a:schemeClr val="accent4"/>
          </a:lnRef>
          <a:fillRef idx="1">
            <a:schemeClr val="lt1"/>
          </a:fillRef>
          <a:effectRef idx="0">
            <a:schemeClr val="accent4"/>
          </a:effectRef>
          <a:fontRef idx="minor">
            <a:schemeClr val="dk1"/>
          </a:fontRef>
        </p:style>
        <p:txBody>
          <a:bodyPr/>
          <a:lstStyle/>
          <a:p>
            <a:pPr fontAlgn="base">
              <a:spcBef>
                <a:spcPct val="0"/>
              </a:spcBef>
              <a:spcAft>
                <a:spcPts val="1000"/>
              </a:spcAft>
              <a:defRPr/>
            </a:pPr>
            <a:r>
              <a:rPr lang="en-US" sz="2400" b="1" i="1" dirty="0">
                <a:solidFill>
                  <a:srgbClr val="0000CC"/>
                </a:solidFill>
                <a:latin typeface="Times New Roman" pitchFamily="18" charset="0"/>
                <a:cs typeface="Times New Roman" pitchFamily="18" charset="0"/>
              </a:rPr>
              <a:t>TB </a:t>
            </a:r>
            <a:r>
              <a:rPr lang="en-US" sz="2400" b="1" i="1" dirty="0" err="1">
                <a:solidFill>
                  <a:srgbClr val="0000CC"/>
                </a:solidFill>
                <a:latin typeface="Times New Roman" pitchFamily="18" charset="0"/>
                <a:cs typeface="Times New Roman" pitchFamily="18" charset="0"/>
              </a:rPr>
              <a:t>nhân</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th</a:t>
            </a:r>
            <a:r>
              <a:rPr lang="vi-VN" sz="2400" b="1" i="1" dirty="0">
                <a:solidFill>
                  <a:srgbClr val="0000CC"/>
                </a:solidFill>
                <a:latin typeface="Times New Roman" pitchFamily="18" charset="0"/>
                <a:cs typeface="Times New Roman" pitchFamily="18" charset="0"/>
              </a:rPr>
              <a:t>ực</a:t>
            </a:r>
            <a:endParaRPr lang="en-US" sz="2400" b="1" i="1" dirty="0">
              <a:solidFill>
                <a:srgbClr val="0000CC"/>
              </a:solidFill>
              <a:latin typeface="Times New Roman" pitchFamily="18" charset="0"/>
              <a:cs typeface="Times New Roman" pitchFamily="18" charset="0"/>
            </a:endParaRPr>
          </a:p>
        </p:txBody>
      </p:sp>
      <p:sp>
        <p:nvSpPr>
          <p:cNvPr id="20501" name="Rectangle 21"/>
          <p:cNvSpPr>
            <a:spLocks noChangeArrowheads="1"/>
          </p:cNvSpPr>
          <p:nvPr/>
        </p:nvSpPr>
        <p:spPr bwMode="auto">
          <a:xfrm>
            <a:off x="6086617" y="6401022"/>
            <a:ext cx="3938429" cy="46496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fontAlgn="base">
              <a:spcBef>
                <a:spcPct val="0"/>
              </a:spcBef>
              <a:spcAft>
                <a:spcPts val="1000"/>
              </a:spcAft>
              <a:defRPr/>
            </a:pPr>
            <a:r>
              <a:rPr lang="en-US" sz="2800" b="1" dirty="0">
                <a:solidFill>
                  <a:srgbClr val="FFFFFF"/>
                </a:solidFill>
                <a:latin typeface="Times New Roman" pitchFamily="18" charset="0"/>
                <a:cs typeface="Times New Roman" pitchFamily="18" charset="0"/>
              </a:rPr>
              <a:t>mRNA </a:t>
            </a:r>
            <a:r>
              <a:rPr lang="en-US" sz="2800" b="1" dirty="0" err="1">
                <a:solidFill>
                  <a:srgbClr val="FFFFFF"/>
                </a:solidFill>
                <a:latin typeface="Times New Roman" pitchFamily="18" charset="0"/>
                <a:cs typeface="Times New Roman" pitchFamily="18" charset="0"/>
              </a:rPr>
              <a:t>trưởng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thành</a:t>
            </a:r>
            <a:endParaRPr lang="en-US" sz="2800" b="1" dirty="0">
              <a:solidFill>
                <a:srgbClr val="FFFFFF"/>
              </a:solidFill>
              <a:latin typeface="Times New Roman" pitchFamily="18" charset="0"/>
              <a:cs typeface="Times New Roman" pitchFamily="18" charset="0"/>
            </a:endParaRPr>
          </a:p>
        </p:txBody>
      </p:sp>
      <p:sp>
        <p:nvSpPr>
          <p:cNvPr id="20502" name="Rectangle 22"/>
          <p:cNvSpPr>
            <a:spLocks noChangeArrowheads="1"/>
          </p:cNvSpPr>
          <p:nvPr/>
        </p:nvSpPr>
        <p:spPr bwMode="auto">
          <a:xfrm>
            <a:off x="8016760" y="5884910"/>
            <a:ext cx="3941559" cy="592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ts val="1000"/>
              </a:spcAft>
            </a:pPr>
            <a:r>
              <a:rPr lang="en-US" altLang="en-US" sz="2400" b="1" i="1">
                <a:solidFill>
                  <a:srgbClr val="0000CC"/>
                </a:solidFill>
                <a:latin typeface="Times New Roman" pitchFamily="18" charset="0"/>
                <a:cs typeface="Times New Roman" pitchFamily="18" charset="0"/>
              </a:rPr>
              <a:t>Loại </a:t>
            </a:r>
            <a:r>
              <a:rPr lang="en-US" altLang="en-US" sz="2400" b="1" i="1" dirty="0" err="1">
                <a:solidFill>
                  <a:srgbClr val="0000CC"/>
                </a:solidFill>
                <a:latin typeface="Times New Roman" pitchFamily="18" charset="0"/>
                <a:cs typeface="Times New Roman" pitchFamily="18" charset="0"/>
              </a:rPr>
              <a:t>bỏ</a:t>
            </a:r>
            <a:r>
              <a:rPr lang="en-US" altLang="en-US" sz="2400" b="1" i="1" dirty="0">
                <a:solidFill>
                  <a:srgbClr val="0000CC"/>
                </a:solidFill>
                <a:latin typeface="Times New Roman" pitchFamily="18" charset="0"/>
                <a:cs typeface="Times New Roman" pitchFamily="18" charset="0"/>
              </a:rPr>
              <a:t> intron, </a:t>
            </a:r>
            <a:r>
              <a:rPr lang="en-US" altLang="en-US" sz="2400" b="1" i="1" dirty="0" err="1">
                <a:solidFill>
                  <a:srgbClr val="0000CC"/>
                </a:solidFill>
                <a:latin typeface="Times New Roman" pitchFamily="18" charset="0"/>
                <a:cs typeface="Times New Roman" pitchFamily="18" charset="0"/>
              </a:rPr>
              <a:t>nối</a:t>
            </a:r>
            <a:r>
              <a:rPr lang="en-US" altLang="en-US" sz="2400" b="1" i="1" dirty="0">
                <a:solidFill>
                  <a:srgbClr val="0000CC"/>
                </a:solidFill>
                <a:latin typeface="Times New Roman" pitchFamily="18" charset="0"/>
                <a:cs typeface="Times New Roman" pitchFamily="18" charset="0"/>
              </a:rPr>
              <a:t> exon</a:t>
            </a:r>
          </a:p>
        </p:txBody>
      </p:sp>
      <p:cxnSp>
        <p:nvCxnSpPr>
          <p:cNvPr id="20483" name="Straight Arrow Connector 39"/>
          <p:cNvCxnSpPr>
            <a:cxnSpLocks noChangeShapeType="1"/>
          </p:cNvCxnSpPr>
          <p:nvPr/>
        </p:nvCxnSpPr>
        <p:spPr bwMode="auto">
          <a:xfrm rot="5400000">
            <a:off x="7812617" y="6157430"/>
            <a:ext cx="457200" cy="29633"/>
          </a:xfrm>
          <a:prstGeom prst="straightConnector1">
            <a:avLst/>
          </a:prstGeom>
          <a:ln>
            <a:solidFill>
              <a:srgbClr val="FF0000"/>
            </a:solidFill>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AutoShape 8"/>
          <p:cNvSpPr>
            <a:spLocks noChangeArrowheads="1"/>
          </p:cNvSpPr>
          <p:nvPr/>
        </p:nvSpPr>
        <p:spPr bwMode="auto">
          <a:xfrm>
            <a:off x="5808133" y="-213823"/>
            <a:ext cx="4724400" cy="906441"/>
          </a:xfrm>
          <a:prstGeom prst="wedgeEllipseCallout">
            <a:avLst>
              <a:gd name="adj1" fmla="val -57005"/>
              <a:gd name="adj2" fmla="val 50833"/>
            </a:avLst>
          </a:prstGeom>
          <a:solidFill>
            <a:srgbClr val="0070C0"/>
          </a:solidFill>
          <a:ln w="9525">
            <a:solidFill>
              <a:srgbClr val="000000"/>
            </a:solidFill>
            <a:miter lim="800000"/>
            <a:headEnd/>
            <a:tailEnd/>
          </a:ln>
        </p:spPr>
        <p:txBody>
          <a:bodyPr/>
          <a:lstStyle/>
          <a:p>
            <a:pPr fontAlgn="base">
              <a:spcBef>
                <a:spcPct val="0"/>
              </a:spcBef>
              <a:spcAft>
                <a:spcPts val="1000"/>
              </a:spcAft>
            </a:pPr>
            <a:r>
              <a:rPr lang="en-US" altLang="en-US" sz="2400" b="1" i="1" u="sng">
                <a:solidFill>
                  <a:schemeClr val="bg1"/>
                </a:solidFill>
                <a:latin typeface="Times New Roman" pitchFamily="18" charset="0"/>
                <a:cs typeface="Times New Roman" pitchFamily="18" charset="0"/>
              </a:rPr>
              <a:t>RNA polymerase </a:t>
            </a:r>
            <a:r>
              <a:rPr lang="en-US" altLang="en-US" sz="2400" b="1" i="1" u="sng">
                <a:latin typeface="Times New Roman" pitchFamily="18" charset="0"/>
                <a:cs typeface="Times New Roman" pitchFamily="18" charset="0"/>
              </a:rPr>
              <a:t> </a:t>
            </a:r>
            <a:r>
              <a:rPr lang="en-US" altLang="en-US" sz="2400" b="1" i="1">
                <a:solidFill>
                  <a:srgbClr val="FFFFFF"/>
                </a:solidFill>
                <a:latin typeface="Times New Roman" pitchFamily="18" charset="0"/>
                <a:cs typeface="Times New Roman" pitchFamily="18" charset="0"/>
              </a:rPr>
              <a:t>làm gen tháo xoắn và lộ ra</a:t>
            </a:r>
            <a:endParaRPr lang="en-US" altLang="en-US" sz="2400" b="1" i="1" dirty="0">
              <a:solidFill>
                <a:srgbClr val="FFFFFF"/>
              </a:solidFill>
              <a:latin typeface="Times New Roman" pitchFamily="18" charset="0"/>
              <a:cs typeface="Times New Roman" pitchFamily="18" charset="0"/>
            </a:endParaRPr>
          </a:p>
        </p:txBody>
      </p:sp>
      <p:sp>
        <p:nvSpPr>
          <p:cNvPr id="2" name="Right Brace 1"/>
          <p:cNvSpPr/>
          <p:nvPr/>
        </p:nvSpPr>
        <p:spPr bwMode="auto">
          <a:xfrm>
            <a:off x="10519833" y="76247"/>
            <a:ext cx="406400" cy="1243013"/>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24" name="Right Brace 23"/>
          <p:cNvSpPr/>
          <p:nvPr/>
        </p:nvSpPr>
        <p:spPr bwMode="auto">
          <a:xfrm>
            <a:off x="10532533" y="1450975"/>
            <a:ext cx="406400" cy="1241425"/>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25" name="Right Brace 24"/>
          <p:cNvSpPr/>
          <p:nvPr/>
        </p:nvSpPr>
        <p:spPr bwMode="auto">
          <a:xfrm>
            <a:off x="10532533" y="2852738"/>
            <a:ext cx="406400" cy="1243012"/>
          </a:xfrm>
          <a:prstGeom prst="righ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cs typeface="Arial" charset="0"/>
            </a:endParaRPr>
          </a:p>
        </p:txBody>
      </p:sp>
      <p:sp>
        <p:nvSpPr>
          <p:cNvPr id="4" name="Rectangle 3"/>
          <p:cNvSpPr/>
          <p:nvPr/>
        </p:nvSpPr>
        <p:spPr>
          <a:xfrm>
            <a:off x="10985469" y="304043"/>
            <a:ext cx="122346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fontAlgn="base">
              <a:spcBef>
                <a:spcPct val="0"/>
              </a:spcBef>
              <a:spcAft>
                <a:spcPct val="0"/>
              </a:spcAft>
              <a:defRPr/>
            </a:pPr>
            <a:r>
              <a:rPr lang="en-US" sz="2400" dirty="0" err="1">
                <a:solidFill>
                  <a:srgbClr val="FFFFFF"/>
                </a:solidFill>
              </a:rPr>
              <a:t>Khởi</a:t>
            </a:r>
            <a:r>
              <a:rPr lang="en-US" sz="2400" dirty="0">
                <a:solidFill>
                  <a:srgbClr val="FFFFFF"/>
                </a:solidFill>
              </a:rPr>
              <a:t> </a:t>
            </a:r>
            <a:r>
              <a:rPr lang="en-US" sz="2400" dirty="0" err="1">
                <a:solidFill>
                  <a:srgbClr val="FFFFFF"/>
                </a:solidFill>
              </a:rPr>
              <a:t>đầu</a:t>
            </a:r>
            <a:endParaRPr lang="en-US" sz="2400" dirty="0">
              <a:solidFill>
                <a:srgbClr val="FFFFFF"/>
              </a:solidFill>
            </a:endParaRPr>
          </a:p>
        </p:txBody>
      </p:sp>
      <p:sp>
        <p:nvSpPr>
          <p:cNvPr id="5" name="Rectangle 4"/>
          <p:cNvSpPr/>
          <p:nvPr/>
        </p:nvSpPr>
        <p:spPr>
          <a:xfrm>
            <a:off x="10985532" y="1636760"/>
            <a:ext cx="1223433" cy="954087"/>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base">
              <a:spcBef>
                <a:spcPct val="0"/>
              </a:spcBef>
              <a:spcAft>
                <a:spcPct val="0"/>
              </a:spcAft>
              <a:defRPr/>
            </a:pPr>
            <a:r>
              <a:rPr lang="en-US" sz="2800">
                <a:solidFill>
                  <a:srgbClr val="FFFFFF"/>
                </a:solidFill>
              </a:rPr>
              <a:t>Kéo dài</a:t>
            </a:r>
          </a:p>
        </p:txBody>
      </p:sp>
      <p:sp>
        <p:nvSpPr>
          <p:cNvPr id="6" name="Rectangle 5"/>
          <p:cNvSpPr/>
          <p:nvPr/>
        </p:nvSpPr>
        <p:spPr>
          <a:xfrm>
            <a:off x="10985531" y="3073401"/>
            <a:ext cx="1149351" cy="9556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base">
              <a:spcBef>
                <a:spcPct val="0"/>
              </a:spcBef>
              <a:spcAft>
                <a:spcPct val="0"/>
              </a:spcAft>
              <a:defRPr/>
            </a:pPr>
            <a:r>
              <a:rPr lang="en-US" sz="2800">
                <a:solidFill>
                  <a:srgbClr val="FFFFFF"/>
                </a:solidFill>
              </a:rPr>
              <a:t>Kết thúc</a:t>
            </a:r>
          </a:p>
        </p:txBody>
      </p:sp>
      <p:sp>
        <p:nvSpPr>
          <p:cNvPr id="3" name="Cloud 2"/>
          <p:cNvSpPr/>
          <p:nvPr/>
        </p:nvSpPr>
        <p:spPr bwMode="auto">
          <a:xfrm>
            <a:off x="-148164" y="-108542"/>
            <a:ext cx="3581041" cy="2445138"/>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a:cs typeface="Arial" charset="0"/>
              </a:rPr>
              <a:t>Nêu</a:t>
            </a:r>
            <a:r>
              <a:rPr kumimoji="0" lang="en-US" sz="2400" b="1" i="0" u="none" strike="noStrike" cap="none" normalizeH="0">
                <a:ln>
                  <a:noFill/>
                </a:ln>
                <a:solidFill>
                  <a:srgbClr val="FF0000"/>
                </a:solidFill>
                <a:effectLst/>
                <a:latin typeface="Times  New Roman"/>
                <a:cs typeface="Arial" charset="0"/>
              </a:rPr>
              <a:t> 2 điều giống nhau giữa tái bản ADN và phiên mã </a:t>
            </a:r>
            <a:endParaRPr kumimoji="0" lang="vi-VN" sz="2400" b="1" i="0" u="none" strike="noStrike" cap="none" normalizeH="0" baseline="0">
              <a:ln>
                <a:noFill/>
              </a:ln>
              <a:solidFill>
                <a:srgbClr val="FF0000"/>
              </a:solidFill>
              <a:effectLst/>
              <a:latin typeface="Times  New Roman"/>
              <a:cs typeface="Arial" charset="0"/>
            </a:endParaRPr>
          </a:p>
        </p:txBody>
      </p:sp>
    </p:spTree>
    <p:extLst>
      <p:ext uri="{BB962C8B-B14F-4D97-AF65-F5344CB8AC3E}">
        <p14:creationId xmlns:p14="http://schemas.microsoft.com/office/powerpoint/2010/main" val="87336964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4543" y="594506"/>
            <a:ext cx="10221751" cy="2834494"/>
          </a:xfrm>
          <a:prstGeom prst="rect">
            <a:avLst/>
          </a:prstGeom>
        </p:spPr>
      </p:pic>
      <p:sp>
        <p:nvSpPr>
          <p:cNvPr id="3" name="TextBox 2"/>
          <p:cNvSpPr txBox="1"/>
          <p:nvPr/>
        </p:nvSpPr>
        <p:spPr>
          <a:xfrm>
            <a:off x="1290319" y="3708400"/>
            <a:ext cx="8981440" cy="369332"/>
          </a:xfrm>
          <a:prstGeom prst="rect">
            <a:avLst/>
          </a:prstGeom>
          <a:solidFill>
            <a:schemeClr val="bg1"/>
          </a:solidFill>
        </p:spPr>
        <p:txBody>
          <a:bodyPr wrap="square" rtlCol="0">
            <a:spAutoFit/>
          </a:bodyPr>
          <a:lstStyle/>
          <a:p>
            <a:r>
              <a:rPr lang="en-US" b="1"/>
              <a:t>mARN: 5’ UAA CGC UGA 3’</a:t>
            </a:r>
            <a:endParaRPr lang="vi-VN" b="1"/>
          </a:p>
        </p:txBody>
      </p:sp>
      <p:sp>
        <p:nvSpPr>
          <p:cNvPr id="4" name="TextBox 3">
            <a:extLst>
              <a:ext uri="{FF2B5EF4-FFF2-40B4-BE49-F238E27FC236}">
                <a16:creationId xmlns:a16="http://schemas.microsoft.com/office/drawing/2014/main" id="{B6301457-5DAC-46DE-8412-D0D116287F68}"/>
              </a:ext>
            </a:extLst>
          </p:cNvPr>
          <p:cNvSpPr txBox="1"/>
          <p:nvPr/>
        </p:nvSpPr>
        <p:spPr>
          <a:xfrm>
            <a:off x="924025" y="635267"/>
            <a:ext cx="1097280" cy="510139"/>
          </a:xfrm>
          <a:prstGeom prst="rect">
            <a:avLst/>
          </a:prstGeom>
          <a:solidFill>
            <a:schemeClr val="bg1"/>
          </a:solidFill>
        </p:spPr>
        <p:txBody>
          <a:bodyPr wrap="square" rtlCol="0">
            <a:spAutoFit/>
          </a:bodyPr>
          <a:lstStyle/>
          <a:p>
            <a:endParaRPr lang="vi-VN" dirty="0"/>
          </a:p>
        </p:txBody>
      </p:sp>
    </p:spTree>
    <p:extLst>
      <p:ext uri="{BB962C8B-B14F-4D97-AF65-F5344CB8AC3E}">
        <p14:creationId xmlns:p14="http://schemas.microsoft.com/office/powerpoint/2010/main" val="185158723"/>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vi-VN" dirty="0"/>
          </a:p>
        </p:txBody>
      </p:sp>
      <p:sp>
        <p:nvSpPr>
          <p:cNvPr id="4" name="Slide Number Placeholder 3"/>
          <p:cNvSpPr>
            <a:spLocks noGrp="1"/>
          </p:cNvSpPr>
          <p:nvPr>
            <p:ph type="sldNum" sz="quarter" idx="11"/>
          </p:nvPr>
        </p:nvSpPr>
        <p:spPr/>
        <p:txBody>
          <a:bodyPr/>
          <a:lstStyle/>
          <a:p>
            <a:pPr>
              <a:defRPr/>
            </a:pPr>
            <a:fld id="{D673E527-CB04-47F6-8381-643F998C041C}" type="slidenum">
              <a:rPr lang="en-US" altLang="en-US" smtClean="0"/>
              <a:pPr>
                <a:defRPr/>
              </a:pPr>
              <a:t>3</a:t>
            </a:fld>
            <a:endParaRPr lang="en-US" altLang="en-US"/>
          </a:p>
        </p:txBody>
      </p:sp>
      <p:pic>
        <p:nvPicPr>
          <p:cNvPr id="6" name="Picture 5"/>
          <p:cNvPicPr>
            <a:picLocks noChangeAspect="1"/>
          </p:cNvPicPr>
          <p:nvPr/>
        </p:nvPicPr>
        <p:blipFill>
          <a:blip r:embed="rId2"/>
          <a:stretch>
            <a:fillRect/>
          </a:stretch>
        </p:blipFill>
        <p:spPr>
          <a:xfrm>
            <a:off x="336548" y="229987"/>
            <a:ext cx="6576213" cy="4907621"/>
          </a:xfrm>
          <a:prstGeom prst="rect">
            <a:avLst/>
          </a:prstGeom>
        </p:spPr>
      </p:pic>
      <p:pic>
        <p:nvPicPr>
          <p:cNvPr id="7" name="Picture 6"/>
          <p:cNvPicPr>
            <a:picLocks noChangeAspect="1"/>
          </p:cNvPicPr>
          <p:nvPr/>
        </p:nvPicPr>
        <p:blipFill>
          <a:blip r:embed="rId3"/>
          <a:stretch>
            <a:fillRect/>
          </a:stretch>
        </p:blipFill>
        <p:spPr>
          <a:xfrm>
            <a:off x="6822701" y="419443"/>
            <a:ext cx="4637936" cy="3907461"/>
          </a:xfrm>
          <a:prstGeom prst="rect">
            <a:avLst/>
          </a:prstGeom>
        </p:spPr>
      </p:pic>
    </p:spTree>
    <p:extLst>
      <p:ext uri="{BB962C8B-B14F-4D97-AF65-F5344CB8AC3E}">
        <p14:creationId xmlns:p14="http://schemas.microsoft.com/office/powerpoint/2010/main" val="12195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733" y="497840"/>
            <a:ext cx="6571267" cy="325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22400" y="57789"/>
            <a:ext cx="3005951" cy="523220"/>
          </a:xfrm>
          <a:prstGeom prst="rect">
            <a:avLst/>
          </a:prstGeom>
        </p:spPr>
        <p:txBody>
          <a:bodyPr wrap="none">
            <a:spAutoFit/>
          </a:bodyPr>
          <a:lstStyle/>
          <a:p>
            <a:r>
              <a:rPr lang="en-US" sz="2800" b="1" dirty="0">
                <a:solidFill>
                  <a:srgbClr val="FF0000"/>
                </a:solidFill>
                <a:latin typeface="Calibri" pitchFamily="34" charset="0"/>
                <a:cs typeface="Calibri" pitchFamily="34" charset="0"/>
              </a:rPr>
              <a:t>b. </a:t>
            </a:r>
            <a:r>
              <a:rPr lang="en-US" sz="2800" b="1" dirty="0" err="1">
                <a:solidFill>
                  <a:srgbClr val="FF0000"/>
                </a:solidFill>
                <a:latin typeface="Calibri" pitchFamily="34" charset="0"/>
                <a:cs typeface="Calibri" pitchFamily="34" charset="0"/>
              </a:rPr>
              <a:t>Phiên</a:t>
            </a:r>
            <a:r>
              <a:rPr lang="en-US" sz="2800" b="1" dirty="0">
                <a:solidFill>
                  <a:srgbClr val="FF0000"/>
                </a:solidFill>
                <a:latin typeface="Calibri" pitchFamily="34" charset="0"/>
                <a:cs typeface="Calibri" pitchFamily="34" charset="0"/>
              </a:rPr>
              <a:t> </a:t>
            </a:r>
            <a:r>
              <a:rPr lang="en-US" sz="2800" b="1" err="1">
                <a:solidFill>
                  <a:srgbClr val="FF0000"/>
                </a:solidFill>
                <a:latin typeface="Calibri" pitchFamily="34" charset="0"/>
                <a:cs typeface="Calibri" pitchFamily="34" charset="0"/>
              </a:rPr>
              <a:t>mã</a:t>
            </a:r>
            <a:r>
              <a:rPr lang="en-US" sz="2800" b="1">
                <a:solidFill>
                  <a:srgbClr val="FF0000"/>
                </a:solidFill>
                <a:latin typeface="Calibri" pitchFamily="34" charset="0"/>
                <a:cs typeface="Calibri" pitchFamily="34" charset="0"/>
              </a:rPr>
              <a:t> ngược</a:t>
            </a:r>
            <a:endParaRPr lang="en-US" sz="2800" dirty="0">
              <a:solidFill>
                <a:srgbClr val="FF0000"/>
              </a:solidFill>
              <a:latin typeface="Calibri" pitchFamily="34" charset="0"/>
              <a:cs typeface="Calibri" pitchFamily="34" charset="0"/>
            </a:endParaRPr>
          </a:p>
        </p:txBody>
      </p:sp>
      <p:sp>
        <p:nvSpPr>
          <p:cNvPr id="6" name="Slide Number Placeholder 5"/>
          <p:cNvSpPr>
            <a:spLocks noGrp="1"/>
          </p:cNvSpPr>
          <p:nvPr>
            <p:ph type="sldNum" sz="quarter" idx="4294967295"/>
          </p:nvPr>
        </p:nvSpPr>
        <p:spPr/>
        <p:txBody>
          <a:bodyPr/>
          <a:lstStyle/>
          <a:p>
            <a:fld id="{FFA0DE49-90C4-43AE-AE04-D84B1EA069B3}" type="slidenum">
              <a:rPr lang="en-US" smtClean="0">
                <a:solidFill>
                  <a:srgbClr val="E7DEC9">
                    <a:shade val="50000"/>
                    <a:satMod val="200000"/>
                  </a:srgbClr>
                </a:solidFill>
              </a:rPr>
              <a:pPr/>
              <a:t>30</a:t>
            </a:fld>
            <a:endParaRPr lang="en-US">
              <a:solidFill>
                <a:srgbClr val="E7DEC9">
                  <a:shade val="50000"/>
                  <a:satMod val="200000"/>
                </a:srgbClr>
              </a:solidFill>
            </a:endParaRPr>
          </a:p>
        </p:txBody>
      </p:sp>
      <p:sp>
        <p:nvSpPr>
          <p:cNvPr id="2" name="Rectangle 1"/>
          <p:cNvSpPr/>
          <p:nvPr/>
        </p:nvSpPr>
        <p:spPr>
          <a:xfrm>
            <a:off x="594780" y="3748520"/>
            <a:ext cx="11119700" cy="830997"/>
          </a:xfrm>
          <a:prstGeom prst="rect">
            <a:avLst/>
          </a:prstGeom>
        </p:spPr>
        <p:txBody>
          <a:bodyPr wrap="square">
            <a:spAutoFit/>
          </a:bodyPr>
          <a:lstStyle/>
          <a:p>
            <a:pPr algn="just"/>
            <a:r>
              <a:rPr lang="en-US" sz="2400" b="1">
                <a:latin typeface="Times New Roman" panose="02020603050405020304" pitchFamily="18" charset="0"/>
                <a:cs typeface="Times New Roman" panose="02020603050405020304" pitchFamily="18" charset="0"/>
              </a:rPr>
              <a:t>Diễn biến:</a:t>
            </a:r>
          </a:p>
          <a:p>
            <a:pPr algn="just"/>
            <a:r>
              <a:rPr lang="en-US" sz="2400" b="1">
                <a:latin typeface="Times New Roman" panose="02020603050405020304" pitchFamily="18" charset="0"/>
                <a:cs typeface="Times New Roman" panose="02020603050405020304" pitchFamily="18" charset="0"/>
              </a:rPr>
              <a:t>mARN----------------</a:t>
            </a:r>
            <a:r>
              <a:rPr lang="en-US" sz="2400" b="1">
                <a:latin typeface="Times New Roman" panose="02020603050405020304" pitchFamily="18" charset="0"/>
                <a:cs typeface="Times New Roman" panose="02020603050405020304" pitchFamily="18" charset="0"/>
                <a:sym typeface="Wingdings" panose="05000000000000000000" pitchFamily="2" charset="2"/>
              </a:rPr>
              <a:t>&gt;Mạch ADN thứ nhất--------------------------&gt; </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092960" y="3979352"/>
            <a:ext cx="1016000" cy="369332"/>
          </a:xfrm>
          <a:prstGeom prst="rect">
            <a:avLst/>
          </a:prstGeom>
          <a:noFill/>
        </p:spPr>
        <p:txBody>
          <a:bodyPr wrap="square" rtlCol="0">
            <a:spAutoFit/>
          </a:bodyPr>
          <a:lstStyle/>
          <a:p>
            <a:r>
              <a:rPr lang="en-US">
                <a:solidFill>
                  <a:srgbClr val="0070C0"/>
                </a:solidFill>
              </a:rPr>
              <a:t>NTBS</a:t>
            </a:r>
            <a:endParaRPr lang="vi-VN">
              <a:solidFill>
                <a:srgbClr val="0070C0"/>
              </a:solidFill>
            </a:endParaRPr>
          </a:p>
        </p:txBody>
      </p:sp>
      <p:sp>
        <p:nvSpPr>
          <p:cNvPr id="8" name="TextBox 7"/>
          <p:cNvSpPr txBox="1"/>
          <p:nvPr/>
        </p:nvSpPr>
        <p:spPr>
          <a:xfrm>
            <a:off x="1991360" y="4348684"/>
            <a:ext cx="1493520" cy="923330"/>
          </a:xfrm>
          <a:prstGeom prst="rect">
            <a:avLst/>
          </a:prstGeom>
          <a:noFill/>
        </p:spPr>
        <p:txBody>
          <a:bodyPr wrap="square" rtlCol="0">
            <a:spAutoFit/>
          </a:bodyPr>
          <a:lstStyle/>
          <a:p>
            <a:r>
              <a:rPr lang="en-US">
                <a:solidFill>
                  <a:srgbClr val="0070C0"/>
                </a:solidFill>
              </a:rPr>
              <a:t>Enzym phiên mã ngược</a:t>
            </a:r>
            <a:endParaRPr lang="vi-VN">
              <a:solidFill>
                <a:srgbClr val="0070C0"/>
              </a:solidFill>
            </a:endParaRPr>
          </a:p>
        </p:txBody>
      </p:sp>
      <p:sp>
        <p:nvSpPr>
          <p:cNvPr id="9" name="TextBox 8"/>
          <p:cNvSpPr txBox="1"/>
          <p:nvPr/>
        </p:nvSpPr>
        <p:spPr>
          <a:xfrm>
            <a:off x="6903720" y="3979352"/>
            <a:ext cx="1016000" cy="369332"/>
          </a:xfrm>
          <a:prstGeom prst="rect">
            <a:avLst/>
          </a:prstGeom>
          <a:noFill/>
        </p:spPr>
        <p:txBody>
          <a:bodyPr wrap="square" rtlCol="0">
            <a:spAutoFit/>
          </a:bodyPr>
          <a:lstStyle/>
          <a:p>
            <a:r>
              <a:rPr lang="en-US">
                <a:solidFill>
                  <a:srgbClr val="0070C0"/>
                </a:solidFill>
              </a:rPr>
              <a:t>NTBS</a:t>
            </a:r>
            <a:endParaRPr lang="vi-VN">
              <a:solidFill>
                <a:srgbClr val="0070C0"/>
              </a:solidFill>
            </a:endParaRPr>
          </a:p>
        </p:txBody>
      </p:sp>
      <p:sp>
        <p:nvSpPr>
          <p:cNvPr id="7" name="Rectangle 6"/>
          <p:cNvSpPr/>
          <p:nvPr/>
        </p:nvSpPr>
        <p:spPr>
          <a:xfrm>
            <a:off x="8906366" y="4164018"/>
            <a:ext cx="2431115"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sym typeface="Wingdings" panose="05000000000000000000" pitchFamily="2" charset="2"/>
              </a:rPr>
              <a:t>Mạch ADN thứ 2</a:t>
            </a:r>
            <a:endParaRPr lang="vi-VN" sz="2400"/>
          </a:p>
        </p:txBody>
      </p:sp>
    </p:spTree>
    <p:extLst>
      <p:ext uri="{BB962C8B-B14F-4D97-AF65-F5344CB8AC3E}">
        <p14:creationId xmlns:p14="http://schemas.microsoft.com/office/powerpoint/2010/main" val="117431362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781063"/>
            <a:ext cx="8627657" cy="426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22400" y="57789"/>
            <a:ext cx="3005951" cy="523220"/>
          </a:xfrm>
          <a:prstGeom prst="rect">
            <a:avLst/>
          </a:prstGeom>
        </p:spPr>
        <p:txBody>
          <a:bodyPr wrap="none">
            <a:spAutoFit/>
          </a:bodyPr>
          <a:lstStyle/>
          <a:p>
            <a:r>
              <a:rPr lang="en-US" sz="2800" b="1" dirty="0">
                <a:solidFill>
                  <a:srgbClr val="FF0000"/>
                </a:solidFill>
                <a:latin typeface="Calibri" pitchFamily="34" charset="0"/>
                <a:cs typeface="Calibri" pitchFamily="34" charset="0"/>
              </a:rPr>
              <a:t>b. </a:t>
            </a:r>
            <a:r>
              <a:rPr lang="en-US" sz="2800" b="1" dirty="0" err="1">
                <a:solidFill>
                  <a:srgbClr val="FF0000"/>
                </a:solidFill>
                <a:latin typeface="Calibri" pitchFamily="34" charset="0"/>
                <a:cs typeface="Calibri" pitchFamily="34" charset="0"/>
              </a:rPr>
              <a:t>Phiên</a:t>
            </a:r>
            <a:r>
              <a:rPr lang="en-US" sz="2800" b="1" dirty="0">
                <a:solidFill>
                  <a:srgbClr val="FF0000"/>
                </a:solidFill>
                <a:latin typeface="Calibri" pitchFamily="34" charset="0"/>
                <a:cs typeface="Calibri" pitchFamily="34" charset="0"/>
              </a:rPr>
              <a:t> </a:t>
            </a:r>
            <a:r>
              <a:rPr lang="en-US" sz="2800" b="1" err="1">
                <a:solidFill>
                  <a:srgbClr val="FF0000"/>
                </a:solidFill>
                <a:latin typeface="Calibri" pitchFamily="34" charset="0"/>
                <a:cs typeface="Calibri" pitchFamily="34" charset="0"/>
              </a:rPr>
              <a:t>mã</a:t>
            </a:r>
            <a:r>
              <a:rPr lang="en-US" sz="2800" b="1">
                <a:solidFill>
                  <a:srgbClr val="FF0000"/>
                </a:solidFill>
                <a:latin typeface="Calibri" pitchFamily="34" charset="0"/>
                <a:cs typeface="Calibri" pitchFamily="34" charset="0"/>
              </a:rPr>
              <a:t> ngược</a:t>
            </a:r>
            <a:endParaRPr lang="en-US" sz="2800" dirty="0">
              <a:solidFill>
                <a:srgbClr val="FF0000"/>
              </a:solidFill>
              <a:latin typeface="Calibri" pitchFamily="34" charset="0"/>
              <a:cs typeface="Calibri" pitchFamily="34" charset="0"/>
            </a:endParaRPr>
          </a:p>
        </p:txBody>
      </p:sp>
      <p:sp>
        <p:nvSpPr>
          <p:cNvPr id="6" name="Slide Number Placeholder 5"/>
          <p:cNvSpPr>
            <a:spLocks noGrp="1"/>
          </p:cNvSpPr>
          <p:nvPr>
            <p:ph type="sldNum" sz="quarter" idx="4294967295"/>
          </p:nvPr>
        </p:nvSpPr>
        <p:spPr/>
        <p:txBody>
          <a:bodyPr/>
          <a:lstStyle/>
          <a:p>
            <a:fld id="{FFA0DE49-90C4-43AE-AE04-D84B1EA069B3}" type="slidenum">
              <a:rPr lang="en-US" smtClean="0">
                <a:solidFill>
                  <a:srgbClr val="E7DEC9">
                    <a:shade val="50000"/>
                    <a:satMod val="200000"/>
                  </a:srgbClr>
                </a:solidFill>
              </a:rPr>
              <a:pPr/>
              <a:t>31</a:t>
            </a:fld>
            <a:endParaRPr lang="en-US">
              <a:solidFill>
                <a:srgbClr val="E7DEC9">
                  <a:shade val="50000"/>
                  <a:satMod val="200000"/>
                </a:srgbClr>
              </a:solidFill>
            </a:endParaRPr>
          </a:p>
        </p:txBody>
      </p:sp>
      <p:sp>
        <p:nvSpPr>
          <p:cNvPr id="2" name="Rectangle 1"/>
          <p:cNvSpPr/>
          <p:nvPr/>
        </p:nvSpPr>
        <p:spPr>
          <a:xfrm>
            <a:off x="1868734" y="4983397"/>
            <a:ext cx="8311586" cy="461665"/>
          </a:xfrm>
          <a:prstGeom prst="rect">
            <a:avLst/>
          </a:prstGeom>
        </p:spPr>
        <p:txBody>
          <a:bodyPr wrap="square">
            <a:spAutoFit/>
          </a:bodyPr>
          <a:lstStyle/>
          <a:p>
            <a:pPr algn="just"/>
            <a:r>
              <a:rPr lang="en-US" sz="2400" b="1">
                <a:solidFill>
                  <a:srgbClr val="0000CC"/>
                </a:solidFill>
                <a:latin typeface="Times New Roman" panose="02020603050405020304" pitchFamily="18" charset="0"/>
                <a:cs typeface="Times New Roman" panose="02020603050405020304" pitchFamily="18" charset="0"/>
              </a:rPr>
              <a:t>- Là quá trình tổng hợp mạch DNA</a:t>
            </a:r>
            <a:r>
              <a:rPr lang="en-US" sz="2400" b="1" i="1">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từ khuôn mẫu mRNA.</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37360" y="5620345"/>
            <a:ext cx="10357104" cy="830997"/>
          </a:xfrm>
          <a:prstGeom prst="rect">
            <a:avLst/>
          </a:prstGeom>
        </p:spPr>
        <p:txBody>
          <a:bodyPr wrap="square">
            <a:spAutoFit/>
          </a:bodyPr>
          <a:lstStyle/>
          <a:p>
            <a:pPr algn="just"/>
            <a:r>
              <a:rPr lang="en-US" sz="2400" b="1">
                <a:solidFill>
                  <a:srgbClr val="0000CC"/>
                </a:solidFill>
                <a:latin typeface="Times New Roman" panose="02020603050405020304" pitchFamily="18" charset="0"/>
                <a:cs typeface="Times New Roman" panose="02020603050405020304" pitchFamily="18" charset="0"/>
              </a:rPr>
              <a:t>- Diễn ra khi virus có lõi RNA xâm nhập vào tế bào.Trong tế bào, RNA của virus phiên mã ngược để tạo DNA trước khi chèn vào DNA của vật chủ.</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8971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32</a:t>
            </a:fld>
            <a:endParaRPr lang="en-US">
              <a:solidFill>
                <a:srgbClr val="E7DEC9">
                  <a:shade val="50000"/>
                  <a:satMod val="200000"/>
                </a:srgbClr>
              </a:solidFill>
            </a:endParaRPr>
          </a:p>
        </p:txBody>
      </p:sp>
      <p:sp>
        <p:nvSpPr>
          <p:cNvPr id="5" name="Rectangle 4"/>
          <p:cNvSpPr/>
          <p:nvPr/>
        </p:nvSpPr>
        <p:spPr>
          <a:xfrm>
            <a:off x="1422415" y="152400"/>
            <a:ext cx="6832944"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3200" b="1" dirty="0">
                <a:solidFill>
                  <a:prstClr val="white"/>
                </a:solidFill>
                <a:latin typeface="Calibri" pitchFamily="34" charset="0"/>
                <a:cs typeface="Calibri" pitchFamily="34" charset="0"/>
              </a:rPr>
              <a:t>IV. </a:t>
            </a:r>
            <a:r>
              <a:rPr lang="en-US" sz="3200" b="1" dirty="0" err="1">
                <a:solidFill>
                  <a:prstClr val="white"/>
                </a:solidFill>
                <a:latin typeface="Calibri" pitchFamily="34" charset="0"/>
                <a:cs typeface="Calibri" pitchFamily="34" charset="0"/>
              </a:rPr>
              <a:t>Mã</a:t>
            </a:r>
            <a:r>
              <a:rPr lang="en-US" sz="3200" b="1" dirty="0">
                <a:solidFill>
                  <a:prstClr val="white"/>
                </a:solidFill>
                <a:latin typeface="Calibri" pitchFamily="34" charset="0"/>
                <a:cs typeface="Calibri" pitchFamily="34" charset="0"/>
              </a:rPr>
              <a:t> di </a:t>
            </a:r>
            <a:r>
              <a:rPr lang="en-US" sz="3200" b="1" dirty="0" err="1">
                <a:solidFill>
                  <a:prstClr val="white"/>
                </a:solidFill>
                <a:latin typeface="Calibri" pitchFamily="34" charset="0"/>
                <a:cs typeface="Calibri" pitchFamily="34" charset="0"/>
              </a:rPr>
              <a:t>truyền</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và</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quá</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trình</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dịch</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mã</a:t>
            </a:r>
            <a:endParaRPr lang="en-US" sz="3200" dirty="0">
              <a:solidFill>
                <a:prstClr val="white"/>
              </a:solidFill>
              <a:latin typeface="Calibri" pitchFamily="34" charset="0"/>
              <a:cs typeface="Calibri" pitchFamily="34" charset="0"/>
            </a:endParaRPr>
          </a:p>
        </p:txBody>
      </p:sp>
      <p:sp>
        <p:nvSpPr>
          <p:cNvPr id="6" name="TextBox 5"/>
          <p:cNvSpPr txBox="1"/>
          <p:nvPr/>
        </p:nvSpPr>
        <p:spPr>
          <a:xfrm>
            <a:off x="1597847" y="934720"/>
            <a:ext cx="3241040" cy="461665"/>
          </a:xfrm>
          <a:prstGeom prst="rect">
            <a:avLst/>
          </a:prstGeom>
          <a:solidFill>
            <a:schemeClr val="accent3">
              <a:lumMod val="40000"/>
              <a:lumOff val="60000"/>
            </a:schemeClr>
          </a:solidFill>
        </p:spPr>
        <p:txBody>
          <a:bodyPr wrap="square" rtlCol="0">
            <a:spAutoFit/>
          </a:bodyPr>
          <a:lstStyle/>
          <a:p>
            <a:r>
              <a:rPr lang="en-US" sz="2400" b="1">
                <a:latin typeface="Times New Roman" panose="02020603050405020304" pitchFamily="18" charset="0"/>
                <a:cs typeface="Times New Roman" panose="02020603050405020304" pitchFamily="18" charset="0"/>
              </a:rPr>
              <a:t>1. Mã di truyền</a:t>
            </a:r>
            <a:endParaRPr lang="vi-VN" sz="2400" b="1">
              <a:latin typeface="Times New Roman" panose="02020603050405020304" pitchFamily="18" charset="0"/>
              <a:cs typeface="Times New Roman" panose="02020603050405020304" pitchFamily="18" charset="0"/>
            </a:endParaRPr>
          </a:p>
        </p:txBody>
      </p:sp>
      <p:sp>
        <p:nvSpPr>
          <p:cNvPr id="7" name="Rectangle 6"/>
          <p:cNvSpPr/>
          <p:nvPr/>
        </p:nvSpPr>
        <p:spPr>
          <a:xfrm>
            <a:off x="5435600" y="1036320"/>
            <a:ext cx="6543040" cy="2932014"/>
          </a:xfrm>
          <a:prstGeom prst="rect">
            <a:avLst/>
          </a:prstGeom>
        </p:spPr>
        <p:txBody>
          <a:bodyPr wrap="square">
            <a:spAutoFit/>
          </a:bodyPr>
          <a:lstStyle/>
          <a:p>
            <a:pPr lvl="1" algn="just">
              <a:spcBef>
                <a:spcPct val="0"/>
              </a:spcBef>
              <a:buFontTx/>
              <a:buNone/>
            </a:pPr>
            <a:r>
              <a:rPr lang="es-ES" altLang="en-US" sz="2000">
                <a:latin typeface="Times New Roman" panose="02020603050405020304" pitchFamily="18" charset="0"/>
                <a:cs typeface="Times New Roman" panose="02020603050405020304" pitchFamily="18" charset="0"/>
              </a:rPr>
              <a:t>          </a:t>
            </a:r>
            <a:r>
              <a:rPr lang="es-ES" altLang="en-US" sz="2000">
                <a:solidFill>
                  <a:srgbClr val="0000FF"/>
                </a:solidFill>
                <a:latin typeface="Times New Roman" panose="02020603050405020304" pitchFamily="18" charset="0"/>
                <a:cs typeface="Times New Roman" panose="02020603050405020304" pitchFamily="18" charset="0"/>
              </a:rPr>
              <a:t>mạch bổ sung       5’ – ATG – CGC – TAT – 3’</a:t>
            </a:r>
          </a:p>
          <a:p>
            <a:pPr lvl="1" algn="just">
              <a:spcBef>
                <a:spcPct val="0"/>
              </a:spcBef>
              <a:buFontTx/>
              <a:buNone/>
            </a:pPr>
            <a:r>
              <a:rPr lang="es-ES" altLang="en-US" sz="2000" b="1">
                <a:solidFill>
                  <a:srgbClr val="0000FF"/>
                </a:solidFill>
                <a:latin typeface="Times New Roman" panose="02020603050405020304" pitchFamily="18" charset="0"/>
                <a:cs typeface="Times New Roman" panose="02020603050405020304" pitchFamily="18" charset="0"/>
              </a:rPr>
              <a:t>           </a:t>
            </a:r>
            <a:r>
              <a:rPr lang="es-ES" altLang="en-US" sz="2000">
                <a:solidFill>
                  <a:srgbClr val="0000FF"/>
                </a:solidFill>
                <a:latin typeface="Times New Roman" panose="02020603050405020304" pitchFamily="18" charset="0"/>
                <a:cs typeface="Times New Roman" panose="02020603050405020304" pitchFamily="18" charset="0"/>
              </a:rPr>
              <a:t>mạch khuôn	  3’ – TAC –  GCG – ATA – 5</a:t>
            </a:r>
            <a:r>
              <a:rPr lang="es-ES" altLang="en-US" sz="2000">
                <a:latin typeface="Times New Roman" panose="02020603050405020304" pitchFamily="18" charset="0"/>
                <a:cs typeface="Times New Roman" panose="02020603050405020304" pitchFamily="18" charset="0"/>
              </a:rPr>
              <a:t>’ </a:t>
            </a:r>
          </a:p>
          <a:p>
            <a:pPr lvl="1" algn="just">
              <a:spcBef>
                <a:spcPct val="0"/>
              </a:spcBef>
              <a:buFontTx/>
              <a:buNone/>
            </a:pPr>
            <a:r>
              <a:rPr lang="es-ES" altLang="en-US" sz="2000">
                <a:latin typeface="Times New Roman" panose="02020603050405020304" pitchFamily="18" charset="0"/>
                <a:cs typeface="Times New Roman" panose="02020603050405020304" pitchFamily="18" charset="0"/>
              </a:rPr>
              <a:t>                                                                          </a:t>
            </a:r>
            <a:endParaRPr lang="es-ES" altLang="en-US" sz="2000" b="1">
              <a:solidFill>
                <a:srgbClr val="FF0000"/>
              </a:solidFill>
              <a:latin typeface="Times New Roman" panose="02020603050405020304" pitchFamily="18" charset="0"/>
              <a:cs typeface="Times New Roman" panose="02020603050405020304" pitchFamily="18" charset="0"/>
            </a:endParaRPr>
          </a:p>
          <a:p>
            <a:pPr lvl="1" algn="just">
              <a:spcBef>
                <a:spcPct val="0"/>
              </a:spcBef>
              <a:buFontTx/>
              <a:buNone/>
            </a:pPr>
            <a:r>
              <a:rPr lang="es-ES" altLang="en-US" sz="2000">
                <a:latin typeface="Times New Roman" panose="02020603050405020304" pitchFamily="18" charset="0"/>
                <a:cs typeface="Times New Roman" panose="02020603050405020304" pitchFamily="18" charset="0"/>
              </a:rPr>
              <a:t>          :                            5’ – AUG – CGC – UAU – 3’ </a:t>
            </a:r>
          </a:p>
          <a:p>
            <a:pPr lvl="1" algn="just">
              <a:spcBef>
                <a:spcPct val="0"/>
              </a:spcBef>
              <a:buFontTx/>
              <a:buNone/>
            </a:pPr>
            <a:endParaRPr lang="es-ES" altLang="en-US" sz="2000">
              <a:latin typeface="Times New Roman" panose="02020603050405020304" pitchFamily="18" charset="0"/>
              <a:cs typeface="Times New Roman" panose="02020603050405020304" pitchFamily="18" charset="0"/>
            </a:endParaRPr>
          </a:p>
          <a:p>
            <a:pPr algn="just">
              <a:spcBef>
                <a:spcPct val="0"/>
              </a:spcBef>
              <a:buFontTx/>
              <a:buNone/>
            </a:pPr>
            <a:r>
              <a:rPr lang="es-E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 </a:t>
            </a:r>
          </a:p>
          <a:p>
            <a:pPr algn="just">
              <a:spcBef>
                <a:spcPct val="0"/>
              </a:spcBef>
              <a:buFontTx/>
              <a:buNone/>
            </a:pPr>
            <a:endParaRPr lang="en-US" altLang="en-US" sz="2000">
              <a:latin typeface="Times New Roman" panose="02020603050405020304" pitchFamily="18" charset="0"/>
              <a:cs typeface="Times New Roman" panose="02020603050405020304" pitchFamily="18" charset="0"/>
            </a:endParaRPr>
          </a:p>
          <a:p>
            <a:pPr algn="just">
              <a:spcBef>
                <a:spcPct val="0"/>
              </a:spcBef>
              <a:buFontTx/>
              <a:buNone/>
            </a:pPr>
            <a:r>
              <a:rPr lang="en-US" altLang="en-US" sz="2000">
                <a:latin typeface="Times New Roman" panose="02020603050405020304" pitchFamily="18" charset="0"/>
                <a:cs typeface="Times New Roman" panose="02020603050405020304" pitchFamily="18" charset="0"/>
              </a:rPr>
              <a:t>        Prôtêin:	                      Metionin-	Acginin- Tirozin</a:t>
            </a:r>
          </a:p>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		</a:t>
            </a:r>
            <a:endParaRPr lang="en-US" altLang="en-US" sz="200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265281" y="2067846"/>
            <a:ext cx="1722398" cy="707886"/>
          </a:xfrm>
          <a:prstGeom prst="rect">
            <a:avLst/>
          </a:prstGeom>
        </p:spPr>
        <p:txBody>
          <a:bodyPr wrap="square">
            <a:spAutoFit/>
          </a:bodyPr>
          <a:lstStyle/>
          <a:p>
            <a:pPr lvl="1" algn="just">
              <a:spcBef>
                <a:spcPct val="0"/>
              </a:spcBef>
              <a:buFontTx/>
              <a:buNone/>
            </a:pPr>
            <a:r>
              <a:rPr lang="es-ES" altLang="en-US" sz="2000" b="1">
                <a:latin typeface="Times New Roman" panose="02020603050405020304" pitchFamily="18" charset="0"/>
                <a:cs typeface="Times New Roman" panose="02020603050405020304" pitchFamily="18" charset="0"/>
              </a:rPr>
              <a:t>mARN</a:t>
            </a:r>
            <a:r>
              <a:rPr lang="es-ES" altLang="en-US" sz="2000">
                <a:latin typeface="Times New Roman" panose="02020603050405020304" pitchFamily="18" charset="0"/>
                <a:cs typeface="Times New Roman" panose="02020603050405020304" pitchFamily="18" charset="0"/>
              </a:rPr>
              <a:t>	</a:t>
            </a:r>
          </a:p>
        </p:txBody>
      </p:sp>
      <p:sp>
        <p:nvSpPr>
          <p:cNvPr id="9" name="Rectangle 8"/>
          <p:cNvSpPr/>
          <p:nvPr/>
        </p:nvSpPr>
        <p:spPr>
          <a:xfrm>
            <a:off x="5238228" y="1214748"/>
            <a:ext cx="2031325" cy="400110"/>
          </a:xfrm>
          <a:prstGeom prst="rect">
            <a:avLst/>
          </a:prstGeom>
        </p:spPr>
        <p:txBody>
          <a:bodyPr wrap="none">
            <a:spAutoFit/>
          </a:bodyPr>
          <a:lstStyle/>
          <a:p>
            <a:pPr lvl="1" algn="just">
              <a:spcBef>
                <a:spcPct val="0"/>
              </a:spcBef>
              <a:buFontTx/>
              <a:buNone/>
            </a:pPr>
            <a:r>
              <a:rPr lang="es-ES" altLang="en-US" sz="2000" b="1">
                <a:latin typeface="Times New Roman" panose="02020603050405020304" pitchFamily="18" charset="0"/>
                <a:cs typeface="Times New Roman" panose="02020603050405020304" pitchFamily="18" charset="0"/>
              </a:rPr>
              <a:t>Gen:</a:t>
            </a:r>
            <a:r>
              <a:rPr lang="es-ES" altLang="en-US" sz="2000">
                <a:latin typeface="Times New Roman" panose="02020603050405020304" pitchFamily="18" charset="0"/>
                <a:cs typeface="Times New Roman" panose="02020603050405020304" pitchFamily="18" charset="0"/>
              </a:rPr>
              <a:t>	</a:t>
            </a:r>
          </a:p>
        </p:txBody>
      </p:sp>
      <p:cxnSp>
        <p:nvCxnSpPr>
          <p:cNvPr id="11" name="Straight Arrow Connector 10"/>
          <p:cNvCxnSpPr/>
          <p:nvPr/>
        </p:nvCxnSpPr>
        <p:spPr>
          <a:xfrm>
            <a:off x="6126480" y="1625806"/>
            <a:ext cx="0" cy="497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96317" y="1684745"/>
            <a:ext cx="1116237" cy="369332"/>
          </a:xfrm>
          <a:prstGeom prst="rect">
            <a:avLst/>
          </a:prstGeom>
          <a:noFill/>
          <a:ln w="38100">
            <a:noFill/>
          </a:ln>
        </p:spPr>
        <p:txBody>
          <a:bodyPr wrap="square" rtlCol="0">
            <a:spAutoFit/>
          </a:bodyPr>
          <a:lstStyle/>
          <a:p>
            <a:r>
              <a:rPr lang="en-US">
                <a:solidFill>
                  <a:srgbClr val="FF0000"/>
                </a:solidFill>
              </a:rPr>
              <a:t>Phiên mã</a:t>
            </a:r>
            <a:endParaRPr lang="vi-VN">
              <a:solidFill>
                <a:srgbClr val="FF0000"/>
              </a:solidFill>
            </a:endParaRPr>
          </a:p>
        </p:txBody>
      </p:sp>
      <p:cxnSp>
        <p:nvCxnSpPr>
          <p:cNvPr id="14" name="Straight Arrow Connector 13"/>
          <p:cNvCxnSpPr/>
          <p:nvPr/>
        </p:nvCxnSpPr>
        <p:spPr>
          <a:xfrm flipH="1">
            <a:off x="6255133" y="2442078"/>
            <a:ext cx="10160" cy="810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75441" y="2557863"/>
            <a:ext cx="1055277" cy="369332"/>
          </a:xfrm>
          <a:prstGeom prst="rect">
            <a:avLst/>
          </a:prstGeom>
          <a:noFill/>
          <a:ln w="38100">
            <a:noFill/>
          </a:ln>
        </p:spPr>
        <p:txBody>
          <a:bodyPr wrap="square" rtlCol="0">
            <a:spAutoFit/>
          </a:bodyPr>
          <a:lstStyle/>
          <a:p>
            <a:r>
              <a:rPr lang="en-US">
                <a:solidFill>
                  <a:srgbClr val="FF0000"/>
                </a:solidFill>
              </a:rPr>
              <a:t>Dịch mã</a:t>
            </a:r>
            <a:endParaRPr lang="vi-VN">
              <a:solidFill>
                <a:srgbClr val="FF0000"/>
              </a:solidFill>
            </a:endParaRPr>
          </a:p>
        </p:txBody>
      </p:sp>
      <p:sp>
        <p:nvSpPr>
          <p:cNvPr id="17" name="Rectangle 16"/>
          <p:cNvSpPr/>
          <p:nvPr/>
        </p:nvSpPr>
        <p:spPr>
          <a:xfrm>
            <a:off x="1960880" y="4337171"/>
            <a:ext cx="9523984" cy="830997"/>
          </a:xfrm>
          <a:prstGeom prst="rect">
            <a:avLst/>
          </a:prstGeom>
        </p:spPr>
        <p:txBody>
          <a:bodyPr wrap="square">
            <a:spAutoFit/>
          </a:bodyPr>
          <a:lstStyle/>
          <a:p>
            <a:pPr>
              <a:defRPr/>
            </a:pPr>
            <a:r>
              <a:rPr lang="en-US" altLang="en-US" sz="2400">
                <a:latin typeface="Times New Roman" panose="02020603050405020304" pitchFamily="18" charset="0"/>
                <a:cs typeface="Times New Roman" panose="02020603050405020304" pitchFamily="18" charset="0"/>
              </a:rPr>
              <a:t>Là trình tự sắp xếp các nucleotit trong gen quy định trình tự sắp xếp các axit amin trong Protein.</a:t>
            </a:r>
            <a:endParaRPr lang="en-US" altLang="en-US" sz="2400"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10320" y="1684745"/>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33280" y="1703250"/>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535920" y="1703250"/>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91600" y="2294345"/>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75520" y="2294345"/>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535920" y="2272210"/>
            <a:ext cx="325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9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fade">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fade">
                                      <p:cBhvr>
                                        <p:cTn id="51" dur="500"/>
                                        <p:tgtEl>
                                          <p:spTgt spid="7">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2"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defRPr/>
            </a:pPr>
            <a:fld id="{D673E527-CB04-47F6-8381-643F998C041C}" type="slidenum">
              <a:rPr lang="en-US" altLang="en-US" smtClean="0"/>
              <a:pPr>
                <a:defRPr/>
              </a:pPr>
              <a:t>33</a:t>
            </a:fld>
            <a:endParaRPr lang="en-US" altLang="en-US"/>
          </a:p>
        </p:txBody>
      </p:sp>
      <p:sp>
        <p:nvSpPr>
          <p:cNvPr id="2" name="Rectangle 1"/>
          <p:cNvSpPr/>
          <p:nvPr/>
        </p:nvSpPr>
        <p:spPr>
          <a:xfrm>
            <a:off x="161633" y="5288352"/>
            <a:ext cx="11918767" cy="1569660"/>
          </a:xfrm>
          <a:prstGeom prst="rect">
            <a:avLst/>
          </a:prstGeom>
        </p:spPr>
        <p:txBody>
          <a:bodyPr wrap="square">
            <a:spAutoFit/>
          </a:bodyPr>
          <a:lstStyle/>
          <a:p>
            <a:r>
              <a:rPr lang="en-US" altLang="en-US" sz="2400">
                <a:solidFill>
                  <a:srgbClr val="FF0000"/>
                </a:solidFill>
                <a:latin typeface="Times New Roman" panose="02020603050405020304" pitchFamily="18" charset="0"/>
                <a:cs typeface="Times New Roman" panose="02020603050405020304" pitchFamily="18" charset="0"/>
              </a:rPr>
              <a:t>+ Một mã di truyền được tạo nên bởi bao nhiêu nucleotide ?</a:t>
            </a:r>
            <a:br>
              <a:rPr lang="en-US" altLang="en-US" sz="2400">
                <a:solidFill>
                  <a:srgbClr val="FF0000"/>
                </a:solidFill>
                <a:latin typeface="Times New Roman" panose="02020603050405020304" pitchFamily="18" charset="0"/>
                <a:cs typeface="Times New Roman" panose="02020603050405020304" pitchFamily="18" charset="0"/>
              </a:rPr>
            </a:br>
            <a:r>
              <a:rPr lang="en-US" altLang="en-US" sz="2400">
                <a:solidFill>
                  <a:srgbClr val="FF0000"/>
                </a:solidFill>
                <a:latin typeface="Times New Roman" panose="02020603050405020304" pitchFamily="18" charset="0"/>
                <a:cs typeface="Times New Roman" panose="02020603050405020304" pitchFamily="18" charset="0"/>
              </a:rPr>
              <a:t>+Có tất cả bao nhiêu mã di truyền ?</a:t>
            </a:r>
          </a:p>
          <a:p>
            <a:r>
              <a:rPr lang="en-US" sz="2400">
                <a:solidFill>
                  <a:srgbClr val="FF0000"/>
                </a:solidFill>
                <a:latin typeface="Times New Roman" panose="02020603050405020304" pitchFamily="18" charset="0"/>
                <a:cs typeface="Times New Roman" panose="02020603050405020304" pitchFamily="18" charset="0"/>
              </a:rPr>
              <a:t>+ Có phải tất </a:t>
            </a:r>
            <a:r>
              <a:rPr lang="en-US" sz="2400" dirty="0" err="1">
                <a:solidFill>
                  <a:srgbClr val="FF0000"/>
                </a:solidFill>
                <a:latin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bộ</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mã</a:t>
            </a:r>
            <a:r>
              <a:rPr lang="en-US" sz="2400" dirty="0">
                <a:solidFill>
                  <a:srgbClr val="FF0000"/>
                </a:solidFill>
                <a:latin typeface="Times New Roman" panose="02020603050405020304" pitchFamily="18" charset="0"/>
                <a:cs typeface="Times New Roman" panose="02020603050405020304" pitchFamily="18" charset="0"/>
              </a:rPr>
              <a:t> di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amino acid ?.</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b="1" dirty="0">
              <a:solidFill>
                <a:srgbClr val="FF0000"/>
              </a:solidFill>
              <a:latin typeface="Calibri" pitchFamily="34" charset="0"/>
              <a:cs typeface="Calibri" pitchFamily="34" charset="0"/>
            </a:endParaRPr>
          </a:p>
        </p:txBody>
      </p:sp>
      <p:sp>
        <p:nvSpPr>
          <p:cNvPr id="6" name="Teardrop 5"/>
          <p:cNvSpPr/>
          <p:nvPr/>
        </p:nvSpPr>
        <p:spPr>
          <a:xfrm>
            <a:off x="7340959" y="80555"/>
            <a:ext cx="4572000" cy="352553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itchFamily="34" charset="0"/>
                <a:cs typeface="Calibri" pitchFamily="34" charset="0"/>
              </a:rPr>
              <a:t>Quan</a:t>
            </a:r>
            <a:r>
              <a:rPr lang="en-US" sz="2800" b="1" dirty="0">
                <a:latin typeface="Calibri" pitchFamily="34" charset="0"/>
                <a:cs typeface="Calibri" pitchFamily="34" charset="0"/>
              </a:rPr>
              <a:t> </a:t>
            </a:r>
            <a:r>
              <a:rPr lang="en-US" sz="2800" b="1" dirty="0" err="1">
                <a:latin typeface="Calibri" pitchFamily="34" charset="0"/>
                <a:cs typeface="Calibri" pitchFamily="34" charset="0"/>
              </a:rPr>
              <a:t>sát</a:t>
            </a:r>
            <a:r>
              <a:rPr lang="en-US" sz="2800" b="1" dirty="0">
                <a:latin typeface="Calibri" pitchFamily="34" charset="0"/>
                <a:cs typeface="Calibri" pitchFamily="34" charset="0"/>
              </a:rPr>
              <a:t> </a:t>
            </a:r>
            <a:r>
              <a:rPr lang="en-US" sz="2800" b="1" dirty="0" err="1">
                <a:latin typeface="Calibri" pitchFamily="34" charset="0"/>
                <a:cs typeface="Calibri" pitchFamily="34" charset="0"/>
              </a:rPr>
              <a:t>kênh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hình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kết</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hợp</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đọc</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thông</a:t>
            </a:r>
            <a:r>
              <a:rPr lang="en-US" sz="2800" b="1" dirty="0">
                <a:latin typeface="Calibri" pitchFamily="34" charset="0"/>
                <a:cs typeface="Calibri" pitchFamily="34" charset="0"/>
              </a:rPr>
              <a:t> tin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SGK </a:t>
            </a:r>
            <a:r>
              <a:rPr lang="en-US" sz="2800" b="1" dirty="0" err="1">
                <a:latin typeface="Calibri" pitchFamily="34" charset="0"/>
                <a:cs typeface="Calibri" pitchFamily="34" charset="0"/>
              </a:rPr>
              <a:t>để</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trả</a:t>
            </a:r>
            <a:r>
              <a:rPr lang="en-US" sz="2800" b="1" dirty="0">
                <a:latin typeface="Calibri" pitchFamily="34" charset="0"/>
                <a:cs typeface="Calibri" pitchFamily="34" charset="0"/>
              </a:rPr>
              <a:t> </a:t>
            </a:r>
            <a:r>
              <a:rPr lang="en-US" sz="2800" b="1" dirty="0" err="1">
                <a:latin typeface="Calibri" pitchFamily="34" charset="0"/>
                <a:cs typeface="Calibri" pitchFamily="34" charset="0"/>
              </a:rPr>
              <a:t>lời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câu</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err="1">
                <a:latin typeface="Calibri" pitchFamily="34" charset="0"/>
                <a:cs typeface="Calibri" pitchFamily="34" charset="0"/>
              </a:rPr>
              <a:t>câu</a:t>
            </a:r>
            <a:r>
              <a:rPr lang="en-US" sz="2800" b="1">
                <a:latin typeface="Calibri" pitchFamily="34" charset="0"/>
                <a:cs typeface="Calibri" pitchFamily="34" charset="0"/>
              </a:rPr>
              <a:t> hỏi sau:</a:t>
            </a:r>
            <a:endParaRPr lang="en-US" sz="2800" dirty="0">
              <a:latin typeface="Calibri" pitchFamily="34" charset="0"/>
              <a:cs typeface="Calibri" pitchFamily="34" charset="0"/>
            </a:endParaRPr>
          </a:p>
        </p:txBody>
      </p:sp>
      <p:pic>
        <p:nvPicPr>
          <p:cNvPr id="3" name="Picture 2"/>
          <p:cNvPicPr>
            <a:picLocks noChangeAspect="1"/>
          </p:cNvPicPr>
          <p:nvPr/>
        </p:nvPicPr>
        <p:blipFill>
          <a:blip r:embed="rId2"/>
          <a:stretch>
            <a:fillRect/>
          </a:stretch>
        </p:blipFill>
        <p:spPr>
          <a:xfrm>
            <a:off x="1107440" y="80554"/>
            <a:ext cx="5821680" cy="5127631"/>
          </a:xfrm>
          <a:prstGeom prst="rect">
            <a:avLst/>
          </a:prstGeom>
        </p:spPr>
      </p:pic>
    </p:spTree>
    <p:extLst>
      <p:ext uri="{BB962C8B-B14F-4D97-AF65-F5344CB8AC3E}">
        <p14:creationId xmlns:p14="http://schemas.microsoft.com/office/powerpoint/2010/main" val="32737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0747" y="12"/>
            <a:ext cx="6832944"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3200" b="1" dirty="0">
                <a:solidFill>
                  <a:prstClr val="white"/>
                </a:solidFill>
                <a:latin typeface="Calibri" pitchFamily="34" charset="0"/>
                <a:cs typeface="Calibri" pitchFamily="34" charset="0"/>
              </a:rPr>
              <a:t>IV. </a:t>
            </a:r>
            <a:r>
              <a:rPr lang="en-US" sz="3200" b="1" dirty="0" err="1">
                <a:solidFill>
                  <a:prstClr val="white"/>
                </a:solidFill>
                <a:latin typeface="Calibri" pitchFamily="34" charset="0"/>
                <a:cs typeface="Calibri" pitchFamily="34" charset="0"/>
              </a:rPr>
              <a:t>Mã</a:t>
            </a:r>
            <a:r>
              <a:rPr lang="en-US" sz="3200" b="1" dirty="0">
                <a:solidFill>
                  <a:prstClr val="white"/>
                </a:solidFill>
                <a:latin typeface="Calibri" pitchFamily="34" charset="0"/>
                <a:cs typeface="Calibri" pitchFamily="34" charset="0"/>
              </a:rPr>
              <a:t> di </a:t>
            </a:r>
            <a:r>
              <a:rPr lang="en-US" sz="3200" b="1" dirty="0" err="1">
                <a:solidFill>
                  <a:prstClr val="white"/>
                </a:solidFill>
                <a:latin typeface="Calibri" pitchFamily="34" charset="0"/>
                <a:cs typeface="Calibri" pitchFamily="34" charset="0"/>
              </a:rPr>
              <a:t>truyền</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và</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quá</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trình</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dịch</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mã</a:t>
            </a:r>
            <a:endParaRPr lang="en-US" sz="3200" dirty="0">
              <a:solidFill>
                <a:prstClr val="white"/>
              </a:solidFill>
              <a:latin typeface="Calibri" pitchFamily="34" charset="0"/>
              <a:cs typeface="Calibri" pitchFamily="34" charset="0"/>
            </a:endParaRPr>
          </a:p>
        </p:txBody>
      </p:sp>
      <p:sp>
        <p:nvSpPr>
          <p:cNvPr id="6" name="Rectangle 5"/>
          <p:cNvSpPr/>
          <p:nvPr/>
        </p:nvSpPr>
        <p:spPr>
          <a:xfrm>
            <a:off x="1625616" y="838224"/>
            <a:ext cx="2786532" cy="58477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en-US" sz="3200" b="1" dirty="0">
                <a:solidFill>
                  <a:prstClr val="white"/>
                </a:solidFill>
                <a:latin typeface="Calibri" pitchFamily="34" charset="0"/>
                <a:cs typeface="Calibri" pitchFamily="34" charset="0"/>
              </a:rPr>
              <a:t>1. </a:t>
            </a:r>
            <a:r>
              <a:rPr lang="en-US" sz="3200" b="1" dirty="0" err="1">
                <a:solidFill>
                  <a:prstClr val="white"/>
                </a:solidFill>
                <a:latin typeface="Calibri" pitchFamily="34" charset="0"/>
                <a:cs typeface="Calibri" pitchFamily="34" charset="0"/>
              </a:rPr>
              <a:t>Mã</a:t>
            </a:r>
            <a:r>
              <a:rPr lang="en-US" sz="3200" b="1" dirty="0">
                <a:solidFill>
                  <a:prstClr val="white"/>
                </a:solidFill>
                <a:latin typeface="Calibri" pitchFamily="34" charset="0"/>
                <a:cs typeface="Calibri" pitchFamily="34" charset="0"/>
              </a:rPr>
              <a:t> di </a:t>
            </a:r>
            <a:r>
              <a:rPr lang="en-US" sz="3200" b="1" dirty="0" err="1">
                <a:solidFill>
                  <a:prstClr val="white"/>
                </a:solidFill>
                <a:latin typeface="Calibri" pitchFamily="34" charset="0"/>
                <a:cs typeface="Calibri" pitchFamily="34" charset="0"/>
              </a:rPr>
              <a:t>truyền</a:t>
            </a:r>
            <a:endParaRPr lang="en-US" sz="3200" dirty="0">
              <a:solidFill>
                <a:prstClr val="white"/>
              </a:solidFill>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34</a:t>
            </a:fld>
            <a:endParaRPr lang="en-US">
              <a:solidFill>
                <a:srgbClr val="E7DEC9">
                  <a:shade val="50000"/>
                  <a:satMod val="200000"/>
                </a:srgbClr>
              </a:solidFill>
            </a:endParaRPr>
          </a:p>
        </p:txBody>
      </p:sp>
      <p:sp>
        <p:nvSpPr>
          <p:cNvPr id="14" name="TextBox 3">
            <a:extLst>
              <a:ext uri="{FF2B5EF4-FFF2-40B4-BE49-F238E27FC236}">
                <a16:creationId xmlns:a16="http://schemas.microsoft.com/office/drawing/2014/main" id="{141F36DB-CED4-33DD-E736-0D882367DE8C}"/>
              </a:ext>
            </a:extLst>
          </p:cNvPr>
          <p:cNvSpPr txBox="1">
            <a:spLocks noChangeArrowheads="1"/>
          </p:cNvSpPr>
          <p:nvPr/>
        </p:nvSpPr>
        <p:spPr bwMode="auto">
          <a:xfrm>
            <a:off x="1625616" y="1792588"/>
            <a:ext cx="10911253" cy="306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450"/>
              </a:spcBef>
              <a:spcAft>
                <a:spcPts val="450"/>
              </a:spcAft>
              <a:buNone/>
            </a:pPr>
            <a:r>
              <a:rPr lang="de-DE" altLang="en-US" b="1" dirty="0">
                <a:solidFill>
                  <a:srgbClr val="0000FF"/>
                </a:solidFill>
                <a:cs typeface="Calibri" pitchFamily="34" charset="0"/>
              </a:rPr>
              <a:t>Trong 64 bộ ba có:</a:t>
            </a:r>
          </a:p>
          <a:p>
            <a:pPr algn="just">
              <a:spcBef>
                <a:spcPts val="450"/>
              </a:spcBef>
              <a:spcAft>
                <a:spcPts val="450"/>
              </a:spcAft>
              <a:buNone/>
            </a:pPr>
            <a:r>
              <a:rPr lang="de-DE" altLang="en-US" b="1" dirty="0">
                <a:solidFill>
                  <a:srgbClr val="0000FF"/>
                </a:solidFill>
                <a:cs typeface="Calibri" pitchFamily="34" charset="0"/>
              </a:rPr>
              <a:t>- 1 bộ ba mở đầu </a:t>
            </a:r>
            <a:r>
              <a:rPr lang="de-DE" altLang="en-US" b="1" dirty="0">
                <a:solidFill>
                  <a:srgbClr val="C00000"/>
                </a:solidFill>
                <a:cs typeface="Calibri" pitchFamily="34" charset="0"/>
              </a:rPr>
              <a:t>AUG</a:t>
            </a:r>
            <a:r>
              <a:rPr lang="de-DE" altLang="en-US" b="1" dirty="0">
                <a:solidFill>
                  <a:srgbClr val="0000FF"/>
                </a:solidFill>
                <a:cs typeface="Calibri" pitchFamily="34" charset="0"/>
              </a:rPr>
              <a:t>: khởi đầu dịch mã, mã hóa:</a:t>
            </a:r>
          </a:p>
          <a:p>
            <a:pPr algn="just">
              <a:spcBef>
                <a:spcPts val="450"/>
              </a:spcBef>
              <a:spcAft>
                <a:spcPts val="450"/>
              </a:spcAft>
              <a:buNone/>
            </a:pPr>
            <a:r>
              <a:rPr lang="de-DE" altLang="en-US" b="1">
                <a:solidFill>
                  <a:srgbClr val="0000FF"/>
                </a:solidFill>
                <a:cs typeface="Calibri" pitchFamily="34" charset="0"/>
              </a:rPr>
              <a:t>+ Axit amin Methionine</a:t>
            </a:r>
            <a:r>
              <a:rPr lang="de-DE" altLang="en-US" b="1" dirty="0">
                <a:solidFill>
                  <a:srgbClr val="0000FF"/>
                </a:solidFill>
                <a:cs typeface="Calibri" pitchFamily="34" charset="0"/>
              </a:rPr>
              <a:t>: SV nhân thực</a:t>
            </a:r>
          </a:p>
          <a:p>
            <a:pPr algn="just">
              <a:spcBef>
                <a:spcPts val="450"/>
              </a:spcBef>
              <a:spcAft>
                <a:spcPts val="450"/>
              </a:spcAft>
              <a:buNone/>
            </a:pPr>
            <a:r>
              <a:rPr lang="de-DE" altLang="en-US" b="1">
                <a:solidFill>
                  <a:srgbClr val="0000FF"/>
                </a:solidFill>
                <a:cs typeface="Calibri" pitchFamily="34" charset="0"/>
              </a:rPr>
              <a:t>+ Axit amin Formylmethionine</a:t>
            </a:r>
            <a:r>
              <a:rPr lang="de-DE" altLang="en-US" b="1" dirty="0">
                <a:solidFill>
                  <a:srgbClr val="0000FF"/>
                </a:solidFill>
                <a:cs typeface="Calibri" pitchFamily="34" charset="0"/>
              </a:rPr>
              <a:t>: SV nhân sơ</a:t>
            </a:r>
            <a:endParaRPr lang="en-US" altLang="en-US" b="1" dirty="0">
              <a:solidFill>
                <a:srgbClr val="0000FF"/>
              </a:solidFill>
              <a:cs typeface="Calibri" pitchFamily="34" charset="0"/>
            </a:endParaRPr>
          </a:p>
          <a:p>
            <a:pPr algn="just">
              <a:spcBef>
                <a:spcPts val="450"/>
              </a:spcBef>
              <a:spcAft>
                <a:spcPts val="450"/>
              </a:spcAft>
              <a:buNone/>
            </a:pPr>
            <a:r>
              <a:rPr lang="de-DE" altLang="en-US" b="1" dirty="0">
                <a:solidFill>
                  <a:srgbClr val="0000FF"/>
                </a:solidFill>
                <a:cs typeface="Calibri" pitchFamily="34" charset="0"/>
              </a:rPr>
              <a:t>- 3 bộ ba kết thúc </a:t>
            </a:r>
            <a:r>
              <a:rPr lang="de-DE" altLang="en-US" b="1" dirty="0">
                <a:solidFill>
                  <a:srgbClr val="C00000"/>
                </a:solidFill>
                <a:cs typeface="Calibri" pitchFamily="34" charset="0"/>
              </a:rPr>
              <a:t>(UAA, UAG, UGA): </a:t>
            </a:r>
            <a:r>
              <a:rPr lang="de-DE" altLang="en-US" b="1" dirty="0">
                <a:solidFill>
                  <a:srgbClr val="0000FF"/>
                </a:solidFill>
                <a:cs typeface="Calibri" pitchFamily="34" charset="0"/>
              </a:rPr>
              <a:t>kết thúc dịch mã.</a:t>
            </a:r>
            <a:endParaRPr lang="en-US" altLang="en-US" b="1" dirty="0">
              <a:solidFill>
                <a:srgbClr val="0000FF"/>
              </a:solidFill>
              <a:cs typeface="Calibri" pitchFamily="34" charset="0"/>
            </a:endParaRPr>
          </a:p>
        </p:txBody>
      </p:sp>
    </p:spTree>
    <p:extLst>
      <p:ext uri="{BB962C8B-B14F-4D97-AF65-F5344CB8AC3E}">
        <p14:creationId xmlns:p14="http://schemas.microsoft.com/office/powerpoint/2010/main" val="32425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981200" y="1524001"/>
            <a:ext cx="8229600" cy="4602163"/>
          </a:xfrm>
        </p:spPr>
        <p:txBody>
          <a:bodyPr/>
          <a:lstStyle/>
          <a:p>
            <a:pPr eaLnBrk="1" hangingPunct="1">
              <a:buFont typeface="Arial" panose="020B0604020202020204" pitchFamily="34" charset="0"/>
              <a:buNone/>
            </a:pPr>
            <a:r>
              <a:rPr lang="en-US" altLang="en-US" b="1"/>
              <a:t>Đặc điểm của mã di truyền:</a:t>
            </a:r>
          </a:p>
          <a:p>
            <a:pPr eaLnBrk="1" hangingPunct="1">
              <a:buFont typeface="Arial" panose="020B0604020202020204" pitchFamily="34" charset="0"/>
              <a:buNone/>
            </a:pPr>
            <a:endParaRPr lang="en-US" altLang="en-US"/>
          </a:p>
        </p:txBody>
      </p:sp>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97B77D8-D649-453F-B416-68A08EC61D32}"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307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E261DE3-0D04-440A-AAE4-379B5782CF14}" type="slidenum">
              <a:rPr lang="en-US" altLang="en-US" sz="1200">
                <a:solidFill>
                  <a:srgbClr val="FF0000"/>
                </a:solidFill>
              </a:rPr>
              <a:pPr>
                <a:spcBef>
                  <a:spcPct val="0"/>
                </a:spcBef>
                <a:buFontTx/>
                <a:buNone/>
              </a:pPr>
              <a:t>35</a:t>
            </a:fld>
            <a:endParaRPr lang="en-US" altLang="en-US" sz="1200">
              <a:solidFill>
                <a:srgbClr val="FF0000"/>
              </a:solidFill>
            </a:endParaRPr>
          </a:p>
        </p:txBody>
      </p:sp>
      <p:graphicFrame>
        <p:nvGraphicFramePr>
          <p:cNvPr id="7" name="Diagram 6"/>
          <p:cNvGraphicFramePr/>
          <p:nvPr>
            <p:extLst>
              <p:ext uri="{D42A27DB-BD31-4B8C-83A1-F6EECF244321}">
                <p14:modId xmlns:p14="http://schemas.microsoft.com/office/powerpoint/2010/main" val="1918285305"/>
              </p:ext>
            </p:extLst>
          </p:nvPr>
        </p:nvGraphicFramePr>
        <p:xfrm>
          <a:off x="2057400" y="2286000"/>
          <a:ext cx="8077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8020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1E3AA63-06B1-4616-A8CB-08D97E0E96BD}"/>
                                            </p:graphicEl>
                                          </p:spTgt>
                                        </p:tgtEl>
                                        <p:attrNameLst>
                                          <p:attrName>style.visibility</p:attrName>
                                        </p:attrNameLst>
                                      </p:cBhvr>
                                      <p:to>
                                        <p:strVal val="visible"/>
                                      </p:to>
                                    </p:set>
                                    <p:animEffect transition="in" filter="fade">
                                      <p:cBhvr>
                                        <p:cTn id="7" dur="2000"/>
                                        <p:tgtEl>
                                          <p:spTgt spid="7">
                                            <p:graphicEl>
                                              <a:dgm id="{A1E3AA63-06B1-4616-A8CB-08D97E0E96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42AD192-F3C3-418A-B364-D140F4275453}"/>
                                            </p:graphicEl>
                                          </p:spTgt>
                                        </p:tgtEl>
                                        <p:attrNameLst>
                                          <p:attrName>style.visibility</p:attrName>
                                        </p:attrNameLst>
                                      </p:cBhvr>
                                      <p:to>
                                        <p:strVal val="visible"/>
                                      </p:to>
                                    </p:set>
                                    <p:animEffect transition="in" filter="fade">
                                      <p:cBhvr>
                                        <p:cTn id="12" dur="2000"/>
                                        <p:tgtEl>
                                          <p:spTgt spid="7">
                                            <p:graphicEl>
                                              <a:dgm id="{F42AD192-F3C3-418A-B364-D140F427545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A6E0CE60-DB05-4EDD-B54F-9ADA8E976D89}"/>
                                            </p:graphicEl>
                                          </p:spTgt>
                                        </p:tgtEl>
                                        <p:attrNameLst>
                                          <p:attrName>style.visibility</p:attrName>
                                        </p:attrNameLst>
                                      </p:cBhvr>
                                      <p:to>
                                        <p:strVal val="visible"/>
                                      </p:to>
                                    </p:set>
                                    <p:animEffect transition="in" filter="fade">
                                      <p:cBhvr>
                                        <p:cTn id="17" dur="2000"/>
                                        <p:tgtEl>
                                          <p:spTgt spid="7">
                                            <p:graphicEl>
                                              <a:dgm id="{A6E0CE60-DB05-4EDD-B54F-9ADA8E976D8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F55B7B71-99EC-41F9-9274-CFE5B4F70125}"/>
                                            </p:graphicEl>
                                          </p:spTgt>
                                        </p:tgtEl>
                                        <p:attrNameLst>
                                          <p:attrName>style.visibility</p:attrName>
                                        </p:attrNameLst>
                                      </p:cBhvr>
                                      <p:to>
                                        <p:strVal val="visible"/>
                                      </p:to>
                                    </p:set>
                                    <p:animEffect transition="in" filter="fade">
                                      <p:cBhvr>
                                        <p:cTn id="22" dur="2000"/>
                                        <p:tgtEl>
                                          <p:spTgt spid="7">
                                            <p:graphicEl>
                                              <a:dgm id="{F55B7B71-99EC-41F9-9274-CFE5B4F7012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4655A962-8937-4A0E-BEDE-9912F72C4ECA}"/>
                                            </p:graphicEl>
                                          </p:spTgt>
                                        </p:tgtEl>
                                        <p:attrNameLst>
                                          <p:attrName>style.visibility</p:attrName>
                                        </p:attrNameLst>
                                      </p:cBhvr>
                                      <p:to>
                                        <p:strVal val="visible"/>
                                      </p:to>
                                    </p:set>
                                    <p:animEffect transition="in" filter="fade">
                                      <p:cBhvr>
                                        <p:cTn id="27" dur="2000"/>
                                        <p:tgtEl>
                                          <p:spTgt spid="7">
                                            <p:graphicEl>
                                              <a:dgm id="{4655A962-8937-4A0E-BEDE-9912F72C4EC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64D99328-71B0-4A1F-A2CB-A96262219B02}"/>
                                            </p:graphicEl>
                                          </p:spTgt>
                                        </p:tgtEl>
                                        <p:attrNameLst>
                                          <p:attrName>style.visibility</p:attrName>
                                        </p:attrNameLst>
                                      </p:cBhvr>
                                      <p:to>
                                        <p:strVal val="visible"/>
                                      </p:to>
                                    </p:set>
                                    <p:animEffect transition="in" filter="fade">
                                      <p:cBhvr>
                                        <p:cTn id="32" dur="2000"/>
                                        <p:tgtEl>
                                          <p:spTgt spid="7">
                                            <p:graphicEl>
                                              <a:dgm id="{64D99328-71B0-4A1F-A2CB-A96262219B0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1BF41923-320C-40B3-8592-CD463B8C7CBB}"/>
                                            </p:graphicEl>
                                          </p:spTgt>
                                        </p:tgtEl>
                                        <p:attrNameLst>
                                          <p:attrName>style.visibility</p:attrName>
                                        </p:attrNameLst>
                                      </p:cBhvr>
                                      <p:to>
                                        <p:strVal val="visible"/>
                                      </p:to>
                                    </p:set>
                                    <p:animEffect transition="in" filter="fade">
                                      <p:cBhvr>
                                        <p:cTn id="37" dur="2000"/>
                                        <p:tgtEl>
                                          <p:spTgt spid="7">
                                            <p:graphicEl>
                                              <a:dgm id="{1BF41923-320C-40B3-8592-CD463B8C7CB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4126C4A5-41AF-4AD2-B689-4D0EC9042404}"/>
                                            </p:graphicEl>
                                          </p:spTgt>
                                        </p:tgtEl>
                                        <p:attrNameLst>
                                          <p:attrName>style.visibility</p:attrName>
                                        </p:attrNameLst>
                                      </p:cBhvr>
                                      <p:to>
                                        <p:strVal val="visible"/>
                                      </p:to>
                                    </p:set>
                                    <p:animEffect transition="in" filter="fade">
                                      <p:cBhvr>
                                        <p:cTn id="42" dur="2000"/>
                                        <p:tgtEl>
                                          <p:spTgt spid="7">
                                            <p:graphicEl>
                                              <a:dgm id="{4126C4A5-41AF-4AD2-B689-4D0EC90424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97B77D8-D649-453F-B416-68A08EC61D32}"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307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E261DE3-0D04-440A-AAE4-379B5782CF14}" type="slidenum">
              <a:rPr lang="en-US" altLang="en-US" sz="1200">
                <a:solidFill>
                  <a:srgbClr val="FF0000"/>
                </a:solidFill>
              </a:rPr>
              <a:pPr>
                <a:spcBef>
                  <a:spcPct val="0"/>
                </a:spcBef>
                <a:buFontTx/>
                <a:buNone/>
              </a:pPr>
              <a:t>36</a:t>
            </a:fld>
            <a:endParaRPr lang="en-US" altLang="en-US" sz="1200">
              <a:solidFill>
                <a:srgbClr val="FF0000"/>
              </a:solidFill>
            </a:endParaRPr>
          </a:p>
        </p:txBody>
      </p:sp>
      <p:graphicFrame>
        <p:nvGraphicFramePr>
          <p:cNvPr id="7" name="Diagram 6"/>
          <p:cNvGraphicFramePr/>
          <p:nvPr>
            <p:extLst>
              <p:ext uri="{D42A27DB-BD31-4B8C-83A1-F6EECF244321}">
                <p14:modId xmlns:p14="http://schemas.microsoft.com/office/powerpoint/2010/main" val="2173812845"/>
              </p:ext>
            </p:extLst>
          </p:nvPr>
        </p:nvGraphicFramePr>
        <p:xfrm>
          <a:off x="2763520" y="274638"/>
          <a:ext cx="8991600" cy="205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sp>
        <p:nvSpPr>
          <p:cNvPr id="4" name="Rectangle 3"/>
          <p:cNvSpPr/>
          <p:nvPr/>
        </p:nvSpPr>
        <p:spPr>
          <a:xfrm>
            <a:off x="3342640" y="2475617"/>
            <a:ext cx="6096000" cy="769441"/>
          </a:xfrm>
          <a:prstGeom prst="rect">
            <a:avLst/>
          </a:prstGeom>
        </p:spPr>
        <p:txBody>
          <a:bodyPr>
            <a:spAutoFit/>
          </a:bodyPr>
          <a:lstStyle/>
          <a:p>
            <a:pPr lvl="1" algn="just">
              <a:spcBef>
                <a:spcPct val="0"/>
              </a:spcBef>
              <a:buFontTx/>
              <a:buNone/>
            </a:pPr>
            <a:r>
              <a:rPr lang="es-ES" altLang="en-US" sz="2400">
                <a:solidFill>
                  <a:srgbClr val="FF0000"/>
                </a:solidFill>
                <a:latin typeface="Times New Roman" panose="02020603050405020304" pitchFamily="18" charset="0"/>
                <a:cs typeface="Times New Roman" panose="02020603050405020304" pitchFamily="18" charset="0"/>
              </a:rPr>
              <a:t>mARN</a:t>
            </a:r>
            <a:r>
              <a:rPr lang="es-ES" altLang="en-US" sz="2000">
                <a:solidFill>
                  <a:srgbClr val="FF0000"/>
                </a:solidFill>
                <a:latin typeface="Times New Roman" panose="02020603050405020304" pitchFamily="18" charset="0"/>
                <a:cs typeface="Times New Roman" panose="02020603050405020304" pitchFamily="18" charset="0"/>
              </a:rPr>
              <a:t>:    5’ – AUG – CGC – UAU – 3’ </a:t>
            </a:r>
          </a:p>
          <a:p>
            <a:pPr lvl="1" algn="just">
              <a:spcBef>
                <a:spcPct val="0"/>
              </a:spcBef>
              <a:buFontTx/>
              <a:buNone/>
            </a:pPr>
            <a:endParaRPr lang="es-ES" altLang="en-US"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2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1E3AA63-06B1-4616-A8CB-08D97E0E96BD}"/>
                                            </p:graphicEl>
                                          </p:spTgt>
                                        </p:tgtEl>
                                        <p:attrNameLst>
                                          <p:attrName>style.visibility</p:attrName>
                                        </p:attrNameLst>
                                      </p:cBhvr>
                                      <p:to>
                                        <p:strVal val="visible"/>
                                      </p:to>
                                    </p:set>
                                    <p:animEffect transition="in" filter="fade">
                                      <p:cBhvr>
                                        <p:cTn id="7" dur="2000"/>
                                        <p:tgtEl>
                                          <p:spTgt spid="7">
                                            <p:graphicEl>
                                              <a:dgm id="{A1E3AA63-06B1-4616-A8CB-08D97E0E96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42AD192-F3C3-418A-B364-D140F4275453}"/>
                                            </p:graphicEl>
                                          </p:spTgt>
                                        </p:tgtEl>
                                        <p:attrNameLst>
                                          <p:attrName>style.visibility</p:attrName>
                                        </p:attrNameLst>
                                      </p:cBhvr>
                                      <p:to>
                                        <p:strVal val="visible"/>
                                      </p:to>
                                    </p:set>
                                    <p:animEffect transition="in" filter="fade">
                                      <p:cBhvr>
                                        <p:cTn id="12" dur="2000"/>
                                        <p:tgtEl>
                                          <p:spTgt spid="7">
                                            <p:graphicEl>
                                              <a:dgm id="{F42AD192-F3C3-418A-B364-D140F427545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97B77D8-D649-453F-B416-68A08EC61D32}"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307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E261DE3-0D04-440A-AAE4-379B5782CF14}" type="slidenum">
              <a:rPr lang="en-US" altLang="en-US" sz="1200">
                <a:solidFill>
                  <a:srgbClr val="FF0000"/>
                </a:solidFill>
              </a:rPr>
              <a:pPr>
                <a:spcBef>
                  <a:spcPct val="0"/>
                </a:spcBef>
                <a:buFontTx/>
                <a:buNone/>
              </a:pPr>
              <a:t>37</a:t>
            </a:fld>
            <a:endParaRPr lang="en-US" altLang="en-US" sz="1200">
              <a:solidFill>
                <a:srgbClr val="FF0000"/>
              </a:solidFill>
            </a:endParaRPr>
          </a:p>
        </p:txBody>
      </p:sp>
      <p:graphicFrame>
        <p:nvGraphicFramePr>
          <p:cNvPr id="7" name="Diagram 6"/>
          <p:cNvGraphicFramePr/>
          <p:nvPr>
            <p:extLst>
              <p:ext uri="{D42A27DB-BD31-4B8C-83A1-F6EECF244321}">
                <p14:modId xmlns:p14="http://schemas.microsoft.com/office/powerpoint/2010/main" val="791043254"/>
              </p:ext>
            </p:extLst>
          </p:nvPr>
        </p:nvGraphicFramePr>
        <p:xfrm>
          <a:off x="2763520" y="274638"/>
          <a:ext cx="8991600" cy="205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pic>
        <p:nvPicPr>
          <p:cNvPr id="2" name="Picture 1"/>
          <p:cNvPicPr>
            <a:picLocks noChangeAspect="1"/>
          </p:cNvPicPr>
          <p:nvPr/>
        </p:nvPicPr>
        <p:blipFill>
          <a:blip r:embed="rId8"/>
          <a:stretch>
            <a:fillRect/>
          </a:stretch>
        </p:blipFill>
        <p:spPr>
          <a:xfrm>
            <a:off x="4505707" y="1178370"/>
            <a:ext cx="5822185" cy="5127180"/>
          </a:xfrm>
          <a:prstGeom prst="rect">
            <a:avLst/>
          </a:prstGeom>
        </p:spPr>
      </p:pic>
    </p:spTree>
    <p:extLst>
      <p:ext uri="{BB962C8B-B14F-4D97-AF65-F5344CB8AC3E}">
        <p14:creationId xmlns:p14="http://schemas.microsoft.com/office/powerpoint/2010/main" val="28345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1E3AA63-06B1-4616-A8CB-08D97E0E96BD}"/>
                                            </p:graphicEl>
                                          </p:spTgt>
                                        </p:tgtEl>
                                        <p:attrNameLst>
                                          <p:attrName>style.visibility</p:attrName>
                                        </p:attrNameLst>
                                      </p:cBhvr>
                                      <p:to>
                                        <p:strVal val="visible"/>
                                      </p:to>
                                    </p:set>
                                    <p:animEffect transition="in" filter="fade">
                                      <p:cBhvr>
                                        <p:cTn id="7" dur="2000"/>
                                        <p:tgtEl>
                                          <p:spTgt spid="7">
                                            <p:graphicEl>
                                              <a:dgm id="{A1E3AA63-06B1-4616-A8CB-08D97E0E96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42AD192-F3C3-418A-B364-D140F4275453}"/>
                                            </p:graphicEl>
                                          </p:spTgt>
                                        </p:tgtEl>
                                        <p:attrNameLst>
                                          <p:attrName>style.visibility</p:attrName>
                                        </p:attrNameLst>
                                      </p:cBhvr>
                                      <p:to>
                                        <p:strVal val="visible"/>
                                      </p:to>
                                    </p:set>
                                    <p:animEffect transition="in" filter="fade">
                                      <p:cBhvr>
                                        <p:cTn id="12" dur="2000"/>
                                        <p:tgtEl>
                                          <p:spTgt spid="7">
                                            <p:graphicEl>
                                              <a:dgm id="{F42AD192-F3C3-418A-B364-D140F42754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97B77D8-D649-453F-B416-68A08EC61D32}"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307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E261DE3-0D04-440A-AAE4-379B5782CF14}" type="slidenum">
              <a:rPr lang="en-US" altLang="en-US" sz="1200">
                <a:solidFill>
                  <a:srgbClr val="FF0000"/>
                </a:solidFill>
              </a:rPr>
              <a:pPr>
                <a:spcBef>
                  <a:spcPct val="0"/>
                </a:spcBef>
                <a:buFontTx/>
                <a:buNone/>
              </a:pPr>
              <a:t>38</a:t>
            </a:fld>
            <a:endParaRPr lang="en-US" altLang="en-US" sz="1200">
              <a:solidFill>
                <a:srgbClr val="FF0000"/>
              </a:solidFill>
            </a:endParaRPr>
          </a:p>
        </p:txBody>
      </p:sp>
      <p:graphicFrame>
        <p:nvGraphicFramePr>
          <p:cNvPr id="7" name="Diagram 6"/>
          <p:cNvGraphicFramePr/>
          <p:nvPr>
            <p:extLst>
              <p:ext uri="{D42A27DB-BD31-4B8C-83A1-F6EECF244321}">
                <p14:modId xmlns:p14="http://schemas.microsoft.com/office/powerpoint/2010/main" val="2987158577"/>
              </p:ext>
            </p:extLst>
          </p:nvPr>
        </p:nvGraphicFramePr>
        <p:xfrm>
          <a:off x="2763520" y="274638"/>
          <a:ext cx="8991600" cy="205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pic>
        <p:nvPicPr>
          <p:cNvPr id="2" name="Picture 1"/>
          <p:cNvPicPr>
            <a:picLocks noChangeAspect="1"/>
          </p:cNvPicPr>
          <p:nvPr/>
        </p:nvPicPr>
        <p:blipFill>
          <a:blip r:embed="rId8"/>
          <a:stretch>
            <a:fillRect/>
          </a:stretch>
        </p:blipFill>
        <p:spPr>
          <a:xfrm>
            <a:off x="4505707" y="1178370"/>
            <a:ext cx="5822185" cy="5127180"/>
          </a:xfrm>
          <a:prstGeom prst="rect">
            <a:avLst/>
          </a:prstGeom>
        </p:spPr>
      </p:pic>
    </p:spTree>
    <p:extLst>
      <p:ext uri="{BB962C8B-B14F-4D97-AF65-F5344CB8AC3E}">
        <p14:creationId xmlns:p14="http://schemas.microsoft.com/office/powerpoint/2010/main" val="15800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1E3AA63-06B1-4616-A8CB-08D97E0E96BD}"/>
                                            </p:graphicEl>
                                          </p:spTgt>
                                        </p:tgtEl>
                                        <p:attrNameLst>
                                          <p:attrName>style.visibility</p:attrName>
                                        </p:attrNameLst>
                                      </p:cBhvr>
                                      <p:to>
                                        <p:strVal val="visible"/>
                                      </p:to>
                                    </p:set>
                                    <p:animEffect transition="in" filter="fade">
                                      <p:cBhvr>
                                        <p:cTn id="7" dur="2000"/>
                                        <p:tgtEl>
                                          <p:spTgt spid="7">
                                            <p:graphicEl>
                                              <a:dgm id="{A1E3AA63-06B1-4616-A8CB-08D97E0E96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42AD192-F3C3-418A-B364-D140F4275453}"/>
                                            </p:graphicEl>
                                          </p:spTgt>
                                        </p:tgtEl>
                                        <p:attrNameLst>
                                          <p:attrName>style.visibility</p:attrName>
                                        </p:attrNameLst>
                                      </p:cBhvr>
                                      <p:to>
                                        <p:strVal val="visible"/>
                                      </p:to>
                                    </p:set>
                                    <p:animEffect transition="in" filter="fade">
                                      <p:cBhvr>
                                        <p:cTn id="12" dur="2000"/>
                                        <p:tgtEl>
                                          <p:spTgt spid="7">
                                            <p:graphicEl>
                                              <a:dgm id="{F42AD192-F3C3-418A-B364-D140F42754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97B77D8-D649-453F-B416-68A08EC61D32}" type="datetime1">
              <a:rPr lang="en-US" altLang="en-US" sz="1200">
                <a:solidFill>
                  <a:srgbClr val="FF0000"/>
                </a:solidFill>
              </a:rPr>
              <a:pPr>
                <a:spcBef>
                  <a:spcPct val="0"/>
                </a:spcBef>
                <a:buFontTx/>
                <a:buNone/>
              </a:pPr>
              <a:t>10/2/2024</a:t>
            </a:fld>
            <a:endParaRPr lang="en-US" altLang="en-US" sz="1200">
              <a:solidFill>
                <a:srgbClr val="FF0000"/>
              </a:solidFill>
            </a:endParaRPr>
          </a:p>
        </p:txBody>
      </p:sp>
      <p:sp>
        <p:nvSpPr>
          <p:cNvPr id="307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E261DE3-0D04-440A-AAE4-379B5782CF14}" type="slidenum">
              <a:rPr lang="en-US" altLang="en-US" sz="1200">
                <a:solidFill>
                  <a:srgbClr val="FF0000"/>
                </a:solidFill>
              </a:rPr>
              <a:pPr>
                <a:spcBef>
                  <a:spcPct val="0"/>
                </a:spcBef>
                <a:buFontTx/>
                <a:buNone/>
              </a:pPr>
              <a:t>39</a:t>
            </a:fld>
            <a:endParaRPr lang="en-US" altLang="en-US" sz="1200">
              <a:solidFill>
                <a:srgbClr val="FF0000"/>
              </a:solidFill>
            </a:endParaRPr>
          </a:p>
        </p:txBody>
      </p:sp>
      <p:graphicFrame>
        <p:nvGraphicFramePr>
          <p:cNvPr id="7" name="Diagram 6"/>
          <p:cNvGraphicFramePr/>
          <p:nvPr>
            <p:extLst>
              <p:ext uri="{D42A27DB-BD31-4B8C-83A1-F6EECF244321}">
                <p14:modId xmlns:p14="http://schemas.microsoft.com/office/powerpoint/2010/main" val="3825551891"/>
              </p:ext>
            </p:extLst>
          </p:nvPr>
        </p:nvGraphicFramePr>
        <p:xfrm>
          <a:off x="2763520" y="274638"/>
          <a:ext cx="8991600" cy="205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400">
              <a:solidFill>
                <a:srgbClr val="C00000"/>
              </a:solidFill>
            </a:endParaRPr>
          </a:p>
        </p:txBody>
      </p:sp>
      <p:pic>
        <p:nvPicPr>
          <p:cNvPr id="2" name="Picture 1"/>
          <p:cNvPicPr>
            <a:picLocks noChangeAspect="1"/>
          </p:cNvPicPr>
          <p:nvPr/>
        </p:nvPicPr>
        <p:blipFill>
          <a:blip r:embed="rId8"/>
          <a:stretch>
            <a:fillRect/>
          </a:stretch>
        </p:blipFill>
        <p:spPr>
          <a:xfrm>
            <a:off x="4505707" y="1178370"/>
            <a:ext cx="5822185" cy="5127180"/>
          </a:xfrm>
          <a:prstGeom prst="rect">
            <a:avLst/>
          </a:prstGeom>
        </p:spPr>
      </p:pic>
    </p:spTree>
    <p:extLst>
      <p:ext uri="{BB962C8B-B14F-4D97-AF65-F5344CB8AC3E}">
        <p14:creationId xmlns:p14="http://schemas.microsoft.com/office/powerpoint/2010/main" val="212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1E3AA63-06B1-4616-A8CB-08D97E0E96BD}"/>
                                            </p:graphicEl>
                                          </p:spTgt>
                                        </p:tgtEl>
                                        <p:attrNameLst>
                                          <p:attrName>style.visibility</p:attrName>
                                        </p:attrNameLst>
                                      </p:cBhvr>
                                      <p:to>
                                        <p:strVal val="visible"/>
                                      </p:to>
                                    </p:set>
                                    <p:animEffect transition="in" filter="fade">
                                      <p:cBhvr>
                                        <p:cTn id="7" dur="2000"/>
                                        <p:tgtEl>
                                          <p:spTgt spid="7">
                                            <p:graphicEl>
                                              <a:dgm id="{A1E3AA63-06B1-4616-A8CB-08D97E0E96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42AD192-F3C3-418A-B364-D140F4275453}"/>
                                            </p:graphicEl>
                                          </p:spTgt>
                                        </p:tgtEl>
                                        <p:attrNameLst>
                                          <p:attrName>style.visibility</p:attrName>
                                        </p:attrNameLst>
                                      </p:cBhvr>
                                      <p:to>
                                        <p:strVal val="visible"/>
                                      </p:to>
                                    </p:set>
                                    <p:animEffect transition="in" filter="fade">
                                      <p:cBhvr>
                                        <p:cTn id="12" dur="2000"/>
                                        <p:tgtEl>
                                          <p:spTgt spid="7">
                                            <p:graphicEl>
                                              <a:dgm id="{F42AD192-F3C3-418A-B364-D140F42754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Rectangle 16"/>
          <p:cNvSpPr>
            <a:spLocks noChangeArrowheads="1"/>
          </p:cNvSpPr>
          <p:nvPr/>
        </p:nvSpPr>
        <p:spPr bwMode="auto">
          <a:xfrm>
            <a:off x="1787720" y="1905000"/>
            <a:ext cx="10801349" cy="1295400"/>
          </a:xfrm>
          <a:prstGeom prst="rect">
            <a:avLst/>
          </a:prstGeom>
          <a:noFill/>
          <a:ln w="9525">
            <a:noFill/>
            <a:miter lim="800000"/>
            <a:headEnd/>
            <a:tailEnd/>
          </a:ln>
        </p:spPr>
        <p:txBody>
          <a:bodyPr/>
          <a:lstStyle/>
          <a:p>
            <a:pPr algn="ctr">
              <a:defRPr/>
            </a:pPr>
            <a:r>
              <a:rPr lang="en-US" sz="4000" b="1" dirty="0">
                <a:solidFill>
                  <a:srgbClr val="002060"/>
                </a:solidFill>
                <a:effectLst>
                  <a:outerShdw blurRad="38100" dist="38100" dir="2700000" algn="tl">
                    <a:srgbClr val="C0C0C0"/>
                  </a:outerShdw>
                </a:effectLst>
                <a:latin typeface="Calibri" pitchFamily="34" charset="0"/>
                <a:cs typeface="Calibri" pitchFamily="34" charset="0"/>
              </a:rPr>
              <a:t>BÀI I: </a:t>
            </a:r>
            <a:r>
              <a:rPr lang="en-US" sz="4000" b="1" dirty="0">
                <a:solidFill>
                  <a:srgbClr val="C00000"/>
                </a:solidFill>
                <a:effectLst>
                  <a:outerShdw blurRad="38100" dist="38100" dir="2700000" algn="tl">
                    <a:srgbClr val="C0C0C0"/>
                  </a:outerShdw>
                </a:effectLst>
                <a:latin typeface="Calibri" pitchFamily="34" charset="0"/>
                <a:cs typeface="Calibri" pitchFamily="34" charset="0"/>
              </a:rPr>
              <a:t>GENE VÀ CƠ CHẾ TRUYỀN ĐẠT </a:t>
            </a:r>
          </a:p>
          <a:p>
            <a:pPr algn="ctr">
              <a:defRPr/>
            </a:pPr>
            <a:r>
              <a:rPr lang="en-US" sz="4000" b="1" dirty="0">
                <a:solidFill>
                  <a:srgbClr val="C00000"/>
                </a:solidFill>
                <a:effectLst>
                  <a:outerShdw blurRad="38100" dist="38100" dir="2700000" algn="tl">
                    <a:srgbClr val="C0C0C0"/>
                  </a:outerShdw>
                </a:effectLst>
                <a:latin typeface="Calibri" pitchFamily="34" charset="0"/>
                <a:cs typeface="Calibri" pitchFamily="34" charset="0"/>
              </a:rPr>
              <a:t>THÔNG TIN DI TRUYỀN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507" y="3622065"/>
            <a:ext cx="8714767" cy="295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72954" y="212504"/>
            <a:ext cx="9416857" cy="1323439"/>
          </a:xfrm>
          <a:prstGeom prst="rect">
            <a:avLst/>
          </a:prstGeom>
        </p:spPr>
        <p:txBody>
          <a:bodyPr wrap="square">
            <a:spAutoFit/>
          </a:bodyPr>
          <a:lstStyle/>
          <a:p>
            <a:pPr algn="ctr"/>
            <a:r>
              <a:rPr lang="en-US" sz="4000" b="1" dirty="0">
                <a:solidFill>
                  <a:srgbClr val="7030A0"/>
                </a:solidFill>
                <a:latin typeface="Calibri" pitchFamily="34" charset="0"/>
                <a:cs typeface="Calibri" pitchFamily="34" charset="0"/>
              </a:rPr>
              <a:t>CHƯƠNG 1: </a:t>
            </a:r>
            <a:r>
              <a:rPr lang="en-US" sz="4000" b="1" dirty="0">
                <a:solidFill>
                  <a:srgbClr val="00B050"/>
                </a:solidFill>
                <a:latin typeface="Calibri" pitchFamily="34" charset="0"/>
                <a:cs typeface="Calibri" pitchFamily="34" charset="0"/>
              </a:rPr>
              <a:t>DI TRUYỀN PHÂN TỬ VÀ </a:t>
            </a:r>
          </a:p>
          <a:p>
            <a:pPr algn="ctr"/>
            <a:r>
              <a:rPr lang="en-US" sz="4000" b="1" dirty="0">
                <a:solidFill>
                  <a:srgbClr val="00B050"/>
                </a:solidFill>
                <a:latin typeface="Calibri" pitchFamily="34" charset="0"/>
                <a:cs typeface="Calibri" pitchFamily="34" charset="0"/>
              </a:rPr>
              <a:t>DI TRUYỀN NHIỄM SẮC THỂ</a:t>
            </a:r>
            <a:endParaRPr lang="en-US" sz="4000" dirty="0">
              <a:solidFill>
                <a:srgbClr val="00B050"/>
              </a:solidFill>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5D18612F-1CFB-4494-95AA-B2F61B2D48C5}" type="slidenum">
              <a:rPr lang="en-US" altLang="en-US" smtClean="0"/>
              <a:pPr>
                <a:defRPr/>
              </a:pPr>
              <a:t>4</a:t>
            </a:fld>
            <a:endParaRPr lang="en-US" altLang="en-US"/>
          </a:p>
        </p:txBody>
      </p:sp>
    </p:spTree>
    <p:extLst>
      <p:ext uri="{BB962C8B-B14F-4D97-AF65-F5344CB8AC3E}">
        <p14:creationId xmlns:p14="http://schemas.microsoft.com/office/powerpoint/2010/main" val="40610009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064"/>
                                        </p:tgtEl>
                                        <p:attrNameLst>
                                          <p:attrName>style.visibility</p:attrName>
                                        </p:attrNameLst>
                                      </p:cBhvr>
                                      <p:to>
                                        <p:strVal val="visible"/>
                                      </p:to>
                                    </p:set>
                                    <p:anim calcmode="lin" valueType="num">
                                      <p:cBhvr>
                                        <p:cTn id="11" dur="500" fill="hold"/>
                                        <p:tgtEl>
                                          <p:spTgt spid="206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064"/>
                                        </p:tgtEl>
                                        <p:attrNameLst>
                                          <p:attrName>ppt_y</p:attrName>
                                        </p:attrNameLst>
                                      </p:cBhvr>
                                      <p:tavLst>
                                        <p:tav tm="0">
                                          <p:val>
                                            <p:strVal val="#ppt_y"/>
                                          </p:val>
                                        </p:tav>
                                        <p:tav tm="100000">
                                          <p:val>
                                            <p:strVal val="#ppt_y"/>
                                          </p:val>
                                        </p:tav>
                                      </p:tavLst>
                                    </p:anim>
                                    <p:anim calcmode="lin" valueType="num">
                                      <p:cBhvr>
                                        <p:cTn id="13" dur="500" fill="hold"/>
                                        <p:tgtEl>
                                          <p:spTgt spid="206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06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064"/>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717040" y="106363"/>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eaLnBrk="0" fontAlgn="base" hangingPunct="0">
              <a:spcBef>
                <a:spcPct val="0"/>
              </a:spcBef>
              <a:spcAft>
                <a:spcPct val="0"/>
              </a:spcAft>
              <a:defRPr sz="2400">
                <a:solidFill>
                  <a:schemeClr val="tx1"/>
                </a:solidFill>
                <a:latin typeface="Times New Roman" panose="02020603050405020304" pitchFamily="18" charset="0"/>
              </a:defRPr>
            </a:lvl6pPr>
            <a:lvl7pPr marL="3086100" indent="-342900" eaLnBrk="0" fontAlgn="base" hangingPunct="0">
              <a:spcBef>
                <a:spcPct val="0"/>
              </a:spcBef>
              <a:spcAft>
                <a:spcPct val="0"/>
              </a:spcAft>
              <a:defRPr sz="2400">
                <a:solidFill>
                  <a:schemeClr val="tx1"/>
                </a:solidFill>
                <a:latin typeface="Times New Roman" panose="02020603050405020304" pitchFamily="18" charset="0"/>
              </a:defRPr>
            </a:lvl7pPr>
            <a:lvl8pPr marL="3543300" indent="-342900" eaLnBrk="0" fontAlgn="base" hangingPunct="0">
              <a:spcBef>
                <a:spcPct val="0"/>
              </a:spcBef>
              <a:spcAft>
                <a:spcPct val="0"/>
              </a:spcAft>
              <a:defRPr sz="2400">
                <a:solidFill>
                  <a:schemeClr val="tx1"/>
                </a:solidFill>
                <a:latin typeface="Times New Roman" panose="02020603050405020304" pitchFamily="18" charset="0"/>
              </a:defRPr>
            </a:lvl8pPr>
            <a:lvl9pPr marL="4000500" indent="-342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ko-KR" sz="2800" b="1">
                <a:solidFill>
                  <a:srgbClr val="2212EE"/>
                </a:solidFill>
                <a:latin typeface="Arial" panose="020B0604020202020204" pitchFamily="34" charset="0"/>
                <a:ea typeface="굴림" charset="-127"/>
                <a:cs typeface="Arial" panose="020B0604020202020204" pitchFamily="34" charset="0"/>
              </a:rPr>
              <a:t>2. DỊCH MÃ</a:t>
            </a:r>
            <a:r>
              <a:rPr lang="en-US" altLang="ko-KR" sz="2800" b="1" u="sng">
                <a:solidFill>
                  <a:srgbClr val="2212EE"/>
                </a:solidFill>
                <a:latin typeface="Arial" panose="020B0604020202020204" pitchFamily="34" charset="0"/>
                <a:ea typeface="굴림" charset="-127"/>
                <a:cs typeface="Arial" panose="020B0604020202020204" pitchFamily="34" charset="0"/>
              </a:rPr>
              <a:t> </a:t>
            </a:r>
            <a:endParaRPr lang="en-US" altLang="ko-KR" sz="2800" b="1">
              <a:solidFill>
                <a:srgbClr val="2212EE"/>
              </a:solidFill>
              <a:latin typeface="Arial" panose="020B0604020202020204" pitchFamily="34" charset="0"/>
              <a:ea typeface="굴림" charset="-127"/>
              <a:cs typeface="Arial" panose="020B0604020202020204" pitchFamily="34" charset="0"/>
            </a:endParaRPr>
          </a:p>
          <a:p>
            <a:pPr eaLnBrk="1" hangingPunct="1"/>
            <a:r>
              <a:rPr lang="en-US" altLang="ko-KR" b="1">
                <a:ea typeface="굴림" charset="-127"/>
                <a:cs typeface="Times New Roman" panose="02020603050405020304" pitchFamily="18" charset="0"/>
              </a:rPr>
              <a:t>   Khái niệm</a:t>
            </a:r>
            <a:endParaRPr lang="en-US" altLang="en-US" b="1">
              <a:ea typeface="굴림" charset="-127"/>
              <a:cs typeface="Times New Roman" panose="02020603050405020304" pitchFamily="18" charset="0"/>
            </a:endParaRPr>
          </a:p>
        </p:txBody>
      </p:sp>
      <p:pic>
        <p:nvPicPr>
          <p:cNvPr id="12291" name="Picture 3" descr="ScreenHunter_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1" y="260350"/>
            <a:ext cx="4932363" cy="5543550"/>
          </a:xfrm>
          <a:prstGeom prst="rect">
            <a:avLst/>
          </a:prstGeom>
          <a:noFill/>
          <a:ln w="9525">
            <a:solidFill>
              <a:srgbClr val="FFCCCC"/>
            </a:solidFill>
            <a:miter lim="800000"/>
            <a:headEnd/>
            <a:tailEnd/>
          </a:ln>
          <a:extLst>
            <a:ext uri="{909E8E84-426E-40DD-AFC4-6F175D3DCCD1}">
              <a14:hiddenFill xmlns:a14="http://schemas.microsoft.com/office/drawing/2010/main">
                <a:solidFill>
                  <a:srgbClr val="FFFFFF"/>
                </a:solidFill>
              </a14:hiddenFill>
            </a:ext>
          </a:extLst>
        </p:spPr>
      </p:pic>
      <p:sp>
        <p:nvSpPr>
          <p:cNvPr id="12292" name="Rectangle 4"/>
          <p:cNvSpPr>
            <a:spLocks noChangeArrowheads="1"/>
          </p:cNvSpPr>
          <p:nvPr/>
        </p:nvSpPr>
        <p:spPr bwMode="auto">
          <a:xfrm>
            <a:off x="1524000" y="1052513"/>
            <a:ext cx="4140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Arial" panose="020B0604020202020204" pitchFamily="34" charset="0"/>
              </a:rPr>
              <a:t> Là quá trình tổng hợp prôtêin dựa trên mARN</a:t>
            </a:r>
          </a:p>
        </p:txBody>
      </p:sp>
    </p:spTree>
    <p:extLst>
      <p:ext uri="{BB962C8B-B14F-4D97-AF65-F5344CB8AC3E}">
        <p14:creationId xmlns:p14="http://schemas.microsoft.com/office/powerpoint/2010/main" val="1377341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heckerboard(across)">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checkerboard(across)">
                                      <p:cBhvr>
                                        <p:cTn id="1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966840" y="0"/>
            <a:ext cx="5011800" cy="3656056"/>
          </a:xfrm>
          <a:prstGeom prst="rect">
            <a:avLst/>
          </a:prstGeom>
        </p:spPr>
      </p:pic>
      <p:sp>
        <p:nvSpPr>
          <p:cNvPr id="4" name="TextBox 3"/>
          <p:cNvSpPr txBox="1"/>
          <p:nvPr/>
        </p:nvSpPr>
        <p:spPr>
          <a:xfrm>
            <a:off x="7170040" y="3634192"/>
            <a:ext cx="4937760" cy="3600986"/>
          </a:xfrm>
          <a:prstGeom prst="rect">
            <a:avLst/>
          </a:prstGeom>
          <a:noFill/>
        </p:spPr>
        <p:txBody>
          <a:bodyPr wrap="square" rtlCol="0">
            <a:spAutoFit/>
          </a:bodyPr>
          <a:lstStyle/>
          <a:p>
            <a:pPr marL="342900" indent="-342900">
              <a:buAutoNum type="arabicPeriod"/>
            </a:pPr>
            <a:r>
              <a:rPr lang="en-US" sz="2400">
                <a:solidFill>
                  <a:srgbClr val="FF0000"/>
                </a:solidFill>
                <a:latin typeface="Times  New Roman"/>
              </a:rPr>
              <a:t>Thành phần tham gia dịch mã ?</a:t>
            </a:r>
          </a:p>
          <a:p>
            <a:pPr marL="342900" indent="-342900">
              <a:buAutoNum type="arabicPeriod"/>
            </a:pPr>
            <a:r>
              <a:rPr lang="en-US" sz="2400">
                <a:solidFill>
                  <a:srgbClr val="FF0000"/>
                </a:solidFill>
                <a:latin typeface="Times  New Roman"/>
              </a:rPr>
              <a:t>Nơi diễn ra quá trình dịch mã ?</a:t>
            </a:r>
          </a:p>
          <a:p>
            <a:pPr marL="342900" indent="-342900">
              <a:buAutoNum type="arabicPeriod"/>
            </a:pPr>
            <a:r>
              <a:rPr lang="en-US" sz="2400">
                <a:solidFill>
                  <a:srgbClr val="FF0000"/>
                </a:solidFill>
                <a:latin typeface="Times  New Roman"/>
              </a:rPr>
              <a:t>Các giai đoạn của dịch mã ?</a:t>
            </a:r>
          </a:p>
          <a:p>
            <a:pPr marL="342900" indent="-342900">
              <a:buAutoNum type="arabicPeriod"/>
            </a:pPr>
            <a:r>
              <a:rPr lang="en-US" sz="2400">
                <a:solidFill>
                  <a:srgbClr val="FF0000"/>
                </a:solidFill>
                <a:latin typeface="Times  New Roman"/>
              </a:rPr>
              <a:t>Chiều dịch chuyển của ribosome ?</a:t>
            </a:r>
          </a:p>
          <a:p>
            <a:pPr marL="342900" indent="-342900">
              <a:buAutoNum type="arabicPeriod"/>
            </a:pPr>
            <a:r>
              <a:rPr lang="en-US" sz="2400">
                <a:solidFill>
                  <a:srgbClr val="FF0000"/>
                </a:solidFill>
                <a:latin typeface="Times  New Roman"/>
              </a:rPr>
              <a:t>Quá trình dịch mã diễn ra theo nguyên tắc nào</a:t>
            </a:r>
          </a:p>
          <a:p>
            <a:pPr marL="342900" indent="-342900">
              <a:buAutoNum type="arabicPeriod"/>
            </a:pPr>
            <a:r>
              <a:rPr lang="en-US" sz="2400">
                <a:solidFill>
                  <a:srgbClr val="FF0000"/>
                </a:solidFill>
                <a:latin typeface="Times  New Roman"/>
              </a:rPr>
              <a:t> Kết quả của của trình dịch mã ?</a:t>
            </a:r>
          </a:p>
          <a:p>
            <a:pPr marL="342900" indent="-342900">
              <a:buAutoNum type="arabicPeriod"/>
            </a:pPr>
            <a:endParaRPr lang="en-US">
              <a:solidFill>
                <a:srgbClr val="FF0000"/>
              </a:solidFill>
            </a:endParaRPr>
          </a:p>
          <a:p>
            <a:pPr marL="342900" indent="-342900">
              <a:buAutoNum type="arabicPeriod"/>
            </a:pPr>
            <a:endParaRPr lang="vi-VN">
              <a:solidFill>
                <a:srgbClr val="FF0000"/>
              </a:solidFill>
            </a:endParaRPr>
          </a:p>
        </p:txBody>
      </p:sp>
      <p:pic>
        <p:nvPicPr>
          <p:cNvPr id="6" name="ARN dịch mã và phiên mã - Vietsub Full HD">
            <a:hlinkClick r:id="" action="ppaction://media"/>
            <a:extLst>
              <a:ext uri="{FF2B5EF4-FFF2-40B4-BE49-F238E27FC236}">
                <a16:creationId xmlns:a16="http://schemas.microsoft.com/office/drawing/2014/main" id="{75AC4A02-5B8D-4461-9344-CD2C1BDEC9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5"/>
            <a:ext cx="6909216" cy="3886434"/>
          </a:xfrm>
          <a:prstGeom prst="rect">
            <a:avLst/>
          </a:prstGeom>
        </p:spPr>
      </p:pic>
    </p:spTree>
    <p:extLst>
      <p:ext uri="{BB962C8B-B14F-4D97-AF65-F5344CB8AC3E}">
        <p14:creationId xmlns:p14="http://schemas.microsoft.com/office/powerpoint/2010/main" val="1202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ScreenHunter_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260350"/>
            <a:ext cx="5003800" cy="5543550"/>
          </a:xfrm>
          <a:prstGeom prst="rect">
            <a:avLst/>
          </a:prstGeom>
          <a:noFill/>
          <a:ln w="9525">
            <a:solidFill>
              <a:srgbClr val="FFCCCC"/>
            </a:solidFill>
            <a:miter lim="800000"/>
            <a:headEnd/>
            <a:tailEnd/>
          </a:ln>
          <a:extLst>
            <a:ext uri="{909E8E84-426E-40DD-AFC4-6F175D3DCCD1}">
              <a14:hiddenFill xmlns:a14="http://schemas.microsoft.com/office/drawing/2010/main">
                <a:solidFill>
                  <a:srgbClr val="FFFFFF"/>
                </a:solidFill>
              </a14:hiddenFill>
            </a:ext>
          </a:extLst>
        </p:spPr>
      </p:pic>
      <p:sp>
        <p:nvSpPr>
          <p:cNvPr id="12292" name="Rectangle 4"/>
          <p:cNvSpPr>
            <a:spLocks noChangeArrowheads="1"/>
          </p:cNvSpPr>
          <p:nvPr/>
        </p:nvSpPr>
        <p:spPr bwMode="auto">
          <a:xfrm>
            <a:off x="1524000" y="523875"/>
            <a:ext cx="4140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800" b="1">
                <a:latin typeface="Times New Roman" panose="02020603050405020304" pitchFamily="18" charset="0"/>
                <a:cs typeface="Arial" panose="020B0604020202020204" pitchFamily="34" charset="0"/>
              </a:rPr>
              <a:t> </a:t>
            </a:r>
            <a:endParaRPr lang="en-US" altLang="en-US" sz="2400">
              <a:latin typeface="Times New Roman" panose="02020603050405020304" pitchFamily="18" charset="0"/>
              <a:cs typeface="Arial" panose="020B0604020202020204" pitchFamily="34" charset="0"/>
            </a:endParaRPr>
          </a:p>
          <a:p>
            <a:pPr eaLnBrk="1" hangingPunct="1">
              <a:spcBef>
                <a:spcPct val="0"/>
              </a:spcBef>
              <a:buFontTx/>
              <a:buNone/>
              <a:defRPr/>
            </a:pPr>
            <a:r>
              <a:rPr lang="en-US" altLang="en-US" sz="2800" b="1">
                <a:solidFill>
                  <a:srgbClr val="0000CC"/>
                </a:solidFill>
                <a:latin typeface="Times New Roman" panose="02020603050405020304" pitchFamily="18" charset="0"/>
                <a:cs typeface="Arial" panose="020B0604020202020204" pitchFamily="34" charset="0"/>
              </a:rPr>
              <a:t>C1: Thành phần tham gia</a:t>
            </a:r>
          </a:p>
          <a:p>
            <a:pPr eaLnBrk="1" hangingPunct="1">
              <a:spcBef>
                <a:spcPct val="0"/>
              </a:spcBef>
              <a:buFontTx/>
              <a:buNone/>
              <a:defRPr/>
            </a:pPr>
            <a:r>
              <a:rPr lang="en-US" altLang="en-US" sz="2400">
                <a:latin typeface="Times New Roman" panose="02020603050405020304" pitchFamily="18" charset="0"/>
                <a:cs typeface="Arial" panose="020B0604020202020204" pitchFamily="34" charset="0"/>
              </a:rPr>
              <a:t>- mARN: khuôn cho quá trình dịch mã</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tARN: vận chuyển aa</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aa: đơn phân cấu tạo Pr</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Bào quan riboxom</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rARN: cấu tạo riboxom</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ATP</a:t>
            </a:r>
          </a:p>
          <a:p>
            <a:pPr marL="342900" indent="-342900">
              <a:spcBef>
                <a:spcPct val="0"/>
              </a:spcBef>
              <a:buFontTx/>
              <a:buChar char="-"/>
              <a:defRPr/>
            </a:pPr>
            <a:r>
              <a:rPr lang="en-US" altLang="en-US" sz="2400">
                <a:latin typeface="Times New Roman" panose="02020603050405020304" pitchFamily="18" charset="0"/>
                <a:cs typeface="Arial" panose="020B0604020202020204" pitchFamily="34" charset="0"/>
              </a:rPr>
              <a:t>enzim</a:t>
            </a:r>
          </a:p>
          <a:p>
            <a:pPr marL="342900" indent="-342900">
              <a:spcBef>
                <a:spcPct val="0"/>
              </a:spcBef>
              <a:buFontTx/>
              <a:buChar char="-"/>
              <a:defRPr/>
            </a:pPr>
            <a:endParaRPr lang="en-US" altLang="en-US" sz="2400">
              <a:latin typeface="Times New Roman" panose="02020603050405020304" pitchFamily="18" charset="0"/>
              <a:cs typeface="Arial" panose="020B0604020202020204" pitchFamily="34" charset="0"/>
            </a:endParaRPr>
          </a:p>
          <a:p>
            <a:pPr eaLnBrk="1" hangingPunct="1">
              <a:spcBef>
                <a:spcPct val="0"/>
              </a:spcBef>
              <a:buFontTx/>
              <a:buNone/>
              <a:defRPr/>
            </a:pPr>
            <a:endParaRPr lang="en-US" altLang="en-US" sz="2800" b="1">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20454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additive="base">
                                        <p:cTn id="7" dur="5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additive="base">
                                        <p:cTn id="13" dur="5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5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292">
                                            <p:txEl>
                                              <p:pRg st="3" end="3"/>
                                            </p:txEl>
                                          </p:spTgt>
                                        </p:tgtEl>
                                        <p:attrNameLst>
                                          <p:attrName>style.visibility</p:attrName>
                                        </p:attrNameLst>
                                      </p:cBhvr>
                                      <p:to>
                                        <p:strVal val="visible"/>
                                      </p:to>
                                    </p:set>
                                    <p:anim calcmode="lin" valueType="num">
                                      <p:cBhvr additive="base">
                                        <p:cTn id="25" dur="500" fill="hold"/>
                                        <p:tgtEl>
                                          <p:spTgt spid="1229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292">
                                            <p:txEl>
                                              <p:pRg st="4" end="4"/>
                                            </p:txEl>
                                          </p:spTgt>
                                        </p:tgtEl>
                                        <p:attrNameLst>
                                          <p:attrName>style.visibility</p:attrName>
                                        </p:attrNameLst>
                                      </p:cBhvr>
                                      <p:to>
                                        <p:strVal val="visible"/>
                                      </p:to>
                                    </p:set>
                                    <p:anim calcmode="lin" valueType="num">
                                      <p:cBhvr additive="base">
                                        <p:cTn id="31" dur="500" fill="hold"/>
                                        <p:tgtEl>
                                          <p:spTgt spid="1229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292">
                                            <p:txEl>
                                              <p:pRg st="5" end="5"/>
                                            </p:txEl>
                                          </p:spTgt>
                                        </p:tgtEl>
                                        <p:attrNameLst>
                                          <p:attrName>style.visibility</p:attrName>
                                        </p:attrNameLst>
                                      </p:cBhvr>
                                      <p:to>
                                        <p:strVal val="visible"/>
                                      </p:to>
                                    </p:set>
                                    <p:anim calcmode="lin" valueType="num">
                                      <p:cBhvr additive="base">
                                        <p:cTn id="37" dur="500" fill="hold"/>
                                        <p:tgtEl>
                                          <p:spTgt spid="1229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2292">
                                            <p:txEl>
                                              <p:pRg st="6" end="6"/>
                                            </p:txEl>
                                          </p:spTgt>
                                        </p:tgtEl>
                                        <p:attrNameLst>
                                          <p:attrName>style.visibility</p:attrName>
                                        </p:attrNameLst>
                                      </p:cBhvr>
                                      <p:to>
                                        <p:strVal val="visible"/>
                                      </p:to>
                                    </p:set>
                                    <p:anim calcmode="lin" valueType="num">
                                      <p:cBhvr additive="base">
                                        <p:cTn id="43" dur="500" fill="hold"/>
                                        <p:tgtEl>
                                          <p:spTgt spid="1229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2292">
                                            <p:txEl>
                                              <p:pRg st="7" end="7"/>
                                            </p:txEl>
                                          </p:spTgt>
                                        </p:tgtEl>
                                        <p:attrNameLst>
                                          <p:attrName>style.visibility</p:attrName>
                                        </p:attrNameLst>
                                      </p:cBhvr>
                                      <p:to>
                                        <p:strVal val="visible"/>
                                      </p:to>
                                    </p:set>
                                    <p:anim calcmode="lin" valueType="num">
                                      <p:cBhvr additive="base">
                                        <p:cTn id="49" dur="500" fill="hold"/>
                                        <p:tgtEl>
                                          <p:spTgt spid="1229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2292">
                                            <p:txEl>
                                              <p:pRg st="8" end="8"/>
                                            </p:txEl>
                                          </p:spTgt>
                                        </p:tgtEl>
                                        <p:attrNameLst>
                                          <p:attrName>style.visibility</p:attrName>
                                        </p:attrNameLst>
                                      </p:cBhvr>
                                      <p:to>
                                        <p:strVal val="visible"/>
                                      </p:to>
                                    </p:set>
                                    <p:anim calcmode="lin" valueType="num">
                                      <p:cBhvr additive="base">
                                        <p:cTn id="55" dur="500" fill="hold"/>
                                        <p:tgtEl>
                                          <p:spTgt spid="1229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43</a:t>
            </a:fld>
            <a:endParaRPr lang="en-US">
              <a:solidFill>
                <a:srgbClr val="E7DEC9">
                  <a:shade val="50000"/>
                  <a:satMod val="200000"/>
                </a:srgbClr>
              </a:solidFill>
            </a:endParaRPr>
          </a:p>
        </p:txBody>
      </p:sp>
      <p:sp>
        <p:nvSpPr>
          <p:cNvPr id="3" name="Rectangle 2"/>
          <p:cNvSpPr/>
          <p:nvPr/>
        </p:nvSpPr>
        <p:spPr>
          <a:xfrm>
            <a:off x="1583267" y="247134"/>
            <a:ext cx="2629246" cy="461665"/>
          </a:xfrm>
          <a:prstGeom prst="rect">
            <a:avLst/>
          </a:prstGeom>
        </p:spPr>
        <p:txBody>
          <a:bodyPr wrap="none">
            <a:spAutoFit/>
          </a:bodyPr>
          <a:lstStyle/>
          <a:p>
            <a:pPr>
              <a:spcBef>
                <a:spcPct val="0"/>
              </a:spcBef>
              <a:defRPr/>
            </a:pPr>
            <a:r>
              <a:rPr lang="en-US" altLang="en-US" sz="2400" b="1">
                <a:solidFill>
                  <a:srgbClr val="0000CC"/>
                </a:solidFill>
                <a:latin typeface="Times New Roman" panose="02020603050405020304" pitchFamily="18" charset="0"/>
                <a:cs typeface="Arial" panose="020B0604020202020204" pitchFamily="34" charset="0"/>
              </a:rPr>
              <a:t>Câu 2: Nơi diễn ra</a:t>
            </a:r>
          </a:p>
        </p:txBody>
      </p:sp>
      <p:sp>
        <p:nvSpPr>
          <p:cNvPr id="4" name="TextBox 3"/>
          <p:cNvSpPr txBox="1"/>
          <p:nvPr/>
        </p:nvSpPr>
        <p:spPr>
          <a:xfrm>
            <a:off x="1583267" y="1127760"/>
            <a:ext cx="6026573" cy="461665"/>
          </a:xfrm>
          <a:prstGeom prst="rect">
            <a:avLst/>
          </a:prstGeom>
          <a:noFill/>
        </p:spPr>
        <p:txBody>
          <a:bodyPr wrap="square" rtlCol="0">
            <a:spAutoFit/>
          </a:bodyPr>
          <a:lstStyle/>
          <a:p>
            <a:r>
              <a:rPr lang="en-US" sz="2400">
                <a:latin typeface="Times  New Roman"/>
              </a:rPr>
              <a:t>Tế bào chất của tế bào </a:t>
            </a:r>
            <a:endParaRPr lang="vi-VN" sz="2400">
              <a:latin typeface="Times  New Roman"/>
            </a:endParaRPr>
          </a:p>
        </p:txBody>
      </p:sp>
    </p:spTree>
    <p:extLst>
      <p:ext uri="{BB962C8B-B14F-4D97-AF65-F5344CB8AC3E}">
        <p14:creationId xmlns:p14="http://schemas.microsoft.com/office/powerpoint/2010/main" val="928451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621008" y="228601"/>
            <a:ext cx="3353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00FF"/>
                </a:solidFill>
                <a:latin typeface="Times New Roman" panose="02020603050405020304" pitchFamily="18" charset="0"/>
                <a:cs typeface="Arial" panose="020B0604020202020204" pitchFamily="34" charset="0"/>
              </a:rPr>
              <a:t>Câu 3.</a:t>
            </a:r>
            <a:r>
              <a:rPr lang="en-US" altLang="en-US" sz="2400" b="1">
                <a:solidFill>
                  <a:srgbClr val="0000FF"/>
                </a:solidFill>
                <a:latin typeface="Times New Roman" panose="02020603050405020304" pitchFamily="18" charset="0"/>
                <a:cs typeface="Arial" panose="020B0604020202020204" pitchFamily="34" charset="0"/>
              </a:rPr>
              <a:t>Diễn biến (cơ chế)</a:t>
            </a:r>
          </a:p>
        </p:txBody>
      </p:sp>
      <p:sp>
        <p:nvSpPr>
          <p:cNvPr id="5123" name="TextBox 2"/>
          <p:cNvSpPr txBox="1">
            <a:spLocks noChangeArrowheads="1"/>
          </p:cNvSpPr>
          <p:nvPr/>
        </p:nvSpPr>
        <p:spPr bwMode="auto">
          <a:xfrm>
            <a:off x="1600200" y="2133601"/>
            <a:ext cx="838200" cy="830263"/>
          </a:xfrm>
          <a:prstGeom prst="rect">
            <a:avLst/>
          </a:prstGeom>
          <a:solidFill>
            <a:srgbClr val="FFC000"/>
          </a:solidFill>
          <a:ln w="9525">
            <a:solidFill>
              <a:srgbClr val="0070C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Dịch mã </a:t>
            </a:r>
          </a:p>
        </p:txBody>
      </p:sp>
      <p:cxnSp>
        <p:nvCxnSpPr>
          <p:cNvPr id="5" name="Straight Connector 4"/>
          <p:cNvCxnSpPr>
            <a:stCxn id="5123" idx="3"/>
          </p:cNvCxnSpPr>
          <p:nvPr/>
        </p:nvCxnSpPr>
        <p:spPr>
          <a:xfrm flipV="1">
            <a:off x="2438400" y="1333501"/>
            <a:ext cx="609600" cy="1216025"/>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3" name="Pentagon 2"/>
          <p:cNvSpPr/>
          <p:nvPr/>
        </p:nvSpPr>
        <p:spPr>
          <a:xfrm rot="10800000">
            <a:off x="4564064" y="766763"/>
            <a:ext cx="5946775" cy="609600"/>
          </a:xfrm>
          <a:prstGeom prst="homePlate">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altLang="en-US">
                <a:latin typeface="Times New Roman" panose="02020603050405020304" pitchFamily="18" charset="0"/>
                <a:cs typeface="Arial" panose="020B0604020202020204" pitchFamily="34" charset="0"/>
              </a:rPr>
              <a:t>Axit amin + tARN                              aa-tARN</a:t>
            </a:r>
            <a:endParaRPr lang="en-US" altLang="en-US">
              <a:solidFill>
                <a:srgbClr val="FF0000"/>
              </a:solidFill>
              <a:latin typeface="Times New Roman" panose="02020603050405020304" pitchFamily="18" charset="0"/>
              <a:cs typeface="Arial" panose="020B0604020202020204" pitchFamily="34" charset="0"/>
            </a:endParaRPr>
          </a:p>
        </p:txBody>
      </p:sp>
      <p:sp>
        <p:nvSpPr>
          <p:cNvPr id="5126" name="Rectangle 3"/>
          <p:cNvSpPr>
            <a:spLocks noChangeArrowheads="1"/>
          </p:cNvSpPr>
          <p:nvPr/>
        </p:nvSpPr>
        <p:spPr bwMode="auto">
          <a:xfrm>
            <a:off x="4854576" y="858839"/>
            <a:ext cx="828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Arial" panose="020B0604020202020204" pitchFamily="34" charset="0"/>
              </a:rPr>
              <a:t>      +   </a:t>
            </a:r>
            <a:endParaRPr lang="en-US" altLang="en-US" sz="2400">
              <a:solidFill>
                <a:srgbClr val="FF0000"/>
              </a:solidFill>
              <a:latin typeface="Times New Roman" panose="02020603050405020304" pitchFamily="18" charset="0"/>
              <a:cs typeface="Arial" panose="020B0604020202020204" pitchFamily="34" charset="0"/>
            </a:endParaRPr>
          </a:p>
        </p:txBody>
      </p:sp>
      <p:cxnSp>
        <p:nvCxnSpPr>
          <p:cNvPr id="7" name="Straight Arrow Connector 6"/>
          <p:cNvCxnSpPr/>
          <p:nvPr/>
        </p:nvCxnSpPr>
        <p:spPr>
          <a:xfrm>
            <a:off x="7118350" y="1096963"/>
            <a:ext cx="914400"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5128" name="Group 97"/>
          <p:cNvGrpSpPr>
            <a:grpSpLocks/>
          </p:cNvGrpSpPr>
          <p:nvPr/>
        </p:nvGrpSpPr>
        <p:grpSpPr bwMode="auto">
          <a:xfrm>
            <a:off x="5916613" y="139701"/>
            <a:ext cx="304800" cy="481013"/>
            <a:chOff x="1008" y="912"/>
            <a:chExt cx="624" cy="831"/>
          </a:xfrm>
        </p:grpSpPr>
        <p:sp>
          <p:nvSpPr>
            <p:cNvPr id="5171" name="Rectangle 98"/>
            <p:cNvSpPr>
              <a:spLocks noChangeArrowheads="1"/>
            </p:cNvSpPr>
            <p:nvPr/>
          </p:nvSpPr>
          <p:spPr bwMode="auto">
            <a:xfrm>
              <a:off x="1303" y="1238"/>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2" name="Rectangle 99"/>
            <p:cNvSpPr>
              <a:spLocks noChangeArrowheads="1"/>
            </p:cNvSpPr>
            <p:nvPr/>
          </p:nvSpPr>
          <p:spPr bwMode="auto">
            <a:xfrm>
              <a:off x="1250" y="912"/>
              <a:ext cx="142" cy="57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3" name="Oval 100"/>
            <p:cNvSpPr>
              <a:spLocks noChangeArrowheads="1"/>
            </p:cNvSpPr>
            <p:nvPr/>
          </p:nvSpPr>
          <p:spPr bwMode="auto">
            <a:xfrm>
              <a:off x="1035" y="1488"/>
              <a:ext cx="559" cy="255"/>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4" name="Oval 101"/>
            <p:cNvSpPr>
              <a:spLocks noChangeArrowheads="1"/>
            </p:cNvSpPr>
            <p:nvPr/>
          </p:nvSpPr>
          <p:spPr bwMode="auto">
            <a:xfrm>
              <a:off x="1008" y="1089"/>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5" name="Oval 102"/>
            <p:cNvSpPr>
              <a:spLocks noChangeArrowheads="1"/>
            </p:cNvSpPr>
            <p:nvPr/>
          </p:nvSpPr>
          <p:spPr bwMode="auto">
            <a:xfrm>
              <a:off x="1430" y="1197"/>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6" name="Rectangle 103"/>
            <p:cNvSpPr>
              <a:spLocks noChangeArrowheads="1"/>
            </p:cNvSpPr>
            <p:nvPr/>
          </p:nvSpPr>
          <p:spPr bwMode="auto">
            <a:xfrm>
              <a:off x="1132" y="1134"/>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sp>
        <p:nvSpPr>
          <p:cNvPr id="18" name="Oval 248"/>
          <p:cNvSpPr>
            <a:spLocks noChangeArrowheads="1"/>
          </p:cNvSpPr>
          <p:nvPr/>
        </p:nvSpPr>
        <p:spPr bwMode="auto">
          <a:xfrm>
            <a:off x="4741863" y="188914"/>
            <a:ext cx="381000" cy="168275"/>
          </a:xfrm>
          <a:prstGeom prst="ellipse">
            <a:avLst/>
          </a:prstGeom>
          <a:solidFill>
            <a:schemeClr val="accent2">
              <a:lumMod val="40000"/>
              <a:lumOff val="60000"/>
            </a:schemeClr>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2400"/>
          </a:p>
        </p:txBody>
      </p:sp>
      <p:grpSp>
        <p:nvGrpSpPr>
          <p:cNvPr id="5130" name="Group 97"/>
          <p:cNvGrpSpPr>
            <a:grpSpLocks/>
          </p:cNvGrpSpPr>
          <p:nvPr/>
        </p:nvGrpSpPr>
        <p:grpSpPr bwMode="auto">
          <a:xfrm>
            <a:off x="8469313" y="250826"/>
            <a:ext cx="304800" cy="481013"/>
            <a:chOff x="1008" y="912"/>
            <a:chExt cx="624" cy="831"/>
          </a:xfrm>
        </p:grpSpPr>
        <p:sp>
          <p:nvSpPr>
            <p:cNvPr id="5165" name="Rectangle 98"/>
            <p:cNvSpPr>
              <a:spLocks noChangeArrowheads="1"/>
            </p:cNvSpPr>
            <p:nvPr/>
          </p:nvSpPr>
          <p:spPr bwMode="auto">
            <a:xfrm>
              <a:off x="1303" y="1238"/>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6" name="Rectangle 99"/>
            <p:cNvSpPr>
              <a:spLocks noChangeArrowheads="1"/>
            </p:cNvSpPr>
            <p:nvPr/>
          </p:nvSpPr>
          <p:spPr bwMode="auto">
            <a:xfrm>
              <a:off x="1250" y="912"/>
              <a:ext cx="142" cy="57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7" name="Oval 100"/>
            <p:cNvSpPr>
              <a:spLocks noChangeArrowheads="1"/>
            </p:cNvSpPr>
            <p:nvPr/>
          </p:nvSpPr>
          <p:spPr bwMode="auto">
            <a:xfrm>
              <a:off x="1035" y="1488"/>
              <a:ext cx="559" cy="255"/>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8" name="Oval 101"/>
            <p:cNvSpPr>
              <a:spLocks noChangeArrowheads="1"/>
            </p:cNvSpPr>
            <p:nvPr/>
          </p:nvSpPr>
          <p:spPr bwMode="auto">
            <a:xfrm>
              <a:off x="1008" y="1089"/>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9" name="Oval 102"/>
            <p:cNvSpPr>
              <a:spLocks noChangeArrowheads="1"/>
            </p:cNvSpPr>
            <p:nvPr/>
          </p:nvSpPr>
          <p:spPr bwMode="auto">
            <a:xfrm>
              <a:off x="1430" y="1197"/>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70" name="Rectangle 103"/>
            <p:cNvSpPr>
              <a:spLocks noChangeArrowheads="1"/>
            </p:cNvSpPr>
            <p:nvPr/>
          </p:nvSpPr>
          <p:spPr bwMode="auto">
            <a:xfrm>
              <a:off x="1132" y="1134"/>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sp>
        <p:nvSpPr>
          <p:cNvPr id="27" name="Oval 248"/>
          <p:cNvSpPr>
            <a:spLocks noChangeArrowheads="1"/>
          </p:cNvSpPr>
          <p:nvPr/>
        </p:nvSpPr>
        <p:spPr bwMode="auto">
          <a:xfrm>
            <a:off x="8423275" y="82551"/>
            <a:ext cx="381000" cy="168275"/>
          </a:xfrm>
          <a:prstGeom prst="ellipse">
            <a:avLst/>
          </a:prstGeom>
          <a:solidFill>
            <a:schemeClr val="accent2">
              <a:lumMod val="40000"/>
              <a:lumOff val="60000"/>
            </a:schemeClr>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2400"/>
          </a:p>
        </p:txBody>
      </p:sp>
      <p:sp>
        <p:nvSpPr>
          <p:cNvPr id="5132" name="TextBox 5"/>
          <p:cNvSpPr txBox="1">
            <a:spLocks noChangeArrowheads="1"/>
          </p:cNvSpPr>
          <p:nvPr/>
        </p:nvSpPr>
        <p:spPr bwMode="auto">
          <a:xfrm>
            <a:off x="2689225" y="806451"/>
            <a:ext cx="1874838" cy="473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Hoạt hóa aa</a:t>
            </a:r>
          </a:p>
        </p:txBody>
      </p:sp>
      <p:sp>
        <p:nvSpPr>
          <p:cNvPr id="5133" name="TextBox 5"/>
          <p:cNvSpPr txBox="1">
            <a:spLocks noChangeArrowheads="1"/>
          </p:cNvSpPr>
          <p:nvPr/>
        </p:nvSpPr>
        <p:spPr bwMode="auto">
          <a:xfrm>
            <a:off x="2484439" y="2970213"/>
            <a:ext cx="2359025" cy="8302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Tổng hợp chuỗi polipeptit</a:t>
            </a:r>
          </a:p>
        </p:txBody>
      </p:sp>
      <p:cxnSp>
        <p:nvCxnSpPr>
          <p:cNvPr id="31" name="Straight Connector 30"/>
          <p:cNvCxnSpPr/>
          <p:nvPr/>
        </p:nvCxnSpPr>
        <p:spPr>
          <a:xfrm>
            <a:off x="2435226" y="2547939"/>
            <a:ext cx="1000125" cy="415925"/>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5136" name="TextBox 8"/>
          <p:cNvSpPr txBox="1">
            <a:spLocks noChangeArrowheads="1"/>
          </p:cNvSpPr>
          <p:nvPr/>
        </p:nvSpPr>
        <p:spPr bwMode="auto">
          <a:xfrm>
            <a:off x="4921251" y="2728120"/>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en-US" altLang="en-US" sz="2400">
                <a:latin typeface="Times New Roman" panose="02020603050405020304" pitchFamily="18" charset="0"/>
              </a:rPr>
              <a:t>Khởi đầu</a:t>
            </a:r>
          </a:p>
          <a:p>
            <a:pPr>
              <a:spcBef>
                <a:spcPct val="0"/>
              </a:spcBef>
              <a:buFontTx/>
              <a:buChar char="-"/>
            </a:pPr>
            <a:r>
              <a:rPr lang="en-US" altLang="en-US" sz="2400">
                <a:latin typeface="Times New Roman" panose="02020603050405020304" pitchFamily="18" charset="0"/>
              </a:rPr>
              <a:t>Kéo dài</a:t>
            </a:r>
          </a:p>
          <a:p>
            <a:pPr>
              <a:spcBef>
                <a:spcPct val="0"/>
              </a:spcBef>
              <a:buFontTx/>
              <a:buChar char="-"/>
            </a:pPr>
            <a:r>
              <a:rPr lang="en-US" altLang="en-US" sz="2400">
                <a:latin typeface="Times New Roman" panose="02020603050405020304" pitchFamily="18" charset="0"/>
              </a:rPr>
              <a:t>Kết thúc</a:t>
            </a:r>
          </a:p>
        </p:txBody>
      </p:sp>
      <p:sp>
        <p:nvSpPr>
          <p:cNvPr id="10" name="Right Brace 9"/>
          <p:cNvSpPr/>
          <p:nvPr/>
        </p:nvSpPr>
        <p:spPr>
          <a:xfrm>
            <a:off x="6472240" y="2799716"/>
            <a:ext cx="539748" cy="1000760"/>
          </a:xfrm>
          <a:prstGeom prst="rightBrace">
            <a:avLst/>
          </a:prstGeom>
          <a:ln w="19050"/>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32" name="TextBox 31"/>
          <p:cNvSpPr txBox="1"/>
          <p:nvPr/>
        </p:nvSpPr>
        <p:spPr>
          <a:xfrm>
            <a:off x="6973095" y="2799716"/>
            <a:ext cx="3733800" cy="1323439"/>
          </a:xfrm>
          <a:prstGeom prst="rect">
            <a:avLst/>
          </a:prstGeom>
          <a:noFill/>
        </p:spPr>
        <p:txBody>
          <a:bodyPr>
            <a:spAutoFit/>
          </a:bodyPr>
          <a:lstStyle/>
          <a:p>
            <a:pPr>
              <a:spcBef>
                <a:spcPct val="0"/>
              </a:spcBef>
              <a:buFontTx/>
              <a:buNone/>
            </a:pPr>
            <a:r>
              <a:rPr lang="vi-VN" altLang="vi-VN" sz="2000" b="1">
                <a:latin typeface="Times  New Roman"/>
              </a:rPr>
              <a:t>tARN</a:t>
            </a:r>
            <a:r>
              <a:rPr lang="vi-VN" altLang="vi-VN" sz="2000">
                <a:latin typeface="Times  New Roman"/>
              </a:rPr>
              <a:t> mang các </a:t>
            </a:r>
            <a:r>
              <a:rPr lang="vi-VN" altLang="vi-VN" sz="2000" b="1">
                <a:latin typeface="Times  New Roman"/>
              </a:rPr>
              <a:t>aa</a:t>
            </a:r>
            <a:r>
              <a:rPr lang="vi-VN" altLang="vi-VN" sz="2000">
                <a:latin typeface="Times  New Roman"/>
              </a:rPr>
              <a:t> đặt tương ứng với các vị trí trên </a:t>
            </a:r>
            <a:r>
              <a:rPr lang="vi-VN" altLang="vi-VN" sz="2000" b="1">
                <a:latin typeface="Times  New Roman"/>
              </a:rPr>
              <a:t>mARN</a:t>
            </a:r>
            <a:r>
              <a:rPr lang="vi-VN" altLang="vi-VN" sz="2000">
                <a:latin typeface="Times  New Roman"/>
              </a:rPr>
              <a:t> trong riboxom để tổng hợp chuỗi polipeptit</a:t>
            </a:r>
            <a:endParaRPr lang="en-US" altLang="vi-VN" sz="2000">
              <a:latin typeface="Times  New Roman"/>
            </a:endParaRPr>
          </a:p>
        </p:txBody>
      </p:sp>
      <p:sp>
        <p:nvSpPr>
          <p:cNvPr id="5139" name="TextBox 37"/>
          <p:cNvSpPr txBox="1">
            <a:spLocks noChangeArrowheads="1"/>
          </p:cNvSpPr>
          <p:nvPr/>
        </p:nvSpPr>
        <p:spPr bwMode="auto">
          <a:xfrm>
            <a:off x="1438275" y="6029326"/>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rPr>
              <a:t>mARN</a:t>
            </a:r>
          </a:p>
        </p:txBody>
      </p:sp>
      <p:pic>
        <p:nvPicPr>
          <p:cNvPr id="5140"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5949950"/>
            <a:ext cx="658336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41" name="Group 3"/>
          <p:cNvGrpSpPr>
            <a:grpSpLocks/>
          </p:cNvGrpSpPr>
          <p:nvPr/>
        </p:nvGrpSpPr>
        <p:grpSpPr bwMode="auto">
          <a:xfrm>
            <a:off x="3001963" y="4864100"/>
            <a:ext cx="1674812" cy="1250950"/>
            <a:chOff x="3161" y="1296"/>
            <a:chExt cx="1055" cy="788"/>
          </a:xfrm>
        </p:grpSpPr>
        <p:sp>
          <p:nvSpPr>
            <p:cNvPr id="5161" name="Freeform 4"/>
            <p:cNvSpPr>
              <a:spLocks/>
            </p:cNvSpPr>
            <p:nvPr/>
          </p:nvSpPr>
          <p:spPr bwMode="auto">
            <a:xfrm rot="-533819">
              <a:off x="3161" y="1296"/>
              <a:ext cx="1055" cy="788"/>
            </a:xfrm>
            <a:custGeom>
              <a:avLst/>
              <a:gdLst>
                <a:gd name="T0" fmla="*/ 741 w 1026"/>
                <a:gd name="T1" fmla="*/ 197 h 866"/>
                <a:gd name="T2" fmla="*/ 1243 w 1026"/>
                <a:gd name="T3" fmla="*/ 206 h 866"/>
                <a:gd name="T4" fmla="*/ 1468 w 1026"/>
                <a:gd name="T5" fmla="*/ 179 h 866"/>
                <a:gd name="T6" fmla="*/ 1556 w 1026"/>
                <a:gd name="T7" fmla="*/ 126 h 866"/>
                <a:gd name="T8" fmla="*/ 1487 w 1026"/>
                <a:gd name="T9" fmla="*/ 60 h 866"/>
                <a:gd name="T10" fmla="*/ 1239 w 1026"/>
                <a:gd name="T11" fmla="*/ 11 h 866"/>
                <a:gd name="T12" fmla="*/ 888 w 1026"/>
                <a:gd name="T13" fmla="*/ 5 h 866"/>
                <a:gd name="T14" fmla="*/ 609 w 1026"/>
                <a:gd name="T15" fmla="*/ 22 h 866"/>
                <a:gd name="T16" fmla="*/ 363 w 1026"/>
                <a:gd name="T17" fmla="*/ 60 h 866"/>
                <a:gd name="T18" fmla="*/ 202 w 1026"/>
                <a:gd name="T19" fmla="*/ 74 h 866"/>
                <a:gd name="T20" fmla="*/ 70 w 1026"/>
                <a:gd name="T21" fmla="*/ 100 h 866"/>
                <a:gd name="T22" fmla="*/ 36 w 1026"/>
                <a:gd name="T23" fmla="*/ 121 h 866"/>
                <a:gd name="T24" fmla="*/ 2 w 1026"/>
                <a:gd name="T25" fmla="*/ 141 h 866"/>
                <a:gd name="T26" fmla="*/ 11 w 1026"/>
                <a:gd name="T27" fmla="*/ 166 h 866"/>
                <a:gd name="T28" fmla="*/ 149 w 1026"/>
                <a:gd name="T29" fmla="*/ 187 h 866"/>
                <a:gd name="T30" fmla="*/ 741 w 1026"/>
                <a:gd name="T31" fmla="*/ 197 h 8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26" h="866">
                  <a:moveTo>
                    <a:pt x="488" y="816"/>
                  </a:moveTo>
                  <a:cubicBezTo>
                    <a:pt x="608" y="830"/>
                    <a:pt x="739" y="866"/>
                    <a:pt x="819" y="853"/>
                  </a:cubicBezTo>
                  <a:cubicBezTo>
                    <a:pt x="898" y="834"/>
                    <a:pt x="934" y="794"/>
                    <a:pt x="968" y="737"/>
                  </a:cubicBezTo>
                  <a:cubicBezTo>
                    <a:pt x="1002" y="679"/>
                    <a:pt x="1025" y="597"/>
                    <a:pt x="1025" y="515"/>
                  </a:cubicBezTo>
                  <a:cubicBezTo>
                    <a:pt x="1026" y="434"/>
                    <a:pt x="1011" y="321"/>
                    <a:pt x="976" y="244"/>
                  </a:cubicBezTo>
                  <a:cubicBezTo>
                    <a:pt x="938" y="163"/>
                    <a:pt x="880" y="84"/>
                    <a:pt x="816" y="44"/>
                  </a:cubicBezTo>
                  <a:cubicBezTo>
                    <a:pt x="751" y="5"/>
                    <a:pt x="653" y="0"/>
                    <a:pt x="585" y="8"/>
                  </a:cubicBezTo>
                  <a:cubicBezTo>
                    <a:pt x="517" y="17"/>
                    <a:pt x="451" y="44"/>
                    <a:pt x="401" y="89"/>
                  </a:cubicBezTo>
                  <a:lnTo>
                    <a:pt x="239" y="250"/>
                  </a:lnTo>
                  <a:lnTo>
                    <a:pt x="133" y="307"/>
                  </a:lnTo>
                  <a:cubicBezTo>
                    <a:pt x="101" y="334"/>
                    <a:pt x="66" y="381"/>
                    <a:pt x="47" y="413"/>
                  </a:cubicBezTo>
                  <a:cubicBezTo>
                    <a:pt x="28" y="445"/>
                    <a:pt x="29" y="467"/>
                    <a:pt x="21" y="499"/>
                  </a:cubicBezTo>
                  <a:cubicBezTo>
                    <a:pt x="14" y="526"/>
                    <a:pt x="4" y="546"/>
                    <a:pt x="2" y="576"/>
                  </a:cubicBezTo>
                  <a:cubicBezTo>
                    <a:pt x="0" y="606"/>
                    <a:pt x="0" y="648"/>
                    <a:pt x="11" y="682"/>
                  </a:cubicBezTo>
                  <a:cubicBezTo>
                    <a:pt x="27" y="714"/>
                    <a:pt x="18" y="746"/>
                    <a:pt x="98" y="768"/>
                  </a:cubicBezTo>
                  <a:cubicBezTo>
                    <a:pt x="178" y="790"/>
                    <a:pt x="368" y="802"/>
                    <a:pt x="488" y="816"/>
                  </a:cubicBezTo>
                  <a:close/>
                </a:path>
              </a:pathLst>
            </a:custGeom>
            <a:gradFill rotWithShape="1">
              <a:gsLst>
                <a:gs pos="0">
                  <a:schemeClr val="bg1"/>
                </a:gs>
                <a:gs pos="100000">
                  <a:srgbClr val="A85028"/>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162" name="AutoShape 5"/>
            <p:cNvSpPr>
              <a:spLocks noChangeArrowheads="1"/>
            </p:cNvSpPr>
            <p:nvPr/>
          </p:nvSpPr>
          <p:spPr bwMode="auto">
            <a:xfrm>
              <a:off x="3264" y="1657"/>
              <a:ext cx="230" cy="407"/>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3" name="AutoShape 6"/>
            <p:cNvSpPr>
              <a:spLocks noChangeArrowheads="1"/>
            </p:cNvSpPr>
            <p:nvPr/>
          </p:nvSpPr>
          <p:spPr bwMode="auto">
            <a:xfrm>
              <a:off x="3498" y="1505"/>
              <a:ext cx="250" cy="554"/>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64" name="AutoShape 7"/>
            <p:cNvSpPr>
              <a:spLocks noChangeArrowheads="1"/>
            </p:cNvSpPr>
            <p:nvPr/>
          </p:nvSpPr>
          <p:spPr bwMode="auto">
            <a:xfrm>
              <a:off x="3750" y="1428"/>
              <a:ext cx="331" cy="588"/>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pic>
        <p:nvPicPr>
          <p:cNvPr id="5142"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6323013"/>
            <a:ext cx="14874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43" name="Group 70"/>
          <p:cNvGrpSpPr>
            <a:grpSpLocks/>
          </p:cNvGrpSpPr>
          <p:nvPr/>
        </p:nvGrpSpPr>
        <p:grpSpPr bwMode="auto">
          <a:xfrm>
            <a:off x="3448050" y="4965700"/>
            <a:ext cx="541338" cy="1136650"/>
            <a:chOff x="1923957" y="4965783"/>
            <a:chExt cx="541489" cy="1136058"/>
          </a:xfrm>
        </p:grpSpPr>
        <p:pic>
          <p:nvPicPr>
            <p:cNvPr id="5159" name="Picture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3957" y="5169072"/>
              <a:ext cx="526426" cy="93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 name="Oval 105"/>
            <p:cNvSpPr>
              <a:spLocks noChangeArrowheads="1"/>
            </p:cNvSpPr>
            <p:nvPr/>
          </p:nvSpPr>
          <p:spPr bwMode="auto">
            <a:xfrm>
              <a:off x="2037950" y="4965783"/>
              <a:ext cx="427496" cy="186546"/>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Met</a:t>
              </a:r>
            </a:p>
          </p:txBody>
        </p:sp>
      </p:grpSp>
      <p:grpSp>
        <p:nvGrpSpPr>
          <p:cNvPr id="5144" name="Group 71"/>
          <p:cNvGrpSpPr>
            <a:grpSpLocks/>
          </p:cNvGrpSpPr>
          <p:nvPr/>
        </p:nvGrpSpPr>
        <p:grpSpPr bwMode="auto">
          <a:xfrm>
            <a:off x="3941764" y="4981576"/>
            <a:ext cx="522287" cy="1101725"/>
            <a:chOff x="2418210" y="4982067"/>
            <a:chExt cx="521178" cy="1101066"/>
          </a:xfrm>
        </p:grpSpPr>
        <p:grpSp>
          <p:nvGrpSpPr>
            <p:cNvPr id="5149" name="Group 25"/>
            <p:cNvGrpSpPr>
              <a:grpSpLocks/>
            </p:cNvGrpSpPr>
            <p:nvPr/>
          </p:nvGrpSpPr>
          <p:grpSpPr bwMode="auto">
            <a:xfrm>
              <a:off x="2418210" y="5162135"/>
              <a:ext cx="521178" cy="920998"/>
              <a:chOff x="1238" y="1152"/>
              <a:chExt cx="202" cy="432"/>
            </a:xfrm>
          </p:grpSpPr>
          <p:grpSp>
            <p:nvGrpSpPr>
              <p:cNvPr id="5151" name="Group 26"/>
              <p:cNvGrpSpPr>
                <a:grpSpLocks/>
              </p:cNvGrpSpPr>
              <p:nvPr/>
            </p:nvGrpSpPr>
            <p:grpSpPr bwMode="auto">
              <a:xfrm>
                <a:off x="1248" y="1152"/>
                <a:ext cx="192" cy="303"/>
                <a:chOff x="1008" y="912"/>
                <a:chExt cx="624" cy="831"/>
              </a:xfrm>
            </p:grpSpPr>
            <p:sp>
              <p:nvSpPr>
                <p:cNvPr id="5153" name="Rectangle 27"/>
                <p:cNvSpPr>
                  <a:spLocks noChangeArrowheads="1"/>
                </p:cNvSpPr>
                <p:nvPr/>
              </p:nvSpPr>
              <p:spPr bwMode="auto">
                <a:xfrm>
                  <a:off x="1303" y="1238"/>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4" name="Rectangle 28"/>
                <p:cNvSpPr>
                  <a:spLocks noChangeArrowheads="1"/>
                </p:cNvSpPr>
                <p:nvPr/>
              </p:nvSpPr>
              <p:spPr bwMode="auto">
                <a:xfrm>
                  <a:off x="1250" y="912"/>
                  <a:ext cx="142" cy="57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5" name="Oval 29"/>
                <p:cNvSpPr>
                  <a:spLocks noChangeArrowheads="1"/>
                </p:cNvSpPr>
                <p:nvPr/>
              </p:nvSpPr>
              <p:spPr bwMode="auto">
                <a:xfrm>
                  <a:off x="1035" y="1488"/>
                  <a:ext cx="559" cy="255"/>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6" name="Oval 30"/>
                <p:cNvSpPr>
                  <a:spLocks noChangeArrowheads="1"/>
                </p:cNvSpPr>
                <p:nvPr/>
              </p:nvSpPr>
              <p:spPr bwMode="auto">
                <a:xfrm>
                  <a:off x="1008" y="1089"/>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7" name="Oval 31"/>
                <p:cNvSpPr>
                  <a:spLocks noChangeArrowheads="1"/>
                </p:cNvSpPr>
                <p:nvPr/>
              </p:nvSpPr>
              <p:spPr bwMode="auto">
                <a:xfrm>
                  <a:off x="1430" y="1197"/>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8" name="Rectangle 32"/>
                <p:cNvSpPr>
                  <a:spLocks noChangeArrowheads="1"/>
                </p:cNvSpPr>
                <p:nvPr/>
              </p:nvSpPr>
              <p:spPr bwMode="auto">
                <a:xfrm>
                  <a:off x="1132" y="1134"/>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sp>
            <p:nvSpPr>
              <p:cNvPr id="5152" name="Rectangle 33"/>
              <p:cNvSpPr>
                <a:spLocks noChangeArrowheads="1"/>
              </p:cNvSpPr>
              <p:nvPr/>
            </p:nvSpPr>
            <p:spPr bwMode="auto">
              <a:xfrm>
                <a:off x="1238" y="1440"/>
                <a:ext cx="192" cy="144"/>
              </a:xfrm>
              <a:prstGeom prst="rect">
                <a:avLst/>
              </a:prstGeom>
              <a:noFill/>
              <a:ln>
                <a:noFill/>
              </a:ln>
              <a:effectLst/>
              <a:extLst>
                <a:ext uri="{909E8E84-426E-40DD-AFC4-6F175D3DCCD1}">
                  <a14:hiddenFill xmlns:a14="http://schemas.microsoft.com/office/drawing/2010/main">
                    <a:gradFill rotWithShape="1">
                      <a:gsLst>
                        <a:gs pos="0">
                          <a:srgbClr val="FFFF99"/>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solidFill>
                      <a:srgbClr val="FF0000"/>
                    </a:solidFill>
                  </a:rPr>
                  <a:t>XUU</a:t>
                </a:r>
              </a:p>
            </p:txBody>
          </p:sp>
        </p:grpSp>
        <p:sp>
          <p:nvSpPr>
            <p:cNvPr id="5150" name="Oval 105"/>
            <p:cNvSpPr>
              <a:spLocks noChangeArrowheads="1"/>
            </p:cNvSpPr>
            <p:nvPr/>
          </p:nvSpPr>
          <p:spPr bwMode="auto">
            <a:xfrm>
              <a:off x="2495935" y="4982067"/>
              <a:ext cx="412360" cy="171676"/>
            </a:xfrm>
            <a:prstGeom prst="ellipse">
              <a:avLst/>
            </a:prstGeom>
            <a:solidFill>
              <a:srgbClr val="FFC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Glu</a:t>
              </a:r>
            </a:p>
          </p:txBody>
        </p:sp>
      </p:grpSp>
      <p:sp>
        <p:nvSpPr>
          <p:cNvPr id="2" name="TextBox 1"/>
          <p:cNvSpPr txBox="1">
            <a:spLocks noChangeArrowheads="1"/>
          </p:cNvSpPr>
          <p:nvPr/>
        </p:nvSpPr>
        <p:spPr bwMode="auto">
          <a:xfrm>
            <a:off x="4741864" y="760413"/>
            <a:ext cx="49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aa</a:t>
            </a:r>
          </a:p>
        </p:txBody>
      </p:sp>
      <p:sp>
        <p:nvSpPr>
          <p:cNvPr id="54" name="TextBox 53"/>
          <p:cNvSpPr txBox="1">
            <a:spLocks noChangeArrowheads="1"/>
          </p:cNvSpPr>
          <p:nvPr/>
        </p:nvSpPr>
        <p:spPr bwMode="auto">
          <a:xfrm>
            <a:off x="5675313" y="831851"/>
            <a:ext cx="950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tARN</a:t>
            </a:r>
          </a:p>
        </p:txBody>
      </p:sp>
      <p:sp>
        <p:nvSpPr>
          <p:cNvPr id="55" name="TextBox 54"/>
          <p:cNvSpPr txBox="1">
            <a:spLocks noChangeArrowheads="1"/>
          </p:cNvSpPr>
          <p:nvPr/>
        </p:nvSpPr>
        <p:spPr bwMode="auto">
          <a:xfrm>
            <a:off x="8308975" y="89376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aa- tARN</a:t>
            </a:r>
          </a:p>
        </p:txBody>
      </p:sp>
      <p:sp>
        <p:nvSpPr>
          <p:cNvPr id="5148" name="TextBox 3"/>
          <p:cNvSpPr txBox="1">
            <a:spLocks noChangeArrowheads="1"/>
          </p:cNvSpPr>
          <p:nvPr/>
        </p:nvSpPr>
        <p:spPr bwMode="auto">
          <a:xfrm>
            <a:off x="6956425" y="711200"/>
            <a:ext cx="145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1600">
                <a:latin typeface="Times New Roman" panose="02020603050405020304" pitchFamily="18" charset="0"/>
              </a:rPr>
              <a:t>Enzim, ATP</a:t>
            </a:r>
            <a:endParaRPr lang="vi-VN" altLang="vi-VN" sz="1600">
              <a:latin typeface="Times New Roman" panose="02020603050405020304" pitchFamily="18" charset="0"/>
            </a:endParaRPr>
          </a:p>
        </p:txBody>
      </p:sp>
    </p:spTree>
    <p:extLst>
      <p:ext uri="{BB962C8B-B14F-4D97-AF65-F5344CB8AC3E}">
        <p14:creationId xmlns:p14="http://schemas.microsoft.com/office/powerpoint/2010/main" val="1495199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 calcmode="lin" valueType="num">
                                      <p:cBhvr additive="base">
                                        <p:cTn id="7"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132"/>
                                        </p:tgtEl>
                                        <p:attrNameLst>
                                          <p:attrName>style.visibility</p:attrName>
                                        </p:attrNameLst>
                                      </p:cBhvr>
                                      <p:to>
                                        <p:strVal val="visible"/>
                                      </p:to>
                                    </p:set>
                                    <p:anim calcmode="lin" valueType="num">
                                      <p:cBhvr additive="base">
                                        <p:cTn id="25" dur="500" fill="hold"/>
                                        <p:tgtEl>
                                          <p:spTgt spid="5132"/>
                                        </p:tgtEl>
                                        <p:attrNameLst>
                                          <p:attrName>ppt_x</p:attrName>
                                        </p:attrNameLst>
                                      </p:cBhvr>
                                      <p:tavLst>
                                        <p:tav tm="0">
                                          <p:val>
                                            <p:strVal val="#ppt_x"/>
                                          </p:val>
                                        </p:tav>
                                        <p:tav tm="100000">
                                          <p:val>
                                            <p:strVal val="#ppt_x"/>
                                          </p:val>
                                        </p:tav>
                                      </p:tavLst>
                                    </p:anim>
                                    <p:anim calcmode="lin" valueType="num">
                                      <p:cBhvr additive="base">
                                        <p:cTn id="26" dur="500" fill="hold"/>
                                        <p:tgtEl>
                                          <p:spTgt spid="51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133"/>
                                        </p:tgtEl>
                                        <p:attrNameLst>
                                          <p:attrName>style.visibility</p:attrName>
                                        </p:attrNameLst>
                                      </p:cBhvr>
                                      <p:to>
                                        <p:strVal val="visible"/>
                                      </p:to>
                                    </p:set>
                                    <p:anim calcmode="lin" valueType="num">
                                      <p:cBhvr additive="base">
                                        <p:cTn id="29" dur="500" fill="hold"/>
                                        <p:tgtEl>
                                          <p:spTgt spid="5133"/>
                                        </p:tgtEl>
                                        <p:attrNameLst>
                                          <p:attrName>ppt_x</p:attrName>
                                        </p:attrNameLst>
                                      </p:cBhvr>
                                      <p:tavLst>
                                        <p:tav tm="0">
                                          <p:val>
                                            <p:strVal val="#ppt_x"/>
                                          </p:val>
                                        </p:tav>
                                        <p:tav tm="100000">
                                          <p:val>
                                            <p:strVal val="#ppt_x"/>
                                          </p:val>
                                        </p:tav>
                                      </p:tavLst>
                                    </p:anim>
                                    <p:anim calcmode="lin" valueType="num">
                                      <p:cBhvr additive="base">
                                        <p:cTn id="30" dur="500" fill="hold"/>
                                        <p:tgtEl>
                                          <p:spTgt spid="513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ppt_x"/>
                                          </p:val>
                                        </p:tav>
                                        <p:tav tm="100000">
                                          <p:val>
                                            <p:strVal val="#ppt_x"/>
                                          </p:val>
                                        </p:tav>
                                      </p:tavLst>
                                    </p:anim>
                                    <p:anim calcmode="lin" valueType="num">
                                      <p:cBhvr additive="base">
                                        <p:cTn id="56" dur="500" fill="hold"/>
                                        <p:tgtEl>
                                          <p:spTgt spid="5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130"/>
                                        </p:tgtEl>
                                        <p:attrNameLst>
                                          <p:attrName>style.visibility</p:attrName>
                                        </p:attrNameLst>
                                      </p:cBhvr>
                                      <p:to>
                                        <p:strVal val="visible"/>
                                      </p:to>
                                    </p:set>
                                    <p:anim calcmode="lin" valueType="num">
                                      <p:cBhvr additive="base">
                                        <p:cTn id="63" dur="500" fill="hold"/>
                                        <p:tgtEl>
                                          <p:spTgt spid="5130"/>
                                        </p:tgtEl>
                                        <p:attrNameLst>
                                          <p:attrName>ppt_x</p:attrName>
                                        </p:attrNameLst>
                                      </p:cBhvr>
                                      <p:tavLst>
                                        <p:tav tm="0">
                                          <p:val>
                                            <p:strVal val="#ppt_x"/>
                                          </p:val>
                                        </p:tav>
                                        <p:tav tm="100000">
                                          <p:val>
                                            <p:strVal val="#ppt_x"/>
                                          </p:val>
                                        </p:tav>
                                      </p:tavLst>
                                    </p:anim>
                                    <p:anim calcmode="lin" valueType="num">
                                      <p:cBhvr additive="base">
                                        <p:cTn id="64"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26"/>
                                        </p:tgtEl>
                                        <p:attrNameLst>
                                          <p:attrName>style.visibility</p:attrName>
                                        </p:attrNameLst>
                                      </p:cBhvr>
                                      <p:to>
                                        <p:strVal val="visible"/>
                                      </p:to>
                                    </p:set>
                                    <p:anim calcmode="lin" valueType="num">
                                      <p:cBhvr additive="base">
                                        <p:cTn id="69" dur="500" fill="hold"/>
                                        <p:tgtEl>
                                          <p:spTgt spid="5126"/>
                                        </p:tgtEl>
                                        <p:attrNameLst>
                                          <p:attrName>ppt_x</p:attrName>
                                        </p:attrNameLst>
                                      </p:cBhvr>
                                      <p:tavLst>
                                        <p:tav tm="0">
                                          <p:val>
                                            <p:strVal val="#ppt_x"/>
                                          </p:val>
                                        </p:tav>
                                        <p:tav tm="100000">
                                          <p:val>
                                            <p:strVal val="#ppt_x"/>
                                          </p:val>
                                        </p:tav>
                                      </p:tavLst>
                                    </p:anim>
                                    <p:anim calcmode="lin" valueType="num">
                                      <p:cBhvr additive="base">
                                        <p:cTn id="70" dur="500" fill="hold"/>
                                        <p:tgtEl>
                                          <p:spTgt spid="512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136"/>
                                        </p:tgtEl>
                                        <p:attrNameLst>
                                          <p:attrName>style.visibility</p:attrName>
                                        </p:attrNameLst>
                                      </p:cBhvr>
                                      <p:to>
                                        <p:strVal val="visible"/>
                                      </p:to>
                                    </p:set>
                                    <p:anim calcmode="lin" valueType="num">
                                      <p:cBhvr additive="base">
                                        <p:cTn id="83" dur="500" fill="hold"/>
                                        <p:tgtEl>
                                          <p:spTgt spid="5136"/>
                                        </p:tgtEl>
                                        <p:attrNameLst>
                                          <p:attrName>ppt_x</p:attrName>
                                        </p:attrNameLst>
                                      </p:cBhvr>
                                      <p:tavLst>
                                        <p:tav tm="0">
                                          <p:val>
                                            <p:strVal val="#ppt_x"/>
                                          </p:val>
                                        </p:tav>
                                        <p:tav tm="100000">
                                          <p:val>
                                            <p:strVal val="#ppt_x"/>
                                          </p:val>
                                        </p:tav>
                                      </p:tavLst>
                                    </p:anim>
                                    <p:anim calcmode="lin" valueType="num">
                                      <p:cBhvr additive="base">
                                        <p:cTn id="84" dur="500" fill="hold"/>
                                        <p:tgtEl>
                                          <p:spTgt spid="5136"/>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p:cTn id="94" dur="1" fill="hold">
                                          <p:stCondLst>
                                            <p:cond delay="0"/>
                                          </p:stCondLst>
                                        </p:cTn>
                                        <p:tgtEl>
                                          <p:spTgt spid="32">
                                            <p:txEl>
                                              <p:pRg st="0" end="0"/>
                                            </p:txEl>
                                          </p:spTgt>
                                        </p:tgtEl>
                                        <p:attrNameLst>
                                          <p:attrName>style.visibility</p:attrName>
                                        </p:attrNameLst>
                                      </p:cBhvr>
                                      <p:to>
                                        <p:strVal val="visible"/>
                                      </p:to>
                                    </p:set>
                                    <p:anim calcmode="lin" valueType="num">
                                      <p:cBhvr additive="base">
                                        <p:cTn id="9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39"/>
                                        </p:tgtEl>
                                        <p:attrNameLst>
                                          <p:attrName>style.visibility</p:attrName>
                                        </p:attrNameLst>
                                      </p:cBhvr>
                                      <p:to>
                                        <p:strVal val="visible"/>
                                      </p:to>
                                    </p:set>
                                    <p:anim calcmode="lin" valueType="num">
                                      <p:cBhvr additive="base">
                                        <p:cTn id="101" dur="500" fill="hold"/>
                                        <p:tgtEl>
                                          <p:spTgt spid="5139"/>
                                        </p:tgtEl>
                                        <p:attrNameLst>
                                          <p:attrName>ppt_x</p:attrName>
                                        </p:attrNameLst>
                                      </p:cBhvr>
                                      <p:tavLst>
                                        <p:tav tm="0">
                                          <p:val>
                                            <p:strVal val="#ppt_x"/>
                                          </p:val>
                                        </p:tav>
                                        <p:tav tm="100000">
                                          <p:val>
                                            <p:strVal val="#ppt_x"/>
                                          </p:val>
                                        </p:tav>
                                      </p:tavLst>
                                    </p:anim>
                                    <p:anim calcmode="lin" valueType="num">
                                      <p:cBhvr additive="base">
                                        <p:cTn id="102" dur="500" fill="hold"/>
                                        <p:tgtEl>
                                          <p:spTgt spid="513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5140"/>
                                        </p:tgtEl>
                                        <p:attrNameLst>
                                          <p:attrName>style.visibility</p:attrName>
                                        </p:attrNameLst>
                                      </p:cBhvr>
                                      <p:to>
                                        <p:strVal val="visible"/>
                                      </p:to>
                                    </p:set>
                                    <p:anim calcmode="lin" valueType="num">
                                      <p:cBhvr additive="base">
                                        <p:cTn id="105" dur="500" fill="hold"/>
                                        <p:tgtEl>
                                          <p:spTgt spid="5140"/>
                                        </p:tgtEl>
                                        <p:attrNameLst>
                                          <p:attrName>ppt_x</p:attrName>
                                        </p:attrNameLst>
                                      </p:cBhvr>
                                      <p:tavLst>
                                        <p:tav tm="0">
                                          <p:val>
                                            <p:strVal val="#ppt_x"/>
                                          </p:val>
                                        </p:tav>
                                        <p:tav tm="100000">
                                          <p:val>
                                            <p:strVal val="#ppt_x"/>
                                          </p:val>
                                        </p:tav>
                                      </p:tavLst>
                                    </p:anim>
                                    <p:anim calcmode="lin" valueType="num">
                                      <p:cBhvr additive="base">
                                        <p:cTn id="106" dur="500" fill="hold"/>
                                        <p:tgtEl>
                                          <p:spTgt spid="5140"/>
                                        </p:tgtEl>
                                        <p:attrNameLst>
                                          <p:attrName>ppt_y</p:attrName>
                                        </p:attrNameLst>
                                      </p:cBhvr>
                                      <p:tavLst>
                                        <p:tav tm="0">
                                          <p:val>
                                            <p:strVal val="1+#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nodeType="clickEffect">
                                  <p:stCondLst>
                                    <p:cond delay="0"/>
                                  </p:stCondLst>
                                  <p:childTnLst>
                                    <p:set>
                                      <p:cBhvr>
                                        <p:cTn id="110" dur="1" fill="hold">
                                          <p:stCondLst>
                                            <p:cond delay="0"/>
                                          </p:stCondLst>
                                        </p:cTn>
                                        <p:tgtEl>
                                          <p:spTgt spid="5143"/>
                                        </p:tgtEl>
                                        <p:attrNameLst>
                                          <p:attrName>style.visibility</p:attrName>
                                        </p:attrNameLst>
                                      </p:cBhvr>
                                      <p:to>
                                        <p:strVal val="visible"/>
                                      </p:to>
                                    </p:set>
                                    <p:anim calcmode="lin" valueType="num">
                                      <p:cBhvr additive="base">
                                        <p:cTn id="111" dur="500" fill="hold"/>
                                        <p:tgtEl>
                                          <p:spTgt spid="5143"/>
                                        </p:tgtEl>
                                        <p:attrNameLst>
                                          <p:attrName>ppt_x</p:attrName>
                                        </p:attrNameLst>
                                      </p:cBhvr>
                                      <p:tavLst>
                                        <p:tav tm="0">
                                          <p:val>
                                            <p:strVal val="#ppt_x"/>
                                          </p:val>
                                        </p:tav>
                                        <p:tav tm="100000">
                                          <p:val>
                                            <p:strVal val="#ppt_x"/>
                                          </p:val>
                                        </p:tav>
                                      </p:tavLst>
                                    </p:anim>
                                    <p:anim calcmode="lin" valueType="num">
                                      <p:cBhvr additive="base">
                                        <p:cTn id="112" dur="500" fill="hold"/>
                                        <p:tgtEl>
                                          <p:spTgt spid="5143"/>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5144"/>
                                        </p:tgtEl>
                                        <p:attrNameLst>
                                          <p:attrName>style.visibility</p:attrName>
                                        </p:attrNameLst>
                                      </p:cBhvr>
                                      <p:to>
                                        <p:strVal val="visible"/>
                                      </p:to>
                                    </p:set>
                                    <p:anim calcmode="lin" valueType="num">
                                      <p:cBhvr additive="base">
                                        <p:cTn id="115" dur="500" fill="hold"/>
                                        <p:tgtEl>
                                          <p:spTgt spid="5144"/>
                                        </p:tgtEl>
                                        <p:attrNameLst>
                                          <p:attrName>ppt_x</p:attrName>
                                        </p:attrNameLst>
                                      </p:cBhvr>
                                      <p:tavLst>
                                        <p:tav tm="0">
                                          <p:val>
                                            <p:strVal val="#ppt_x"/>
                                          </p:val>
                                        </p:tav>
                                        <p:tav tm="100000">
                                          <p:val>
                                            <p:strVal val="#ppt_x"/>
                                          </p:val>
                                        </p:tav>
                                      </p:tavLst>
                                    </p:anim>
                                    <p:anim calcmode="lin" valueType="num">
                                      <p:cBhvr additive="base">
                                        <p:cTn id="116" dur="500" fill="hold"/>
                                        <p:tgtEl>
                                          <p:spTgt spid="5144"/>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5141"/>
                                        </p:tgtEl>
                                        <p:attrNameLst>
                                          <p:attrName>style.visibility</p:attrName>
                                        </p:attrNameLst>
                                      </p:cBhvr>
                                      <p:to>
                                        <p:strVal val="visible"/>
                                      </p:to>
                                    </p:set>
                                    <p:anim calcmode="lin" valueType="num">
                                      <p:cBhvr additive="base">
                                        <p:cTn id="121" dur="500" fill="hold"/>
                                        <p:tgtEl>
                                          <p:spTgt spid="5141"/>
                                        </p:tgtEl>
                                        <p:attrNameLst>
                                          <p:attrName>ppt_x</p:attrName>
                                        </p:attrNameLst>
                                      </p:cBhvr>
                                      <p:tavLst>
                                        <p:tav tm="0">
                                          <p:val>
                                            <p:strVal val="#ppt_x"/>
                                          </p:val>
                                        </p:tav>
                                        <p:tav tm="100000">
                                          <p:val>
                                            <p:strVal val="#ppt_x"/>
                                          </p:val>
                                        </p:tav>
                                      </p:tavLst>
                                    </p:anim>
                                    <p:anim calcmode="lin" valueType="num">
                                      <p:cBhvr additive="base">
                                        <p:cTn id="122" dur="500" fill="hold"/>
                                        <p:tgtEl>
                                          <p:spTgt spid="5141"/>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5142"/>
                                        </p:tgtEl>
                                        <p:attrNameLst>
                                          <p:attrName>style.visibility</p:attrName>
                                        </p:attrNameLst>
                                      </p:cBhvr>
                                      <p:to>
                                        <p:strVal val="visible"/>
                                      </p:to>
                                    </p:set>
                                    <p:anim calcmode="lin" valueType="num">
                                      <p:cBhvr additive="base">
                                        <p:cTn id="125" dur="500" fill="hold"/>
                                        <p:tgtEl>
                                          <p:spTgt spid="5142"/>
                                        </p:tgtEl>
                                        <p:attrNameLst>
                                          <p:attrName>ppt_x</p:attrName>
                                        </p:attrNameLst>
                                      </p:cBhvr>
                                      <p:tavLst>
                                        <p:tav tm="0">
                                          <p:val>
                                            <p:strVal val="#ppt_x"/>
                                          </p:val>
                                        </p:tav>
                                        <p:tav tm="100000">
                                          <p:val>
                                            <p:strVal val="#ppt_x"/>
                                          </p:val>
                                        </p:tav>
                                      </p:tavLst>
                                    </p:anim>
                                    <p:anim calcmode="lin" valueType="num">
                                      <p:cBhvr additive="base">
                                        <p:cTn id="126"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3" grpId="0" animBg="1"/>
      <p:bldP spid="5126" grpId="0"/>
      <p:bldP spid="18" grpId="0" animBg="1"/>
      <p:bldP spid="27" grpId="0" animBg="1"/>
      <p:bldP spid="5132" grpId="0" animBg="1"/>
      <p:bldP spid="5133" grpId="0" animBg="1"/>
      <p:bldP spid="5136" grpId="0"/>
      <p:bldP spid="10" grpId="0" animBg="1"/>
      <p:bldP spid="5139" grpId="0"/>
      <p:bldP spid="2" grpId="0"/>
      <p:bldP spid="54" grpId="0"/>
      <p:bldP spid="5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3214689"/>
            <a:ext cx="65833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7"/>
          <p:cNvSpPr txBox="1">
            <a:spLocks noChangeArrowheads="1"/>
          </p:cNvSpPr>
          <p:nvPr/>
        </p:nvSpPr>
        <p:spPr bwMode="auto">
          <a:xfrm>
            <a:off x="1474788" y="3227388"/>
            <a:ext cx="9398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latin typeface="Times New Roman" panose="02020603050405020304" pitchFamily="18" charset="0"/>
              </a:rPr>
              <a:t>mARN</a:t>
            </a:r>
          </a:p>
        </p:txBody>
      </p:sp>
      <p:grpSp>
        <p:nvGrpSpPr>
          <p:cNvPr id="6148" name="Group 3"/>
          <p:cNvGrpSpPr>
            <a:grpSpLocks/>
          </p:cNvGrpSpPr>
          <p:nvPr/>
        </p:nvGrpSpPr>
        <p:grpSpPr bwMode="auto">
          <a:xfrm>
            <a:off x="7743826" y="1119188"/>
            <a:ext cx="1674813" cy="1250950"/>
            <a:chOff x="3161" y="1296"/>
            <a:chExt cx="1055" cy="788"/>
          </a:xfrm>
        </p:grpSpPr>
        <p:sp>
          <p:nvSpPr>
            <p:cNvPr id="6177" name="Freeform 4"/>
            <p:cNvSpPr>
              <a:spLocks/>
            </p:cNvSpPr>
            <p:nvPr/>
          </p:nvSpPr>
          <p:spPr bwMode="auto">
            <a:xfrm rot="-533819">
              <a:off x="3161" y="1296"/>
              <a:ext cx="1055" cy="788"/>
            </a:xfrm>
            <a:custGeom>
              <a:avLst/>
              <a:gdLst>
                <a:gd name="T0" fmla="*/ 741 w 1026"/>
                <a:gd name="T1" fmla="*/ 197 h 866"/>
                <a:gd name="T2" fmla="*/ 1243 w 1026"/>
                <a:gd name="T3" fmla="*/ 206 h 866"/>
                <a:gd name="T4" fmla="*/ 1468 w 1026"/>
                <a:gd name="T5" fmla="*/ 179 h 866"/>
                <a:gd name="T6" fmla="*/ 1556 w 1026"/>
                <a:gd name="T7" fmla="*/ 126 h 866"/>
                <a:gd name="T8" fmla="*/ 1487 w 1026"/>
                <a:gd name="T9" fmla="*/ 60 h 866"/>
                <a:gd name="T10" fmla="*/ 1239 w 1026"/>
                <a:gd name="T11" fmla="*/ 11 h 866"/>
                <a:gd name="T12" fmla="*/ 888 w 1026"/>
                <a:gd name="T13" fmla="*/ 5 h 866"/>
                <a:gd name="T14" fmla="*/ 609 w 1026"/>
                <a:gd name="T15" fmla="*/ 22 h 866"/>
                <a:gd name="T16" fmla="*/ 363 w 1026"/>
                <a:gd name="T17" fmla="*/ 60 h 866"/>
                <a:gd name="T18" fmla="*/ 202 w 1026"/>
                <a:gd name="T19" fmla="*/ 74 h 866"/>
                <a:gd name="T20" fmla="*/ 70 w 1026"/>
                <a:gd name="T21" fmla="*/ 100 h 866"/>
                <a:gd name="T22" fmla="*/ 36 w 1026"/>
                <a:gd name="T23" fmla="*/ 121 h 866"/>
                <a:gd name="T24" fmla="*/ 2 w 1026"/>
                <a:gd name="T25" fmla="*/ 141 h 866"/>
                <a:gd name="T26" fmla="*/ 11 w 1026"/>
                <a:gd name="T27" fmla="*/ 166 h 866"/>
                <a:gd name="T28" fmla="*/ 149 w 1026"/>
                <a:gd name="T29" fmla="*/ 187 h 866"/>
                <a:gd name="T30" fmla="*/ 741 w 1026"/>
                <a:gd name="T31" fmla="*/ 197 h 8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26" h="866">
                  <a:moveTo>
                    <a:pt x="488" y="816"/>
                  </a:moveTo>
                  <a:cubicBezTo>
                    <a:pt x="608" y="830"/>
                    <a:pt x="739" y="866"/>
                    <a:pt x="819" y="853"/>
                  </a:cubicBezTo>
                  <a:cubicBezTo>
                    <a:pt x="898" y="834"/>
                    <a:pt x="934" y="794"/>
                    <a:pt x="968" y="737"/>
                  </a:cubicBezTo>
                  <a:cubicBezTo>
                    <a:pt x="1002" y="679"/>
                    <a:pt x="1025" y="597"/>
                    <a:pt x="1025" y="515"/>
                  </a:cubicBezTo>
                  <a:cubicBezTo>
                    <a:pt x="1026" y="434"/>
                    <a:pt x="1011" y="321"/>
                    <a:pt x="976" y="244"/>
                  </a:cubicBezTo>
                  <a:cubicBezTo>
                    <a:pt x="938" y="163"/>
                    <a:pt x="880" y="84"/>
                    <a:pt x="816" y="44"/>
                  </a:cubicBezTo>
                  <a:cubicBezTo>
                    <a:pt x="751" y="5"/>
                    <a:pt x="653" y="0"/>
                    <a:pt x="585" y="8"/>
                  </a:cubicBezTo>
                  <a:cubicBezTo>
                    <a:pt x="517" y="17"/>
                    <a:pt x="451" y="44"/>
                    <a:pt x="401" y="89"/>
                  </a:cubicBezTo>
                  <a:lnTo>
                    <a:pt x="239" y="250"/>
                  </a:lnTo>
                  <a:lnTo>
                    <a:pt x="133" y="307"/>
                  </a:lnTo>
                  <a:cubicBezTo>
                    <a:pt x="101" y="334"/>
                    <a:pt x="66" y="381"/>
                    <a:pt x="47" y="413"/>
                  </a:cubicBezTo>
                  <a:cubicBezTo>
                    <a:pt x="28" y="445"/>
                    <a:pt x="29" y="467"/>
                    <a:pt x="21" y="499"/>
                  </a:cubicBezTo>
                  <a:cubicBezTo>
                    <a:pt x="14" y="526"/>
                    <a:pt x="4" y="546"/>
                    <a:pt x="2" y="576"/>
                  </a:cubicBezTo>
                  <a:cubicBezTo>
                    <a:pt x="0" y="606"/>
                    <a:pt x="0" y="648"/>
                    <a:pt x="11" y="682"/>
                  </a:cubicBezTo>
                  <a:cubicBezTo>
                    <a:pt x="27" y="714"/>
                    <a:pt x="18" y="746"/>
                    <a:pt x="98" y="768"/>
                  </a:cubicBezTo>
                  <a:cubicBezTo>
                    <a:pt x="178" y="790"/>
                    <a:pt x="368" y="802"/>
                    <a:pt x="488" y="816"/>
                  </a:cubicBezTo>
                  <a:close/>
                </a:path>
              </a:pathLst>
            </a:custGeom>
            <a:gradFill rotWithShape="1">
              <a:gsLst>
                <a:gs pos="0">
                  <a:schemeClr val="bg1"/>
                </a:gs>
                <a:gs pos="100000">
                  <a:srgbClr val="A85028"/>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178" name="AutoShape 5"/>
            <p:cNvSpPr>
              <a:spLocks noChangeArrowheads="1"/>
            </p:cNvSpPr>
            <p:nvPr/>
          </p:nvSpPr>
          <p:spPr bwMode="auto">
            <a:xfrm>
              <a:off x="3264" y="1657"/>
              <a:ext cx="230" cy="407"/>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79" name="AutoShape 6"/>
            <p:cNvSpPr>
              <a:spLocks noChangeArrowheads="1"/>
            </p:cNvSpPr>
            <p:nvPr/>
          </p:nvSpPr>
          <p:spPr bwMode="auto">
            <a:xfrm>
              <a:off x="3498" y="1505"/>
              <a:ext cx="250" cy="554"/>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80" name="AutoShape 7"/>
            <p:cNvSpPr>
              <a:spLocks noChangeArrowheads="1"/>
            </p:cNvSpPr>
            <p:nvPr/>
          </p:nvSpPr>
          <p:spPr bwMode="auto">
            <a:xfrm>
              <a:off x="3750" y="1428"/>
              <a:ext cx="331" cy="588"/>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pic>
        <p:nvPicPr>
          <p:cNvPr id="6149"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7489" y="3736976"/>
            <a:ext cx="148748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H="1">
            <a:off x="8369300" y="2705101"/>
            <a:ext cx="528638" cy="5365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51" name="TextBox 11"/>
          <p:cNvSpPr txBox="1">
            <a:spLocks noChangeArrowheads="1"/>
          </p:cNvSpPr>
          <p:nvPr/>
        </p:nvSpPr>
        <p:spPr bwMode="auto">
          <a:xfrm>
            <a:off x="8883650" y="2260601"/>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CC"/>
                </a:solidFill>
                <a:latin typeface="Times New Roman" panose="02020603050405020304" pitchFamily="18" charset="0"/>
              </a:rPr>
              <a:t>Bộ ba kết thúc</a:t>
            </a:r>
          </a:p>
        </p:txBody>
      </p:sp>
      <p:sp>
        <p:nvSpPr>
          <p:cNvPr id="6152" name="Oval 118"/>
          <p:cNvSpPr>
            <a:spLocks noChangeArrowheads="1"/>
          </p:cNvSpPr>
          <p:nvPr/>
        </p:nvSpPr>
        <p:spPr bwMode="auto">
          <a:xfrm rot="1308084">
            <a:off x="3562350" y="1487488"/>
            <a:ext cx="381000" cy="228600"/>
          </a:xfrm>
          <a:prstGeom prst="ellipse">
            <a:avLst/>
          </a:prstGeom>
          <a:solidFill>
            <a:srgbClr val="FBE2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Gly</a:t>
            </a:r>
          </a:p>
        </p:txBody>
      </p:sp>
      <p:sp>
        <p:nvSpPr>
          <p:cNvPr id="23" name="Oval 119"/>
          <p:cNvSpPr>
            <a:spLocks noChangeArrowheads="1"/>
          </p:cNvSpPr>
          <p:nvPr/>
        </p:nvSpPr>
        <p:spPr bwMode="auto">
          <a:xfrm rot="1308084">
            <a:off x="1857375" y="606425"/>
            <a:ext cx="357188" cy="24923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Met</a:t>
            </a:r>
          </a:p>
        </p:txBody>
      </p:sp>
      <p:sp>
        <p:nvSpPr>
          <p:cNvPr id="6154" name="Oval 120"/>
          <p:cNvSpPr>
            <a:spLocks noChangeArrowheads="1"/>
          </p:cNvSpPr>
          <p:nvPr/>
        </p:nvSpPr>
        <p:spPr bwMode="auto">
          <a:xfrm rot="1308084">
            <a:off x="2228850" y="715963"/>
            <a:ext cx="381000" cy="228600"/>
          </a:xfrm>
          <a:prstGeom prst="ellipse">
            <a:avLst/>
          </a:prstGeom>
          <a:solidFill>
            <a:srgbClr val="FA9B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Glu</a:t>
            </a:r>
          </a:p>
        </p:txBody>
      </p:sp>
      <p:sp>
        <p:nvSpPr>
          <p:cNvPr id="6155" name="Oval 121"/>
          <p:cNvSpPr>
            <a:spLocks noChangeArrowheads="1"/>
          </p:cNvSpPr>
          <p:nvPr/>
        </p:nvSpPr>
        <p:spPr bwMode="auto">
          <a:xfrm rot="1308084">
            <a:off x="2468563" y="938213"/>
            <a:ext cx="3810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Arg</a:t>
            </a:r>
          </a:p>
        </p:txBody>
      </p:sp>
      <p:sp>
        <p:nvSpPr>
          <p:cNvPr id="6156" name="Oval 122"/>
          <p:cNvSpPr>
            <a:spLocks noChangeArrowheads="1"/>
          </p:cNvSpPr>
          <p:nvPr/>
        </p:nvSpPr>
        <p:spPr bwMode="auto">
          <a:xfrm rot="1308084">
            <a:off x="2779713" y="979488"/>
            <a:ext cx="381000" cy="228600"/>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Thr</a:t>
            </a:r>
          </a:p>
        </p:txBody>
      </p:sp>
      <p:sp>
        <p:nvSpPr>
          <p:cNvPr id="6157" name="Oval 123"/>
          <p:cNvSpPr>
            <a:spLocks noChangeArrowheads="1"/>
          </p:cNvSpPr>
          <p:nvPr/>
        </p:nvSpPr>
        <p:spPr bwMode="auto">
          <a:xfrm rot="1308084">
            <a:off x="3162300" y="1050925"/>
            <a:ext cx="381000" cy="2286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Asn</a:t>
            </a:r>
          </a:p>
        </p:txBody>
      </p:sp>
      <p:sp>
        <p:nvSpPr>
          <p:cNvPr id="6158" name="Oval 124"/>
          <p:cNvSpPr>
            <a:spLocks noChangeArrowheads="1"/>
          </p:cNvSpPr>
          <p:nvPr/>
        </p:nvSpPr>
        <p:spPr bwMode="auto">
          <a:xfrm rot="1308084">
            <a:off x="3416300" y="1235075"/>
            <a:ext cx="381000" cy="2286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Lys</a:t>
            </a:r>
          </a:p>
        </p:txBody>
      </p:sp>
      <p:sp>
        <p:nvSpPr>
          <p:cNvPr id="6159" name="Oval 125"/>
          <p:cNvSpPr>
            <a:spLocks noChangeArrowheads="1"/>
          </p:cNvSpPr>
          <p:nvPr/>
        </p:nvSpPr>
        <p:spPr bwMode="auto">
          <a:xfrm rot="1308084">
            <a:off x="3557588" y="1701800"/>
            <a:ext cx="3810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Leu</a:t>
            </a:r>
          </a:p>
        </p:txBody>
      </p:sp>
      <p:sp>
        <p:nvSpPr>
          <p:cNvPr id="6160" name="Oval 126"/>
          <p:cNvSpPr>
            <a:spLocks noChangeArrowheads="1"/>
          </p:cNvSpPr>
          <p:nvPr/>
        </p:nvSpPr>
        <p:spPr bwMode="auto">
          <a:xfrm rot="1308084">
            <a:off x="3473450" y="1914525"/>
            <a:ext cx="381000" cy="228600"/>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Ser</a:t>
            </a:r>
          </a:p>
        </p:txBody>
      </p:sp>
      <p:sp>
        <p:nvSpPr>
          <p:cNvPr id="6161" name="Oval 127"/>
          <p:cNvSpPr>
            <a:spLocks noChangeArrowheads="1"/>
          </p:cNvSpPr>
          <p:nvPr/>
        </p:nvSpPr>
        <p:spPr bwMode="auto">
          <a:xfrm rot="1308084">
            <a:off x="5118100" y="2930525"/>
            <a:ext cx="381000" cy="228600"/>
          </a:xfrm>
          <a:prstGeom prst="ellipse">
            <a:avLst/>
          </a:prstGeom>
          <a:solidFill>
            <a:srgbClr val="FBE2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Gly</a:t>
            </a:r>
          </a:p>
        </p:txBody>
      </p:sp>
      <p:sp>
        <p:nvSpPr>
          <p:cNvPr id="6162" name="Oval 128"/>
          <p:cNvSpPr>
            <a:spLocks noChangeArrowheads="1"/>
          </p:cNvSpPr>
          <p:nvPr/>
        </p:nvSpPr>
        <p:spPr bwMode="auto">
          <a:xfrm rot="1308084">
            <a:off x="3714750" y="2130425"/>
            <a:ext cx="381000" cy="228600"/>
          </a:xfrm>
          <a:prstGeom prst="ellipse">
            <a:avLst/>
          </a:prstGeom>
          <a:solidFill>
            <a:srgbClr val="FA9B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Val</a:t>
            </a:r>
          </a:p>
        </p:txBody>
      </p:sp>
      <p:sp>
        <p:nvSpPr>
          <p:cNvPr id="6163" name="Oval 129"/>
          <p:cNvSpPr>
            <a:spLocks noChangeArrowheads="1"/>
          </p:cNvSpPr>
          <p:nvPr/>
        </p:nvSpPr>
        <p:spPr bwMode="auto">
          <a:xfrm rot="1308084">
            <a:off x="3983038" y="2281238"/>
            <a:ext cx="3810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Phe</a:t>
            </a:r>
          </a:p>
        </p:txBody>
      </p:sp>
      <p:sp>
        <p:nvSpPr>
          <p:cNvPr id="6164" name="Oval 130"/>
          <p:cNvSpPr>
            <a:spLocks noChangeArrowheads="1"/>
          </p:cNvSpPr>
          <p:nvPr/>
        </p:nvSpPr>
        <p:spPr bwMode="auto">
          <a:xfrm rot="1308084">
            <a:off x="4337050" y="2424113"/>
            <a:ext cx="381000" cy="228600"/>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Thr</a:t>
            </a:r>
          </a:p>
        </p:txBody>
      </p:sp>
      <p:sp>
        <p:nvSpPr>
          <p:cNvPr id="6165" name="Oval 131"/>
          <p:cNvSpPr>
            <a:spLocks noChangeArrowheads="1"/>
          </p:cNvSpPr>
          <p:nvPr/>
        </p:nvSpPr>
        <p:spPr bwMode="auto">
          <a:xfrm rot="1308084">
            <a:off x="4689475" y="2565400"/>
            <a:ext cx="381000" cy="2286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Asn</a:t>
            </a:r>
          </a:p>
        </p:txBody>
      </p:sp>
      <p:sp>
        <p:nvSpPr>
          <p:cNvPr id="6166" name="Oval 132"/>
          <p:cNvSpPr>
            <a:spLocks noChangeArrowheads="1"/>
          </p:cNvSpPr>
          <p:nvPr/>
        </p:nvSpPr>
        <p:spPr bwMode="auto">
          <a:xfrm rot="1308084">
            <a:off x="5043488" y="2706688"/>
            <a:ext cx="381000" cy="2286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Lys</a:t>
            </a:r>
          </a:p>
        </p:txBody>
      </p:sp>
      <p:grpSp>
        <p:nvGrpSpPr>
          <p:cNvPr id="6167" name="Group 133"/>
          <p:cNvGrpSpPr>
            <a:grpSpLocks/>
          </p:cNvGrpSpPr>
          <p:nvPr/>
        </p:nvGrpSpPr>
        <p:grpSpPr bwMode="auto">
          <a:xfrm rot="19763670">
            <a:off x="5337175" y="2417763"/>
            <a:ext cx="1981200" cy="450850"/>
            <a:chOff x="4368" y="3382"/>
            <a:chExt cx="1248" cy="284"/>
          </a:xfrm>
        </p:grpSpPr>
        <p:sp>
          <p:nvSpPr>
            <p:cNvPr id="6171" name="Oval 134"/>
            <p:cNvSpPr>
              <a:spLocks noChangeArrowheads="1"/>
            </p:cNvSpPr>
            <p:nvPr/>
          </p:nvSpPr>
          <p:spPr bwMode="auto">
            <a:xfrm>
              <a:off x="5376" y="3522"/>
              <a:ext cx="240" cy="144"/>
            </a:xfrm>
            <a:prstGeom prst="ellipse">
              <a:avLst/>
            </a:prstGeom>
            <a:solidFill>
              <a:srgbClr val="FBE2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Gly</a:t>
              </a:r>
            </a:p>
          </p:txBody>
        </p:sp>
        <p:sp>
          <p:nvSpPr>
            <p:cNvPr id="6172" name="Oval 135"/>
            <p:cNvSpPr>
              <a:spLocks noChangeArrowheads="1"/>
            </p:cNvSpPr>
            <p:nvPr/>
          </p:nvSpPr>
          <p:spPr bwMode="auto">
            <a:xfrm>
              <a:off x="4368" y="3382"/>
              <a:ext cx="240" cy="144"/>
            </a:xfrm>
            <a:prstGeom prst="ellipse">
              <a:avLst/>
            </a:prstGeom>
            <a:solidFill>
              <a:srgbClr val="FA9B3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Val</a:t>
              </a:r>
            </a:p>
          </p:txBody>
        </p:sp>
        <p:sp>
          <p:nvSpPr>
            <p:cNvPr id="6173" name="Oval 136"/>
            <p:cNvSpPr>
              <a:spLocks noChangeArrowheads="1"/>
            </p:cNvSpPr>
            <p:nvPr/>
          </p:nvSpPr>
          <p:spPr bwMode="auto">
            <a:xfrm>
              <a:off x="4560" y="3408"/>
              <a:ext cx="240"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Phe</a:t>
              </a:r>
            </a:p>
          </p:txBody>
        </p:sp>
        <p:sp>
          <p:nvSpPr>
            <p:cNvPr id="6174" name="Oval 137"/>
            <p:cNvSpPr>
              <a:spLocks noChangeArrowheads="1"/>
            </p:cNvSpPr>
            <p:nvPr/>
          </p:nvSpPr>
          <p:spPr bwMode="auto">
            <a:xfrm>
              <a:off x="4800" y="3408"/>
              <a:ext cx="240" cy="144"/>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Thr</a:t>
              </a:r>
            </a:p>
          </p:txBody>
        </p:sp>
        <p:sp>
          <p:nvSpPr>
            <p:cNvPr id="6175" name="Oval 138"/>
            <p:cNvSpPr>
              <a:spLocks noChangeArrowheads="1"/>
            </p:cNvSpPr>
            <p:nvPr/>
          </p:nvSpPr>
          <p:spPr bwMode="auto">
            <a:xfrm>
              <a:off x="5040" y="3408"/>
              <a:ext cx="240" cy="144"/>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Asn</a:t>
              </a:r>
            </a:p>
          </p:txBody>
        </p:sp>
        <p:sp>
          <p:nvSpPr>
            <p:cNvPr id="6176" name="Oval 139"/>
            <p:cNvSpPr>
              <a:spLocks noChangeArrowheads="1"/>
            </p:cNvSpPr>
            <p:nvPr/>
          </p:nvSpPr>
          <p:spPr bwMode="auto">
            <a:xfrm>
              <a:off x="5280" y="3408"/>
              <a:ext cx="240" cy="144"/>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Lys</a:t>
              </a:r>
            </a:p>
          </p:txBody>
        </p:sp>
      </p:grpSp>
      <p:sp>
        <p:nvSpPr>
          <p:cNvPr id="38" name="Rectangle 37"/>
          <p:cNvSpPr>
            <a:spLocks noChangeArrowheads="1"/>
          </p:cNvSpPr>
          <p:nvPr/>
        </p:nvSpPr>
        <p:spPr bwMode="auto">
          <a:xfrm>
            <a:off x="1922463" y="4257676"/>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a:cs typeface="Arial" panose="020B0604020202020204" pitchFamily="34" charset="0"/>
              </a:rPr>
              <a:t>- Khi Riboxom tiếp xúc với mã kết </a:t>
            </a:r>
            <a:r>
              <a:rPr lang="vi-VN" altLang="en-US" sz="2000">
                <a:latin typeface="Times  New Roman"/>
                <a:cs typeface="Arial" panose="020B0604020202020204" pitchFamily="34" charset="0"/>
              </a:rPr>
              <a:t>thúc trên mARN  quá trình dịch mã hoàn tất</a:t>
            </a:r>
            <a:r>
              <a:rPr lang="en-US" altLang="en-US" sz="2000">
                <a:latin typeface="Times  New Roman"/>
                <a:cs typeface="Arial" panose="020B0604020202020204" pitchFamily="34" charset="0"/>
              </a:rPr>
              <a:t>. </a:t>
            </a:r>
            <a:endParaRPr lang="vi-VN" altLang="en-US" sz="2000">
              <a:latin typeface="Times  New Roman"/>
              <a:cs typeface="Arial" panose="020B0604020202020204" pitchFamily="34" charset="0"/>
            </a:endParaRPr>
          </a:p>
          <a:p>
            <a:pPr eaLnBrk="1" hangingPunct="1">
              <a:spcBef>
                <a:spcPct val="0"/>
              </a:spcBef>
              <a:buFontTx/>
              <a:buChar char="-"/>
            </a:pPr>
            <a:r>
              <a:rPr lang="en-US" altLang="en-US" sz="2000">
                <a:latin typeface="Times  New Roman"/>
                <a:cs typeface="Arial" panose="020B0604020202020204" pitchFamily="34" charset="0"/>
              </a:rPr>
              <a:t> a</a:t>
            </a:r>
            <a:r>
              <a:rPr lang="vi-VN" altLang="en-US" sz="2000">
                <a:latin typeface="Times  New Roman"/>
                <a:cs typeface="Arial" panose="020B0604020202020204" pitchFamily="34" charset="0"/>
              </a:rPr>
              <a:t>a mở đầu  được cắt khỏi chuỗi polipetit</a:t>
            </a:r>
          </a:p>
          <a:p>
            <a:pPr eaLnBrk="1" hangingPunct="1">
              <a:spcBef>
                <a:spcPct val="0"/>
              </a:spcBef>
              <a:buFontTx/>
              <a:buChar char="-"/>
            </a:pPr>
            <a:r>
              <a:rPr lang="en-US" altLang="en-US" sz="2000">
                <a:latin typeface="Times  New Roman"/>
                <a:cs typeface="Arial" panose="020B0604020202020204" pitchFamily="34" charset="0"/>
              </a:rPr>
              <a:t> </a:t>
            </a:r>
            <a:r>
              <a:rPr lang="vi-VN" altLang="en-US" sz="2000">
                <a:latin typeface="Times  New Roman"/>
                <a:cs typeface="Arial" panose="020B0604020202020204" pitchFamily="34" charset="0"/>
              </a:rPr>
              <a:t>Chuỗi polipeptit hình thành Protein hoàn chỉnh</a:t>
            </a:r>
            <a:endParaRPr lang="en-US" altLang="en-US" sz="2000">
              <a:latin typeface="Times  New Roman"/>
              <a:cs typeface="Arial" panose="020B0604020202020204" pitchFamily="34" charset="0"/>
            </a:endParaRPr>
          </a:p>
        </p:txBody>
      </p:sp>
      <p:cxnSp>
        <p:nvCxnSpPr>
          <p:cNvPr id="4" name="Straight Arrow Connector 3"/>
          <p:cNvCxnSpPr/>
          <p:nvPr/>
        </p:nvCxnSpPr>
        <p:spPr>
          <a:xfrm flipH="1">
            <a:off x="4124575" y="1172500"/>
            <a:ext cx="1519181" cy="885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08600" y="778812"/>
            <a:ext cx="1813684" cy="461665"/>
          </a:xfrm>
          <a:prstGeom prst="rect">
            <a:avLst/>
          </a:prstGeom>
          <a:noFill/>
        </p:spPr>
        <p:txBody>
          <a:bodyPr wrap="square" rtlCol="0">
            <a:spAutoFit/>
          </a:bodyPr>
          <a:lstStyle/>
          <a:p>
            <a:r>
              <a:rPr lang="en-US" sz="2400">
                <a:latin typeface="Times  New Roman"/>
              </a:rPr>
              <a:t>Polipeptide</a:t>
            </a:r>
            <a:endParaRPr lang="vi-VN" sz="2400">
              <a:latin typeface="Times  New Roman"/>
            </a:endParaRPr>
          </a:p>
        </p:txBody>
      </p:sp>
      <p:sp>
        <p:nvSpPr>
          <p:cNvPr id="6" name="Rectangle 5"/>
          <p:cNvSpPr/>
          <p:nvPr/>
        </p:nvSpPr>
        <p:spPr>
          <a:xfrm>
            <a:off x="1944688" y="5746091"/>
            <a:ext cx="5904180" cy="461665"/>
          </a:xfrm>
          <a:prstGeom prst="rect">
            <a:avLst/>
          </a:prstGeom>
        </p:spPr>
        <p:txBody>
          <a:bodyPr wrap="none">
            <a:spAutoFit/>
          </a:bodyPr>
          <a:lstStyle/>
          <a:p>
            <a:r>
              <a:rPr lang="en-US" sz="2400">
                <a:solidFill>
                  <a:srgbClr val="FF0000"/>
                </a:solidFill>
                <a:latin typeface="Times  New Roman"/>
              </a:rPr>
              <a:t>Câu 4: Chiều dịch chuyển của ribosome ?</a:t>
            </a:r>
          </a:p>
        </p:txBody>
      </p:sp>
    </p:spTree>
    <p:extLst>
      <p:ext uri="{BB962C8B-B14F-4D97-AF65-F5344CB8AC3E}">
        <p14:creationId xmlns:p14="http://schemas.microsoft.com/office/powerpoint/2010/main" val="1346458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8"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FA0DE49-90C4-43AE-AE04-D84B1EA069B3}" type="slidenum">
              <a:rPr lang="en-US" smtClean="0">
                <a:solidFill>
                  <a:srgbClr val="E7DEC9">
                    <a:shade val="50000"/>
                    <a:satMod val="200000"/>
                  </a:srgbClr>
                </a:solidFill>
              </a:rPr>
              <a:pPr/>
              <a:t>46</a:t>
            </a:fld>
            <a:endParaRPr lang="en-US">
              <a:solidFill>
                <a:srgbClr val="E7DEC9">
                  <a:shade val="50000"/>
                  <a:satMod val="200000"/>
                </a:srgbClr>
              </a:solidFill>
            </a:endParaRPr>
          </a:p>
        </p:txBody>
      </p:sp>
      <p:pic>
        <p:nvPicPr>
          <p:cNvPr id="3"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5949950"/>
            <a:ext cx="658336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3001963" y="4864100"/>
            <a:ext cx="1674812" cy="1250950"/>
            <a:chOff x="3161" y="1296"/>
            <a:chExt cx="1055" cy="788"/>
          </a:xfrm>
        </p:grpSpPr>
        <p:sp>
          <p:nvSpPr>
            <p:cNvPr id="5" name="Freeform 4"/>
            <p:cNvSpPr>
              <a:spLocks/>
            </p:cNvSpPr>
            <p:nvPr/>
          </p:nvSpPr>
          <p:spPr bwMode="auto">
            <a:xfrm rot="-533819">
              <a:off x="3161" y="1296"/>
              <a:ext cx="1055" cy="788"/>
            </a:xfrm>
            <a:custGeom>
              <a:avLst/>
              <a:gdLst>
                <a:gd name="T0" fmla="*/ 741 w 1026"/>
                <a:gd name="T1" fmla="*/ 197 h 866"/>
                <a:gd name="T2" fmla="*/ 1243 w 1026"/>
                <a:gd name="T3" fmla="*/ 206 h 866"/>
                <a:gd name="T4" fmla="*/ 1468 w 1026"/>
                <a:gd name="T5" fmla="*/ 179 h 866"/>
                <a:gd name="T6" fmla="*/ 1556 w 1026"/>
                <a:gd name="T7" fmla="*/ 126 h 866"/>
                <a:gd name="T8" fmla="*/ 1487 w 1026"/>
                <a:gd name="T9" fmla="*/ 60 h 866"/>
                <a:gd name="T10" fmla="*/ 1239 w 1026"/>
                <a:gd name="T11" fmla="*/ 11 h 866"/>
                <a:gd name="T12" fmla="*/ 888 w 1026"/>
                <a:gd name="T13" fmla="*/ 5 h 866"/>
                <a:gd name="T14" fmla="*/ 609 w 1026"/>
                <a:gd name="T15" fmla="*/ 22 h 866"/>
                <a:gd name="T16" fmla="*/ 363 w 1026"/>
                <a:gd name="T17" fmla="*/ 60 h 866"/>
                <a:gd name="T18" fmla="*/ 202 w 1026"/>
                <a:gd name="T19" fmla="*/ 74 h 866"/>
                <a:gd name="T20" fmla="*/ 70 w 1026"/>
                <a:gd name="T21" fmla="*/ 100 h 866"/>
                <a:gd name="T22" fmla="*/ 36 w 1026"/>
                <a:gd name="T23" fmla="*/ 121 h 866"/>
                <a:gd name="T24" fmla="*/ 2 w 1026"/>
                <a:gd name="T25" fmla="*/ 141 h 866"/>
                <a:gd name="T26" fmla="*/ 11 w 1026"/>
                <a:gd name="T27" fmla="*/ 166 h 866"/>
                <a:gd name="T28" fmla="*/ 149 w 1026"/>
                <a:gd name="T29" fmla="*/ 187 h 866"/>
                <a:gd name="T30" fmla="*/ 741 w 1026"/>
                <a:gd name="T31" fmla="*/ 197 h 8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26" h="866">
                  <a:moveTo>
                    <a:pt x="488" y="816"/>
                  </a:moveTo>
                  <a:cubicBezTo>
                    <a:pt x="608" y="830"/>
                    <a:pt x="739" y="866"/>
                    <a:pt x="819" y="853"/>
                  </a:cubicBezTo>
                  <a:cubicBezTo>
                    <a:pt x="898" y="834"/>
                    <a:pt x="934" y="794"/>
                    <a:pt x="968" y="737"/>
                  </a:cubicBezTo>
                  <a:cubicBezTo>
                    <a:pt x="1002" y="679"/>
                    <a:pt x="1025" y="597"/>
                    <a:pt x="1025" y="515"/>
                  </a:cubicBezTo>
                  <a:cubicBezTo>
                    <a:pt x="1026" y="434"/>
                    <a:pt x="1011" y="321"/>
                    <a:pt x="976" y="244"/>
                  </a:cubicBezTo>
                  <a:cubicBezTo>
                    <a:pt x="938" y="163"/>
                    <a:pt x="880" y="84"/>
                    <a:pt x="816" y="44"/>
                  </a:cubicBezTo>
                  <a:cubicBezTo>
                    <a:pt x="751" y="5"/>
                    <a:pt x="653" y="0"/>
                    <a:pt x="585" y="8"/>
                  </a:cubicBezTo>
                  <a:cubicBezTo>
                    <a:pt x="517" y="17"/>
                    <a:pt x="451" y="44"/>
                    <a:pt x="401" y="89"/>
                  </a:cubicBezTo>
                  <a:lnTo>
                    <a:pt x="239" y="250"/>
                  </a:lnTo>
                  <a:lnTo>
                    <a:pt x="133" y="307"/>
                  </a:lnTo>
                  <a:cubicBezTo>
                    <a:pt x="101" y="334"/>
                    <a:pt x="66" y="381"/>
                    <a:pt x="47" y="413"/>
                  </a:cubicBezTo>
                  <a:cubicBezTo>
                    <a:pt x="28" y="445"/>
                    <a:pt x="29" y="467"/>
                    <a:pt x="21" y="499"/>
                  </a:cubicBezTo>
                  <a:cubicBezTo>
                    <a:pt x="14" y="526"/>
                    <a:pt x="4" y="546"/>
                    <a:pt x="2" y="576"/>
                  </a:cubicBezTo>
                  <a:cubicBezTo>
                    <a:pt x="0" y="606"/>
                    <a:pt x="0" y="648"/>
                    <a:pt x="11" y="682"/>
                  </a:cubicBezTo>
                  <a:cubicBezTo>
                    <a:pt x="27" y="714"/>
                    <a:pt x="18" y="746"/>
                    <a:pt x="98" y="768"/>
                  </a:cubicBezTo>
                  <a:cubicBezTo>
                    <a:pt x="178" y="790"/>
                    <a:pt x="368" y="802"/>
                    <a:pt x="488" y="816"/>
                  </a:cubicBezTo>
                  <a:close/>
                </a:path>
              </a:pathLst>
            </a:custGeom>
            <a:gradFill rotWithShape="1">
              <a:gsLst>
                <a:gs pos="0">
                  <a:schemeClr val="bg1"/>
                </a:gs>
                <a:gs pos="100000">
                  <a:srgbClr val="A85028"/>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 name="AutoShape 5"/>
            <p:cNvSpPr>
              <a:spLocks noChangeArrowheads="1"/>
            </p:cNvSpPr>
            <p:nvPr/>
          </p:nvSpPr>
          <p:spPr bwMode="auto">
            <a:xfrm>
              <a:off x="3264" y="1657"/>
              <a:ext cx="230" cy="407"/>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 name="AutoShape 6"/>
            <p:cNvSpPr>
              <a:spLocks noChangeArrowheads="1"/>
            </p:cNvSpPr>
            <p:nvPr/>
          </p:nvSpPr>
          <p:spPr bwMode="auto">
            <a:xfrm>
              <a:off x="3498" y="1505"/>
              <a:ext cx="250" cy="554"/>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 name="AutoShape 7"/>
            <p:cNvSpPr>
              <a:spLocks noChangeArrowheads="1"/>
            </p:cNvSpPr>
            <p:nvPr/>
          </p:nvSpPr>
          <p:spPr bwMode="auto">
            <a:xfrm>
              <a:off x="3750" y="1428"/>
              <a:ext cx="331" cy="588"/>
            </a:xfrm>
            <a:prstGeom prst="roundRect">
              <a:avLst>
                <a:gd name="adj" fmla="val 44583"/>
              </a:avLst>
            </a:prstGeom>
            <a:gradFill rotWithShape="1">
              <a:gsLst>
                <a:gs pos="0">
                  <a:schemeClr val="bg1"/>
                </a:gs>
                <a:gs pos="100000">
                  <a:srgbClr val="A8502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grpSp>
        <p:nvGrpSpPr>
          <p:cNvPr id="9" name="Group 70"/>
          <p:cNvGrpSpPr>
            <a:grpSpLocks/>
          </p:cNvGrpSpPr>
          <p:nvPr/>
        </p:nvGrpSpPr>
        <p:grpSpPr bwMode="auto">
          <a:xfrm>
            <a:off x="3448050" y="4965700"/>
            <a:ext cx="541338" cy="1136650"/>
            <a:chOff x="1923957" y="4965783"/>
            <a:chExt cx="541489" cy="1136058"/>
          </a:xfrm>
        </p:grpSpPr>
        <p:pic>
          <p:nvPicPr>
            <p:cNvPr id="10" name="Picture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3957" y="5169072"/>
              <a:ext cx="526426" cy="93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5"/>
            <p:cNvSpPr>
              <a:spLocks noChangeArrowheads="1"/>
            </p:cNvSpPr>
            <p:nvPr/>
          </p:nvSpPr>
          <p:spPr bwMode="auto">
            <a:xfrm>
              <a:off x="2037950" y="4965783"/>
              <a:ext cx="427496" cy="186546"/>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Met</a:t>
              </a:r>
            </a:p>
          </p:txBody>
        </p:sp>
      </p:grpSp>
      <p:grpSp>
        <p:nvGrpSpPr>
          <p:cNvPr id="12" name="Group 71"/>
          <p:cNvGrpSpPr>
            <a:grpSpLocks/>
          </p:cNvGrpSpPr>
          <p:nvPr/>
        </p:nvGrpSpPr>
        <p:grpSpPr bwMode="auto">
          <a:xfrm>
            <a:off x="3941764" y="4981576"/>
            <a:ext cx="522287" cy="1101725"/>
            <a:chOff x="2418210" y="4982067"/>
            <a:chExt cx="521178" cy="1101066"/>
          </a:xfrm>
        </p:grpSpPr>
        <p:grpSp>
          <p:nvGrpSpPr>
            <p:cNvPr id="13" name="Group 25"/>
            <p:cNvGrpSpPr>
              <a:grpSpLocks/>
            </p:cNvGrpSpPr>
            <p:nvPr/>
          </p:nvGrpSpPr>
          <p:grpSpPr bwMode="auto">
            <a:xfrm>
              <a:off x="2418210" y="5162135"/>
              <a:ext cx="521178" cy="920998"/>
              <a:chOff x="1238" y="1152"/>
              <a:chExt cx="202" cy="432"/>
            </a:xfrm>
          </p:grpSpPr>
          <p:grpSp>
            <p:nvGrpSpPr>
              <p:cNvPr id="15" name="Group 26"/>
              <p:cNvGrpSpPr>
                <a:grpSpLocks/>
              </p:cNvGrpSpPr>
              <p:nvPr/>
            </p:nvGrpSpPr>
            <p:grpSpPr bwMode="auto">
              <a:xfrm>
                <a:off x="1248" y="1152"/>
                <a:ext cx="192" cy="303"/>
                <a:chOff x="1008" y="912"/>
                <a:chExt cx="624" cy="831"/>
              </a:xfrm>
            </p:grpSpPr>
            <p:sp>
              <p:nvSpPr>
                <p:cNvPr id="17" name="Rectangle 27"/>
                <p:cNvSpPr>
                  <a:spLocks noChangeArrowheads="1"/>
                </p:cNvSpPr>
                <p:nvPr/>
              </p:nvSpPr>
              <p:spPr bwMode="auto">
                <a:xfrm>
                  <a:off x="1303" y="1238"/>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 name="Rectangle 28"/>
                <p:cNvSpPr>
                  <a:spLocks noChangeArrowheads="1"/>
                </p:cNvSpPr>
                <p:nvPr/>
              </p:nvSpPr>
              <p:spPr bwMode="auto">
                <a:xfrm>
                  <a:off x="1250" y="912"/>
                  <a:ext cx="142" cy="57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 name="Oval 29"/>
                <p:cNvSpPr>
                  <a:spLocks noChangeArrowheads="1"/>
                </p:cNvSpPr>
                <p:nvPr/>
              </p:nvSpPr>
              <p:spPr bwMode="auto">
                <a:xfrm>
                  <a:off x="1035" y="1488"/>
                  <a:ext cx="559" cy="255"/>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 name="Oval 30"/>
                <p:cNvSpPr>
                  <a:spLocks noChangeArrowheads="1"/>
                </p:cNvSpPr>
                <p:nvPr/>
              </p:nvSpPr>
              <p:spPr bwMode="auto">
                <a:xfrm>
                  <a:off x="1008" y="1089"/>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 name="Oval 31"/>
                <p:cNvSpPr>
                  <a:spLocks noChangeArrowheads="1"/>
                </p:cNvSpPr>
                <p:nvPr/>
              </p:nvSpPr>
              <p:spPr bwMode="auto">
                <a:xfrm>
                  <a:off x="1430" y="1197"/>
                  <a:ext cx="202" cy="159"/>
                </a:xfrm>
                <a:prstGeom prst="ellipse">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 name="Rectangle 32"/>
                <p:cNvSpPr>
                  <a:spLocks noChangeArrowheads="1"/>
                </p:cNvSpPr>
                <p:nvPr/>
              </p:nvSpPr>
              <p:spPr bwMode="auto">
                <a:xfrm>
                  <a:off x="1132" y="1134"/>
                  <a:ext cx="185" cy="86"/>
                </a:xfrm>
                <a:prstGeom prst="rect">
                  <a:avLst/>
                </a:prstGeom>
                <a:gradFill rotWithShape="1">
                  <a:gsLst>
                    <a:gs pos="0">
                      <a:srgbClr val="BEE5BE"/>
                    </a:gs>
                    <a:gs pos="50000">
                      <a:srgbClr val="009900"/>
                    </a:gs>
                    <a:gs pos="100000">
                      <a:srgbClr val="BEE5B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sp>
            <p:nvSpPr>
              <p:cNvPr id="16" name="Rectangle 33"/>
              <p:cNvSpPr>
                <a:spLocks noChangeArrowheads="1"/>
              </p:cNvSpPr>
              <p:nvPr/>
            </p:nvSpPr>
            <p:spPr bwMode="auto">
              <a:xfrm>
                <a:off x="1238" y="1440"/>
                <a:ext cx="192" cy="144"/>
              </a:xfrm>
              <a:prstGeom prst="rect">
                <a:avLst/>
              </a:prstGeom>
              <a:noFill/>
              <a:ln>
                <a:noFill/>
              </a:ln>
              <a:effectLst/>
              <a:extLst>
                <a:ext uri="{909E8E84-426E-40DD-AFC4-6F175D3DCCD1}">
                  <a14:hiddenFill xmlns:a14="http://schemas.microsoft.com/office/drawing/2010/main">
                    <a:gradFill rotWithShape="1">
                      <a:gsLst>
                        <a:gs pos="0">
                          <a:srgbClr val="FFFF99"/>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solidFill>
                      <a:srgbClr val="FF0000"/>
                    </a:solidFill>
                  </a:rPr>
                  <a:t>XUU</a:t>
                </a:r>
              </a:p>
            </p:txBody>
          </p:sp>
        </p:grpSp>
        <p:sp>
          <p:nvSpPr>
            <p:cNvPr id="14" name="Oval 105"/>
            <p:cNvSpPr>
              <a:spLocks noChangeArrowheads="1"/>
            </p:cNvSpPr>
            <p:nvPr/>
          </p:nvSpPr>
          <p:spPr bwMode="auto">
            <a:xfrm>
              <a:off x="2495935" y="4982067"/>
              <a:ext cx="412360" cy="171676"/>
            </a:xfrm>
            <a:prstGeom prst="ellipse">
              <a:avLst/>
            </a:prstGeom>
            <a:solidFill>
              <a:srgbClr val="FFC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Glu</a:t>
              </a:r>
            </a:p>
          </p:txBody>
        </p:sp>
      </p:grpSp>
      <p:pic>
        <p:nvPicPr>
          <p:cNvPr id="23" name="Picture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0225" y="6323013"/>
            <a:ext cx="14874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3070225" y="1171694"/>
            <a:ext cx="7132081" cy="461665"/>
          </a:xfrm>
          <a:prstGeom prst="rect">
            <a:avLst/>
          </a:prstGeom>
        </p:spPr>
        <p:txBody>
          <a:bodyPr wrap="none">
            <a:spAutoFit/>
          </a:bodyPr>
          <a:lstStyle/>
          <a:p>
            <a:r>
              <a:rPr lang="en-US" sz="2400">
                <a:solidFill>
                  <a:srgbClr val="FF0000"/>
                </a:solidFill>
                <a:latin typeface="Times  New Roman"/>
              </a:rPr>
              <a:t>5. Quá trình dịch mã diễn ra theo nguyên tắc nào ?</a:t>
            </a:r>
          </a:p>
        </p:txBody>
      </p:sp>
      <p:sp>
        <p:nvSpPr>
          <p:cNvPr id="25" name="TextBox 37"/>
          <p:cNvSpPr txBox="1">
            <a:spLocks noChangeArrowheads="1"/>
          </p:cNvSpPr>
          <p:nvPr/>
        </p:nvSpPr>
        <p:spPr bwMode="auto">
          <a:xfrm>
            <a:off x="1878339" y="60071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rPr>
              <a:t>mARN</a:t>
            </a:r>
          </a:p>
        </p:txBody>
      </p:sp>
      <p:sp>
        <p:nvSpPr>
          <p:cNvPr id="26" name="Rectangle 25"/>
          <p:cNvSpPr/>
          <p:nvPr/>
        </p:nvSpPr>
        <p:spPr>
          <a:xfrm>
            <a:off x="3070225" y="1943138"/>
            <a:ext cx="4956806" cy="461665"/>
          </a:xfrm>
          <a:prstGeom prst="rect">
            <a:avLst/>
          </a:prstGeom>
        </p:spPr>
        <p:txBody>
          <a:bodyPr wrap="none">
            <a:spAutoFit/>
          </a:bodyPr>
          <a:lstStyle/>
          <a:p>
            <a:r>
              <a:rPr lang="en-US" sz="2400">
                <a:solidFill>
                  <a:srgbClr val="FF0000"/>
                </a:solidFill>
                <a:latin typeface="Times  New Roman"/>
              </a:rPr>
              <a:t>6.  Kết quả của của trình dịch mã ?</a:t>
            </a:r>
          </a:p>
        </p:txBody>
      </p:sp>
    </p:spTree>
    <p:extLst>
      <p:ext uri="{BB962C8B-B14F-4D97-AF65-F5344CB8AC3E}">
        <p14:creationId xmlns:p14="http://schemas.microsoft.com/office/powerpoint/2010/main" val="4038079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9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8651" y="1060451"/>
            <a:ext cx="183356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9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879476"/>
            <a:ext cx="197485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8"/>
          <p:cNvGrpSpPr>
            <a:grpSpLocks/>
          </p:cNvGrpSpPr>
          <p:nvPr/>
        </p:nvGrpSpPr>
        <p:grpSpPr bwMode="auto">
          <a:xfrm rot="10800000">
            <a:off x="6672264" y="990600"/>
            <a:ext cx="2147887" cy="2838450"/>
            <a:chOff x="1437" y="1333"/>
            <a:chExt cx="556" cy="819"/>
          </a:xfrm>
        </p:grpSpPr>
        <p:sp>
          <p:nvSpPr>
            <p:cNvPr id="7371" name="Freeform 9"/>
            <p:cNvSpPr>
              <a:spLocks/>
            </p:cNvSpPr>
            <p:nvPr/>
          </p:nvSpPr>
          <p:spPr bwMode="auto">
            <a:xfrm>
              <a:off x="1437" y="1333"/>
              <a:ext cx="287" cy="819"/>
            </a:xfrm>
            <a:custGeom>
              <a:avLst/>
              <a:gdLst>
                <a:gd name="T0" fmla="*/ 287 w 287"/>
                <a:gd name="T1" fmla="*/ 5 h 819"/>
                <a:gd name="T2" fmla="*/ 269 w 287"/>
                <a:gd name="T3" fmla="*/ 5 h 819"/>
                <a:gd name="T4" fmla="*/ 197 w 287"/>
                <a:gd name="T5" fmla="*/ 9 h 819"/>
                <a:gd name="T6" fmla="*/ 125 w 287"/>
                <a:gd name="T7" fmla="*/ 59 h 819"/>
                <a:gd name="T8" fmla="*/ 143 w 287"/>
                <a:gd name="T9" fmla="*/ 185 h 819"/>
                <a:gd name="T10" fmla="*/ 23 w 287"/>
                <a:gd name="T11" fmla="*/ 321 h 819"/>
                <a:gd name="T12" fmla="*/ 3 w 287"/>
                <a:gd name="T13" fmla="*/ 413 h 819"/>
                <a:gd name="T14" fmla="*/ 7 w 287"/>
                <a:gd name="T15" fmla="*/ 459 h 819"/>
                <a:gd name="T16" fmla="*/ 23 w 287"/>
                <a:gd name="T17" fmla="*/ 553 h 819"/>
                <a:gd name="T18" fmla="*/ 47 w 287"/>
                <a:gd name="T19" fmla="*/ 627 h 819"/>
                <a:gd name="T20" fmla="*/ 81 w 287"/>
                <a:gd name="T21" fmla="*/ 697 h 819"/>
                <a:gd name="T22" fmla="*/ 141 w 287"/>
                <a:gd name="T23" fmla="*/ 769 h 819"/>
                <a:gd name="T24" fmla="*/ 207 w 287"/>
                <a:gd name="T25" fmla="*/ 809 h 819"/>
                <a:gd name="T26" fmla="*/ 281 w 287"/>
                <a:gd name="T27" fmla="*/ 819 h 8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7" h="819">
                  <a:moveTo>
                    <a:pt x="287" y="5"/>
                  </a:moveTo>
                  <a:cubicBezTo>
                    <a:pt x="284" y="5"/>
                    <a:pt x="284" y="4"/>
                    <a:pt x="269" y="5"/>
                  </a:cubicBezTo>
                  <a:cubicBezTo>
                    <a:pt x="254" y="6"/>
                    <a:pt x="221" y="0"/>
                    <a:pt x="197" y="9"/>
                  </a:cubicBezTo>
                  <a:cubicBezTo>
                    <a:pt x="173" y="18"/>
                    <a:pt x="134" y="30"/>
                    <a:pt x="125" y="59"/>
                  </a:cubicBezTo>
                  <a:cubicBezTo>
                    <a:pt x="95" y="111"/>
                    <a:pt x="160" y="141"/>
                    <a:pt x="143" y="185"/>
                  </a:cubicBezTo>
                  <a:cubicBezTo>
                    <a:pt x="126" y="229"/>
                    <a:pt x="46" y="283"/>
                    <a:pt x="23" y="321"/>
                  </a:cubicBezTo>
                  <a:cubicBezTo>
                    <a:pt x="0" y="359"/>
                    <a:pt x="6" y="390"/>
                    <a:pt x="3" y="413"/>
                  </a:cubicBezTo>
                  <a:cubicBezTo>
                    <a:pt x="0" y="436"/>
                    <a:pt x="4" y="436"/>
                    <a:pt x="7" y="459"/>
                  </a:cubicBezTo>
                  <a:cubicBezTo>
                    <a:pt x="10" y="482"/>
                    <a:pt x="16" y="525"/>
                    <a:pt x="23" y="553"/>
                  </a:cubicBezTo>
                  <a:cubicBezTo>
                    <a:pt x="30" y="581"/>
                    <a:pt x="37" y="603"/>
                    <a:pt x="47" y="627"/>
                  </a:cubicBezTo>
                  <a:cubicBezTo>
                    <a:pt x="57" y="651"/>
                    <a:pt x="65" y="673"/>
                    <a:pt x="81" y="697"/>
                  </a:cubicBezTo>
                  <a:cubicBezTo>
                    <a:pt x="97" y="721"/>
                    <a:pt x="120" y="750"/>
                    <a:pt x="141" y="769"/>
                  </a:cubicBezTo>
                  <a:cubicBezTo>
                    <a:pt x="162" y="788"/>
                    <a:pt x="184" y="801"/>
                    <a:pt x="207" y="809"/>
                  </a:cubicBezTo>
                  <a:cubicBezTo>
                    <a:pt x="230" y="817"/>
                    <a:pt x="269" y="817"/>
                    <a:pt x="281" y="819"/>
                  </a:cubicBezTo>
                </a:path>
              </a:pathLst>
            </a:custGeom>
            <a:gradFill rotWithShape="1">
              <a:gsLst>
                <a:gs pos="0">
                  <a:srgbClr val="FF99FF"/>
                </a:gs>
                <a:gs pos="100000">
                  <a:schemeClr val="tx2"/>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372" name="Freeform 10"/>
            <p:cNvSpPr>
              <a:spLocks/>
            </p:cNvSpPr>
            <p:nvPr/>
          </p:nvSpPr>
          <p:spPr bwMode="auto">
            <a:xfrm>
              <a:off x="1697" y="1333"/>
              <a:ext cx="296" cy="819"/>
            </a:xfrm>
            <a:custGeom>
              <a:avLst/>
              <a:gdLst>
                <a:gd name="T0" fmla="*/ 9 w 296"/>
                <a:gd name="T1" fmla="*/ 5 h 819"/>
                <a:gd name="T2" fmla="*/ 88 w 296"/>
                <a:gd name="T3" fmla="*/ 9 h 819"/>
                <a:gd name="T4" fmla="*/ 164 w 296"/>
                <a:gd name="T5" fmla="*/ 59 h 819"/>
                <a:gd name="T6" fmla="*/ 145 w 296"/>
                <a:gd name="T7" fmla="*/ 185 h 819"/>
                <a:gd name="T8" fmla="*/ 272 w 296"/>
                <a:gd name="T9" fmla="*/ 321 h 819"/>
                <a:gd name="T10" fmla="*/ 293 w 296"/>
                <a:gd name="T11" fmla="*/ 413 h 819"/>
                <a:gd name="T12" fmla="*/ 289 w 296"/>
                <a:gd name="T13" fmla="*/ 459 h 819"/>
                <a:gd name="T14" fmla="*/ 272 w 296"/>
                <a:gd name="T15" fmla="*/ 553 h 819"/>
                <a:gd name="T16" fmla="*/ 246 w 296"/>
                <a:gd name="T17" fmla="*/ 627 h 819"/>
                <a:gd name="T18" fmla="*/ 211 w 296"/>
                <a:gd name="T19" fmla="*/ 697 h 819"/>
                <a:gd name="T20" fmla="*/ 147 w 296"/>
                <a:gd name="T21" fmla="*/ 769 h 819"/>
                <a:gd name="T22" fmla="*/ 78 w 296"/>
                <a:gd name="T23" fmla="*/ 809 h 819"/>
                <a:gd name="T24" fmla="*/ 0 w 296"/>
                <a:gd name="T25" fmla="*/ 819 h 8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6" h="819">
                  <a:moveTo>
                    <a:pt x="9" y="5"/>
                  </a:moveTo>
                  <a:cubicBezTo>
                    <a:pt x="22" y="6"/>
                    <a:pt x="62" y="0"/>
                    <a:pt x="88" y="9"/>
                  </a:cubicBezTo>
                  <a:cubicBezTo>
                    <a:pt x="114" y="18"/>
                    <a:pt x="155" y="30"/>
                    <a:pt x="164" y="59"/>
                  </a:cubicBezTo>
                  <a:cubicBezTo>
                    <a:pt x="196" y="111"/>
                    <a:pt x="127" y="141"/>
                    <a:pt x="145" y="185"/>
                  </a:cubicBezTo>
                  <a:cubicBezTo>
                    <a:pt x="163" y="229"/>
                    <a:pt x="248" y="283"/>
                    <a:pt x="272" y="321"/>
                  </a:cubicBezTo>
                  <a:cubicBezTo>
                    <a:pt x="296" y="359"/>
                    <a:pt x="290" y="390"/>
                    <a:pt x="293" y="413"/>
                  </a:cubicBezTo>
                  <a:cubicBezTo>
                    <a:pt x="296" y="436"/>
                    <a:pt x="292" y="436"/>
                    <a:pt x="289" y="459"/>
                  </a:cubicBezTo>
                  <a:cubicBezTo>
                    <a:pt x="285" y="482"/>
                    <a:pt x="279" y="525"/>
                    <a:pt x="272" y="553"/>
                  </a:cubicBezTo>
                  <a:cubicBezTo>
                    <a:pt x="264" y="581"/>
                    <a:pt x="257" y="603"/>
                    <a:pt x="246" y="627"/>
                  </a:cubicBezTo>
                  <a:cubicBezTo>
                    <a:pt x="236" y="651"/>
                    <a:pt x="228" y="673"/>
                    <a:pt x="211" y="697"/>
                  </a:cubicBezTo>
                  <a:cubicBezTo>
                    <a:pt x="194" y="721"/>
                    <a:pt x="170" y="750"/>
                    <a:pt x="147" y="769"/>
                  </a:cubicBezTo>
                  <a:cubicBezTo>
                    <a:pt x="125" y="788"/>
                    <a:pt x="102" y="801"/>
                    <a:pt x="78" y="809"/>
                  </a:cubicBezTo>
                  <a:cubicBezTo>
                    <a:pt x="54" y="817"/>
                    <a:pt x="13" y="817"/>
                    <a:pt x="0" y="819"/>
                  </a:cubicBezTo>
                </a:path>
              </a:pathLst>
            </a:custGeom>
            <a:gradFill rotWithShape="1">
              <a:gsLst>
                <a:gs pos="0">
                  <a:srgbClr val="FF99FF"/>
                </a:gs>
                <a:gs pos="100000">
                  <a:schemeClr val="tx2"/>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7173" name="Group 17"/>
          <p:cNvGrpSpPr>
            <a:grpSpLocks/>
          </p:cNvGrpSpPr>
          <p:nvPr/>
        </p:nvGrpSpPr>
        <p:grpSpPr bwMode="auto">
          <a:xfrm>
            <a:off x="1868488" y="2357439"/>
            <a:ext cx="8748712" cy="714375"/>
            <a:chOff x="201" y="2238"/>
            <a:chExt cx="5511" cy="450"/>
          </a:xfrm>
        </p:grpSpPr>
        <p:grpSp>
          <p:nvGrpSpPr>
            <p:cNvPr id="7175" name="Group 18"/>
            <p:cNvGrpSpPr>
              <a:grpSpLocks/>
            </p:cNvGrpSpPr>
            <p:nvPr/>
          </p:nvGrpSpPr>
          <p:grpSpPr bwMode="auto">
            <a:xfrm rot="-293304">
              <a:off x="526" y="2259"/>
              <a:ext cx="196" cy="304"/>
              <a:chOff x="2396" y="758"/>
              <a:chExt cx="290" cy="475"/>
            </a:xfrm>
          </p:grpSpPr>
          <p:sp>
            <p:nvSpPr>
              <p:cNvPr id="7367" name="Freeform 1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8" name="Freeform 2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69" name="Freeform 2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70" name="Rectangle 2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76" name="Group 23"/>
            <p:cNvGrpSpPr>
              <a:grpSpLocks/>
            </p:cNvGrpSpPr>
            <p:nvPr/>
          </p:nvGrpSpPr>
          <p:grpSpPr bwMode="auto">
            <a:xfrm rot="-195384">
              <a:off x="392" y="2307"/>
              <a:ext cx="185" cy="247"/>
              <a:chOff x="853" y="1717"/>
              <a:chExt cx="274" cy="386"/>
            </a:xfrm>
          </p:grpSpPr>
          <p:sp>
            <p:nvSpPr>
              <p:cNvPr id="7363" name="Freeform 24"/>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4" name="Freeform 25"/>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5" name="Freeform 26"/>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6" name="Rectangle 27"/>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177" name="Group 28"/>
            <p:cNvGrpSpPr>
              <a:grpSpLocks/>
            </p:cNvGrpSpPr>
            <p:nvPr/>
          </p:nvGrpSpPr>
          <p:grpSpPr bwMode="auto">
            <a:xfrm rot="-217193">
              <a:off x="254" y="2238"/>
              <a:ext cx="141" cy="316"/>
              <a:chOff x="1689" y="901"/>
              <a:chExt cx="209" cy="494"/>
            </a:xfrm>
          </p:grpSpPr>
          <p:sp>
            <p:nvSpPr>
              <p:cNvPr id="7359" name="Freeform 29"/>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0" name="Freeform 30"/>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61" name="Freeform 31"/>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62" name="Rectangle 32"/>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78" name="Group 33"/>
            <p:cNvGrpSpPr>
              <a:grpSpLocks/>
            </p:cNvGrpSpPr>
            <p:nvPr/>
          </p:nvGrpSpPr>
          <p:grpSpPr bwMode="auto">
            <a:xfrm rot="-170327">
              <a:off x="696" y="2328"/>
              <a:ext cx="136" cy="241"/>
              <a:chOff x="3120" y="738"/>
              <a:chExt cx="202" cy="377"/>
            </a:xfrm>
          </p:grpSpPr>
          <p:sp>
            <p:nvSpPr>
              <p:cNvPr id="7355" name="Freeform 34"/>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solidFill>
                <a:srgbClr val="3BA9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56" name="Freeform 35"/>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57" name="Freeform 36"/>
              <p:cNvSpPr>
                <a:spLocks/>
              </p:cNvSpPr>
              <p:nvPr/>
            </p:nvSpPr>
            <p:spPr bwMode="auto">
              <a:xfrm rot="-5993320">
                <a:off x="3157" y="1033"/>
                <a:ext cx="124" cy="39"/>
              </a:xfrm>
              <a:custGeom>
                <a:avLst/>
                <a:gdLst>
                  <a:gd name="T0" fmla="*/ 2 w 124"/>
                  <a:gd name="T1" fmla="*/ 0 h 39"/>
                  <a:gd name="T2" fmla="*/ 124 w 124"/>
                  <a:gd name="T3" fmla="*/ 31 h 39"/>
                  <a:gd name="T4" fmla="*/ 122 w 124"/>
                  <a:gd name="T5" fmla="*/ 39 h 39"/>
                  <a:gd name="T6" fmla="*/ 0 w 124"/>
                  <a:gd name="T7" fmla="*/ 8 h 39"/>
                  <a:gd name="T8" fmla="*/ 2 w 124"/>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9">
                    <a:moveTo>
                      <a:pt x="2" y="0"/>
                    </a:moveTo>
                    <a:lnTo>
                      <a:pt x="124" y="31"/>
                    </a:lnTo>
                    <a:lnTo>
                      <a:pt x="122" y="39"/>
                    </a:lnTo>
                    <a:lnTo>
                      <a:pt x="0" y="8"/>
                    </a:lnTo>
                    <a:lnTo>
                      <a:pt x="2"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58" name="Rectangle 37"/>
              <p:cNvSpPr>
                <a:spLocks noChangeArrowheads="1"/>
              </p:cNvSpPr>
              <p:nvPr/>
            </p:nvSpPr>
            <p:spPr bwMode="auto">
              <a:xfrm>
                <a:off x="3179" y="847"/>
                <a:ext cx="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X</a:t>
                </a:r>
                <a:endParaRPr lang="en-US" altLang="en-US" sz="2000">
                  <a:latin typeface="VNI-Times" pitchFamily="2" charset="0"/>
                  <a:cs typeface="Arial" panose="020B0604020202020204" pitchFamily="34" charset="0"/>
                </a:endParaRPr>
              </a:p>
            </p:txBody>
          </p:sp>
        </p:grpSp>
        <p:grpSp>
          <p:nvGrpSpPr>
            <p:cNvPr id="7179" name="Group 38"/>
            <p:cNvGrpSpPr>
              <a:grpSpLocks/>
            </p:cNvGrpSpPr>
            <p:nvPr/>
          </p:nvGrpSpPr>
          <p:grpSpPr bwMode="auto">
            <a:xfrm rot="-293304">
              <a:off x="796" y="2265"/>
              <a:ext cx="196" cy="304"/>
              <a:chOff x="2396" y="758"/>
              <a:chExt cx="290" cy="475"/>
            </a:xfrm>
          </p:grpSpPr>
          <p:sp>
            <p:nvSpPr>
              <p:cNvPr id="7351" name="Freeform 3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52" name="Freeform 4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53" name="Freeform 4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54" name="Rectangle 4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80" name="Group 43"/>
            <p:cNvGrpSpPr>
              <a:grpSpLocks/>
            </p:cNvGrpSpPr>
            <p:nvPr/>
          </p:nvGrpSpPr>
          <p:grpSpPr bwMode="auto">
            <a:xfrm rot="-217193">
              <a:off x="1230" y="2258"/>
              <a:ext cx="141" cy="316"/>
              <a:chOff x="1689" y="901"/>
              <a:chExt cx="209" cy="494"/>
            </a:xfrm>
          </p:grpSpPr>
          <p:sp>
            <p:nvSpPr>
              <p:cNvPr id="7347" name="Freeform 4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48" name="Freeform 4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49" name="Freeform 4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50" name="Rectangle 4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81" name="Group 48"/>
            <p:cNvGrpSpPr>
              <a:grpSpLocks/>
            </p:cNvGrpSpPr>
            <p:nvPr/>
          </p:nvGrpSpPr>
          <p:grpSpPr bwMode="auto">
            <a:xfrm rot="-293304">
              <a:off x="1338" y="2273"/>
              <a:ext cx="196" cy="304"/>
              <a:chOff x="2396" y="758"/>
              <a:chExt cx="290" cy="475"/>
            </a:xfrm>
          </p:grpSpPr>
          <p:sp>
            <p:nvSpPr>
              <p:cNvPr id="7343" name="Freeform 4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44" name="Freeform 5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45" name="Freeform 5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46" name="Rectangle 5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82" name="Group 53"/>
            <p:cNvGrpSpPr>
              <a:grpSpLocks/>
            </p:cNvGrpSpPr>
            <p:nvPr/>
          </p:nvGrpSpPr>
          <p:grpSpPr bwMode="auto">
            <a:xfrm rot="-293304">
              <a:off x="1463" y="2265"/>
              <a:ext cx="196" cy="304"/>
              <a:chOff x="2396" y="758"/>
              <a:chExt cx="290" cy="475"/>
            </a:xfrm>
          </p:grpSpPr>
          <p:sp>
            <p:nvSpPr>
              <p:cNvPr id="7339" name="Freeform 5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40" name="Freeform 5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41" name="Freeform 5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42" name="Rectangle 5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83" name="Group 58"/>
            <p:cNvGrpSpPr>
              <a:grpSpLocks/>
            </p:cNvGrpSpPr>
            <p:nvPr/>
          </p:nvGrpSpPr>
          <p:grpSpPr bwMode="auto">
            <a:xfrm rot="-195384">
              <a:off x="934" y="2315"/>
              <a:ext cx="185" cy="247"/>
              <a:chOff x="853" y="1717"/>
              <a:chExt cx="274" cy="386"/>
            </a:xfrm>
          </p:grpSpPr>
          <p:sp>
            <p:nvSpPr>
              <p:cNvPr id="7335" name="Freeform 59"/>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6" name="Freeform 60"/>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7" name="Freeform 61"/>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8" name="Rectangle 62"/>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184" name="Group 63"/>
            <p:cNvGrpSpPr>
              <a:grpSpLocks/>
            </p:cNvGrpSpPr>
            <p:nvPr/>
          </p:nvGrpSpPr>
          <p:grpSpPr bwMode="auto">
            <a:xfrm rot="-217193">
              <a:off x="1094" y="2256"/>
              <a:ext cx="141" cy="316"/>
              <a:chOff x="1689" y="901"/>
              <a:chExt cx="209" cy="494"/>
            </a:xfrm>
          </p:grpSpPr>
          <p:sp>
            <p:nvSpPr>
              <p:cNvPr id="7331" name="Freeform 6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2" name="Freeform 6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33" name="Freeform 6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4" name="Rectangle 6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85" name="Group 68"/>
            <p:cNvGrpSpPr>
              <a:grpSpLocks/>
            </p:cNvGrpSpPr>
            <p:nvPr/>
          </p:nvGrpSpPr>
          <p:grpSpPr bwMode="auto">
            <a:xfrm rot="-293304">
              <a:off x="1896" y="2259"/>
              <a:ext cx="196" cy="304"/>
              <a:chOff x="2396" y="758"/>
              <a:chExt cx="290" cy="475"/>
            </a:xfrm>
          </p:grpSpPr>
          <p:sp>
            <p:nvSpPr>
              <p:cNvPr id="7327" name="Freeform 6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8" name="Freeform 7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29" name="Freeform 7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30" name="Rectangle 7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86" name="Group 73"/>
            <p:cNvGrpSpPr>
              <a:grpSpLocks/>
            </p:cNvGrpSpPr>
            <p:nvPr/>
          </p:nvGrpSpPr>
          <p:grpSpPr bwMode="auto">
            <a:xfrm rot="-195384">
              <a:off x="1622" y="2307"/>
              <a:ext cx="185" cy="247"/>
              <a:chOff x="853" y="1717"/>
              <a:chExt cx="274" cy="386"/>
            </a:xfrm>
          </p:grpSpPr>
          <p:sp>
            <p:nvSpPr>
              <p:cNvPr id="7323" name="Freeform 74"/>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4" name="Freeform 75"/>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5" name="Freeform 76"/>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6" name="Rectangle 77"/>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187" name="Group 78"/>
            <p:cNvGrpSpPr>
              <a:grpSpLocks/>
            </p:cNvGrpSpPr>
            <p:nvPr/>
          </p:nvGrpSpPr>
          <p:grpSpPr bwMode="auto">
            <a:xfrm rot="-217193">
              <a:off x="1782" y="2248"/>
              <a:ext cx="141" cy="316"/>
              <a:chOff x="1689" y="901"/>
              <a:chExt cx="209" cy="494"/>
            </a:xfrm>
          </p:grpSpPr>
          <p:sp>
            <p:nvSpPr>
              <p:cNvPr id="7319" name="Freeform 79"/>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0" name="Freeform 80"/>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21" name="Freeform 81"/>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22" name="Rectangle 82"/>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88" name="Group 83"/>
            <p:cNvGrpSpPr>
              <a:grpSpLocks/>
            </p:cNvGrpSpPr>
            <p:nvPr/>
          </p:nvGrpSpPr>
          <p:grpSpPr bwMode="auto">
            <a:xfrm rot="-170327">
              <a:off x="2066" y="2328"/>
              <a:ext cx="136" cy="241"/>
              <a:chOff x="3120" y="738"/>
              <a:chExt cx="202" cy="377"/>
            </a:xfrm>
          </p:grpSpPr>
          <p:sp>
            <p:nvSpPr>
              <p:cNvPr id="7315" name="Freeform 84"/>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solidFill>
                <a:srgbClr val="3BA9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16" name="Freeform 85"/>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17" name="Freeform 86"/>
              <p:cNvSpPr>
                <a:spLocks/>
              </p:cNvSpPr>
              <p:nvPr/>
            </p:nvSpPr>
            <p:spPr bwMode="auto">
              <a:xfrm rot="-5993320">
                <a:off x="3157" y="1033"/>
                <a:ext cx="124" cy="39"/>
              </a:xfrm>
              <a:custGeom>
                <a:avLst/>
                <a:gdLst>
                  <a:gd name="T0" fmla="*/ 2 w 124"/>
                  <a:gd name="T1" fmla="*/ 0 h 39"/>
                  <a:gd name="T2" fmla="*/ 124 w 124"/>
                  <a:gd name="T3" fmla="*/ 31 h 39"/>
                  <a:gd name="T4" fmla="*/ 122 w 124"/>
                  <a:gd name="T5" fmla="*/ 39 h 39"/>
                  <a:gd name="T6" fmla="*/ 0 w 124"/>
                  <a:gd name="T7" fmla="*/ 8 h 39"/>
                  <a:gd name="T8" fmla="*/ 2 w 124"/>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9">
                    <a:moveTo>
                      <a:pt x="2" y="0"/>
                    </a:moveTo>
                    <a:lnTo>
                      <a:pt x="124" y="31"/>
                    </a:lnTo>
                    <a:lnTo>
                      <a:pt x="122" y="39"/>
                    </a:lnTo>
                    <a:lnTo>
                      <a:pt x="0" y="8"/>
                    </a:lnTo>
                    <a:lnTo>
                      <a:pt x="2"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18" name="Rectangle 87"/>
              <p:cNvSpPr>
                <a:spLocks noChangeArrowheads="1"/>
              </p:cNvSpPr>
              <p:nvPr/>
            </p:nvSpPr>
            <p:spPr bwMode="auto">
              <a:xfrm>
                <a:off x="3179" y="847"/>
                <a:ext cx="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X</a:t>
                </a:r>
                <a:endParaRPr lang="en-US" altLang="en-US" sz="2000">
                  <a:latin typeface="VNI-Times" pitchFamily="2" charset="0"/>
                  <a:cs typeface="Arial" panose="020B0604020202020204" pitchFamily="34" charset="0"/>
                </a:endParaRPr>
              </a:p>
            </p:txBody>
          </p:sp>
        </p:grpSp>
        <p:grpSp>
          <p:nvGrpSpPr>
            <p:cNvPr id="7189" name="Group 88"/>
            <p:cNvGrpSpPr>
              <a:grpSpLocks/>
            </p:cNvGrpSpPr>
            <p:nvPr/>
          </p:nvGrpSpPr>
          <p:grpSpPr bwMode="auto">
            <a:xfrm rot="-293304">
              <a:off x="2166" y="2265"/>
              <a:ext cx="196" cy="304"/>
              <a:chOff x="2396" y="758"/>
              <a:chExt cx="290" cy="475"/>
            </a:xfrm>
          </p:grpSpPr>
          <p:sp>
            <p:nvSpPr>
              <p:cNvPr id="7311" name="Freeform 8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12" name="Freeform 9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13" name="Freeform 9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14" name="Rectangle 9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90" name="Group 93"/>
            <p:cNvGrpSpPr>
              <a:grpSpLocks/>
            </p:cNvGrpSpPr>
            <p:nvPr/>
          </p:nvGrpSpPr>
          <p:grpSpPr bwMode="auto">
            <a:xfrm rot="-217193">
              <a:off x="2600" y="2258"/>
              <a:ext cx="141" cy="316"/>
              <a:chOff x="1689" y="901"/>
              <a:chExt cx="209" cy="494"/>
            </a:xfrm>
          </p:grpSpPr>
          <p:sp>
            <p:nvSpPr>
              <p:cNvPr id="7307" name="Freeform 9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08" name="Freeform 9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09" name="Freeform 9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10" name="Rectangle 9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91" name="Group 98"/>
            <p:cNvGrpSpPr>
              <a:grpSpLocks/>
            </p:cNvGrpSpPr>
            <p:nvPr/>
          </p:nvGrpSpPr>
          <p:grpSpPr bwMode="auto">
            <a:xfrm rot="-293304">
              <a:off x="2708" y="2273"/>
              <a:ext cx="196" cy="304"/>
              <a:chOff x="2396" y="758"/>
              <a:chExt cx="290" cy="475"/>
            </a:xfrm>
          </p:grpSpPr>
          <p:sp>
            <p:nvSpPr>
              <p:cNvPr id="7303" name="Freeform 9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04" name="Freeform 10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05" name="Freeform 10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06" name="Rectangle 10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92" name="Group 103"/>
            <p:cNvGrpSpPr>
              <a:grpSpLocks/>
            </p:cNvGrpSpPr>
            <p:nvPr/>
          </p:nvGrpSpPr>
          <p:grpSpPr bwMode="auto">
            <a:xfrm rot="-293304">
              <a:off x="2833" y="2265"/>
              <a:ext cx="196" cy="304"/>
              <a:chOff x="2396" y="758"/>
              <a:chExt cx="290" cy="475"/>
            </a:xfrm>
          </p:grpSpPr>
          <p:sp>
            <p:nvSpPr>
              <p:cNvPr id="7299" name="Freeform 10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00" name="Freeform 10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301" name="Freeform 10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02" name="Rectangle 10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93" name="Group 108"/>
            <p:cNvGrpSpPr>
              <a:grpSpLocks/>
            </p:cNvGrpSpPr>
            <p:nvPr/>
          </p:nvGrpSpPr>
          <p:grpSpPr bwMode="auto">
            <a:xfrm rot="-195384">
              <a:off x="2304" y="2315"/>
              <a:ext cx="185" cy="247"/>
              <a:chOff x="853" y="1717"/>
              <a:chExt cx="274" cy="386"/>
            </a:xfrm>
          </p:grpSpPr>
          <p:sp>
            <p:nvSpPr>
              <p:cNvPr id="7295" name="Freeform 109"/>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6" name="Freeform 110"/>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7" name="Freeform 111"/>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8" name="Rectangle 112"/>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194" name="Group 113"/>
            <p:cNvGrpSpPr>
              <a:grpSpLocks/>
            </p:cNvGrpSpPr>
            <p:nvPr/>
          </p:nvGrpSpPr>
          <p:grpSpPr bwMode="auto">
            <a:xfrm rot="-217193">
              <a:off x="2464" y="2256"/>
              <a:ext cx="141" cy="316"/>
              <a:chOff x="1689" y="901"/>
              <a:chExt cx="209" cy="494"/>
            </a:xfrm>
          </p:grpSpPr>
          <p:sp>
            <p:nvSpPr>
              <p:cNvPr id="7291" name="Freeform 11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2" name="Freeform 11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93" name="Freeform 11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4" name="Rectangle 11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95" name="Group 118"/>
            <p:cNvGrpSpPr>
              <a:grpSpLocks/>
            </p:cNvGrpSpPr>
            <p:nvPr/>
          </p:nvGrpSpPr>
          <p:grpSpPr bwMode="auto">
            <a:xfrm rot="-293304">
              <a:off x="3267" y="2269"/>
              <a:ext cx="196" cy="304"/>
              <a:chOff x="2396" y="758"/>
              <a:chExt cx="290" cy="475"/>
            </a:xfrm>
          </p:grpSpPr>
          <p:sp>
            <p:nvSpPr>
              <p:cNvPr id="7287" name="Freeform 11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8" name="Freeform 12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89" name="Freeform 12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90" name="Rectangle 12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196" name="Group 123"/>
            <p:cNvGrpSpPr>
              <a:grpSpLocks/>
            </p:cNvGrpSpPr>
            <p:nvPr/>
          </p:nvGrpSpPr>
          <p:grpSpPr bwMode="auto">
            <a:xfrm rot="-195384">
              <a:off x="2993" y="2317"/>
              <a:ext cx="185" cy="247"/>
              <a:chOff x="853" y="1717"/>
              <a:chExt cx="274" cy="386"/>
            </a:xfrm>
          </p:grpSpPr>
          <p:sp>
            <p:nvSpPr>
              <p:cNvPr id="7283" name="Freeform 124"/>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4" name="Freeform 125"/>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5" name="Freeform 126"/>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6" name="Rectangle 127"/>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197" name="Group 128"/>
            <p:cNvGrpSpPr>
              <a:grpSpLocks/>
            </p:cNvGrpSpPr>
            <p:nvPr/>
          </p:nvGrpSpPr>
          <p:grpSpPr bwMode="auto">
            <a:xfrm rot="-217193">
              <a:off x="3153" y="2258"/>
              <a:ext cx="141" cy="316"/>
              <a:chOff x="1689" y="901"/>
              <a:chExt cx="209" cy="494"/>
            </a:xfrm>
          </p:grpSpPr>
          <p:sp>
            <p:nvSpPr>
              <p:cNvPr id="7279" name="Freeform 129"/>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0" name="Freeform 130"/>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81" name="Freeform 131"/>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82" name="Rectangle 132"/>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198" name="Group 133"/>
            <p:cNvGrpSpPr>
              <a:grpSpLocks/>
            </p:cNvGrpSpPr>
            <p:nvPr/>
          </p:nvGrpSpPr>
          <p:grpSpPr bwMode="auto">
            <a:xfrm rot="-170327">
              <a:off x="3437" y="2338"/>
              <a:ext cx="136" cy="241"/>
              <a:chOff x="3120" y="738"/>
              <a:chExt cx="202" cy="377"/>
            </a:xfrm>
          </p:grpSpPr>
          <p:sp>
            <p:nvSpPr>
              <p:cNvPr id="7275" name="Freeform 134"/>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solidFill>
                <a:srgbClr val="3BA9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76" name="Freeform 135"/>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77" name="Freeform 136"/>
              <p:cNvSpPr>
                <a:spLocks/>
              </p:cNvSpPr>
              <p:nvPr/>
            </p:nvSpPr>
            <p:spPr bwMode="auto">
              <a:xfrm rot="-5993320">
                <a:off x="3157" y="1033"/>
                <a:ext cx="124" cy="39"/>
              </a:xfrm>
              <a:custGeom>
                <a:avLst/>
                <a:gdLst>
                  <a:gd name="T0" fmla="*/ 2 w 124"/>
                  <a:gd name="T1" fmla="*/ 0 h 39"/>
                  <a:gd name="T2" fmla="*/ 124 w 124"/>
                  <a:gd name="T3" fmla="*/ 31 h 39"/>
                  <a:gd name="T4" fmla="*/ 122 w 124"/>
                  <a:gd name="T5" fmla="*/ 39 h 39"/>
                  <a:gd name="T6" fmla="*/ 0 w 124"/>
                  <a:gd name="T7" fmla="*/ 8 h 39"/>
                  <a:gd name="T8" fmla="*/ 2 w 124"/>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9">
                    <a:moveTo>
                      <a:pt x="2" y="0"/>
                    </a:moveTo>
                    <a:lnTo>
                      <a:pt x="124" y="31"/>
                    </a:lnTo>
                    <a:lnTo>
                      <a:pt x="122" y="39"/>
                    </a:lnTo>
                    <a:lnTo>
                      <a:pt x="0" y="8"/>
                    </a:lnTo>
                    <a:lnTo>
                      <a:pt x="2"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78" name="Rectangle 137"/>
              <p:cNvSpPr>
                <a:spLocks noChangeArrowheads="1"/>
              </p:cNvSpPr>
              <p:nvPr/>
            </p:nvSpPr>
            <p:spPr bwMode="auto">
              <a:xfrm>
                <a:off x="3179" y="847"/>
                <a:ext cx="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X</a:t>
                </a:r>
                <a:endParaRPr lang="en-US" altLang="en-US" sz="2000">
                  <a:latin typeface="VNI-Times" pitchFamily="2" charset="0"/>
                  <a:cs typeface="Arial" panose="020B0604020202020204" pitchFamily="34" charset="0"/>
                </a:endParaRPr>
              </a:p>
            </p:txBody>
          </p:sp>
        </p:grpSp>
        <p:grpSp>
          <p:nvGrpSpPr>
            <p:cNvPr id="7199" name="Group 138"/>
            <p:cNvGrpSpPr>
              <a:grpSpLocks/>
            </p:cNvGrpSpPr>
            <p:nvPr/>
          </p:nvGrpSpPr>
          <p:grpSpPr bwMode="auto">
            <a:xfrm rot="-293304">
              <a:off x="3537" y="2275"/>
              <a:ext cx="196" cy="304"/>
              <a:chOff x="2396" y="758"/>
              <a:chExt cx="290" cy="475"/>
            </a:xfrm>
          </p:grpSpPr>
          <p:sp>
            <p:nvSpPr>
              <p:cNvPr id="7271" name="Freeform 13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72" name="Freeform 14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73" name="Freeform 14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74" name="Rectangle 14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00" name="Group 143"/>
            <p:cNvGrpSpPr>
              <a:grpSpLocks/>
            </p:cNvGrpSpPr>
            <p:nvPr/>
          </p:nvGrpSpPr>
          <p:grpSpPr bwMode="auto">
            <a:xfrm rot="-293304">
              <a:off x="3984" y="2259"/>
              <a:ext cx="196" cy="304"/>
              <a:chOff x="2396" y="758"/>
              <a:chExt cx="290" cy="475"/>
            </a:xfrm>
          </p:grpSpPr>
          <p:sp>
            <p:nvSpPr>
              <p:cNvPr id="7267" name="Freeform 14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8" name="Freeform 14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69" name="Freeform 14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70" name="Rectangle 14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01" name="Group 148"/>
            <p:cNvGrpSpPr>
              <a:grpSpLocks/>
            </p:cNvGrpSpPr>
            <p:nvPr/>
          </p:nvGrpSpPr>
          <p:grpSpPr bwMode="auto">
            <a:xfrm rot="-195384">
              <a:off x="3710" y="2307"/>
              <a:ext cx="185" cy="247"/>
              <a:chOff x="853" y="1717"/>
              <a:chExt cx="274" cy="386"/>
            </a:xfrm>
          </p:grpSpPr>
          <p:sp>
            <p:nvSpPr>
              <p:cNvPr id="7263" name="Freeform 149"/>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4" name="Freeform 150"/>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5" name="Freeform 151"/>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6" name="Rectangle 152"/>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202" name="Group 153"/>
            <p:cNvGrpSpPr>
              <a:grpSpLocks/>
            </p:cNvGrpSpPr>
            <p:nvPr/>
          </p:nvGrpSpPr>
          <p:grpSpPr bwMode="auto">
            <a:xfrm rot="-217193">
              <a:off x="3870" y="2248"/>
              <a:ext cx="141" cy="316"/>
              <a:chOff x="1689" y="901"/>
              <a:chExt cx="209" cy="494"/>
            </a:xfrm>
          </p:grpSpPr>
          <p:sp>
            <p:nvSpPr>
              <p:cNvPr id="7259" name="Freeform 15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0" name="Freeform 15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61" name="Freeform 15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62" name="Rectangle 15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203" name="Group 158"/>
            <p:cNvGrpSpPr>
              <a:grpSpLocks/>
            </p:cNvGrpSpPr>
            <p:nvPr/>
          </p:nvGrpSpPr>
          <p:grpSpPr bwMode="auto">
            <a:xfrm rot="-170327">
              <a:off x="4154" y="2328"/>
              <a:ext cx="136" cy="241"/>
              <a:chOff x="3120" y="738"/>
              <a:chExt cx="202" cy="377"/>
            </a:xfrm>
          </p:grpSpPr>
          <p:sp>
            <p:nvSpPr>
              <p:cNvPr id="7255" name="Freeform 159"/>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solidFill>
                <a:srgbClr val="3BA9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56" name="Freeform 160"/>
              <p:cNvSpPr>
                <a:spLocks/>
              </p:cNvSpPr>
              <p:nvPr/>
            </p:nvSpPr>
            <p:spPr bwMode="auto">
              <a:xfrm rot="-5993320">
                <a:off x="3085" y="773"/>
                <a:ext cx="271" cy="202"/>
              </a:xfrm>
              <a:custGeom>
                <a:avLst/>
                <a:gdLst>
                  <a:gd name="T0" fmla="*/ 49 w 271"/>
                  <a:gd name="T1" fmla="*/ 0 h 202"/>
                  <a:gd name="T2" fmla="*/ 271 w 271"/>
                  <a:gd name="T3" fmla="*/ 46 h 202"/>
                  <a:gd name="T4" fmla="*/ 156 w 271"/>
                  <a:gd name="T5" fmla="*/ 108 h 202"/>
                  <a:gd name="T6" fmla="*/ 220 w 271"/>
                  <a:gd name="T7" fmla="*/ 202 h 202"/>
                  <a:gd name="T8" fmla="*/ 0 w 271"/>
                  <a:gd name="T9" fmla="*/ 154 h 202"/>
                  <a:gd name="T10" fmla="*/ 49 w 271"/>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202">
                    <a:moveTo>
                      <a:pt x="49" y="0"/>
                    </a:moveTo>
                    <a:lnTo>
                      <a:pt x="271" y="46"/>
                    </a:lnTo>
                    <a:lnTo>
                      <a:pt x="156" y="108"/>
                    </a:lnTo>
                    <a:lnTo>
                      <a:pt x="220" y="202"/>
                    </a:lnTo>
                    <a:lnTo>
                      <a:pt x="0" y="154"/>
                    </a:lnTo>
                    <a:lnTo>
                      <a:pt x="49"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57" name="Freeform 161"/>
              <p:cNvSpPr>
                <a:spLocks/>
              </p:cNvSpPr>
              <p:nvPr/>
            </p:nvSpPr>
            <p:spPr bwMode="auto">
              <a:xfrm rot="-5993320">
                <a:off x="3157" y="1033"/>
                <a:ext cx="124" cy="39"/>
              </a:xfrm>
              <a:custGeom>
                <a:avLst/>
                <a:gdLst>
                  <a:gd name="T0" fmla="*/ 2 w 124"/>
                  <a:gd name="T1" fmla="*/ 0 h 39"/>
                  <a:gd name="T2" fmla="*/ 124 w 124"/>
                  <a:gd name="T3" fmla="*/ 31 h 39"/>
                  <a:gd name="T4" fmla="*/ 122 w 124"/>
                  <a:gd name="T5" fmla="*/ 39 h 39"/>
                  <a:gd name="T6" fmla="*/ 0 w 124"/>
                  <a:gd name="T7" fmla="*/ 8 h 39"/>
                  <a:gd name="T8" fmla="*/ 2 w 124"/>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9">
                    <a:moveTo>
                      <a:pt x="2" y="0"/>
                    </a:moveTo>
                    <a:lnTo>
                      <a:pt x="124" y="31"/>
                    </a:lnTo>
                    <a:lnTo>
                      <a:pt x="122" y="39"/>
                    </a:lnTo>
                    <a:lnTo>
                      <a:pt x="0" y="8"/>
                    </a:lnTo>
                    <a:lnTo>
                      <a:pt x="2"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58" name="Rectangle 162"/>
              <p:cNvSpPr>
                <a:spLocks noChangeArrowheads="1"/>
              </p:cNvSpPr>
              <p:nvPr/>
            </p:nvSpPr>
            <p:spPr bwMode="auto">
              <a:xfrm>
                <a:off x="3179" y="847"/>
                <a:ext cx="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X</a:t>
                </a:r>
                <a:endParaRPr lang="en-US" altLang="en-US" sz="2000">
                  <a:latin typeface="VNI-Times" pitchFamily="2" charset="0"/>
                  <a:cs typeface="Arial" panose="020B0604020202020204" pitchFamily="34" charset="0"/>
                </a:endParaRPr>
              </a:p>
            </p:txBody>
          </p:sp>
        </p:grpSp>
        <p:grpSp>
          <p:nvGrpSpPr>
            <p:cNvPr id="7204" name="Group 163"/>
            <p:cNvGrpSpPr>
              <a:grpSpLocks/>
            </p:cNvGrpSpPr>
            <p:nvPr/>
          </p:nvGrpSpPr>
          <p:grpSpPr bwMode="auto">
            <a:xfrm rot="-293304">
              <a:off x="4254" y="2265"/>
              <a:ext cx="196" cy="304"/>
              <a:chOff x="2396" y="758"/>
              <a:chExt cx="290" cy="475"/>
            </a:xfrm>
          </p:grpSpPr>
          <p:sp>
            <p:nvSpPr>
              <p:cNvPr id="7251" name="Freeform 16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52" name="Freeform 16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53" name="Freeform 16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54" name="Rectangle 16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05" name="Group 168"/>
            <p:cNvGrpSpPr>
              <a:grpSpLocks/>
            </p:cNvGrpSpPr>
            <p:nvPr/>
          </p:nvGrpSpPr>
          <p:grpSpPr bwMode="auto">
            <a:xfrm rot="-217193">
              <a:off x="4688" y="2258"/>
              <a:ext cx="141" cy="316"/>
              <a:chOff x="1689" y="901"/>
              <a:chExt cx="209" cy="494"/>
            </a:xfrm>
          </p:grpSpPr>
          <p:sp>
            <p:nvSpPr>
              <p:cNvPr id="7247" name="Freeform 169"/>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48" name="Freeform 170"/>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49" name="Freeform 171"/>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50" name="Rectangle 172"/>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206" name="Group 173"/>
            <p:cNvGrpSpPr>
              <a:grpSpLocks/>
            </p:cNvGrpSpPr>
            <p:nvPr/>
          </p:nvGrpSpPr>
          <p:grpSpPr bwMode="auto">
            <a:xfrm rot="-293304">
              <a:off x="4796" y="2273"/>
              <a:ext cx="196" cy="304"/>
              <a:chOff x="2396" y="758"/>
              <a:chExt cx="290" cy="475"/>
            </a:xfrm>
          </p:grpSpPr>
          <p:sp>
            <p:nvSpPr>
              <p:cNvPr id="7243" name="Freeform 17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44" name="Freeform 17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45" name="Freeform 17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46" name="Rectangle 17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07" name="Group 178"/>
            <p:cNvGrpSpPr>
              <a:grpSpLocks/>
            </p:cNvGrpSpPr>
            <p:nvPr/>
          </p:nvGrpSpPr>
          <p:grpSpPr bwMode="auto">
            <a:xfrm rot="-293304">
              <a:off x="4921" y="2265"/>
              <a:ext cx="196" cy="304"/>
              <a:chOff x="2396" y="758"/>
              <a:chExt cx="290" cy="475"/>
            </a:xfrm>
          </p:grpSpPr>
          <p:sp>
            <p:nvSpPr>
              <p:cNvPr id="7239" name="Freeform 179"/>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40" name="Freeform 180"/>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41" name="Freeform 181"/>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42" name="Rectangle 182"/>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08" name="Group 183"/>
            <p:cNvGrpSpPr>
              <a:grpSpLocks/>
            </p:cNvGrpSpPr>
            <p:nvPr/>
          </p:nvGrpSpPr>
          <p:grpSpPr bwMode="auto">
            <a:xfrm rot="-195384">
              <a:off x="4392" y="2315"/>
              <a:ext cx="185" cy="247"/>
              <a:chOff x="853" y="1717"/>
              <a:chExt cx="274" cy="386"/>
            </a:xfrm>
          </p:grpSpPr>
          <p:sp>
            <p:nvSpPr>
              <p:cNvPr id="7235" name="Freeform 184"/>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6" name="Freeform 185"/>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7" name="Freeform 186"/>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8" name="Rectangle 187"/>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209" name="Group 188"/>
            <p:cNvGrpSpPr>
              <a:grpSpLocks/>
            </p:cNvGrpSpPr>
            <p:nvPr/>
          </p:nvGrpSpPr>
          <p:grpSpPr bwMode="auto">
            <a:xfrm rot="-217193">
              <a:off x="4552" y="2256"/>
              <a:ext cx="141" cy="316"/>
              <a:chOff x="1689" y="901"/>
              <a:chExt cx="209" cy="494"/>
            </a:xfrm>
          </p:grpSpPr>
          <p:sp>
            <p:nvSpPr>
              <p:cNvPr id="7231" name="Freeform 189"/>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2" name="Freeform 190"/>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33" name="Freeform 191"/>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4" name="Rectangle 192"/>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grpSp>
          <p:nvGrpSpPr>
            <p:cNvPr id="7210" name="Group 193"/>
            <p:cNvGrpSpPr>
              <a:grpSpLocks/>
            </p:cNvGrpSpPr>
            <p:nvPr/>
          </p:nvGrpSpPr>
          <p:grpSpPr bwMode="auto">
            <a:xfrm rot="-293304">
              <a:off x="5506" y="2259"/>
              <a:ext cx="196" cy="304"/>
              <a:chOff x="2396" y="758"/>
              <a:chExt cx="290" cy="475"/>
            </a:xfrm>
          </p:grpSpPr>
          <p:sp>
            <p:nvSpPr>
              <p:cNvPr id="7227" name="Freeform 194"/>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solidFill>
                <a:srgbClr val="F4DD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8" name="Freeform 195"/>
              <p:cNvSpPr>
                <a:spLocks/>
              </p:cNvSpPr>
              <p:nvPr/>
            </p:nvSpPr>
            <p:spPr bwMode="auto">
              <a:xfrm rot="-6982317">
                <a:off x="2349" y="805"/>
                <a:ext cx="384" cy="290"/>
              </a:xfrm>
              <a:custGeom>
                <a:avLst/>
                <a:gdLst>
                  <a:gd name="T0" fmla="*/ 91 w 384"/>
                  <a:gd name="T1" fmla="*/ 0 h 290"/>
                  <a:gd name="T2" fmla="*/ 230 w 384"/>
                  <a:gd name="T3" fmla="*/ 76 h 290"/>
                  <a:gd name="T4" fmla="*/ 228 w 384"/>
                  <a:gd name="T5" fmla="*/ 119 h 290"/>
                  <a:gd name="T6" fmla="*/ 271 w 384"/>
                  <a:gd name="T7" fmla="*/ 97 h 290"/>
                  <a:gd name="T8" fmla="*/ 350 w 384"/>
                  <a:gd name="T9" fmla="*/ 144 h 290"/>
                  <a:gd name="T10" fmla="*/ 384 w 384"/>
                  <a:gd name="T11" fmla="*/ 267 h 290"/>
                  <a:gd name="T12" fmla="*/ 266 w 384"/>
                  <a:gd name="T13" fmla="*/ 290 h 290"/>
                  <a:gd name="T14" fmla="*/ 178 w 384"/>
                  <a:gd name="T15" fmla="*/ 242 h 290"/>
                  <a:gd name="T16" fmla="*/ 175 w 384"/>
                  <a:gd name="T17" fmla="*/ 209 h 290"/>
                  <a:gd name="T18" fmla="*/ 144 w 384"/>
                  <a:gd name="T19" fmla="*/ 222 h 290"/>
                  <a:gd name="T20" fmla="*/ 0 w 384"/>
                  <a:gd name="T21" fmla="*/ 144 h 290"/>
                  <a:gd name="T22" fmla="*/ 91 w 384"/>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290">
                    <a:moveTo>
                      <a:pt x="91" y="0"/>
                    </a:moveTo>
                    <a:lnTo>
                      <a:pt x="230" y="76"/>
                    </a:lnTo>
                    <a:lnTo>
                      <a:pt x="228" y="119"/>
                    </a:lnTo>
                    <a:lnTo>
                      <a:pt x="271" y="97"/>
                    </a:lnTo>
                    <a:lnTo>
                      <a:pt x="350" y="144"/>
                    </a:lnTo>
                    <a:lnTo>
                      <a:pt x="384" y="267"/>
                    </a:lnTo>
                    <a:lnTo>
                      <a:pt x="266" y="290"/>
                    </a:lnTo>
                    <a:lnTo>
                      <a:pt x="178" y="242"/>
                    </a:lnTo>
                    <a:lnTo>
                      <a:pt x="175" y="209"/>
                    </a:lnTo>
                    <a:lnTo>
                      <a:pt x="144" y="222"/>
                    </a:lnTo>
                    <a:lnTo>
                      <a:pt x="0" y="144"/>
                    </a:lnTo>
                    <a:lnTo>
                      <a:pt x="91" y="0"/>
                    </a:lnTo>
                    <a:close/>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29" name="Freeform 196"/>
              <p:cNvSpPr>
                <a:spLocks/>
              </p:cNvSpPr>
              <p:nvPr/>
            </p:nvSpPr>
            <p:spPr bwMode="auto">
              <a:xfrm rot="-6982317">
                <a:off x="2489" y="1142"/>
                <a:ext cx="110" cy="72"/>
              </a:xfrm>
              <a:custGeom>
                <a:avLst/>
                <a:gdLst>
                  <a:gd name="T0" fmla="*/ 5 w 110"/>
                  <a:gd name="T1" fmla="*/ 0 h 72"/>
                  <a:gd name="T2" fmla="*/ 110 w 110"/>
                  <a:gd name="T3" fmla="*/ 65 h 72"/>
                  <a:gd name="T4" fmla="*/ 105 w 110"/>
                  <a:gd name="T5" fmla="*/ 72 h 72"/>
                  <a:gd name="T6" fmla="*/ 0 w 110"/>
                  <a:gd name="T7" fmla="*/ 9 h 72"/>
                  <a:gd name="T8" fmla="*/ 5 w 1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2">
                    <a:moveTo>
                      <a:pt x="5" y="0"/>
                    </a:moveTo>
                    <a:lnTo>
                      <a:pt x="110" y="65"/>
                    </a:lnTo>
                    <a:lnTo>
                      <a:pt x="105" y="72"/>
                    </a:lnTo>
                    <a:lnTo>
                      <a:pt x="0" y="9"/>
                    </a:lnTo>
                    <a:lnTo>
                      <a:pt x="5"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30" name="Rectangle 197"/>
              <p:cNvSpPr>
                <a:spLocks noChangeArrowheads="1"/>
              </p:cNvSpPr>
              <p:nvPr/>
            </p:nvSpPr>
            <p:spPr bwMode="auto">
              <a:xfrm rot="293416">
                <a:off x="2505" y="786"/>
                <a:ext cx="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G</a:t>
                </a:r>
                <a:endParaRPr lang="en-US" altLang="en-US" sz="2000">
                  <a:latin typeface="VNI-Times" pitchFamily="2" charset="0"/>
                  <a:cs typeface="Arial" panose="020B0604020202020204" pitchFamily="34" charset="0"/>
                </a:endParaRPr>
              </a:p>
            </p:txBody>
          </p:sp>
        </p:grpSp>
        <p:grpSp>
          <p:nvGrpSpPr>
            <p:cNvPr id="7211" name="Group 198"/>
            <p:cNvGrpSpPr>
              <a:grpSpLocks/>
            </p:cNvGrpSpPr>
            <p:nvPr/>
          </p:nvGrpSpPr>
          <p:grpSpPr bwMode="auto">
            <a:xfrm rot="-195384">
              <a:off x="5232" y="2307"/>
              <a:ext cx="185" cy="247"/>
              <a:chOff x="853" y="1717"/>
              <a:chExt cx="274" cy="386"/>
            </a:xfrm>
          </p:grpSpPr>
          <p:sp>
            <p:nvSpPr>
              <p:cNvPr id="7223" name="Freeform 199"/>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4" name="Freeform 200"/>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5" name="Freeform 201"/>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6" name="Rectangle 202"/>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nvGrpSpPr>
            <p:cNvPr id="7212" name="Group 203"/>
            <p:cNvGrpSpPr>
              <a:grpSpLocks/>
            </p:cNvGrpSpPr>
            <p:nvPr/>
          </p:nvGrpSpPr>
          <p:grpSpPr bwMode="auto">
            <a:xfrm rot="-217193">
              <a:off x="5392" y="2248"/>
              <a:ext cx="141" cy="316"/>
              <a:chOff x="1689" y="901"/>
              <a:chExt cx="209" cy="494"/>
            </a:xfrm>
          </p:grpSpPr>
          <p:sp>
            <p:nvSpPr>
              <p:cNvPr id="7219" name="Freeform 204"/>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close/>
                  </a:path>
                </a:pathLst>
              </a:custGeom>
              <a:solidFill>
                <a:srgbClr val="EA8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0" name="Freeform 205"/>
              <p:cNvSpPr>
                <a:spLocks/>
              </p:cNvSpPr>
              <p:nvPr/>
            </p:nvSpPr>
            <p:spPr bwMode="auto">
              <a:xfrm rot="-5677689">
                <a:off x="1606" y="984"/>
                <a:ext cx="376" cy="209"/>
              </a:xfrm>
              <a:custGeom>
                <a:avLst/>
                <a:gdLst>
                  <a:gd name="T0" fmla="*/ 24 w 376"/>
                  <a:gd name="T1" fmla="*/ 0 h 209"/>
                  <a:gd name="T2" fmla="*/ 182 w 376"/>
                  <a:gd name="T3" fmla="*/ 20 h 209"/>
                  <a:gd name="T4" fmla="*/ 196 w 376"/>
                  <a:gd name="T5" fmla="*/ 49 h 209"/>
                  <a:gd name="T6" fmla="*/ 220 w 376"/>
                  <a:gd name="T7" fmla="*/ 24 h 209"/>
                  <a:gd name="T8" fmla="*/ 311 w 376"/>
                  <a:gd name="T9" fmla="*/ 33 h 209"/>
                  <a:gd name="T10" fmla="*/ 328 w 376"/>
                  <a:gd name="T11" fmla="*/ 42 h 209"/>
                  <a:gd name="T12" fmla="*/ 342 w 376"/>
                  <a:gd name="T13" fmla="*/ 54 h 209"/>
                  <a:gd name="T14" fmla="*/ 352 w 376"/>
                  <a:gd name="T15" fmla="*/ 65 h 209"/>
                  <a:gd name="T16" fmla="*/ 361 w 376"/>
                  <a:gd name="T17" fmla="*/ 76 h 209"/>
                  <a:gd name="T18" fmla="*/ 368 w 376"/>
                  <a:gd name="T19" fmla="*/ 87 h 209"/>
                  <a:gd name="T20" fmla="*/ 373 w 376"/>
                  <a:gd name="T21" fmla="*/ 101 h 209"/>
                  <a:gd name="T22" fmla="*/ 376 w 376"/>
                  <a:gd name="T23" fmla="*/ 112 h 209"/>
                  <a:gd name="T24" fmla="*/ 376 w 376"/>
                  <a:gd name="T25" fmla="*/ 125 h 209"/>
                  <a:gd name="T26" fmla="*/ 376 w 376"/>
                  <a:gd name="T27" fmla="*/ 139 h 209"/>
                  <a:gd name="T28" fmla="*/ 371 w 376"/>
                  <a:gd name="T29" fmla="*/ 150 h 209"/>
                  <a:gd name="T30" fmla="*/ 364 w 376"/>
                  <a:gd name="T31" fmla="*/ 161 h 209"/>
                  <a:gd name="T32" fmla="*/ 356 w 376"/>
                  <a:gd name="T33" fmla="*/ 173 h 209"/>
                  <a:gd name="T34" fmla="*/ 345 w 376"/>
                  <a:gd name="T35" fmla="*/ 184 h 209"/>
                  <a:gd name="T36" fmla="*/ 333 w 376"/>
                  <a:gd name="T37" fmla="*/ 193 h 209"/>
                  <a:gd name="T38" fmla="*/ 316 w 376"/>
                  <a:gd name="T39" fmla="*/ 202 h 209"/>
                  <a:gd name="T40" fmla="*/ 299 w 376"/>
                  <a:gd name="T41" fmla="*/ 209 h 209"/>
                  <a:gd name="T42" fmla="*/ 201 w 376"/>
                  <a:gd name="T43" fmla="*/ 204 h 209"/>
                  <a:gd name="T44" fmla="*/ 179 w 376"/>
                  <a:gd name="T45" fmla="*/ 159 h 209"/>
                  <a:gd name="T46" fmla="*/ 158 w 376"/>
                  <a:gd name="T47" fmla="*/ 193 h 209"/>
                  <a:gd name="T48" fmla="*/ 0 w 376"/>
                  <a:gd name="T49" fmla="*/ 170 h 209"/>
                  <a:gd name="T50" fmla="*/ 24 w 376"/>
                  <a:gd name="T51" fmla="*/ 0 h 2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6" h="209">
                    <a:moveTo>
                      <a:pt x="24" y="0"/>
                    </a:moveTo>
                    <a:lnTo>
                      <a:pt x="182" y="20"/>
                    </a:lnTo>
                    <a:lnTo>
                      <a:pt x="196" y="49"/>
                    </a:lnTo>
                    <a:lnTo>
                      <a:pt x="220" y="24"/>
                    </a:lnTo>
                    <a:lnTo>
                      <a:pt x="311" y="33"/>
                    </a:lnTo>
                    <a:lnTo>
                      <a:pt x="328" y="42"/>
                    </a:lnTo>
                    <a:lnTo>
                      <a:pt x="342" y="54"/>
                    </a:lnTo>
                    <a:lnTo>
                      <a:pt x="352" y="65"/>
                    </a:lnTo>
                    <a:lnTo>
                      <a:pt x="361" y="76"/>
                    </a:lnTo>
                    <a:lnTo>
                      <a:pt x="368" y="87"/>
                    </a:lnTo>
                    <a:lnTo>
                      <a:pt x="373" y="101"/>
                    </a:lnTo>
                    <a:lnTo>
                      <a:pt x="376" y="112"/>
                    </a:lnTo>
                    <a:lnTo>
                      <a:pt x="376" y="125"/>
                    </a:lnTo>
                    <a:lnTo>
                      <a:pt x="376" y="139"/>
                    </a:lnTo>
                    <a:lnTo>
                      <a:pt x="371" y="150"/>
                    </a:lnTo>
                    <a:lnTo>
                      <a:pt x="364" y="161"/>
                    </a:lnTo>
                    <a:lnTo>
                      <a:pt x="356" y="173"/>
                    </a:lnTo>
                    <a:lnTo>
                      <a:pt x="345" y="184"/>
                    </a:lnTo>
                    <a:lnTo>
                      <a:pt x="333" y="193"/>
                    </a:lnTo>
                    <a:lnTo>
                      <a:pt x="316" y="202"/>
                    </a:lnTo>
                    <a:lnTo>
                      <a:pt x="299" y="209"/>
                    </a:lnTo>
                    <a:lnTo>
                      <a:pt x="201" y="204"/>
                    </a:lnTo>
                    <a:lnTo>
                      <a:pt x="179" y="159"/>
                    </a:lnTo>
                    <a:lnTo>
                      <a:pt x="158" y="193"/>
                    </a:lnTo>
                    <a:lnTo>
                      <a:pt x="0" y="170"/>
                    </a:lnTo>
                    <a:lnTo>
                      <a:pt x="24" y="0"/>
                    </a:lnTo>
                  </a:path>
                </a:pathLst>
              </a:custGeom>
              <a:noFill/>
              <a:ln w="793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7221" name="Freeform 206"/>
              <p:cNvSpPr>
                <a:spLocks/>
              </p:cNvSpPr>
              <p:nvPr/>
            </p:nvSpPr>
            <p:spPr bwMode="auto">
              <a:xfrm rot="-5677689">
                <a:off x="1728" y="1318"/>
                <a:ext cx="125" cy="29"/>
              </a:xfrm>
              <a:custGeom>
                <a:avLst/>
                <a:gdLst>
                  <a:gd name="T0" fmla="*/ 3 w 125"/>
                  <a:gd name="T1" fmla="*/ 0 h 29"/>
                  <a:gd name="T2" fmla="*/ 125 w 125"/>
                  <a:gd name="T3" fmla="*/ 20 h 29"/>
                  <a:gd name="T4" fmla="*/ 125 w 125"/>
                  <a:gd name="T5" fmla="*/ 29 h 29"/>
                  <a:gd name="T6" fmla="*/ 0 w 125"/>
                  <a:gd name="T7" fmla="*/ 9 h 29"/>
                  <a:gd name="T8" fmla="*/ 3 w 125"/>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29">
                    <a:moveTo>
                      <a:pt x="3" y="0"/>
                    </a:moveTo>
                    <a:lnTo>
                      <a:pt x="125" y="20"/>
                    </a:lnTo>
                    <a:lnTo>
                      <a:pt x="125" y="29"/>
                    </a:lnTo>
                    <a:lnTo>
                      <a:pt x="0" y="9"/>
                    </a:lnTo>
                    <a:lnTo>
                      <a:pt x="3" y="0"/>
                    </a:lnTo>
                    <a:close/>
                  </a:path>
                </a:pathLst>
              </a:custGeom>
              <a:solidFill>
                <a:srgbClr val="0C0C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22" name="Rectangle 207"/>
              <p:cNvSpPr>
                <a:spLocks noChangeArrowheads="1"/>
              </p:cNvSpPr>
              <p:nvPr/>
            </p:nvSpPr>
            <p:spPr bwMode="auto">
              <a:xfrm rot="253618">
                <a:off x="1761" y="949"/>
                <a:ext cx="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A</a:t>
                </a:r>
                <a:endParaRPr lang="en-US" altLang="en-US" sz="2000">
                  <a:latin typeface="VNI-Times" pitchFamily="2" charset="0"/>
                  <a:cs typeface="Arial" panose="020B0604020202020204" pitchFamily="34" charset="0"/>
                </a:endParaRPr>
              </a:p>
            </p:txBody>
          </p:sp>
        </p:grpSp>
        <p:sp>
          <p:nvSpPr>
            <p:cNvPr id="7213" name="Line 208"/>
            <p:cNvSpPr>
              <a:spLocks noChangeShapeType="1"/>
            </p:cNvSpPr>
            <p:nvPr/>
          </p:nvSpPr>
          <p:spPr bwMode="auto">
            <a:xfrm>
              <a:off x="201" y="2651"/>
              <a:ext cx="5511" cy="37"/>
            </a:xfrm>
            <a:prstGeom prst="line">
              <a:avLst/>
            </a:prstGeom>
            <a:noFill/>
            <a:ln w="3810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7214" name="Group 209"/>
            <p:cNvGrpSpPr>
              <a:grpSpLocks/>
            </p:cNvGrpSpPr>
            <p:nvPr/>
          </p:nvGrpSpPr>
          <p:grpSpPr bwMode="auto">
            <a:xfrm rot="-195384">
              <a:off x="5088" y="2304"/>
              <a:ext cx="185" cy="247"/>
              <a:chOff x="853" y="1717"/>
              <a:chExt cx="274" cy="386"/>
            </a:xfrm>
          </p:grpSpPr>
          <p:sp>
            <p:nvSpPr>
              <p:cNvPr id="7215" name="Freeform 210"/>
              <p:cNvSpPr>
                <a:spLocks/>
              </p:cNvSpPr>
              <p:nvPr/>
            </p:nvSpPr>
            <p:spPr bwMode="auto">
              <a:xfrm rot="-7294277">
                <a:off x="934" y="2011"/>
                <a:ext cx="110" cy="74"/>
              </a:xfrm>
              <a:custGeom>
                <a:avLst/>
                <a:gdLst>
                  <a:gd name="T0" fmla="*/ 7 w 110"/>
                  <a:gd name="T1" fmla="*/ 0 h 74"/>
                  <a:gd name="T2" fmla="*/ 110 w 110"/>
                  <a:gd name="T3" fmla="*/ 67 h 74"/>
                  <a:gd name="T4" fmla="*/ 103 w 110"/>
                  <a:gd name="T5" fmla="*/ 74 h 74"/>
                  <a:gd name="T6" fmla="*/ 0 w 110"/>
                  <a:gd name="T7" fmla="*/ 6 h 74"/>
                  <a:gd name="T8" fmla="*/ 7 w 11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4">
                    <a:moveTo>
                      <a:pt x="7" y="0"/>
                    </a:moveTo>
                    <a:lnTo>
                      <a:pt x="110" y="67"/>
                    </a:lnTo>
                    <a:lnTo>
                      <a:pt x="103" y="74"/>
                    </a:lnTo>
                    <a:lnTo>
                      <a:pt x="0" y="6"/>
                    </a:lnTo>
                    <a:lnTo>
                      <a:pt x="7" y="0"/>
                    </a:lnTo>
                    <a:close/>
                  </a:path>
                </a:pathLst>
              </a:custGeom>
              <a:solidFill>
                <a:srgbClr val="4D4A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16" name="Freeform 211"/>
              <p:cNvSpPr>
                <a:spLocks/>
              </p:cNvSpPr>
              <p:nvPr/>
            </p:nvSpPr>
            <p:spPr bwMode="auto">
              <a:xfrm rot="-7294277">
                <a:off x="846" y="1735"/>
                <a:ext cx="292" cy="263"/>
              </a:xfrm>
              <a:custGeom>
                <a:avLst/>
                <a:gdLst>
                  <a:gd name="T0" fmla="*/ 0 w 292"/>
                  <a:gd name="T1" fmla="*/ 137 h 263"/>
                  <a:gd name="T2" fmla="*/ 103 w 292"/>
                  <a:gd name="T3" fmla="*/ 0 h 263"/>
                  <a:gd name="T4" fmla="*/ 292 w 292"/>
                  <a:gd name="T5" fmla="*/ 121 h 263"/>
                  <a:gd name="T6" fmla="*/ 275 w 292"/>
                  <a:gd name="T7" fmla="*/ 123 h 263"/>
                  <a:gd name="T8" fmla="*/ 261 w 292"/>
                  <a:gd name="T9" fmla="*/ 128 h 263"/>
                  <a:gd name="T10" fmla="*/ 246 w 292"/>
                  <a:gd name="T11" fmla="*/ 132 h 263"/>
                  <a:gd name="T12" fmla="*/ 234 w 292"/>
                  <a:gd name="T13" fmla="*/ 137 h 263"/>
                  <a:gd name="T14" fmla="*/ 222 w 292"/>
                  <a:gd name="T15" fmla="*/ 144 h 263"/>
                  <a:gd name="T16" fmla="*/ 213 w 292"/>
                  <a:gd name="T17" fmla="*/ 150 h 263"/>
                  <a:gd name="T18" fmla="*/ 206 w 292"/>
                  <a:gd name="T19" fmla="*/ 157 h 263"/>
                  <a:gd name="T20" fmla="*/ 198 w 292"/>
                  <a:gd name="T21" fmla="*/ 166 h 263"/>
                  <a:gd name="T22" fmla="*/ 191 w 292"/>
                  <a:gd name="T23" fmla="*/ 175 h 263"/>
                  <a:gd name="T24" fmla="*/ 186 w 292"/>
                  <a:gd name="T25" fmla="*/ 186 h 263"/>
                  <a:gd name="T26" fmla="*/ 184 w 292"/>
                  <a:gd name="T27" fmla="*/ 195 h 263"/>
                  <a:gd name="T28" fmla="*/ 182 w 292"/>
                  <a:gd name="T29" fmla="*/ 209 h 263"/>
                  <a:gd name="T30" fmla="*/ 182 w 292"/>
                  <a:gd name="T31" fmla="*/ 220 h 263"/>
                  <a:gd name="T32" fmla="*/ 184 w 292"/>
                  <a:gd name="T33" fmla="*/ 233 h 263"/>
                  <a:gd name="T34" fmla="*/ 186 w 292"/>
                  <a:gd name="T35" fmla="*/ 247 h 263"/>
                  <a:gd name="T36" fmla="*/ 189 w 292"/>
                  <a:gd name="T37" fmla="*/ 263 h 263"/>
                  <a:gd name="T38" fmla="*/ 0 w 292"/>
                  <a:gd name="T39" fmla="*/ 137 h 2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2" h="263">
                    <a:moveTo>
                      <a:pt x="0" y="137"/>
                    </a:moveTo>
                    <a:lnTo>
                      <a:pt x="103" y="0"/>
                    </a:lnTo>
                    <a:lnTo>
                      <a:pt x="292" y="121"/>
                    </a:lnTo>
                    <a:lnTo>
                      <a:pt x="275" y="123"/>
                    </a:lnTo>
                    <a:lnTo>
                      <a:pt x="261" y="128"/>
                    </a:lnTo>
                    <a:lnTo>
                      <a:pt x="246" y="132"/>
                    </a:lnTo>
                    <a:lnTo>
                      <a:pt x="234" y="137"/>
                    </a:lnTo>
                    <a:lnTo>
                      <a:pt x="222" y="144"/>
                    </a:lnTo>
                    <a:lnTo>
                      <a:pt x="213" y="150"/>
                    </a:lnTo>
                    <a:lnTo>
                      <a:pt x="206" y="157"/>
                    </a:lnTo>
                    <a:lnTo>
                      <a:pt x="198" y="166"/>
                    </a:lnTo>
                    <a:lnTo>
                      <a:pt x="191" y="175"/>
                    </a:lnTo>
                    <a:lnTo>
                      <a:pt x="186" y="186"/>
                    </a:lnTo>
                    <a:lnTo>
                      <a:pt x="184" y="195"/>
                    </a:lnTo>
                    <a:lnTo>
                      <a:pt x="182" y="209"/>
                    </a:lnTo>
                    <a:lnTo>
                      <a:pt x="182" y="220"/>
                    </a:lnTo>
                    <a:lnTo>
                      <a:pt x="184" y="233"/>
                    </a:lnTo>
                    <a:lnTo>
                      <a:pt x="186" y="247"/>
                    </a:lnTo>
                    <a:lnTo>
                      <a:pt x="189" y="263"/>
                    </a:lnTo>
                    <a:lnTo>
                      <a:pt x="0" y="1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17" name="Freeform 212"/>
              <p:cNvSpPr>
                <a:spLocks noEditPoints="1"/>
              </p:cNvSpPr>
              <p:nvPr/>
            </p:nvSpPr>
            <p:spPr bwMode="auto">
              <a:xfrm rot="-7294277">
                <a:off x="838" y="1732"/>
                <a:ext cx="303" cy="274"/>
              </a:xfrm>
              <a:custGeom>
                <a:avLst/>
                <a:gdLst>
                  <a:gd name="T0" fmla="*/ 105 w 303"/>
                  <a:gd name="T1" fmla="*/ 2 h 274"/>
                  <a:gd name="T2" fmla="*/ 12 w 303"/>
                  <a:gd name="T3" fmla="*/ 146 h 274"/>
                  <a:gd name="T4" fmla="*/ 105 w 303"/>
                  <a:gd name="T5" fmla="*/ 2 h 274"/>
                  <a:gd name="T6" fmla="*/ 112 w 303"/>
                  <a:gd name="T7" fmla="*/ 2 h 274"/>
                  <a:gd name="T8" fmla="*/ 105 w 303"/>
                  <a:gd name="T9" fmla="*/ 2 h 274"/>
                  <a:gd name="T10" fmla="*/ 303 w 303"/>
                  <a:gd name="T11" fmla="*/ 124 h 274"/>
                  <a:gd name="T12" fmla="*/ 107 w 303"/>
                  <a:gd name="T13" fmla="*/ 9 h 274"/>
                  <a:gd name="T14" fmla="*/ 303 w 303"/>
                  <a:gd name="T15" fmla="*/ 124 h 274"/>
                  <a:gd name="T16" fmla="*/ 299 w 303"/>
                  <a:gd name="T17" fmla="*/ 128 h 274"/>
                  <a:gd name="T18" fmla="*/ 301 w 303"/>
                  <a:gd name="T19" fmla="*/ 133 h 274"/>
                  <a:gd name="T20" fmla="*/ 244 w 303"/>
                  <a:gd name="T21" fmla="*/ 148 h 274"/>
                  <a:gd name="T22" fmla="*/ 225 w 303"/>
                  <a:gd name="T23" fmla="*/ 160 h 274"/>
                  <a:gd name="T24" fmla="*/ 208 w 303"/>
                  <a:gd name="T25" fmla="*/ 175 h 274"/>
                  <a:gd name="T26" fmla="*/ 208 w 303"/>
                  <a:gd name="T27" fmla="*/ 162 h 274"/>
                  <a:gd name="T28" fmla="*/ 227 w 303"/>
                  <a:gd name="T29" fmla="*/ 146 h 274"/>
                  <a:gd name="T30" fmla="*/ 251 w 303"/>
                  <a:gd name="T31" fmla="*/ 135 h 274"/>
                  <a:gd name="T32" fmla="*/ 282 w 303"/>
                  <a:gd name="T33" fmla="*/ 126 h 274"/>
                  <a:gd name="T34" fmla="*/ 301 w 303"/>
                  <a:gd name="T35" fmla="*/ 133 h 274"/>
                  <a:gd name="T36" fmla="*/ 203 w 303"/>
                  <a:gd name="T37" fmla="*/ 184 h 274"/>
                  <a:gd name="T38" fmla="*/ 196 w 303"/>
                  <a:gd name="T39" fmla="*/ 204 h 274"/>
                  <a:gd name="T40" fmla="*/ 196 w 303"/>
                  <a:gd name="T41" fmla="*/ 240 h 274"/>
                  <a:gd name="T42" fmla="*/ 191 w 303"/>
                  <a:gd name="T43" fmla="*/ 270 h 274"/>
                  <a:gd name="T44" fmla="*/ 186 w 303"/>
                  <a:gd name="T45" fmla="*/ 240 h 274"/>
                  <a:gd name="T46" fmla="*/ 184 w 303"/>
                  <a:gd name="T47" fmla="*/ 213 h 274"/>
                  <a:gd name="T48" fmla="*/ 189 w 303"/>
                  <a:gd name="T49" fmla="*/ 191 h 274"/>
                  <a:gd name="T50" fmla="*/ 201 w 303"/>
                  <a:gd name="T51" fmla="*/ 171 h 274"/>
                  <a:gd name="T52" fmla="*/ 201 w 303"/>
                  <a:gd name="T53" fmla="*/ 267 h 274"/>
                  <a:gd name="T54" fmla="*/ 196 w 303"/>
                  <a:gd name="T55" fmla="*/ 270 h 274"/>
                  <a:gd name="T56" fmla="*/ 193 w 303"/>
                  <a:gd name="T57" fmla="*/ 274 h 274"/>
                  <a:gd name="T58" fmla="*/ 9 w 303"/>
                  <a:gd name="T59" fmla="*/ 139 h 274"/>
                  <a:gd name="T60" fmla="*/ 193 w 303"/>
                  <a:gd name="T61" fmla="*/ 274 h 274"/>
                  <a:gd name="T62" fmla="*/ 0 w 303"/>
                  <a:gd name="T63" fmla="*/ 144 h 274"/>
                  <a:gd name="T64" fmla="*/ 7 w 303"/>
                  <a:gd name="T65" fmla="*/ 144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3" h="274">
                    <a:moveTo>
                      <a:pt x="2" y="142"/>
                    </a:moveTo>
                    <a:lnTo>
                      <a:pt x="105" y="2"/>
                    </a:lnTo>
                    <a:lnTo>
                      <a:pt x="115" y="9"/>
                    </a:lnTo>
                    <a:lnTo>
                      <a:pt x="12" y="146"/>
                    </a:lnTo>
                    <a:lnTo>
                      <a:pt x="2" y="142"/>
                    </a:lnTo>
                    <a:close/>
                    <a:moveTo>
                      <a:pt x="105" y="2"/>
                    </a:moveTo>
                    <a:lnTo>
                      <a:pt x="107" y="0"/>
                    </a:lnTo>
                    <a:lnTo>
                      <a:pt x="112" y="2"/>
                    </a:lnTo>
                    <a:lnTo>
                      <a:pt x="110" y="7"/>
                    </a:lnTo>
                    <a:lnTo>
                      <a:pt x="105" y="2"/>
                    </a:lnTo>
                    <a:close/>
                    <a:moveTo>
                      <a:pt x="112" y="2"/>
                    </a:moveTo>
                    <a:lnTo>
                      <a:pt x="303" y="124"/>
                    </a:lnTo>
                    <a:lnTo>
                      <a:pt x="296" y="133"/>
                    </a:lnTo>
                    <a:lnTo>
                      <a:pt x="107" y="9"/>
                    </a:lnTo>
                    <a:lnTo>
                      <a:pt x="112" y="2"/>
                    </a:lnTo>
                    <a:close/>
                    <a:moveTo>
                      <a:pt x="303" y="124"/>
                    </a:moveTo>
                    <a:lnTo>
                      <a:pt x="301" y="133"/>
                    </a:lnTo>
                    <a:lnTo>
                      <a:pt x="299" y="128"/>
                    </a:lnTo>
                    <a:lnTo>
                      <a:pt x="303" y="124"/>
                    </a:lnTo>
                    <a:close/>
                    <a:moveTo>
                      <a:pt x="301" y="133"/>
                    </a:moveTo>
                    <a:lnTo>
                      <a:pt x="270" y="139"/>
                    </a:lnTo>
                    <a:lnTo>
                      <a:pt x="244" y="148"/>
                    </a:lnTo>
                    <a:lnTo>
                      <a:pt x="234" y="155"/>
                    </a:lnTo>
                    <a:lnTo>
                      <a:pt x="225" y="160"/>
                    </a:lnTo>
                    <a:lnTo>
                      <a:pt x="215" y="169"/>
                    </a:lnTo>
                    <a:lnTo>
                      <a:pt x="208" y="175"/>
                    </a:lnTo>
                    <a:lnTo>
                      <a:pt x="201" y="171"/>
                    </a:lnTo>
                    <a:lnTo>
                      <a:pt x="208" y="162"/>
                    </a:lnTo>
                    <a:lnTo>
                      <a:pt x="217" y="153"/>
                    </a:lnTo>
                    <a:lnTo>
                      <a:pt x="227" y="146"/>
                    </a:lnTo>
                    <a:lnTo>
                      <a:pt x="239" y="139"/>
                    </a:lnTo>
                    <a:lnTo>
                      <a:pt x="251" y="135"/>
                    </a:lnTo>
                    <a:lnTo>
                      <a:pt x="265" y="130"/>
                    </a:lnTo>
                    <a:lnTo>
                      <a:pt x="282" y="126"/>
                    </a:lnTo>
                    <a:lnTo>
                      <a:pt x="299" y="124"/>
                    </a:lnTo>
                    <a:lnTo>
                      <a:pt x="301" y="133"/>
                    </a:lnTo>
                    <a:close/>
                    <a:moveTo>
                      <a:pt x="208" y="175"/>
                    </a:moveTo>
                    <a:lnTo>
                      <a:pt x="203" y="184"/>
                    </a:lnTo>
                    <a:lnTo>
                      <a:pt x="198" y="193"/>
                    </a:lnTo>
                    <a:lnTo>
                      <a:pt x="196" y="204"/>
                    </a:lnTo>
                    <a:lnTo>
                      <a:pt x="193" y="216"/>
                    </a:lnTo>
                    <a:lnTo>
                      <a:pt x="196" y="240"/>
                    </a:lnTo>
                    <a:lnTo>
                      <a:pt x="201" y="267"/>
                    </a:lnTo>
                    <a:lnTo>
                      <a:pt x="191" y="270"/>
                    </a:lnTo>
                    <a:lnTo>
                      <a:pt x="189" y="256"/>
                    </a:lnTo>
                    <a:lnTo>
                      <a:pt x="186" y="240"/>
                    </a:lnTo>
                    <a:lnTo>
                      <a:pt x="184" y="227"/>
                    </a:lnTo>
                    <a:lnTo>
                      <a:pt x="184" y="213"/>
                    </a:lnTo>
                    <a:lnTo>
                      <a:pt x="186" y="202"/>
                    </a:lnTo>
                    <a:lnTo>
                      <a:pt x="189" y="191"/>
                    </a:lnTo>
                    <a:lnTo>
                      <a:pt x="193" y="180"/>
                    </a:lnTo>
                    <a:lnTo>
                      <a:pt x="201" y="171"/>
                    </a:lnTo>
                    <a:lnTo>
                      <a:pt x="208" y="175"/>
                    </a:lnTo>
                    <a:close/>
                    <a:moveTo>
                      <a:pt x="201" y="267"/>
                    </a:moveTo>
                    <a:lnTo>
                      <a:pt x="193" y="274"/>
                    </a:lnTo>
                    <a:lnTo>
                      <a:pt x="196" y="270"/>
                    </a:lnTo>
                    <a:lnTo>
                      <a:pt x="201" y="267"/>
                    </a:lnTo>
                    <a:close/>
                    <a:moveTo>
                      <a:pt x="193" y="274"/>
                    </a:moveTo>
                    <a:lnTo>
                      <a:pt x="5" y="148"/>
                    </a:lnTo>
                    <a:lnTo>
                      <a:pt x="9" y="139"/>
                    </a:lnTo>
                    <a:lnTo>
                      <a:pt x="198" y="265"/>
                    </a:lnTo>
                    <a:lnTo>
                      <a:pt x="193" y="274"/>
                    </a:lnTo>
                    <a:close/>
                    <a:moveTo>
                      <a:pt x="5" y="148"/>
                    </a:moveTo>
                    <a:lnTo>
                      <a:pt x="0" y="144"/>
                    </a:lnTo>
                    <a:lnTo>
                      <a:pt x="2" y="142"/>
                    </a:lnTo>
                    <a:lnTo>
                      <a:pt x="7" y="144"/>
                    </a:lnTo>
                    <a:lnTo>
                      <a:pt x="5" y="14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18" name="Rectangle 213"/>
              <p:cNvSpPr>
                <a:spLocks noChangeArrowheads="1"/>
              </p:cNvSpPr>
              <p:nvPr/>
            </p:nvSpPr>
            <p:spPr bwMode="auto">
              <a:xfrm rot="60952">
                <a:off x="946" y="1811"/>
                <a:ext cx="8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1F1A17"/>
                    </a:solidFill>
                    <a:latin typeface="VNI-Helve" pitchFamily="2" charset="0"/>
                    <a:cs typeface="Arial" panose="020B0604020202020204" pitchFamily="34" charset="0"/>
                  </a:rPr>
                  <a:t>U</a:t>
                </a:r>
                <a:endParaRPr lang="en-US" altLang="en-US" sz="2000">
                  <a:latin typeface="VNI-Times" pitchFamily="2" charset="0"/>
                  <a:cs typeface="Arial" panose="020B0604020202020204" pitchFamily="34" charset="0"/>
                </a:endParaRPr>
              </a:p>
            </p:txBody>
          </p:sp>
        </p:grpSp>
      </p:grpSp>
      <p:sp>
        <p:nvSpPr>
          <p:cNvPr id="401" name="Text Box 215"/>
          <p:cNvSpPr txBox="1">
            <a:spLocks noChangeArrowheads="1"/>
          </p:cNvSpPr>
          <p:nvPr/>
        </p:nvSpPr>
        <p:spPr bwMode="auto">
          <a:xfrm>
            <a:off x="1840834" y="3743891"/>
            <a:ext cx="857885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Tx/>
              <a:buChar char="-"/>
              <a:defRPr/>
            </a:pPr>
            <a:r>
              <a:rPr lang="en-US" altLang="en-US" sz="2400">
                <a:latin typeface="Times  New Roman"/>
                <a:cs typeface="Arial" panose="020B0604020202020204" pitchFamily="34" charset="0"/>
              </a:rPr>
              <a:t>Trong quá trình dịch mã nhiều Riboxom (gọi là poliriboxom) cùng tham gia trượt trên mARN. </a:t>
            </a:r>
          </a:p>
          <a:p>
            <a:pPr>
              <a:spcBef>
                <a:spcPct val="0"/>
              </a:spcBef>
              <a:buFontTx/>
              <a:buNone/>
              <a:defRPr/>
            </a:pPr>
            <a:endParaRPr lang="en-US" altLang="en-US" sz="2800">
              <a:latin typeface="Times  New Roman"/>
              <a:cs typeface="Arial" panose="020B0604020202020204" pitchFamily="34" charset="0"/>
            </a:endParaRPr>
          </a:p>
        </p:txBody>
      </p:sp>
      <p:sp>
        <p:nvSpPr>
          <p:cNvPr id="2" name="TextBox 1"/>
          <p:cNvSpPr txBox="1"/>
          <p:nvPr/>
        </p:nvSpPr>
        <p:spPr>
          <a:xfrm>
            <a:off x="2153996" y="691119"/>
            <a:ext cx="1604026" cy="369332"/>
          </a:xfrm>
          <a:prstGeom prst="rect">
            <a:avLst/>
          </a:prstGeom>
          <a:noFill/>
        </p:spPr>
        <p:txBody>
          <a:bodyPr wrap="square" rtlCol="0">
            <a:spAutoFit/>
          </a:bodyPr>
          <a:lstStyle/>
          <a:p>
            <a:r>
              <a:rPr lang="en-US"/>
              <a:t>Ribosome</a:t>
            </a:r>
            <a:endParaRPr lang="vi-VN"/>
          </a:p>
        </p:txBody>
      </p:sp>
      <p:sp>
        <p:nvSpPr>
          <p:cNvPr id="206" name="Text Box 215"/>
          <p:cNvSpPr txBox="1">
            <a:spLocks noChangeArrowheads="1"/>
          </p:cNvSpPr>
          <p:nvPr/>
        </p:nvSpPr>
        <p:spPr bwMode="auto">
          <a:xfrm>
            <a:off x="1823892" y="5129024"/>
            <a:ext cx="8578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800">
                <a:latin typeface="Times  New Roman"/>
                <a:cs typeface="Arial" panose="020B0604020202020204" pitchFamily="34" charset="0"/>
              </a:rPr>
              <a:t>  KQ: 1mARN -------------------------&gt;  </a:t>
            </a:r>
          </a:p>
        </p:txBody>
      </p:sp>
      <p:sp>
        <p:nvSpPr>
          <p:cNvPr id="3" name="TextBox 2"/>
          <p:cNvSpPr txBox="1"/>
          <p:nvPr/>
        </p:nvSpPr>
        <p:spPr>
          <a:xfrm>
            <a:off x="4539379" y="4979259"/>
            <a:ext cx="1979609" cy="369332"/>
          </a:xfrm>
          <a:prstGeom prst="rect">
            <a:avLst/>
          </a:prstGeom>
          <a:noFill/>
        </p:spPr>
        <p:txBody>
          <a:bodyPr wrap="square" rtlCol="0">
            <a:spAutoFit/>
          </a:bodyPr>
          <a:lstStyle/>
          <a:p>
            <a:r>
              <a:rPr lang="en-US">
                <a:latin typeface="Times  New Roman"/>
              </a:rPr>
              <a:t>Dịch mã</a:t>
            </a:r>
            <a:endParaRPr lang="vi-VN">
              <a:latin typeface="Times  New Roman"/>
            </a:endParaRPr>
          </a:p>
        </p:txBody>
      </p:sp>
      <p:sp>
        <p:nvSpPr>
          <p:cNvPr id="208" name="TextBox 207"/>
          <p:cNvSpPr txBox="1"/>
          <p:nvPr/>
        </p:nvSpPr>
        <p:spPr>
          <a:xfrm>
            <a:off x="4564072" y="5471840"/>
            <a:ext cx="2408290" cy="369332"/>
          </a:xfrm>
          <a:prstGeom prst="rect">
            <a:avLst/>
          </a:prstGeom>
          <a:noFill/>
        </p:spPr>
        <p:txBody>
          <a:bodyPr wrap="square" rtlCol="0">
            <a:spAutoFit/>
          </a:bodyPr>
          <a:lstStyle/>
          <a:p>
            <a:r>
              <a:rPr lang="en-US">
                <a:latin typeface="Times  New Roman"/>
              </a:rPr>
              <a:t>n phân tử ribosome </a:t>
            </a:r>
            <a:endParaRPr lang="vi-VN">
              <a:latin typeface="Times  New Roman"/>
            </a:endParaRPr>
          </a:p>
        </p:txBody>
      </p:sp>
      <p:sp>
        <p:nvSpPr>
          <p:cNvPr id="209" name="TextBox 208"/>
          <p:cNvSpPr txBox="1"/>
          <p:nvPr/>
        </p:nvSpPr>
        <p:spPr>
          <a:xfrm>
            <a:off x="7556462" y="5163925"/>
            <a:ext cx="3060738" cy="461665"/>
          </a:xfrm>
          <a:prstGeom prst="rect">
            <a:avLst/>
          </a:prstGeom>
          <a:noFill/>
        </p:spPr>
        <p:txBody>
          <a:bodyPr wrap="square" rtlCol="0">
            <a:spAutoFit/>
          </a:bodyPr>
          <a:lstStyle/>
          <a:p>
            <a:r>
              <a:rPr lang="en-US" sz="2400">
                <a:latin typeface="Times  New Roman"/>
              </a:rPr>
              <a:t>n chuỗi polipeptit</a:t>
            </a:r>
            <a:endParaRPr lang="vi-VN" sz="2400">
              <a:latin typeface="Times  New Roman"/>
            </a:endParaRPr>
          </a:p>
        </p:txBody>
      </p:sp>
    </p:spTree>
    <p:extLst>
      <p:ext uri="{BB962C8B-B14F-4D97-AF65-F5344CB8AC3E}">
        <p14:creationId xmlns:p14="http://schemas.microsoft.com/office/powerpoint/2010/main" val="2190391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 calcmode="lin" valueType="num">
                                      <p:cBhvr additive="base">
                                        <p:cTn id="7" dur="500" fill="hold"/>
                                        <p:tgtEl>
                                          <p:spTgt spid="40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6">
                                            <p:txEl>
                                              <p:pRg st="0" end="0"/>
                                            </p:txEl>
                                          </p:spTgt>
                                        </p:tgtEl>
                                        <p:attrNameLst>
                                          <p:attrName>style.visibility</p:attrName>
                                        </p:attrNameLst>
                                      </p:cBhvr>
                                      <p:to>
                                        <p:strVal val="visible"/>
                                      </p:to>
                                    </p:set>
                                    <p:anim calcmode="lin" valueType="num">
                                      <p:cBhvr additive="base">
                                        <p:cTn id="13" dur="500" fill="hold"/>
                                        <p:tgtEl>
                                          <p:spTgt spid="20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8"/>
                                        </p:tgtEl>
                                        <p:attrNameLst>
                                          <p:attrName>style.visibility</p:attrName>
                                        </p:attrNameLst>
                                      </p:cBhvr>
                                      <p:to>
                                        <p:strVal val="visible"/>
                                      </p:to>
                                    </p:set>
                                    <p:anim calcmode="lin" valueType="num">
                                      <p:cBhvr additive="base">
                                        <p:cTn id="23" dur="500" fill="hold"/>
                                        <p:tgtEl>
                                          <p:spTgt spid="208"/>
                                        </p:tgtEl>
                                        <p:attrNameLst>
                                          <p:attrName>ppt_x</p:attrName>
                                        </p:attrNameLst>
                                      </p:cBhvr>
                                      <p:tavLst>
                                        <p:tav tm="0">
                                          <p:val>
                                            <p:strVal val="#ppt_x"/>
                                          </p:val>
                                        </p:tav>
                                        <p:tav tm="100000">
                                          <p:val>
                                            <p:strVal val="#ppt_x"/>
                                          </p:val>
                                        </p:tav>
                                      </p:tavLst>
                                    </p:anim>
                                    <p:anim calcmode="lin" valueType="num">
                                      <p:cBhvr additive="base">
                                        <p:cTn id="24"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fade">
                                      <p:cBhvr>
                                        <p:cTn id="29"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8" grpId="0"/>
      <p:bldP spid="20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p6">
            <a:extLst>
              <a:ext uri="{FF2B5EF4-FFF2-40B4-BE49-F238E27FC236}">
                <a16:creationId xmlns:a16="http://schemas.microsoft.com/office/drawing/2014/main" id="{FFCD7C70-CCF6-17D8-3596-6992BD67FBED}"/>
              </a:ext>
            </a:extLst>
          </p:cNvPr>
          <p:cNvSpPr/>
          <p:nvPr/>
        </p:nvSpPr>
        <p:spPr>
          <a:xfrm>
            <a:off x="1341120" y="77348"/>
            <a:ext cx="10739120" cy="1380378"/>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IV. </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SƠ ĐỒ CƠ CHẾ TRUYỀN THÔNG TIN DI</a:t>
            </a:r>
            <a:r>
              <a:rPr lang="en-US"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TRUYỀN Ở CẤP</a:t>
            </a:r>
            <a:r>
              <a:rPr lang="en-GB"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ĐỘ</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PHÂN TỬ</a:t>
            </a:r>
            <a:r>
              <a:rPr lang="en-US"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F8CD1FF7-2BB1-34DD-DF0D-BDC9769E2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44" y="1457766"/>
            <a:ext cx="7731501" cy="358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9E267CD-3CB1-048C-E9E9-74C1EBCF66C3}"/>
              </a:ext>
            </a:extLst>
          </p:cNvPr>
          <p:cNvSpPr txBox="1"/>
          <p:nvPr/>
        </p:nvSpPr>
        <p:spPr>
          <a:xfrm>
            <a:off x="2416944" y="5211012"/>
            <a:ext cx="9775083"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00FF"/>
                </a:solidFill>
                <a:latin typeface="Calibri" panose="020F0502020204030204" pitchFamily="34" charset="0"/>
                <a:ea typeface="Calibri" panose="020F0502020204030204" pitchFamily="34" charset="0"/>
                <a:cs typeface="Calibri" panose="020F0502020204030204" pitchFamily="34" charset="0"/>
              </a:rPr>
              <a:t>+ Nêu mối quan hệ ADN,ARN, protein ?</a:t>
            </a:r>
          </a:p>
          <a:p>
            <a:pPr algn="just"/>
            <a:r>
              <a:rPr lang="en-US" sz="3200" b="1">
                <a:solidFill>
                  <a:srgbClr val="0000FF"/>
                </a:solidFill>
                <a:latin typeface="Calibri" panose="020F0502020204030204" pitchFamily="34" charset="0"/>
                <a:ea typeface="Calibri" panose="020F0502020204030204" pitchFamily="34" charset="0"/>
                <a:cs typeface="Calibri" panose="020F0502020204030204" pitchFamily="34" charset="0"/>
              </a:rPr>
              <a:t>+ Thông tin di truyền trên ADN được truyền qua thế hệ tế bào và cơ thể nhờ quá trình nào ? </a:t>
            </a:r>
            <a:endParaRPr lang="en-US"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46309BF-F19C-A75A-8387-8AF9E7D8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729" y="5410495"/>
            <a:ext cx="1094215" cy="1099741"/>
          </a:xfrm>
          <a:prstGeom prst="rect">
            <a:avLst/>
          </a:prstGeom>
        </p:spPr>
      </p:pic>
      <p:sp>
        <p:nvSpPr>
          <p:cNvPr id="9" name="Slide Number Placeholder 8"/>
          <p:cNvSpPr>
            <a:spLocks noGrp="1"/>
          </p:cNvSpPr>
          <p:nvPr>
            <p:ph type="sldNum" sz="quarter" idx="12"/>
          </p:nvPr>
        </p:nvSpPr>
        <p:spPr/>
        <p:txBody>
          <a:bodyPr/>
          <a:lstStyle/>
          <a:p>
            <a:fld id="{A38DB642-B96B-4E4F-95BE-DCA4F685BD55}" type="slidenum">
              <a:rPr lang="en-US" smtClean="0"/>
              <a:t>48</a:t>
            </a:fld>
            <a:endParaRPr lang="en-US"/>
          </a:p>
        </p:txBody>
      </p:sp>
      <p:sp>
        <p:nvSpPr>
          <p:cNvPr id="3" name="TextBox 2"/>
          <p:cNvSpPr txBox="1"/>
          <p:nvPr/>
        </p:nvSpPr>
        <p:spPr>
          <a:xfrm>
            <a:off x="6297286" y="4391391"/>
            <a:ext cx="1007199" cy="369332"/>
          </a:xfrm>
          <a:prstGeom prst="rect">
            <a:avLst/>
          </a:prstGeom>
          <a:noFill/>
        </p:spPr>
        <p:txBody>
          <a:bodyPr wrap="none" rtlCol="0">
            <a:spAutoFit/>
          </a:bodyPr>
          <a:lstStyle/>
          <a:p>
            <a:r>
              <a:rPr lang="en-US"/>
              <a:t>(Protein)</a:t>
            </a:r>
            <a:endParaRPr lang="vi-VN"/>
          </a:p>
        </p:txBody>
      </p:sp>
      <p:sp>
        <p:nvSpPr>
          <p:cNvPr id="7" name="Right Arrow 6"/>
          <p:cNvSpPr/>
          <p:nvPr/>
        </p:nvSpPr>
        <p:spPr>
          <a:xfrm>
            <a:off x="7880645" y="4218671"/>
            <a:ext cx="729955" cy="25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8696960" y="4114800"/>
            <a:ext cx="1828800" cy="46125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Tính trạng </a:t>
            </a:r>
            <a:endParaRPr lang="vi-VN">
              <a:solidFill>
                <a:schemeClr val="tx1"/>
              </a:solidFill>
            </a:endParaRPr>
          </a:p>
        </p:txBody>
      </p:sp>
    </p:spTree>
    <p:extLst>
      <p:ext uri="{BB962C8B-B14F-4D97-AF65-F5344CB8AC3E}">
        <p14:creationId xmlns:p14="http://schemas.microsoft.com/office/powerpoint/2010/main" val="238485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p6">
            <a:extLst>
              <a:ext uri="{FF2B5EF4-FFF2-40B4-BE49-F238E27FC236}">
                <a16:creationId xmlns:a16="http://schemas.microsoft.com/office/drawing/2014/main" id="{FFCD7C70-CCF6-17D8-3596-6992BD67FBED}"/>
              </a:ext>
            </a:extLst>
          </p:cNvPr>
          <p:cNvSpPr/>
          <p:nvPr/>
        </p:nvSpPr>
        <p:spPr>
          <a:xfrm>
            <a:off x="1341120" y="77348"/>
            <a:ext cx="10739120" cy="1380378"/>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IV. </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SƠ ĐỒ CƠ CHẾ TRUYỀN THÔNG TIN DI</a:t>
            </a:r>
            <a:r>
              <a:rPr lang="en-US"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TRUYỀN Ở CẤP</a:t>
            </a:r>
            <a:r>
              <a:rPr lang="en-GB"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ĐỘ</a:t>
            </a:r>
            <a:r>
              <a:rPr lang="vi-VN"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PHÂN TỬ</a:t>
            </a:r>
            <a:r>
              <a:rPr lang="en-US"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F8CD1FF7-2BB1-34DD-DF0D-BDC9769E2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44" y="1457766"/>
            <a:ext cx="7731501" cy="358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9E267CD-3CB1-048C-E9E9-74C1EBCF66C3}"/>
              </a:ext>
            </a:extLst>
          </p:cNvPr>
          <p:cNvSpPr txBox="1"/>
          <p:nvPr/>
        </p:nvSpPr>
        <p:spPr>
          <a:xfrm>
            <a:off x="2416944" y="5211012"/>
            <a:ext cx="9775083"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00FF"/>
                </a:solidFill>
                <a:latin typeface="Calibri" panose="020F0502020204030204" pitchFamily="34" charset="0"/>
                <a:ea typeface="Calibri" panose="020F0502020204030204" pitchFamily="34" charset="0"/>
                <a:cs typeface="Calibri" panose="020F0502020204030204" pitchFamily="34" charset="0"/>
              </a:rPr>
              <a:t>+ Thông tin di truyền trên ADN được biểu hiện thành các tính trạng trong cơ thể nhờ quá trình nào ?</a:t>
            </a:r>
            <a:endParaRPr lang="en-US"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46309BF-F19C-A75A-8387-8AF9E7D8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729" y="5410495"/>
            <a:ext cx="1094215" cy="1099741"/>
          </a:xfrm>
          <a:prstGeom prst="rect">
            <a:avLst/>
          </a:prstGeom>
        </p:spPr>
      </p:pic>
      <p:sp>
        <p:nvSpPr>
          <p:cNvPr id="9" name="Slide Number Placeholder 8"/>
          <p:cNvSpPr>
            <a:spLocks noGrp="1"/>
          </p:cNvSpPr>
          <p:nvPr>
            <p:ph type="sldNum" sz="quarter" idx="12"/>
          </p:nvPr>
        </p:nvSpPr>
        <p:spPr/>
        <p:txBody>
          <a:bodyPr/>
          <a:lstStyle/>
          <a:p>
            <a:fld id="{A38DB642-B96B-4E4F-95BE-DCA4F685BD55}" type="slidenum">
              <a:rPr lang="en-US" smtClean="0"/>
              <a:t>49</a:t>
            </a:fld>
            <a:endParaRPr lang="en-US"/>
          </a:p>
        </p:txBody>
      </p:sp>
      <p:sp>
        <p:nvSpPr>
          <p:cNvPr id="3" name="TextBox 2"/>
          <p:cNvSpPr txBox="1"/>
          <p:nvPr/>
        </p:nvSpPr>
        <p:spPr>
          <a:xfrm>
            <a:off x="6297286" y="4391391"/>
            <a:ext cx="1007199" cy="369332"/>
          </a:xfrm>
          <a:prstGeom prst="rect">
            <a:avLst/>
          </a:prstGeom>
          <a:noFill/>
        </p:spPr>
        <p:txBody>
          <a:bodyPr wrap="none" rtlCol="0">
            <a:spAutoFit/>
          </a:bodyPr>
          <a:lstStyle/>
          <a:p>
            <a:r>
              <a:rPr lang="en-US"/>
              <a:t>(Protein)</a:t>
            </a:r>
            <a:endParaRPr lang="vi-VN"/>
          </a:p>
        </p:txBody>
      </p:sp>
      <p:sp>
        <p:nvSpPr>
          <p:cNvPr id="7" name="Right Arrow 6"/>
          <p:cNvSpPr/>
          <p:nvPr/>
        </p:nvSpPr>
        <p:spPr>
          <a:xfrm>
            <a:off x="7880645" y="4218671"/>
            <a:ext cx="729955" cy="25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8696960" y="4114800"/>
            <a:ext cx="1828800" cy="46125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Tính trạng </a:t>
            </a:r>
            <a:endParaRPr lang="vi-VN">
              <a:solidFill>
                <a:schemeClr val="tx1"/>
              </a:solidFill>
            </a:endParaRPr>
          </a:p>
        </p:txBody>
      </p:sp>
    </p:spTree>
    <p:extLst>
      <p:ext uri="{BB962C8B-B14F-4D97-AF65-F5344CB8AC3E}">
        <p14:creationId xmlns:p14="http://schemas.microsoft.com/office/powerpoint/2010/main" val="21398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4" y="-20782"/>
            <a:ext cx="8002073" cy="58477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3200" b="1" dirty="0">
                <a:solidFill>
                  <a:prstClr val="white"/>
                </a:solidFill>
                <a:latin typeface="Calibri" pitchFamily="34" charset="0"/>
                <a:cs typeface="Calibri" pitchFamily="34" charset="0"/>
              </a:rPr>
              <a:t>I. </a:t>
            </a:r>
            <a:r>
              <a:rPr lang="en-US" sz="3200" b="1" dirty="0" err="1">
                <a:solidFill>
                  <a:prstClr val="white"/>
                </a:solidFill>
                <a:latin typeface="Calibri" pitchFamily="34" charset="0"/>
                <a:cs typeface="Calibri" pitchFamily="34" charset="0"/>
              </a:rPr>
              <a:t>Chức</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năng</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của</a:t>
            </a:r>
            <a:r>
              <a:rPr lang="en-US" sz="3200" b="1" dirty="0">
                <a:solidFill>
                  <a:prstClr val="white"/>
                </a:solidFill>
                <a:latin typeface="Calibri" pitchFamily="34" charset="0"/>
                <a:cs typeface="Calibri" pitchFamily="34" charset="0"/>
              </a:rPr>
              <a:t> DNA </a:t>
            </a:r>
            <a:r>
              <a:rPr lang="en-US" sz="3200" b="1" dirty="0" err="1">
                <a:solidFill>
                  <a:prstClr val="white"/>
                </a:solidFill>
                <a:latin typeface="Calibri" pitchFamily="34" charset="0"/>
                <a:cs typeface="Calibri" pitchFamily="34" charset="0"/>
              </a:rPr>
              <a:t>và</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cơ</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chế</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tái</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bản</a:t>
            </a:r>
            <a:r>
              <a:rPr lang="en-US" sz="3200" b="1" dirty="0">
                <a:solidFill>
                  <a:prstClr val="white"/>
                </a:solidFill>
                <a:latin typeface="Calibri" pitchFamily="34" charset="0"/>
                <a:cs typeface="Calibri" pitchFamily="34" charset="0"/>
              </a:rPr>
              <a:t> DNA</a:t>
            </a:r>
          </a:p>
        </p:txBody>
      </p:sp>
      <p:sp>
        <p:nvSpPr>
          <p:cNvPr id="2" name="Slide Number Placeholder 1"/>
          <p:cNvSpPr>
            <a:spLocks noGrp="1"/>
          </p:cNvSpPr>
          <p:nvPr>
            <p:ph type="sldNum" sz="quarter" idx="4294967295"/>
          </p:nvPr>
        </p:nvSpPr>
        <p:spPr/>
        <p:txBody>
          <a:bodyPr/>
          <a:lstStyle/>
          <a:p>
            <a:fld id="{FFA0DE49-90C4-43AE-AE04-D84B1EA069B3}" type="slidenum">
              <a:rPr lang="en-US" smtClean="0"/>
              <a:pPr/>
              <a:t>5</a:t>
            </a:fld>
            <a:endParaRPr lang="en-US"/>
          </a:p>
        </p:txBody>
      </p:sp>
      <p:pic>
        <p:nvPicPr>
          <p:cNvPr id="4" name="Picture 3"/>
          <p:cNvPicPr>
            <a:picLocks noChangeAspect="1"/>
          </p:cNvPicPr>
          <p:nvPr/>
        </p:nvPicPr>
        <p:blipFill>
          <a:blip r:embed="rId2"/>
          <a:stretch>
            <a:fillRect/>
          </a:stretch>
        </p:blipFill>
        <p:spPr>
          <a:xfrm>
            <a:off x="71834" y="745392"/>
            <a:ext cx="7964011" cy="5249008"/>
          </a:xfrm>
          <a:prstGeom prst="rect">
            <a:avLst/>
          </a:prstGeom>
        </p:spPr>
      </p:pic>
      <p:sp>
        <p:nvSpPr>
          <p:cNvPr id="6" name="Oval 5"/>
          <p:cNvSpPr/>
          <p:nvPr/>
        </p:nvSpPr>
        <p:spPr>
          <a:xfrm rot="1195695">
            <a:off x="6497677" y="2422330"/>
            <a:ext cx="1696005" cy="830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cxnSp>
        <p:nvCxnSpPr>
          <p:cNvPr id="8" name="Straight Arrow Connector 7"/>
          <p:cNvCxnSpPr/>
          <p:nvPr/>
        </p:nvCxnSpPr>
        <p:spPr>
          <a:xfrm flipV="1">
            <a:off x="7700207" y="1934643"/>
            <a:ext cx="843280" cy="6197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994848" y="1561404"/>
            <a:ext cx="1727915" cy="369332"/>
          </a:xfrm>
          <a:prstGeom prst="rect">
            <a:avLst/>
          </a:prstGeom>
          <a:noFill/>
        </p:spPr>
        <p:txBody>
          <a:bodyPr wrap="square" rtlCol="0">
            <a:spAutoFit/>
          </a:bodyPr>
          <a:lstStyle/>
          <a:p>
            <a:r>
              <a:rPr lang="en-US"/>
              <a:t>Nucleotide</a:t>
            </a:r>
            <a:endParaRPr lang="vi-VN"/>
          </a:p>
        </p:txBody>
      </p:sp>
      <p:sp>
        <p:nvSpPr>
          <p:cNvPr id="10" name="Rectangle 9"/>
          <p:cNvSpPr/>
          <p:nvPr/>
        </p:nvSpPr>
        <p:spPr>
          <a:xfrm>
            <a:off x="5222240" y="1280160"/>
            <a:ext cx="1798320"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4897120" y="1676400"/>
            <a:ext cx="477520" cy="547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p:cNvSpPr/>
          <p:nvPr/>
        </p:nvSpPr>
        <p:spPr>
          <a:xfrm>
            <a:off x="564756" y="812800"/>
            <a:ext cx="4941963" cy="1117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p:cNvSpPr txBox="1"/>
          <p:nvPr/>
        </p:nvSpPr>
        <p:spPr>
          <a:xfrm>
            <a:off x="487680" y="3332481"/>
            <a:ext cx="1046480" cy="369332"/>
          </a:xfrm>
          <a:prstGeom prst="rect">
            <a:avLst/>
          </a:prstGeom>
          <a:solidFill>
            <a:schemeClr val="bg1"/>
          </a:solidFill>
        </p:spPr>
        <p:txBody>
          <a:bodyPr wrap="square" rtlCol="0">
            <a:spAutoFit/>
          </a:bodyPr>
          <a:lstStyle/>
          <a:p>
            <a:r>
              <a:rPr lang="en-US"/>
              <a:t>34A</a:t>
            </a:r>
            <a:r>
              <a:rPr lang="en-US" baseline="30000"/>
              <a:t>0</a:t>
            </a:r>
            <a:endParaRPr lang="vi-VN" baseline="30000"/>
          </a:p>
        </p:txBody>
      </p:sp>
    </p:spTree>
    <p:extLst>
      <p:ext uri="{BB962C8B-B14F-4D97-AF65-F5344CB8AC3E}">
        <p14:creationId xmlns:p14="http://schemas.microsoft.com/office/powerpoint/2010/main" val="186152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25">
            <a:extLst>
              <a:ext uri="{FF2B5EF4-FFF2-40B4-BE49-F238E27FC236}">
                <a16:creationId xmlns:a16="http://schemas.microsoft.com/office/drawing/2014/main" id="{F6EB37B5-36F0-F9D3-9582-6247CB3D3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239" y="3268981"/>
            <a:ext cx="2741612" cy="323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a:extLst>
              <a:ext uri="{FF2B5EF4-FFF2-40B4-BE49-F238E27FC236}">
                <a16:creationId xmlns:a16="http://schemas.microsoft.com/office/drawing/2014/main" id="{159B99DE-F0E7-D5E6-668B-EDF32929099C}"/>
              </a:ext>
            </a:extLst>
          </p:cNvPr>
          <p:cNvSpPr txBox="1">
            <a:spLocks noChangeArrowheads="1"/>
          </p:cNvSpPr>
          <p:nvPr/>
        </p:nvSpPr>
        <p:spPr bwMode="auto">
          <a:xfrm>
            <a:off x="2931179" y="533439"/>
            <a:ext cx="8255001" cy="1437641"/>
          </a:xfrm>
          <a:prstGeom prst="rect">
            <a:avLst/>
          </a:prstGeom>
          <a:gradFill rotWithShape="1">
            <a:gsLst>
              <a:gs pos="0">
                <a:srgbClr val="FFFF00">
                  <a:alpha val="0"/>
                </a:srgbClr>
              </a:gs>
              <a:gs pos="50000">
                <a:srgbClr val="FFFF00">
                  <a:gamma/>
                  <a:tint val="0"/>
                  <a:invGamma/>
                </a:srgbClr>
              </a:gs>
              <a:gs pos="100000">
                <a:srgbClr val="FFFF00">
                  <a:alpha val="0"/>
                </a:srgbClr>
              </a:gs>
            </a:gsLst>
            <a:lin ang="0" scaled="1"/>
          </a:gradFill>
          <a:ln w="9525">
            <a:solidFill>
              <a:srgbClr val="FFFF66"/>
            </a:solidFill>
            <a:miter lim="800000"/>
          </a:ln>
          <a:effectLst>
            <a:prstShdw prst="shdw13" dist="53882" dir="13500000">
              <a:schemeClr val="bg2">
                <a:alpha val="50000"/>
              </a:schemeClr>
            </a:prstShdw>
          </a:effectLst>
        </p:spPr>
        <p:txBody>
          <a:bodyPr>
            <a:prstTxWarp prst="textDouble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ct val="50000"/>
              </a:spcBef>
              <a:spcAft>
                <a:spcPts val="0"/>
              </a:spcAft>
              <a:defRPr/>
            </a:pPr>
            <a:r>
              <a:rPr lang="en-US" sz="6000" b="1"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LUYỆN TẬP</a:t>
            </a:r>
          </a:p>
        </p:txBody>
      </p:sp>
      <p:sp>
        <p:nvSpPr>
          <p:cNvPr id="8" name="TextBox 7">
            <a:extLst>
              <a:ext uri="{FF2B5EF4-FFF2-40B4-BE49-F238E27FC236}">
                <a16:creationId xmlns:a16="http://schemas.microsoft.com/office/drawing/2014/main" id="{72AB52A3-90E1-134E-F5D4-2DAF9D786BB5}"/>
              </a:ext>
            </a:extLst>
          </p:cNvPr>
          <p:cNvSpPr txBox="1"/>
          <p:nvPr/>
        </p:nvSpPr>
        <p:spPr>
          <a:xfrm>
            <a:off x="6096025" y="3268993"/>
            <a:ext cx="5396833"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HS làm việc cá nhân</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sử</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dụng</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điện</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thoại</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truy</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cập</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trả lời câu hỏi luyện tập trong </a:t>
            </a:r>
            <a:r>
              <a:rPr lang="en-GB" sz="3200" dirty="0">
                <a:solidFill>
                  <a:srgbClr val="FF0000"/>
                </a:solidFill>
                <a:latin typeface="Calibri" panose="020F0502020204030204" pitchFamily="34" charset="0"/>
                <a:ea typeface="Calibri" panose="020F0502020204030204" pitchFamily="34" charset="0"/>
                <a:cs typeface="Calibri" panose="020F0502020204030204" pitchFamily="34" charset="0"/>
              </a:rPr>
              <a:t>Quizizz</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50</a:t>
            </a:fld>
            <a:endParaRPr lang="en-US"/>
          </a:p>
        </p:txBody>
      </p:sp>
    </p:spTree>
    <p:extLst>
      <p:ext uri="{BB962C8B-B14F-4D97-AF65-F5344CB8AC3E}">
        <p14:creationId xmlns:p14="http://schemas.microsoft.com/office/powerpoint/2010/main" val="264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repeatCount="indefinite" fill="hold"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1"/>
                                          </p:val>
                                        </p:tav>
                                        <p:tav tm="100000">
                                          <p:val>
                                            <p:strVal val="#ppt_x"/>
                                          </p:val>
                                        </p:tav>
                                      </p:tavLst>
                                    </p:anim>
                                    <p:anim calcmode="lin" valueType="num">
                                      <p:cBhvr>
                                        <p:cTn id="9" dur="2000" fill="hold"/>
                                        <p:tgtEl>
                                          <p:spTgt spid="5"/>
                                        </p:tgtEl>
                                        <p:attrNameLst>
                                          <p:attrName>ppt_y</p:attrName>
                                        </p:attrNameLst>
                                      </p:cBhvr>
                                      <p:tavLst>
                                        <p:tav tm="0">
                                          <p:val>
                                            <p:strVal val="#ppt_y"/>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25">
            <a:extLst>
              <a:ext uri="{FF2B5EF4-FFF2-40B4-BE49-F238E27FC236}">
                <a16:creationId xmlns:a16="http://schemas.microsoft.com/office/drawing/2014/main" id="{F6EB37B5-36F0-F9D3-9582-6247CB3D3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239" y="3268981"/>
            <a:ext cx="2741612" cy="323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a:extLst>
              <a:ext uri="{FF2B5EF4-FFF2-40B4-BE49-F238E27FC236}">
                <a16:creationId xmlns:a16="http://schemas.microsoft.com/office/drawing/2014/main" id="{159B99DE-F0E7-D5E6-668B-EDF32929099C}"/>
              </a:ext>
            </a:extLst>
          </p:cNvPr>
          <p:cNvSpPr txBox="1">
            <a:spLocks noChangeArrowheads="1"/>
          </p:cNvSpPr>
          <p:nvPr/>
        </p:nvSpPr>
        <p:spPr bwMode="auto">
          <a:xfrm>
            <a:off x="2931179" y="533439"/>
            <a:ext cx="8255001" cy="1437641"/>
          </a:xfrm>
          <a:prstGeom prst="rect">
            <a:avLst/>
          </a:prstGeom>
          <a:gradFill rotWithShape="1">
            <a:gsLst>
              <a:gs pos="0">
                <a:srgbClr val="FFFF00">
                  <a:alpha val="0"/>
                </a:srgbClr>
              </a:gs>
              <a:gs pos="50000">
                <a:srgbClr val="FFFF00">
                  <a:gamma/>
                  <a:tint val="0"/>
                  <a:invGamma/>
                </a:srgbClr>
              </a:gs>
              <a:gs pos="100000">
                <a:srgbClr val="FFFF00">
                  <a:alpha val="0"/>
                </a:srgbClr>
              </a:gs>
            </a:gsLst>
            <a:lin ang="0" scaled="1"/>
          </a:gradFill>
          <a:ln w="9525">
            <a:solidFill>
              <a:srgbClr val="FFFF66"/>
            </a:solidFill>
            <a:miter lim="800000"/>
          </a:ln>
          <a:effectLst>
            <a:prstShdw prst="shdw13" dist="53882" dir="13500000">
              <a:schemeClr val="bg2">
                <a:alpha val="50000"/>
              </a:schemeClr>
            </a:prstShdw>
          </a:effectLst>
        </p:spPr>
        <p:txBody>
          <a:bodyPr>
            <a:prstTxWarp prst="textDouble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ct val="50000"/>
              </a:spcBef>
              <a:spcAft>
                <a:spcPts val="0"/>
              </a:spcAft>
              <a:defRPr/>
            </a:pPr>
            <a:r>
              <a:rPr lang="en-US" sz="6000" b="1"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VẬN DỤNG</a:t>
            </a:r>
          </a:p>
        </p:txBody>
      </p:sp>
      <p:sp>
        <p:nvSpPr>
          <p:cNvPr id="8" name="TextBox 7">
            <a:extLst>
              <a:ext uri="{FF2B5EF4-FFF2-40B4-BE49-F238E27FC236}">
                <a16:creationId xmlns:a16="http://schemas.microsoft.com/office/drawing/2014/main" id="{72AB52A3-90E1-134E-F5D4-2DAF9D786BB5}"/>
              </a:ext>
            </a:extLst>
          </p:cNvPr>
          <p:cNvSpPr txBox="1"/>
          <p:nvPr/>
        </p:nvSpPr>
        <p:spPr>
          <a:xfrm>
            <a:off x="6096026" y="3855929"/>
            <a:ext cx="539683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HS làm việc cá nhân hoặc theo cặp để trả lời câu hỏi </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51</a:t>
            </a:fld>
            <a:endParaRPr lang="en-US"/>
          </a:p>
        </p:txBody>
      </p:sp>
    </p:spTree>
    <p:extLst>
      <p:ext uri="{BB962C8B-B14F-4D97-AF65-F5344CB8AC3E}">
        <p14:creationId xmlns:p14="http://schemas.microsoft.com/office/powerpoint/2010/main" val="368592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repeatCount="indefinite" fill="hold"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1"/>
                                          </p:val>
                                        </p:tav>
                                        <p:tav tm="100000">
                                          <p:val>
                                            <p:strVal val="#ppt_x"/>
                                          </p:val>
                                        </p:tav>
                                      </p:tavLst>
                                    </p:anim>
                                    <p:anim calcmode="lin" valueType="num">
                                      <p:cBhvr>
                                        <p:cTn id="9" dur="2000" fill="hold"/>
                                        <p:tgtEl>
                                          <p:spTgt spid="5"/>
                                        </p:tgtEl>
                                        <p:attrNameLst>
                                          <p:attrName>ppt_y</p:attrName>
                                        </p:attrNameLst>
                                      </p:cBhvr>
                                      <p:tavLst>
                                        <p:tav tm="0">
                                          <p:val>
                                            <p:strVal val="#ppt_y"/>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3098805" y="567342"/>
            <a:ext cx="8762641" cy="501675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GB" sz="3200" b="1" dirty="0">
                <a:solidFill>
                  <a:srgbClr val="0000FF"/>
                </a:solidFill>
              </a:rPr>
              <a:t>CH 1: </a:t>
            </a:r>
            <a:r>
              <a:rPr lang="en-GB" sz="3200" b="1" dirty="0" err="1">
                <a:solidFill>
                  <a:srgbClr val="0000FF"/>
                </a:solidFill>
              </a:rPr>
              <a:t>Một</a:t>
            </a:r>
            <a:r>
              <a:rPr lang="en-GB" sz="3200" b="1" dirty="0">
                <a:solidFill>
                  <a:srgbClr val="0000FF"/>
                </a:solidFill>
              </a:rPr>
              <a:t> </a:t>
            </a:r>
            <a:r>
              <a:rPr lang="en-GB" sz="3200" b="1" dirty="0" err="1">
                <a:solidFill>
                  <a:srgbClr val="0000FF"/>
                </a:solidFill>
              </a:rPr>
              <a:t>bạn</a:t>
            </a:r>
            <a:r>
              <a:rPr lang="en-GB" sz="3200" b="1" dirty="0">
                <a:solidFill>
                  <a:srgbClr val="0000FF"/>
                </a:solidFill>
              </a:rPr>
              <a:t> </a:t>
            </a:r>
            <a:r>
              <a:rPr lang="en-GB" sz="3200" b="1" dirty="0" err="1">
                <a:solidFill>
                  <a:srgbClr val="0000FF"/>
                </a:solidFill>
              </a:rPr>
              <a:t>học</a:t>
            </a:r>
            <a:r>
              <a:rPr lang="en-GB" sz="3200" b="1" dirty="0">
                <a:solidFill>
                  <a:srgbClr val="0000FF"/>
                </a:solidFill>
              </a:rPr>
              <a:t> </a:t>
            </a:r>
            <a:r>
              <a:rPr lang="en-GB" sz="3200" b="1" dirty="0" err="1">
                <a:solidFill>
                  <a:srgbClr val="0000FF"/>
                </a:solidFill>
              </a:rPr>
              <a:t>sinh</a:t>
            </a:r>
            <a:r>
              <a:rPr lang="en-GB" sz="3200" b="1" dirty="0">
                <a:solidFill>
                  <a:srgbClr val="0000FF"/>
                </a:solidFill>
              </a:rPr>
              <a:t> </a:t>
            </a:r>
            <a:r>
              <a:rPr lang="en-GB" sz="3200" b="1" dirty="0" err="1">
                <a:solidFill>
                  <a:srgbClr val="0000FF"/>
                </a:solidFill>
              </a:rPr>
              <a:t>cho</a:t>
            </a:r>
            <a:r>
              <a:rPr lang="en-GB" sz="3200" b="1" dirty="0">
                <a:solidFill>
                  <a:srgbClr val="0000FF"/>
                </a:solidFill>
              </a:rPr>
              <a:t> </a:t>
            </a:r>
            <a:r>
              <a:rPr lang="en-GB" sz="3200" b="1" dirty="0" err="1">
                <a:solidFill>
                  <a:srgbClr val="0000FF"/>
                </a:solidFill>
              </a:rPr>
              <a:t>rằng</a:t>
            </a:r>
            <a:r>
              <a:rPr lang="en-GB" sz="3200" b="1" dirty="0">
                <a:solidFill>
                  <a:srgbClr val="0000FF"/>
                </a:solidFill>
              </a:rPr>
              <a:t>:</a:t>
            </a:r>
            <a:endParaRPr lang="en-US" sz="3200" b="1" dirty="0">
              <a:solidFill>
                <a:srgbClr val="0000FF"/>
              </a:solidFill>
            </a:endParaRPr>
          </a:p>
          <a:p>
            <a:pPr algn="just"/>
            <a:r>
              <a:rPr lang="en-GB" sz="3200" b="1" dirty="0">
                <a:solidFill>
                  <a:srgbClr val="0000FF"/>
                </a:solidFill>
              </a:rPr>
              <a:t>1. </a:t>
            </a:r>
            <a:r>
              <a:rPr lang="en-GB" sz="3200" b="1" dirty="0" err="1">
                <a:solidFill>
                  <a:srgbClr val="0000FF"/>
                </a:solidFill>
              </a:rPr>
              <a:t>Tất</a:t>
            </a:r>
            <a:r>
              <a:rPr lang="en-GB" sz="3200" b="1" dirty="0">
                <a:solidFill>
                  <a:srgbClr val="0000FF"/>
                </a:solidFill>
              </a:rPr>
              <a:t> </a:t>
            </a:r>
            <a:r>
              <a:rPr lang="en-GB" sz="3200" b="1" dirty="0" err="1">
                <a:solidFill>
                  <a:srgbClr val="0000FF"/>
                </a:solidFill>
              </a:rPr>
              <a:t>cả</a:t>
            </a:r>
            <a:r>
              <a:rPr lang="en-GB" sz="3200" b="1" dirty="0">
                <a:solidFill>
                  <a:srgbClr val="0000FF"/>
                </a:solidFill>
              </a:rPr>
              <a:t> </a:t>
            </a:r>
            <a:r>
              <a:rPr lang="en-GB" sz="3200" b="1" dirty="0" err="1">
                <a:solidFill>
                  <a:srgbClr val="0000FF"/>
                </a:solidFill>
              </a:rPr>
              <a:t>các</a:t>
            </a:r>
            <a:r>
              <a:rPr lang="en-GB" sz="3200" b="1" dirty="0">
                <a:solidFill>
                  <a:srgbClr val="0000FF"/>
                </a:solidFill>
              </a:rPr>
              <a:t> </a:t>
            </a:r>
            <a:r>
              <a:rPr lang="en-GB" sz="3200" b="1" dirty="0" err="1">
                <a:solidFill>
                  <a:srgbClr val="0000FF"/>
                </a:solidFill>
              </a:rPr>
              <a:t>đoạn</a:t>
            </a:r>
            <a:r>
              <a:rPr lang="en-GB" sz="3200" b="1" dirty="0">
                <a:solidFill>
                  <a:srgbClr val="0000FF"/>
                </a:solidFill>
              </a:rPr>
              <a:t> </a:t>
            </a:r>
            <a:r>
              <a:rPr lang="en-GB" sz="3200" b="1" dirty="0" err="1">
                <a:solidFill>
                  <a:srgbClr val="0000FF"/>
                </a:solidFill>
              </a:rPr>
              <a:t>trình</a:t>
            </a:r>
            <a:r>
              <a:rPr lang="en-GB" sz="3200" b="1" dirty="0">
                <a:solidFill>
                  <a:srgbClr val="0000FF"/>
                </a:solidFill>
              </a:rPr>
              <a:t> </a:t>
            </a:r>
            <a:r>
              <a:rPr lang="en-GB" sz="3200" b="1" dirty="0" err="1">
                <a:solidFill>
                  <a:srgbClr val="0000FF"/>
                </a:solidFill>
              </a:rPr>
              <a:t>tự</a:t>
            </a:r>
            <a:r>
              <a:rPr lang="en-GB" sz="3200" b="1" dirty="0">
                <a:solidFill>
                  <a:srgbClr val="0000FF"/>
                </a:solidFill>
              </a:rPr>
              <a:t> nucleotide </a:t>
            </a:r>
            <a:r>
              <a:rPr lang="en-GB" sz="3200" b="1" dirty="0" err="1">
                <a:solidFill>
                  <a:srgbClr val="0000FF"/>
                </a:solidFill>
              </a:rPr>
              <a:t>trên</a:t>
            </a:r>
            <a:r>
              <a:rPr lang="en-GB" sz="3200" b="1" dirty="0">
                <a:solidFill>
                  <a:srgbClr val="0000FF"/>
                </a:solidFill>
              </a:rPr>
              <a:t> </a:t>
            </a:r>
            <a:r>
              <a:rPr lang="en-GB" sz="3200" b="1" dirty="0" err="1">
                <a:solidFill>
                  <a:srgbClr val="0000FF"/>
                </a:solidFill>
              </a:rPr>
              <a:t>phân</a:t>
            </a:r>
            <a:r>
              <a:rPr lang="en-GB" sz="3200" b="1" dirty="0">
                <a:solidFill>
                  <a:srgbClr val="0000FF"/>
                </a:solidFill>
              </a:rPr>
              <a:t> </a:t>
            </a:r>
            <a:r>
              <a:rPr lang="en-GB" sz="3200" b="1" dirty="0" err="1">
                <a:solidFill>
                  <a:srgbClr val="0000FF"/>
                </a:solidFill>
              </a:rPr>
              <a:t>tử</a:t>
            </a:r>
            <a:r>
              <a:rPr lang="en-GB" sz="3200" b="1" dirty="0">
                <a:solidFill>
                  <a:srgbClr val="0000FF"/>
                </a:solidFill>
              </a:rPr>
              <a:t> DNA </a:t>
            </a:r>
            <a:r>
              <a:rPr lang="en-GB" sz="3200" b="1" dirty="0" err="1">
                <a:solidFill>
                  <a:srgbClr val="0000FF"/>
                </a:solidFill>
              </a:rPr>
              <a:t>đều</a:t>
            </a:r>
            <a:r>
              <a:rPr lang="en-GB" sz="3200" b="1" dirty="0">
                <a:solidFill>
                  <a:srgbClr val="0000FF"/>
                </a:solidFill>
              </a:rPr>
              <a:t> </a:t>
            </a:r>
            <a:r>
              <a:rPr lang="en-GB" sz="3200" b="1" dirty="0" err="1">
                <a:solidFill>
                  <a:srgbClr val="0000FF"/>
                </a:solidFill>
              </a:rPr>
              <a:t>được</a:t>
            </a:r>
            <a:r>
              <a:rPr lang="en-GB" sz="3200" b="1" dirty="0">
                <a:solidFill>
                  <a:srgbClr val="0000FF"/>
                </a:solidFill>
              </a:rPr>
              <a:t> </a:t>
            </a:r>
            <a:r>
              <a:rPr lang="en-GB" sz="3200" b="1" dirty="0" err="1">
                <a:solidFill>
                  <a:srgbClr val="0000FF"/>
                </a:solidFill>
              </a:rPr>
              <a:t>gọi</a:t>
            </a:r>
            <a:r>
              <a:rPr lang="en-GB" sz="3200" b="1" dirty="0">
                <a:solidFill>
                  <a:srgbClr val="0000FF"/>
                </a:solidFill>
              </a:rPr>
              <a:t> </a:t>
            </a:r>
            <a:r>
              <a:rPr lang="en-GB" sz="3200" b="1" dirty="0" err="1">
                <a:solidFill>
                  <a:srgbClr val="0000FF"/>
                </a:solidFill>
              </a:rPr>
              <a:t>là</a:t>
            </a:r>
            <a:r>
              <a:rPr lang="en-GB" sz="3200" b="1" dirty="0">
                <a:solidFill>
                  <a:srgbClr val="0000FF"/>
                </a:solidFill>
              </a:rPr>
              <a:t> gene.</a:t>
            </a:r>
            <a:endParaRPr lang="en-US" sz="3200" b="1" dirty="0">
              <a:solidFill>
                <a:srgbClr val="0000FF"/>
              </a:solidFill>
            </a:endParaRPr>
          </a:p>
          <a:p>
            <a:pPr algn="just"/>
            <a:r>
              <a:rPr lang="en-GB" sz="3200" b="1" dirty="0">
                <a:solidFill>
                  <a:srgbClr val="0000FF"/>
                </a:solidFill>
              </a:rPr>
              <a:t>2. Ở </a:t>
            </a:r>
            <a:r>
              <a:rPr lang="en-GB" sz="3200" b="1" dirty="0" err="1">
                <a:solidFill>
                  <a:srgbClr val="0000FF"/>
                </a:solidFill>
              </a:rPr>
              <a:t>sinh</a:t>
            </a:r>
            <a:r>
              <a:rPr lang="en-GB" sz="3200" b="1" dirty="0">
                <a:solidFill>
                  <a:srgbClr val="0000FF"/>
                </a:solidFill>
              </a:rPr>
              <a:t> </a:t>
            </a:r>
            <a:r>
              <a:rPr lang="en-GB" sz="3200" b="1" dirty="0" err="1">
                <a:solidFill>
                  <a:srgbClr val="0000FF"/>
                </a:solidFill>
              </a:rPr>
              <a:t>vật</a:t>
            </a:r>
            <a:r>
              <a:rPr lang="en-GB" sz="3200" b="1" dirty="0">
                <a:solidFill>
                  <a:srgbClr val="0000FF"/>
                </a:solidFill>
              </a:rPr>
              <a:t> </a:t>
            </a:r>
            <a:r>
              <a:rPr lang="en-GB" sz="3200" b="1" dirty="0" err="1">
                <a:solidFill>
                  <a:srgbClr val="0000FF"/>
                </a:solidFill>
              </a:rPr>
              <a:t>nhân</a:t>
            </a:r>
            <a:r>
              <a:rPr lang="en-GB" sz="3200" b="1" dirty="0">
                <a:solidFill>
                  <a:srgbClr val="0000FF"/>
                </a:solidFill>
              </a:rPr>
              <a:t> </a:t>
            </a:r>
            <a:r>
              <a:rPr lang="en-GB" sz="3200" b="1" dirty="0" err="1">
                <a:solidFill>
                  <a:srgbClr val="0000FF"/>
                </a:solidFill>
              </a:rPr>
              <a:t>thực</a:t>
            </a:r>
            <a:r>
              <a:rPr lang="en-GB" sz="3200" b="1" dirty="0">
                <a:solidFill>
                  <a:srgbClr val="0000FF"/>
                </a:solidFill>
              </a:rPr>
              <a:t>, </a:t>
            </a:r>
            <a:r>
              <a:rPr lang="en-GB" sz="3200" b="1" dirty="0" err="1">
                <a:solidFill>
                  <a:srgbClr val="0000FF"/>
                </a:solidFill>
              </a:rPr>
              <a:t>chiều</a:t>
            </a:r>
            <a:r>
              <a:rPr lang="en-GB" sz="3200" b="1" dirty="0">
                <a:solidFill>
                  <a:srgbClr val="0000FF"/>
                </a:solidFill>
              </a:rPr>
              <a:t> </a:t>
            </a:r>
            <a:r>
              <a:rPr lang="en-GB" sz="3200" b="1" dirty="0" err="1">
                <a:solidFill>
                  <a:srgbClr val="0000FF"/>
                </a:solidFill>
              </a:rPr>
              <a:t>dài</a:t>
            </a:r>
            <a:r>
              <a:rPr lang="en-GB" sz="3200" b="1" dirty="0">
                <a:solidFill>
                  <a:srgbClr val="0000FF"/>
                </a:solidFill>
              </a:rPr>
              <a:t> </a:t>
            </a:r>
            <a:r>
              <a:rPr lang="en-GB" sz="3200" b="1" dirty="0" err="1">
                <a:solidFill>
                  <a:srgbClr val="0000FF"/>
                </a:solidFill>
              </a:rPr>
              <a:t>của</a:t>
            </a:r>
            <a:r>
              <a:rPr lang="en-GB" sz="3200" b="1" dirty="0">
                <a:solidFill>
                  <a:srgbClr val="0000FF"/>
                </a:solidFill>
              </a:rPr>
              <a:t> </a:t>
            </a:r>
            <a:r>
              <a:rPr lang="en-GB" sz="3200" b="1" dirty="0" err="1">
                <a:solidFill>
                  <a:srgbClr val="0000FF"/>
                </a:solidFill>
              </a:rPr>
              <a:t>phân</a:t>
            </a:r>
            <a:r>
              <a:rPr lang="en-GB" sz="3200" b="1" dirty="0">
                <a:solidFill>
                  <a:srgbClr val="0000FF"/>
                </a:solidFill>
              </a:rPr>
              <a:t> </a:t>
            </a:r>
            <a:r>
              <a:rPr lang="en-GB" sz="3200" b="1" dirty="0" err="1">
                <a:solidFill>
                  <a:srgbClr val="0000FF"/>
                </a:solidFill>
              </a:rPr>
              <a:t>tử</a:t>
            </a:r>
            <a:r>
              <a:rPr lang="en-GB" sz="3200" b="1" dirty="0">
                <a:solidFill>
                  <a:srgbClr val="0000FF"/>
                </a:solidFill>
              </a:rPr>
              <a:t> mRNA </a:t>
            </a:r>
            <a:r>
              <a:rPr lang="en-GB" sz="3200" b="1" dirty="0" err="1">
                <a:solidFill>
                  <a:srgbClr val="0000FF"/>
                </a:solidFill>
              </a:rPr>
              <a:t>bằng</a:t>
            </a:r>
            <a:r>
              <a:rPr lang="en-GB" sz="3200" b="1" dirty="0">
                <a:solidFill>
                  <a:srgbClr val="0000FF"/>
                </a:solidFill>
              </a:rPr>
              <a:t> </a:t>
            </a:r>
            <a:r>
              <a:rPr lang="en-GB" sz="3200" b="1" dirty="0" err="1">
                <a:solidFill>
                  <a:srgbClr val="0000FF"/>
                </a:solidFill>
              </a:rPr>
              <a:t>chiều</a:t>
            </a:r>
            <a:r>
              <a:rPr lang="en-GB" sz="3200" b="1" dirty="0">
                <a:solidFill>
                  <a:srgbClr val="0000FF"/>
                </a:solidFill>
              </a:rPr>
              <a:t> </a:t>
            </a:r>
            <a:r>
              <a:rPr lang="en-GB" sz="3200" b="1" dirty="0" err="1">
                <a:solidFill>
                  <a:srgbClr val="0000FF"/>
                </a:solidFill>
              </a:rPr>
              <a:t>dài</a:t>
            </a:r>
            <a:r>
              <a:rPr lang="en-GB" sz="3200" b="1" dirty="0">
                <a:solidFill>
                  <a:srgbClr val="0000FF"/>
                </a:solidFill>
              </a:rPr>
              <a:t> </a:t>
            </a:r>
            <a:r>
              <a:rPr lang="en-GB" sz="3200" b="1" dirty="0" err="1">
                <a:solidFill>
                  <a:srgbClr val="0000FF"/>
                </a:solidFill>
              </a:rPr>
              <a:t>của</a:t>
            </a:r>
            <a:r>
              <a:rPr lang="en-GB" sz="3200" b="1" dirty="0">
                <a:solidFill>
                  <a:srgbClr val="0000FF"/>
                </a:solidFill>
              </a:rPr>
              <a:t> gene </a:t>
            </a:r>
            <a:r>
              <a:rPr lang="en-GB" sz="3200" b="1" dirty="0" err="1">
                <a:solidFill>
                  <a:srgbClr val="0000FF"/>
                </a:solidFill>
              </a:rPr>
              <a:t>quỵ</a:t>
            </a:r>
            <a:r>
              <a:rPr lang="en-GB" sz="3200" b="1" dirty="0">
                <a:solidFill>
                  <a:srgbClr val="0000FF"/>
                </a:solidFill>
              </a:rPr>
              <a:t> </a:t>
            </a:r>
            <a:r>
              <a:rPr lang="en-GB" sz="3200" b="1" dirty="0" err="1">
                <a:solidFill>
                  <a:srgbClr val="0000FF"/>
                </a:solidFill>
              </a:rPr>
              <a:t>định</a:t>
            </a:r>
            <a:r>
              <a:rPr lang="en-GB" sz="3200" b="1" dirty="0">
                <a:solidFill>
                  <a:srgbClr val="0000FF"/>
                </a:solidFill>
              </a:rPr>
              <a:t> </a:t>
            </a:r>
            <a:r>
              <a:rPr lang="en-GB" sz="3200" b="1" dirty="0" err="1">
                <a:solidFill>
                  <a:srgbClr val="0000FF"/>
                </a:solidFill>
              </a:rPr>
              <a:t>nó</a:t>
            </a:r>
            <a:r>
              <a:rPr lang="en-GB" sz="3200" b="1" dirty="0">
                <a:solidFill>
                  <a:srgbClr val="0000FF"/>
                </a:solidFill>
              </a:rPr>
              <a:t>.</a:t>
            </a:r>
            <a:endParaRPr lang="en-US" sz="3200" b="1" dirty="0">
              <a:solidFill>
                <a:srgbClr val="0000FF"/>
              </a:solidFill>
            </a:endParaRPr>
          </a:p>
          <a:p>
            <a:pPr algn="just"/>
            <a:r>
              <a:rPr lang="en-GB" sz="3200" b="1" dirty="0">
                <a:solidFill>
                  <a:srgbClr val="0000FF"/>
                </a:solidFill>
              </a:rPr>
              <a:t>3. Ở </a:t>
            </a:r>
            <a:r>
              <a:rPr lang="en-GB" sz="3200" b="1" dirty="0" err="1">
                <a:solidFill>
                  <a:srgbClr val="0000FF"/>
                </a:solidFill>
              </a:rPr>
              <a:t>sinh</a:t>
            </a:r>
            <a:r>
              <a:rPr lang="en-GB" sz="3200" b="1" dirty="0">
                <a:solidFill>
                  <a:srgbClr val="0000FF"/>
                </a:solidFill>
              </a:rPr>
              <a:t> </a:t>
            </a:r>
            <a:r>
              <a:rPr lang="en-GB" sz="3200" b="1" dirty="0" err="1">
                <a:solidFill>
                  <a:srgbClr val="0000FF"/>
                </a:solidFill>
              </a:rPr>
              <a:t>vật</a:t>
            </a:r>
            <a:r>
              <a:rPr lang="en-GB" sz="3200" b="1" dirty="0">
                <a:solidFill>
                  <a:srgbClr val="0000FF"/>
                </a:solidFill>
              </a:rPr>
              <a:t> </a:t>
            </a:r>
            <a:r>
              <a:rPr lang="en-GB" sz="3200" b="1" dirty="0" err="1">
                <a:solidFill>
                  <a:srgbClr val="0000FF"/>
                </a:solidFill>
              </a:rPr>
              <a:t>nhân</a:t>
            </a:r>
            <a:r>
              <a:rPr lang="en-GB" sz="3200" b="1" dirty="0">
                <a:solidFill>
                  <a:srgbClr val="0000FF"/>
                </a:solidFill>
              </a:rPr>
              <a:t> </a:t>
            </a:r>
            <a:r>
              <a:rPr lang="en-GB" sz="3200" b="1" dirty="0" err="1">
                <a:solidFill>
                  <a:srgbClr val="0000FF"/>
                </a:solidFill>
              </a:rPr>
              <a:t>sơ</a:t>
            </a:r>
            <a:r>
              <a:rPr lang="en-GB" sz="3200" b="1" dirty="0">
                <a:solidFill>
                  <a:srgbClr val="0000FF"/>
                </a:solidFill>
              </a:rPr>
              <a:t>, </a:t>
            </a:r>
            <a:r>
              <a:rPr lang="en-GB" sz="3200" b="1" dirty="0" err="1">
                <a:solidFill>
                  <a:srgbClr val="0000FF"/>
                </a:solidFill>
              </a:rPr>
              <a:t>từ</a:t>
            </a:r>
            <a:r>
              <a:rPr lang="en-GB" sz="3200" b="1" dirty="0">
                <a:solidFill>
                  <a:srgbClr val="0000FF"/>
                </a:solidFill>
              </a:rPr>
              <a:t> </a:t>
            </a:r>
            <a:r>
              <a:rPr lang="en-GB" sz="3200" b="1" dirty="0" err="1">
                <a:solidFill>
                  <a:srgbClr val="0000FF"/>
                </a:solidFill>
              </a:rPr>
              <a:t>chuỗi</a:t>
            </a:r>
            <a:r>
              <a:rPr lang="en-GB" sz="3200" b="1" dirty="0">
                <a:solidFill>
                  <a:srgbClr val="0000FF"/>
                </a:solidFill>
              </a:rPr>
              <a:t> polypeptide </a:t>
            </a:r>
            <a:r>
              <a:rPr lang="en-GB" sz="3200" b="1" dirty="0" err="1">
                <a:solidFill>
                  <a:srgbClr val="0000FF"/>
                </a:solidFill>
              </a:rPr>
              <a:t>có</a:t>
            </a:r>
            <a:r>
              <a:rPr lang="en-GB" sz="3200" b="1" dirty="0">
                <a:solidFill>
                  <a:srgbClr val="0000FF"/>
                </a:solidFill>
              </a:rPr>
              <a:t> </a:t>
            </a:r>
            <a:r>
              <a:rPr lang="en-GB" sz="3200" b="1" dirty="0" err="1">
                <a:solidFill>
                  <a:srgbClr val="0000FF"/>
                </a:solidFill>
              </a:rPr>
              <a:t>thể</a:t>
            </a:r>
            <a:r>
              <a:rPr lang="en-GB" sz="3200" b="1" dirty="0">
                <a:solidFill>
                  <a:srgbClr val="0000FF"/>
                </a:solidFill>
              </a:rPr>
              <a:t> </a:t>
            </a:r>
            <a:r>
              <a:rPr lang="en-GB" sz="3200" b="1" dirty="0" err="1">
                <a:solidFill>
                  <a:srgbClr val="0000FF"/>
                </a:solidFill>
              </a:rPr>
              <a:t>xác</a:t>
            </a:r>
            <a:r>
              <a:rPr lang="en-GB" sz="3200" b="1" dirty="0">
                <a:solidFill>
                  <a:srgbClr val="0000FF"/>
                </a:solidFill>
              </a:rPr>
              <a:t> </a:t>
            </a:r>
            <a:r>
              <a:rPr lang="en-GB" sz="3200" b="1" dirty="0" err="1">
                <a:solidFill>
                  <a:srgbClr val="0000FF"/>
                </a:solidFill>
              </a:rPr>
              <a:t>định</a:t>
            </a:r>
            <a:r>
              <a:rPr lang="en-GB" sz="3200" b="1" dirty="0">
                <a:solidFill>
                  <a:srgbClr val="0000FF"/>
                </a:solidFill>
              </a:rPr>
              <a:t> </a:t>
            </a:r>
            <a:r>
              <a:rPr lang="en-GB" sz="3200" b="1" dirty="0" err="1">
                <a:solidFill>
                  <a:srgbClr val="0000FF"/>
                </a:solidFill>
              </a:rPr>
              <a:t>được</a:t>
            </a:r>
            <a:r>
              <a:rPr lang="en-GB" sz="3200" b="1" dirty="0">
                <a:solidFill>
                  <a:srgbClr val="0000FF"/>
                </a:solidFill>
              </a:rPr>
              <a:t> </a:t>
            </a:r>
            <a:r>
              <a:rPr lang="en-GB" sz="3200" b="1" dirty="0" err="1">
                <a:solidFill>
                  <a:srgbClr val="0000FF"/>
                </a:solidFill>
              </a:rPr>
              <a:t>số</a:t>
            </a:r>
            <a:r>
              <a:rPr lang="en-GB" sz="3200" b="1" dirty="0">
                <a:solidFill>
                  <a:srgbClr val="0000FF"/>
                </a:solidFill>
              </a:rPr>
              <a:t> </a:t>
            </a:r>
            <a:r>
              <a:rPr lang="en-GB" sz="3200" b="1" dirty="0" err="1">
                <a:solidFill>
                  <a:srgbClr val="0000FF"/>
                </a:solidFill>
              </a:rPr>
              <a:t>lượng</a:t>
            </a:r>
            <a:r>
              <a:rPr lang="en-GB" sz="3200" b="1" dirty="0">
                <a:solidFill>
                  <a:srgbClr val="0000FF"/>
                </a:solidFill>
              </a:rPr>
              <a:t> nucleotide do gene </a:t>
            </a:r>
            <a:r>
              <a:rPr lang="en-GB" sz="3200" b="1" dirty="0" err="1">
                <a:solidFill>
                  <a:srgbClr val="0000FF"/>
                </a:solidFill>
              </a:rPr>
              <a:t>quy</a:t>
            </a:r>
            <a:r>
              <a:rPr lang="en-GB" sz="3200" b="1" dirty="0">
                <a:solidFill>
                  <a:srgbClr val="0000FF"/>
                </a:solidFill>
              </a:rPr>
              <a:t> </a:t>
            </a:r>
            <a:r>
              <a:rPr lang="en-GB" sz="3200" b="1" dirty="0" err="1">
                <a:solidFill>
                  <a:srgbClr val="0000FF"/>
                </a:solidFill>
              </a:rPr>
              <a:t>định</a:t>
            </a:r>
            <a:r>
              <a:rPr lang="en-GB" sz="3200" b="1" dirty="0">
                <a:solidFill>
                  <a:srgbClr val="0000FF"/>
                </a:solidFill>
              </a:rPr>
              <a:t>.</a:t>
            </a:r>
            <a:endParaRPr lang="en-US" sz="3200" b="1" dirty="0">
              <a:solidFill>
                <a:srgbClr val="0000FF"/>
              </a:solidFill>
            </a:endParaRPr>
          </a:p>
          <a:p>
            <a:pPr algn="just"/>
            <a:r>
              <a:rPr lang="en-GB" sz="3200" b="1" dirty="0">
                <a:solidFill>
                  <a:srgbClr val="0000FF"/>
                </a:solidFill>
              </a:rPr>
              <a:t>Theo </a:t>
            </a:r>
            <a:r>
              <a:rPr lang="en-GB" sz="3200" b="1" dirty="0" err="1">
                <a:solidFill>
                  <a:srgbClr val="0000FF"/>
                </a:solidFill>
              </a:rPr>
              <a:t>em</a:t>
            </a:r>
            <a:r>
              <a:rPr lang="en-GB" sz="3200" b="1" dirty="0">
                <a:solidFill>
                  <a:srgbClr val="0000FF"/>
                </a:solidFill>
              </a:rPr>
              <a:t>, </a:t>
            </a:r>
            <a:r>
              <a:rPr lang="en-GB" sz="3200" b="1" dirty="0" err="1">
                <a:solidFill>
                  <a:srgbClr val="0000FF"/>
                </a:solidFill>
              </a:rPr>
              <a:t>những</a:t>
            </a:r>
            <a:r>
              <a:rPr lang="en-GB" sz="3200" b="1" dirty="0">
                <a:solidFill>
                  <a:srgbClr val="0000FF"/>
                </a:solidFill>
              </a:rPr>
              <a:t> </a:t>
            </a:r>
            <a:r>
              <a:rPr lang="en-GB" sz="3200" b="1" dirty="0" err="1">
                <a:solidFill>
                  <a:srgbClr val="0000FF"/>
                </a:solidFill>
              </a:rPr>
              <a:t>nhận</a:t>
            </a:r>
            <a:r>
              <a:rPr lang="en-GB" sz="3200" b="1" dirty="0">
                <a:solidFill>
                  <a:srgbClr val="0000FF"/>
                </a:solidFill>
              </a:rPr>
              <a:t> </a:t>
            </a:r>
            <a:r>
              <a:rPr lang="en-GB" sz="3200" b="1" dirty="0" err="1">
                <a:solidFill>
                  <a:srgbClr val="0000FF"/>
                </a:solidFill>
              </a:rPr>
              <a:t>định</a:t>
            </a:r>
            <a:r>
              <a:rPr lang="en-GB" sz="3200" b="1" dirty="0">
                <a:solidFill>
                  <a:srgbClr val="0000FF"/>
                </a:solidFill>
              </a:rPr>
              <a:t> </a:t>
            </a:r>
            <a:r>
              <a:rPr lang="en-GB" sz="3200" b="1" dirty="0" err="1">
                <a:solidFill>
                  <a:srgbClr val="0000FF"/>
                </a:solidFill>
              </a:rPr>
              <a:t>của</a:t>
            </a:r>
            <a:r>
              <a:rPr lang="en-GB" sz="3200" b="1" dirty="0">
                <a:solidFill>
                  <a:srgbClr val="0000FF"/>
                </a:solidFill>
              </a:rPr>
              <a:t> </a:t>
            </a:r>
            <a:r>
              <a:rPr lang="en-GB" sz="3200" b="1" dirty="0" err="1">
                <a:solidFill>
                  <a:srgbClr val="0000FF"/>
                </a:solidFill>
              </a:rPr>
              <a:t>bạn</a:t>
            </a:r>
            <a:r>
              <a:rPr lang="en-GB" sz="3200" b="1" dirty="0">
                <a:solidFill>
                  <a:srgbClr val="0000FF"/>
                </a:solidFill>
              </a:rPr>
              <a:t> </a:t>
            </a:r>
            <a:r>
              <a:rPr lang="en-GB" sz="3200" b="1" dirty="0" err="1">
                <a:solidFill>
                  <a:srgbClr val="0000FF"/>
                </a:solidFill>
              </a:rPr>
              <a:t>học</a:t>
            </a:r>
            <a:r>
              <a:rPr lang="en-GB" sz="3200" b="1" dirty="0">
                <a:solidFill>
                  <a:srgbClr val="0000FF"/>
                </a:solidFill>
              </a:rPr>
              <a:t> </a:t>
            </a:r>
            <a:r>
              <a:rPr lang="en-GB" sz="3200" b="1" dirty="0" err="1">
                <a:solidFill>
                  <a:srgbClr val="0000FF"/>
                </a:solidFill>
              </a:rPr>
              <a:t>sinh</a:t>
            </a:r>
            <a:r>
              <a:rPr lang="en-GB" sz="3200" b="1" dirty="0">
                <a:solidFill>
                  <a:srgbClr val="0000FF"/>
                </a:solidFill>
              </a:rPr>
              <a:t> </a:t>
            </a:r>
            <a:r>
              <a:rPr lang="en-GB" sz="3200" b="1" dirty="0" err="1">
                <a:solidFill>
                  <a:srgbClr val="0000FF"/>
                </a:solidFill>
              </a:rPr>
              <a:t>trên</a:t>
            </a:r>
            <a:r>
              <a:rPr lang="en-GB" sz="3200" b="1" dirty="0">
                <a:solidFill>
                  <a:srgbClr val="0000FF"/>
                </a:solidFill>
              </a:rPr>
              <a:t> </a:t>
            </a:r>
            <a:r>
              <a:rPr lang="en-GB" sz="3200" b="1" dirty="0" err="1">
                <a:solidFill>
                  <a:srgbClr val="0000FF"/>
                </a:solidFill>
              </a:rPr>
              <a:t>có</a:t>
            </a:r>
            <a:r>
              <a:rPr lang="en-GB" sz="3200" b="1" dirty="0">
                <a:solidFill>
                  <a:srgbClr val="0000FF"/>
                </a:solidFill>
              </a:rPr>
              <a:t> </a:t>
            </a:r>
            <a:r>
              <a:rPr lang="en-GB" sz="3200" b="1" dirty="0" err="1">
                <a:solidFill>
                  <a:srgbClr val="0000FF"/>
                </a:solidFill>
              </a:rPr>
              <a:t>đúng</a:t>
            </a:r>
            <a:r>
              <a:rPr lang="en-GB" sz="3200" b="1" dirty="0">
                <a:solidFill>
                  <a:srgbClr val="0000FF"/>
                </a:solidFill>
              </a:rPr>
              <a:t> </a:t>
            </a:r>
            <a:r>
              <a:rPr lang="en-GB" sz="3200" b="1" dirty="0" err="1">
                <a:solidFill>
                  <a:srgbClr val="0000FF"/>
                </a:solidFill>
              </a:rPr>
              <a:t>không</a:t>
            </a:r>
            <a:r>
              <a:rPr lang="en-GB" sz="3200" b="1" dirty="0">
                <a:solidFill>
                  <a:srgbClr val="0000FF"/>
                </a:solidFill>
              </a:rPr>
              <a:t>? </a:t>
            </a:r>
            <a:r>
              <a:rPr lang="en-GB" sz="3200" b="1" dirty="0" err="1">
                <a:solidFill>
                  <a:srgbClr val="0000FF"/>
                </a:solidFill>
              </a:rPr>
              <a:t>Giải</a:t>
            </a:r>
            <a:r>
              <a:rPr lang="en-GB" sz="3200" b="1" dirty="0">
                <a:solidFill>
                  <a:srgbClr val="0000FF"/>
                </a:solidFill>
              </a:rPr>
              <a:t> </a:t>
            </a:r>
            <a:r>
              <a:rPr lang="en-GB" sz="3200" b="1" dirty="0" err="1">
                <a:solidFill>
                  <a:srgbClr val="0000FF"/>
                </a:solidFill>
              </a:rPr>
              <a:t>thích</a:t>
            </a:r>
            <a:r>
              <a:rPr lang="en-GB" sz="3200" b="1" dirty="0">
                <a:solidFill>
                  <a:srgbClr val="0000FF"/>
                </a:solidFill>
              </a:rPr>
              <a:t>.</a:t>
            </a:r>
            <a:endParaRPr lang="en-US" sz="3200" b="1" dirty="0">
              <a:solidFill>
                <a:srgbClr val="0000FF"/>
              </a:solidFill>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6932" y="2199399"/>
            <a:ext cx="1531869" cy="2651827"/>
          </a:xfrm>
          <a:prstGeom prst="rect">
            <a:avLst/>
          </a:prstGeom>
        </p:spPr>
      </p:pic>
      <p:sp>
        <p:nvSpPr>
          <p:cNvPr id="7" name="Slide Number Placeholder 6"/>
          <p:cNvSpPr>
            <a:spLocks noGrp="1"/>
          </p:cNvSpPr>
          <p:nvPr>
            <p:ph type="sldNum" sz="quarter" idx="12"/>
          </p:nvPr>
        </p:nvSpPr>
        <p:spPr/>
        <p:txBody>
          <a:bodyPr/>
          <a:lstStyle/>
          <a:p>
            <a:fld id="{A38DB642-B96B-4E4F-95BE-DCA4F685BD55}" type="slidenum">
              <a:rPr lang="en-US" smtClean="0"/>
              <a:t>52</a:t>
            </a:fld>
            <a:endParaRPr lang="en-US"/>
          </a:p>
        </p:txBody>
      </p:sp>
    </p:spTree>
    <p:extLst>
      <p:ext uri="{BB962C8B-B14F-4D97-AF65-F5344CB8AC3E}">
        <p14:creationId xmlns:p14="http://schemas.microsoft.com/office/powerpoint/2010/main" val="1738278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120" y="2196662"/>
            <a:ext cx="2313017" cy="2627586"/>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3668111" y="1229273"/>
            <a:ext cx="8187560"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GB" sz="3200" b="1" dirty="0" err="1">
                <a:solidFill>
                  <a:srgbClr val="0000FF"/>
                </a:solidFill>
              </a:rPr>
              <a:t>Nhận</a:t>
            </a:r>
            <a:r>
              <a:rPr lang="en-GB" sz="3200" b="1" dirty="0">
                <a:solidFill>
                  <a:srgbClr val="0000FF"/>
                </a:solidFill>
              </a:rPr>
              <a:t> </a:t>
            </a:r>
            <a:r>
              <a:rPr lang="en-GB" sz="3200" b="1" dirty="0" err="1">
                <a:solidFill>
                  <a:srgbClr val="0000FF"/>
                </a:solidFill>
              </a:rPr>
              <a:t>định</a:t>
            </a:r>
            <a:r>
              <a:rPr lang="en-GB" sz="3200" b="1" dirty="0">
                <a:solidFill>
                  <a:srgbClr val="0000FF"/>
                </a:solidFill>
              </a:rPr>
              <a:t> 1: </a:t>
            </a:r>
            <a:r>
              <a:rPr lang="en-GB" sz="3200" b="1" i="1" dirty="0">
                <a:solidFill>
                  <a:srgbClr val="0000FF"/>
                </a:solidFill>
              </a:rPr>
              <a:t>Sai</a:t>
            </a:r>
            <a:r>
              <a:rPr lang="en-GB" sz="3200" dirty="0">
                <a:solidFill>
                  <a:srgbClr val="0000FF"/>
                </a:solidFill>
              </a:rPr>
              <a:t>, </a:t>
            </a:r>
            <a:r>
              <a:rPr lang="en-GB" sz="3200" dirty="0" err="1">
                <a:solidFill>
                  <a:srgbClr val="0000FF"/>
                </a:solidFill>
              </a:rPr>
              <a:t>vì</a:t>
            </a:r>
            <a:r>
              <a:rPr lang="en-GB" sz="3200" dirty="0">
                <a:solidFill>
                  <a:srgbClr val="0000FF"/>
                </a:solidFill>
              </a:rPr>
              <a:t> </a:t>
            </a:r>
            <a:r>
              <a:rPr lang="en-GB" sz="3200" dirty="0" err="1">
                <a:solidFill>
                  <a:srgbClr val="0000FF"/>
                </a:solidFill>
              </a:rPr>
              <a:t>trên</a:t>
            </a:r>
            <a:r>
              <a:rPr lang="en-GB" sz="3200" dirty="0">
                <a:solidFill>
                  <a:srgbClr val="0000FF"/>
                </a:solidFill>
              </a:rPr>
              <a:t> DNA </a:t>
            </a:r>
            <a:r>
              <a:rPr lang="en-GB" sz="3200" dirty="0" err="1">
                <a:solidFill>
                  <a:srgbClr val="0000FF"/>
                </a:solidFill>
              </a:rPr>
              <a:t>có</a:t>
            </a:r>
            <a:r>
              <a:rPr lang="en-GB" sz="3200" dirty="0">
                <a:solidFill>
                  <a:srgbClr val="0000FF"/>
                </a:solidFill>
              </a:rPr>
              <a:t> </a:t>
            </a:r>
            <a:r>
              <a:rPr lang="en-GB" sz="3200" dirty="0" err="1">
                <a:solidFill>
                  <a:srgbClr val="0000FF"/>
                </a:solidFill>
              </a:rPr>
              <a:t>những</a:t>
            </a:r>
            <a:r>
              <a:rPr lang="en-GB" sz="3200" dirty="0">
                <a:solidFill>
                  <a:srgbClr val="0000FF"/>
                </a:solidFill>
              </a:rPr>
              <a:t> </a:t>
            </a:r>
            <a:r>
              <a:rPr lang="en-GB" sz="3200" dirty="0" err="1">
                <a:solidFill>
                  <a:srgbClr val="0000FF"/>
                </a:solidFill>
              </a:rPr>
              <a:t>trình</a:t>
            </a:r>
            <a:r>
              <a:rPr lang="en-GB" sz="3200" dirty="0">
                <a:solidFill>
                  <a:srgbClr val="0000FF"/>
                </a:solidFill>
              </a:rPr>
              <a:t> </a:t>
            </a:r>
            <a:r>
              <a:rPr lang="en-GB" sz="3200" dirty="0" err="1">
                <a:solidFill>
                  <a:srgbClr val="0000FF"/>
                </a:solidFill>
              </a:rPr>
              <a:t>tự</a:t>
            </a:r>
            <a:r>
              <a:rPr lang="en-GB" sz="3200" dirty="0">
                <a:solidFill>
                  <a:srgbClr val="0000FF"/>
                </a:solidFill>
              </a:rPr>
              <a:t> nucleotide </a:t>
            </a:r>
            <a:r>
              <a:rPr lang="en-GB" sz="3200" dirty="0" err="1">
                <a:solidFill>
                  <a:srgbClr val="0000FF"/>
                </a:solidFill>
              </a:rPr>
              <a:t>không</a:t>
            </a:r>
            <a:r>
              <a:rPr lang="en-GB" sz="3200" dirty="0">
                <a:solidFill>
                  <a:srgbClr val="0000FF"/>
                </a:solidFill>
              </a:rPr>
              <a:t> </a:t>
            </a:r>
            <a:r>
              <a:rPr lang="en-GB" sz="3200" dirty="0" err="1">
                <a:solidFill>
                  <a:srgbClr val="0000FF"/>
                </a:solidFill>
              </a:rPr>
              <a:t>mã</a:t>
            </a:r>
            <a:r>
              <a:rPr lang="en-GB" sz="3200" dirty="0">
                <a:solidFill>
                  <a:srgbClr val="0000FF"/>
                </a:solidFill>
              </a:rPr>
              <a:t> </a:t>
            </a:r>
            <a:r>
              <a:rPr lang="en-GB" sz="3200" dirty="0" err="1">
                <a:solidFill>
                  <a:srgbClr val="0000FF"/>
                </a:solidFill>
              </a:rPr>
              <a:t>hoá</a:t>
            </a:r>
            <a:r>
              <a:rPr lang="en-GB" sz="3200" dirty="0">
                <a:solidFill>
                  <a:srgbClr val="0000FF"/>
                </a:solidFill>
              </a:rPr>
              <a:t> amino acid.</a:t>
            </a:r>
            <a:endParaRPr lang="en-US" sz="3200" dirty="0">
              <a:solidFill>
                <a:srgbClr val="0000FF"/>
              </a:solidFill>
            </a:endParaRPr>
          </a:p>
          <a:p>
            <a:pPr algn="just"/>
            <a:r>
              <a:rPr lang="en-GB" sz="3200" b="1" dirty="0" err="1">
                <a:solidFill>
                  <a:srgbClr val="0000FF"/>
                </a:solidFill>
              </a:rPr>
              <a:t>Nhận</a:t>
            </a:r>
            <a:r>
              <a:rPr lang="en-GB" sz="3200" b="1" dirty="0">
                <a:solidFill>
                  <a:srgbClr val="0000FF"/>
                </a:solidFill>
              </a:rPr>
              <a:t> </a:t>
            </a:r>
            <a:r>
              <a:rPr lang="en-GB" sz="3200" b="1" dirty="0" err="1">
                <a:solidFill>
                  <a:srgbClr val="0000FF"/>
                </a:solidFill>
              </a:rPr>
              <a:t>định</a:t>
            </a:r>
            <a:r>
              <a:rPr lang="en-GB" sz="3200" b="1" dirty="0">
                <a:solidFill>
                  <a:srgbClr val="0000FF"/>
                </a:solidFill>
              </a:rPr>
              <a:t> 2: </a:t>
            </a:r>
            <a:r>
              <a:rPr lang="en-GB" sz="3200" b="1" i="1" dirty="0">
                <a:solidFill>
                  <a:srgbClr val="0000FF"/>
                </a:solidFill>
              </a:rPr>
              <a:t>Sai</a:t>
            </a:r>
            <a:r>
              <a:rPr lang="en-GB" sz="3200" dirty="0">
                <a:solidFill>
                  <a:srgbClr val="0000FF"/>
                </a:solidFill>
              </a:rPr>
              <a:t>, </a:t>
            </a:r>
            <a:r>
              <a:rPr lang="en-GB" sz="3200" dirty="0" err="1">
                <a:solidFill>
                  <a:srgbClr val="0000FF"/>
                </a:solidFill>
              </a:rPr>
              <a:t>vì</a:t>
            </a:r>
            <a:r>
              <a:rPr lang="en-GB" sz="3200" dirty="0">
                <a:solidFill>
                  <a:srgbClr val="0000FF"/>
                </a:solidFill>
              </a:rPr>
              <a:t> ở </a:t>
            </a:r>
            <a:r>
              <a:rPr lang="en-GB" sz="3200" dirty="0" err="1">
                <a:solidFill>
                  <a:srgbClr val="0000FF"/>
                </a:solidFill>
              </a:rPr>
              <a:t>sinh</a:t>
            </a:r>
            <a:r>
              <a:rPr lang="en-GB" sz="3200" dirty="0">
                <a:solidFill>
                  <a:srgbClr val="0000FF"/>
                </a:solidFill>
              </a:rPr>
              <a:t> </a:t>
            </a:r>
            <a:r>
              <a:rPr lang="en-GB" sz="3200" dirty="0" err="1">
                <a:solidFill>
                  <a:srgbClr val="0000FF"/>
                </a:solidFill>
              </a:rPr>
              <a:t>vật</a:t>
            </a:r>
            <a:r>
              <a:rPr lang="en-GB" sz="3200" dirty="0">
                <a:solidFill>
                  <a:srgbClr val="0000FF"/>
                </a:solidFill>
              </a:rPr>
              <a:t> </a:t>
            </a:r>
            <a:r>
              <a:rPr lang="en-GB" sz="3200" dirty="0" err="1">
                <a:solidFill>
                  <a:srgbClr val="0000FF"/>
                </a:solidFill>
              </a:rPr>
              <a:t>nhân</a:t>
            </a:r>
            <a:r>
              <a:rPr lang="en-GB" sz="3200" dirty="0">
                <a:solidFill>
                  <a:srgbClr val="0000FF"/>
                </a:solidFill>
              </a:rPr>
              <a:t> </a:t>
            </a:r>
            <a:r>
              <a:rPr lang="en-GB" sz="3200" dirty="0" err="1">
                <a:solidFill>
                  <a:srgbClr val="0000FF"/>
                </a:solidFill>
              </a:rPr>
              <a:t>thực</a:t>
            </a:r>
            <a:r>
              <a:rPr lang="en-GB" sz="3200" dirty="0">
                <a:solidFill>
                  <a:srgbClr val="0000FF"/>
                </a:solidFill>
              </a:rPr>
              <a:t>, </a:t>
            </a:r>
            <a:r>
              <a:rPr lang="en-GB" sz="3200" dirty="0" err="1">
                <a:solidFill>
                  <a:srgbClr val="0000FF"/>
                </a:solidFill>
              </a:rPr>
              <a:t>trên</a:t>
            </a:r>
            <a:r>
              <a:rPr lang="en-GB" sz="3200" dirty="0">
                <a:solidFill>
                  <a:srgbClr val="0000FF"/>
                </a:solidFill>
              </a:rPr>
              <a:t> gene </a:t>
            </a:r>
            <a:r>
              <a:rPr lang="en-GB" sz="3200" dirty="0" err="1">
                <a:solidFill>
                  <a:srgbClr val="0000FF"/>
                </a:solidFill>
              </a:rPr>
              <a:t>có</a:t>
            </a:r>
            <a:r>
              <a:rPr lang="en-GB" sz="3200" dirty="0">
                <a:solidFill>
                  <a:srgbClr val="0000FF"/>
                </a:solidFill>
              </a:rPr>
              <a:t> </a:t>
            </a:r>
            <a:r>
              <a:rPr lang="en-GB" sz="3200" dirty="0" err="1">
                <a:solidFill>
                  <a:srgbClr val="0000FF"/>
                </a:solidFill>
              </a:rPr>
              <a:t>những</a:t>
            </a:r>
            <a:r>
              <a:rPr lang="en-GB" sz="3200" dirty="0">
                <a:solidFill>
                  <a:srgbClr val="0000FF"/>
                </a:solidFill>
              </a:rPr>
              <a:t> </a:t>
            </a:r>
            <a:r>
              <a:rPr lang="en-GB" sz="3200" dirty="0" err="1">
                <a:solidFill>
                  <a:srgbClr val="0000FF"/>
                </a:solidFill>
              </a:rPr>
              <a:t>đoạn</a:t>
            </a:r>
            <a:r>
              <a:rPr lang="en-GB" sz="3200" dirty="0">
                <a:solidFill>
                  <a:srgbClr val="0000FF"/>
                </a:solidFill>
              </a:rPr>
              <a:t> </a:t>
            </a:r>
            <a:r>
              <a:rPr lang="en-GB" sz="3200" dirty="0" err="1">
                <a:solidFill>
                  <a:srgbClr val="0000FF"/>
                </a:solidFill>
              </a:rPr>
              <a:t>không</a:t>
            </a:r>
            <a:r>
              <a:rPr lang="en-GB" sz="3200" dirty="0">
                <a:solidFill>
                  <a:srgbClr val="0000FF"/>
                </a:solidFill>
              </a:rPr>
              <a:t> </a:t>
            </a:r>
            <a:r>
              <a:rPr lang="en-GB" sz="3200" dirty="0" err="1">
                <a:solidFill>
                  <a:srgbClr val="0000FF"/>
                </a:solidFill>
              </a:rPr>
              <a:t>mã</a:t>
            </a:r>
            <a:r>
              <a:rPr lang="en-GB" sz="3200" dirty="0">
                <a:solidFill>
                  <a:srgbClr val="0000FF"/>
                </a:solidFill>
              </a:rPr>
              <a:t> </a:t>
            </a:r>
            <a:r>
              <a:rPr lang="en-GB" sz="3200" dirty="0" err="1">
                <a:solidFill>
                  <a:srgbClr val="0000FF"/>
                </a:solidFill>
              </a:rPr>
              <a:t>hoá</a:t>
            </a:r>
            <a:r>
              <a:rPr lang="en-GB" sz="3200" dirty="0">
                <a:solidFill>
                  <a:srgbClr val="0000FF"/>
                </a:solidFill>
              </a:rPr>
              <a:t> amino acid </a:t>
            </a:r>
            <a:r>
              <a:rPr lang="en-GB" sz="3200" dirty="0" err="1">
                <a:solidFill>
                  <a:srgbClr val="0000FF"/>
                </a:solidFill>
              </a:rPr>
              <a:t>sẽ</a:t>
            </a:r>
            <a:r>
              <a:rPr lang="en-GB" sz="3200" dirty="0">
                <a:solidFill>
                  <a:srgbClr val="0000FF"/>
                </a:solidFill>
              </a:rPr>
              <a:t> </a:t>
            </a:r>
            <a:r>
              <a:rPr lang="en-GB" sz="3200" dirty="0" err="1">
                <a:solidFill>
                  <a:srgbClr val="0000FF"/>
                </a:solidFill>
              </a:rPr>
              <a:t>bị</a:t>
            </a:r>
            <a:r>
              <a:rPr lang="en-GB" sz="3200" dirty="0">
                <a:solidFill>
                  <a:srgbClr val="0000FF"/>
                </a:solidFill>
              </a:rPr>
              <a:t> </a:t>
            </a:r>
            <a:r>
              <a:rPr lang="en-GB" sz="3200" dirty="0" err="1">
                <a:solidFill>
                  <a:srgbClr val="0000FF"/>
                </a:solidFill>
              </a:rPr>
              <a:t>cắt</a:t>
            </a:r>
            <a:r>
              <a:rPr lang="en-GB" sz="3200" dirty="0">
                <a:solidFill>
                  <a:srgbClr val="0000FF"/>
                </a:solidFill>
              </a:rPr>
              <a:t> </a:t>
            </a:r>
            <a:r>
              <a:rPr lang="en-GB" sz="3200" dirty="0" err="1">
                <a:solidFill>
                  <a:srgbClr val="0000FF"/>
                </a:solidFill>
              </a:rPr>
              <a:t>bỏ</a:t>
            </a:r>
            <a:r>
              <a:rPr lang="en-GB" sz="3200" dirty="0">
                <a:solidFill>
                  <a:srgbClr val="0000FF"/>
                </a:solidFill>
              </a:rPr>
              <a:t> </a:t>
            </a:r>
            <a:r>
              <a:rPr lang="en-GB" sz="3200" dirty="0" err="1">
                <a:solidFill>
                  <a:srgbClr val="0000FF"/>
                </a:solidFill>
              </a:rPr>
              <a:t>sau</a:t>
            </a:r>
            <a:r>
              <a:rPr lang="en-GB" sz="3200" dirty="0">
                <a:solidFill>
                  <a:srgbClr val="0000FF"/>
                </a:solidFill>
              </a:rPr>
              <a:t> </a:t>
            </a:r>
            <a:r>
              <a:rPr lang="en-GB" sz="3200" dirty="0" err="1">
                <a:solidFill>
                  <a:srgbClr val="0000FF"/>
                </a:solidFill>
              </a:rPr>
              <a:t>quá</a:t>
            </a:r>
            <a:r>
              <a:rPr lang="en-GB" sz="3200" dirty="0">
                <a:solidFill>
                  <a:srgbClr val="0000FF"/>
                </a:solidFill>
              </a:rPr>
              <a:t> </a:t>
            </a:r>
            <a:r>
              <a:rPr lang="en-GB" sz="3200" dirty="0" err="1">
                <a:solidFill>
                  <a:srgbClr val="0000FF"/>
                </a:solidFill>
              </a:rPr>
              <a:t>trình</a:t>
            </a:r>
            <a:r>
              <a:rPr lang="en-GB" sz="3200" dirty="0">
                <a:solidFill>
                  <a:srgbClr val="0000FF"/>
                </a:solidFill>
              </a:rPr>
              <a:t> </a:t>
            </a:r>
            <a:r>
              <a:rPr lang="en-GB" sz="3200" dirty="0" err="1">
                <a:solidFill>
                  <a:srgbClr val="0000FF"/>
                </a:solidFill>
              </a:rPr>
              <a:t>phiên</a:t>
            </a:r>
            <a:r>
              <a:rPr lang="en-GB" sz="3200" dirty="0">
                <a:solidFill>
                  <a:srgbClr val="0000FF"/>
                </a:solidFill>
              </a:rPr>
              <a:t> </a:t>
            </a:r>
            <a:r>
              <a:rPr lang="en-GB" sz="3200" dirty="0" err="1">
                <a:solidFill>
                  <a:srgbClr val="0000FF"/>
                </a:solidFill>
              </a:rPr>
              <a:t>mã</a:t>
            </a:r>
            <a:r>
              <a:rPr lang="en-GB" sz="3200" dirty="0">
                <a:solidFill>
                  <a:srgbClr val="0000FF"/>
                </a:solidFill>
              </a:rPr>
              <a:t>.</a:t>
            </a:r>
            <a:endParaRPr lang="en-US" sz="3200" dirty="0">
              <a:solidFill>
                <a:srgbClr val="0000FF"/>
              </a:solidFill>
            </a:endParaRPr>
          </a:p>
          <a:p>
            <a:pPr algn="just"/>
            <a:r>
              <a:rPr lang="en-GB" sz="3200" b="1" dirty="0" err="1">
                <a:solidFill>
                  <a:srgbClr val="0000FF"/>
                </a:solidFill>
              </a:rPr>
              <a:t>Nhận</a:t>
            </a:r>
            <a:r>
              <a:rPr lang="en-GB" sz="3200" b="1" dirty="0">
                <a:solidFill>
                  <a:srgbClr val="0000FF"/>
                </a:solidFill>
              </a:rPr>
              <a:t> </a:t>
            </a:r>
            <a:r>
              <a:rPr lang="en-GB" sz="3200" b="1" dirty="0" err="1">
                <a:solidFill>
                  <a:srgbClr val="0000FF"/>
                </a:solidFill>
              </a:rPr>
              <a:t>định</a:t>
            </a:r>
            <a:r>
              <a:rPr lang="en-GB" sz="3200" b="1" dirty="0">
                <a:solidFill>
                  <a:srgbClr val="0000FF"/>
                </a:solidFill>
              </a:rPr>
              <a:t> 3</a:t>
            </a:r>
            <a:r>
              <a:rPr lang="en-GB" sz="3200" dirty="0">
                <a:solidFill>
                  <a:srgbClr val="0000FF"/>
                </a:solidFill>
              </a:rPr>
              <a:t>: </a:t>
            </a:r>
            <a:r>
              <a:rPr lang="en-GB" sz="3200" b="1" i="1" dirty="0" err="1">
                <a:solidFill>
                  <a:srgbClr val="0000FF"/>
                </a:solidFill>
              </a:rPr>
              <a:t>Đúng</a:t>
            </a:r>
            <a:r>
              <a:rPr lang="en-GB" sz="3200" dirty="0">
                <a:solidFill>
                  <a:srgbClr val="0000FF"/>
                </a:solidFill>
              </a:rPr>
              <a:t>, </a:t>
            </a:r>
            <a:r>
              <a:rPr lang="en-GB" sz="3200" dirty="0" err="1">
                <a:solidFill>
                  <a:srgbClr val="0000FF"/>
                </a:solidFill>
              </a:rPr>
              <a:t>vì</a:t>
            </a:r>
            <a:r>
              <a:rPr lang="en-GB" sz="3200" dirty="0">
                <a:solidFill>
                  <a:srgbClr val="0000FF"/>
                </a:solidFill>
              </a:rPr>
              <a:t> gene </a:t>
            </a:r>
            <a:r>
              <a:rPr lang="en-GB" sz="3200" dirty="0" err="1">
                <a:solidFill>
                  <a:srgbClr val="0000FF"/>
                </a:solidFill>
              </a:rPr>
              <a:t>của</a:t>
            </a:r>
            <a:r>
              <a:rPr lang="en-GB" sz="3200" dirty="0">
                <a:solidFill>
                  <a:srgbClr val="0000FF"/>
                </a:solidFill>
              </a:rPr>
              <a:t> </a:t>
            </a:r>
            <a:r>
              <a:rPr lang="en-GB" sz="3200" dirty="0" err="1">
                <a:solidFill>
                  <a:srgbClr val="0000FF"/>
                </a:solidFill>
              </a:rPr>
              <a:t>sinh</a:t>
            </a:r>
            <a:r>
              <a:rPr lang="en-GB" sz="3200" dirty="0">
                <a:solidFill>
                  <a:srgbClr val="0000FF"/>
                </a:solidFill>
              </a:rPr>
              <a:t> </a:t>
            </a:r>
            <a:r>
              <a:rPr lang="en-GB" sz="3200" dirty="0" err="1">
                <a:solidFill>
                  <a:srgbClr val="0000FF"/>
                </a:solidFill>
              </a:rPr>
              <a:t>vật</a:t>
            </a:r>
            <a:r>
              <a:rPr lang="en-GB" sz="3200" dirty="0">
                <a:solidFill>
                  <a:srgbClr val="0000FF"/>
                </a:solidFill>
              </a:rPr>
              <a:t> </a:t>
            </a:r>
            <a:r>
              <a:rPr lang="en-GB" sz="3200" dirty="0" err="1">
                <a:solidFill>
                  <a:srgbClr val="0000FF"/>
                </a:solidFill>
              </a:rPr>
              <a:t>nhân</a:t>
            </a:r>
            <a:r>
              <a:rPr lang="en-GB" sz="3200" dirty="0">
                <a:solidFill>
                  <a:srgbClr val="0000FF"/>
                </a:solidFill>
              </a:rPr>
              <a:t> </a:t>
            </a:r>
            <a:r>
              <a:rPr lang="en-GB" sz="3200" dirty="0" err="1">
                <a:solidFill>
                  <a:srgbClr val="0000FF"/>
                </a:solidFill>
              </a:rPr>
              <a:t>sơ</a:t>
            </a:r>
            <a:r>
              <a:rPr lang="en-GB" sz="3200" dirty="0">
                <a:solidFill>
                  <a:srgbClr val="0000FF"/>
                </a:solidFill>
              </a:rPr>
              <a:t> </a:t>
            </a:r>
            <a:r>
              <a:rPr lang="en-GB" sz="3200" dirty="0" err="1">
                <a:solidFill>
                  <a:srgbClr val="0000FF"/>
                </a:solidFill>
              </a:rPr>
              <a:t>là</a:t>
            </a:r>
            <a:r>
              <a:rPr lang="en-GB" sz="3200" dirty="0">
                <a:solidFill>
                  <a:srgbClr val="0000FF"/>
                </a:solidFill>
              </a:rPr>
              <a:t> gene </a:t>
            </a:r>
            <a:r>
              <a:rPr lang="en-GB" sz="3200" dirty="0" err="1">
                <a:solidFill>
                  <a:srgbClr val="0000FF"/>
                </a:solidFill>
              </a:rPr>
              <a:t>không</a:t>
            </a:r>
            <a:r>
              <a:rPr lang="en-GB" sz="3200" dirty="0">
                <a:solidFill>
                  <a:srgbClr val="0000FF"/>
                </a:solidFill>
              </a:rPr>
              <a:t> </a:t>
            </a:r>
            <a:r>
              <a:rPr lang="en-GB" sz="3200" dirty="0" err="1">
                <a:solidFill>
                  <a:srgbClr val="0000FF"/>
                </a:solidFill>
              </a:rPr>
              <a:t>phân</a:t>
            </a:r>
            <a:r>
              <a:rPr lang="en-GB" sz="3200" dirty="0">
                <a:solidFill>
                  <a:srgbClr val="0000FF"/>
                </a:solidFill>
              </a:rPr>
              <a:t> </a:t>
            </a:r>
            <a:r>
              <a:rPr lang="en-GB" sz="3200" dirty="0" err="1">
                <a:solidFill>
                  <a:srgbClr val="0000FF"/>
                </a:solidFill>
              </a:rPr>
              <a:t>mảnh</a:t>
            </a:r>
            <a:r>
              <a:rPr lang="en-GB" sz="3200" dirty="0">
                <a:solidFill>
                  <a:srgbClr val="0000FF"/>
                </a:solidFill>
              </a:rPr>
              <a:t> </a:t>
            </a:r>
            <a:r>
              <a:rPr lang="en-GB" sz="3200" dirty="0" err="1">
                <a:solidFill>
                  <a:srgbClr val="0000FF"/>
                </a:solidFill>
              </a:rPr>
              <a:t>chỉ</a:t>
            </a:r>
            <a:r>
              <a:rPr lang="en-GB" sz="3200" dirty="0">
                <a:solidFill>
                  <a:srgbClr val="0000FF"/>
                </a:solidFill>
              </a:rPr>
              <a:t> </a:t>
            </a:r>
            <a:r>
              <a:rPr lang="en-GB" sz="3200" dirty="0" err="1">
                <a:solidFill>
                  <a:srgbClr val="0000FF"/>
                </a:solidFill>
              </a:rPr>
              <a:t>gồm</a:t>
            </a:r>
            <a:r>
              <a:rPr lang="en-GB" sz="3200" dirty="0">
                <a:solidFill>
                  <a:srgbClr val="0000FF"/>
                </a:solidFill>
              </a:rPr>
              <a:t> </a:t>
            </a:r>
            <a:r>
              <a:rPr lang="en-GB" sz="3200" dirty="0" err="1">
                <a:solidFill>
                  <a:srgbClr val="0000FF"/>
                </a:solidFill>
              </a:rPr>
              <a:t>các</a:t>
            </a:r>
            <a:r>
              <a:rPr lang="en-GB" sz="3200" dirty="0">
                <a:solidFill>
                  <a:srgbClr val="0000FF"/>
                </a:solidFill>
              </a:rPr>
              <a:t> </a:t>
            </a:r>
            <a:r>
              <a:rPr lang="en-GB" sz="3200" dirty="0" err="1">
                <a:solidFill>
                  <a:srgbClr val="0000FF"/>
                </a:solidFill>
              </a:rPr>
              <a:t>đoạn</a:t>
            </a:r>
            <a:r>
              <a:rPr lang="en-GB" sz="3200" dirty="0">
                <a:solidFill>
                  <a:srgbClr val="0000FF"/>
                </a:solidFill>
              </a:rPr>
              <a:t> </a:t>
            </a:r>
            <a:r>
              <a:rPr lang="en-GB" sz="3200" dirty="0" err="1">
                <a:solidFill>
                  <a:srgbClr val="0000FF"/>
                </a:solidFill>
              </a:rPr>
              <a:t>mã</a:t>
            </a:r>
            <a:r>
              <a:rPr lang="en-GB" sz="3200" dirty="0">
                <a:solidFill>
                  <a:srgbClr val="0000FF"/>
                </a:solidFill>
              </a:rPr>
              <a:t> </a:t>
            </a:r>
            <a:r>
              <a:rPr lang="en-GB" sz="3200" dirty="0" err="1">
                <a:solidFill>
                  <a:srgbClr val="0000FF"/>
                </a:solidFill>
              </a:rPr>
              <a:t>hoá</a:t>
            </a:r>
            <a:r>
              <a:rPr lang="en-GB" sz="3200" dirty="0">
                <a:solidFill>
                  <a:srgbClr val="0000FF"/>
                </a:solidFill>
              </a:rPr>
              <a:t> amino acid.</a:t>
            </a:r>
            <a:endParaRPr lang="en-US" sz="3200" dirty="0">
              <a:solidFill>
                <a:srgbClr val="0000FF"/>
              </a:solidFill>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53</a:t>
            </a:fld>
            <a:endParaRPr lang="en-US"/>
          </a:p>
        </p:txBody>
      </p:sp>
    </p:spTree>
    <p:extLst>
      <p:ext uri="{BB962C8B-B14F-4D97-AF65-F5344CB8AC3E}">
        <p14:creationId xmlns:p14="http://schemas.microsoft.com/office/powerpoint/2010/main" val="4236023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3068320" y="332534"/>
            <a:ext cx="8869680"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GB" sz="3200" b="1" dirty="0"/>
              <a:t>CH2: </a:t>
            </a:r>
            <a:r>
              <a:rPr lang="pt-BR" sz="3200" dirty="0">
                <a:solidFill>
                  <a:srgbClr val="FF0000"/>
                </a:solidFill>
              </a:rPr>
              <a:t>Một đoạn phân tử DNA ở sinh vật  nhân thực có trình tự Nu trên mạch mang mã gốc là: </a:t>
            </a:r>
            <a:endParaRPr lang="en-US" sz="3200" dirty="0">
              <a:solidFill>
                <a:srgbClr val="FF0000"/>
              </a:solidFill>
            </a:endParaRPr>
          </a:p>
          <a:p>
            <a:r>
              <a:rPr lang="pt-BR" sz="3200" dirty="0">
                <a:solidFill>
                  <a:srgbClr val="FF0000"/>
                </a:solidFill>
              </a:rPr>
              <a:t>3'… AAACAATGGGGA…5'</a:t>
            </a:r>
            <a:endParaRPr lang="en-US" sz="3200" dirty="0">
              <a:solidFill>
                <a:srgbClr val="FF0000"/>
              </a:solidFill>
            </a:endParaRPr>
          </a:p>
          <a:p>
            <a:r>
              <a:rPr lang="pt-BR" sz="3200" dirty="0">
                <a:solidFill>
                  <a:srgbClr val="FF0000"/>
                </a:solidFill>
              </a:rPr>
              <a:t>Trình tự nucleotide trên mRNA phiên mã từ mạch mã gốc trên?</a:t>
            </a:r>
            <a:endParaRPr lang="en-US" sz="3200" dirty="0">
              <a:solidFill>
                <a:srgbClr val="FF0000"/>
              </a:solidFill>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92" y="1092826"/>
            <a:ext cx="1186429" cy="2053834"/>
          </a:xfrm>
          <a:prstGeom prst="rect">
            <a:avLst/>
          </a:prstGeom>
        </p:spPr>
      </p:pic>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699" y="4370746"/>
            <a:ext cx="1576647" cy="2182781"/>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3029527" y="4370706"/>
            <a:ext cx="9162473"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pt-BR" sz="3200" b="1" dirty="0">
                <a:solidFill>
                  <a:srgbClr val="0000FF"/>
                </a:solidFill>
              </a:rPr>
              <a:t>Trình tự nucleotide trên mRNA phiên mã từ mạch mã gốc trên:    5'… UUUGUUACCCCU…3'</a:t>
            </a:r>
            <a:endParaRPr lang="en-US" sz="3200" b="1" dirty="0">
              <a:solidFill>
                <a:srgbClr val="0000FF"/>
              </a:solidFill>
            </a:endParaRPr>
          </a:p>
        </p:txBody>
      </p:sp>
      <p:sp>
        <p:nvSpPr>
          <p:cNvPr id="9" name="Slide Number Placeholder 8"/>
          <p:cNvSpPr>
            <a:spLocks noGrp="1"/>
          </p:cNvSpPr>
          <p:nvPr>
            <p:ph type="sldNum" sz="quarter" idx="12"/>
          </p:nvPr>
        </p:nvSpPr>
        <p:spPr/>
        <p:txBody>
          <a:bodyPr/>
          <a:lstStyle/>
          <a:p>
            <a:fld id="{A38DB642-B96B-4E4F-95BE-DCA4F685BD55}" type="slidenum">
              <a:rPr lang="en-US" smtClean="0"/>
              <a:t>54</a:t>
            </a:fld>
            <a:endParaRPr lang="en-US"/>
          </a:p>
        </p:txBody>
      </p:sp>
    </p:spTree>
    <p:extLst>
      <p:ext uri="{BB962C8B-B14F-4D97-AF65-F5344CB8AC3E}">
        <p14:creationId xmlns:p14="http://schemas.microsoft.com/office/powerpoint/2010/main" val="2518929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hlinkClick r:id="" action="ppaction://noaction"/>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392" y="5551564"/>
            <a:ext cx="2017688" cy="130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06" y="0"/>
            <a:ext cx="5653826" cy="565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FEE2D5B0-BCE1-4548-8A0D-CA791CFCF6A6}" type="slidenum">
              <a:rPr lang="en-US" smtClean="0">
                <a:solidFill>
                  <a:srgbClr val="90C226"/>
                </a:solidFill>
              </a:rPr>
              <a:pPr/>
              <a:t>55</a:t>
            </a:fld>
            <a:endParaRPr lang="en-US">
              <a:solidFill>
                <a:srgbClr val="90C226"/>
              </a:solidFill>
            </a:endParaRPr>
          </a:p>
        </p:txBody>
      </p:sp>
    </p:spTree>
    <p:extLst>
      <p:ext uri="{BB962C8B-B14F-4D97-AF65-F5344CB8AC3E}">
        <p14:creationId xmlns:p14="http://schemas.microsoft.com/office/powerpoint/2010/main" val="34101385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353" y="1097399"/>
            <a:ext cx="4203309" cy="38257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20782"/>
            <a:ext cx="1066800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3200" b="1" dirty="0">
                <a:solidFill>
                  <a:prstClr val="white"/>
                </a:solidFill>
                <a:latin typeface="Calibri" pitchFamily="34" charset="0"/>
                <a:cs typeface="Calibri" pitchFamily="34" charset="0"/>
              </a:rPr>
              <a:t>I. </a:t>
            </a:r>
            <a:r>
              <a:rPr lang="en-US" sz="3200" b="1" dirty="0" err="1">
                <a:solidFill>
                  <a:prstClr val="white"/>
                </a:solidFill>
                <a:latin typeface="Calibri" pitchFamily="34" charset="0"/>
                <a:cs typeface="Calibri" pitchFamily="34" charset="0"/>
              </a:rPr>
              <a:t>Chức</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năng</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của</a:t>
            </a:r>
            <a:r>
              <a:rPr lang="en-US" sz="3200" b="1" dirty="0">
                <a:solidFill>
                  <a:prstClr val="white"/>
                </a:solidFill>
                <a:latin typeface="Calibri" pitchFamily="34" charset="0"/>
                <a:cs typeface="Calibri" pitchFamily="34" charset="0"/>
              </a:rPr>
              <a:t> DNA </a:t>
            </a:r>
            <a:r>
              <a:rPr lang="en-US" sz="3200" b="1" dirty="0" err="1">
                <a:solidFill>
                  <a:prstClr val="white"/>
                </a:solidFill>
                <a:latin typeface="Calibri" pitchFamily="34" charset="0"/>
                <a:cs typeface="Calibri" pitchFamily="34" charset="0"/>
              </a:rPr>
              <a:t>và</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cơ</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chế</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tái</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bản</a:t>
            </a:r>
            <a:r>
              <a:rPr lang="en-US" sz="3200" b="1" dirty="0">
                <a:solidFill>
                  <a:prstClr val="white"/>
                </a:solidFill>
                <a:latin typeface="Calibri" pitchFamily="34" charset="0"/>
                <a:cs typeface="Calibri" pitchFamily="34" charset="0"/>
              </a:rPr>
              <a:t> DNA</a:t>
            </a:r>
          </a:p>
        </p:txBody>
      </p:sp>
      <p:sp>
        <p:nvSpPr>
          <p:cNvPr id="6" name="Rectangle 5"/>
          <p:cNvSpPr/>
          <p:nvPr/>
        </p:nvSpPr>
        <p:spPr>
          <a:xfrm>
            <a:off x="304801" y="512624"/>
            <a:ext cx="6687899" cy="584775"/>
          </a:xfrm>
          <a:prstGeom prst="rect">
            <a:avLst/>
          </a:prstGeom>
        </p:spPr>
        <p:txBody>
          <a:bodyPr wrap="square">
            <a:spAutoFit/>
          </a:bodyPr>
          <a:lstStyle/>
          <a:p>
            <a:r>
              <a:rPr lang="en-US" sz="3200" b="1" dirty="0">
                <a:solidFill>
                  <a:srgbClr val="7030A0"/>
                </a:solidFill>
                <a:latin typeface="Calibri" pitchFamily="34" charset="0"/>
                <a:cs typeface="Calibri" pitchFamily="34" charset="0"/>
              </a:rPr>
              <a:t>1. </a:t>
            </a:r>
            <a:r>
              <a:rPr lang="en-US" sz="3200" b="1" dirty="0" err="1">
                <a:solidFill>
                  <a:srgbClr val="7030A0"/>
                </a:solidFill>
                <a:latin typeface="Calibri" pitchFamily="34" charset="0"/>
                <a:cs typeface="Calibri" pitchFamily="34" charset="0"/>
              </a:rPr>
              <a:t>Chức</a:t>
            </a:r>
            <a:r>
              <a:rPr lang="en-US" sz="3200" b="1" dirty="0">
                <a:solidFill>
                  <a:srgbClr val="7030A0"/>
                </a:solidFill>
                <a:latin typeface="Calibri" pitchFamily="34" charset="0"/>
                <a:cs typeface="Calibri" pitchFamily="34" charset="0"/>
              </a:rPr>
              <a:t> </a:t>
            </a:r>
            <a:r>
              <a:rPr lang="en-US" sz="3200" b="1" dirty="0" err="1">
                <a:solidFill>
                  <a:srgbClr val="7030A0"/>
                </a:solidFill>
                <a:latin typeface="Calibri" pitchFamily="34" charset="0"/>
                <a:cs typeface="Calibri" pitchFamily="34" charset="0"/>
              </a:rPr>
              <a:t>năng</a:t>
            </a:r>
            <a:r>
              <a:rPr lang="en-US" sz="3200" b="1" dirty="0">
                <a:solidFill>
                  <a:srgbClr val="7030A0"/>
                </a:solidFill>
                <a:latin typeface="Calibri" pitchFamily="34" charset="0"/>
                <a:cs typeface="Calibri" pitchFamily="34" charset="0"/>
              </a:rPr>
              <a:t> </a:t>
            </a:r>
            <a:r>
              <a:rPr lang="en-US" sz="3200" b="1" dirty="0" err="1">
                <a:solidFill>
                  <a:srgbClr val="7030A0"/>
                </a:solidFill>
                <a:latin typeface="Calibri" pitchFamily="34" charset="0"/>
                <a:cs typeface="Calibri" pitchFamily="34" charset="0"/>
              </a:rPr>
              <a:t>của</a:t>
            </a:r>
            <a:r>
              <a:rPr lang="en-US" sz="3200" b="1" dirty="0">
                <a:solidFill>
                  <a:srgbClr val="7030A0"/>
                </a:solidFill>
                <a:latin typeface="Calibri" pitchFamily="34" charset="0"/>
                <a:cs typeface="Calibri" pitchFamily="34" charset="0"/>
              </a:rPr>
              <a:t> DNA</a:t>
            </a:r>
            <a:endParaRPr lang="en-US" sz="3200" dirty="0">
              <a:solidFill>
                <a:srgbClr val="7030A0"/>
              </a:solidFill>
              <a:latin typeface="Calibri" pitchFamily="34" charset="0"/>
              <a:cs typeface="Calibri"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911" y="1091314"/>
            <a:ext cx="4284540" cy="411541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D673E527-CB04-47F6-8381-643F998C041C}" type="slidenum">
              <a:rPr lang="en-US" altLang="en-US" smtClean="0"/>
              <a:pPr>
                <a:defRPr/>
              </a:pPr>
              <a:t>6</a:t>
            </a:fld>
            <a:endParaRPr lang="en-US" altLang="en-US"/>
          </a:p>
        </p:txBody>
      </p:sp>
      <p:sp>
        <p:nvSpPr>
          <p:cNvPr id="2" name="Rectangle 1"/>
          <p:cNvSpPr/>
          <p:nvPr/>
        </p:nvSpPr>
        <p:spPr>
          <a:xfrm>
            <a:off x="2754026" y="5734049"/>
            <a:ext cx="7858883" cy="461665"/>
          </a:xfrm>
          <a:prstGeom prst="rect">
            <a:avLst/>
          </a:prstGeom>
        </p:spPr>
        <p:txBody>
          <a:bodyPr wrap="none">
            <a:spAutoFit/>
          </a:bodyPr>
          <a:lstStyle/>
          <a:p>
            <a:r>
              <a:rPr lang="en-US" sz="2400" b="1" dirty="0" err="1">
                <a:solidFill>
                  <a:srgbClr val="FF0000"/>
                </a:solidFill>
                <a:latin typeface="Times New Roman" panose="02020603050405020304" pitchFamily="18" charset="0"/>
                <a:ea typeface="Arial" panose="020B0604020202020204" pitchFamily="34" charset="0"/>
              </a:rPr>
              <a:t>Nguyên</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tắc</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bổ</a:t>
            </a:r>
            <a:r>
              <a:rPr lang="en-US" sz="2400" b="1" dirty="0">
                <a:solidFill>
                  <a:srgbClr val="FF0000"/>
                </a:solidFill>
                <a:latin typeface="Times New Roman" panose="02020603050405020304" pitchFamily="18" charset="0"/>
                <a:ea typeface="Arial" panose="020B0604020202020204" pitchFamily="34" charset="0"/>
              </a:rPr>
              <a:t> sung </a:t>
            </a:r>
            <a:r>
              <a:rPr lang="en-US" sz="2400" b="1" dirty="0" err="1">
                <a:solidFill>
                  <a:srgbClr val="FF0000"/>
                </a:solidFill>
                <a:latin typeface="Times New Roman" panose="02020603050405020304" pitchFamily="18" charset="0"/>
                <a:ea typeface="Arial" panose="020B0604020202020204" pitchFamily="34" charset="0"/>
              </a:rPr>
              <a:t>trên</a:t>
            </a:r>
            <a:r>
              <a:rPr lang="en-US" sz="2400" b="1" dirty="0">
                <a:solidFill>
                  <a:srgbClr val="FF0000"/>
                </a:solidFill>
                <a:latin typeface="Times New Roman" panose="02020603050405020304" pitchFamily="18" charset="0"/>
                <a:ea typeface="Arial" panose="020B0604020202020204" pitchFamily="34" charset="0"/>
              </a:rPr>
              <a:t> DNA </a:t>
            </a:r>
            <a:r>
              <a:rPr lang="en-US" sz="2400" b="1" dirty="0" err="1">
                <a:solidFill>
                  <a:srgbClr val="FF0000"/>
                </a:solidFill>
                <a:latin typeface="Times New Roman" panose="02020603050405020304" pitchFamily="18" charset="0"/>
                <a:ea typeface="Arial" panose="020B0604020202020204" pitchFamily="34" charset="0"/>
              </a:rPr>
              <a:t>được</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thể</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hiện</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như</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thế</a:t>
            </a:r>
            <a:r>
              <a:rPr lang="en-US" sz="2400" b="1" dirty="0">
                <a:solidFill>
                  <a:srgbClr val="FF0000"/>
                </a:solidFill>
                <a:latin typeface="Times New Roman" panose="02020603050405020304" pitchFamily="18" charset="0"/>
                <a:ea typeface="Arial" panose="020B0604020202020204" pitchFamily="34" charset="0"/>
              </a:rPr>
              <a:t> </a:t>
            </a:r>
            <a:r>
              <a:rPr lang="en-US" sz="2400" b="1" dirty="0" err="1">
                <a:solidFill>
                  <a:srgbClr val="FF0000"/>
                </a:solidFill>
                <a:latin typeface="Times New Roman" panose="02020603050405020304" pitchFamily="18" charset="0"/>
                <a:ea typeface="Arial" panose="020B0604020202020204" pitchFamily="34" charset="0"/>
              </a:rPr>
              <a:t>nào</a:t>
            </a:r>
            <a:r>
              <a:rPr lang="en-US" sz="2400" b="1" dirty="0">
                <a:solidFill>
                  <a:srgbClr val="FF0000"/>
                </a:solidFill>
                <a:latin typeface="Times New Roman" panose="02020603050405020304" pitchFamily="18" charset="0"/>
                <a:ea typeface="Arial" panose="020B0604020202020204" pitchFamily="34" charset="0"/>
              </a:rPr>
              <a:t> ?</a:t>
            </a:r>
            <a:endParaRPr lang="vi-VN" sz="2400" b="1" dirty="0">
              <a:solidFill>
                <a:srgbClr val="FF0000"/>
              </a:solidFill>
            </a:endParaRPr>
          </a:p>
        </p:txBody>
      </p:sp>
    </p:spTree>
    <p:extLst>
      <p:ext uri="{BB962C8B-B14F-4D97-AF65-F5344CB8AC3E}">
        <p14:creationId xmlns:p14="http://schemas.microsoft.com/office/powerpoint/2010/main" val="1946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arn(inVertical)">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47" y="-2146"/>
            <a:ext cx="841849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3200" b="1" dirty="0">
                <a:solidFill>
                  <a:prstClr val="white"/>
                </a:solidFill>
                <a:latin typeface="Calibri" pitchFamily="34" charset="0"/>
                <a:cs typeface="Calibri" pitchFamily="34" charset="0"/>
              </a:rPr>
              <a:t>I. </a:t>
            </a:r>
            <a:r>
              <a:rPr lang="en-US" sz="3200" b="1" dirty="0" err="1">
                <a:solidFill>
                  <a:prstClr val="white"/>
                </a:solidFill>
                <a:latin typeface="Calibri" pitchFamily="34" charset="0"/>
                <a:cs typeface="Calibri" pitchFamily="34" charset="0"/>
              </a:rPr>
              <a:t>Chức</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năng</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của</a:t>
            </a:r>
            <a:r>
              <a:rPr lang="en-US" sz="3200" b="1" dirty="0">
                <a:solidFill>
                  <a:prstClr val="white"/>
                </a:solidFill>
                <a:latin typeface="Calibri" pitchFamily="34" charset="0"/>
                <a:cs typeface="Calibri" pitchFamily="34" charset="0"/>
              </a:rPr>
              <a:t> DNA </a:t>
            </a:r>
            <a:r>
              <a:rPr lang="en-US" sz="3200" b="1" dirty="0" err="1">
                <a:solidFill>
                  <a:prstClr val="white"/>
                </a:solidFill>
                <a:latin typeface="Calibri" pitchFamily="34" charset="0"/>
                <a:cs typeface="Calibri" pitchFamily="34" charset="0"/>
              </a:rPr>
              <a:t>và</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cơ</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chế</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tái</a:t>
            </a:r>
            <a:r>
              <a:rPr lang="en-US" sz="3200" b="1" dirty="0">
                <a:solidFill>
                  <a:prstClr val="white"/>
                </a:solidFill>
                <a:latin typeface="Calibri" pitchFamily="34" charset="0"/>
                <a:cs typeface="Calibri" pitchFamily="34" charset="0"/>
              </a:rPr>
              <a:t> </a:t>
            </a:r>
            <a:r>
              <a:rPr lang="en-US" sz="3200" b="1" dirty="0" err="1">
                <a:solidFill>
                  <a:prstClr val="white"/>
                </a:solidFill>
                <a:latin typeface="Calibri" pitchFamily="34" charset="0"/>
                <a:cs typeface="Calibri" pitchFamily="34" charset="0"/>
              </a:rPr>
              <a:t>bản</a:t>
            </a:r>
            <a:r>
              <a:rPr lang="en-US" sz="3200" b="1" dirty="0">
                <a:solidFill>
                  <a:prstClr val="white"/>
                </a:solidFill>
                <a:latin typeface="Calibri" pitchFamily="34" charset="0"/>
                <a:cs typeface="Calibri" pitchFamily="34" charset="0"/>
              </a:rPr>
              <a:t> DNA</a:t>
            </a:r>
          </a:p>
        </p:txBody>
      </p:sp>
      <p:sp>
        <p:nvSpPr>
          <p:cNvPr id="5" name="Rectangle 4"/>
          <p:cNvSpPr/>
          <p:nvPr/>
        </p:nvSpPr>
        <p:spPr>
          <a:xfrm>
            <a:off x="4035381" y="582629"/>
            <a:ext cx="4400281" cy="584775"/>
          </a:xfrm>
          <a:prstGeom prst="rect">
            <a:avLst/>
          </a:prstGeom>
        </p:spPr>
        <p:txBody>
          <a:bodyPr wrap="square">
            <a:spAutoFit/>
          </a:bodyPr>
          <a:lstStyle/>
          <a:p>
            <a:r>
              <a:rPr lang="en-US" sz="3200" b="1" dirty="0">
                <a:solidFill>
                  <a:srgbClr val="7030A0"/>
                </a:solidFill>
                <a:latin typeface="Calibri" pitchFamily="34" charset="0"/>
                <a:cs typeface="Calibri" pitchFamily="34" charset="0"/>
              </a:rPr>
              <a:t>1. </a:t>
            </a:r>
            <a:r>
              <a:rPr lang="en-US" sz="3200" b="1" dirty="0" err="1">
                <a:solidFill>
                  <a:srgbClr val="7030A0"/>
                </a:solidFill>
                <a:latin typeface="Calibri" pitchFamily="34" charset="0"/>
                <a:cs typeface="Calibri" pitchFamily="34" charset="0"/>
              </a:rPr>
              <a:t>Chức</a:t>
            </a:r>
            <a:r>
              <a:rPr lang="en-US" sz="3200" b="1" dirty="0">
                <a:solidFill>
                  <a:srgbClr val="7030A0"/>
                </a:solidFill>
                <a:latin typeface="Calibri" pitchFamily="34" charset="0"/>
                <a:cs typeface="Calibri" pitchFamily="34" charset="0"/>
              </a:rPr>
              <a:t> </a:t>
            </a:r>
            <a:r>
              <a:rPr lang="en-US" sz="3200" b="1" dirty="0" err="1">
                <a:solidFill>
                  <a:srgbClr val="7030A0"/>
                </a:solidFill>
                <a:latin typeface="Calibri" pitchFamily="34" charset="0"/>
                <a:cs typeface="Calibri" pitchFamily="34" charset="0"/>
              </a:rPr>
              <a:t>năng</a:t>
            </a:r>
            <a:r>
              <a:rPr lang="en-US" sz="3200" b="1" dirty="0">
                <a:solidFill>
                  <a:srgbClr val="7030A0"/>
                </a:solidFill>
                <a:latin typeface="Calibri" pitchFamily="34" charset="0"/>
                <a:cs typeface="Calibri" pitchFamily="34" charset="0"/>
              </a:rPr>
              <a:t> </a:t>
            </a:r>
            <a:r>
              <a:rPr lang="en-US" sz="3200" b="1" dirty="0" err="1">
                <a:solidFill>
                  <a:srgbClr val="7030A0"/>
                </a:solidFill>
                <a:latin typeface="Calibri" pitchFamily="34" charset="0"/>
                <a:cs typeface="Calibri" pitchFamily="34" charset="0"/>
              </a:rPr>
              <a:t>của</a:t>
            </a:r>
            <a:r>
              <a:rPr lang="en-US" sz="3200" b="1" dirty="0">
                <a:solidFill>
                  <a:srgbClr val="7030A0"/>
                </a:solidFill>
                <a:latin typeface="Calibri" pitchFamily="34" charset="0"/>
                <a:cs typeface="Calibri" pitchFamily="34" charset="0"/>
              </a:rPr>
              <a:t> DNA</a:t>
            </a:r>
            <a:endParaRPr lang="en-US" sz="3200" dirty="0">
              <a:solidFill>
                <a:srgbClr val="7030A0"/>
              </a:solidFill>
              <a:latin typeface="Calibri" pitchFamily="34" charset="0"/>
              <a:cs typeface="Calibri" pitchFamily="34" charset="0"/>
            </a:endParaRPr>
          </a:p>
        </p:txBody>
      </p:sp>
      <p:sp>
        <p:nvSpPr>
          <p:cNvPr id="6" name="Rectangle 5"/>
          <p:cNvSpPr/>
          <p:nvPr/>
        </p:nvSpPr>
        <p:spPr>
          <a:xfrm>
            <a:off x="5" y="1236774"/>
            <a:ext cx="5769735"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prstClr val="white"/>
                </a:solidFill>
                <a:latin typeface="Calibri" pitchFamily="34" charset="0"/>
                <a:cs typeface="Calibri" pitchFamily="34" charset="0"/>
              </a:rPr>
              <a:t>DNA </a:t>
            </a:r>
            <a:r>
              <a:rPr lang="en-US" sz="2800" b="1" dirty="0" err="1">
                <a:solidFill>
                  <a:prstClr val="white"/>
                </a:solidFill>
                <a:latin typeface="Calibri" pitchFamily="34" charset="0"/>
                <a:cs typeface="Calibri" pitchFamily="34" charset="0"/>
              </a:rPr>
              <a:t>mang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và</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bảo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quản</a:t>
            </a:r>
            <a:r>
              <a:rPr lang="en-US" sz="2800" b="1" dirty="0">
                <a:solidFill>
                  <a:prstClr val="white"/>
                </a:solidFill>
                <a:latin typeface="Calibri" pitchFamily="34" charset="0"/>
                <a:cs typeface="Calibri" pitchFamily="34" charset="0"/>
              </a:rPr>
              <a:t> </a:t>
            </a:r>
          </a:p>
          <a:p>
            <a:pPr algn="ctr"/>
            <a:r>
              <a:rPr lang="en-US" sz="2800" b="1" dirty="0" err="1">
                <a:solidFill>
                  <a:prstClr val="white"/>
                </a:solidFill>
                <a:latin typeface="Calibri" pitchFamily="34" charset="0"/>
                <a:cs typeface="Calibri" pitchFamily="34" charset="0"/>
              </a:rPr>
              <a:t>thông</a:t>
            </a:r>
            <a:r>
              <a:rPr lang="en-US" sz="2800" b="1" dirty="0">
                <a:solidFill>
                  <a:prstClr val="white"/>
                </a:solidFill>
                <a:latin typeface="Calibri" pitchFamily="34" charset="0"/>
                <a:cs typeface="Calibri" pitchFamily="34" charset="0"/>
              </a:rPr>
              <a:t> tin di </a:t>
            </a:r>
            <a:r>
              <a:rPr lang="en-US" sz="2800" b="1" dirty="0" err="1">
                <a:solidFill>
                  <a:prstClr val="white"/>
                </a:solidFill>
                <a:latin typeface="Calibri" pitchFamily="34" charset="0"/>
                <a:cs typeface="Calibri" pitchFamily="34" charset="0"/>
              </a:rPr>
              <a:t>truyền</a:t>
            </a:r>
            <a:endParaRPr lang="en-US" sz="2800" dirty="0">
              <a:solidFill>
                <a:prstClr val="white"/>
              </a:solidFill>
              <a:latin typeface="Calibri" pitchFamily="34" charset="0"/>
              <a:cs typeface="Calibri" pitchFamily="34" charset="0"/>
            </a:endParaRPr>
          </a:p>
        </p:txBody>
      </p:sp>
      <p:sp>
        <p:nvSpPr>
          <p:cNvPr id="7" name="Rectangle 6"/>
          <p:cNvSpPr/>
          <p:nvPr/>
        </p:nvSpPr>
        <p:spPr>
          <a:xfrm>
            <a:off x="6040192" y="1236740"/>
            <a:ext cx="6151808"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err="1">
                <a:solidFill>
                  <a:prstClr val="white"/>
                </a:solidFill>
                <a:latin typeface="Calibri" pitchFamily="34" charset="0"/>
                <a:cs typeface="Calibri" pitchFamily="34" charset="0"/>
              </a:rPr>
              <a:t>Truyền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thông</a:t>
            </a:r>
            <a:r>
              <a:rPr lang="en-US" sz="2800" b="1" dirty="0">
                <a:solidFill>
                  <a:prstClr val="white"/>
                </a:solidFill>
                <a:latin typeface="Calibri" pitchFamily="34" charset="0"/>
                <a:cs typeface="Calibri" pitchFamily="34" charset="0"/>
              </a:rPr>
              <a:t> tin di </a:t>
            </a:r>
            <a:r>
              <a:rPr lang="en-US" sz="2800" b="1" dirty="0" err="1">
                <a:solidFill>
                  <a:prstClr val="white"/>
                </a:solidFill>
                <a:latin typeface="Calibri" pitchFamily="34" charset="0"/>
                <a:cs typeface="Calibri" pitchFamily="34" charset="0"/>
              </a:rPr>
              <a:t>truyền</a:t>
            </a:r>
            <a:endParaRPr lang="en-US" sz="2800" b="1" dirty="0">
              <a:solidFill>
                <a:prstClr val="white"/>
              </a:solidFill>
              <a:latin typeface="Calibri" pitchFamily="34" charset="0"/>
              <a:cs typeface="Calibri" pitchFamily="34" charset="0"/>
            </a:endParaRPr>
          </a:p>
          <a:p>
            <a:pPr algn="ctr"/>
            <a:endParaRPr lang="en-US" sz="2800" dirty="0">
              <a:solidFill>
                <a:prstClr val="white"/>
              </a:solidFill>
              <a:latin typeface="Calibri" pitchFamily="34" charset="0"/>
              <a:cs typeface="Calibri" pitchFamily="34" charset="0"/>
            </a:endParaRPr>
          </a:p>
        </p:txBody>
      </p:sp>
      <p:sp>
        <p:nvSpPr>
          <p:cNvPr id="8" name="Rectangle 7"/>
          <p:cNvSpPr/>
          <p:nvPr/>
        </p:nvSpPr>
        <p:spPr>
          <a:xfrm>
            <a:off x="5" y="2402158"/>
            <a:ext cx="5769735" cy="310854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2800" b="1">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a:t>
            </a:r>
            <a:r>
              <a:rPr lang="en-US" sz="2800" b="1">
                <a:solidFill>
                  <a:prstClr val="white"/>
                </a:solidFill>
                <a:latin typeface="Calibri" pitchFamily="34" charset="0"/>
                <a:cs typeface="Calibri" pitchFamily="34" charset="0"/>
              </a:rPr>
              <a:t>hông </a:t>
            </a:r>
            <a:r>
              <a:rPr lang="en-US" sz="2800" b="1" dirty="0">
                <a:solidFill>
                  <a:prstClr val="white"/>
                </a:solidFill>
                <a:latin typeface="Calibri" pitchFamily="34" charset="0"/>
                <a:cs typeface="Calibri" pitchFamily="34" charset="0"/>
              </a:rPr>
              <a:t>tin di </a:t>
            </a:r>
            <a:r>
              <a:rPr lang="en-US" sz="2800" b="1" dirty="0" err="1">
                <a:solidFill>
                  <a:prstClr val="white"/>
                </a:solidFill>
                <a:latin typeface="Calibri" pitchFamily="34" charset="0"/>
                <a:cs typeface="Calibri" pitchFamily="34" charset="0"/>
              </a:rPr>
              <a:t>truyền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được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mang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dưới</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dạng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trình</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tự</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sắp</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xếp</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các</a:t>
            </a:r>
            <a:r>
              <a:rPr lang="en-US" sz="2800" b="1" dirty="0">
                <a:solidFill>
                  <a:prstClr val="white"/>
                </a:solidFill>
                <a:latin typeface="Calibri" pitchFamily="34" charset="0"/>
                <a:cs typeface="Calibri" pitchFamily="34" charset="0"/>
              </a:rPr>
              <a:t> nucleotide (Nu) </a:t>
            </a:r>
          </a:p>
          <a:p>
            <a:pPr algn="just"/>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Các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liên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kết</a:t>
            </a:r>
            <a:r>
              <a:rPr lang="en-US" sz="2800" b="1" dirty="0">
                <a:solidFill>
                  <a:prstClr val="white"/>
                </a:solidFill>
                <a:latin typeface="Calibri" pitchFamily="34" charset="0"/>
                <a:cs typeface="Calibri" pitchFamily="34" charset="0"/>
              </a:rPr>
              <a:t> phosphodiester </a:t>
            </a:r>
            <a:r>
              <a:rPr lang="en-US" sz="2800" b="1" dirty="0" err="1">
                <a:solidFill>
                  <a:prstClr val="white"/>
                </a:solidFill>
                <a:latin typeface="Calibri" pitchFamily="34" charset="0"/>
                <a:cs typeface="Calibri" pitchFamily="34" charset="0"/>
              </a:rPr>
              <a:t>giữa</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các</a:t>
            </a:r>
            <a:r>
              <a:rPr lang="en-US" sz="2800" b="1" dirty="0">
                <a:solidFill>
                  <a:prstClr val="white"/>
                </a:solidFill>
                <a:latin typeface="Calibri" pitchFamily="34" charset="0"/>
                <a:cs typeface="Calibri" pitchFamily="34" charset="0"/>
              </a:rPr>
              <a:t> Nu </a:t>
            </a:r>
            <a:r>
              <a:rPr lang="en-US" sz="2800" b="1" dirty="0" err="1">
                <a:solidFill>
                  <a:prstClr val="white"/>
                </a:solidFill>
                <a:latin typeface="Calibri" pitchFamily="34" charset="0"/>
                <a:cs typeface="Calibri" pitchFamily="34" charset="0"/>
              </a:rPr>
              <a:t>đảm</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bảo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cho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thông</a:t>
            </a:r>
            <a:r>
              <a:rPr lang="en-US" sz="2800" b="1" dirty="0">
                <a:solidFill>
                  <a:prstClr val="white"/>
                </a:solidFill>
                <a:latin typeface="Calibri" pitchFamily="34" charset="0"/>
                <a:cs typeface="Calibri" pitchFamily="34" charset="0"/>
              </a:rPr>
              <a:t> tin di </a:t>
            </a:r>
            <a:r>
              <a:rPr lang="en-US" sz="2800" b="1" dirty="0" err="1">
                <a:solidFill>
                  <a:prstClr val="white"/>
                </a:solidFill>
                <a:latin typeface="Calibri" pitchFamily="34" charset="0"/>
                <a:cs typeface="Calibri" pitchFamily="34" charset="0"/>
              </a:rPr>
              <a:t>truyền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được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lưu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giữ</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và</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bảo</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quản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trong</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cấu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trúc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của</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phân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tử</a:t>
            </a:r>
            <a:r>
              <a:rPr lang="en-US" sz="2800" b="1" dirty="0">
                <a:solidFill>
                  <a:prstClr val="white"/>
                </a:solidFill>
                <a:latin typeface="Calibri" pitchFamily="34" charset="0"/>
                <a:cs typeface="Calibri" pitchFamily="34" charset="0"/>
              </a:rPr>
              <a:t> DNA.</a:t>
            </a:r>
          </a:p>
        </p:txBody>
      </p:sp>
      <p:sp>
        <p:nvSpPr>
          <p:cNvPr id="9" name="Rectangle 8"/>
          <p:cNvSpPr/>
          <p:nvPr/>
        </p:nvSpPr>
        <p:spPr>
          <a:xfrm>
            <a:off x="6040192" y="2402156"/>
            <a:ext cx="6151808" cy="35394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2800" b="1">
                <a:solidFill>
                  <a:prstClr val="white"/>
                </a:solidFill>
                <a:latin typeface="Calibri" pitchFamily="34" charset="0"/>
                <a:cs typeface="Calibri" pitchFamily="34" charset="0"/>
              </a:rPr>
              <a:t>Liên kết hydrogen giữa các Nucleotide </a:t>
            </a:r>
            <a:r>
              <a:rPr lang="en-US" sz="2800" b="1" dirty="0" err="1">
                <a:solidFill>
                  <a:prstClr val="white"/>
                </a:solidFill>
                <a:latin typeface="Calibri" pitchFamily="34" charset="0"/>
                <a:cs typeface="Calibri" pitchFamily="34" charset="0"/>
              </a:rPr>
              <a:t>trên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hai</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mạch</a:t>
            </a:r>
            <a:r>
              <a:rPr lang="en-US" sz="2800" b="1" dirty="0">
                <a:solidFill>
                  <a:prstClr val="white"/>
                </a:solidFill>
                <a:latin typeface="Calibri" pitchFamily="34" charset="0"/>
                <a:cs typeface="Calibri" pitchFamily="34" charset="0"/>
              </a:rPr>
              <a:t> </a:t>
            </a:r>
            <a:r>
              <a:rPr lang="en-US" sz="2800" b="1" err="1">
                <a:solidFill>
                  <a:prstClr val="white"/>
                </a:solidFill>
                <a:latin typeface="Calibri" pitchFamily="34" charset="0"/>
                <a:cs typeface="Calibri" pitchFamily="34" charset="0"/>
              </a:rPr>
              <a:t>đơn</a:t>
            </a:r>
            <a:r>
              <a:rPr lang="en-US" sz="2800" b="1">
                <a:solidFill>
                  <a:prstClr val="white"/>
                </a:solidFill>
                <a:latin typeface="Calibri" pitchFamily="34" charset="0"/>
                <a:cs typeface="Calibri" pitchFamily="34" charset="0"/>
              </a:rPr>
              <a:t> theo nguyên tắc BS: (A </a:t>
            </a:r>
            <a:r>
              <a:rPr lang="en-US" sz="2800" b="1" dirty="0">
                <a:solidFill>
                  <a:prstClr val="white"/>
                </a:solidFill>
                <a:latin typeface="Calibri" pitchFamily="34" charset="0"/>
                <a:cs typeface="Calibri" pitchFamily="34" charset="0"/>
              </a:rPr>
              <a:t>=</a:t>
            </a:r>
            <a:r>
              <a:rPr lang="en-US" sz="2800" b="1">
                <a:solidFill>
                  <a:prstClr val="white"/>
                </a:solidFill>
                <a:latin typeface="Calibri" pitchFamily="34" charset="0"/>
                <a:cs typeface="Calibri" pitchFamily="34" charset="0"/>
              </a:rPr>
              <a:t> </a:t>
            </a:r>
            <a:r>
              <a:rPr lang="en-US" sz="2800" b="1" dirty="0">
                <a:solidFill>
                  <a:prstClr val="white"/>
                </a:solidFill>
                <a:latin typeface="Calibri" pitchFamily="34" charset="0"/>
                <a:cs typeface="Calibri" pitchFamily="34" charset="0"/>
              </a:rPr>
              <a:t>T </a:t>
            </a:r>
            <a:r>
              <a:rPr lang="en-US" sz="2800" b="1" dirty="0" err="1">
                <a:solidFill>
                  <a:prstClr val="white"/>
                </a:solidFill>
                <a:latin typeface="Calibri" pitchFamily="34" charset="0"/>
                <a:cs typeface="Calibri" pitchFamily="34" charset="0"/>
              </a:rPr>
              <a:t>và</a:t>
            </a:r>
            <a:r>
              <a:rPr lang="en-US" sz="2800" b="1" dirty="0">
                <a:solidFill>
                  <a:prstClr val="white"/>
                </a:solidFill>
                <a:latin typeface="Calibri" pitchFamily="34" charset="0"/>
                <a:cs typeface="Calibri" pitchFamily="34" charset="0"/>
              </a:rPr>
              <a:t> </a:t>
            </a:r>
            <a:r>
              <a:rPr lang="en-US" sz="2800" b="1">
                <a:solidFill>
                  <a:prstClr val="white"/>
                </a:solidFill>
                <a:latin typeface="Calibri" pitchFamily="34" charset="0"/>
                <a:cs typeface="Calibri" pitchFamily="34" charset="0"/>
              </a:rPr>
              <a:t>G = C). </a:t>
            </a:r>
            <a:r>
              <a:rPr lang="en-US" sz="2800" b="1" dirty="0">
                <a:solidFill>
                  <a:prstClr val="white"/>
                </a:solidFill>
                <a:latin typeface="Calibri" pitchFamily="34" charset="0"/>
                <a:cs typeface="Calibri" pitchFamily="34" charset="0"/>
              </a:rPr>
              <a:t>LK </a:t>
            </a:r>
            <a:r>
              <a:rPr lang="en-US" sz="2800" b="1" dirty="0" err="1">
                <a:solidFill>
                  <a:prstClr val="white"/>
                </a:solidFill>
                <a:latin typeface="Calibri" pitchFamily="34" charset="0"/>
                <a:cs typeface="Calibri" pitchFamily="34" charset="0"/>
              </a:rPr>
              <a:t>này</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yếu</a:t>
            </a:r>
            <a:r>
              <a:rPr lang="en-US" sz="2800" b="1" dirty="0">
                <a:solidFill>
                  <a:prstClr val="white"/>
                </a:solidFill>
                <a:latin typeface="Calibri" pitchFamily="34" charset="0"/>
                <a:cs typeface="Calibri" pitchFamily="34" charset="0"/>
              </a:rPr>
              <a:t>, </a:t>
            </a:r>
            <a:r>
              <a:rPr lang="en-US" sz="2800" b="1" err="1">
                <a:solidFill>
                  <a:prstClr val="white"/>
                </a:solidFill>
                <a:latin typeface="Calibri" pitchFamily="34" charset="0"/>
                <a:cs typeface="Calibri" pitchFamily="34" charset="0"/>
              </a:rPr>
              <a:t>nhưng</a:t>
            </a:r>
            <a:r>
              <a:rPr lang="en-US" sz="2800" b="1">
                <a:solidFill>
                  <a:prstClr val="white"/>
                </a:solidFill>
                <a:latin typeface="Calibri" pitchFamily="34" charset="0"/>
                <a:cs typeface="Calibri" pitchFamily="34" charset="0"/>
              </a:rPr>
              <a:t> số </a:t>
            </a:r>
            <a:r>
              <a:rPr lang="en-US" sz="2800" b="1" err="1">
                <a:solidFill>
                  <a:prstClr val="white"/>
                </a:solidFill>
                <a:latin typeface="Calibri" pitchFamily="34" charset="0"/>
                <a:cs typeface="Calibri" pitchFamily="34" charset="0"/>
              </a:rPr>
              <a:t>lượng</a:t>
            </a:r>
            <a:r>
              <a:rPr lang="en-US" sz="2800" b="1">
                <a:solidFill>
                  <a:prstClr val="white"/>
                </a:solidFill>
                <a:latin typeface="Calibri" pitchFamily="34" charset="0"/>
                <a:cs typeface="Calibri" pitchFamily="34" charset="0"/>
              </a:rPr>
              <a:t> lớn </a:t>
            </a:r>
          </a:p>
          <a:p>
            <a:pPr algn="just"/>
            <a:r>
              <a:rPr lang="en-US" sz="2800" b="1">
                <a:solidFill>
                  <a:prstClr val="white"/>
                </a:solidFill>
                <a:latin typeface="Calibri" pitchFamily="34" charset="0"/>
                <a:cs typeface="Calibri" pitchFamily="34" charset="0"/>
                <a:sym typeface="Wingdings 3"/>
              </a:rPr>
              <a:t></a:t>
            </a:r>
            <a:r>
              <a:rPr lang="en-US" sz="2800" b="1">
                <a:solidFill>
                  <a:prstClr val="white"/>
                </a:solidFill>
                <a:latin typeface="Calibri" pitchFamily="34" charset="0"/>
                <a:cs typeface="Calibri" pitchFamily="34" charset="0"/>
              </a:rPr>
              <a:t> </a:t>
            </a:r>
            <a:r>
              <a:rPr lang="en-US" sz="2800" b="1" dirty="0">
                <a:solidFill>
                  <a:prstClr val="white"/>
                </a:solidFill>
                <a:latin typeface="Calibri" pitchFamily="34" charset="0"/>
                <a:cs typeface="Calibri" pitchFamily="34" charset="0"/>
              </a:rPr>
              <a:t>DNA </a:t>
            </a:r>
            <a:r>
              <a:rPr lang="en-US" sz="2800" b="1" dirty="0" err="1">
                <a:solidFill>
                  <a:prstClr val="white"/>
                </a:solidFill>
                <a:latin typeface="Calibri" pitchFamily="34" charset="0"/>
                <a:cs typeface="Calibri" pitchFamily="34" charset="0"/>
              </a:rPr>
              <a:t>có</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cấu</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trúc</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bền</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vững</a:t>
            </a:r>
            <a:r>
              <a:rPr lang="en-US" sz="2800" b="1" dirty="0">
                <a:solidFill>
                  <a:prstClr val="white"/>
                </a:solidFill>
                <a:latin typeface="Calibri" pitchFamily="34" charset="0"/>
                <a:cs typeface="Calibri" pitchFamily="34" charset="0"/>
              </a:rPr>
              <a:t> song </a:t>
            </a:r>
            <a:r>
              <a:rPr lang="en-US" sz="2800" b="1" dirty="0" err="1">
                <a:solidFill>
                  <a:prstClr val="white"/>
                </a:solidFill>
                <a:latin typeface="Calibri" pitchFamily="34" charset="0"/>
                <a:cs typeface="Calibri" pitchFamily="34" charset="0"/>
              </a:rPr>
              <a:t>rất</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linh</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hoạt</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có</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thể</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tách</a:t>
            </a:r>
            <a:r>
              <a:rPr lang="en-US" sz="2800" b="1" dirty="0">
                <a:solidFill>
                  <a:prstClr val="white"/>
                </a:solidFill>
                <a:latin typeface="Calibri" pitchFamily="34" charset="0"/>
                <a:cs typeface="Calibri" pitchFamily="34" charset="0"/>
              </a:rPr>
              <a:t> </a:t>
            </a:r>
            <a:r>
              <a:rPr lang="en-US" sz="2800" b="1" dirty="0" err="1">
                <a:solidFill>
                  <a:prstClr val="white"/>
                </a:solidFill>
                <a:latin typeface="Calibri" pitchFamily="34" charset="0"/>
                <a:cs typeface="Calibri" pitchFamily="34" charset="0"/>
              </a:rPr>
              <a:t>nhau</a:t>
            </a:r>
            <a:r>
              <a:rPr lang="en-US" sz="2800" b="1" dirty="0">
                <a:solidFill>
                  <a:prstClr val="white"/>
                </a:solidFill>
                <a:latin typeface="Calibri" pitchFamily="34" charset="0"/>
                <a:cs typeface="Calibri" pitchFamily="34" charset="0"/>
              </a:rPr>
              <a:t> </a:t>
            </a:r>
            <a:r>
              <a:rPr lang="en-US" sz="2800" b="1" err="1">
                <a:solidFill>
                  <a:prstClr val="white"/>
                </a:solidFill>
                <a:latin typeface="Calibri" pitchFamily="34" charset="0"/>
                <a:cs typeface="Calibri" pitchFamily="34" charset="0"/>
              </a:rPr>
              <a:t>trong</a:t>
            </a:r>
            <a:r>
              <a:rPr lang="en-US" sz="2800" b="1">
                <a:solidFill>
                  <a:prstClr val="white"/>
                </a:solidFill>
                <a:latin typeface="Calibri" pitchFamily="34" charset="0"/>
                <a:cs typeface="Calibri" pitchFamily="34" charset="0"/>
              </a:rPr>
              <a:t> tái </a:t>
            </a:r>
            <a:r>
              <a:rPr lang="en-US" sz="2800" b="1" dirty="0" err="1">
                <a:solidFill>
                  <a:prstClr val="white"/>
                </a:solidFill>
                <a:latin typeface="Calibri" pitchFamily="34" charset="0"/>
                <a:cs typeface="Calibri" pitchFamily="34" charset="0"/>
              </a:rPr>
              <a:t>bản</a:t>
            </a:r>
            <a:r>
              <a:rPr lang="en-US" sz="2800" b="1" dirty="0">
                <a:solidFill>
                  <a:prstClr val="white"/>
                </a:solidFill>
                <a:latin typeface="Calibri" pitchFamily="34" charset="0"/>
                <a:cs typeface="Calibri" pitchFamily="34" charset="0"/>
              </a:rPr>
              <a:t> DNA.</a:t>
            </a:r>
          </a:p>
          <a:p>
            <a:r>
              <a:rPr lang="en-US" sz="2800" b="1" dirty="0">
                <a:solidFill>
                  <a:prstClr val="white"/>
                </a:solidFill>
                <a:latin typeface="Calibri" pitchFamily="34" charset="0"/>
                <a:cs typeface="Calibri" pitchFamily="34" charset="0"/>
              </a:rPr>
              <a:t>.</a:t>
            </a:r>
          </a:p>
        </p:txBody>
      </p:sp>
      <p:sp>
        <p:nvSpPr>
          <p:cNvPr id="11" name="Slide Number Placeholder 10"/>
          <p:cNvSpPr>
            <a:spLocks noGrp="1"/>
          </p:cNvSpPr>
          <p:nvPr>
            <p:ph type="sldNum" sz="quarter" idx="11"/>
          </p:nvPr>
        </p:nvSpPr>
        <p:spPr/>
        <p:txBody>
          <a:bodyPr/>
          <a:lstStyle/>
          <a:p>
            <a:fld id="{FFA0DE49-90C4-43AE-AE04-D84B1EA069B3}" type="slidenum">
              <a:rPr lang="en-US" smtClean="0">
                <a:solidFill>
                  <a:srgbClr val="E7DEC9">
                    <a:shade val="50000"/>
                    <a:satMod val="200000"/>
                  </a:srgbClr>
                </a:solidFill>
              </a:rPr>
              <a:pPr/>
              <a:t>7</a:t>
            </a:fld>
            <a:endParaRPr lang="en-US">
              <a:solidFill>
                <a:srgbClr val="E7DEC9">
                  <a:shade val="50000"/>
                  <a:satMod val="200000"/>
                </a:srgbClr>
              </a:solidFill>
            </a:endParaRPr>
          </a:p>
        </p:txBody>
      </p:sp>
      <p:cxnSp>
        <p:nvCxnSpPr>
          <p:cNvPr id="3" name="Straight Connector 2"/>
          <p:cNvCxnSpPr/>
          <p:nvPr/>
        </p:nvCxnSpPr>
        <p:spPr>
          <a:xfrm>
            <a:off x="8016240" y="3647440"/>
            <a:ext cx="1654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loud 9"/>
          <p:cNvSpPr/>
          <p:nvPr/>
        </p:nvSpPr>
        <p:spPr>
          <a:xfrm>
            <a:off x="6480811" y="2312341"/>
            <a:ext cx="5171440" cy="310854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Những đặc điểm nào trong cấu trúc của DNA đảm bảo cho nó thực hiện được các chức năng ?</a:t>
            </a:r>
            <a:endParaRPr lang="vi-VN"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6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grpId="1" nodeType="click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FA0DE49-90C4-43AE-AE04-D84B1EA069B3}" type="slidenum">
              <a:rPr lang="en-US" smtClean="0">
                <a:solidFill>
                  <a:srgbClr val="E7DEC9">
                    <a:shade val="50000"/>
                    <a:satMod val="200000"/>
                  </a:srgbClr>
                </a:solidFill>
              </a:rPr>
              <a:pPr/>
              <a:t>8</a:t>
            </a:fld>
            <a:endParaRPr lang="en-US">
              <a:solidFill>
                <a:srgbClr val="E7DEC9">
                  <a:shade val="50000"/>
                  <a:satMod val="200000"/>
                </a:srgbClr>
              </a:solidFill>
            </a:endParaRPr>
          </a:p>
        </p:txBody>
      </p:sp>
      <p:sp>
        <p:nvSpPr>
          <p:cNvPr id="5" name="Rectangle 4"/>
          <p:cNvSpPr/>
          <p:nvPr/>
        </p:nvSpPr>
        <p:spPr>
          <a:xfrm>
            <a:off x="231917" y="512132"/>
            <a:ext cx="11960083" cy="1077218"/>
          </a:xfrm>
          <a:prstGeom prst="rect">
            <a:avLst/>
          </a:prstGeom>
        </p:spPr>
        <p:txBody>
          <a:bodyPr wrap="square">
            <a:spAutoFit/>
          </a:bodyPr>
          <a:lstStyle/>
          <a:p>
            <a:r>
              <a:rPr lang="en-GB" sz="3200" b="1" dirty="0">
                <a:solidFill>
                  <a:srgbClr val="0000FF"/>
                </a:solidFill>
                <a:latin typeface="Calibri" pitchFamily="34" charset="0"/>
                <a:cs typeface="Calibri" pitchFamily="34" charset="0"/>
              </a:rPr>
              <a:t>Q</a:t>
            </a:r>
            <a:r>
              <a:rPr lang="vi-VN" sz="3200" b="1" dirty="0">
                <a:solidFill>
                  <a:srgbClr val="0000FF"/>
                </a:solidFill>
                <a:latin typeface="Calibri" pitchFamily="34" charset="0"/>
                <a:cs typeface="Calibri" pitchFamily="34" charset="0"/>
              </a:rPr>
              <a:t>uan sát </a:t>
            </a:r>
            <a:r>
              <a:rPr lang="en-GB" sz="3200" b="1" dirty="0">
                <a:solidFill>
                  <a:srgbClr val="0000FF"/>
                </a:solidFill>
                <a:latin typeface="Calibri" pitchFamily="34" charset="0"/>
                <a:cs typeface="Calibri" pitchFamily="34" charset="0"/>
              </a:rPr>
              <a:t>video </a:t>
            </a:r>
            <a:r>
              <a:rPr lang="en-GB" sz="3200" b="1" dirty="0" err="1">
                <a:solidFill>
                  <a:srgbClr val="0000FF"/>
                </a:solidFill>
                <a:latin typeface="Calibri" pitchFamily="34" charset="0"/>
                <a:cs typeface="Calibri" pitchFamily="34" charset="0"/>
              </a:rPr>
              <a:t>và</a:t>
            </a:r>
            <a:r>
              <a:rPr lang="vi-VN" sz="3200" b="1" dirty="0">
                <a:solidFill>
                  <a:srgbClr val="0000FF"/>
                </a:solidFill>
                <a:latin typeface="Calibri" pitchFamily="34" charset="0"/>
                <a:cs typeface="Calibri" pitchFamily="34" charset="0"/>
              </a:rPr>
              <a:t> kênh hình kết hợp đọc thông tin </a:t>
            </a:r>
            <a:r>
              <a:rPr lang="vi-VN" sz="3200" b="1">
                <a:solidFill>
                  <a:srgbClr val="0000FF"/>
                </a:solidFill>
                <a:latin typeface="Calibri" pitchFamily="34" charset="0"/>
                <a:cs typeface="Calibri" pitchFamily="34" charset="0"/>
              </a:rPr>
              <a:t>trong SGK trả lời các câu hỏi dưới đây ?</a:t>
            </a:r>
            <a:endParaRPr lang="en-US" sz="3200" b="1" dirty="0">
              <a:solidFill>
                <a:srgbClr val="0000FF"/>
              </a:solidFill>
              <a:latin typeface="Calibri" pitchFamily="34" charset="0"/>
              <a:cs typeface="Calibri" pitchFamily="34" charset="0"/>
            </a:endParaRPr>
          </a:p>
        </p:txBody>
      </p:sp>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661" y="3474022"/>
            <a:ext cx="5795297" cy="319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58;p6">
            <a:extLst>
              <a:ext uri="{FF2B5EF4-FFF2-40B4-BE49-F238E27FC236}">
                <a16:creationId xmlns:a16="http://schemas.microsoft.com/office/drawing/2014/main" id="{36BBD2C7-2ABB-48B6-845F-0988C4AB9E2B}"/>
              </a:ext>
            </a:extLst>
          </p:cNvPr>
          <p:cNvSpPr/>
          <p:nvPr/>
        </p:nvSpPr>
        <p:spPr>
          <a:xfrm>
            <a:off x="85812" y="-48336"/>
            <a:ext cx="3971033" cy="709425"/>
          </a:xfrm>
          <a:prstGeom prst="rect">
            <a:avLst/>
          </a:prstGeom>
          <a:ln/>
        </p:spPr>
        <p:style>
          <a:lnRef idx="0">
            <a:schemeClr val="accent3"/>
          </a:lnRef>
          <a:fillRef idx="3">
            <a:schemeClr val="accent3"/>
          </a:fillRef>
          <a:effectRef idx="3">
            <a:schemeClr val="accent3"/>
          </a:effectRef>
          <a:fontRef idx="minor">
            <a:schemeClr val="lt1"/>
          </a:fontRef>
        </p:style>
        <p:txBody>
          <a:bodyPr spcFirstLastPara="1" wrap="square" lIns="0" tIns="0" rIns="0" bIns="0" anchor="t" anchorCtr="0">
            <a:spAutoFit/>
          </a:bodyPr>
          <a:lstStyle/>
          <a:p>
            <a:pPr marL="111125">
              <a:lnSpc>
                <a:spcPct val="109000"/>
              </a:lnSpc>
              <a:spcAft>
                <a:spcPts val="300"/>
              </a:spcAft>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2. TÁI BẢN DNA</a:t>
            </a:r>
          </a:p>
        </p:txBody>
      </p:sp>
      <p:sp>
        <p:nvSpPr>
          <p:cNvPr id="10" name="Content Placeholder 2"/>
          <p:cNvSpPr txBox="1">
            <a:spLocks/>
          </p:cNvSpPr>
          <p:nvPr/>
        </p:nvSpPr>
        <p:spPr>
          <a:xfrm>
            <a:off x="5133213" y="1152470"/>
            <a:ext cx="6518275" cy="3278188"/>
          </a:xfrm>
          <a:prstGeom prst="rect">
            <a:avLst/>
          </a:prstGeom>
        </p:spPr>
        <p:style>
          <a:lnRef idx="2">
            <a:schemeClr val="accent1"/>
          </a:lnRef>
          <a:fillRef idx="1">
            <a:schemeClr val="lt1"/>
          </a:fillRef>
          <a:effectRef idx="0">
            <a:schemeClr val="accent1"/>
          </a:effectRef>
          <a:fontRef idx="minor">
            <a:schemeClr val="dk1"/>
          </a:fontRef>
        </p:style>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sz="1800" b="1" u="sng" dirty="0"/>
              <a:t>CÂU HỎI THẢO LUẬN</a:t>
            </a:r>
          </a:p>
          <a:p>
            <a:pPr algn="l">
              <a:defRPr/>
            </a:pPr>
            <a:r>
              <a:rPr lang="en-US" sz="2100" dirty="0" err="1"/>
              <a:t>Câu</a:t>
            </a:r>
            <a:r>
              <a:rPr lang="en-US" sz="2100" dirty="0"/>
              <a:t> </a:t>
            </a:r>
            <a:r>
              <a:rPr lang="en-US" sz="2100"/>
              <a:t>1: Kể tên các thành phần tham gia ? </a:t>
            </a:r>
          </a:p>
          <a:p>
            <a:pPr algn="l">
              <a:defRPr/>
            </a:pPr>
            <a:r>
              <a:rPr lang="en-US" sz="2100"/>
              <a:t>Câu 2: </a:t>
            </a:r>
            <a:r>
              <a:rPr lang="en-US" sz="2100" dirty="0" err="1"/>
              <a:t>Quá</a:t>
            </a:r>
            <a:r>
              <a:rPr lang="en-US" sz="2100" dirty="0"/>
              <a:t> </a:t>
            </a:r>
            <a:r>
              <a:rPr lang="en-US" sz="2100" dirty="0" err="1"/>
              <a:t>trình</a:t>
            </a:r>
            <a:r>
              <a:rPr lang="en-US" sz="2100" dirty="0"/>
              <a:t> </a:t>
            </a:r>
            <a:r>
              <a:rPr lang="en-US" sz="2100" dirty="0" err="1"/>
              <a:t>nhân</a:t>
            </a:r>
            <a:r>
              <a:rPr lang="en-US" sz="2100" dirty="0"/>
              <a:t> </a:t>
            </a:r>
            <a:r>
              <a:rPr lang="en-US" sz="2100" dirty="0" err="1"/>
              <a:t>đôi</a:t>
            </a:r>
            <a:r>
              <a:rPr lang="en-US" sz="2100" dirty="0"/>
              <a:t> ADN </a:t>
            </a:r>
            <a:r>
              <a:rPr lang="en-US" sz="2100" dirty="0" err="1"/>
              <a:t>gồm</a:t>
            </a:r>
            <a:r>
              <a:rPr lang="en-US" sz="2100" dirty="0"/>
              <a:t> </a:t>
            </a:r>
            <a:r>
              <a:rPr lang="en-US" sz="2100" dirty="0" err="1"/>
              <a:t>những</a:t>
            </a:r>
            <a:r>
              <a:rPr lang="en-US" sz="2100" dirty="0"/>
              <a:t> </a:t>
            </a:r>
            <a:r>
              <a:rPr lang="en-US" sz="2100" dirty="0" err="1"/>
              <a:t>giai</a:t>
            </a:r>
            <a:r>
              <a:rPr lang="en-US" sz="2100" dirty="0"/>
              <a:t> </a:t>
            </a:r>
            <a:r>
              <a:rPr lang="en-US" sz="2100" dirty="0" err="1"/>
              <a:t>đoạn</a:t>
            </a:r>
            <a:r>
              <a:rPr lang="en-US" sz="2100" dirty="0"/>
              <a:t> </a:t>
            </a:r>
            <a:r>
              <a:rPr lang="en-US" sz="2100" dirty="0" err="1"/>
              <a:t>nào</a:t>
            </a:r>
            <a:r>
              <a:rPr lang="en-US" sz="2100" dirty="0"/>
              <a:t>?</a:t>
            </a:r>
          </a:p>
          <a:p>
            <a:pPr algn="l">
              <a:defRPr/>
            </a:pPr>
            <a:r>
              <a:rPr lang="en-US" sz="2100" err="1"/>
              <a:t>Câu</a:t>
            </a:r>
            <a:r>
              <a:rPr lang="en-US" sz="2100"/>
              <a:t> 3: </a:t>
            </a:r>
            <a:r>
              <a:rPr lang="en-US" sz="2100" dirty="0" err="1"/>
              <a:t>Hãy</a:t>
            </a:r>
            <a:r>
              <a:rPr lang="en-US" sz="2100" dirty="0"/>
              <a:t> </a:t>
            </a:r>
            <a:r>
              <a:rPr lang="en-US" sz="2100" dirty="0" err="1"/>
              <a:t>cho</a:t>
            </a:r>
            <a:r>
              <a:rPr lang="en-US" sz="2100" dirty="0"/>
              <a:t> </a:t>
            </a:r>
            <a:r>
              <a:rPr lang="en-US" sz="2100" dirty="0" err="1"/>
              <a:t>biết</a:t>
            </a:r>
            <a:r>
              <a:rPr lang="en-US" sz="2100" dirty="0"/>
              <a:t> </a:t>
            </a:r>
            <a:r>
              <a:rPr lang="en-US" sz="2100" dirty="0" err="1"/>
              <a:t>chiều</a:t>
            </a:r>
            <a:r>
              <a:rPr lang="en-US" sz="2100" dirty="0"/>
              <a:t> </a:t>
            </a:r>
            <a:r>
              <a:rPr lang="en-US" sz="2100" dirty="0" err="1"/>
              <a:t>tổng</a:t>
            </a:r>
            <a:r>
              <a:rPr lang="en-US" sz="2100" dirty="0"/>
              <a:t> </a:t>
            </a:r>
            <a:r>
              <a:rPr lang="en-US" sz="2100" dirty="0" err="1"/>
              <a:t>hợp</a:t>
            </a:r>
            <a:r>
              <a:rPr lang="en-US" sz="2100" dirty="0"/>
              <a:t> </a:t>
            </a:r>
            <a:r>
              <a:rPr lang="en-US" sz="2100" dirty="0" err="1"/>
              <a:t>mạch</a:t>
            </a:r>
            <a:r>
              <a:rPr lang="en-US" sz="2100" dirty="0"/>
              <a:t> </a:t>
            </a:r>
            <a:r>
              <a:rPr lang="en-US" sz="2100" err="1"/>
              <a:t>mới</a:t>
            </a:r>
            <a:r>
              <a:rPr lang="en-US" sz="2100"/>
              <a:t>? 2 mạch mới có đặc điểm gì khác biệt nhau ?</a:t>
            </a:r>
            <a:endParaRPr lang="en-US" sz="2100" dirty="0"/>
          </a:p>
          <a:p>
            <a:pPr algn="l">
              <a:defRPr/>
            </a:pPr>
            <a:r>
              <a:rPr lang="en-US" sz="2100" err="1"/>
              <a:t>Câu</a:t>
            </a:r>
            <a:r>
              <a:rPr lang="en-US" sz="2100"/>
              <a:t> 4: </a:t>
            </a:r>
            <a:r>
              <a:rPr lang="en-US" sz="2100" dirty="0" err="1"/>
              <a:t>Có</a:t>
            </a:r>
            <a:r>
              <a:rPr lang="en-US" sz="2100" dirty="0"/>
              <a:t> </a:t>
            </a:r>
            <a:r>
              <a:rPr lang="en-US" sz="2100" dirty="0" err="1"/>
              <a:t>những</a:t>
            </a:r>
            <a:r>
              <a:rPr lang="en-US" sz="2100" dirty="0"/>
              <a:t> </a:t>
            </a:r>
            <a:r>
              <a:rPr lang="en-US" sz="2100" dirty="0" err="1"/>
              <a:t>nguyên</a:t>
            </a:r>
            <a:r>
              <a:rPr lang="en-US" sz="2100" dirty="0"/>
              <a:t> </a:t>
            </a:r>
            <a:r>
              <a:rPr lang="en-US" sz="2100" dirty="0" err="1"/>
              <a:t>tắc</a:t>
            </a:r>
            <a:r>
              <a:rPr lang="en-US" sz="2100" dirty="0"/>
              <a:t> </a:t>
            </a:r>
            <a:r>
              <a:rPr lang="en-US" sz="2100" dirty="0" err="1"/>
              <a:t>nhân</a:t>
            </a:r>
            <a:r>
              <a:rPr lang="en-US" sz="2100" dirty="0"/>
              <a:t> </a:t>
            </a:r>
            <a:r>
              <a:rPr lang="en-US" sz="2100" dirty="0" err="1"/>
              <a:t>đôi</a:t>
            </a:r>
            <a:r>
              <a:rPr lang="en-US" sz="2100" dirty="0"/>
              <a:t> ADN?</a:t>
            </a:r>
          </a:p>
          <a:p>
            <a:pPr algn="l">
              <a:defRPr/>
            </a:pPr>
            <a:r>
              <a:rPr lang="en-US" sz="2100"/>
              <a:t>Câu </a:t>
            </a:r>
            <a:r>
              <a:rPr lang="en-US" sz="2100" dirty="0"/>
              <a:t>5</a:t>
            </a:r>
            <a:r>
              <a:rPr lang="en-US" sz="2100"/>
              <a:t>: </a:t>
            </a:r>
            <a:r>
              <a:rPr lang="en-US" sz="2100" dirty="0" err="1"/>
              <a:t>Kết</a:t>
            </a:r>
            <a:r>
              <a:rPr lang="en-US" sz="2100" dirty="0"/>
              <a:t> </a:t>
            </a:r>
            <a:r>
              <a:rPr lang="en-US" sz="2100" dirty="0" err="1"/>
              <a:t>quả</a:t>
            </a:r>
            <a:r>
              <a:rPr lang="en-US" sz="2100" dirty="0"/>
              <a:t> </a:t>
            </a:r>
            <a:r>
              <a:rPr lang="en-US" sz="2100" dirty="0" err="1"/>
              <a:t>của</a:t>
            </a:r>
            <a:r>
              <a:rPr lang="en-US" sz="2100" dirty="0"/>
              <a:t> </a:t>
            </a:r>
            <a:r>
              <a:rPr lang="en-US" sz="2100" dirty="0" err="1"/>
              <a:t>quá</a:t>
            </a:r>
            <a:r>
              <a:rPr lang="en-US" sz="2100" dirty="0"/>
              <a:t> </a:t>
            </a:r>
            <a:r>
              <a:rPr lang="en-US" sz="2100" dirty="0" err="1"/>
              <a:t>trình</a:t>
            </a:r>
            <a:r>
              <a:rPr lang="en-US" sz="2100" dirty="0"/>
              <a:t> </a:t>
            </a:r>
            <a:r>
              <a:rPr lang="en-US" sz="2100" dirty="0" err="1"/>
              <a:t>nhân</a:t>
            </a:r>
            <a:r>
              <a:rPr lang="en-US" sz="2100" dirty="0"/>
              <a:t> </a:t>
            </a:r>
            <a:r>
              <a:rPr lang="en-US" sz="2100" dirty="0" err="1"/>
              <a:t>đôi</a:t>
            </a:r>
            <a:r>
              <a:rPr lang="en-US" sz="2100" dirty="0"/>
              <a:t> ADN?</a:t>
            </a:r>
          </a:p>
        </p:txBody>
      </p:sp>
    </p:spTree>
    <p:extLst>
      <p:ext uri="{BB962C8B-B14F-4D97-AF65-F5344CB8AC3E}">
        <p14:creationId xmlns:p14="http://schemas.microsoft.com/office/powerpoint/2010/main" val="253112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049"/>
                                        </p:tgtEl>
                                        <p:attrNameLst>
                                          <p:attrName>style.visibility</p:attrName>
                                        </p:attrNameLst>
                                      </p:cBhvr>
                                      <p:to>
                                        <p:strVal val="visible"/>
                                      </p:to>
                                    </p:set>
                                    <p:animEffect transition="in" filter="barn(inVertical)">
                                      <p:cBhvr>
                                        <p:cTn id="10"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p:txBody>
          <a:bodyPr/>
          <a:lstStyle/>
          <a:p>
            <a:endParaRPr lang="vi-VN" altLang="vi-VN"/>
          </a:p>
        </p:txBody>
      </p:sp>
      <p:sp>
        <p:nvSpPr>
          <p:cNvPr id="3" name="Subtitle 2"/>
          <p:cNvSpPr>
            <a:spLocks noGrp="1"/>
          </p:cNvSpPr>
          <p:nvPr>
            <p:ph type="subTitle" idx="1"/>
          </p:nvPr>
        </p:nvSpPr>
        <p:spPr/>
        <p:txBody>
          <a:bodyPr/>
          <a:lstStyle/>
          <a:p>
            <a:pPr>
              <a:defRPr/>
            </a:pPr>
            <a:endParaRPr lang="en-US"/>
          </a:p>
        </p:txBody>
      </p:sp>
      <p:pic>
        <p:nvPicPr>
          <p:cNvPr id="35844" name="Picture 2" descr="Hình nền Powerpoint bảng đen - Mẫu Powerpoint bảng đen cực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25476"/>
            <a:ext cx="9144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NA replication - 3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489279" y="968534"/>
            <a:ext cx="7525578" cy="4327207"/>
          </a:xfrm>
          <a:prstGeom prst="rect">
            <a:avLst/>
          </a:prstGeom>
        </p:spPr>
      </p:pic>
    </p:spTree>
    <p:extLst>
      <p:ext uri="{BB962C8B-B14F-4D97-AF65-F5344CB8AC3E}">
        <p14:creationId xmlns:p14="http://schemas.microsoft.com/office/powerpoint/2010/main" val="2542840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5">
  <a:themeElements>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4904</TotalTime>
  <Words>2527</Words>
  <Application>Microsoft Office PowerPoint</Application>
  <PresentationFormat>Widescreen</PresentationFormat>
  <Paragraphs>422</Paragraphs>
  <Slides>55</Slides>
  <Notes>8</Notes>
  <HiddenSlides>0</HiddenSlides>
  <MMClips>2</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55</vt:i4>
      </vt:variant>
    </vt:vector>
  </HeadingPairs>
  <TitlesOfParts>
    <vt:vector size="80" baseType="lpstr">
      <vt:lpstr>.VnTime</vt:lpstr>
      <vt:lpstr>Arial</vt:lpstr>
      <vt:lpstr>Calibri</vt:lpstr>
      <vt:lpstr>Calibri Light</vt:lpstr>
      <vt:lpstr>Century Schoolbook</vt:lpstr>
      <vt:lpstr>Gill Sans MT</vt:lpstr>
      <vt:lpstr>Tahoma</vt:lpstr>
      <vt:lpstr>Times  New Roman</vt:lpstr>
      <vt:lpstr>Times New Roman</vt:lpstr>
      <vt:lpstr>Trebuchet MS</vt:lpstr>
      <vt:lpstr>Verdana</vt:lpstr>
      <vt:lpstr>VNI-Helve</vt:lpstr>
      <vt:lpstr>VNI-Times</vt:lpstr>
      <vt:lpstr>Wingdings</vt:lpstr>
      <vt:lpstr>Wingdings 2</vt:lpstr>
      <vt:lpstr>Wingdings 3</vt:lpstr>
      <vt:lpstr>Office Theme</vt:lpstr>
      <vt:lpstr>1_Oriel</vt:lpstr>
      <vt:lpstr>Solstice</vt:lpstr>
      <vt:lpstr>Oriel</vt:lpstr>
      <vt:lpstr>5</vt:lpstr>
      <vt:lpstr>2_Oriel</vt:lpstr>
      <vt:lpstr>1_Solstice</vt:lpstr>
      <vt:lpstr>1_Facet</vt:lpstr>
      <vt:lpstr>Gallery</vt:lpstr>
      <vt:lpstr>PowerPoint Presentation</vt:lpstr>
      <vt:lpstr>HOẠT ĐỘNG 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 GEN: </vt:lpstr>
      <vt:lpstr> II. GENE  </vt:lpstr>
      <vt:lpstr> II. GENE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quoct</dc:creator>
  <cp:lastModifiedBy>PTC</cp:lastModifiedBy>
  <cp:revision>1185</cp:revision>
  <dcterms:created xsi:type="dcterms:W3CDTF">2019-04-01T09:07:42Z</dcterms:created>
  <dcterms:modified xsi:type="dcterms:W3CDTF">2024-10-02T09:20:55Z</dcterms:modified>
</cp:coreProperties>
</file>