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79" r:id="rId4"/>
    <p:sldId id="287" r:id="rId5"/>
    <p:sldId id="288" r:id="rId6"/>
    <p:sldId id="281" r:id="rId7"/>
    <p:sldId id="290" r:id="rId8"/>
    <p:sldId id="291" r:id="rId9"/>
    <p:sldId id="293" r:id="rId10"/>
    <p:sldId id="273" r:id="rId11"/>
    <p:sldId id="286" r:id="rId12"/>
    <p:sldId id="276" r:id="rId13"/>
    <p:sldId id="262"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4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B7E63D-5C70-43CF-B265-A793014BA347}"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B4AAD-8E79-40E6-B38B-27E7FD576D04}" type="slidenum">
              <a:rPr lang="en-US" smtClean="0"/>
              <a:t>‹#›</a:t>
            </a:fld>
            <a:endParaRPr lang="en-US"/>
          </a:p>
        </p:txBody>
      </p:sp>
    </p:spTree>
    <p:extLst>
      <p:ext uri="{BB962C8B-B14F-4D97-AF65-F5344CB8AC3E}">
        <p14:creationId xmlns:p14="http://schemas.microsoft.com/office/powerpoint/2010/main" val="1657918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B7E63D-5C70-43CF-B265-A793014BA347}"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B4AAD-8E79-40E6-B38B-27E7FD576D04}" type="slidenum">
              <a:rPr lang="en-US" smtClean="0"/>
              <a:t>‹#›</a:t>
            </a:fld>
            <a:endParaRPr lang="en-US"/>
          </a:p>
        </p:txBody>
      </p:sp>
    </p:spTree>
    <p:extLst>
      <p:ext uri="{BB962C8B-B14F-4D97-AF65-F5344CB8AC3E}">
        <p14:creationId xmlns:p14="http://schemas.microsoft.com/office/powerpoint/2010/main" val="57047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B7E63D-5C70-43CF-B265-A793014BA347}"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B4AAD-8E79-40E6-B38B-27E7FD576D04}" type="slidenum">
              <a:rPr lang="en-US" smtClean="0"/>
              <a:t>‹#›</a:t>
            </a:fld>
            <a:endParaRPr lang="en-US"/>
          </a:p>
        </p:txBody>
      </p:sp>
    </p:spTree>
    <p:extLst>
      <p:ext uri="{BB962C8B-B14F-4D97-AF65-F5344CB8AC3E}">
        <p14:creationId xmlns:p14="http://schemas.microsoft.com/office/powerpoint/2010/main" val="142762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B7E63D-5C70-43CF-B265-A793014BA347}"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B4AAD-8E79-40E6-B38B-27E7FD576D04}" type="slidenum">
              <a:rPr lang="en-US" smtClean="0"/>
              <a:t>‹#›</a:t>
            </a:fld>
            <a:endParaRPr lang="en-US"/>
          </a:p>
        </p:txBody>
      </p:sp>
    </p:spTree>
    <p:extLst>
      <p:ext uri="{BB962C8B-B14F-4D97-AF65-F5344CB8AC3E}">
        <p14:creationId xmlns:p14="http://schemas.microsoft.com/office/powerpoint/2010/main" val="109135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B7E63D-5C70-43CF-B265-A793014BA347}"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B4AAD-8E79-40E6-B38B-27E7FD576D04}" type="slidenum">
              <a:rPr lang="en-US" smtClean="0"/>
              <a:t>‹#›</a:t>
            </a:fld>
            <a:endParaRPr lang="en-US"/>
          </a:p>
        </p:txBody>
      </p:sp>
    </p:spTree>
    <p:extLst>
      <p:ext uri="{BB962C8B-B14F-4D97-AF65-F5344CB8AC3E}">
        <p14:creationId xmlns:p14="http://schemas.microsoft.com/office/powerpoint/2010/main" val="76324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B7E63D-5C70-43CF-B265-A793014BA347}"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B4AAD-8E79-40E6-B38B-27E7FD576D04}" type="slidenum">
              <a:rPr lang="en-US" smtClean="0"/>
              <a:t>‹#›</a:t>
            </a:fld>
            <a:endParaRPr lang="en-US"/>
          </a:p>
        </p:txBody>
      </p:sp>
    </p:spTree>
    <p:extLst>
      <p:ext uri="{BB962C8B-B14F-4D97-AF65-F5344CB8AC3E}">
        <p14:creationId xmlns:p14="http://schemas.microsoft.com/office/powerpoint/2010/main" val="186876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B7E63D-5C70-43CF-B265-A793014BA347}"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BB4AAD-8E79-40E6-B38B-27E7FD576D04}" type="slidenum">
              <a:rPr lang="en-US" smtClean="0"/>
              <a:t>‹#›</a:t>
            </a:fld>
            <a:endParaRPr lang="en-US"/>
          </a:p>
        </p:txBody>
      </p:sp>
    </p:spTree>
    <p:extLst>
      <p:ext uri="{BB962C8B-B14F-4D97-AF65-F5344CB8AC3E}">
        <p14:creationId xmlns:p14="http://schemas.microsoft.com/office/powerpoint/2010/main" val="140713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B7E63D-5C70-43CF-B265-A793014BA347}"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BB4AAD-8E79-40E6-B38B-27E7FD576D04}" type="slidenum">
              <a:rPr lang="en-US" smtClean="0"/>
              <a:t>‹#›</a:t>
            </a:fld>
            <a:endParaRPr lang="en-US"/>
          </a:p>
        </p:txBody>
      </p:sp>
    </p:spTree>
    <p:extLst>
      <p:ext uri="{BB962C8B-B14F-4D97-AF65-F5344CB8AC3E}">
        <p14:creationId xmlns:p14="http://schemas.microsoft.com/office/powerpoint/2010/main" val="334904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7E63D-5C70-43CF-B265-A793014BA347}"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BB4AAD-8E79-40E6-B38B-27E7FD576D04}" type="slidenum">
              <a:rPr lang="en-US" smtClean="0"/>
              <a:t>‹#›</a:t>
            </a:fld>
            <a:endParaRPr lang="en-US"/>
          </a:p>
        </p:txBody>
      </p:sp>
    </p:spTree>
    <p:extLst>
      <p:ext uri="{BB962C8B-B14F-4D97-AF65-F5344CB8AC3E}">
        <p14:creationId xmlns:p14="http://schemas.microsoft.com/office/powerpoint/2010/main" val="4204111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B7E63D-5C70-43CF-B265-A793014BA347}"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B4AAD-8E79-40E6-B38B-27E7FD576D04}" type="slidenum">
              <a:rPr lang="en-US" smtClean="0"/>
              <a:t>‹#›</a:t>
            </a:fld>
            <a:endParaRPr lang="en-US"/>
          </a:p>
        </p:txBody>
      </p:sp>
    </p:spTree>
    <p:extLst>
      <p:ext uri="{BB962C8B-B14F-4D97-AF65-F5344CB8AC3E}">
        <p14:creationId xmlns:p14="http://schemas.microsoft.com/office/powerpoint/2010/main" val="3951121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B7E63D-5C70-43CF-B265-A793014BA347}"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B4AAD-8E79-40E6-B38B-27E7FD576D04}" type="slidenum">
              <a:rPr lang="en-US" smtClean="0"/>
              <a:t>‹#›</a:t>
            </a:fld>
            <a:endParaRPr lang="en-US"/>
          </a:p>
        </p:txBody>
      </p:sp>
    </p:spTree>
    <p:extLst>
      <p:ext uri="{BB962C8B-B14F-4D97-AF65-F5344CB8AC3E}">
        <p14:creationId xmlns:p14="http://schemas.microsoft.com/office/powerpoint/2010/main" val="145661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7E63D-5C70-43CF-B265-A793014BA347}" type="datetimeFigureOut">
              <a:rPr lang="en-US" smtClean="0"/>
              <a:t>10/2/2024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B4AAD-8E79-40E6-B38B-27E7FD576D04}" type="slidenum">
              <a:rPr lang="en-US" smtClean="0"/>
              <a:t>‹#›</a:t>
            </a:fld>
            <a:endParaRPr lang="en-US"/>
          </a:p>
        </p:txBody>
      </p:sp>
    </p:spTree>
    <p:extLst>
      <p:ext uri="{BB962C8B-B14F-4D97-AF65-F5344CB8AC3E}">
        <p14:creationId xmlns:p14="http://schemas.microsoft.com/office/powerpoint/2010/main" val="3430282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ảnh đẹp cho powerpoint đơn giản, tinh tế, 3D, chuyên nghiệ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8" y="26719"/>
            <a:ext cx="9173688" cy="68802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33498" y="1132115"/>
            <a:ext cx="8447315" cy="2786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BÀI 4 </a:t>
            </a:r>
          </a:p>
          <a:p>
            <a:pPr algn="ctr"/>
            <a:r>
              <a:rPr lang="en-US" sz="4400" b="1" dirty="0">
                <a:solidFill>
                  <a:srgbClr val="FF0000"/>
                </a:solidFill>
                <a:latin typeface="Times New Roman" panose="02020603050405020304" pitchFamily="18" charset="0"/>
                <a:cs typeface="Times New Roman" panose="02020603050405020304" pitchFamily="18" charset="0"/>
              </a:rPr>
              <a:t>KHÁI QUÁT VỀ TẾ BÀO</a:t>
            </a:r>
            <a:endParaRPr lang="en-US" sz="4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609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ảnh đẹp cho powerpoint đơn giản, tinh tế, 3D, chuyên nghiệ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8" y="26719"/>
            <a:ext cx="9173688" cy="68802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75856" y="213994"/>
            <a:ext cx="3023585" cy="584775"/>
          </a:xfrm>
          <a:prstGeom prst="rect">
            <a:avLst/>
          </a:prstGeom>
        </p:spPr>
        <p:txBody>
          <a:bodyPr wrap="none">
            <a:spAutoFit/>
          </a:bodyPr>
          <a:lstStyle/>
          <a:p>
            <a:pPr algn="ctr"/>
            <a:r>
              <a:rPr lang="en-US" sz="3200" dirty="0">
                <a:solidFill>
                  <a:srgbClr val="FF0000"/>
                </a:solidFill>
                <a:latin typeface="Times New Roman" pitchFamily="18" charset="0"/>
                <a:cs typeface="Times New Roman" pitchFamily="18" charset="0"/>
              </a:rPr>
              <a:t>TRẮC NGHIỆM</a:t>
            </a:r>
          </a:p>
        </p:txBody>
      </p:sp>
      <p:sp>
        <p:nvSpPr>
          <p:cNvPr id="11" name="TextBox 10">
            <a:extLst>
              <a:ext uri="{FF2B5EF4-FFF2-40B4-BE49-F238E27FC236}">
                <a16:creationId xmlns:a16="http://schemas.microsoft.com/office/drawing/2014/main" id="{6763F171-C09D-3321-C52A-F98C5EA9948E}"/>
              </a:ext>
            </a:extLst>
          </p:cNvPr>
          <p:cNvSpPr txBox="1"/>
          <p:nvPr/>
        </p:nvSpPr>
        <p:spPr>
          <a:xfrm>
            <a:off x="251520" y="1633727"/>
            <a:ext cx="8640960" cy="3542636"/>
          </a:xfrm>
          <a:prstGeom prst="rect">
            <a:avLst/>
          </a:prstGeom>
          <a:noFill/>
        </p:spPr>
        <p:txBody>
          <a:bodyPr wrap="square">
            <a:spAutoFit/>
          </a:bodyPr>
          <a:lstStyle/>
          <a:p>
            <a:pPr algn="just">
              <a:lnSpc>
                <a:spcPct val="120000"/>
              </a:lnSpc>
              <a:spcAft>
                <a:spcPts val="1000"/>
              </a:spcAft>
              <a:tabLst>
                <a:tab pos="2250440" algn="l"/>
              </a:tabLs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tabLst>
                <a:tab pos="22504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tabLst>
                <a:tab pos="2250440" algn="l"/>
              </a:tabLs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tabLst>
                <a:tab pos="22504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1754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ảnh đẹp cho powerpoint đơn giản, tinh tế, 3D, chuyên nghiệ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8" y="26719"/>
            <a:ext cx="9173688" cy="68802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40B9F0A-2C10-4A7E-5B63-94B557633401}"/>
              </a:ext>
            </a:extLst>
          </p:cNvPr>
          <p:cNvSpPr txBox="1"/>
          <p:nvPr/>
        </p:nvSpPr>
        <p:spPr>
          <a:xfrm>
            <a:off x="251520" y="913501"/>
            <a:ext cx="8136904" cy="5217839"/>
          </a:xfrm>
          <a:prstGeom prst="rect">
            <a:avLst/>
          </a:prstGeom>
          <a:noFill/>
        </p:spPr>
        <p:txBody>
          <a:bodyPr wrap="square">
            <a:spAutoFit/>
          </a:bodyPr>
          <a:lstStyle/>
          <a:p>
            <a:pPr algn="just">
              <a:lnSpc>
                <a:spcPct val="120000"/>
              </a:lnSpc>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Câu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về tế bào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Tế bào chỉ được sinh ra b</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ằ</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ng cách phân chia tế bào.</a:t>
            </a:r>
          </a:p>
          <a:p>
            <a:pPr algn="just">
              <a:lnSpc>
                <a:spcPct val="12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Tế bào là nơi diễn ra mọi hoạt động sống.</a:t>
            </a:r>
          </a:p>
          <a:p>
            <a:pPr algn="just">
              <a:lnSpc>
                <a:spcPct val="12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Tế bào là đơn vị cấu tạo cơ bản của cơ thể sống.</a:t>
            </a:r>
          </a:p>
          <a:p>
            <a:pPr algn="just">
              <a:lnSpc>
                <a:spcPct val="12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Tế bào có khả năng trao đổi chất theo phương thức đồng hóa và dị hóa.</a:t>
            </a:r>
          </a:p>
          <a:p>
            <a:pPr algn="just">
              <a:lnSpc>
                <a:spcPct val="12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Tế bào có một hình thức phân chia duy nhất là nguyên phân.</a:t>
            </a:r>
          </a:p>
          <a:p>
            <a:pPr algn="just">
              <a:lnSpc>
                <a:spcPct val="120000"/>
              </a:lnSpc>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B.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D. 5</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206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ảnh đẹp cho powerpoint đơn giản, tinh tế, 3D, chuyên nghiệ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8" y="26719"/>
            <a:ext cx="9173688" cy="68802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A3F840D-EB4D-8144-0368-855D94F8841D}"/>
              </a:ext>
            </a:extLst>
          </p:cNvPr>
          <p:cNvSpPr txBox="1"/>
          <p:nvPr/>
        </p:nvSpPr>
        <p:spPr>
          <a:xfrm>
            <a:off x="282352" y="49970"/>
            <a:ext cx="8579296" cy="6533392"/>
          </a:xfrm>
          <a:prstGeom prst="rect">
            <a:avLst/>
          </a:prstGeom>
          <a:noFill/>
        </p:spPr>
        <p:txBody>
          <a:bodyPr wrap="square">
            <a:spAutoFit/>
          </a:bodyPr>
          <a:lstStyle/>
          <a:p>
            <a:pPr algn="just">
              <a:lnSpc>
                <a:spcPct val="120000"/>
              </a:lnSpc>
              <a:spcAft>
                <a:spcPts val="1000"/>
              </a:spcAft>
              <a:tabLst>
                <a:tab pos="2250440" algn="l"/>
              </a:tabLs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4</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sai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tabLst>
                <a:tab pos="22504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tabLst>
                <a:tab pos="22504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tabLst>
                <a:tab pos="22504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tabLst>
                <a:tab pos="22504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tabLst>
                <a:tab pos="2250440" algn="l"/>
              </a:tabLs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5</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tabLst>
                <a:tab pos="22504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tabLst>
                <a:tab pos="22504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tabLst>
                <a:tab pos="22504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tabLst>
                <a:tab pos="22504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0422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ảnh đẹp cho powerpoint đơn giản, tinh tế, 3D, chuyên nghiệ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8" y="26719"/>
            <a:ext cx="9173688" cy="68802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9465CE1B-71DB-464D-B91F-DF9091F9F991}"/>
              </a:ext>
            </a:extLst>
          </p:cNvPr>
          <p:cNvGraphicFramePr>
            <a:graphicFrameLocks noGrp="1"/>
          </p:cNvGraphicFramePr>
          <p:nvPr>
            <p:extLst>
              <p:ext uri="{D42A27DB-BD31-4B8C-83A1-F6EECF244321}">
                <p14:modId xmlns:p14="http://schemas.microsoft.com/office/powerpoint/2010/main" val="1093968617"/>
              </p:ext>
            </p:extLst>
          </p:nvPr>
        </p:nvGraphicFramePr>
        <p:xfrm>
          <a:off x="442060" y="2708920"/>
          <a:ext cx="7946362" cy="1008112"/>
        </p:xfrm>
        <a:graphic>
          <a:graphicData uri="http://schemas.openxmlformats.org/drawingml/2006/table">
            <a:tbl>
              <a:tblPr firstRow="1" firstCol="1" bandRow="1">
                <a:tableStyleId>{5940675A-B579-460E-94D1-54222C63F5DA}</a:tableStyleId>
              </a:tblPr>
              <a:tblGrid>
                <a:gridCol w="1722453">
                  <a:extLst>
                    <a:ext uri="{9D8B030D-6E8A-4147-A177-3AD203B41FA5}">
                      <a16:colId xmlns:a16="http://schemas.microsoft.com/office/drawing/2014/main" val="4264934673"/>
                    </a:ext>
                  </a:extLst>
                </a:gridCol>
                <a:gridCol w="926333">
                  <a:extLst>
                    <a:ext uri="{9D8B030D-6E8A-4147-A177-3AD203B41FA5}">
                      <a16:colId xmlns:a16="http://schemas.microsoft.com/office/drawing/2014/main" val="1741035649"/>
                    </a:ext>
                  </a:extLst>
                </a:gridCol>
                <a:gridCol w="1324394">
                  <a:extLst>
                    <a:ext uri="{9D8B030D-6E8A-4147-A177-3AD203B41FA5}">
                      <a16:colId xmlns:a16="http://schemas.microsoft.com/office/drawing/2014/main" val="2037827918"/>
                    </a:ext>
                  </a:extLst>
                </a:gridCol>
                <a:gridCol w="1324394">
                  <a:extLst>
                    <a:ext uri="{9D8B030D-6E8A-4147-A177-3AD203B41FA5}">
                      <a16:colId xmlns:a16="http://schemas.microsoft.com/office/drawing/2014/main" val="871231360"/>
                    </a:ext>
                  </a:extLst>
                </a:gridCol>
                <a:gridCol w="1324394">
                  <a:extLst>
                    <a:ext uri="{9D8B030D-6E8A-4147-A177-3AD203B41FA5}">
                      <a16:colId xmlns:a16="http://schemas.microsoft.com/office/drawing/2014/main" val="107143121"/>
                    </a:ext>
                  </a:extLst>
                </a:gridCol>
                <a:gridCol w="1324394">
                  <a:extLst>
                    <a:ext uri="{9D8B030D-6E8A-4147-A177-3AD203B41FA5}">
                      <a16:colId xmlns:a16="http://schemas.microsoft.com/office/drawing/2014/main" val="3919729350"/>
                    </a:ext>
                  </a:extLst>
                </a:gridCol>
              </a:tblGrid>
              <a:tr h="466832">
                <a:tc>
                  <a:txBody>
                    <a:bodyPr/>
                    <a:lstStyle/>
                    <a:p>
                      <a:pPr algn="just">
                        <a:lnSpc>
                          <a:spcPct val="115000"/>
                        </a:lnSpc>
                        <a:spcAft>
                          <a:spcPts val="1000"/>
                        </a:spcAft>
                        <a:tabLst>
                          <a:tab pos="3870960" algn="l"/>
                        </a:tabLst>
                      </a:pPr>
                      <a:r>
                        <a:rPr lang="en-US" sz="2800">
                          <a:effectLst/>
                        </a:rPr>
                        <a:t>Câu </a:t>
                      </a:r>
                      <a:endParaRPr lang="vi-VN"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1000"/>
                        </a:spcAft>
                        <a:tabLst>
                          <a:tab pos="3870960" algn="l"/>
                        </a:tabLst>
                      </a:pPr>
                      <a:r>
                        <a:rPr lang="en-US" sz="2800">
                          <a:effectLst/>
                        </a:rPr>
                        <a:t>1</a:t>
                      </a:r>
                      <a:endParaRPr lang="vi-VN"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1000"/>
                        </a:spcAft>
                        <a:tabLst>
                          <a:tab pos="3870960" algn="l"/>
                        </a:tabLst>
                      </a:pPr>
                      <a:r>
                        <a:rPr lang="en-US" sz="2800">
                          <a:effectLst/>
                        </a:rPr>
                        <a:t>2</a:t>
                      </a:r>
                      <a:endParaRPr lang="vi-VN"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1000"/>
                        </a:spcAft>
                        <a:tabLst>
                          <a:tab pos="3870960" algn="l"/>
                        </a:tabLst>
                      </a:pPr>
                      <a:r>
                        <a:rPr lang="en-US" sz="2800">
                          <a:effectLst/>
                        </a:rPr>
                        <a:t>3</a:t>
                      </a:r>
                      <a:endParaRPr lang="vi-VN"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1000"/>
                        </a:spcAft>
                        <a:tabLst>
                          <a:tab pos="3870960" algn="l"/>
                        </a:tabLst>
                      </a:pPr>
                      <a:r>
                        <a:rPr lang="en-US" sz="2800">
                          <a:effectLst/>
                        </a:rPr>
                        <a:t>4</a:t>
                      </a:r>
                      <a:endParaRPr lang="vi-VN"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1000"/>
                        </a:spcAft>
                        <a:tabLst>
                          <a:tab pos="3870960" algn="l"/>
                        </a:tabLst>
                      </a:pPr>
                      <a:r>
                        <a:rPr lang="en-US" sz="2800">
                          <a:effectLst/>
                        </a:rPr>
                        <a:t>5</a:t>
                      </a:r>
                      <a:endParaRPr lang="vi-VN"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708779660"/>
                  </a:ext>
                </a:extLst>
              </a:tr>
              <a:tr h="541280">
                <a:tc>
                  <a:txBody>
                    <a:bodyPr/>
                    <a:lstStyle/>
                    <a:p>
                      <a:pPr algn="just">
                        <a:lnSpc>
                          <a:spcPct val="115000"/>
                        </a:lnSpc>
                        <a:spcAft>
                          <a:spcPts val="1000"/>
                        </a:spcAft>
                        <a:tabLst>
                          <a:tab pos="3870960" algn="l"/>
                        </a:tabLst>
                      </a:pPr>
                      <a:r>
                        <a:rPr lang="en-US" sz="2800" dirty="0">
                          <a:effectLst/>
                        </a:rPr>
                        <a:t>ĐA</a:t>
                      </a:r>
                      <a:endParaRPr lang="vi-V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1000"/>
                        </a:spcAft>
                        <a:tabLst>
                          <a:tab pos="3870960" algn="l"/>
                        </a:tabLst>
                      </a:pPr>
                      <a:r>
                        <a:rPr lang="en-US" sz="2800" dirty="0">
                          <a:effectLst/>
                        </a:rPr>
                        <a:t>A</a:t>
                      </a:r>
                      <a:endParaRPr lang="vi-V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1000"/>
                        </a:spcAft>
                        <a:tabLst>
                          <a:tab pos="3870960" algn="l"/>
                        </a:tabLst>
                      </a:pPr>
                      <a:r>
                        <a:rPr lang="en-US" sz="2800" dirty="0">
                          <a:effectLst/>
                        </a:rPr>
                        <a:t>C</a:t>
                      </a:r>
                      <a:endParaRPr lang="vi-V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1000"/>
                        </a:spcAft>
                        <a:tabLst>
                          <a:tab pos="3870960" algn="l"/>
                        </a:tabLst>
                      </a:pPr>
                      <a:r>
                        <a:rPr lang="en-US" sz="2800" dirty="0">
                          <a:effectLst/>
                        </a:rPr>
                        <a:t>A</a:t>
                      </a:r>
                      <a:endParaRPr lang="vi-V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1000"/>
                        </a:spcAft>
                        <a:tabLst>
                          <a:tab pos="3870960" algn="l"/>
                        </a:tabLst>
                      </a:pPr>
                      <a:r>
                        <a:rPr lang="en-US" sz="2800" dirty="0">
                          <a:effectLst/>
                        </a:rPr>
                        <a:t>C</a:t>
                      </a:r>
                      <a:endParaRPr lang="vi-V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1000"/>
                        </a:spcAft>
                        <a:tabLst>
                          <a:tab pos="3870960" algn="l"/>
                        </a:tabLst>
                      </a:pPr>
                      <a:r>
                        <a:rPr lang="en-US" sz="2800" dirty="0">
                          <a:effectLst/>
                        </a:rPr>
                        <a:t>D</a:t>
                      </a:r>
                      <a:endParaRPr lang="vi-V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53927745"/>
                  </a:ext>
                </a:extLst>
              </a:tr>
            </a:tbl>
          </a:graphicData>
        </a:graphic>
      </p:graphicFrame>
      <p:sp>
        <p:nvSpPr>
          <p:cNvPr id="8" name="TextBox 7">
            <a:extLst>
              <a:ext uri="{FF2B5EF4-FFF2-40B4-BE49-F238E27FC236}">
                <a16:creationId xmlns:a16="http://schemas.microsoft.com/office/drawing/2014/main" id="{B33EDAAC-AE62-7178-F16C-901DB37C8497}"/>
              </a:ext>
            </a:extLst>
          </p:cNvPr>
          <p:cNvSpPr txBox="1"/>
          <p:nvPr/>
        </p:nvSpPr>
        <p:spPr>
          <a:xfrm>
            <a:off x="2555776" y="476672"/>
            <a:ext cx="4572000" cy="369332"/>
          </a:xfrm>
          <a:prstGeom prst="rect">
            <a:avLst/>
          </a:prstGeom>
          <a:noFill/>
        </p:spPr>
        <p:txBody>
          <a:bodyPr wrap="square">
            <a:spAutoFit/>
          </a:bodyPr>
          <a:lstStyle/>
          <a:p>
            <a:pPr algn="ct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ĐÁP ÁN</a:t>
            </a:r>
            <a:endParaRPr lang="en-US" sz="1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597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ẫu slide cảm ơn chuyên nghiệp, ấn tượng, hài hước cho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32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281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ảnh đẹp cho powerpoint đơn giản, tinh tế, 3D, chuyên nghiệ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8" y="26719"/>
            <a:ext cx="9173688" cy="688026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0">
            <a:extLst>
              <a:ext uri="{FF2B5EF4-FFF2-40B4-BE49-F238E27FC236}">
                <a16:creationId xmlns:a16="http://schemas.microsoft.com/office/drawing/2014/main" id="{15A22C50-6776-4158-93A2-6D699FD4EB0B}"/>
              </a:ext>
            </a:extLst>
          </p:cNvPr>
          <p:cNvGrpSpPr/>
          <p:nvPr/>
        </p:nvGrpSpPr>
        <p:grpSpPr>
          <a:xfrm>
            <a:off x="1086900" y="648195"/>
            <a:ext cx="7445541" cy="4905913"/>
            <a:chOff x="1618604" y="102878"/>
            <a:chExt cx="8927889" cy="5440251"/>
          </a:xfrm>
        </p:grpSpPr>
        <p:sp>
          <p:nvSpPr>
            <p:cNvPr id="7" name="椭圆 7">
              <a:extLst>
                <a:ext uri="{FF2B5EF4-FFF2-40B4-BE49-F238E27FC236}">
                  <a16:creationId xmlns:a16="http://schemas.microsoft.com/office/drawing/2014/main" id="{C73A9701-AA1F-4DBD-9134-261188721BF0}"/>
                </a:ext>
              </a:extLst>
            </p:cNvPr>
            <p:cNvSpPr/>
            <p:nvPr/>
          </p:nvSpPr>
          <p:spPr>
            <a:xfrm>
              <a:off x="5097132" y="896249"/>
              <a:ext cx="441145" cy="441146"/>
            </a:xfrm>
            <a:prstGeom prst="ellipse">
              <a:avLst/>
            </a:prstGeom>
            <a:solidFill>
              <a:srgbClr val="3B373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26">
              <a:extLst>
                <a:ext uri="{FF2B5EF4-FFF2-40B4-BE49-F238E27FC236}">
                  <a16:creationId xmlns:a16="http://schemas.microsoft.com/office/drawing/2014/main" id="{56AD2634-77EA-495F-8EF0-BC67FE78A430}"/>
                </a:ext>
              </a:extLst>
            </p:cNvPr>
            <p:cNvSpPr/>
            <p:nvPr/>
          </p:nvSpPr>
          <p:spPr>
            <a:xfrm>
              <a:off x="5721818" y="102878"/>
              <a:ext cx="4824675" cy="1809038"/>
            </a:xfrm>
            <a:prstGeom prst="rect">
              <a:avLst/>
            </a:prstGeom>
            <a:solidFill>
              <a:srgbClr val="92D050"/>
            </a:solidFill>
            <a:ln>
              <a:solidFill>
                <a:srgbClr val="92D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Times New Roman" pitchFamily="18" charset="0"/>
                  <a:cs typeface="Times New Roman" pitchFamily="18" charset="0"/>
                </a:rPr>
                <a:t>HỌC THUYẾT TẾ BÀO</a:t>
              </a:r>
              <a:endParaRPr lang="zh-CN" altLang="en-US" sz="2400" dirty="0">
                <a:solidFill>
                  <a:schemeClr val="tx1"/>
                </a:solidFill>
                <a:latin typeface="Times New Roman" pitchFamily="18" charset="0"/>
                <a:cs typeface="Times New Roman" pitchFamily="18" charset="0"/>
              </a:endParaRPr>
            </a:p>
          </p:txBody>
        </p:sp>
        <p:sp>
          <p:nvSpPr>
            <p:cNvPr id="9" name="矩形 30">
              <a:extLst>
                <a:ext uri="{FF2B5EF4-FFF2-40B4-BE49-F238E27FC236}">
                  <a16:creationId xmlns:a16="http://schemas.microsoft.com/office/drawing/2014/main" id="{9E10B343-84AC-462A-A16D-A0BAB73AEA7E}"/>
                </a:ext>
              </a:extLst>
            </p:cNvPr>
            <p:cNvSpPr/>
            <p:nvPr/>
          </p:nvSpPr>
          <p:spPr>
            <a:xfrm>
              <a:off x="1618604" y="2586808"/>
              <a:ext cx="3223983" cy="1696226"/>
            </a:xfrm>
            <a:prstGeom prst="rect">
              <a:avLst/>
            </a:prstGeom>
            <a:solidFill>
              <a:srgbClr val="92D050"/>
            </a:solidFill>
            <a:ln>
              <a:solidFill>
                <a:srgbClr val="92D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latin typeface="Times New Roman" pitchFamily="18" charset="0"/>
                  <a:cs typeface="Times New Roman" pitchFamily="18" charset="0"/>
                </a:rPr>
                <a:t>KHÁI QUÁT VỀ TẾ BÀO</a:t>
              </a:r>
              <a:endParaRPr lang="zh-CN" altLang="en-US" sz="3200" dirty="0">
                <a:solidFill>
                  <a:schemeClr val="tx1"/>
                </a:solidFill>
                <a:latin typeface="Times New Roman" pitchFamily="18" charset="0"/>
                <a:cs typeface="Times New Roman" pitchFamily="18" charset="0"/>
              </a:endParaRPr>
            </a:p>
          </p:txBody>
        </p:sp>
        <p:sp>
          <p:nvSpPr>
            <p:cNvPr id="10" name="矩形 33">
              <a:extLst>
                <a:ext uri="{FF2B5EF4-FFF2-40B4-BE49-F238E27FC236}">
                  <a16:creationId xmlns:a16="http://schemas.microsoft.com/office/drawing/2014/main" id="{AF8EEE05-FE68-4FD6-90C0-1C933BF9D9F7}"/>
                </a:ext>
              </a:extLst>
            </p:cNvPr>
            <p:cNvSpPr/>
            <p:nvPr/>
          </p:nvSpPr>
          <p:spPr>
            <a:xfrm>
              <a:off x="5721738" y="3745516"/>
              <a:ext cx="4824755" cy="1797613"/>
            </a:xfrm>
            <a:prstGeom prst="rect">
              <a:avLst/>
            </a:prstGeom>
            <a:solidFill>
              <a:srgbClr val="92D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Times New Roman" pitchFamily="18" charset="0"/>
                  <a:cs typeface="Times New Roman" pitchFamily="18" charset="0"/>
                </a:rPr>
                <a:t>TẾ BÀO LÀ ĐƠN VỊ CẤU TRÚC VÀ CHỨC NĂNG CỦA CƠ THỂ SỐNG</a:t>
              </a:r>
              <a:endParaRPr lang="zh-CN" altLang="en-US" sz="2400" dirty="0">
                <a:solidFill>
                  <a:schemeClr val="tx1"/>
                </a:solidFill>
                <a:latin typeface="Times New Roman" pitchFamily="18" charset="0"/>
                <a:cs typeface="Times New Roman" pitchFamily="18" charset="0"/>
              </a:endParaRPr>
            </a:p>
          </p:txBody>
        </p:sp>
        <p:sp>
          <p:nvSpPr>
            <p:cNvPr id="11" name="椭圆 38">
              <a:extLst>
                <a:ext uri="{FF2B5EF4-FFF2-40B4-BE49-F238E27FC236}">
                  <a16:creationId xmlns:a16="http://schemas.microsoft.com/office/drawing/2014/main" id="{AE541074-7E7D-4FC2-B953-E7AC736A61F0}"/>
                </a:ext>
              </a:extLst>
            </p:cNvPr>
            <p:cNvSpPr/>
            <p:nvPr/>
          </p:nvSpPr>
          <p:spPr>
            <a:xfrm>
              <a:off x="5211502" y="4348143"/>
              <a:ext cx="441147" cy="441146"/>
            </a:xfrm>
            <a:prstGeom prst="ellipse">
              <a:avLst/>
            </a:prstGeom>
            <a:solidFill>
              <a:srgbClr val="3B373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矩形 24">
            <a:extLst>
              <a:ext uri="{FF2B5EF4-FFF2-40B4-BE49-F238E27FC236}">
                <a16:creationId xmlns:a16="http://schemas.microsoft.com/office/drawing/2014/main" id="{4357CBEF-1563-49FC-A212-0556B3B792E0}"/>
              </a:ext>
            </a:extLst>
          </p:cNvPr>
          <p:cNvSpPr/>
          <p:nvPr/>
        </p:nvSpPr>
        <p:spPr>
          <a:xfrm rot="5400000">
            <a:off x="1805766" y="3476064"/>
            <a:ext cx="4877147" cy="457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1636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6">
            <a:extLst>
              <a:ext uri="{FF2B5EF4-FFF2-40B4-BE49-F238E27FC236}">
                <a16:creationId xmlns:a16="http://schemas.microsoft.com/office/drawing/2014/main" id="{57EA8F0D-4803-487B-6DF3-15F4C7C3347E}"/>
              </a:ext>
            </a:extLst>
          </p:cNvPr>
          <p:cNvSpPr/>
          <p:nvPr/>
        </p:nvSpPr>
        <p:spPr>
          <a:xfrm>
            <a:off x="18924" y="22699"/>
            <a:ext cx="9144000" cy="669997"/>
          </a:xfrm>
          <a:prstGeom prst="rect">
            <a:avLst/>
          </a:prstGeom>
          <a:solidFill>
            <a:srgbClr val="92D050"/>
          </a:solidFill>
          <a:ln>
            <a:solidFill>
              <a:srgbClr val="92D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Times New Roman" pitchFamily="18" charset="0"/>
                <a:cs typeface="Times New Roman" pitchFamily="18" charset="0"/>
              </a:rPr>
              <a:t>I. HỌC THUYẾT TẾ BÀO</a:t>
            </a:r>
            <a:endParaRPr lang="zh-CN" altLang="en-US" sz="2800" b="1" dirty="0">
              <a:solidFill>
                <a:schemeClr val="tx1"/>
              </a:solidFill>
              <a:latin typeface="Times New Roman"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18924" y="4221088"/>
            <a:ext cx="2886528" cy="2232248"/>
          </a:xfrm>
          <a:prstGeom prst="rect">
            <a:avLst/>
          </a:prstGeom>
        </p:spPr>
      </p:pic>
      <p:sp>
        <p:nvSpPr>
          <p:cNvPr id="6" name="Cloud 5"/>
          <p:cNvSpPr/>
          <p:nvPr/>
        </p:nvSpPr>
        <p:spPr>
          <a:xfrm>
            <a:off x="378456" y="750346"/>
            <a:ext cx="8424936" cy="3744416"/>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rgbClr val="FF0000"/>
                </a:solidFill>
                <a:latin typeface="Times New Roman" panose="02020603050405020304" pitchFamily="18" charset="0"/>
                <a:cs typeface="Times New Roman" panose="02020603050405020304" pitchFamily="18" charset="0"/>
              </a:rPr>
              <a:t> </a:t>
            </a:r>
            <a:r>
              <a:rPr lang="en-US" sz="2200">
                <a:solidFill>
                  <a:srgbClr val="FF0000"/>
                </a:solidFill>
                <a:latin typeface="Times New Roman" panose="02020603050405020304" pitchFamily="18" charset="0"/>
                <a:cs typeface="Times New Roman" panose="02020603050405020304" pitchFamily="18" charset="0"/>
              </a:rPr>
              <a:t>+ Trình bày lịch sử phát triển của học thuyết tế bào </a:t>
            </a:r>
          </a:p>
          <a:p>
            <a:r>
              <a:rPr lang="en-US" sz="2200">
                <a:solidFill>
                  <a:srgbClr val="FF0000"/>
                </a:solidFill>
                <a:latin typeface="Times New Roman" panose="02020603050405020304" pitchFamily="18" charset="0"/>
                <a:cs typeface="Times New Roman" panose="02020603050405020304" pitchFamily="18" charset="0"/>
              </a:rPr>
              <a:t>+ Có ý kiến cho rằng: Lịch sử nghiên cứu tế bào gắn liền với lịch sử nghiên cứu và phát triển kính hiển vi. Ý kiến của em như thế nào ?</a:t>
            </a:r>
          </a:p>
          <a:p>
            <a:r>
              <a:rPr lang="en-US" sz="2200">
                <a:solidFill>
                  <a:srgbClr val="FF0000"/>
                </a:solidFill>
                <a:latin typeface="Times New Roman" panose="02020603050405020304" pitchFamily="18" charset="0"/>
                <a:cs typeface="Times New Roman" panose="02020603050405020304" pitchFamily="18" charset="0"/>
              </a:rPr>
              <a:t>+ Trình bày nội dung của học thuyết tế bào </a:t>
            </a:r>
            <a:r>
              <a:rPr lang="en-US" sz="2000">
                <a:solidFill>
                  <a:srgbClr val="FF0000"/>
                </a:solidFill>
              </a:rPr>
              <a:t>?</a:t>
            </a:r>
            <a:endParaRPr lang="vi-VN" sz="2000">
              <a:solidFill>
                <a:srgbClr val="FF0000"/>
              </a:solidFill>
            </a:endParaRPr>
          </a:p>
        </p:txBody>
      </p:sp>
    </p:spTree>
    <p:extLst>
      <p:ext uri="{BB962C8B-B14F-4D97-AF65-F5344CB8AC3E}">
        <p14:creationId xmlns:p14="http://schemas.microsoft.com/office/powerpoint/2010/main" val="365268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59832" y="404664"/>
            <a:ext cx="5760640" cy="1200329"/>
          </a:xfrm>
          <a:prstGeom prst="rect">
            <a:avLst/>
          </a:prstGeom>
          <a:solidFill>
            <a:schemeClr val="accent3">
              <a:lumMod val="20000"/>
              <a:lumOff val="80000"/>
            </a:schemeClr>
          </a:solidFill>
          <a:ln>
            <a:solidFill>
              <a:schemeClr val="tx1"/>
            </a:solidFill>
            <a:prstDash val="dashDot"/>
          </a:ln>
        </p:spPr>
        <p:txBody>
          <a:bodyPr wrap="square" rtlCol="0">
            <a:spAutoFit/>
          </a:bodyPr>
          <a:lstStyle/>
          <a:p>
            <a:r>
              <a:rPr lang="en-US">
                <a:latin typeface="Times New Roman" panose="02020603050405020304" pitchFamily="18" charset="0"/>
                <a:cs typeface="Times New Roman" panose="02020603050405020304" pitchFamily="18" charset="0"/>
              </a:rPr>
              <a:t>Năm 1665, </a:t>
            </a:r>
            <a:r>
              <a:rPr lang="vi-VN">
                <a:latin typeface="Times New Roman" panose="02020603050405020304" pitchFamily="18" charset="0"/>
                <a:cs typeface="Times New Roman" panose="02020603050405020304" pitchFamily="18" charset="0"/>
              </a:rPr>
              <a:t>Robert Hooke sử dụng kính hiển vi quan sát các lát mỏng từ vỏ bần, ông đã quan sát thấy vỏ bần được cấu tạo bởi các khoang rỗng nhỏ.</a:t>
            </a:r>
          </a:p>
          <a:p>
            <a:endParaRPr lang="vi-VN"/>
          </a:p>
        </p:txBody>
      </p:sp>
      <p:pic>
        <p:nvPicPr>
          <p:cNvPr id="6" name="Picture 5"/>
          <p:cNvPicPr>
            <a:picLocks noChangeAspect="1"/>
          </p:cNvPicPr>
          <p:nvPr/>
        </p:nvPicPr>
        <p:blipFill>
          <a:blip r:embed="rId2"/>
          <a:stretch>
            <a:fillRect/>
          </a:stretch>
        </p:blipFill>
        <p:spPr>
          <a:xfrm>
            <a:off x="179512" y="260648"/>
            <a:ext cx="2606651" cy="1224136"/>
          </a:xfrm>
          <a:prstGeom prst="rect">
            <a:avLst/>
          </a:prstGeom>
        </p:spPr>
      </p:pic>
      <p:sp>
        <p:nvSpPr>
          <p:cNvPr id="7" name="Down Arrow 6"/>
          <p:cNvSpPr/>
          <p:nvPr/>
        </p:nvSpPr>
        <p:spPr>
          <a:xfrm>
            <a:off x="5652120" y="1700808"/>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p:cNvPicPr>
            <a:picLocks noChangeAspect="1"/>
          </p:cNvPicPr>
          <p:nvPr/>
        </p:nvPicPr>
        <p:blipFill>
          <a:blip r:embed="rId3"/>
          <a:stretch>
            <a:fillRect/>
          </a:stretch>
        </p:blipFill>
        <p:spPr>
          <a:xfrm>
            <a:off x="303825" y="1764954"/>
            <a:ext cx="1456201" cy="1868056"/>
          </a:xfrm>
          <a:prstGeom prst="rect">
            <a:avLst/>
          </a:prstGeom>
        </p:spPr>
      </p:pic>
      <p:pic>
        <p:nvPicPr>
          <p:cNvPr id="9" name="Picture 8"/>
          <p:cNvPicPr>
            <a:picLocks noChangeAspect="1"/>
          </p:cNvPicPr>
          <p:nvPr/>
        </p:nvPicPr>
        <p:blipFill>
          <a:blip r:embed="rId4"/>
          <a:stretch>
            <a:fillRect/>
          </a:stretch>
        </p:blipFill>
        <p:spPr>
          <a:xfrm>
            <a:off x="1811571" y="1760657"/>
            <a:ext cx="1131371" cy="1726374"/>
          </a:xfrm>
          <a:prstGeom prst="rect">
            <a:avLst/>
          </a:prstGeom>
        </p:spPr>
      </p:pic>
      <p:sp>
        <p:nvSpPr>
          <p:cNvPr id="10" name="TextBox 9"/>
          <p:cNvSpPr txBox="1"/>
          <p:nvPr/>
        </p:nvSpPr>
        <p:spPr>
          <a:xfrm>
            <a:off x="3059832" y="2300679"/>
            <a:ext cx="5760640" cy="646331"/>
          </a:xfrm>
          <a:prstGeom prst="rect">
            <a:avLst/>
          </a:prstGeom>
          <a:solidFill>
            <a:schemeClr val="accent6">
              <a:lumMod val="60000"/>
              <a:lumOff val="40000"/>
            </a:schemeClr>
          </a:solidFill>
          <a:ln>
            <a:solidFill>
              <a:schemeClr val="tx1"/>
            </a:solidFill>
            <a:prstDash val="dashDot"/>
          </a:ln>
        </p:spPr>
        <p:txBody>
          <a:bodyPr wrap="square" rtlCol="0">
            <a:spAutoFit/>
          </a:bodyPr>
          <a:lstStyle/>
          <a:p>
            <a:r>
              <a:rPr lang="vi-VN"/>
              <a:t>Năm 1674: Antonie van Leeuwenhoek đã phát hiện ra vi khuẩn và nguyên sinh động vật</a:t>
            </a:r>
          </a:p>
        </p:txBody>
      </p:sp>
      <p:pic>
        <p:nvPicPr>
          <p:cNvPr id="12" name="Picture 11"/>
          <p:cNvPicPr>
            <a:picLocks noChangeAspect="1"/>
          </p:cNvPicPr>
          <p:nvPr/>
        </p:nvPicPr>
        <p:blipFill>
          <a:blip r:embed="rId5"/>
          <a:stretch>
            <a:fillRect/>
          </a:stretch>
        </p:blipFill>
        <p:spPr>
          <a:xfrm>
            <a:off x="5622385" y="3039701"/>
            <a:ext cx="347502" cy="536494"/>
          </a:xfrm>
          <a:prstGeom prst="rect">
            <a:avLst/>
          </a:prstGeom>
        </p:spPr>
      </p:pic>
      <p:sp>
        <p:nvSpPr>
          <p:cNvPr id="13" name="TextBox 12"/>
          <p:cNvSpPr txBox="1"/>
          <p:nvPr/>
        </p:nvSpPr>
        <p:spPr>
          <a:xfrm>
            <a:off x="2799805" y="3762904"/>
            <a:ext cx="5760640" cy="646331"/>
          </a:xfrm>
          <a:prstGeom prst="rect">
            <a:avLst/>
          </a:prstGeom>
          <a:solidFill>
            <a:schemeClr val="tx2">
              <a:lumMod val="40000"/>
              <a:lumOff val="60000"/>
            </a:schemeClr>
          </a:solidFill>
          <a:ln>
            <a:solidFill>
              <a:schemeClr val="tx1"/>
            </a:solidFill>
            <a:prstDash val="dashDot"/>
          </a:ln>
        </p:spPr>
        <p:txBody>
          <a:bodyPr wrap="square" rtlCol="0">
            <a:spAutoFit/>
          </a:bodyPr>
          <a:lstStyle/>
          <a:p>
            <a:r>
              <a:rPr lang="vi-VN"/>
              <a:t>Giữa thế kỉ 19, Schleiden, Schwann, Vichow đã ra học thuyết tế bào</a:t>
            </a:r>
          </a:p>
        </p:txBody>
      </p:sp>
      <p:pic>
        <p:nvPicPr>
          <p:cNvPr id="14" name="Picture 13"/>
          <p:cNvPicPr>
            <a:picLocks noChangeAspect="1"/>
          </p:cNvPicPr>
          <p:nvPr/>
        </p:nvPicPr>
        <p:blipFill>
          <a:blip r:embed="rId5"/>
          <a:stretch>
            <a:fillRect/>
          </a:stretch>
        </p:blipFill>
        <p:spPr>
          <a:xfrm>
            <a:off x="5592650" y="4568427"/>
            <a:ext cx="347502" cy="536494"/>
          </a:xfrm>
          <a:prstGeom prst="rect">
            <a:avLst/>
          </a:prstGeom>
        </p:spPr>
      </p:pic>
      <p:sp>
        <p:nvSpPr>
          <p:cNvPr id="15" name="TextBox 14"/>
          <p:cNvSpPr txBox="1"/>
          <p:nvPr/>
        </p:nvSpPr>
        <p:spPr>
          <a:xfrm>
            <a:off x="3203848" y="5225129"/>
            <a:ext cx="5760640" cy="923330"/>
          </a:xfrm>
          <a:prstGeom prst="rect">
            <a:avLst/>
          </a:prstGeom>
          <a:solidFill>
            <a:srgbClr val="92D050"/>
          </a:solidFill>
          <a:ln>
            <a:solidFill>
              <a:schemeClr val="tx1"/>
            </a:solidFill>
            <a:prstDash val="dashDot"/>
          </a:ln>
        </p:spPr>
        <p:txBody>
          <a:bodyPr wrap="square" rtlCol="0">
            <a:spAutoFit/>
          </a:bodyPr>
          <a:lstStyle/>
          <a:p>
            <a:r>
              <a:rPr lang="vi-VN"/>
              <a:t>Đến thế kỉ XX, nhờ ứng dụng kính hiển vi điện tử, phương pháp lai tế bào, cùng với sự phát triển của sinh học phân tử, học thuyết tế bào được bổ sung</a:t>
            </a:r>
          </a:p>
        </p:txBody>
      </p:sp>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577" y="3633011"/>
            <a:ext cx="1050284" cy="116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90" y="3720151"/>
            <a:ext cx="884193" cy="1173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8"/>
          <a:stretch>
            <a:fillRect/>
          </a:stretch>
        </p:blipFill>
        <p:spPr>
          <a:xfrm>
            <a:off x="1811571" y="3762903"/>
            <a:ext cx="876300" cy="1034249"/>
          </a:xfrm>
          <a:prstGeom prst="rect">
            <a:avLst/>
          </a:prstGeom>
        </p:spPr>
      </p:pic>
      <p:pic>
        <p:nvPicPr>
          <p:cNvPr id="1026" name="Picture 2" descr="Kính Hiển Vi Sinh Học 3 mắt Optika B-193P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230" y="4917498"/>
            <a:ext cx="1018930" cy="186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46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026"/>
                                        </p:tgtEl>
                                        <p:attrNameLst>
                                          <p:attrName>style.visibility</p:attrName>
                                        </p:attrNameLst>
                                      </p:cBhvr>
                                      <p:to>
                                        <p:strVal val="visible"/>
                                      </p:to>
                                    </p:set>
                                    <p:animEffect transition="in" filter="fade">
                                      <p:cBhvr>
                                        <p:cTn id="66" dur="1000"/>
                                        <p:tgtEl>
                                          <p:spTgt spid="1026"/>
                                        </p:tgtEl>
                                      </p:cBhvr>
                                    </p:animEffect>
                                    <p:anim calcmode="lin" valueType="num">
                                      <p:cBhvr>
                                        <p:cTn id="67" dur="1000" fill="hold"/>
                                        <p:tgtEl>
                                          <p:spTgt spid="1026"/>
                                        </p:tgtEl>
                                        <p:attrNameLst>
                                          <p:attrName>ppt_x</p:attrName>
                                        </p:attrNameLst>
                                      </p:cBhvr>
                                      <p:tavLst>
                                        <p:tav tm="0">
                                          <p:val>
                                            <p:strVal val="#ppt_x"/>
                                          </p:val>
                                        </p:tav>
                                        <p:tav tm="100000">
                                          <p:val>
                                            <p:strVal val="#ppt_x"/>
                                          </p:val>
                                        </p:tav>
                                      </p:tavLst>
                                    </p:anim>
                                    <p:anim calcmode="lin" valueType="num">
                                      <p:cBhvr>
                                        <p:cTn id="68" dur="1000" fill="hold"/>
                                        <p:tgtEl>
                                          <p:spTgt spid="102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59632" y="1424769"/>
            <a:ext cx="6984776" cy="345638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chemeClr val="tx1"/>
                </a:solidFill>
                <a:latin typeface="+mj-lt"/>
              </a:rPr>
              <a:t>+  Tất cả các sinh vật đều có cấu tạo tế bào</a:t>
            </a:r>
          </a:p>
          <a:p>
            <a:r>
              <a:rPr lang="vi-VN" sz="2400">
                <a:solidFill>
                  <a:schemeClr val="tx1"/>
                </a:solidFill>
                <a:latin typeface="+mj-lt"/>
              </a:rPr>
              <a:t>+  Tế bào là đơn vị cơ sở của sự sống.</a:t>
            </a:r>
          </a:p>
          <a:p>
            <a:r>
              <a:rPr lang="vi-VN" sz="2400">
                <a:solidFill>
                  <a:schemeClr val="tx1"/>
                </a:solidFill>
                <a:latin typeface="+mj-lt"/>
              </a:rPr>
              <a:t>+ Các tế bào được sinh ra từ các tế bào có trước bằng cách phân chia tế bào</a:t>
            </a:r>
          </a:p>
          <a:p>
            <a:r>
              <a:rPr lang="vi-VN" sz="2400">
                <a:solidFill>
                  <a:srgbClr val="0070C0"/>
                </a:solidFill>
                <a:latin typeface="+mj-lt"/>
              </a:rPr>
              <a:t>+ Các tế bào có thành phần hóa học tương tự nhau, vật chất di truyền ADN</a:t>
            </a:r>
          </a:p>
          <a:p>
            <a:r>
              <a:rPr lang="vi-VN" sz="2400">
                <a:solidFill>
                  <a:srgbClr val="0070C0"/>
                </a:solidFill>
                <a:latin typeface="+mj-lt"/>
              </a:rPr>
              <a:t>+ Hoạt động sống của tế bào là sự phối hợp hoạt động của các bào quan trong tế bào </a:t>
            </a:r>
          </a:p>
        </p:txBody>
      </p:sp>
      <p:sp>
        <p:nvSpPr>
          <p:cNvPr id="5" name="TextBox 4"/>
          <p:cNvSpPr txBox="1"/>
          <p:nvPr/>
        </p:nvSpPr>
        <p:spPr>
          <a:xfrm>
            <a:off x="2195736" y="963104"/>
            <a:ext cx="4536504" cy="461665"/>
          </a:xfrm>
          <a:prstGeom prst="rect">
            <a:avLst/>
          </a:prstGeom>
          <a:solidFill>
            <a:srgbClr val="FFC000"/>
          </a:solidFill>
        </p:spPr>
        <p:txBody>
          <a:bodyPr wrap="square" rtlCol="0">
            <a:spAutoFit/>
          </a:bodyPr>
          <a:lstStyle/>
          <a:p>
            <a:r>
              <a:rPr lang="vi-VN" sz="2400"/>
              <a:t>Nội dung của học thuyết tế bào </a:t>
            </a:r>
          </a:p>
        </p:txBody>
      </p:sp>
    </p:spTree>
    <p:extLst>
      <p:ext uri="{BB962C8B-B14F-4D97-AF65-F5344CB8AC3E}">
        <p14:creationId xmlns:p14="http://schemas.microsoft.com/office/powerpoint/2010/main" val="239869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6">
            <a:extLst>
              <a:ext uri="{FF2B5EF4-FFF2-40B4-BE49-F238E27FC236}">
                <a16:creationId xmlns:a16="http://schemas.microsoft.com/office/drawing/2014/main" id="{598D0E3A-6844-04B0-311F-E30E4E71C17F}"/>
              </a:ext>
            </a:extLst>
          </p:cNvPr>
          <p:cNvSpPr/>
          <p:nvPr/>
        </p:nvSpPr>
        <p:spPr>
          <a:xfrm>
            <a:off x="467544" y="0"/>
            <a:ext cx="7920880" cy="836712"/>
          </a:xfrm>
          <a:prstGeom prst="rect">
            <a:avLst/>
          </a:prstGeom>
          <a:solidFill>
            <a:srgbClr val="92D050"/>
          </a:solidFill>
          <a:ln>
            <a:solidFill>
              <a:srgbClr val="92D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Times New Roman" pitchFamily="18" charset="0"/>
                <a:cs typeface="Times New Roman" pitchFamily="18" charset="0"/>
              </a:rPr>
              <a:t>II. </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TẾ BÀO LÀ ĐƠN VỊ CẤU TRÚC VÀ CHỨC NĂNG CỦA CƠ THỂ SỐNG</a:t>
            </a:r>
            <a:endPar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Cloud 1"/>
          <p:cNvSpPr/>
          <p:nvPr/>
        </p:nvSpPr>
        <p:spPr>
          <a:xfrm>
            <a:off x="1547664" y="1340768"/>
            <a:ext cx="5976664" cy="2664296"/>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a:latin typeface="Times New Roman" panose="02020603050405020304" pitchFamily="18" charset="0"/>
                <a:cs typeface="Times New Roman" panose="02020603050405020304" pitchFamily="18" charset="0"/>
              </a:rPr>
              <a:t>Tại sao nói TB là đơn vị cấu trúc và chức năng của cơ thể sống ?</a:t>
            </a:r>
            <a:endParaRPr lang="vi-VN"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652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673727"/>
            <a:ext cx="8352928" cy="5632311"/>
          </a:xfrm>
          <a:prstGeom prst="rect">
            <a:avLst/>
          </a:prstGeom>
        </p:spPr>
        <p:txBody>
          <a:bodyPr wrap="square">
            <a:spAutoFit/>
          </a:bodyPr>
          <a:lstStyle/>
          <a:p>
            <a:r>
              <a:rPr lang="vi-VN" sz="2400" dirty="0">
                <a:latin typeface="+mj-lt"/>
              </a:rPr>
              <a:t>Một bạn học sinh tiến hành quan sát hai mẫu tiêu bản bằng kính hiển vi quang học, kết quả quan sát như Hình 4.4.</a:t>
            </a:r>
            <a:endParaRPr lang="en-US" sz="2400" dirty="0">
              <a:latin typeface="+mj-lt"/>
            </a:endParaRPr>
          </a:p>
          <a:p>
            <a:endParaRPr lang="en-US" sz="2400" dirty="0">
              <a:latin typeface="+mj-lt"/>
            </a:endParaRPr>
          </a:p>
          <a:p>
            <a:endParaRPr lang="vi-VN" sz="2400" dirty="0">
              <a:latin typeface="+mj-lt"/>
            </a:endParaRPr>
          </a:p>
          <a:p>
            <a:r>
              <a:rPr lang="vi-VN" sz="2400" dirty="0">
                <a:latin typeface="+mj-lt"/>
              </a:rPr>
              <a:t> </a:t>
            </a:r>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endParaRPr lang="vi-VN" sz="2400" dirty="0">
              <a:latin typeface="+mj-lt"/>
            </a:endParaRPr>
          </a:p>
          <a:p>
            <a:r>
              <a:rPr lang="vi-VN" sz="2400" dirty="0">
                <a:latin typeface="+mj-lt"/>
              </a:rPr>
              <a:t> </a:t>
            </a:r>
            <a:endParaRPr lang="en-US" sz="2400" dirty="0">
              <a:latin typeface="+mj-lt"/>
            </a:endParaRPr>
          </a:p>
          <a:p>
            <a:endParaRPr lang="en-US" sz="2400" dirty="0">
              <a:latin typeface="+mj-lt"/>
            </a:endParaRPr>
          </a:p>
          <a:p>
            <a:r>
              <a:rPr lang="vi-VN" sz="2400" dirty="0">
                <a:latin typeface="+mj-lt"/>
              </a:rPr>
              <a:t>Hãy quan sát hình và cho biết:</a:t>
            </a:r>
          </a:p>
          <a:p>
            <a:r>
              <a:rPr lang="vi-VN" sz="2400" b="1" dirty="0">
                <a:latin typeface="+mj-lt"/>
              </a:rPr>
              <a:t>Câu 1: </a:t>
            </a:r>
            <a:r>
              <a:rPr lang="vi-VN" sz="2400" dirty="0">
                <a:latin typeface="+mj-lt"/>
              </a:rPr>
              <a:t>Mẫu vật nào trong các mẫu vật: lát biểu mô ở  động vật, một giọt </a:t>
            </a:r>
            <a:r>
              <a:rPr lang="vi-VN" sz="2400">
                <a:latin typeface="+mj-lt"/>
              </a:rPr>
              <a:t>nước ao  </a:t>
            </a:r>
            <a:r>
              <a:rPr lang="vi-VN" sz="2400" dirty="0">
                <a:latin typeface="+mj-lt"/>
              </a:rPr>
              <a:t>phù hợp với mỗi tiêu bản bên. Giải thích.</a:t>
            </a:r>
          </a:p>
          <a:p>
            <a:r>
              <a:rPr lang="vi-VN" sz="2400" b="1" dirty="0">
                <a:latin typeface="+mj-lt"/>
              </a:rPr>
              <a:t>Câu 2: </a:t>
            </a:r>
            <a:r>
              <a:rPr lang="vi-VN" sz="2400" dirty="0">
                <a:latin typeface="+mj-lt"/>
              </a:rPr>
              <a:t>Điểm giống và khác nhau của hai tiêu bản bên.</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556792"/>
            <a:ext cx="5403750" cy="30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35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ảnh đẹp cho powerpoint đơn giản, tinh tế, 3D, chuyên nghiệ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8" y="26719"/>
            <a:ext cx="9173688" cy="6880266"/>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04664"/>
            <a:ext cx="8352928" cy="465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79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924" y="4221088"/>
            <a:ext cx="2886528" cy="2232248"/>
          </a:xfrm>
          <a:prstGeom prst="rect">
            <a:avLst/>
          </a:prstGeom>
        </p:spPr>
      </p:pic>
      <p:sp>
        <p:nvSpPr>
          <p:cNvPr id="6" name="Cloud 5"/>
          <p:cNvSpPr/>
          <p:nvPr/>
        </p:nvSpPr>
        <p:spPr>
          <a:xfrm>
            <a:off x="378456" y="750346"/>
            <a:ext cx="8424936" cy="3744416"/>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rgbClr val="FF0000"/>
                </a:solidFill>
                <a:latin typeface="Times New Roman" panose="02020603050405020304" pitchFamily="18" charset="0"/>
                <a:cs typeface="Times New Roman" panose="02020603050405020304" pitchFamily="18" charset="0"/>
              </a:rPr>
              <a:t>+ Nêu tên và chức năng của 1 số tế bào trong cơ thể người </a:t>
            </a:r>
            <a:endParaRPr lang="vi-VN" sz="2000">
              <a:solidFill>
                <a:srgbClr val="FF0000"/>
              </a:solidFill>
            </a:endParaRPr>
          </a:p>
        </p:txBody>
      </p:sp>
    </p:spTree>
    <p:extLst>
      <p:ext uri="{BB962C8B-B14F-4D97-AF65-F5344CB8AC3E}">
        <p14:creationId xmlns:p14="http://schemas.microsoft.com/office/powerpoint/2010/main" val="117520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777</Words>
  <Application>Microsoft Office PowerPoint</Application>
  <PresentationFormat>On-screen Show (4:3)</PresentationFormat>
  <Paragraphs>70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 Cong</dc:creator>
  <cp:lastModifiedBy>PTC</cp:lastModifiedBy>
  <cp:revision>40</cp:revision>
  <dcterms:created xsi:type="dcterms:W3CDTF">2022-06-25T08:53:40Z</dcterms:created>
  <dcterms:modified xsi:type="dcterms:W3CDTF">2024-10-02T09:24:35Z</dcterms:modified>
  <cp:contentStatus/>
</cp:coreProperties>
</file>