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2" r:id="rId1"/>
  </p:sldMasterIdLst>
  <p:notesMasterIdLst>
    <p:notesMasterId r:id="rId12"/>
  </p:notesMasterIdLst>
  <p:sldIdLst>
    <p:sldId id="256" r:id="rId2"/>
    <p:sldId id="257" r:id="rId3"/>
    <p:sldId id="271" r:id="rId4"/>
    <p:sldId id="272" r:id="rId5"/>
    <p:sldId id="264" r:id="rId6"/>
    <p:sldId id="273" r:id="rId7"/>
    <p:sldId id="275" r:id="rId8"/>
    <p:sldId id="268" r:id="rId9"/>
    <p:sldId id="269" r:id="rId10"/>
    <p:sldId id="270" r:id="rId11"/>
  </p:sldIdLst>
  <p:sldSz cx="12192000" cy="6858000"/>
  <p:notesSz cx="6858000" cy="9144000"/>
  <p:embeddedFontLst>
    <p:embeddedFont>
      <p:font typeface="Bookman Old Style" panose="02050604050505020204" pitchFamily="18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Open Sans" panose="020B060402020202020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igjvyDPYoMHopEJ6yXG/fZw7t+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823" autoAdjust="0"/>
  </p:normalViewPr>
  <p:slideViewPr>
    <p:cSldViewPr snapToGrid="0">
      <p:cViewPr varScale="1">
        <p:scale>
          <a:sx n="73" d="100"/>
          <a:sy n="73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A15A8-44CA-D0B3-8994-EB69B6D38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834C47-42D3-8A6F-0489-DB52EF5C1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3449F-A9E9-AB4A-9AAB-B361ACFEF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633B8-4D0D-89BA-F8F3-63B5344F9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46856-A5C3-99FC-37B7-C9632F874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92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8FA41-1D25-BF94-0D25-BE62A208A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5CA75E-AFB4-0A90-A14B-AAD44213C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A6034-C95D-4C1F-C033-FD101412D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F94A4-F50F-B87A-261F-35997463A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88161-EE67-0743-E593-4D05DE72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23D850-7CE4-77B7-6F0D-CD64ACDBCF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551E32-760F-E2DD-1DE1-F69F02C53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F17D6-2CCF-E80A-8A12-69843776A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E1172-61A8-C13F-6BC7-9147D9EB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DA55A-0D22-DABA-8C42-9EC14FAAD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7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C9845-642E-8220-7BE8-D06235CE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1392F-5B92-13A4-25DC-D8182CA11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C04FC-AA99-65E5-BEB5-4B657F4E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1E485-A894-7127-D348-CE53DA8F9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7239F-FDC7-94D6-1855-B85695C23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3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3534F-4EDA-9879-3A57-EF1974433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0F53C-6E01-C44C-FDE4-C2350D005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3460F-FF9C-AA52-2BCB-AE38FBB05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CAF28-012B-BF07-5933-AACAF502F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8C1D2-CBD0-C046-1677-2564041AB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7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96916-DD8A-1349-891C-6820DA688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D4BF5-B0FC-11DD-06C7-C519789015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4F8E8-0466-1315-B844-E3066065D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84460-C563-6E7D-1D73-F95DB58BD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5312E8-6C1D-575E-4968-4C1DDC8A3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726A0C-4AA3-BEC7-E823-50BA32FAF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9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A9EB-AC0A-D2EC-799E-987A2E5A0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D8CBF-E8A8-3878-B4D6-437F4B2E5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281FF6-BC0F-C59E-18F1-3459B197A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39F388-0119-E31C-2A92-0ADC962140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80CF6C-9F21-BFBB-D961-BF649F0A66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32ED60-F866-46C8-77B9-1DAA9C49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C7D901-0916-E367-F280-529F1B3A0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AD1CC7-74E1-BC00-7070-18049829C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3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FAC86-2AE4-D98E-7149-BA1260082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916F5E-6DB4-CC37-F8F9-B8C60BB02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40B75-8C59-C183-CF3C-1F0C6888A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495C28-5AD5-3BDA-B23F-810A85BBB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1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2EA6F5-F977-09EC-A690-A14C20249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85530A-B6ED-4858-83E1-61067C384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8B273-2ACA-FAE5-D41A-B0527F285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97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C00B3-F41A-3F2C-C72E-C4B9B30E2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1CC3D-DCA6-E6B1-2133-34F915629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1B43F4-F7E0-B180-4562-E4796192A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2E7F7-67EF-C64C-E422-B1E8810F7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C3986-29D2-646F-C792-707340875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CBDF9B-89A4-B85B-3842-B26E0F013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32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4FAF2-36A5-6529-DA30-D974B2F9B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0AB9EC-F405-E6D4-D08A-95A6AF6D20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E3BCF7-504F-73BC-80F9-DC04E1605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3ECD28-E168-3B9A-D404-15054A8FC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7C4439-86DE-2340-1D33-CC7A00974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BE7C3E-0454-D3F9-7F8A-7B892EA2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7180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CB8A8C-A36D-1E04-48DC-1AB07008C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55530-47A2-783D-3450-6023DC66B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FC31C-D70A-9B64-1127-A0EFFBD18A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6F384-2958-EF9C-CA7E-ACBA7706C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679F4-9560-20CF-574B-5AFBE65AC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5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6160" y="235458"/>
            <a:ext cx="7355839" cy="41536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169146-E44B-9A0A-CA16-390F459B7244}"/>
              </a:ext>
            </a:extLst>
          </p:cNvPr>
          <p:cNvSpPr/>
          <p:nvPr/>
        </p:nvSpPr>
        <p:spPr>
          <a:xfrm>
            <a:off x="1645186" y="4613255"/>
            <a:ext cx="87004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WELCOME TO MY CLASS</a:t>
            </a:r>
          </a:p>
          <a:p>
            <a:pPr algn="ctr"/>
            <a:r>
              <a:rPr lang="vi-VN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10A</a:t>
            </a:r>
            <a:r>
              <a:rPr lang="en-US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80" name="Google Shape;28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5"/>
          <p:cNvSpPr/>
          <p:nvPr/>
        </p:nvSpPr>
        <p:spPr>
          <a:xfrm>
            <a:off x="3157182" y="6078117"/>
            <a:ext cx="58776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Fanpage:</a:t>
            </a:r>
            <a:r>
              <a:rPr lang="en-US" sz="16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facebook.com/sachmem.vn/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1920834" y="716817"/>
            <a:ext cx="1182585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3600"/>
          </a:p>
        </p:txBody>
      </p:sp>
      <p:sp>
        <p:nvSpPr>
          <p:cNvPr id="95" name="Google Shape;95;p2"/>
          <p:cNvSpPr txBox="1"/>
          <p:nvPr/>
        </p:nvSpPr>
        <p:spPr>
          <a:xfrm>
            <a:off x="3193475" y="381699"/>
            <a:ext cx="1182585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3600"/>
          </a:p>
        </p:txBody>
      </p:sp>
      <p:sp>
        <p:nvSpPr>
          <p:cNvPr id="96" name="Google Shape;96;p2"/>
          <p:cNvSpPr txBox="1"/>
          <p:nvPr/>
        </p:nvSpPr>
        <p:spPr>
          <a:xfrm>
            <a:off x="4772892" y="627919"/>
            <a:ext cx="4958938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 sz="3600"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r="37480"/>
          <a:stretch/>
        </p:blipFill>
        <p:spPr>
          <a:xfrm>
            <a:off x="0" y="0"/>
            <a:ext cx="12192000" cy="218829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1027615" y="-113851"/>
            <a:ext cx="1478856" cy="2416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 sz="36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3600"/>
          </a:p>
        </p:txBody>
      </p:sp>
      <p:sp>
        <p:nvSpPr>
          <p:cNvPr id="99" name="Google Shape;99;p2"/>
          <p:cNvSpPr txBox="1"/>
          <p:nvPr/>
        </p:nvSpPr>
        <p:spPr>
          <a:xfrm>
            <a:off x="3244105" y="716817"/>
            <a:ext cx="578542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INVENTIONS</a:t>
            </a:r>
            <a:endParaRPr sz="3600"/>
          </a:p>
        </p:txBody>
      </p:sp>
      <p:sp>
        <p:nvSpPr>
          <p:cNvPr id="102" name="Google Shape;102;p2"/>
          <p:cNvSpPr txBox="1"/>
          <p:nvPr/>
        </p:nvSpPr>
        <p:spPr>
          <a:xfrm>
            <a:off x="3534086" y="2182334"/>
            <a:ext cx="429734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714F02-1E98-2ECB-EE18-B23000AD8240}"/>
              </a:ext>
            </a:extLst>
          </p:cNvPr>
          <p:cNvSpPr txBox="1"/>
          <p:nvPr/>
        </p:nvSpPr>
        <p:spPr>
          <a:xfrm>
            <a:off x="1027615" y="3532093"/>
            <a:ext cx="107691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LOOKING BACK AND PROJECT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E768A-A1DD-D844-EF06-E5CB5D079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53" y="164675"/>
            <a:ext cx="3707757" cy="1014189"/>
          </a:xfrm>
        </p:spPr>
        <p:txBody>
          <a:bodyPr>
            <a:normAutofit fontScale="90000"/>
          </a:bodyPr>
          <a:lstStyle/>
          <a:p>
            <a:r>
              <a:rPr lang="en-US" sz="7200" b="1" dirty="0"/>
              <a:t>Warm up</a:t>
            </a:r>
          </a:p>
        </p:txBody>
      </p:sp>
      <p:sp>
        <p:nvSpPr>
          <p:cNvPr id="4" name="Google Shape;186;p8">
            <a:extLst>
              <a:ext uri="{FF2B5EF4-FFF2-40B4-BE49-F238E27FC236}">
                <a16:creationId xmlns:a16="http://schemas.microsoft.com/office/drawing/2014/main" id="{7E0CF0F0-0DAF-79CB-A721-A182A09C6D17}"/>
              </a:ext>
            </a:extLst>
          </p:cNvPr>
          <p:cNvSpPr txBox="1"/>
          <p:nvPr/>
        </p:nvSpPr>
        <p:spPr>
          <a:xfrm>
            <a:off x="4421529" y="437637"/>
            <a:ext cx="836125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Solve the crossword. 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187;p8">
            <a:extLst>
              <a:ext uri="{FF2B5EF4-FFF2-40B4-BE49-F238E27FC236}">
                <a16:creationId xmlns:a16="http://schemas.microsoft.com/office/drawing/2014/main" id="{6C88E4F5-4E54-084B-31A4-C9E6DEAE14D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79723" y="991356"/>
            <a:ext cx="9620398" cy="5732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422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106B0C-0AD8-D7F0-D0A3-232317C2E716}"/>
              </a:ext>
            </a:extLst>
          </p:cNvPr>
          <p:cNvSpPr txBox="1"/>
          <p:nvPr/>
        </p:nvSpPr>
        <p:spPr>
          <a:xfrm>
            <a:off x="865368" y="0"/>
            <a:ext cx="100522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b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ACTIVITY 1</a:t>
            </a:r>
            <a:r>
              <a:rPr lang="en-US" sz="4800" b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fill in the gaps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62B744-279F-6710-EC0F-42C575069D36}"/>
              </a:ext>
            </a:extLst>
          </p:cNvPr>
          <p:cNvSpPr txBox="1"/>
          <p:nvPr/>
        </p:nvSpPr>
        <p:spPr>
          <a:xfrm>
            <a:off x="121888" y="630545"/>
            <a:ext cx="115392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vi-VN" sz="4800" i="1" dirty="0"/>
              <a:t> </a:t>
            </a:r>
            <a:r>
              <a:rPr lang="en-US" sz="4800" i="1" dirty="0"/>
              <a:t>SINCE/ FOR  …………………………………………..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800" i="1" dirty="0"/>
              <a:t> LAST/ AGO  …………………………………………….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800" i="1" dirty="0"/>
              <a:t>SO FAR/ RECENTLY:…………………………………..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800" i="1" dirty="0"/>
              <a:t>YESTERDAY : . ………………………………………….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800" i="1" dirty="0"/>
              <a:t>ALLOW= PERMIT : ……………………………………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800" i="1" dirty="0"/>
              <a:t>SUGGEST/ ENJOY: …………………………………….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800" i="1" dirty="0"/>
              <a:t>IT’S + ADJ + ………………………………………………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800" i="1" dirty="0"/>
              <a:t>INVITE/ DECIDE ……………………………………….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DE0A95-22E7-CFEA-F9CA-92CDAA289C1E}"/>
              </a:ext>
            </a:extLst>
          </p:cNvPr>
          <p:cNvSpPr txBox="1"/>
          <p:nvPr/>
        </p:nvSpPr>
        <p:spPr>
          <a:xfrm>
            <a:off x="4618300" y="630545"/>
            <a:ext cx="5955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 S + have/ has + </a:t>
            </a:r>
            <a:r>
              <a:rPr lang="en-US" sz="4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4400" b="1" baseline="-25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4400" b="1" baseline="30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lang="en-US" sz="4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098AD6-6002-EBDE-7CB1-AB7B85409DC6}"/>
              </a:ext>
            </a:extLst>
          </p:cNvPr>
          <p:cNvSpPr txBox="1"/>
          <p:nvPr/>
        </p:nvSpPr>
        <p:spPr>
          <a:xfrm>
            <a:off x="4743675" y="1328136"/>
            <a:ext cx="5955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</a:rPr>
              <a:t> S + </a:t>
            </a:r>
            <a:r>
              <a:rPr lang="en-US" sz="4400" b="1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4400" b="1" baseline="-25000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baseline="30000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lang="en-US" sz="4400" b="1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0000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F43B9F-CBFF-9D1E-2B41-EEEAE78F116E}"/>
              </a:ext>
            </a:extLst>
          </p:cNvPr>
          <p:cNvSpPr txBox="1"/>
          <p:nvPr/>
        </p:nvSpPr>
        <p:spPr>
          <a:xfrm>
            <a:off x="5705130" y="2066415"/>
            <a:ext cx="5955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 S + have/ has + </a:t>
            </a:r>
            <a:r>
              <a:rPr lang="en-US" sz="4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4400" b="1" baseline="-25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4400" b="1" baseline="30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lang="en-US" sz="4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A15726-16F4-86CB-5916-E35BC40BAAC3}"/>
              </a:ext>
            </a:extLst>
          </p:cNvPr>
          <p:cNvSpPr txBox="1"/>
          <p:nvPr/>
        </p:nvSpPr>
        <p:spPr>
          <a:xfrm>
            <a:off x="4961649" y="2774301"/>
            <a:ext cx="5955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</a:rPr>
              <a:t> S + </a:t>
            </a:r>
            <a:r>
              <a:rPr lang="en-US" sz="4400" b="1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4400" b="1" baseline="-25000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baseline="30000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lang="en-US" sz="4400" b="1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0000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C55196-7C26-8C50-C534-81D24D4F52BB}"/>
              </a:ext>
            </a:extLst>
          </p:cNvPr>
          <p:cNvSpPr txBox="1"/>
          <p:nvPr/>
        </p:nvSpPr>
        <p:spPr>
          <a:xfrm>
            <a:off x="5609831" y="3502285"/>
            <a:ext cx="5955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+ to + </a:t>
            </a:r>
            <a:r>
              <a:rPr lang="en-US" sz="4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4400" b="1" baseline="-25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4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8D3D34-0C54-A9BA-2382-6E01BE1144EB}"/>
              </a:ext>
            </a:extLst>
          </p:cNvPr>
          <p:cNvSpPr txBox="1"/>
          <p:nvPr/>
        </p:nvSpPr>
        <p:spPr>
          <a:xfrm>
            <a:off x="5609831" y="4187059"/>
            <a:ext cx="5955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</a:rPr>
              <a:t> + </a:t>
            </a:r>
            <a:r>
              <a:rPr lang="en-US" sz="4400" b="1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4400" b="1" baseline="-250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ing</a:t>
            </a:r>
            <a:r>
              <a:rPr lang="en-US" sz="4400" b="1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0000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41E68B-1E21-D499-44F3-B7AABB381AC0}"/>
              </a:ext>
            </a:extLst>
          </p:cNvPr>
          <p:cNvSpPr txBox="1"/>
          <p:nvPr/>
        </p:nvSpPr>
        <p:spPr>
          <a:xfrm>
            <a:off x="5135269" y="4938155"/>
            <a:ext cx="5955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+ to + </a:t>
            </a:r>
            <a:r>
              <a:rPr lang="en-US" sz="4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4400" b="1" baseline="-25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4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3939A9-1AD8-A23F-C28D-3C2D046A7637}"/>
              </a:ext>
            </a:extLst>
          </p:cNvPr>
          <p:cNvSpPr txBox="1"/>
          <p:nvPr/>
        </p:nvSpPr>
        <p:spPr>
          <a:xfrm>
            <a:off x="5135269" y="5707596"/>
            <a:ext cx="5955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+ to + </a:t>
            </a:r>
            <a:r>
              <a:rPr lang="en-US" sz="4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4400" b="1" baseline="-25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4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32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000" fill="hold" grpId="0" nodeType="clickEffect" p14:presetBounceEnd="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accel="2000" fill="hold" grpId="0" nodeType="clickEffect" p14:presetBounceEnd="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accel="2000" fill="hold" grpId="0" nodeType="clickEffect" p14:presetBounceEnd="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">
                                          <p:cBhvr additive="base"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accel="2000" fill="hold" grpId="0" nodeType="clickEffect" p14:presetBounceEnd="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accel="2000" fill="hold" grpId="0" nodeType="clickEffect" p14:presetBounceEnd="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">
                                          <p:cBhvr additive="base"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accel="2000" fill="hold" grpId="0" nodeType="clickEffect" p14:presetBounceEnd="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">
                                          <p:cBhvr additive="base"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">
                                          <p:cBhvr additive="base">
                                            <p:cTn id="3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2" accel="2000" fill="hold" grpId="0" nodeType="clickEffect" p14:presetBounceEnd="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">
                                          <p:cBhvr additive="base"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2" accel="2000" fill="hold" grpId="0" nodeType="clickEffect" p14:presetBounceEnd="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">
                                          <p:cBhvr additive="base">
                                            <p:cTn id="4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">
                                          <p:cBhvr additive="base">
                                            <p:cTn id="5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/>
          <p:bldP spid="8" grpId="0"/>
          <p:bldP spid="9" grpId="0"/>
          <p:bldP spid="10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accel="2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accel="2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accel="2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accel="2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accel="2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2" accel="2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2" accel="2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/>
          <p:bldP spid="8" grpId="0"/>
          <p:bldP spid="9" grpId="0"/>
          <p:bldP spid="10" grpId="0"/>
          <p:bldP spid="1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/>
          <p:nvPr/>
        </p:nvSpPr>
        <p:spPr>
          <a:xfrm>
            <a:off x="913223" y="943849"/>
            <a:ext cx="947685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Circle the correct answers.</a:t>
            </a:r>
            <a:endParaRPr sz="4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2651" y="54908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9"/>
          <p:cNvSpPr txBox="1"/>
          <p:nvPr/>
        </p:nvSpPr>
        <p:spPr>
          <a:xfrm>
            <a:off x="6863067" y="112893"/>
            <a:ext cx="45720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 sz="2800" dirty="0"/>
          </a:p>
        </p:txBody>
      </p:sp>
      <p:sp>
        <p:nvSpPr>
          <p:cNvPr id="203" name="Google Shape;203;p9"/>
          <p:cNvSpPr/>
          <p:nvPr/>
        </p:nvSpPr>
        <p:spPr>
          <a:xfrm>
            <a:off x="-28769" y="1478791"/>
            <a:ext cx="12192000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They just </a:t>
            </a:r>
            <a:r>
              <a:rPr lang="en-US" sz="3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installed / have just installed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interesting software on the school computers. The programs are working very well and everyone enjoys to </a:t>
            </a:r>
            <a:r>
              <a:rPr lang="en-US" sz="3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/ using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them.</a:t>
            </a:r>
            <a:endParaRPr sz="32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Smartphones allow people </a:t>
            </a:r>
            <a:r>
              <a:rPr lang="en-US" sz="3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sending / to send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over long distances. </a:t>
            </a:r>
            <a:r>
              <a:rPr lang="en-US" sz="3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/ To learn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a smartphone is fun as well.</a:t>
            </a:r>
            <a:endParaRPr sz="32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Since television </a:t>
            </a:r>
            <a:r>
              <a:rPr lang="en-US" sz="3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 invented / has been invented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TV designs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changed / have changed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lot.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9"/>
          <p:cNvSpPr/>
          <p:nvPr/>
        </p:nvSpPr>
        <p:spPr>
          <a:xfrm>
            <a:off x="3810265" y="1666755"/>
            <a:ext cx="3052802" cy="537708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9"/>
          <p:cNvSpPr/>
          <p:nvPr/>
        </p:nvSpPr>
        <p:spPr>
          <a:xfrm>
            <a:off x="2491653" y="3203820"/>
            <a:ext cx="1031915" cy="429657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9"/>
          <p:cNvSpPr/>
          <p:nvPr/>
        </p:nvSpPr>
        <p:spPr>
          <a:xfrm>
            <a:off x="6459113" y="3895719"/>
            <a:ext cx="1400097" cy="537708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9"/>
          <p:cNvSpPr/>
          <p:nvPr/>
        </p:nvSpPr>
        <p:spPr>
          <a:xfrm>
            <a:off x="2968132" y="4632835"/>
            <a:ext cx="1476545" cy="461632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9"/>
          <p:cNvSpPr/>
          <p:nvPr/>
        </p:nvSpPr>
        <p:spPr>
          <a:xfrm>
            <a:off x="3019230" y="5309759"/>
            <a:ext cx="2460395" cy="647269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9"/>
          <p:cNvSpPr/>
          <p:nvPr/>
        </p:nvSpPr>
        <p:spPr>
          <a:xfrm>
            <a:off x="1777412" y="6076854"/>
            <a:ext cx="2460395" cy="647268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81160F-4E45-3C5B-2F24-894B411B85FB}"/>
              </a:ext>
            </a:extLst>
          </p:cNvPr>
          <p:cNvSpPr txBox="1"/>
          <p:nvPr/>
        </p:nvSpPr>
        <p:spPr>
          <a:xfrm>
            <a:off x="-28770" y="10925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ACTIVITY </a:t>
            </a:r>
            <a:r>
              <a:rPr lang="en-US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999C25AB-183C-D166-9978-2284B025EF26}"/>
              </a:ext>
            </a:extLst>
          </p:cNvPr>
          <p:cNvSpPr/>
          <p:nvPr/>
        </p:nvSpPr>
        <p:spPr>
          <a:xfrm>
            <a:off x="3345083" y="6279952"/>
            <a:ext cx="509286" cy="549275"/>
          </a:xfrm>
          <a:prstGeom prst="flowChartConnector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C9EBA7BE-0F98-110E-BA16-1B58070C26FE}"/>
              </a:ext>
            </a:extLst>
          </p:cNvPr>
          <p:cNvSpPr/>
          <p:nvPr/>
        </p:nvSpPr>
        <p:spPr>
          <a:xfrm>
            <a:off x="5586714" y="5304767"/>
            <a:ext cx="509286" cy="549275"/>
          </a:xfrm>
          <a:prstGeom prst="flowChartConnector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868136D9-EA40-516C-6899-365C9905F0F8}"/>
              </a:ext>
            </a:extLst>
          </p:cNvPr>
          <p:cNvSpPr/>
          <p:nvPr/>
        </p:nvSpPr>
        <p:spPr>
          <a:xfrm>
            <a:off x="2813420" y="4363616"/>
            <a:ext cx="509286" cy="549275"/>
          </a:xfrm>
          <a:prstGeom prst="flowChartConnector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6090138A-F57D-4B49-FB9C-CB7B187FEA22}"/>
              </a:ext>
            </a:extLst>
          </p:cNvPr>
          <p:cNvSpPr/>
          <p:nvPr/>
        </p:nvSpPr>
        <p:spPr>
          <a:xfrm>
            <a:off x="2731625" y="3321934"/>
            <a:ext cx="509286" cy="520860"/>
          </a:xfrm>
          <a:prstGeom prst="flowChartConnector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F79C7EF9-24B4-F6C7-167D-AC6DE33853EE}"/>
              </a:ext>
            </a:extLst>
          </p:cNvPr>
          <p:cNvSpPr/>
          <p:nvPr/>
        </p:nvSpPr>
        <p:spPr>
          <a:xfrm>
            <a:off x="3159888" y="2314938"/>
            <a:ext cx="509286" cy="520860"/>
          </a:xfrm>
          <a:prstGeom prst="flowChartConnector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D3360C4D-15FB-CC1D-A771-7042AD3BC4A8}"/>
              </a:ext>
            </a:extLst>
          </p:cNvPr>
          <p:cNvSpPr/>
          <p:nvPr/>
        </p:nvSpPr>
        <p:spPr>
          <a:xfrm>
            <a:off x="6898511" y="1377387"/>
            <a:ext cx="509286" cy="549275"/>
          </a:xfrm>
          <a:prstGeom prst="flowChartConnector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03BD6-F51F-5D5E-D614-D2F54E07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451" y="53403"/>
            <a:ext cx="10798216" cy="54927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ACTIVITY 3: CHOOSE THE CORRECT ANSWERS.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428F6E-D1F1-4160-A64F-B85BCD946A68}"/>
              </a:ext>
            </a:extLst>
          </p:cNvPr>
          <p:cNvSpPr txBox="1"/>
          <p:nvPr/>
        </p:nvSpPr>
        <p:spPr>
          <a:xfrm>
            <a:off x="96586" y="366711"/>
            <a:ext cx="12010533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/>
              <a:t>Since the computer ____, it has made considerable changes to our daily life. </a:t>
            </a:r>
          </a:p>
          <a:p>
            <a:r>
              <a:rPr lang="en-US" sz="3200" dirty="0"/>
              <a:t>A. has invented 	    B. has been invented   C. was invented   D. invented </a:t>
            </a:r>
          </a:p>
          <a:p>
            <a:r>
              <a:rPr lang="en-US" sz="3200" dirty="0"/>
              <a:t>2. The robbers ——————— by the police for an hour.</a:t>
            </a:r>
          </a:p>
          <a:p>
            <a:r>
              <a:rPr lang="en-US" sz="3200" dirty="0"/>
              <a:t>A. have arrested    B. have been arrested  C. was arrested     D. arrested</a:t>
            </a:r>
          </a:p>
          <a:p>
            <a:r>
              <a:rPr lang="en-US" sz="3200" dirty="0"/>
              <a:t>3. We were all hungry, so she suggested __________ dinner early.</a:t>
            </a:r>
          </a:p>
          <a:p>
            <a:r>
              <a:rPr lang="en-US" sz="3200" dirty="0"/>
              <a:t>A. to have		B. having 		C. to having		D. have</a:t>
            </a:r>
          </a:p>
          <a:p>
            <a:r>
              <a:rPr lang="en-US" sz="3200" dirty="0"/>
              <a:t>4. Little Tommy enjoys ______ storybooks at night very much.</a:t>
            </a:r>
          </a:p>
          <a:p>
            <a:r>
              <a:rPr lang="en-US" sz="3200" dirty="0"/>
              <a:t>A. to read		B. reading		C. to reading		D. read</a:t>
            </a:r>
          </a:p>
          <a:p>
            <a:r>
              <a:rPr lang="en-US" sz="3200" dirty="0"/>
              <a:t>5. Television first _______ in the world a few decades ago </a:t>
            </a:r>
          </a:p>
          <a:p>
            <a:r>
              <a:rPr lang="en-US" sz="3200" dirty="0"/>
              <a:t>A. appear		B. appeared	C. was appeared		D. appears</a:t>
            </a:r>
          </a:p>
          <a:p>
            <a:r>
              <a:rPr lang="en-US" sz="3200" dirty="0"/>
              <a:t>6. The report _______ by the committee of experts yet.</a:t>
            </a:r>
          </a:p>
          <a:p>
            <a:r>
              <a:rPr lang="en-US" sz="3200" dirty="0"/>
              <a:t>A. hasn’t examined B. hasn’t been examined C.is examined </a:t>
            </a:r>
            <a:r>
              <a:rPr lang="en-US" sz="3200" dirty="0" err="1"/>
              <a:t>D.examines</a:t>
            </a:r>
            <a:endParaRPr lang="en-US" sz="32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03BECE-C147-6282-2652-F6C5F8F4C53F}"/>
              </a:ext>
            </a:extLst>
          </p:cNvPr>
          <p:cNvCxnSpPr/>
          <p:nvPr/>
        </p:nvCxnSpPr>
        <p:spPr>
          <a:xfrm>
            <a:off x="451413" y="833378"/>
            <a:ext cx="94912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31F72F-B21E-6218-DF7C-5A121A2CB475}"/>
              </a:ext>
            </a:extLst>
          </p:cNvPr>
          <p:cNvCxnSpPr>
            <a:cxnSpLocks/>
          </p:cNvCxnSpPr>
          <p:nvPr/>
        </p:nvCxnSpPr>
        <p:spPr>
          <a:xfrm>
            <a:off x="5312780" y="856527"/>
            <a:ext cx="1481559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2631519-A3DB-2D5D-8FDE-B7DD51EDED0D}"/>
              </a:ext>
            </a:extLst>
          </p:cNvPr>
          <p:cNvCxnSpPr>
            <a:cxnSpLocks/>
          </p:cNvCxnSpPr>
          <p:nvPr/>
        </p:nvCxnSpPr>
        <p:spPr>
          <a:xfrm>
            <a:off x="5116010" y="2314937"/>
            <a:ext cx="70605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008F2E-729A-0BDC-3BA9-8ED5399E4058}"/>
              </a:ext>
            </a:extLst>
          </p:cNvPr>
          <p:cNvCxnSpPr>
            <a:cxnSpLocks/>
          </p:cNvCxnSpPr>
          <p:nvPr/>
        </p:nvCxnSpPr>
        <p:spPr>
          <a:xfrm>
            <a:off x="7407797" y="2314937"/>
            <a:ext cx="70605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3C7AFDD-D005-7E92-F832-A4F09C6E893A}"/>
              </a:ext>
            </a:extLst>
          </p:cNvPr>
          <p:cNvCxnSpPr>
            <a:cxnSpLocks/>
          </p:cNvCxnSpPr>
          <p:nvPr/>
        </p:nvCxnSpPr>
        <p:spPr>
          <a:xfrm>
            <a:off x="5312780" y="3298785"/>
            <a:ext cx="125006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2F58ADC-E402-F2E9-5691-B07854CC4000}"/>
              </a:ext>
            </a:extLst>
          </p:cNvPr>
          <p:cNvCxnSpPr>
            <a:cxnSpLocks/>
          </p:cNvCxnSpPr>
          <p:nvPr/>
        </p:nvCxnSpPr>
        <p:spPr>
          <a:xfrm>
            <a:off x="2813420" y="4324945"/>
            <a:ext cx="125006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6F5460-8D19-3DD8-D99B-F0C3CCBF5061}"/>
              </a:ext>
            </a:extLst>
          </p:cNvPr>
          <p:cNvCxnSpPr>
            <a:cxnSpLocks/>
          </p:cNvCxnSpPr>
          <p:nvPr/>
        </p:nvCxnSpPr>
        <p:spPr>
          <a:xfrm>
            <a:off x="2315708" y="5250920"/>
            <a:ext cx="752355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7A6F2D-C534-ADC8-6107-CA2DE02AED57}"/>
              </a:ext>
            </a:extLst>
          </p:cNvPr>
          <p:cNvCxnSpPr>
            <a:cxnSpLocks/>
          </p:cNvCxnSpPr>
          <p:nvPr/>
        </p:nvCxnSpPr>
        <p:spPr>
          <a:xfrm>
            <a:off x="8901703" y="5250920"/>
            <a:ext cx="752355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028BF88-6D33-FF4F-0A0B-F3348D01848D}"/>
              </a:ext>
            </a:extLst>
          </p:cNvPr>
          <p:cNvCxnSpPr>
            <a:cxnSpLocks/>
          </p:cNvCxnSpPr>
          <p:nvPr/>
        </p:nvCxnSpPr>
        <p:spPr>
          <a:xfrm>
            <a:off x="4363655" y="5250920"/>
            <a:ext cx="752355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EC35D9-1ABD-078A-624B-4757250D7E67}"/>
              </a:ext>
            </a:extLst>
          </p:cNvPr>
          <p:cNvCxnSpPr>
            <a:cxnSpLocks/>
          </p:cNvCxnSpPr>
          <p:nvPr/>
        </p:nvCxnSpPr>
        <p:spPr>
          <a:xfrm>
            <a:off x="3854369" y="6217890"/>
            <a:ext cx="70605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767D12A-8A7A-250A-C84F-F973EE346B33}"/>
              </a:ext>
            </a:extLst>
          </p:cNvPr>
          <p:cNvCxnSpPr>
            <a:cxnSpLocks/>
          </p:cNvCxnSpPr>
          <p:nvPr/>
        </p:nvCxnSpPr>
        <p:spPr>
          <a:xfrm>
            <a:off x="8447397" y="6217890"/>
            <a:ext cx="908611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32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7" grpId="0" animBg="1"/>
      <p:bldP spid="15" grpId="0" animBg="1"/>
      <p:bldP spid="12" grpId="0" animBg="1"/>
      <p:bldP spid="8" grpId="0" animBg="1"/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124E77-CD33-4F2A-CB46-AEBF726194B7}"/>
              </a:ext>
            </a:extLst>
          </p:cNvPr>
          <p:cNvSpPr txBox="1"/>
          <p:nvPr/>
        </p:nvSpPr>
        <p:spPr>
          <a:xfrm>
            <a:off x="79442" y="1134193"/>
            <a:ext cx="1203311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0" indent="-742950">
              <a:buFont typeface="+mj-lt"/>
              <a:buAutoNum type="arabicPeriod"/>
              <a:tabLst>
                <a:tab pos="6400800" algn="l"/>
              </a:tabLs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 parents don’t allow me to go out late at night. (let)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301105" algn="l"/>
              </a:tabLs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My parents don’t………………………………..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 father permitted me to use the family motorbike. (let)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 father ……………………………………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teacher permits students up to answer the question. 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(let)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marR="2540" indent="-571500">
              <a:buFont typeface="Wingdings" panose="05000000000000000000" pitchFamily="2" charset="2"/>
              <a:buChar char="à"/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teacher ………………………………………</a:t>
            </a:r>
            <a:endParaRPr lang="vi-V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540"/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mother lets me go out at night with my best friend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(allow)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52755"/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My mother …………………………………………</a:t>
            </a:r>
          </a:p>
          <a:p>
            <a:pPr lvl="0" algn="just" fontAlgn="base"/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idol allows me to follow her. 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(let)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42925"/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My idol ………………………………………..….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900CC7-2E00-371E-CEF9-0A5AF9C151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18953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ACTIVITY 3:</a:t>
            </a:r>
            <a:r>
              <a:rPr lang="vi-VN" alt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Rewrite the sentences using the given words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C52EE7D-2F82-AA08-1EC6-A87B2C320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694632"/>
              </p:ext>
            </p:extLst>
          </p:nvPr>
        </p:nvGraphicFramePr>
        <p:xfrm>
          <a:off x="2947479" y="-36367"/>
          <a:ext cx="8560341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60341">
                  <a:extLst>
                    <a:ext uri="{9D8B030D-6E8A-4147-A177-3AD203B41FA5}">
                      <a16:colId xmlns:a16="http://schemas.microsoft.com/office/drawing/2014/main" val="126740053"/>
                    </a:ext>
                  </a:extLst>
                </a:gridCol>
              </a:tblGrid>
              <a:tr h="1211137">
                <a:tc>
                  <a:txBody>
                    <a:bodyPr/>
                    <a:lstStyle/>
                    <a:p>
                      <a:pPr marR="1063625"/>
                      <a:r>
                        <a:rPr lang="en-US" sz="4000" dirty="0">
                          <a:solidFill>
                            <a:srgbClr val="FF0000"/>
                          </a:solidFill>
                          <a:effectLst/>
                        </a:rPr>
                        <a:t>S+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</a:rPr>
                        <a:t>allow/ permit 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  <a:effectLst/>
                        </a:rPr>
                        <a:t>+ O +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</a:rPr>
                        <a:t>to V…</a:t>
                      </a:r>
                    </a:p>
                    <a:p>
                      <a:pPr marR="1063625"/>
                      <a:r>
                        <a:rPr lang="en-US" sz="4000" dirty="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  <a:effectLst/>
                        </a:rPr>
                        <a:t>S+ </a:t>
                      </a:r>
                      <a:r>
                        <a:rPr lang="en-US" sz="4000" dirty="0">
                          <a:solidFill>
                            <a:srgbClr val="0000FF"/>
                          </a:solidFill>
                          <a:effectLst/>
                        </a:rPr>
                        <a:t>let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  <a:effectLst/>
                        </a:rPr>
                        <a:t> + O + </a:t>
                      </a:r>
                      <a:r>
                        <a:rPr lang="en-US" sz="4000" dirty="0">
                          <a:solidFill>
                            <a:srgbClr val="0000FF"/>
                          </a:solidFill>
                          <a:effectLst/>
                        </a:rPr>
                        <a:t>Vo</a:t>
                      </a:r>
                      <a:endParaRPr lang="en-US" sz="4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95656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FBCFD47-7965-1AA0-8C46-4E89E686AF34}"/>
              </a:ext>
            </a:extLst>
          </p:cNvPr>
          <p:cNvSpPr/>
          <p:nvPr/>
        </p:nvSpPr>
        <p:spPr>
          <a:xfrm flipH="1">
            <a:off x="4027250" y="1566155"/>
            <a:ext cx="70428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3600" b="1" u="sng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 me go out late at night </a:t>
            </a:r>
            <a:endParaRPr lang="en-US" sz="3600" b="1" u="sng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DED7F9-DA1A-8C95-4A92-C4164059C10C}"/>
              </a:ext>
            </a:extLst>
          </p:cNvPr>
          <p:cNvCxnSpPr>
            <a:cxnSpLocks/>
          </p:cNvCxnSpPr>
          <p:nvPr/>
        </p:nvCxnSpPr>
        <p:spPr>
          <a:xfrm>
            <a:off x="3064213" y="1673157"/>
            <a:ext cx="379378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FF6F54-B180-C64E-B8DE-B35B534CA0DC}"/>
              </a:ext>
            </a:extLst>
          </p:cNvPr>
          <p:cNvCxnSpPr>
            <a:cxnSpLocks/>
          </p:cNvCxnSpPr>
          <p:nvPr/>
        </p:nvCxnSpPr>
        <p:spPr>
          <a:xfrm>
            <a:off x="2538919" y="2791838"/>
            <a:ext cx="379378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664EAB5-DD20-410B-D180-E5923D02D81F}"/>
              </a:ext>
            </a:extLst>
          </p:cNvPr>
          <p:cNvSpPr/>
          <p:nvPr/>
        </p:nvSpPr>
        <p:spPr>
          <a:xfrm flipH="1">
            <a:off x="2629710" y="2731427"/>
            <a:ext cx="87419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3600" b="1" u="sng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 me use </a:t>
            </a:r>
            <a:r>
              <a:rPr lang="vi-VN" sz="3200" b="1" u="sng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</a:t>
            </a:r>
            <a:r>
              <a:rPr lang="vi-VN" sz="3600" b="1" u="sng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family motorbike</a:t>
            </a:r>
            <a:endParaRPr lang="en-US" sz="3600" b="1" u="sng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7A0493-CF38-9638-A65A-A564317C3963}"/>
              </a:ext>
            </a:extLst>
          </p:cNvPr>
          <p:cNvCxnSpPr>
            <a:cxnSpLocks/>
          </p:cNvCxnSpPr>
          <p:nvPr/>
        </p:nvCxnSpPr>
        <p:spPr>
          <a:xfrm>
            <a:off x="2947479" y="3891980"/>
            <a:ext cx="521402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1B47936-EB93-7C8D-6702-E9740D5AA513}"/>
              </a:ext>
            </a:extLst>
          </p:cNvPr>
          <p:cNvSpPr/>
          <p:nvPr/>
        </p:nvSpPr>
        <p:spPr>
          <a:xfrm flipH="1">
            <a:off x="2885311" y="3812386"/>
            <a:ext cx="102237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3600" b="1" u="sng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</a:t>
            </a:r>
            <a:r>
              <a:rPr lang="en-US" sz="3600" b="1" u="sng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vi-VN" sz="3600" b="1" u="sng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3600" b="1" u="sng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students up answer the question</a:t>
            </a:r>
            <a:endParaRPr lang="en-US" sz="3600" b="1" u="sng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717B9C-4D1B-570B-72D3-829590959F32}"/>
              </a:ext>
            </a:extLst>
          </p:cNvPr>
          <p:cNvCxnSpPr>
            <a:cxnSpLocks/>
          </p:cNvCxnSpPr>
          <p:nvPr/>
        </p:nvCxnSpPr>
        <p:spPr>
          <a:xfrm>
            <a:off x="2881929" y="4982887"/>
            <a:ext cx="379378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7CD669A-0DEF-346D-9473-35CC6221D68C}"/>
              </a:ext>
            </a:extLst>
          </p:cNvPr>
          <p:cNvSpPr/>
          <p:nvPr/>
        </p:nvSpPr>
        <p:spPr>
          <a:xfrm flipH="1">
            <a:off x="2629710" y="4968723"/>
            <a:ext cx="102237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32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allows me to go out at night with my best friends</a:t>
            </a:r>
            <a:endParaRPr lang="en-US" sz="3200" b="1" u="sng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6C5909-6A6C-5948-BEF0-B671D60B273B}"/>
              </a:ext>
            </a:extLst>
          </p:cNvPr>
          <p:cNvCxnSpPr>
            <a:cxnSpLocks/>
          </p:cNvCxnSpPr>
          <p:nvPr/>
        </p:nvCxnSpPr>
        <p:spPr>
          <a:xfrm>
            <a:off x="2194647" y="6076191"/>
            <a:ext cx="379378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80BBF9-0B73-47B5-D7A1-A7329769D07C}"/>
              </a:ext>
            </a:extLst>
          </p:cNvPr>
          <p:cNvSpPr/>
          <p:nvPr/>
        </p:nvSpPr>
        <p:spPr>
          <a:xfrm flipH="1">
            <a:off x="2194647" y="6007311"/>
            <a:ext cx="102237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lets me follow her.</a:t>
            </a:r>
            <a:endParaRPr lang="en-US" sz="3200" b="1" u="sng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958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3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dirty="0"/>
          </a:p>
        </p:txBody>
      </p:sp>
      <p:sp>
        <p:nvSpPr>
          <p:cNvPr id="264" name="Google Shape;264;p13"/>
          <p:cNvSpPr txBox="1"/>
          <p:nvPr/>
        </p:nvSpPr>
        <p:spPr>
          <a:xfrm>
            <a:off x="1125516" y="887240"/>
            <a:ext cx="10357658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5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</a:t>
            </a: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5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vocabulary</a:t>
            </a: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5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of </a:t>
            </a:r>
            <a:r>
              <a:rPr lang="en-US" sz="5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5;</a:t>
            </a:r>
            <a:endParaRPr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03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urier New"/>
              <a:buNone/>
            </a:pPr>
            <a:endParaRPr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"/>
          <p:cNvSpPr/>
          <p:nvPr/>
        </p:nvSpPr>
        <p:spPr>
          <a:xfrm>
            <a:off x="3810000" y="1429177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dirty="0"/>
          </a:p>
        </p:txBody>
      </p:sp>
      <p:pic>
        <p:nvPicPr>
          <p:cNvPr id="273" name="Google Shape;27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4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3107D8-88ED-B814-3B3A-332B970F87EA}"/>
              </a:ext>
            </a:extLst>
          </p:cNvPr>
          <p:cNvSpPr/>
          <p:nvPr/>
        </p:nvSpPr>
        <p:spPr>
          <a:xfrm>
            <a:off x="1888879" y="2388600"/>
            <a:ext cx="81067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143000" lvl="1" indent="-685800">
              <a:buFontTx/>
              <a:buChar char="-"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 PROJECT in 4 groups</a:t>
            </a:r>
          </a:p>
          <a:p>
            <a:pPr marL="1143000" lvl="1" indent="-685800">
              <a:buFontTx/>
              <a:buChar char="-"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Prepare practice test 1.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376</Words>
  <Application>Microsoft Office PowerPoint</Application>
  <PresentationFormat>Widescreen</PresentationFormat>
  <Paragraphs>78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Bookman Old Style</vt:lpstr>
      <vt:lpstr>Wingdings</vt:lpstr>
      <vt:lpstr>Calibri</vt:lpstr>
      <vt:lpstr>Times New Roman</vt:lpstr>
      <vt:lpstr>Calibri Light</vt:lpstr>
      <vt:lpstr>Open Sans</vt:lpstr>
      <vt:lpstr>Courier New</vt:lpstr>
      <vt:lpstr>Office Theme</vt:lpstr>
      <vt:lpstr>PowerPoint Presentation</vt:lpstr>
      <vt:lpstr>PowerPoint Presentation</vt:lpstr>
      <vt:lpstr>Warm up</vt:lpstr>
      <vt:lpstr>PowerPoint Presentation</vt:lpstr>
      <vt:lpstr>PowerPoint Presentation</vt:lpstr>
      <vt:lpstr>ACTIVITY 3: CHOOSE THE CORRECT ANSWERS.</vt:lpstr>
      <vt:lpstr>ACTIVITY 3: Rewrite the sentences using the given words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7</cp:revision>
  <dcterms:created xsi:type="dcterms:W3CDTF">2020-12-09T02:04:09Z</dcterms:created>
  <dcterms:modified xsi:type="dcterms:W3CDTF">2024-10-02T04:11:22Z</dcterms:modified>
</cp:coreProperties>
</file>