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7"/>
  </p:notesMasterIdLst>
  <p:sldIdLst>
    <p:sldId id="271" r:id="rId2"/>
    <p:sldId id="276" r:id="rId3"/>
    <p:sldId id="278" r:id="rId4"/>
    <p:sldId id="279" r:id="rId5"/>
    <p:sldId id="330" r:id="rId6"/>
    <p:sldId id="332" r:id="rId7"/>
    <p:sldId id="333" r:id="rId8"/>
    <p:sldId id="348" r:id="rId9"/>
    <p:sldId id="331" r:id="rId10"/>
    <p:sldId id="349" r:id="rId11"/>
    <p:sldId id="337" r:id="rId12"/>
    <p:sldId id="338" r:id="rId13"/>
    <p:sldId id="339" r:id="rId14"/>
    <p:sldId id="340" r:id="rId15"/>
    <p:sldId id="341" r:id="rId16"/>
    <p:sldId id="327" r:id="rId17"/>
    <p:sldId id="350" r:id="rId18"/>
    <p:sldId id="325" r:id="rId19"/>
    <p:sldId id="343" r:id="rId20"/>
    <p:sldId id="344" r:id="rId21"/>
    <p:sldId id="345" r:id="rId22"/>
    <p:sldId id="351" r:id="rId23"/>
    <p:sldId id="292" r:id="rId24"/>
    <p:sldId id="293" r:id="rId25"/>
    <p:sldId id="272"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673"/>
    <a:srgbClr val="048DA4"/>
    <a:srgbClr val="F26532"/>
    <a:srgbClr val="05A0B8"/>
    <a:srgbClr val="A3DBE1"/>
    <a:srgbClr val="E26714"/>
    <a:srgbClr val="EE8640"/>
    <a:srgbClr val="05788C"/>
    <a:srgbClr val="C0E6EA"/>
    <a:srgbClr val="A0DCF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864" autoAdjust="0"/>
    <p:restoredTop sz="94118" autoAdjust="0"/>
  </p:normalViewPr>
  <p:slideViewPr>
    <p:cSldViewPr snapToGrid="0" showGuides="1">
      <p:cViewPr varScale="1">
        <p:scale>
          <a:sx n="105" d="100"/>
          <a:sy n="105" d="100"/>
        </p:scale>
        <p:origin x="528"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0280945-BB74-47ED-919A-9C361166EB61}"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62FB90-C021-40C3-ACC1-60A35BBA1602}" type="slidenum">
              <a:rPr lang="en-US" smtClean="0"/>
              <a:t>‹#›</a:t>
            </a:fld>
            <a:endParaRPr lang="en-US"/>
          </a:p>
        </p:txBody>
      </p:sp>
    </p:spTree>
    <p:extLst>
      <p:ext uri="{BB962C8B-B14F-4D97-AF65-F5344CB8AC3E}">
        <p14:creationId xmlns:p14="http://schemas.microsoft.com/office/powerpoint/2010/main" val="8948544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4</a:t>
            </a:fld>
            <a:endParaRPr lang="en-US"/>
          </a:p>
        </p:txBody>
      </p:sp>
    </p:spTree>
    <p:extLst>
      <p:ext uri="{BB962C8B-B14F-4D97-AF65-F5344CB8AC3E}">
        <p14:creationId xmlns:p14="http://schemas.microsoft.com/office/powerpoint/2010/main" val="1479124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15</a:t>
            </a:fld>
            <a:endParaRPr lang="en-US"/>
          </a:p>
        </p:txBody>
      </p:sp>
    </p:spTree>
    <p:extLst>
      <p:ext uri="{BB962C8B-B14F-4D97-AF65-F5344CB8AC3E}">
        <p14:creationId xmlns:p14="http://schemas.microsoft.com/office/powerpoint/2010/main" val="33046273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16</a:t>
            </a:fld>
            <a:endParaRPr lang="en-US"/>
          </a:p>
        </p:txBody>
      </p:sp>
    </p:spTree>
    <p:extLst>
      <p:ext uri="{BB962C8B-B14F-4D97-AF65-F5344CB8AC3E}">
        <p14:creationId xmlns:p14="http://schemas.microsoft.com/office/powerpoint/2010/main" val="110950261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17</a:t>
            </a:fld>
            <a:endParaRPr lang="en-US"/>
          </a:p>
        </p:txBody>
      </p:sp>
    </p:spTree>
    <p:extLst>
      <p:ext uri="{BB962C8B-B14F-4D97-AF65-F5344CB8AC3E}">
        <p14:creationId xmlns:p14="http://schemas.microsoft.com/office/powerpoint/2010/main" val="36467601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22</a:t>
            </a:fld>
            <a:endParaRPr lang="en-US"/>
          </a:p>
        </p:txBody>
      </p:sp>
    </p:spTree>
    <p:extLst>
      <p:ext uri="{BB962C8B-B14F-4D97-AF65-F5344CB8AC3E}">
        <p14:creationId xmlns:p14="http://schemas.microsoft.com/office/powerpoint/2010/main" val="33346039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5</a:t>
            </a:fld>
            <a:endParaRPr lang="en-US"/>
          </a:p>
        </p:txBody>
      </p:sp>
    </p:spTree>
    <p:extLst>
      <p:ext uri="{BB962C8B-B14F-4D97-AF65-F5344CB8AC3E}">
        <p14:creationId xmlns:p14="http://schemas.microsoft.com/office/powerpoint/2010/main" val="21652535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8</a:t>
            </a:fld>
            <a:endParaRPr lang="en-US"/>
          </a:p>
        </p:txBody>
      </p:sp>
    </p:spTree>
    <p:extLst>
      <p:ext uri="{BB962C8B-B14F-4D97-AF65-F5344CB8AC3E}">
        <p14:creationId xmlns:p14="http://schemas.microsoft.com/office/powerpoint/2010/main" val="25296292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9</a:t>
            </a:fld>
            <a:endParaRPr lang="en-US"/>
          </a:p>
        </p:txBody>
      </p:sp>
    </p:spTree>
    <p:extLst>
      <p:ext uri="{BB962C8B-B14F-4D97-AF65-F5344CB8AC3E}">
        <p14:creationId xmlns:p14="http://schemas.microsoft.com/office/powerpoint/2010/main" val="38882009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x-none" dirty="0"/>
          </a:p>
        </p:txBody>
      </p:sp>
      <p:sp>
        <p:nvSpPr>
          <p:cNvPr id="4" name="Slide Number Placeholder 3"/>
          <p:cNvSpPr>
            <a:spLocks noGrp="1"/>
          </p:cNvSpPr>
          <p:nvPr>
            <p:ph type="sldNum" sz="quarter" idx="5"/>
          </p:nvPr>
        </p:nvSpPr>
        <p:spPr/>
        <p:txBody>
          <a:bodyPr/>
          <a:lstStyle/>
          <a:p>
            <a:fld id="{1B62FB90-C021-40C3-ACC1-60A35BBA1602}" type="slidenum">
              <a:rPr lang="en-US" smtClean="0"/>
              <a:t>10</a:t>
            </a:fld>
            <a:endParaRPr lang="en-US"/>
          </a:p>
        </p:txBody>
      </p:sp>
    </p:spTree>
    <p:extLst>
      <p:ext uri="{BB962C8B-B14F-4D97-AF65-F5344CB8AC3E}">
        <p14:creationId xmlns:p14="http://schemas.microsoft.com/office/powerpoint/2010/main" val="2349707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11</a:t>
            </a:fld>
            <a:endParaRPr lang="en-US"/>
          </a:p>
        </p:txBody>
      </p:sp>
    </p:spTree>
    <p:extLst>
      <p:ext uri="{BB962C8B-B14F-4D97-AF65-F5344CB8AC3E}">
        <p14:creationId xmlns:p14="http://schemas.microsoft.com/office/powerpoint/2010/main" val="980545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12</a:t>
            </a:fld>
            <a:endParaRPr lang="en-US"/>
          </a:p>
        </p:txBody>
      </p:sp>
    </p:spTree>
    <p:extLst>
      <p:ext uri="{BB962C8B-B14F-4D97-AF65-F5344CB8AC3E}">
        <p14:creationId xmlns:p14="http://schemas.microsoft.com/office/powerpoint/2010/main" val="31591398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13</a:t>
            </a:fld>
            <a:endParaRPr lang="en-US"/>
          </a:p>
        </p:txBody>
      </p:sp>
    </p:spTree>
    <p:extLst>
      <p:ext uri="{BB962C8B-B14F-4D97-AF65-F5344CB8AC3E}">
        <p14:creationId xmlns:p14="http://schemas.microsoft.com/office/powerpoint/2010/main" val="39507697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B62FB90-C021-40C3-ACC1-60A35BBA1602}" type="slidenum">
              <a:rPr lang="en-US" smtClean="0"/>
              <a:t>14</a:t>
            </a:fld>
            <a:endParaRPr lang="en-US"/>
          </a:p>
        </p:txBody>
      </p:sp>
    </p:spTree>
    <p:extLst>
      <p:ext uri="{BB962C8B-B14F-4D97-AF65-F5344CB8AC3E}">
        <p14:creationId xmlns:p14="http://schemas.microsoft.com/office/powerpoint/2010/main" val="34329353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191598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045633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68106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526A92-8AAF-4BF0-85FE-B336BF0F8D2D}"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164339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526A92-8AAF-4BF0-85FE-B336BF0F8D2D}"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891073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526A92-8AAF-4BF0-85FE-B336BF0F8D2D}"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2389246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526A92-8AAF-4BF0-85FE-B336BF0F8D2D}" type="datetimeFigureOut">
              <a:rPr lang="en-US" smtClean="0"/>
              <a:t>11/10/2022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5244916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526A92-8AAF-4BF0-85FE-B336BF0F8D2D}" type="datetimeFigureOut">
              <a:rPr lang="en-US" smtClean="0"/>
              <a:t>11/10/2022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42140956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526A92-8AAF-4BF0-85FE-B336BF0F8D2D}" type="datetimeFigureOut">
              <a:rPr lang="en-US" smtClean="0"/>
              <a:t>11/10/2022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11295725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35298798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B526A92-8AAF-4BF0-85FE-B336BF0F8D2D}" type="datetimeFigureOut">
              <a:rPr lang="en-US" smtClean="0"/>
              <a:t>11/10/2022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2AF2F91-6C79-4775-9E01-5F8EDCA63F89}" type="slidenum">
              <a:rPr lang="en-US" smtClean="0"/>
              <a:t>‹#›</a:t>
            </a:fld>
            <a:endParaRPr lang="en-US"/>
          </a:p>
        </p:txBody>
      </p:sp>
    </p:spTree>
    <p:extLst>
      <p:ext uri="{BB962C8B-B14F-4D97-AF65-F5344CB8AC3E}">
        <p14:creationId xmlns:p14="http://schemas.microsoft.com/office/powerpoint/2010/main" val="7012880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526A92-8AAF-4BF0-85FE-B336BF0F8D2D}" type="datetimeFigureOut">
              <a:rPr lang="en-US" smtClean="0"/>
              <a:t>11/10/2022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2AF2F91-6C79-4775-9E01-5F8EDCA63F89}" type="slidenum">
              <a:rPr lang="en-US" smtClean="0"/>
              <a:t>‹#›</a:t>
            </a:fld>
            <a:endParaRPr lang="en-US"/>
          </a:p>
        </p:txBody>
      </p:sp>
    </p:spTree>
    <p:extLst>
      <p:ext uri="{BB962C8B-B14F-4D97-AF65-F5344CB8AC3E}">
        <p14:creationId xmlns:p14="http://schemas.microsoft.com/office/powerpoint/2010/main" val="422913126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1.png"/></Relationships>
</file>

<file path=ppt/slides/_rels/slide1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4.png"/><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7.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8.png"/></Relationships>
</file>

<file path=ppt/slides/_rels/slide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5.png"/><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9.png"/><Relationship Id="rId10" Type="http://schemas.openxmlformats.org/officeDocument/2006/relationships/image" Target="../media/image20.png"/><Relationship Id="rId4" Type="http://schemas.openxmlformats.org/officeDocument/2006/relationships/image" Target="../media/image11.png"/><Relationship Id="rId9"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93" y="6858"/>
            <a:ext cx="12179808" cy="6851142"/>
          </a:xfrm>
          <a:prstGeom prst="rect">
            <a:avLst/>
          </a:prstGeom>
        </p:spPr>
      </p:pic>
    </p:spTree>
    <p:extLst>
      <p:ext uri="{BB962C8B-B14F-4D97-AF65-F5344CB8AC3E}">
        <p14:creationId xmlns:p14="http://schemas.microsoft.com/office/powerpoint/2010/main" val="2454362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7" y="2041246"/>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Task </a:t>
            </a:r>
            <a:r>
              <a:rPr lang="en-US" dirty="0">
                <a:solidFill>
                  <a:srgbClr val="006673"/>
                </a:solidFill>
              </a:rPr>
              <a:t>1: A</a:t>
            </a:r>
            <a:r>
              <a:rPr lang="en-US" dirty="0" smtClean="0">
                <a:solidFill>
                  <a:srgbClr val="006673"/>
                </a:solidFill>
              </a:rPr>
              <a:t>nswer </a:t>
            </a:r>
            <a:r>
              <a:rPr lang="en-US" dirty="0">
                <a:solidFill>
                  <a:srgbClr val="006673"/>
                </a:solidFill>
              </a:rPr>
              <a:t>these questions. </a:t>
            </a:r>
            <a:endParaRPr lang="en-GB" dirty="0">
              <a:solidFill>
                <a:srgbClr val="006673"/>
              </a:solidFill>
            </a:endParaRPr>
          </a:p>
        </p:txBody>
      </p:sp>
      <p:sp>
        <p:nvSpPr>
          <p:cNvPr id="27" name="Rectangle 26"/>
          <p:cNvSpPr/>
          <p:nvPr/>
        </p:nvSpPr>
        <p:spPr>
          <a:xfrm>
            <a:off x="5715417" y="3034141"/>
            <a:ext cx="5749789" cy="10861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a:t>
            </a:r>
            <a:r>
              <a:rPr lang="en-US" dirty="0" smtClean="0">
                <a:solidFill>
                  <a:srgbClr val="006673"/>
                </a:solidFill>
              </a:rPr>
              <a:t>Solve the crossword.</a:t>
            </a: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3: Which tour does each statement below talk about? </a:t>
            </a: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37905" y="2337975"/>
            <a:ext cx="794908" cy="96115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32832431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t>Read the brochures below. Then work in pairs to solve the crossword using words from the brochures. </a:t>
            </a:r>
            <a:endParaRPr lang="x-none" sz="2800" b="1" dirty="0"/>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pic>
        <p:nvPicPr>
          <p:cNvPr id="11" name="Picture 10">
            <a:extLst>
              <a:ext uri="{FF2B5EF4-FFF2-40B4-BE49-F238E27FC236}">
                <a16:creationId xmlns:a16="http://schemas.microsoft.com/office/drawing/2014/main" id="{BC116B3A-8412-DAFD-D7E7-615741184B4F}"/>
              </a:ext>
            </a:extLst>
          </p:cNvPr>
          <p:cNvPicPr>
            <a:picLocks noChangeAspect="1"/>
          </p:cNvPicPr>
          <p:nvPr/>
        </p:nvPicPr>
        <p:blipFill>
          <a:blip r:embed="rId5"/>
          <a:stretch>
            <a:fillRect/>
          </a:stretch>
        </p:blipFill>
        <p:spPr>
          <a:xfrm>
            <a:off x="526464" y="2118939"/>
            <a:ext cx="3908549" cy="4450427"/>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674748"/>
            <a:ext cx="7006461" cy="830997"/>
          </a:xfrm>
          <a:prstGeom prst="rect">
            <a:avLst/>
          </a:prstGeom>
          <a:noFill/>
        </p:spPr>
        <p:txBody>
          <a:bodyPr wrap="square">
            <a:spAutoFit/>
          </a:bodyPr>
          <a:lstStyle/>
          <a:p>
            <a:r>
              <a:rPr lang="en-US" sz="2000" b="1" i="0" dirty="0">
                <a:solidFill>
                  <a:srgbClr val="242021"/>
                </a:solidFill>
                <a:effectLst/>
                <a:latin typeface="UTMDaxlineBold"/>
              </a:rPr>
              <a:t>ACROSS</a:t>
            </a:r>
            <a:r>
              <a:rPr lang="en-US" sz="2800" dirty="0"/>
              <a:t> </a:t>
            </a:r>
            <a:r>
              <a:rPr lang="en-US" sz="2000" dirty="0"/>
              <a:t/>
            </a:r>
            <a:br>
              <a:rPr lang="en-US" sz="2000" dirty="0"/>
            </a:br>
            <a:r>
              <a:rPr lang="en-US" sz="2000" b="1" i="0" dirty="0">
                <a:solidFill>
                  <a:srgbClr val="007B83"/>
                </a:solidFill>
                <a:effectLst/>
                <a:latin typeface="UTMDaxlineBold"/>
              </a:rPr>
              <a:t>1. </a:t>
            </a:r>
            <a:r>
              <a:rPr lang="en-US" sz="2000" b="0" i="0" dirty="0">
                <a:solidFill>
                  <a:srgbClr val="242021"/>
                </a:solidFill>
                <a:effectLst/>
                <a:latin typeface="UTM-Daxline"/>
              </a:rPr>
              <a:t>(v) to keep something safe from damage or harm</a:t>
            </a:r>
            <a:endParaRPr lang="en-US" sz="2000" dirty="0"/>
          </a:p>
        </p:txBody>
      </p:sp>
      <p:pic>
        <p:nvPicPr>
          <p:cNvPr id="7" name="Picture 6">
            <a:extLst>
              <a:ext uri="{FF2B5EF4-FFF2-40B4-BE49-F238E27FC236}">
                <a16:creationId xmlns:a16="http://schemas.microsoft.com/office/drawing/2014/main" id="{499FA0C8-2086-C8B3-5E28-2CB92F186AA2}"/>
              </a:ext>
            </a:extLst>
          </p:cNvPr>
          <p:cNvPicPr>
            <a:picLocks noChangeAspect="1"/>
          </p:cNvPicPr>
          <p:nvPr/>
        </p:nvPicPr>
        <p:blipFill>
          <a:blip r:embed="rId6"/>
          <a:stretch>
            <a:fillRect/>
          </a:stretch>
        </p:blipFill>
        <p:spPr>
          <a:xfrm>
            <a:off x="5786651" y="2615415"/>
            <a:ext cx="2831910" cy="393150"/>
          </a:xfrm>
          <a:prstGeom prst="rect">
            <a:avLst/>
          </a:prstGeom>
        </p:spPr>
      </p:pic>
    </p:spTree>
    <p:extLst>
      <p:ext uri="{BB962C8B-B14F-4D97-AF65-F5344CB8AC3E}">
        <p14:creationId xmlns:p14="http://schemas.microsoft.com/office/powerpoint/2010/main" val="3325223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674748"/>
            <a:ext cx="7006461" cy="830997"/>
          </a:xfrm>
          <a:prstGeom prst="rect">
            <a:avLst/>
          </a:prstGeom>
          <a:noFill/>
        </p:spPr>
        <p:txBody>
          <a:bodyPr wrap="square">
            <a:spAutoFit/>
          </a:bodyPr>
          <a:lstStyle/>
          <a:p>
            <a:r>
              <a:rPr lang="en-US" sz="2000" b="1" i="0" dirty="0">
                <a:solidFill>
                  <a:srgbClr val="242021"/>
                </a:solidFill>
                <a:effectLst/>
                <a:latin typeface="UTMDaxlineBold"/>
              </a:rPr>
              <a:t>DOWN</a:t>
            </a:r>
            <a:r>
              <a:rPr lang="en-US" sz="2800" dirty="0"/>
              <a:t> </a:t>
            </a:r>
            <a:r>
              <a:rPr lang="en-US" sz="2000" dirty="0"/>
              <a:t/>
            </a:r>
            <a:br>
              <a:rPr lang="en-US" sz="2000" dirty="0"/>
            </a:br>
            <a:r>
              <a:rPr lang="en-US" sz="2000" b="1" i="0" dirty="0">
                <a:solidFill>
                  <a:srgbClr val="007B83"/>
                </a:solidFill>
                <a:effectLst/>
                <a:latin typeface="UTMDaxlineBold"/>
              </a:rPr>
              <a:t>2. </a:t>
            </a:r>
            <a:r>
              <a:rPr lang="en-US" sz="2000" b="0" i="0" dirty="0">
                <a:solidFill>
                  <a:srgbClr val="242021"/>
                </a:solidFill>
                <a:effectLst/>
                <a:latin typeface="UTM-Daxline"/>
              </a:rPr>
              <a:t>(n) the way of life of a group of people </a:t>
            </a:r>
            <a:r>
              <a:rPr lang="en-US" sz="2000" b="0" i="0" dirty="0" smtClean="0">
                <a:solidFill>
                  <a:srgbClr val="242021"/>
                </a:solidFill>
                <a:effectLst/>
                <a:latin typeface="UTM-Daxline"/>
              </a:rPr>
              <a:t>or countries</a:t>
            </a:r>
            <a:endParaRPr lang="en-US" sz="2000" dirty="0"/>
          </a:p>
        </p:txBody>
      </p:sp>
      <p:pic>
        <p:nvPicPr>
          <p:cNvPr id="12" name="Picture 11">
            <a:extLst>
              <a:ext uri="{FF2B5EF4-FFF2-40B4-BE49-F238E27FC236}">
                <a16:creationId xmlns:a16="http://schemas.microsoft.com/office/drawing/2014/main" id="{C437AD17-3393-EBE1-838B-11A07996B40B}"/>
              </a:ext>
            </a:extLst>
          </p:cNvPr>
          <p:cNvPicPr>
            <a:picLocks noChangeAspect="1"/>
          </p:cNvPicPr>
          <p:nvPr/>
        </p:nvPicPr>
        <p:blipFill>
          <a:blip r:embed="rId5"/>
          <a:stretch>
            <a:fillRect/>
          </a:stretch>
        </p:blipFill>
        <p:spPr>
          <a:xfrm>
            <a:off x="566381" y="2118939"/>
            <a:ext cx="4421035" cy="4642356"/>
          </a:xfrm>
          <a:prstGeom prst="rect">
            <a:avLst/>
          </a:prstGeom>
        </p:spPr>
      </p:pic>
      <p:sp>
        <p:nvSpPr>
          <p:cNvPr id="16" name="Rectangle 15">
            <a:extLst>
              <a:ext uri="{FF2B5EF4-FFF2-40B4-BE49-F238E27FC236}">
                <a16:creationId xmlns:a16="http://schemas.microsoft.com/office/drawing/2014/main" id="{FB0B4B58-8168-0916-06E2-89EDCB5626F6}"/>
              </a:ext>
            </a:extLst>
          </p:cNvPr>
          <p:cNvSpPr/>
          <p:nvPr/>
        </p:nvSpPr>
        <p:spPr>
          <a:xfrm>
            <a:off x="566381" y="2263992"/>
            <a:ext cx="1705971" cy="52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2C11B080-DCDD-967D-F170-BD0FA6AED90B}"/>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4" name="Picture 3">
            <a:extLst>
              <a:ext uri="{FF2B5EF4-FFF2-40B4-BE49-F238E27FC236}">
                <a16:creationId xmlns:a16="http://schemas.microsoft.com/office/drawing/2014/main" id="{E8112CF2-7F5A-46A8-CAB0-81404C102AF7}"/>
              </a:ext>
            </a:extLst>
          </p:cNvPr>
          <p:cNvPicPr>
            <a:picLocks noChangeAspect="1"/>
          </p:cNvPicPr>
          <p:nvPr/>
        </p:nvPicPr>
        <p:blipFill>
          <a:blip r:embed="rId7"/>
          <a:stretch>
            <a:fillRect/>
          </a:stretch>
        </p:blipFill>
        <p:spPr>
          <a:xfrm>
            <a:off x="7822769" y="2599508"/>
            <a:ext cx="403371" cy="2853841"/>
          </a:xfrm>
          <a:prstGeom prst="rect">
            <a:avLst/>
          </a:prstGeom>
        </p:spPr>
      </p:pic>
    </p:spTree>
    <p:extLst>
      <p:ext uri="{BB962C8B-B14F-4D97-AF65-F5344CB8AC3E}">
        <p14:creationId xmlns:p14="http://schemas.microsoft.com/office/powerpoint/2010/main" val="164363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2" y="5674748"/>
            <a:ext cx="6288474" cy="1077218"/>
          </a:xfrm>
          <a:prstGeom prst="rect">
            <a:avLst/>
          </a:prstGeom>
          <a:noFill/>
        </p:spPr>
        <p:txBody>
          <a:bodyPr wrap="square">
            <a:spAutoFit/>
          </a:bodyPr>
          <a:lstStyle/>
          <a:p>
            <a:r>
              <a:rPr lang="en-US" sz="2400" b="1" i="0" dirty="0">
                <a:solidFill>
                  <a:srgbClr val="242021"/>
                </a:solidFill>
                <a:effectLst/>
              </a:rPr>
              <a:t>ACROSS</a:t>
            </a:r>
            <a:r>
              <a:rPr lang="en-US" sz="3200" dirty="0"/>
              <a:t> </a:t>
            </a:r>
            <a:r>
              <a:rPr lang="en-US" sz="2400" dirty="0"/>
              <a:t/>
            </a:r>
            <a:br>
              <a:rPr lang="en-US" sz="2400" dirty="0"/>
            </a:br>
            <a:r>
              <a:rPr lang="en-US" sz="2400" b="1" i="0" dirty="0">
                <a:solidFill>
                  <a:srgbClr val="007B83"/>
                </a:solidFill>
                <a:effectLst/>
              </a:rPr>
              <a:t>3. </a:t>
            </a:r>
            <a:r>
              <a:rPr lang="en-US" sz="2400" b="0" i="0" dirty="0">
                <a:solidFill>
                  <a:srgbClr val="242021"/>
                </a:solidFill>
                <a:effectLst/>
              </a:rPr>
              <a:t>(adj) connected with the place you are living</a:t>
            </a:r>
            <a:r>
              <a:rPr lang="en-US" sz="3200" dirty="0"/>
              <a:t> </a:t>
            </a:r>
            <a:endParaRPr lang="en-US" sz="2400" dirty="0"/>
          </a:p>
        </p:txBody>
      </p:sp>
      <p:pic>
        <p:nvPicPr>
          <p:cNvPr id="12" name="Picture 11">
            <a:extLst>
              <a:ext uri="{FF2B5EF4-FFF2-40B4-BE49-F238E27FC236}">
                <a16:creationId xmlns:a16="http://schemas.microsoft.com/office/drawing/2014/main" id="{ABB60C51-01DC-FD2D-022A-F30B068D0A2B}"/>
              </a:ext>
            </a:extLst>
          </p:cNvPr>
          <p:cNvPicPr>
            <a:picLocks noChangeAspect="1"/>
          </p:cNvPicPr>
          <p:nvPr/>
        </p:nvPicPr>
        <p:blipFill>
          <a:blip r:embed="rId5"/>
          <a:stretch>
            <a:fillRect/>
          </a:stretch>
        </p:blipFill>
        <p:spPr>
          <a:xfrm>
            <a:off x="566381" y="2118939"/>
            <a:ext cx="4421035" cy="4642356"/>
          </a:xfrm>
          <a:prstGeom prst="rect">
            <a:avLst/>
          </a:prstGeom>
        </p:spPr>
      </p:pic>
      <p:sp>
        <p:nvSpPr>
          <p:cNvPr id="16" name="Rectangle 15">
            <a:extLst>
              <a:ext uri="{FF2B5EF4-FFF2-40B4-BE49-F238E27FC236}">
                <a16:creationId xmlns:a16="http://schemas.microsoft.com/office/drawing/2014/main" id="{667AC29F-0A4E-0B45-A1E9-E13A13011616}"/>
              </a:ext>
            </a:extLst>
          </p:cNvPr>
          <p:cNvSpPr/>
          <p:nvPr/>
        </p:nvSpPr>
        <p:spPr>
          <a:xfrm>
            <a:off x="566381" y="2263992"/>
            <a:ext cx="1705971" cy="52872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097FEAAF-0D2C-C718-5EC2-74BDD450B567}"/>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20" name="Picture 19">
            <a:extLst>
              <a:ext uri="{FF2B5EF4-FFF2-40B4-BE49-F238E27FC236}">
                <a16:creationId xmlns:a16="http://schemas.microsoft.com/office/drawing/2014/main" id="{41A792EB-F3DF-BED7-D1AC-7557FC888B9C}"/>
              </a:ext>
            </a:extLst>
          </p:cNvPr>
          <p:cNvPicPr>
            <a:picLocks noChangeAspect="1"/>
          </p:cNvPicPr>
          <p:nvPr/>
        </p:nvPicPr>
        <p:blipFill>
          <a:blip r:embed="rId7"/>
          <a:stretch>
            <a:fillRect/>
          </a:stretch>
        </p:blipFill>
        <p:spPr>
          <a:xfrm>
            <a:off x="7822769" y="2599508"/>
            <a:ext cx="403371" cy="2864858"/>
          </a:xfrm>
          <a:prstGeom prst="rect">
            <a:avLst/>
          </a:prstGeom>
        </p:spPr>
      </p:pic>
      <p:pic>
        <p:nvPicPr>
          <p:cNvPr id="4" name="Picture 3">
            <a:extLst>
              <a:ext uri="{FF2B5EF4-FFF2-40B4-BE49-F238E27FC236}">
                <a16:creationId xmlns:a16="http://schemas.microsoft.com/office/drawing/2014/main" id="{0453DA6A-D4D8-116B-1B4E-8568E5108D5A}"/>
              </a:ext>
            </a:extLst>
          </p:cNvPr>
          <p:cNvPicPr>
            <a:picLocks noChangeAspect="1"/>
          </p:cNvPicPr>
          <p:nvPr/>
        </p:nvPicPr>
        <p:blipFill>
          <a:blip r:embed="rId8"/>
          <a:stretch>
            <a:fillRect/>
          </a:stretch>
        </p:blipFill>
        <p:spPr>
          <a:xfrm>
            <a:off x="6167368" y="3414650"/>
            <a:ext cx="2036738" cy="412867"/>
          </a:xfrm>
          <a:prstGeom prst="rect">
            <a:avLst/>
          </a:prstGeom>
        </p:spPr>
      </p:pic>
    </p:spTree>
    <p:extLst>
      <p:ext uri="{BB962C8B-B14F-4D97-AF65-F5344CB8AC3E}">
        <p14:creationId xmlns:p14="http://schemas.microsoft.com/office/powerpoint/2010/main" val="3695293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D792F594-17BD-D1CC-81BA-D816C5216878}"/>
              </a:ext>
            </a:extLst>
          </p:cNvPr>
          <p:cNvPicPr>
            <a:picLocks noChangeAspect="1"/>
          </p:cNvPicPr>
          <p:nvPr/>
        </p:nvPicPr>
        <p:blipFill>
          <a:blip r:embed="rId3"/>
          <a:stretch>
            <a:fillRect/>
          </a:stretch>
        </p:blipFill>
        <p:spPr>
          <a:xfrm>
            <a:off x="659112" y="2064661"/>
            <a:ext cx="3835769" cy="4503967"/>
          </a:xfrm>
          <a:prstGeom prst="rect">
            <a:avLst/>
          </a:prstGeom>
        </p:spPr>
      </p:pic>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5"/>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264255"/>
            <a:ext cx="6535880" cy="1446550"/>
          </a:xfrm>
          <a:prstGeom prst="rect">
            <a:avLst/>
          </a:prstGeom>
          <a:noFill/>
        </p:spPr>
        <p:txBody>
          <a:bodyPr wrap="square">
            <a:spAutoFit/>
          </a:bodyPr>
          <a:lstStyle/>
          <a:p>
            <a:r>
              <a:rPr lang="en-US" sz="2400" b="1" i="0" dirty="0">
                <a:solidFill>
                  <a:srgbClr val="242021"/>
                </a:solidFill>
                <a:effectLst/>
              </a:rPr>
              <a:t>ACROSS</a:t>
            </a:r>
            <a:r>
              <a:rPr lang="en-US" sz="3200" dirty="0"/>
              <a:t> </a:t>
            </a:r>
            <a:r>
              <a:rPr lang="en-US" sz="2400" dirty="0"/>
              <a:t/>
            </a:r>
            <a:br>
              <a:rPr lang="en-US" sz="2400" dirty="0"/>
            </a:br>
            <a:r>
              <a:rPr lang="en-US" sz="2400" b="1" i="0" dirty="0">
                <a:solidFill>
                  <a:srgbClr val="007B83"/>
                </a:solidFill>
                <a:effectLst/>
              </a:rPr>
              <a:t>4. </a:t>
            </a:r>
            <a:r>
              <a:rPr lang="en-US" sz="2400" b="0" i="0" dirty="0">
                <a:solidFill>
                  <a:srgbClr val="242021"/>
                </a:solidFill>
                <a:effectLst/>
              </a:rPr>
              <a:t>(n) things you buy or keep to remind yourself of a place or holiday</a:t>
            </a:r>
            <a:r>
              <a:rPr lang="en-US" sz="3200" dirty="0"/>
              <a:t> </a:t>
            </a:r>
            <a:endParaRPr lang="en-US" sz="2400" dirty="0"/>
          </a:p>
        </p:txBody>
      </p:sp>
      <p:pic>
        <p:nvPicPr>
          <p:cNvPr id="16" name="Picture 15">
            <a:extLst>
              <a:ext uri="{FF2B5EF4-FFF2-40B4-BE49-F238E27FC236}">
                <a16:creationId xmlns:a16="http://schemas.microsoft.com/office/drawing/2014/main" id="{C0933005-3C94-A25E-875F-37FCBB5ABBDB}"/>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17" name="Picture 16">
            <a:extLst>
              <a:ext uri="{FF2B5EF4-FFF2-40B4-BE49-F238E27FC236}">
                <a16:creationId xmlns:a16="http://schemas.microsoft.com/office/drawing/2014/main" id="{2F049C92-C7DB-52C5-B3BD-A9631640E943}"/>
              </a:ext>
            </a:extLst>
          </p:cNvPr>
          <p:cNvPicPr>
            <a:picLocks noChangeAspect="1"/>
          </p:cNvPicPr>
          <p:nvPr/>
        </p:nvPicPr>
        <p:blipFill>
          <a:blip r:embed="rId7"/>
          <a:stretch>
            <a:fillRect/>
          </a:stretch>
        </p:blipFill>
        <p:spPr>
          <a:xfrm>
            <a:off x="7833786" y="2599508"/>
            <a:ext cx="403371" cy="2873244"/>
          </a:xfrm>
          <a:prstGeom prst="rect">
            <a:avLst/>
          </a:prstGeom>
        </p:spPr>
      </p:pic>
      <p:pic>
        <p:nvPicPr>
          <p:cNvPr id="20" name="Picture 19">
            <a:extLst>
              <a:ext uri="{FF2B5EF4-FFF2-40B4-BE49-F238E27FC236}">
                <a16:creationId xmlns:a16="http://schemas.microsoft.com/office/drawing/2014/main" id="{000CD8C0-64C7-A68F-66B8-7EA49BB532E8}"/>
              </a:ext>
            </a:extLst>
          </p:cNvPr>
          <p:cNvPicPr>
            <a:picLocks noChangeAspect="1"/>
          </p:cNvPicPr>
          <p:nvPr/>
        </p:nvPicPr>
        <p:blipFill>
          <a:blip r:embed="rId8"/>
          <a:stretch>
            <a:fillRect/>
          </a:stretch>
        </p:blipFill>
        <p:spPr>
          <a:xfrm>
            <a:off x="6178385" y="3425667"/>
            <a:ext cx="2036738" cy="412867"/>
          </a:xfrm>
          <a:prstGeom prst="rect">
            <a:avLst/>
          </a:prstGeom>
        </p:spPr>
      </p:pic>
      <p:pic>
        <p:nvPicPr>
          <p:cNvPr id="4" name="Picture 3">
            <a:extLst>
              <a:ext uri="{FF2B5EF4-FFF2-40B4-BE49-F238E27FC236}">
                <a16:creationId xmlns:a16="http://schemas.microsoft.com/office/drawing/2014/main" id="{C6A08657-BCBB-ADB5-9536-844CEDC5DB4A}"/>
              </a:ext>
            </a:extLst>
          </p:cNvPr>
          <p:cNvPicPr>
            <a:picLocks noChangeAspect="1"/>
          </p:cNvPicPr>
          <p:nvPr/>
        </p:nvPicPr>
        <p:blipFill>
          <a:blip r:embed="rId9"/>
          <a:stretch>
            <a:fillRect/>
          </a:stretch>
        </p:blipFill>
        <p:spPr>
          <a:xfrm>
            <a:off x="7021871" y="4257635"/>
            <a:ext cx="3643854" cy="385820"/>
          </a:xfrm>
          <a:prstGeom prst="rect">
            <a:avLst/>
          </a:prstGeom>
        </p:spPr>
      </p:pic>
    </p:spTree>
    <p:extLst>
      <p:ext uri="{BB962C8B-B14F-4D97-AF65-F5344CB8AC3E}">
        <p14:creationId xmlns:p14="http://schemas.microsoft.com/office/powerpoint/2010/main" val="9522908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523999" y="1164832"/>
            <a:ext cx="10390497" cy="954107"/>
          </a:xfrm>
          <a:prstGeom prst="rect">
            <a:avLst/>
          </a:prstGeom>
          <a:noFill/>
        </p:spPr>
        <p:txBody>
          <a:bodyPr wrap="square">
            <a:spAutoFit/>
          </a:bodyPr>
          <a:lstStyle/>
          <a:p>
            <a:r>
              <a:rPr lang="en-US" sz="2800" b="1" dirty="0">
                <a:solidFill>
                  <a:srgbClr val="F26532"/>
                </a:solidFill>
              </a:rPr>
              <a:t>Read the brochures below. Then work in pairs to solve the crossword using words from the brochures. </a:t>
            </a:r>
            <a:endParaRPr lang="x-none" sz="2800" b="1" dirty="0">
              <a:solidFill>
                <a:srgbClr val="F26532"/>
              </a:solidFill>
            </a:endParaRPr>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868882" y="1267472"/>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895274" y="1164832"/>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2</a:t>
            </a:r>
            <a:endParaRPr lang="en-US" sz="4000" b="1" dirty="0">
              <a:solidFill>
                <a:schemeClr val="bg1"/>
              </a:solidFill>
              <a:latin typeface="Myriad Pro" pitchFamily="34" charset="0"/>
            </a:endParaRPr>
          </a:p>
        </p:txBody>
      </p:sp>
      <p:pic>
        <p:nvPicPr>
          <p:cNvPr id="3" name="Picture 2">
            <a:extLst>
              <a:ext uri="{FF2B5EF4-FFF2-40B4-BE49-F238E27FC236}">
                <a16:creationId xmlns:a16="http://schemas.microsoft.com/office/drawing/2014/main" id="{2C00353E-CF96-18B2-95C6-0143C80B5F52}"/>
              </a:ext>
            </a:extLst>
          </p:cNvPr>
          <p:cNvPicPr>
            <a:picLocks noChangeAspect="1"/>
          </p:cNvPicPr>
          <p:nvPr/>
        </p:nvPicPr>
        <p:blipFill>
          <a:blip r:embed="rId4"/>
          <a:stretch>
            <a:fillRect/>
          </a:stretch>
        </p:blipFill>
        <p:spPr>
          <a:xfrm>
            <a:off x="5301271" y="2182406"/>
            <a:ext cx="5746966" cy="3510762"/>
          </a:xfrm>
          <a:prstGeom prst="rect">
            <a:avLst/>
          </a:prstGeom>
        </p:spPr>
      </p:pic>
      <p:sp>
        <p:nvSpPr>
          <p:cNvPr id="15" name="TextBox 14">
            <a:extLst>
              <a:ext uri="{FF2B5EF4-FFF2-40B4-BE49-F238E27FC236}">
                <a16:creationId xmlns:a16="http://schemas.microsoft.com/office/drawing/2014/main" id="{7F3CC66F-5292-5CC8-4525-D544D136B700}"/>
              </a:ext>
            </a:extLst>
          </p:cNvPr>
          <p:cNvSpPr txBox="1"/>
          <p:nvPr/>
        </p:nvSpPr>
        <p:spPr>
          <a:xfrm>
            <a:off x="5301271" y="5583382"/>
            <a:ext cx="6786817" cy="1077218"/>
          </a:xfrm>
          <a:prstGeom prst="rect">
            <a:avLst/>
          </a:prstGeom>
          <a:noFill/>
        </p:spPr>
        <p:txBody>
          <a:bodyPr wrap="square">
            <a:spAutoFit/>
          </a:bodyPr>
          <a:lstStyle/>
          <a:p>
            <a:r>
              <a:rPr lang="en-US" sz="2400" b="1" i="0" dirty="0">
                <a:solidFill>
                  <a:srgbClr val="242021"/>
                </a:solidFill>
                <a:effectLst/>
              </a:rPr>
              <a:t>ACROSS</a:t>
            </a:r>
            <a:r>
              <a:rPr lang="en-US" sz="3200" dirty="0"/>
              <a:t> </a:t>
            </a:r>
            <a:r>
              <a:rPr lang="en-US" sz="2400" dirty="0"/>
              <a:t/>
            </a:r>
            <a:br>
              <a:rPr lang="en-US" sz="2400" dirty="0"/>
            </a:br>
            <a:r>
              <a:rPr lang="en-US" sz="2400" b="1" i="0" dirty="0">
                <a:solidFill>
                  <a:srgbClr val="007B83"/>
                </a:solidFill>
                <a:effectLst/>
              </a:rPr>
              <a:t>5. </a:t>
            </a:r>
            <a:r>
              <a:rPr lang="en-US" sz="2400" b="0" i="0" dirty="0">
                <a:solidFill>
                  <a:srgbClr val="242021"/>
                </a:solidFill>
                <a:effectLst/>
              </a:rPr>
              <a:t>(v) to find more about a place (Brochures a and c)</a:t>
            </a:r>
            <a:r>
              <a:rPr lang="en-US" sz="3200" dirty="0"/>
              <a:t> </a:t>
            </a:r>
            <a:endParaRPr lang="en-US" sz="2400" dirty="0"/>
          </a:p>
        </p:txBody>
      </p:sp>
      <p:pic>
        <p:nvPicPr>
          <p:cNvPr id="11" name="Picture 10">
            <a:extLst>
              <a:ext uri="{FF2B5EF4-FFF2-40B4-BE49-F238E27FC236}">
                <a16:creationId xmlns:a16="http://schemas.microsoft.com/office/drawing/2014/main" id="{07EA1B35-70F3-7EA3-B737-7EAAC70BC28F}"/>
              </a:ext>
            </a:extLst>
          </p:cNvPr>
          <p:cNvPicPr>
            <a:picLocks noChangeAspect="1"/>
          </p:cNvPicPr>
          <p:nvPr/>
        </p:nvPicPr>
        <p:blipFill>
          <a:blip r:embed="rId5"/>
          <a:stretch>
            <a:fillRect/>
          </a:stretch>
        </p:blipFill>
        <p:spPr>
          <a:xfrm>
            <a:off x="337533" y="2118939"/>
            <a:ext cx="4464873" cy="4544705"/>
          </a:xfrm>
          <a:prstGeom prst="rect">
            <a:avLst/>
          </a:prstGeom>
        </p:spPr>
      </p:pic>
      <p:pic>
        <p:nvPicPr>
          <p:cNvPr id="16" name="Picture 15">
            <a:extLst>
              <a:ext uri="{FF2B5EF4-FFF2-40B4-BE49-F238E27FC236}">
                <a16:creationId xmlns:a16="http://schemas.microsoft.com/office/drawing/2014/main" id="{127E3B6F-F27D-DFE2-150C-44136A0D914E}"/>
              </a:ext>
            </a:extLst>
          </p:cNvPr>
          <p:cNvPicPr>
            <a:picLocks noChangeAspect="1"/>
          </p:cNvPicPr>
          <p:nvPr/>
        </p:nvPicPr>
        <p:blipFill>
          <a:blip r:embed="rId6"/>
          <a:stretch>
            <a:fillRect/>
          </a:stretch>
        </p:blipFill>
        <p:spPr>
          <a:xfrm>
            <a:off x="5786651" y="2615415"/>
            <a:ext cx="2831910" cy="393150"/>
          </a:xfrm>
          <a:prstGeom prst="rect">
            <a:avLst/>
          </a:prstGeom>
        </p:spPr>
      </p:pic>
      <p:pic>
        <p:nvPicPr>
          <p:cNvPr id="17" name="Picture 16">
            <a:extLst>
              <a:ext uri="{FF2B5EF4-FFF2-40B4-BE49-F238E27FC236}">
                <a16:creationId xmlns:a16="http://schemas.microsoft.com/office/drawing/2014/main" id="{A4312CA1-B321-4D86-C458-60858C432ACF}"/>
              </a:ext>
            </a:extLst>
          </p:cNvPr>
          <p:cNvPicPr>
            <a:picLocks noChangeAspect="1"/>
          </p:cNvPicPr>
          <p:nvPr/>
        </p:nvPicPr>
        <p:blipFill>
          <a:blip r:embed="rId7"/>
          <a:stretch>
            <a:fillRect/>
          </a:stretch>
        </p:blipFill>
        <p:spPr>
          <a:xfrm>
            <a:off x="7822769" y="2599508"/>
            <a:ext cx="403371" cy="2873244"/>
          </a:xfrm>
          <a:prstGeom prst="rect">
            <a:avLst/>
          </a:prstGeom>
        </p:spPr>
      </p:pic>
      <p:pic>
        <p:nvPicPr>
          <p:cNvPr id="20" name="Picture 19">
            <a:extLst>
              <a:ext uri="{FF2B5EF4-FFF2-40B4-BE49-F238E27FC236}">
                <a16:creationId xmlns:a16="http://schemas.microsoft.com/office/drawing/2014/main" id="{FD35C177-4108-8DBE-719B-D1DCB61B2524}"/>
              </a:ext>
            </a:extLst>
          </p:cNvPr>
          <p:cNvPicPr>
            <a:picLocks noChangeAspect="1"/>
          </p:cNvPicPr>
          <p:nvPr/>
        </p:nvPicPr>
        <p:blipFill>
          <a:blip r:embed="rId8"/>
          <a:stretch>
            <a:fillRect/>
          </a:stretch>
        </p:blipFill>
        <p:spPr>
          <a:xfrm>
            <a:off x="6167368" y="3414650"/>
            <a:ext cx="2036738" cy="412867"/>
          </a:xfrm>
          <a:prstGeom prst="rect">
            <a:avLst/>
          </a:prstGeom>
        </p:spPr>
      </p:pic>
      <p:pic>
        <p:nvPicPr>
          <p:cNvPr id="21" name="Picture 20">
            <a:extLst>
              <a:ext uri="{FF2B5EF4-FFF2-40B4-BE49-F238E27FC236}">
                <a16:creationId xmlns:a16="http://schemas.microsoft.com/office/drawing/2014/main" id="{852860FA-581E-ADB1-CCF9-DA929CF12C0E}"/>
              </a:ext>
            </a:extLst>
          </p:cNvPr>
          <p:cNvPicPr>
            <a:picLocks noChangeAspect="1"/>
          </p:cNvPicPr>
          <p:nvPr/>
        </p:nvPicPr>
        <p:blipFill>
          <a:blip r:embed="rId9"/>
          <a:stretch>
            <a:fillRect/>
          </a:stretch>
        </p:blipFill>
        <p:spPr>
          <a:xfrm>
            <a:off x="7010854" y="4257635"/>
            <a:ext cx="3643854" cy="385820"/>
          </a:xfrm>
          <a:prstGeom prst="rect">
            <a:avLst/>
          </a:prstGeom>
        </p:spPr>
      </p:pic>
      <p:pic>
        <p:nvPicPr>
          <p:cNvPr id="4" name="Picture 3">
            <a:extLst>
              <a:ext uri="{FF2B5EF4-FFF2-40B4-BE49-F238E27FC236}">
                <a16:creationId xmlns:a16="http://schemas.microsoft.com/office/drawing/2014/main" id="{984E5AD4-2336-C3C2-2410-2DA6119C16E2}"/>
              </a:ext>
            </a:extLst>
          </p:cNvPr>
          <p:cNvPicPr>
            <a:picLocks noChangeAspect="1"/>
          </p:cNvPicPr>
          <p:nvPr/>
        </p:nvPicPr>
        <p:blipFill>
          <a:blip r:embed="rId10"/>
          <a:stretch>
            <a:fillRect/>
          </a:stretch>
        </p:blipFill>
        <p:spPr>
          <a:xfrm>
            <a:off x="7822770" y="5035817"/>
            <a:ext cx="2831938" cy="435464"/>
          </a:xfrm>
          <a:prstGeom prst="rect">
            <a:avLst/>
          </a:prstGeom>
        </p:spPr>
      </p:pic>
    </p:spTree>
    <p:extLst>
      <p:ext uri="{BB962C8B-B14F-4D97-AF65-F5344CB8AC3E}">
        <p14:creationId xmlns:p14="http://schemas.microsoft.com/office/powerpoint/2010/main" val="443688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951122" y="1142798"/>
            <a:ext cx="10438264" cy="523220"/>
          </a:xfrm>
          <a:prstGeom prst="rect">
            <a:avLst/>
          </a:prstGeom>
          <a:noFill/>
        </p:spPr>
        <p:txBody>
          <a:bodyPr wrap="square">
            <a:spAutoFit/>
          </a:bodyPr>
          <a:lstStyle/>
          <a:p>
            <a:r>
              <a:rPr lang="en-US" sz="2800" b="1" dirty="0"/>
              <a:t>Which tour does each statement below talk about? Write a, b, c or d. </a:t>
            </a:r>
            <a:endParaRPr lang="x-none" sz="2800" b="1" dirty="0"/>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WHILE-READING</a:t>
            </a:r>
          </a:p>
        </p:txBody>
      </p:sp>
      <p:sp>
        <p:nvSpPr>
          <p:cNvPr id="18" name="Rounded Rectangle 17"/>
          <p:cNvSpPr/>
          <p:nvPr/>
        </p:nvSpPr>
        <p:spPr>
          <a:xfrm>
            <a:off x="364243" y="1082714"/>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390635" y="980074"/>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3</a:t>
            </a:r>
          </a:p>
        </p:txBody>
      </p:sp>
      <p:sp>
        <p:nvSpPr>
          <p:cNvPr id="9" name="TextBox 8">
            <a:extLst>
              <a:ext uri="{FF2B5EF4-FFF2-40B4-BE49-F238E27FC236}">
                <a16:creationId xmlns:a16="http://schemas.microsoft.com/office/drawing/2014/main" id="{8B64A0B7-D0C4-85C7-010A-B77F7DEC50F8}"/>
              </a:ext>
            </a:extLst>
          </p:cNvPr>
          <p:cNvSpPr txBox="1"/>
          <p:nvPr/>
        </p:nvSpPr>
        <p:spPr>
          <a:xfrm>
            <a:off x="614149" y="2064687"/>
            <a:ext cx="11136573" cy="3539430"/>
          </a:xfrm>
          <a:prstGeom prst="rect">
            <a:avLst/>
          </a:prstGeom>
          <a:noFill/>
        </p:spPr>
        <p:txBody>
          <a:bodyPr wrap="square">
            <a:spAutoFit/>
          </a:bodyPr>
          <a:lstStyle/>
          <a:p>
            <a:pPr>
              <a:lnSpc>
                <a:spcPct val="200000"/>
              </a:lnSpc>
            </a:pPr>
            <a:r>
              <a:rPr lang="en-US" sz="2800" b="1" i="0" dirty="0">
                <a:solidFill>
                  <a:srgbClr val="007B83"/>
                </a:solidFill>
                <a:effectLst/>
              </a:rPr>
              <a:t>1. </a:t>
            </a:r>
            <a:r>
              <a:rPr lang="en-US" sz="2800" b="0" i="0" dirty="0">
                <a:solidFill>
                  <a:srgbClr val="242021"/>
                </a:solidFill>
                <a:effectLst/>
              </a:rPr>
              <a:t>You can buy arts and crafts to help protect the environment. 	</a:t>
            </a:r>
            <a:r>
              <a:rPr lang="en-US" sz="2800" b="0" i="0" dirty="0">
                <a:solidFill>
                  <a:srgbClr val="6D6F71"/>
                </a:solidFill>
                <a:effectLst/>
              </a:rPr>
              <a:t>_________</a:t>
            </a:r>
            <a:br>
              <a:rPr lang="en-US" sz="2800" b="0" i="0" dirty="0">
                <a:solidFill>
                  <a:srgbClr val="6D6F71"/>
                </a:solidFill>
                <a:effectLst/>
              </a:rPr>
            </a:br>
            <a:r>
              <a:rPr lang="en-US" sz="2800" b="1" i="0" dirty="0">
                <a:solidFill>
                  <a:srgbClr val="007B83"/>
                </a:solidFill>
                <a:effectLst/>
              </a:rPr>
              <a:t>2. </a:t>
            </a:r>
            <a:r>
              <a:rPr lang="en-US" sz="2800" b="0" i="0" dirty="0">
                <a:solidFill>
                  <a:srgbClr val="242021"/>
                </a:solidFill>
                <a:effectLst/>
              </a:rPr>
              <a:t>You can learn how to help protect wildlife. 			</a:t>
            </a:r>
            <a:r>
              <a:rPr lang="en-US" sz="2800" b="0" i="0" dirty="0">
                <a:solidFill>
                  <a:srgbClr val="6D6F71"/>
                </a:solidFill>
                <a:effectLst/>
              </a:rPr>
              <a:t>_________</a:t>
            </a:r>
            <a:br>
              <a:rPr lang="en-US" sz="2800" b="0" i="0" dirty="0">
                <a:solidFill>
                  <a:srgbClr val="6D6F71"/>
                </a:solidFill>
                <a:effectLst/>
              </a:rPr>
            </a:br>
            <a:r>
              <a:rPr lang="en-US" sz="2800" b="1" i="0" dirty="0">
                <a:solidFill>
                  <a:srgbClr val="007B83"/>
                </a:solidFill>
                <a:effectLst/>
              </a:rPr>
              <a:t>3. </a:t>
            </a:r>
            <a:r>
              <a:rPr lang="en-US" sz="2800" dirty="0">
                <a:solidFill>
                  <a:srgbClr val="242021"/>
                </a:solidFill>
              </a:rPr>
              <a:t>T</a:t>
            </a:r>
            <a:r>
              <a:rPr lang="en-US" sz="2800" b="0" i="0" dirty="0" smtClean="0">
                <a:solidFill>
                  <a:srgbClr val="242021"/>
                </a:solidFill>
                <a:effectLst/>
              </a:rPr>
              <a:t>his </a:t>
            </a:r>
            <a:r>
              <a:rPr lang="en-US" sz="2800" b="0" i="0" dirty="0">
                <a:solidFill>
                  <a:srgbClr val="242021"/>
                </a:solidFill>
                <a:effectLst/>
              </a:rPr>
              <a:t>tour is not suitable for families with children. 		</a:t>
            </a:r>
            <a:r>
              <a:rPr lang="en-US" sz="2800" b="0" i="0" dirty="0">
                <a:solidFill>
                  <a:srgbClr val="6D6F71"/>
                </a:solidFill>
                <a:effectLst/>
              </a:rPr>
              <a:t>_________</a:t>
            </a:r>
            <a:br>
              <a:rPr lang="en-US" sz="2800" b="0" i="0" dirty="0">
                <a:solidFill>
                  <a:srgbClr val="6D6F71"/>
                </a:solidFill>
                <a:effectLst/>
              </a:rPr>
            </a:br>
            <a:r>
              <a:rPr lang="en-US" sz="2800" b="1" i="0" dirty="0">
                <a:solidFill>
                  <a:srgbClr val="007B83"/>
                </a:solidFill>
                <a:effectLst/>
              </a:rPr>
              <a:t>4. </a:t>
            </a:r>
            <a:r>
              <a:rPr lang="en-US" sz="2800" dirty="0">
                <a:solidFill>
                  <a:srgbClr val="242021"/>
                </a:solidFill>
              </a:rPr>
              <a:t>T</a:t>
            </a:r>
            <a:r>
              <a:rPr lang="en-US" sz="2800" b="0" i="0" dirty="0" smtClean="0">
                <a:solidFill>
                  <a:srgbClr val="242021"/>
                </a:solidFill>
                <a:effectLst/>
              </a:rPr>
              <a:t>his </a:t>
            </a:r>
            <a:r>
              <a:rPr lang="en-US" sz="2800" b="0" i="0" dirty="0">
                <a:solidFill>
                  <a:srgbClr val="242021"/>
                </a:solidFill>
                <a:effectLst/>
              </a:rPr>
              <a:t>tour offers educational videos about the environment. 	</a:t>
            </a:r>
            <a:r>
              <a:rPr lang="en-US" sz="2800" b="0" i="0" dirty="0">
                <a:solidFill>
                  <a:srgbClr val="6D6F71"/>
                </a:solidFill>
                <a:effectLst/>
              </a:rPr>
              <a:t>_________</a:t>
            </a:r>
            <a:r>
              <a:rPr lang="en-US" sz="2800" dirty="0"/>
              <a:t> </a:t>
            </a:r>
          </a:p>
        </p:txBody>
      </p:sp>
      <p:sp>
        <p:nvSpPr>
          <p:cNvPr id="4" name="TextBox 3">
            <a:extLst>
              <a:ext uri="{FF2B5EF4-FFF2-40B4-BE49-F238E27FC236}">
                <a16:creationId xmlns:a16="http://schemas.microsoft.com/office/drawing/2014/main" id="{3AFF9E55-CFC2-6207-54B2-FA3E8AAF6FD8}"/>
              </a:ext>
            </a:extLst>
          </p:cNvPr>
          <p:cNvSpPr txBox="1"/>
          <p:nvPr/>
        </p:nvSpPr>
        <p:spPr>
          <a:xfrm>
            <a:off x="10379123" y="2245774"/>
            <a:ext cx="709683" cy="707886"/>
          </a:xfrm>
          <a:prstGeom prst="rect">
            <a:avLst/>
          </a:prstGeom>
          <a:noFill/>
        </p:spPr>
        <p:txBody>
          <a:bodyPr wrap="square" rtlCol="0">
            <a:spAutoFit/>
          </a:bodyPr>
          <a:lstStyle/>
          <a:p>
            <a:r>
              <a:rPr lang="en-US" sz="4000" b="1" dirty="0">
                <a:solidFill>
                  <a:srgbClr val="00B050"/>
                </a:solidFill>
              </a:rPr>
              <a:t>d</a:t>
            </a:r>
            <a:endParaRPr lang="en-US" b="1" dirty="0">
              <a:solidFill>
                <a:srgbClr val="00B050"/>
              </a:solidFill>
            </a:endParaRPr>
          </a:p>
        </p:txBody>
      </p:sp>
      <p:sp>
        <p:nvSpPr>
          <p:cNvPr id="11" name="TextBox 10">
            <a:extLst>
              <a:ext uri="{FF2B5EF4-FFF2-40B4-BE49-F238E27FC236}">
                <a16:creationId xmlns:a16="http://schemas.microsoft.com/office/drawing/2014/main" id="{1E338951-E2EE-06EE-C972-73FA74CF6B47}"/>
              </a:ext>
            </a:extLst>
          </p:cNvPr>
          <p:cNvSpPr txBox="1"/>
          <p:nvPr/>
        </p:nvSpPr>
        <p:spPr>
          <a:xfrm>
            <a:off x="10379122" y="3101696"/>
            <a:ext cx="709683" cy="707886"/>
          </a:xfrm>
          <a:prstGeom prst="rect">
            <a:avLst/>
          </a:prstGeom>
          <a:noFill/>
        </p:spPr>
        <p:txBody>
          <a:bodyPr wrap="square" rtlCol="0">
            <a:spAutoFit/>
          </a:bodyPr>
          <a:lstStyle/>
          <a:p>
            <a:r>
              <a:rPr lang="en-US" sz="4000" b="1" dirty="0">
                <a:solidFill>
                  <a:srgbClr val="00B050"/>
                </a:solidFill>
              </a:rPr>
              <a:t>c</a:t>
            </a:r>
            <a:endParaRPr lang="en-US" b="1" dirty="0">
              <a:solidFill>
                <a:srgbClr val="00B050"/>
              </a:solidFill>
            </a:endParaRPr>
          </a:p>
        </p:txBody>
      </p:sp>
      <p:sp>
        <p:nvSpPr>
          <p:cNvPr id="12" name="TextBox 11">
            <a:extLst>
              <a:ext uri="{FF2B5EF4-FFF2-40B4-BE49-F238E27FC236}">
                <a16:creationId xmlns:a16="http://schemas.microsoft.com/office/drawing/2014/main" id="{FAE4E62F-21FC-C603-2A36-89CBD46C5547}"/>
              </a:ext>
            </a:extLst>
          </p:cNvPr>
          <p:cNvSpPr txBox="1"/>
          <p:nvPr/>
        </p:nvSpPr>
        <p:spPr>
          <a:xfrm>
            <a:off x="10379121" y="3969270"/>
            <a:ext cx="709683" cy="707886"/>
          </a:xfrm>
          <a:prstGeom prst="rect">
            <a:avLst/>
          </a:prstGeom>
          <a:noFill/>
        </p:spPr>
        <p:txBody>
          <a:bodyPr wrap="square" rtlCol="0">
            <a:spAutoFit/>
          </a:bodyPr>
          <a:lstStyle/>
          <a:p>
            <a:r>
              <a:rPr lang="en-US" sz="4000" b="1" dirty="0">
                <a:solidFill>
                  <a:srgbClr val="00B050"/>
                </a:solidFill>
              </a:rPr>
              <a:t>b</a:t>
            </a:r>
            <a:endParaRPr lang="en-US" b="1" dirty="0">
              <a:solidFill>
                <a:srgbClr val="00B050"/>
              </a:solidFill>
            </a:endParaRPr>
          </a:p>
        </p:txBody>
      </p:sp>
      <p:sp>
        <p:nvSpPr>
          <p:cNvPr id="15" name="TextBox 14">
            <a:extLst>
              <a:ext uri="{FF2B5EF4-FFF2-40B4-BE49-F238E27FC236}">
                <a16:creationId xmlns:a16="http://schemas.microsoft.com/office/drawing/2014/main" id="{6DA713C0-7606-0FC0-0040-B0BBA808B5D9}"/>
              </a:ext>
            </a:extLst>
          </p:cNvPr>
          <p:cNvSpPr txBox="1"/>
          <p:nvPr/>
        </p:nvSpPr>
        <p:spPr>
          <a:xfrm>
            <a:off x="10379120" y="4796562"/>
            <a:ext cx="709683" cy="707886"/>
          </a:xfrm>
          <a:prstGeom prst="rect">
            <a:avLst/>
          </a:prstGeom>
          <a:noFill/>
        </p:spPr>
        <p:txBody>
          <a:bodyPr wrap="square" rtlCol="0">
            <a:spAutoFit/>
          </a:bodyPr>
          <a:lstStyle/>
          <a:p>
            <a:r>
              <a:rPr lang="en-US" sz="4000" b="1" dirty="0">
                <a:solidFill>
                  <a:srgbClr val="00B050"/>
                </a:solidFill>
              </a:rPr>
              <a:t>a</a:t>
            </a:r>
            <a:endParaRPr lang="en-US" b="1" dirty="0">
              <a:solidFill>
                <a:srgbClr val="00B050"/>
              </a:solidFill>
            </a:endParaRPr>
          </a:p>
        </p:txBody>
      </p:sp>
    </p:spTree>
    <p:extLst>
      <p:ext uri="{BB962C8B-B14F-4D97-AF65-F5344CB8AC3E}">
        <p14:creationId xmlns:p14="http://schemas.microsoft.com/office/powerpoint/2010/main" val="311807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barn(inVertical)">
                                      <p:cBhvr>
                                        <p:cTn id="2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1" grpId="0"/>
      <p:bldP spid="12" grpId="0"/>
      <p:bldP spid="1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43366" y="3159416"/>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6" y="2060792"/>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Task </a:t>
            </a:r>
            <a:r>
              <a:rPr lang="en-US" dirty="0">
                <a:solidFill>
                  <a:srgbClr val="006673"/>
                </a:solidFill>
              </a:rPr>
              <a:t>1: A</a:t>
            </a:r>
            <a:r>
              <a:rPr lang="en-US" dirty="0" smtClean="0">
                <a:solidFill>
                  <a:srgbClr val="006673"/>
                </a:solidFill>
              </a:rPr>
              <a:t>nswer </a:t>
            </a:r>
            <a:r>
              <a:rPr lang="en-US" dirty="0">
                <a:solidFill>
                  <a:srgbClr val="006673"/>
                </a:solidFill>
              </a:rPr>
              <a:t>these questions. </a:t>
            </a:r>
            <a:endParaRPr lang="en-GB" dirty="0">
              <a:solidFill>
                <a:srgbClr val="006673"/>
              </a:solidFill>
            </a:endParaRPr>
          </a:p>
        </p:txBody>
      </p:sp>
      <p:sp>
        <p:nvSpPr>
          <p:cNvPr id="27" name="Rectangle 26"/>
          <p:cNvSpPr/>
          <p:nvPr/>
        </p:nvSpPr>
        <p:spPr>
          <a:xfrm>
            <a:off x="5715416" y="3069821"/>
            <a:ext cx="5749789" cy="10861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a:t>
            </a:r>
            <a:r>
              <a:rPr lang="en-US" dirty="0" smtClean="0">
                <a:solidFill>
                  <a:srgbClr val="006673"/>
                </a:solidFill>
              </a:rPr>
              <a:t>Solve the crossword.</a:t>
            </a: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3: Which tour does each statement below talk about? </a:t>
            </a: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18733" y="2337974"/>
            <a:ext cx="814080" cy="82144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694099" y="3514519"/>
            <a:ext cx="823408" cy="1010505"/>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26007" y="4525024"/>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5" name="Rectangle 34">
            <a:extLst>
              <a:ext uri="{FF2B5EF4-FFF2-40B4-BE49-F238E27FC236}">
                <a16:creationId xmlns:a16="http://schemas.microsoft.com/office/drawing/2014/main" id="{ECAF6456-892F-7644-9C00-B5F5D84C266E}"/>
              </a:ext>
            </a:extLst>
          </p:cNvPr>
          <p:cNvSpPr/>
          <p:nvPr/>
        </p:nvSpPr>
        <p:spPr>
          <a:xfrm>
            <a:off x="5715417" y="4419402"/>
            <a:ext cx="5749788" cy="83123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4: </a:t>
            </a:r>
            <a:r>
              <a:rPr lang="en-US" dirty="0" smtClean="0">
                <a:solidFill>
                  <a:srgbClr val="006673"/>
                </a:solidFill>
              </a:rPr>
              <a:t>Think </a:t>
            </a:r>
            <a:r>
              <a:rPr lang="en-US" dirty="0">
                <a:solidFill>
                  <a:srgbClr val="006673"/>
                </a:solidFill>
              </a:rPr>
              <a:t>of new ideas for making one of the tours better for the environment. </a:t>
            </a:r>
            <a:endParaRPr lang="x-none" dirty="0">
              <a:solidFill>
                <a:srgbClr val="006673"/>
              </a:solidFill>
            </a:endParaRPr>
          </a:p>
        </p:txBody>
      </p:sp>
    </p:spTree>
    <p:extLst>
      <p:ext uri="{BB962C8B-B14F-4D97-AF65-F5344CB8AC3E}">
        <p14:creationId xmlns:p14="http://schemas.microsoft.com/office/powerpoint/2010/main" val="10195865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77678" y="2399080"/>
            <a:ext cx="6802320" cy="4458920"/>
          </a:xfrm>
          <a:prstGeom prst="rect">
            <a:avLst/>
          </a:prstGeom>
        </p:spPr>
      </p:pic>
    </p:spTree>
    <p:extLst>
      <p:ext uri="{BB962C8B-B14F-4D97-AF65-F5344CB8AC3E}">
        <p14:creationId xmlns:p14="http://schemas.microsoft.com/office/powerpoint/2010/main" val="15892990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a:extLst>
              <a:ext uri="{FF2B5EF4-FFF2-40B4-BE49-F238E27FC236}">
                <a16:creationId xmlns:a16="http://schemas.microsoft.com/office/drawing/2014/main" id="{16186C9D-F627-F405-35DA-160073EA300B}"/>
              </a:ext>
            </a:extLst>
          </p:cNvPr>
          <p:cNvSpPr txBox="1"/>
          <p:nvPr/>
        </p:nvSpPr>
        <p:spPr>
          <a:xfrm>
            <a:off x="640508" y="3429000"/>
            <a:ext cx="5473853" cy="2246769"/>
          </a:xfrm>
          <a:prstGeom prst="rect">
            <a:avLst/>
          </a:prstGeom>
          <a:noFill/>
        </p:spPr>
        <p:txBody>
          <a:bodyPr wrap="square">
            <a:spAutoFit/>
          </a:bodyPr>
          <a:lstStyle/>
          <a:p>
            <a:r>
              <a:rPr lang="en-US" sz="2800" i="1" dirty="0"/>
              <a:t>A. If they ban swimming with fish, the Great Barrier Reef will be better protected. Tourists should not be allowed to dive very close to the coral reefs.</a:t>
            </a:r>
            <a:endParaRPr lang="en-US" sz="2800" dirty="0">
              <a:effectLst/>
              <a:ea typeface="Times New Roman" panose="02020603050405020304" pitchFamily="18" charset="0"/>
            </a:endParaRPr>
          </a:p>
        </p:txBody>
      </p:sp>
      <p:sp>
        <p:nvSpPr>
          <p:cNvPr id="3" name="TextBox 2">
            <a:extLst>
              <a:ext uri="{FF2B5EF4-FFF2-40B4-BE49-F238E27FC236}">
                <a16:creationId xmlns:a16="http://schemas.microsoft.com/office/drawing/2014/main" id="{C9FD18AC-F19E-045F-AD5A-10A1EFF021B6}"/>
              </a:ext>
            </a:extLst>
          </p:cNvPr>
          <p:cNvSpPr txBox="1"/>
          <p:nvPr/>
        </p:nvSpPr>
        <p:spPr>
          <a:xfrm>
            <a:off x="640508" y="2719959"/>
            <a:ext cx="3336877" cy="523220"/>
          </a:xfrm>
          <a:prstGeom prst="rect">
            <a:avLst/>
          </a:prstGeom>
          <a:noFill/>
        </p:spPr>
        <p:txBody>
          <a:bodyPr wrap="square" rtlCol="0">
            <a:spAutoFit/>
          </a:bodyPr>
          <a:lstStyle/>
          <a:p>
            <a:r>
              <a:rPr lang="en-US" sz="2800" b="1" dirty="0">
                <a:solidFill>
                  <a:srgbClr val="048DA4"/>
                </a:solidFill>
              </a:rPr>
              <a:t>Suggested answer: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77" y="2518803"/>
            <a:ext cx="5514602" cy="3614821"/>
          </a:xfrm>
          <a:prstGeom prst="rect">
            <a:avLst/>
          </a:prstGeom>
        </p:spPr>
      </p:pic>
    </p:spTree>
    <p:extLst>
      <p:ext uri="{BB962C8B-B14F-4D97-AF65-F5344CB8AC3E}">
        <p14:creationId xmlns:p14="http://schemas.microsoft.com/office/powerpoint/2010/main" val="23374834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25168" y="2805341"/>
            <a:ext cx="4506662" cy="627454"/>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16" name="TextBox 15">
            <a:extLst>
              <a:ext uri="{FF2B5EF4-FFF2-40B4-BE49-F238E27FC236}">
                <a16:creationId xmlns:a16="http://schemas.microsoft.com/office/drawing/2014/main" id="{308E0627-9B64-414D-94C5-F7ECBA1EE60F}"/>
              </a:ext>
            </a:extLst>
          </p:cNvPr>
          <p:cNvSpPr txBox="1"/>
          <p:nvPr/>
        </p:nvSpPr>
        <p:spPr>
          <a:xfrm>
            <a:off x="3916241" y="3848312"/>
            <a:ext cx="7564159" cy="646331"/>
          </a:xfrm>
          <a:prstGeom prst="rect">
            <a:avLst/>
          </a:prstGeom>
          <a:noFill/>
        </p:spPr>
        <p:txBody>
          <a:bodyPr wrap="square" rtlCol="0">
            <a:spAutoFit/>
          </a:bodyPr>
          <a:lstStyle/>
          <a:p>
            <a:r>
              <a:rPr lang="en-GB" sz="3600" b="1" dirty="0">
                <a:solidFill>
                  <a:srgbClr val="048DA4"/>
                </a:solidFill>
              </a:rPr>
              <a:t>Ecotour brochures</a:t>
            </a:r>
            <a:endParaRPr lang="x-none" sz="3600" dirty="0">
              <a:solidFill>
                <a:srgbClr val="048DA4"/>
              </a:solidFill>
            </a:endParaRPr>
          </a:p>
        </p:txBody>
      </p:sp>
      <p:pic>
        <p:nvPicPr>
          <p:cNvPr id="3" name="Picture 2">
            <a:extLst>
              <a:ext uri="{FF2B5EF4-FFF2-40B4-BE49-F238E27FC236}">
                <a16:creationId xmlns:a16="http://schemas.microsoft.com/office/drawing/2014/main" id="{BD5601C0-0307-40CF-BC94-87B6505FACAD}"/>
              </a:ext>
            </a:extLst>
          </p:cNvPr>
          <p:cNvPicPr>
            <a:picLocks noChangeAspect="1"/>
          </p:cNvPicPr>
          <p:nvPr/>
        </p:nvPicPr>
        <p:blipFill rotWithShape="1">
          <a:blip r:embed="rId2">
            <a:extLst>
              <a:ext uri="{28A0092B-C50C-407E-A947-70E740481C1C}">
                <a14:useLocalDpi xmlns:a14="http://schemas.microsoft.com/office/drawing/2010/main" val="0"/>
              </a:ext>
            </a:extLst>
          </a:blip>
          <a:srcRect r="37481"/>
          <a:stretch/>
        </p:blipFill>
        <p:spPr>
          <a:xfrm>
            <a:off x="0" y="0"/>
            <a:ext cx="12192000" cy="2188296"/>
          </a:xfrm>
          <a:prstGeom prst="rect">
            <a:avLst/>
          </a:prstGeom>
        </p:spPr>
      </p:pic>
      <p:sp>
        <p:nvSpPr>
          <p:cNvPr id="5" name="TextBox 4">
            <a:extLst>
              <a:ext uri="{FF2B5EF4-FFF2-40B4-BE49-F238E27FC236}">
                <a16:creationId xmlns:a16="http://schemas.microsoft.com/office/drawing/2014/main" id="{35DF77EB-655D-46EF-9E8B-FA2AF8707694}"/>
              </a:ext>
            </a:extLst>
          </p:cNvPr>
          <p:cNvSpPr txBox="1"/>
          <p:nvPr/>
        </p:nvSpPr>
        <p:spPr>
          <a:xfrm>
            <a:off x="1027615" y="401650"/>
            <a:ext cx="1478856"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10</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244105" y="716817"/>
            <a:ext cx="578542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ECOTOURISM</a:t>
            </a:r>
          </a:p>
        </p:txBody>
      </p:sp>
      <p:sp>
        <p:nvSpPr>
          <p:cNvPr id="27" name="TextBox 26">
            <a:extLst>
              <a:ext uri="{FF2B5EF4-FFF2-40B4-BE49-F238E27FC236}">
                <a16:creationId xmlns:a16="http://schemas.microsoft.com/office/drawing/2014/main" id="{EB47DCBC-9091-47D9-B368-F9923F624982}"/>
              </a:ext>
            </a:extLst>
          </p:cNvPr>
          <p:cNvSpPr txBox="1"/>
          <p:nvPr/>
        </p:nvSpPr>
        <p:spPr>
          <a:xfrm>
            <a:off x="6519377" y="2826680"/>
            <a:ext cx="4103992" cy="584775"/>
          </a:xfrm>
          <a:prstGeom prst="rect">
            <a:avLst/>
          </a:prstGeom>
          <a:noFill/>
        </p:spPr>
        <p:txBody>
          <a:bodyPr wrap="square" rtlCol="0">
            <a:spAutoFit/>
          </a:bodyPr>
          <a:lstStyle/>
          <a:p>
            <a:r>
              <a:rPr lang="en-US" sz="3200" b="1" dirty="0">
                <a:solidFill>
                  <a:schemeClr val="bg1"/>
                </a:solidFill>
                <a:latin typeface="UTM Facebook K&amp;T" pitchFamily="18" charset="0"/>
              </a:rPr>
              <a:t>READING</a:t>
            </a:r>
          </a:p>
        </p:txBody>
      </p:sp>
      <p:sp>
        <p:nvSpPr>
          <p:cNvPr id="25" name="Rectangle 24"/>
          <p:cNvSpPr/>
          <p:nvPr/>
        </p:nvSpPr>
        <p:spPr>
          <a:xfrm>
            <a:off x="2167671" y="2805341"/>
            <a:ext cx="2878040" cy="627454"/>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a:extLst>
              <a:ext uri="{FF2B5EF4-FFF2-40B4-BE49-F238E27FC236}">
                <a16:creationId xmlns:a16="http://schemas.microsoft.com/office/drawing/2014/main" id="{31CEF878-588C-4D1A-8EFD-9AE7A71F41C4}"/>
              </a:ext>
            </a:extLst>
          </p:cNvPr>
          <p:cNvSpPr txBox="1"/>
          <p:nvPr/>
        </p:nvSpPr>
        <p:spPr>
          <a:xfrm>
            <a:off x="2027861" y="2823227"/>
            <a:ext cx="3208247" cy="646331"/>
          </a:xfrm>
          <a:prstGeom prst="rect">
            <a:avLst/>
          </a:prstGeom>
          <a:noFill/>
        </p:spPr>
        <p:txBody>
          <a:bodyPr wrap="square" rtlCol="0">
            <a:spAutoFit/>
          </a:bodyPr>
          <a:lstStyle/>
          <a:p>
            <a:pPr algn="ctr"/>
            <a:r>
              <a:rPr lang="en-US" sz="3600" dirty="0">
                <a:solidFill>
                  <a:srgbClr val="048DA4"/>
                </a:solidFill>
                <a:latin typeface="Bookman Old Style" pitchFamily="18" charset="0"/>
              </a:rPr>
              <a:t>LESSON 3</a:t>
            </a:r>
          </a:p>
        </p:txBody>
      </p:sp>
    </p:spTree>
    <p:extLst>
      <p:ext uri="{BB962C8B-B14F-4D97-AF65-F5344CB8AC3E}">
        <p14:creationId xmlns:p14="http://schemas.microsoft.com/office/powerpoint/2010/main" val="32342677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a:extLst>
              <a:ext uri="{FF2B5EF4-FFF2-40B4-BE49-F238E27FC236}">
                <a16:creationId xmlns:a16="http://schemas.microsoft.com/office/drawing/2014/main" id="{16186C9D-F627-F405-35DA-160073EA300B}"/>
              </a:ext>
            </a:extLst>
          </p:cNvPr>
          <p:cNvSpPr txBox="1"/>
          <p:nvPr/>
        </p:nvSpPr>
        <p:spPr>
          <a:xfrm>
            <a:off x="455455" y="3154004"/>
            <a:ext cx="5640545" cy="2893100"/>
          </a:xfrm>
          <a:prstGeom prst="rect">
            <a:avLst/>
          </a:prstGeom>
          <a:noFill/>
        </p:spPr>
        <p:txBody>
          <a:bodyPr wrap="square">
            <a:spAutoFit/>
          </a:bodyPr>
          <a:lstStyle/>
          <a:p>
            <a:r>
              <a:rPr lang="en-US" sz="2600" i="1" dirty="0"/>
              <a:t>B. Tourists should always follow the walking paths and trails on the Sa Pa Trekking Tour. The local people with whom the tourists stay should only use local ingredients. If they only use local ingredients, their carbon footprint will be lower.</a:t>
            </a:r>
            <a:endParaRPr lang="en-US" sz="2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9FD18AC-F19E-045F-AD5A-10A1EFF021B6}"/>
              </a:ext>
            </a:extLst>
          </p:cNvPr>
          <p:cNvSpPr txBox="1"/>
          <p:nvPr/>
        </p:nvSpPr>
        <p:spPr>
          <a:xfrm>
            <a:off x="640508" y="2530627"/>
            <a:ext cx="3336877" cy="523220"/>
          </a:xfrm>
          <a:prstGeom prst="rect">
            <a:avLst/>
          </a:prstGeom>
          <a:noFill/>
        </p:spPr>
        <p:txBody>
          <a:bodyPr wrap="square" rtlCol="0">
            <a:spAutoFit/>
          </a:bodyPr>
          <a:lstStyle/>
          <a:p>
            <a:r>
              <a:rPr lang="en-US" sz="2800" b="1" dirty="0">
                <a:solidFill>
                  <a:srgbClr val="048DA4"/>
                </a:solidFill>
              </a:rPr>
              <a:t>Suggested answer: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77" y="2452702"/>
            <a:ext cx="5514602" cy="3614821"/>
          </a:xfrm>
          <a:prstGeom prst="rect">
            <a:avLst/>
          </a:prstGeom>
        </p:spPr>
      </p:pic>
    </p:spTree>
    <p:extLst>
      <p:ext uri="{BB962C8B-B14F-4D97-AF65-F5344CB8AC3E}">
        <p14:creationId xmlns:p14="http://schemas.microsoft.com/office/powerpoint/2010/main" val="14378203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2EF89728-D1DD-4BA2-8805-FB74427EE76B}"/>
              </a:ext>
            </a:extLst>
          </p:cNvPr>
          <p:cNvSpPr txBox="1"/>
          <p:nvPr/>
        </p:nvSpPr>
        <p:spPr>
          <a:xfrm>
            <a:off x="1578475" y="1007929"/>
            <a:ext cx="9676405" cy="1077218"/>
          </a:xfrm>
          <a:prstGeom prst="rect">
            <a:avLst/>
          </a:prstGeom>
          <a:noFill/>
        </p:spPr>
        <p:txBody>
          <a:bodyPr wrap="square">
            <a:spAutoFit/>
          </a:bodyPr>
          <a:lstStyle/>
          <a:p>
            <a:r>
              <a:rPr lang="en-US" sz="3200" b="1" dirty="0"/>
              <a:t>Work in groups. Think of new ideas for making one of the tours better for the environment. </a:t>
            </a:r>
            <a:endParaRPr lang="x-none" sz="3200" dirty="0"/>
          </a:p>
        </p:txBody>
      </p:sp>
      <p:pic>
        <p:nvPicPr>
          <p:cNvPr id="12" name="Picture 11">
            <a:extLst>
              <a:ext uri="{FF2B5EF4-FFF2-40B4-BE49-F238E27FC236}">
                <a16:creationId xmlns:a16="http://schemas.microsoft.com/office/drawing/2014/main" id="{82785E25-1EBB-4B29-833F-A76FC2DF0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POST-READING</a:t>
            </a:r>
          </a:p>
        </p:txBody>
      </p:sp>
      <p:sp>
        <p:nvSpPr>
          <p:cNvPr id="14" name="Rounded Rectangle 13"/>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5" name="TextBox 14"/>
          <p:cNvSpPr txBox="1"/>
          <p:nvPr/>
        </p:nvSpPr>
        <p:spPr>
          <a:xfrm>
            <a:off x="963512" y="1002108"/>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4</a:t>
            </a:r>
          </a:p>
        </p:txBody>
      </p:sp>
      <p:sp>
        <p:nvSpPr>
          <p:cNvPr id="9" name="TextBox 8">
            <a:extLst>
              <a:ext uri="{FF2B5EF4-FFF2-40B4-BE49-F238E27FC236}">
                <a16:creationId xmlns:a16="http://schemas.microsoft.com/office/drawing/2014/main" id="{16186C9D-F627-F405-35DA-160073EA300B}"/>
              </a:ext>
            </a:extLst>
          </p:cNvPr>
          <p:cNvSpPr txBox="1"/>
          <p:nvPr/>
        </p:nvSpPr>
        <p:spPr>
          <a:xfrm>
            <a:off x="579093" y="2881707"/>
            <a:ext cx="5700522" cy="3693319"/>
          </a:xfrm>
          <a:prstGeom prst="rect">
            <a:avLst/>
          </a:prstGeom>
          <a:noFill/>
        </p:spPr>
        <p:txBody>
          <a:bodyPr wrap="square">
            <a:spAutoFit/>
          </a:bodyPr>
          <a:lstStyle/>
          <a:p>
            <a:r>
              <a:rPr lang="en-US" sz="2600" i="1" dirty="0"/>
              <a:t>D. The boats on the Whale-watching Tour should not get too close to the whales or make too much noise. If the boats are environmentally friendly, they will not harm the whales or their habitats. This is because environmentally-friendly boats use less fuel and oil, make small waves and are quiet.</a:t>
            </a:r>
            <a:endParaRPr lang="en-US" sz="2600" dirty="0">
              <a:effectLst/>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C9FD18AC-F19E-045F-AD5A-10A1EFF021B6}"/>
              </a:ext>
            </a:extLst>
          </p:cNvPr>
          <p:cNvSpPr txBox="1"/>
          <p:nvPr/>
        </p:nvSpPr>
        <p:spPr>
          <a:xfrm>
            <a:off x="662542" y="2264188"/>
            <a:ext cx="3336877" cy="523220"/>
          </a:xfrm>
          <a:prstGeom prst="rect">
            <a:avLst/>
          </a:prstGeom>
          <a:noFill/>
        </p:spPr>
        <p:txBody>
          <a:bodyPr wrap="square" rtlCol="0">
            <a:spAutoFit/>
          </a:bodyPr>
          <a:lstStyle/>
          <a:p>
            <a:r>
              <a:rPr lang="en-US" sz="2800" b="1" dirty="0">
                <a:solidFill>
                  <a:srgbClr val="048DA4"/>
                </a:solidFill>
              </a:rPr>
              <a:t>Suggested answer:</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16677" y="2518803"/>
            <a:ext cx="5514602" cy="3614821"/>
          </a:xfrm>
          <a:prstGeom prst="rect">
            <a:avLst/>
          </a:prstGeom>
        </p:spPr>
      </p:pic>
    </p:spTree>
    <p:extLst>
      <p:ext uri="{BB962C8B-B14F-4D97-AF65-F5344CB8AC3E}">
        <p14:creationId xmlns:p14="http://schemas.microsoft.com/office/powerpoint/2010/main" val="4414873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6" y="2041246"/>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Task </a:t>
            </a:r>
            <a:r>
              <a:rPr lang="en-US" dirty="0">
                <a:solidFill>
                  <a:srgbClr val="006673"/>
                </a:solidFill>
              </a:rPr>
              <a:t>1: A</a:t>
            </a:r>
            <a:r>
              <a:rPr lang="en-US" dirty="0" smtClean="0">
                <a:solidFill>
                  <a:srgbClr val="006673"/>
                </a:solidFill>
              </a:rPr>
              <a:t>nswer </a:t>
            </a:r>
            <a:r>
              <a:rPr lang="en-US" dirty="0">
                <a:solidFill>
                  <a:srgbClr val="006673"/>
                </a:solidFill>
              </a:rPr>
              <a:t>these questions. </a:t>
            </a:r>
            <a:endParaRPr lang="en-GB" dirty="0">
              <a:solidFill>
                <a:srgbClr val="006673"/>
              </a:solidFill>
            </a:endParaRPr>
          </a:p>
        </p:txBody>
      </p:sp>
      <p:sp>
        <p:nvSpPr>
          <p:cNvPr id="27" name="Rectangle 26"/>
          <p:cNvSpPr/>
          <p:nvPr/>
        </p:nvSpPr>
        <p:spPr>
          <a:xfrm>
            <a:off x="5715417" y="3034141"/>
            <a:ext cx="5749789" cy="10861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a:t>
            </a:r>
            <a:r>
              <a:rPr lang="en-US" dirty="0" smtClean="0">
                <a:solidFill>
                  <a:srgbClr val="006673"/>
                </a:solidFill>
              </a:rPr>
              <a:t>Solve the crossword.</a:t>
            </a: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3: Which tour does each statement below talk about? </a:t>
            </a: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37905" y="2337975"/>
            <a:ext cx="794908" cy="96115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713271" y="3654228"/>
            <a:ext cx="794908" cy="783996"/>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16679" y="4438224"/>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422290"/>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810332" y="552423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a:stCxn id="31" idx="1"/>
            <a:endCxn id="33" idx="0"/>
          </p:cNvCxnSpPr>
          <p:nvPr/>
        </p:nvCxnSpPr>
        <p:spPr>
          <a:xfrm rot="10800000" flipV="1">
            <a:off x="1785699" y="4771298"/>
            <a:ext cx="630980" cy="752933"/>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715417" y="4355682"/>
            <a:ext cx="5749788" cy="83123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4: </a:t>
            </a:r>
            <a:r>
              <a:rPr lang="en-US" dirty="0" smtClean="0">
                <a:solidFill>
                  <a:srgbClr val="006673"/>
                </a:solidFill>
              </a:rPr>
              <a:t>Think </a:t>
            </a:r>
            <a:r>
              <a:rPr lang="en-US" dirty="0">
                <a:solidFill>
                  <a:srgbClr val="006673"/>
                </a:solidFill>
              </a:rPr>
              <a:t>of new ideas for making one of the tours better for the environment. </a:t>
            </a:r>
            <a:endParaRPr lang="x-none" dirty="0">
              <a:solidFill>
                <a:srgbClr val="006673"/>
              </a:solidFill>
            </a:endParaRPr>
          </a:p>
        </p:txBody>
      </p:sp>
    </p:spTree>
    <p:extLst>
      <p:ext uri="{BB962C8B-B14F-4D97-AF65-F5344CB8AC3E}">
        <p14:creationId xmlns:p14="http://schemas.microsoft.com/office/powerpoint/2010/main" val="119079907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8" name="Rounded Rectangle 7"/>
          <p:cNvSpPr/>
          <p:nvPr/>
        </p:nvSpPr>
        <p:spPr>
          <a:xfrm>
            <a:off x="702927" y="110763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33099" y="1039279"/>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11" name="TextBox 10">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
        <p:nvSpPr>
          <p:cNvPr id="2" name="Rectangle 1"/>
          <p:cNvSpPr/>
          <p:nvPr/>
        </p:nvSpPr>
        <p:spPr>
          <a:xfrm>
            <a:off x="1358390" y="1107630"/>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Wrap-up</a:t>
            </a:r>
          </a:p>
        </p:txBody>
      </p:sp>
      <p:sp>
        <p:nvSpPr>
          <p:cNvPr id="12" name="TextBox 11">
            <a:extLst>
              <a:ext uri="{FF2B5EF4-FFF2-40B4-BE49-F238E27FC236}">
                <a16:creationId xmlns:a16="http://schemas.microsoft.com/office/drawing/2014/main" id="{8A4690D4-BED2-4414-A159-D786E74D1CDB}"/>
              </a:ext>
            </a:extLst>
          </p:cNvPr>
          <p:cNvSpPr txBox="1"/>
          <p:nvPr/>
        </p:nvSpPr>
        <p:spPr>
          <a:xfrm>
            <a:off x="1803959" y="2721114"/>
            <a:ext cx="8584082" cy="1077218"/>
          </a:xfrm>
          <a:prstGeom prst="rect">
            <a:avLst/>
          </a:prstGeom>
          <a:noFill/>
        </p:spPr>
        <p:txBody>
          <a:bodyPr wrap="square">
            <a:spAutoFit/>
          </a:bodyPr>
          <a:lstStyle/>
          <a:p>
            <a:pPr marL="457200" indent="-457200">
              <a:buFont typeface="Courier New" panose="02070309020205020404" pitchFamily="49" charset="0"/>
              <a:buChar char="o"/>
            </a:pPr>
            <a:r>
              <a:rPr lang="en-US" sz="3200" dirty="0"/>
              <a:t>Develop reading </a:t>
            </a:r>
            <a:r>
              <a:rPr lang="en-US" sz="3200" dirty="0" smtClean="0"/>
              <a:t>skills </a:t>
            </a:r>
            <a:r>
              <a:rPr lang="en-US" sz="3200" dirty="0"/>
              <a:t>for specific information in a brochure about ecotours.</a:t>
            </a:r>
            <a:endParaRPr lang="en-US" sz="4400" dirty="0"/>
          </a:p>
        </p:txBody>
      </p:sp>
    </p:spTree>
    <p:extLst>
      <p:ext uri="{BB962C8B-B14F-4D97-AF65-F5344CB8AC3E}">
        <p14:creationId xmlns:p14="http://schemas.microsoft.com/office/powerpoint/2010/main" val="330587017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8A4690D4-BED2-4414-A159-D786E74D1CDB}"/>
              </a:ext>
            </a:extLst>
          </p:cNvPr>
          <p:cNvSpPr txBox="1"/>
          <p:nvPr/>
        </p:nvSpPr>
        <p:spPr>
          <a:xfrm>
            <a:off x="1803959" y="2493661"/>
            <a:ext cx="8584082" cy="2062103"/>
          </a:xfrm>
          <a:prstGeom prst="rect">
            <a:avLst/>
          </a:prstGeom>
          <a:noFill/>
        </p:spPr>
        <p:txBody>
          <a:bodyPr wrap="square">
            <a:spAutoFit/>
          </a:bodyPr>
          <a:lstStyle/>
          <a:p>
            <a:pPr marL="342900" indent="-342900">
              <a:lnSpc>
                <a:spcPct val="200000"/>
              </a:lnSpc>
              <a:buAutoNum type="arabicPeriod"/>
            </a:pPr>
            <a:r>
              <a:rPr lang="en-GB" sz="3200" dirty="0"/>
              <a:t>Prepare for the next lesson: Unit </a:t>
            </a:r>
            <a:r>
              <a:rPr lang="en-GB" sz="3200" dirty="0" smtClean="0"/>
              <a:t>10 – </a:t>
            </a:r>
            <a:r>
              <a:rPr lang="en-GB" sz="3200" dirty="0"/>
              <a:t>Speaking</a:t>
            </a:r>
            <a:r>
              <a:rPr lang="x-none" sz="3200" dirty="0"/>
              <a:t> </a:t>
            </a:r>
          </a:p>
          <a:p>
            <a:pPr>
              <a:lnSpc>
                <a:spcPct val="200000"/>
              </a:lnSpc>
            </a:pPr>
            <a:r>
              <a:rPr lang="en-US" sz="3200" dirty="0" smtClean="0"/>
              <a:t>2.Do </a:t>
            </a:r>
            <a:r>
              <a:rPr lang="en-US" sz="3200" dirty="0"/>
              <a:t>exercises in the workbook</a:t>
            </a:r>
          </a:p>
        </p:txBody>
      </p:sp>
      <p:sp>
        <p:nvSpPr>
          <p:cNvPr id="8" name="Rounded Rectangle 7"/>
          <p:cNvSpPr/>
          <p:nvPr/>
        </p:nvSpPr>
        <p:spPr>
          <a:xfrm>
            <a:off x="743871" y="1113110"/>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9" name="TextBox 8"/>
          <p:cNvSpPr txBox="1"/>
          <p:nvPr/>
        </p:nvSpPr>
        <p:spPr>
          <a:xfrm>
            <a:off x="774043" y="1017463"/>
            <a:ext cx="449821" cy="707886"/>
          </a:xfrm>
          <a:prstGeom prst="rect">
            <a:avLst/>
          </a:prstGeom>
          <a:noFill/>
        </p:spPr>
        <p:txBody>
          <a:bodyPr wrap="square" rtlCol="0">
            <a:spAutoFit/>
          </a:bodyPr>
          <a:lstStyle/>
          <a:p>
            <a:pPr algn="ctr"/>
            <a:r>
              <a:rPr lang="en-US" sz="4000" b="1" dirty="0">
                <a:solidFill>
                  <a:schemeClr val="bg1"/>
                </a:solidFill>
                <a:latin typeface="Myriad Pro" pitchFamily="34" charset="0"/>
              </a:rPr>
              <a:t>2</a:t>
            </a:r>
          </a:p>
        </p:txBody>
      </p:sp>
      <p:sp>
        <p:nvSpPr>
          <p:cNvPr id="12" name="Rectangle 11"/>
          <p:cNvSpPr/>
          <p:nvPr/>
        </p:nvSpPr>
        <p:spPr>
          <a:xfrm>
            <a:off x="1399333" y="1093512"/>
            <a:ext cx="4572000" cy="584775"/>
          </a:xfrm>
          <a:prstGeom prst="rect">
            <a:avLst/>
          </a:prstGeom>
        </p:spPr>
        <p:txBody>
          <a:bodyPr>
            <a:spAutoFit/>
          </a:bodyPr>
          <a:lstStyle/>
          <a:p>
            <a:pPr algn="just"/>
            <a:r>
              <a:rPr lang="en-US" sz="3200" b="1" dirty="0">
                <a:solidFill>
                  <a:srgbClr val="F26532"/>
                </a:solidFill>
                <a:latin typeface="Arial" panose="020B0604020202020204" pitchFamily="34" charset="0"/>
                <a:cs typeface="Arial" panose="020B0604020202020204" pitchFamily="34" charset="0"/>
              </a:rPr>
              <a:t>Homework</a:t>
            </a:r>
          </a:p>
        </p:txBody>
      </p:sp>
      <p:pic>
        <p:nvPicPr>
          <p:cNvPr id="10" name="Picture 9">
            <a:extLst>
              <a:ext uri="{FF2B5EF4-FFF2-40B4-BE49-F238E27FC236}">
                <a16:creationId xmlns:a16="http://schemas.microsoft.com/office/drawing/2014/main" id="{88684594-0778-46CC-A6AA-01BEEF6372A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6962"/>
            <a:ext cx="12192000" cy="880278"/>
          </a:xfrm>
          <a:prstGeom prst="rect">
            <a:avLst/>
          </a:prstGeom>
        </p:spPr>
      </p:pic>
      <p:sp>
        <p:nvSpPr>
          <p:cNvPr id="13" name="TextBox 12">
            <a:extLst>
              <a:ext uri="{FF2B5EF4-FFF2-40B4-BE49-F238E27FC236}">
                <a16:creationId xmlns:a16="http://schemas.microsoft.com/office/drawing/2014/main" id="{8514929A-D5FC-4F66-8951-74EDFD16573E}"/>
              </a:ext>
            </a:extLst>
          </p:cNvPr>
          <p:cNvSpPr txBox="1"/>
          <p:nvPr/>
        </p:nvSpPr>
        <p:spPr>
          <a:xfrm>
            <a:off x="432847" y="13718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CONSOLIDATION</a:t>
            </a:r>
          </a:p>
        </p:txBody>
      </p:sp>
    </p:spTree>
    <p:extLst>
      <p:ext uri="{BB962C8B-B14F-4D97-AF65-F5344CB8AC3E}">
        <p14:creationId xmlns:p14="http://schemas.microsoft.com/office/powerpoint/2010/main" val="305422494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pic>
        <p:nvPicPr>
          <p:cNvPr id="4" name="Content Placeholder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angle 4"/>
          <p:cNvSpPr/>
          <p:nvPr/>
        </p:nvSpPr>
        <p:spPr>
          <a:xfrm>
            <a:off x="3157182" y="6015834"/>
            <a:ext cx="5877636" cy="584775"/>
          </a:xfrm>
          <a:prstGeom prst="rect">
            <a:avLst/>
          </a:prstGeom>
        </p:spPr>
        <p:txBody>
          <a:bodyPr wrap="squar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1600" b="1" dirty="0">
                <a:solidFill>
                  <a:srgbClr val="FFFFFF"/>
                </a:solidFill>
                <a:latin typeface="Calibri" panose="020F0502020204030204" pitchFamily="34" charset="0"/>
              </a:rPr>
              <a:t>Website: </a:t>
            </a:r>
            <a:r>
              <a:rPr lang="en-US" sz="1600" b="1" i="1" dirty="0">
                <a:solidFill>
                  <a:srgbClr val="FFFFFF"/>
                </a:solidFill>
                <a:latin typeface="Calibri" panose="020F0502020204030204" pitchFamily="34" charset="0"/>
              </a:rPr>
              <a:t>sachmem.vn</a:t>
            </a:r>
            <a:endParaRPr lang="en-US" sz="1600" dirty="0"/>
          </a:p>
          <a:p>
            <a:pPr algn="ctr"/>
            <a:r>
              <a:rPr lang="en-US" sz="1600" b="1" dirty="0" err="1">
                <a:solidFill>
                  <a:srgbClr val="FFFFFF"/>
                </a:solidFill>
                <a:latin typeface="Calibri" panose="020F0502020204030204" pitchFamily="34" charset="0"/>
              </a:rPr>
              <a:t>Fanpage</a:t>
            </a:r>
            <a:r>
              <a:rPr lang="en-US" sz="1600" b="1" dirty="0">
                <a:solidFill>
                  <a:srgbClr val="FFFFFF"/>
                </a:solidFill>
                <a:latin typeface="Calibri" panose="020F0502020204030204" pitchFamily="34" charset="0"/>
              </a:rPr>
              <a:t>:</a:t>
            </a:r>
            <a:r>
              <a:rPr lang="en-US" sz="1600" b="1" i="1" dirty="0">
                <a:solidFill>
                  <a:srgbClr val="FFFFFF"/>
                </a:solidFill>
                <a:latin typeface="Calibri" panose="020F0502020204030204" pitchFamily="34" charset="0"/>
              </a:rPr>
              <a:t> facebook.com/sachmem.vn</a:t>
            </a:r>
            <a:r>
              <a:rPr lang="en-US" sz="1600" b="1" i="1" dirty="0" smtClean="0">
                <a:solidFill>
                  <a:srgbClr val="FFFFFF"/>
                </a:solidFill>
                <a:latin typeface="Calibri" panose="020F0502020204030204" pitchFamily="34" charset="0"/>
              </a:rPr>
              <a:t>/</a:t>
            </a:r>
            <a:endParaRPr lang="en-US" sz="1600" dirty="0"/>
          </a:p>
        </p:txBody>
      </p:sp>
    </p:spTree>
    <p:extLst>
      <p:ext uri="{BB962C8B-B14F-4D97-AF65-F5344CB8AC3E}">
        <p14:creationId xmlns:p14="http://schemas.microsoft.com/office/powerpoint/2010/main" val="3467928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920834" y="716817"/>
            <a:ext cx="1182585" cy="646331"/>
          </a:xfrm>
          <a:prstGeom prst="rect">
            <a:avLst/>
          </a:prstGeom>
          <a:noFill/>
        </p:spPr>
        <p:txBody>
          <a:bodyPr wrap="square" rtlCol="0">
            <a:spAutoFit/>
          </a:bodyPr>
          <a:lstStyle/>
          <a:p>
            <a:pPr algn="ctr"/>
            <a:r>
              <a:rPr lang="en-US" sz="3600" b="1" dirty="0">
                <a:solidFill>
                  <a:schemeClr val="bg1"/>
                </a:solidFill>
                <a:latin typeface="Myriad Pro" pitchFamily="34" charset="0"/>
              </a:rPr>
              <a:t>Unit</a:t>
            </a:r>
          </a:p>
        </p:txBody>
      </p:sp>
      <p:sp>
        <p:nvSpPr>
          <p:cNvPr id="7" name="TextBox 6"/>
          <p:cNvSpPr txBox="1"/>
          <p:nvPr/>
        </p:nvSpPr>
        <p:spPr>
          <a:xfrm>
            <a:off x="3193475" y="381699"/>
            <a:ext cx="1182585" cy="1200329"/>
          </a:xfrm>
          <a:prstGeom prst="rect">
            <a:avLst/>
          </a:prstGeom>
          <a:noFill/>
        </p:spPr>
        <p:txBody>
          <a:bodyPr wrap="square" rtlCol="0">
            <a:spAutoFit/>
          </a:bodyPr>
          <a:lstStyle/>
          <a:p>
            <a:pPr algn="ctr"/>
            <a:r>
              <a:rPr lang="en-US" sz="7200" b="1" dirty="0">
                <a:solidFill>
                  <a:schemeClr val="bg1"/>
                </a:solidFill>
                <a:latin typeface="Myriad Pro" pitchFamily="34" charset="0"/>
              </a:rPr>
              <a:t>1</a:t>
            </a:r>
          </a:p>
        </p:txBody>
      </p:sp>
      <p:sp>
        <p:nvSpPr>
          <p:cNvPr id="8" name="TextBox 7"/>
          <p:cNvSpPr txBox="1"/>
          <p:nvPr/>
        </p:nvSpPr>
        <p:spPr>
          <a:xfrm>
            <a:off x="4772892" y="627919"/>
            <a:ext cx="4958938" cy="707886"/>
          </a:xfrm>
          <a:prstGeom prst="rect">
            <a:avLst/>
          </a:prstGeom>
          <a:noFill/>
        </p:spPr>
        <p:txBody>
          <a:bodyPr wrap="square" rtlCol="0">
            <a:spAutoFit/>
          </a:bodyPr>
          <a:lstStyle/>
          <a:p>
            <a:r>
              <a:rPr lang="en-US" sz="4000" b="1" dirty="0">
                <a:solidFill>
                  <a:schemeClr val="bg1"/>
                </a:solidFill>
                <a:latin typeface="Myriad Pro" pitchFamily="34" charset="0"/>
              </a:rPr>
              <a:t>FAMILY LIFE</a:t>
            </a:r>
          </a:p>
        </p:txBody>
      </p:sp>
      <p:sp>
        <p:nvSpPr>
          <p:cNvPr id="5" name="TextBox 4">
            <a:extLst>
              <a:ext uri="{FF2B5EF4-FFF2-40B4-BE49-F238E27FC236}">
                <a16:creationId xmlns:a16="http://schemas.microsoft.com/office/drawing/2014/main" id="{35DF77EB-655D-46EF-9E8B-FA2AF8707694}"/>
              </a:ext>
            </a:extLst>
          </p:cNvPr>
          <p:cNvSpPr txBox="1"/>
          <p:nvPr/>
        </p:nvSpPr>
        <p:spPr>
          <a:xfrm>
            <a:off x="2167672" y="347869"/>
            <a:ext cx="1267591" cy="1384995"/>
          </a:xfrm>
          <a:prstGeom prst="rect">
            <a:avLst/>
          </a:prstGeom>
          <a:noFill/>
        </p:spPr>
        <p:txBody>
          <a:bodyPr wrap="square" rtlCol="0" anchor="ctr">
            <a:spAutoFit/>
          </a:bodyPr>
          <a:lstStyle/>
          <a:p>
            <a:pPr algn="ctr"/>
            <a:r>
              <a:rPr lang="en-US" b="1" dirty="0">
                <a:solidFill>
                  <a:schemeClr val="bg1"/>
                </a:solidFill>
                <a:latin typeface="Arial" panose="020B0604020202020204" pitchFamily="34" charset="0"/>
                <a:cs typeface="Arial" panose="020B0604020202020204" pitchFamily="34" charset="0"/>
              </a:rPr>
              <a:t>Unit</a:t>
            </a:r>
          </a:p>
          <a:p>
            <a:pPr algn="ctr"/>
            <a:r>
              <a:rPr lang="en-US" sz="6600" b="1" dirty="0">
                <a:solidFill>
                  <a:schemeClr val="bg1"/>
                </a:solidFill>
                <a:latin typeface="Arial" panose="020B0604020202020204" pitchFamily="34" charset="0"/>
                <a:cs typeface="Arial" panose="020B0604020202020204" pitchFamily="34" charset="0"/>
              </a:rPr>
              <a:t>1</a:t>
            </a:r>
          </a:p>
        </p:txBody>
      </p:sp>
      <p:sp>
        <p:nvSpPr>
          <p:cNvPr id="15" name="TextBox 14">
            <a:extLst>
              <a:ext uri="{FF2B5EF4-FFF2-40B4-BE49-F238E27FC236}">
                <a16:creationId xmlns:a16="http://schemas.microsoft.com/office/drawing/2014/main" id="{246E80DA-3B73-476A-B480-C5F8FDFD8CB4}"/>
              </a:ext>
            </a:extLst>
          </p:cNvPr>
          <p:cNvSpPr txBox="1"/>
          <p:nvPr/>
        </p:nvSpPr>
        <p:spPr>
          <a:xfrm>
            <a:off x="3843380" y="627920"/>
            <a:ext cx="4958938" cy="646331"/>
          </a:xfrm>
          <a:prstGeom prst="rect">
            <a:avLst/>
          </a:prstGeom>
          <a:noFill/>
        </p:spPr>
        <p:txBody>
          <a:bodyPr wrap="square" rtlCol="0">
            <a:spAutoFit/>
          </a:bodyPr>
          <a:lstStyle/>
          <a:p>
            <a:r>
              <a:rPr lang="en-US" sz="3600" dirty="0">
                <a:solidFill>
                  <a:schemeClr val="bg1"/>
                </a:solidFill>
                <a:latin typeface="UTM Facebook K&amp;T" pitchFamily="18" charset="0"/>
                <a:cs typeface="Arial" panose="020B0604020202020204" pitchFamily="34" charset="0"/>
              </a:rPr>
              <a:t>Family Life</a:t>
            </a:r>
          </a:p>
        </p:txBody>
      </p:sp>
      <p:grpSp>
        <p:nvGrpSpPr>
          <p:cNvPr id="13" name="Group 12"/>
          <p:cNvGrpSpPr/>
          <p:nvPr/>
        </p:nvGrpSpPr>
        <p:grpSpPr>
          <a:xfrm>
            <a:off x="1119197" y="265737"/>
            <a:ext cx="6513725" cy="1548490"/>
            <a:chOff x="144635" y="1191561"/>
            <a:chExt cx="5167790" cy="1145834"/>
          </a:xfrm>
        </p:grpSpPr>
        <p:sp>
          <p:nvSpPr>
            <p:cNvPr id="14" name="Rounded Rectangle 13"/>
            <p:cNvSpPr/>
            <p:nvPr/>
          </p:nvSpPr>
          <p:spPr>
            <a:xfrm>
              <a:off x="479471" y="1496280"/>
              <a:ext cx="4832954" cy="647205"/>
            </a:xfrm>
            <a:prstGeom prst="roundRect">
              <a:avLst>
                <a:gd name="adj" fmla="val 42661"/>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76664" y="1519800"/>
              <a:ext cx="3741812" cy="569362"/>
            </a:xfrm>
            <a:prstGeom prst="rect">
              <a:avLst/>
            </a:prstGeom>
            <a:noFill/>
          </p:spPr>
          <p:txBody>
            <a:bodyPr wrap="square" rtlCol="0">
              <a:spAutoFit/>
            </a:bodyPr>
            <a:lstStyle/>
            <a:p>
              <a:r>
                <a:rPr lang="en-US" sz="4400" b="1" dirty="0">
                  <a:solidFill>
                    <a:schemeClr val="bg1"/>
                  </a:solidFill>
                  <a:latin typeface="UTM Facebook K&amp;T" panose="02040603050506020204" pitchFamily="18" charset="0"/>
                </a:rPr>
                <a:t>OBJECTIVES</a:t>
              </a:r>
            </a:p>
          </p:txBody>
        </p:sp>
        <p:pic>
          <p:nvPicPr>
            <p:cNvPr id="18" name="Picture 17"/>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44635" y="1191561"/>
              <a:ext cx="1096339" cy="1145834"/>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TextBox 3"/>
          <p:cNvSpPr txBox="1"/>
          <p:nvPr/>
        </p:nvSpPr>
        <p:spPr>
          <a:xfrm>
            <a:off x="1119197" y="2524837"/>
            <a:ext cx="9403898" cy="954107"/>
          </a:xfrm>
          <a:prstGeom prst="rect">
            <a:avLst/>
          </a:prstGeom>
          <a:noFill/>
        </p:spPr>
        <p:txBody>
          <a:bodyPr wrap="square" rtlCol="0">
            <a:spAutoFit/>
          </a:bodyPr>
          <a:lstStyle/>
          <a:p>
            <a:pPr marL="457200" indent="-457200">
              <a:buFont typeface="Courier New" panose="02070309020205020404" pitchFamily="49" charset="0"/>
              <a:buChar char="o"/>
            </a:pPr>
            <a:r>
              <a:rPr lang="en-US" sz="2800" dirty="0"/>
              <a:t>Develop reading </a:t>
            </a:r>
            <a:r>
              <a:rPr lang="en-US" sz="2800" dirty="0" smtClean="0"/>
              <a:t>skills </a:t>
            </a:r>
            <a:r>
              <a:rPr lang="en-US" sz="2800" dirty="0"/>
              <a:t>for specific information in a brochure about ecotours.</a:t>
            </a:r>
            <a:endParaRPr lang="en-US" sz="4000" dirty="0"/>
          </a:p>
        </p:txBody>
      </p:sp>
    </p:spTree>
    <p:extLst>
      <p:ext uri="{BB962C8B-B14F-4D97-AF65-F5344CB8AC3E}">
        <p14:creationId xmlns:p14="http://schemas.microsoft.com/office/powerpoint/2010/main" val="28871888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4" name="Rounded Rectangle 23"/>
          <p:cNvSpPr/>
          <p:nvPr/>
        </p:nvSpPr>
        <p:spPr>
          <a:xfrm>
            <a:off x="762538" y="3299125"/>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WHILE-READING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33288" y="2061029"/>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Task </a:t>
            </a:r>
            <a:r>
              <a:rPr lang="en-US" dirty="0">
                <a:solidFill>
                  <a:srgbClr val="006673"/>
                </a:solidFill>
              </a:rPr>
              <a:t>1: A</a:t>
            </a:r>
            <a:r>
              <a:rPr lang="en-US" dirty="0" smtClean="0">
                <a:solidFill>
                  <a:srgbClr val="006673"/>
                </a:solidFill>
              </a:rPr>
              <a:t>nswer </a:t>
            </a:r>
            <a:r>
              <a:rPr lang="en-US" dirty="0">
                <a:solidFill>
                  <a:srgbClr val="006673"/>
                </a:solidFill>
              </a:rPr>
              <a:t>these questions. </a:t>
            </a:r>
            <a:endParaRPr lang="en-GB" dirty="0">
              <a:solidFill>
                <a:srgbClr val="006673"/>
              </a:solidFill>
            </a:endParaRPr>
          </a:p>
        </p:txBody>
      </p:sp>
      <p:sp>
        <p:nvSpPr>
          <p:cNvPr id="27" name="Rectangle 26"/>
          <p:cNvSpPr/>
          <p:nvPr/>
        </p:nvSpPr>
        <p:spPr>
          <a:xfrm>
            <a:off x="5733288" y="3070295"/>
            <a:ext cx="5749789" cy="1086167"/>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Task 2: </a:t>
            </a:r>
            <a:r>
              <a:rPr lang="en-US" dirty="0" smtClean="0">
                <a:solidFill>
                  <a:srgbClr val="006673"/>
                </a:solidFill>
              </a:rPr>
              <a:t>Solve the crossword.</a:t>
            </a:r>
          </a:p>
          <a:p>
            <a:pPr marL="285750" indent="-285750">
              <a:buFont typeface="Arial" panose="020B0604020202020204" pitchFamily="34" charset="0"/>
              <a:buChar char="•"/>
            </a:pPr>
            <a:r>
              <a:rPr lang="en-US" dirty="0" smtClean="0">
                <a:solidFill>
                  <a:srgbClr val="006673"/>
                </a:solidFill>
              </a:rPr>
              <a:t>Task </a:t>
            </a:r>
            <a:r>
              <a:rPr lang="en-US" dirty="0">
                <a:solidFill>
                  <a:srgbClr val="006673"/>
                </a:solidFill>
              </a:rPr>
              <a:t>3: Which tour does each statement below talk about? </a:t>
            </a: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29" name="Curved Connector 28"/>
          <p:cNvCxnSpPr>
            <a:stCxn id="23" idx="1"/>
            <a:endCxn id="24" idx="0"/>
          </p:cNvCxnSpPr>
          <p:nvPr/>
        </p:nvCxnSpPr>
        <p:spPr>
          <a:xfrm rot="10800000" flipV="1">
            <a:off x="1737905" y="2337975"/>
            <a:ext cx="794908" cy="961150"/>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cxnSp>
        <p:nvCxnSpPr>
          <p:cNvPr id="30" name="Curved Connector 29"/>
          <p:cNvCxnSpPr>
            <a:stCxn id="24" idx="3"/>
            <a:endCxn id="31" idx="0"/>
          </p:cNvCxnSpPr>
          <p:nvPr/>
        </p:nvCxnSpPr>
        <p:spPr>
          <a:xfrm>
            <a:off x="2713271" y="3654228"/>
            <a:ext cx="804236" cy="847591"/>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1" name="Rounded Rectangle 30"/>
          <p:cNvSpPr/>
          <p:nvPr/>
        </p:nvSpPr>
        <p:spPr>
          <a:xfrm>
            <a:off x="2426007" y="4501819"/>
            <a:ext cx="2183000" cy="666149"/>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POST-READING</a:t>
            </a:r>
            <a:endParaRPr lang="en-GB" b="1" dirty="0">
              <a:solidFill>
                <a:srgbClr val="006673"/>
              </a:solidFill>
            </a:endParaRPr>
          </a:p>
        </p:txBody>
      </p:sp>
      <p:sp>
        <p:nvSpPr>
          <p:cNvPr id="32" name="Rectangle 31"/>
          <p:cNvSpPr/>
          <p:nvPr/>
        </p:nvSpPr>
        <p:spPr>
          <a:xfrm>
            <a:off x="5715417" y="5513326"/>
            <a:ext cx="5749788" cy="684962"/>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lang="en-US" dirty="0">
                <a:solidFill>
                  <a:srgbClr val="006673"/>
                </a:solidFill>
              </a:rPr>
              <a:t>Wrap-up</a:t>
            </a:r>
          </a:p>
          <a:p>
            <a:pPr marL="285750" indent="-285750">
              <a:buFont typeface="Arial" panose="020B0604020202020204" pitchFamily="34" charset="0"/>
              <a:buChar char="•"/>
            </a:pPr>
            <a:r>
              <a:rPr lang="en-US" dirty="0">
                <a:solidFill>
                  <a:srgbClr val="006673"/>
                </a:solidFill>
              </a:rPr>
              <a:t>Homework</a:t>
            </a:r>
            <a:endParaRPr lang="en-GB" dirty="0">
              <a:solidFill>
                <a:srgbClr val="006673"/>
              </a:solidFill>
            </a:endParaRPr>
          </a:p>
        </p:txBody>
      </p: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
        <p:nvSpPr>
          <p:cNvPr id="33" name="Rounded Rectangle 32">
            <a:extLst>
              <a:ext uri="{FF2B5EF4-FFF2-40B4-BE49-F238E27FC236}">
                <a16:creationId xmlns:a16="http://schemas.microsoft.com/office/drawing/2014/main" id="{55B30C1C-7CD2-F645-AD2A-20422A87673D}"/>
              </a:ext>
            </a:extLst>
          </p:cNvPr>
          <p:cNvSpPr/>
          <p:nvPr/>
        </p:nvSpPr>
        <p:spPr>
          <a:xfrm>
            <a:off x="762537" y="5553662"/>
            <a:ext cx="1950733" cy="710205"/>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CONSOLIDATION</a:t>
            </a:r>
            <a:endParaRPr lang="en-GB" b="1" dirty="0">
              <a:solidFill>
                <a:srgbClr val="006673"/>
              </a:solidFill>
            </a:endParaRPr>
          </a:p>
        </p:txBody>
      </p:sp>
      <p:cxnSp>
        <p:nvCxnSpPr>
          <p:cNvPr id="34" name="Curved Connector 33">
            <a:extLst>
              <a:ext uri="{FF2B5EF4-FFF2-40B4-BE49-F238E27FC236}">
                <a16:creationId xmlns:a16="http://schemas.microsoft.com/office/drawing/2014/main" id="{F776CBCD-5166-BE40-9B1D-2FA55B23F426}"/>
              </a:ext>
            </a:extLst>
          </p:cNvPr>
          <p:cNvCxnSpPr>
            <a:cxnSpLocks/>
            <a:stCxn id="31" idx="1"/>
            <a:endCxn id="33" idx="0"/>
          </p:cNvCxnSpPr>
          <p:nvPr/>
        </p:nvCxnSpPr>
        <p:spPr>
          <a:xfrm rot="10800000" flipV="1">
            <a:off x="1737905" y="4834894"/>
            <a:ext cx="688103" cy="718768"/>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5" name="Rectangle 34">
            <a:extLst>
              <a:ext uri="{FF2B5EF4-FFF2-40B4-BE49-F238E27FC236}">
                <a16:creationId xmlns:a16="http://schemas.microsoft.com/office/drawing/2014/main" id="{ECAF6456-892F-7644-9C00-B5F5D84C266E}"/>
              </a:ext>
            </a:extLst>
          </p:cNvPr>
          <p:cNvSpPr/>
          <p:nvPr/>
        </p:nvSpPr>
        <p:spPr>
          <a:xfrm>
            <a:off x="5715417" y="4419277"/>
            <a:ext cx="5749788" cy="83123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Task 4: </a:t>
            </a:r>
            <a:r>
              <a:rPr lang="en-US" dirty="0" smtClean="0">
                <a:solidFill>
                  <a:srgbClr val="006673"/>
                </a:solidFill>
              </a:rPr>
              <a:t>Think </a:t>
            </a:r>
            <a:r>
              <a:rPr lang="en-US" dirty="0">
                <a:solidFill>
                  <a:srgbClr val="006673"/>
                </a:solidFill>
              </a:rPr>
              <a:t>of new ideas for making one of the tours better for the environment. </a:t>
            </a:r>
            <a:endParaRPr lang="x-none" dirty="0">
              <a:solidFill>
                <a:srgbClr val="006673"/>
              </a:solidFill>
            </a:endParaRPr>
          </a:p>
        </p:txBody>
      </p:sp>
    </p:spTree>
    <p:extLst>
      <p:ext uri="{BB962C8B-B14F-4D97-AF65-F5344CB8AC3E}">
        <p14:creationId xmlns:p14="http://schemas.microsoft.com/office/powerpoint/2010/main" val="3834147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Freeform 19"/>
          <p:cNvSpPr/>
          <p:nvPr/>
        </p:nvSpPr>
        <p:spPr>
          <a:xfrm>
            <a:off x="5271218" y="2188238"/>
            <a:ext cx="2162852" cy="845902"/>
          </a:xfrm>
          <a:custGeom>
            <a:avLst/>
            <a:gdLst>
              <a:gd name="connsiteX0" fmla="*/ 0 w 1728196"/>
              <a:gd name="connsiteY0" fmla="*/ 0 h 941884"/>
              <a:gd name="connsiteX1" fmla="*/ 1728196 w 1728196"/>
              <a:gd name="connsiteY1" fmla="*/ 0 h 941884"/>
              <a:gd name="connsiteX2" fmla="*/ 1728196 w 1728196"/>
              <a:gd name="connsiteY2" fmla="*/ 941884 h 941884"/>
              <a:gd name="connsiteX3" fmla="*/ 0 w 1728196"/>
              <a:gd name="connsiteY3" fmla="*/ 941884 h 941884"/>
              <a:gd name="connsiteX4" fmla="*/ 0 w 1728196"/>
              <a:gd name="connsiteY4" fmla="*/ 0 h 9418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6" h="941884">
                <a:moveTo>
                  <a:pt x="0" y="0"/>
                </a:moveTo>
                <a:lnTo>
                  <a:pt x="1728196" y="0"/>
                </a:lnTo>
                <a:lnTo>
                  <a:pt x="1728196" y="941884"/>
                </a:lnTo>
                <a:lnTo>
                  <a:pt x="0" y="94188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11430" tIns="11430" rIns="11430" bIns="11430" numCol="1" spcCol="1270" anchor="ctr" anchorCtr="0">
            <a:noAutofit/>
          </a:bodyPr>
          <a:lstStyle/>
          <a:p>
            <a:pPr marL="0" lvl="1" defTabSz="800100">
              <a:lnSpc>
                <a:spcPct val="90000"/>
              </a:lnSpc>
              <a:spcBef>
                <a:spcPct val="0"/>
              </a:spcBef>
              <a:spcAft>
                <a:spcPct val="15000"/>
              </a:spcAft>
            </a:pPr>
            <a:endParaRPr lang="en-US" b="1" dirty="0"/>
          </a:p>
        </p:txBody>
      </p:sp>
      <p:sp>
        <p:nvSpPr>
          <p:cNvPr id="12" name="TextBox 11">
            <a:extLst>
              <a:ext uri="{FF2B5EF4-FFF2-40B4-BE49-F238E27FC236}">
                <a16:creationId xmlns:a16="http://schemas.microsoft.com/office/drawing/2014/main" id="{EFE70228-D84B-B6AC-5BC1-71F80A6D8294}"/>
              </a:ext>
            </a:extLst>
          </p:cNvPr>
          <p:cNvSpPr txBox="1"/>
          <p:nvPr/>
        </p:nvSpPr>
        <p:spPr>
          <a:xfrm>
            <a:off x="699218" y="2048251"/>
            <a:ext cx="4572000" cy="707886"/>
          </a:xfrm>
          <a:prstGeom prst="rect">
            <a:avLst/>
          </a:prstGeom>
          <a:noFill/>
        </p:spPr>
        <p:txBody>
          <a:bodyPr wrap="square">
            <a:spAutoFit/>
          </a:bodyPr>
          <a:lstStyle/>
          <a:p>
            <a:r>
              <a:rPr lang="en-US" sz="4000" b="1" dirty="0" smtClean="0">
                <a:solidFill>
                  <a:srgbClr val="006673"/>
                </a:solidFill>
                <a:latin typeface="UTM Facebook K&amp;T" panose="02040603050506020204" pitchFamily="18" charset="0"/>
                <a:cs typeface="Arial" panose="020B0604020202020204" pitchFamily="34" charset="0"/>
              </a:rPr>
              <a:t>NAME THE TOURS</a:t>
            </a:r>
            <a:endParaRPr lang="en-US" sz="4000" b="1" dirty="0">
              <a:solidFill>
                <a:srgbClr val="006673"/>
              </a:solidFill>
              <a:latin typeface="UTM Facebook K&amp;T" panose="02040603050506020204" pitchFamily="18" charset="0"/>
              <a:cs typeface="Arial" panose="020B0604020202020204" pitchFamily="34" charset="0"/>
            </a:endParaRPr>
          </a:p>
        </p:txBody>
      </p:sp>
      <p:pic>
        <p:nvPicPr>
          <p:cNvPr id="2" name="Picture 1"/>
          <p:cNvPicPr>
            <a:picLocks noChangeAspect="1"/>
          </p:cNvPicPr>
          <p:nvPr/>
        </p:nvPicPr>
        <p:blipFill rotWithShape="1">
          <a:blip r:embed="rId3">
            <a:extLst>
              <a:ext uri="{28A0092B-C50C-407E-A947-70E740481C1C}">
                <a14:useLocalDpi xmlns:a14="http://schemas.microsoft.com/office/drawing/2010/main" val="0"/>
              </a:ext>
            </a:extLst>
          </a:blip>
          <a:srcRect b="7630"/>
          <a:stretch/>
        </p:blipFill>
        <p:spPr>
          <a:xfrm>
            <a:off x="5727699" y="1125640"/>
            <a:ext cx="5286566" cy="5273827"/>
          </a:xfrm>
          <a:prstGeom prst="rect">
            <a:avLst/>
          </a:prstGeom>
        </p:spPr>
      </p:pic>
    </p:spTree>
    <p:extLst>
      <p:ext uri="{BB962C8B-B14F-4D97-AF65-F5344CB8AC3E}">
        <p14:creationId xmlns:p14="http://schemas.microsoft.com/office/powerpoint/2010/main" val="27118431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28E4E-3AD4-F3D2-93AA-6E582EA82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5" name="TextBox 4">
            <a:extLst>
              <a:ext uri="{FF2B5EF4-FFF2-40B4-BE49-F238E27FC236}">
                <a16:creationId xmlns:a16="http://schemas.microsoft.com/office/drawing/2014/main" id="{EFE70228-D84B-B6AC-5BC1-71F80A6D8294}"/>
              </a:ext>
            </a:extLst>
          </p:cNvPr>
          <p:cNvSpPr txBox="1"/>
          <p:nvPr/>
        </p:nvSpPr>
        <p:spPr>
          <a:xfrm>
            <a:off x="746747" y="7222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pic>
        <p:nvPicPr>
          <p:cNvPr id="6" name="Picture 5">
            <a:extLst>
              <a:ext uri="{FF2B5EF4-FFF2-40B4-BE49-F238E27FC236}">
                <a16:creationId xmlns:a16="http://schemas.microsoft.com/office/drawing/2014/main" id="{3DC849C9-E07A-C89C-CEEE-DC77B223A49C}"/>
              </a:ext>
            </a:extLst>
          </p:cNvPr>
          <p:cNvPicPr>
            <a:picLocks noChangeAspect="1"/>
          </p:cNvPicPr>
          <p:nvPr/>
        </p:nvPicPr>
        <p:blipFill>
          <a:blip r:embed="rId3"/>
          <a:stretch>
            <a:fillRect/>
          </a:stretch>
        </p:blipFill>
        <p:spPr>
          <a:xfrm>
            <a:off x="856736" y="1123564"/>
            <a:ext cx="4433051" cy="2954949"/>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6A438177-5BD0-7972-4A9B-211B209DD58D}"/>
              </a:ext>
            </a:extLst>
          </p:cNvPr>
          <p:cNvPicPr>
            <a:picLocks noChangeAspect="1"/>
          </p:cNvPicPr>
          <p:nvPr/>
        </p:nvPicPr>
        <p:blipFill>
          <a:blip r:embed="rId4"/>
          <a:stretch>
            <a:fillRect/>
          </a:stretch>
        </p:blipFill>
        <p:spPr>
          <a:xfrm>
            <a:off x="6573582" y="2601039"/>
            <a:ext cx="4619394" cy="2954948"/>
          </a:xfrm>
          <a:prstGeom prst="rect">
            <a:avLst/>
          </a:prstGeom>
          <a:ln>
            <a:noFill/>
          </a:ln>
          <a:effectLst>
            <a:outerShdw blurRad="292100" dist="139700" dir="2700000" algn="tl" rotWithShape="0">
              <a:srgbClr val="333333">
                <a:alpha val="65000"/>
              </a:srgbClr>
            </a:outerShdw>
          </a:effectLst>
        </p:spPr>
      </p:pic>
      <p:sp>
        <p:nvSpPr>
          <p:cNvPr id="15" name="TextBox 14">
            <a:extLst>
              <a:ext uri="{FF2B5EF4-FFF2-40B4-BE49-F238E27FC236}">
                <a16:creationId xmlns:a16="http://schemas.microsoft.com/office/drawing/2014/main" id="{4FB9717B-0ABC-3D24-6296-7EC72EC4D9F0}"/>
              </a:ext>
            </a:extLst>
          </p:cNvPr>
          <p:cNvSpPr txBox="1"/>
          <p:nvPr/>
        </p:nvSpPr>
        <p:spPr>
          <a:xfrm>
            <a:off x="2191110" y="4464150"/>
            <a:ext cx="2628181"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Reef Tour</a:t>
            </a:r>
            <a:endParaRPr lang="en-US" sz="2800" dirty="0">
              <a:solidFill>
                <a:schemeClr val="accent2">
                  <a:lumMod val="75000"/>
                </a:schemeClr>
              </a:solidFill>
            </a:endParaRPr>
          </a:p>
        </p:txBody>
      </p:sp>
      <p:sp>
        <p:nvSpPr>
          <p:cNvPr id="17" name="TextBox 16">
            <a:extLst>
              <a:ext uri="{FF2B5EF4-FFF2-40B4-BE49-F238E27FC236}">
                <a16:creationId xmlns:a16="http://schemas.microsoft.com/office/drawing/2014/main" id="{E25029BD-F923-8109-52B6-58B63396A01F}"/>
              </a:ext>
            </a:extLst>
          </p:cNvPr>
          <p:cNvSpPr txBox="1"/>
          <p:nvPr/>
        </p:nvSpPr>
        <p:spPr>
          <a:xfrm>
            <a:off x="8068574" y="5919960"/>
            <a:ext cx="3048000"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Trekking Tour</a:t>
            </a:r>
            <a:endParaRPr lang="en-US" sz="2800" dirty="0">
              <a:solidFill>
                <a:schemeClr val="accent2">
                  <a:lumMod val="75000"/>
                </a:schemeClr>
              </a:solidFill>
            </a:endParaRPr>
          </a:p>
        </p:txBody>
      </p:sp>
    </p:spTree>
    <p:extLst>
      <p:ext uri="{BB962C8B-B14F-4D97-AF65-F5344CB8AC3E}">
        <p14:creationId xmlns:p14="http://schemas.microsoft.com/office/powerpoint/2010/main" val="1298318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8C28E4E-3AD4-F3D2-93AA-6E582EA826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5" name="TextBox 4">
            <a:extLst>
              <a:ext uri="{FF2B5EF4-FFF2-40B4-BE49-F238E27FC236}">
                <a16:creationId xmlns:a16="http://schemas.microsoft.com/office/drawing/2014/main" id="{EFE70228-D84B-B6AC-5BC1-71F80A6D8294}"/>
              </a:ext>
            </a:extLst>
          </p:cNvPr>
          <p:cNvSpPr txBox="1"/>
          <p:nvPr/>
        </p:nvSpPr>
        <p:spPr>
          <a:xfrm>
            <a:off x="746747" y="72225"/>
            <a:ext cx="4572000" cy="646331"/>
          </a:xfrm>
          <a:prstGeom prst="rect">
            <a:avLst/>
          </a:prstGeom>
          <a:noFill/>
        </p:spPr>
        <p:txBody>
          <a:bodyPr wrap="square">
            <a:spAutoFit/>
          </a:bodyPr>
          <a:lstStyle/>
          <a:p>
            <a:r>
              <a:rPr lang="en-US" sz="3600" b="1">
                <a:solidFill>
                  <a:schemeClr val="bg1"/>
                </a:solidFill>
                <a:latin typeface="UTM Facebook K&amp;T" panose="02040603050506020204" pitchFamily="18" charset="0"/>
                <a:cs typeface="Arial" panose="020B0604020202020204" pitchFamily="34" charset="0"/>
              </a:rPr>
              <a:t>WARM-UP</a:t>
            </a:r>
            <a:endParaRPr lang="en-US" sz="3600" b="1" dirty="0">
              <a:solidFill>
                <a:schemeClr val="bg1"/>
              </a:solidFill>
              <a:latin typeface="UTM Facebook K&amp;T" panose="02040603050506020204" pitchFamily="18" charset="0"/>
              <a:cs typeface="Arial" panose="020B0604020202020204" pitchFamily="34" charset="0"/>
            </a:endParaRPr>
          </a:p>
        </p:txBody>
      </p:sp>
      <p:sp>
        <p:nvSpPr>
          <p:cNvPr id="15" name="TextBox 14">
            <a:extLst>
              <a:ext uri="{FF2B5EF4-FFF2-40B4-BE49-F238E27FC236}">
                <a16:creationId xmlns:a16="http://schemas.microsoft.com/office/drawing/2014/main" id="{4FB9717B-0ABC-3D24-6296-7EC72EC4D9F0}"/>
              </a:ext>
            </a:extLst>
          </p:cNvPr>
          <p:cNvSpPr txBox="1"/>
          <p:nvPr/>
        </p:nvSpPr>
        <p:spPr>
          <a:xfrm>
            <a:off x="1570008" y="4464150"/>
            <a:ext cx="3249283" cy="523220"/>
          </a:xfrm>
          <a:prstGeom prst="rect">
            <a:avLst/>
          </a:prstGeom>
          <a:noFill/>
        </p:spPr>
        <p:txBody>
          <a:bodyPr wrap="square">
            <a:spAutoFit/>
          </a:bodyPr>
          <a:lstStyle/>
          <a:p>
            <a:r>
              <a:rPr lang="en-GB" sz="2800" b="1" dirty="0">
                <a:solidFill>
                  <a:schemeClr val="accent2">
                    <a:lumMod val="75000"/>
                  </a:schemeClr>
                </a:solidFill>
                <a:effectLst/>
                <a:latin typeface="Times" panose="02020603050405020304" pitchFamily="18" charset="0"/>
                <a:ea typeface="Times New Roman" panose="02020603050405020304" pitchFamily="18" charset="0"/>
                <a:cs typeface="Cambria" panose="02040503050406030204" pitchFamily="18" charset="0"/>
              </a:rPr>
              <a:t>National Park Tour</a:t>
            </a:r>
            <a:endParaRPr lang="en-US" sz="2800" dirty="0">
              <a:solidFill>
                <a:schemeClr val="accent2">
                  <a:lumMod val="75000"/>
                </a:schemeClr>
              </a:solidFill>
            </a:endParaRPr>
          </a:p>
        </p:txBody>
      </p:sp>
      <p:sp>
        <p:nvSpPr>
          <p:cNvPr id="17" name="TextBox 16">
            <a:extLst>
              <a:ext uri="{FF2B5EF4-FFF2-40B4-BE49-F238E27FC236}">
                <a16:creationId xmlns:a16="http://schemas.microsoft.com/office/drawing/2014/main" id="{E25029BD-F923-8109-52B6-58B63396A01F}"/>
              </a:ext>
            </a:extLst>
          </p:cNvPr>
          <p:cNvSpPr txBox="1"/>
          <p:nvPr/>
        </p:nvSpPr>
        <p:spPr>
          <a:xfrm>
            <a:off x="7378460" y="5983221"/>
            <a:ext cx="3565585" cy="523220"/>
          </a:xfrm>
          <a:prstGeom prst="rect">
            <a:avLst/>
          </a:prstGeom>
          <a:noFill/>
        </p:spPr>
        <p:txBody>
          <a:bodyPr wrap="square">
            <a:spAutoFit/>
          </a:bodyPr>
          <a:lstStyle/>
          <a:p>
            <a:r>
              <a:rPr lang="en-GB" sz="2800" b="1" dirty="0">
                <a:solidFill>
                  <a:schemeClr val="accent2">
                    <a:lumMod val="75000"/>
                  </a:schemeClr>
                </a:solidFill>
                <a:latin typeface="Times" panose="02020603050405020304" pitchFamily="18" charset="0"/>
              </a:rPr>
              <a:t>Whale-watching Tour</a:t>
            </a:r>
            <a:endParaRPr lang="en-US" sz="2800" dirty="0">
              <a:solidFill>
                <a:schemeClr val="accent2">
                  <a:lumMod val="75000"/>
                </a:schemeClr>
              </a:solidFill>
            </a:endParaRPr>
          </a:p>
        </p:txBody>
      </p:sp>
      <p:pic>
        <p:nvPicPr>
          <p:cNvPr id="8" name="Picture 7">
            <a:extLst>
              <a:ext uri="{FF2B5EF4-FFF2-40B4-BE49-F238E27FC236}">
                <a16:creationId xmlns:a16="http://schemas.microsoft.com/office/drawing/2014/main" id="{7CC35633-9750-645B-4ADE-32E83A7B811A}"/>
              </a:ext>
            </a:extLst>
          </p:cNvPr>
          <p:cNvPicPr>
            <a:picLocks noChangeAspect="1"/>
          </p:cNvPicPr>
          <p:nvPr/>
        </p:nvPicPr>
        <p:blipFill>
          <a:blip r:embed="rId3"/>
          <a:stretch>
            <a:fillRect/>
          </a:stretch>
        </p:blipFill>
        <p:spPr>
          <a:xfrm>
            <a:off x="1171882" y="1248110"/>
            <a:ext cx="4424959" cy="2928263"/>
          </a:xfrm>
          <a:prstGeom prst="rect">
            <a:avLst/>
          </a:prstGeom>
          <a:ln>
            <a:noFill/>
          </a:ln>
          <a:effectLst>
            <a:outerShdw blurRad="292100" dist="139700" dir="2700000" algn="tl" rotWithShape="0">
              <a:srgbClr val="333333">
                <a:alpha val="65000"/>
              </a:srgbClr>
            </a:outerShdw>
          </a:effectLst>
        </p:spPr>
      </p:pic>
      <p:pic>
        <p:nvPicPr>
          <p:cNvPr id="9" name="Picture 8">
            <a:extLst>
              <a:ext uri="{FF2B5EF4-FFF2-40B4-BE49-F238E27FC236}">
                <a16:creationId xmlns:a16="http://schemas.microsoft.com/office/drawing/2014/main" id="{E4C22B74-CF7E-C034-A5DC-818722585F2D}"/>
              </a:ext>
            </a:extLst>
          </p:cNvPr>
          <p:cNvPicPr>
            <a:picLocks noChangeAspect="1"/>
          </p:cNvPicPr>
          <p:nvPr/>
        </p:nvPicPr>
        <p:blipFill>
          <a:blip r:embed="rId4"/>
          <a:stretch>
            <a:fillRect/>
          </a:stretch>
        </p:blipFill>
        <p:spPr>
          <a:xfrm>
            <a:off x="6773111" y="2712241"/>
            <a:ext cx="4561998" cy="30409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18978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arn(inVertical)">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37"/>
          <p:cNvSpPr/>
          <p:nvPr/>
        </p:nvSpPr>
        <p:spPr>
          <a:xfrm>
            <a:off x="3742137" y="367160"/>
            <a:ext cx="1733740" cy="502303"/>
          </a:xfrm>
          <a:prstGeom prst="rect">
            <a:avLst/>
          </a:prstGeom>
          <a:solidFill>
            <a:srgbClr val="A3DB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21"/>
          <p:cNvSpPr/>
          <p:nvPr/>
        </p:nvSpPr>
        <p:spPr>
          <a:xfrm>
            <a:off x="810332" y="1084749"/>
            <a:ext cx="1883767"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ea typeface="Adobe Gothic Std B" panose="020B0800000000000000" pitchFamily="34" charset="-128"/>
              </a:rPr>
              <a:t>WARM-UP</a:t>
            </a:r>
            <a:endParaRPr lang="en-GB" b="1" dirty="0">
              <a:solidFill>
                <a:srgbClr val="006673"/>
              </a:solidFill>
              <a:ea typeface="Adobe Gothic Std B" panose="020B0800000000000000" pitchFamily="34" charset="-128"/>
            </a:endParaRPr>
          </a:p>
        </p:txBody>
      </p:sp>
      <p:sp>
        <p:nvSpPr>
          <p:cNvPr id="23" name="Rounded Rectangle 22"/>
          <p:cNvSpPr/>
          <p:nvPr/>
        </p:nvSpPr>
        <p:spPr>
          <a:xfrm>
            <a:off x="2532813" y="2010273"/>
            <a:ext cx="1950733" cy="655403"/>
          </a:xfrm>
          <a:prstGeom prst="roundRect">
            <a:avLst/>
          </a:prstGeom>
          <a:solidFill>
            <a:schemeClr val="accent2">
              <a:lumMod val="40000"/>
              <a:lumOff val="60000"/>
            </a:schemeClr>
          </a:solidFill>
          <a:ln>
            <a:solidFill>
              <a:schemeClr val="accent4">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006673"/>
                </a:solidFill>
              </a:rPr>
              <a:t>PRE-READING</a:t>
            </a:r>
            <a:endParaRPr lang="en-GB" b="1" dirty="0">
              <a:solidFill>
                <a:srgbClr val="006673"/>
              </a:solidFill>
            </a:endParaRPr>
          </a:p>
        </p:txBody>
      </p:sp>
      <p:sp>
        <p:nvSpPr>
          <p:cNvPr id="25" name="Rectangle 24"/>
          <p:cNvSpPr/>
          <p:nvPr/>
        </p:nvSpPr>
        <p:spPr>
          <a:xfrm>
            <a:off x="5715417" y="1110010"/>
            <a:ext cx="5714045" cy="699274"/>
          </a:xfrm>
          <a:prstGeom prst="rect">
            <a:avLst/>
          </a:prstGeom>
          <a:solidFill>
            <a:schemeClr val="accent2">
              <a:lumMod val="20000"/>
              <a:lumOff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solidFill>
                  <a:srgbClr val="006673"/>
                </a:solidFill>
              </a:rPr>
              <a:t>Name the tours</a:t>
            </a:r>
            <a:endParaRPr lang="en-GB" dirty="0">
              <a:solidFill>
                <a:srgbClr val="006673"/>
              </a:solidFill>
            </a:endParaRPr>
          </a:p>
        </p:txBody>
      </p:sp>
      <p:sp>
        <p:nvSpPr>
          <p:cNvPr id="26" name="Rectangle 25"/>
          <p:cNvSpPr/>
          <p:nvPr/>
        </p:nvSpPr>
        <p:spPr>
          <a:xfrm>
            <a:off x="5715417" y="1941905"/>
            <a:ext cx="5714045" cy="75752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6673"/>
                </a:solidFill>
              </a:rPr>
              <a:t>Task </a:t>
            </a:r>
            <a:r>
              <a:rPr lang="en-US" dirty="0">
                <a:solidFill>
                  <a:srgbClr val="006673"/>
                </a:solidFill>
              </a:rPr>
              <a:t>1: A</a:t>
            </a:r>
            <a:r>
              <a:rPr lang="en-US" dirty="0" smtClean="0">
                <a:solidFill>
                  <a:srgbClr val="006673"/>
                </a:solidFill>
              </a:rPr>
              <a:t>nswer </a:t>
            </a:r>
            <a:r>
              <a:rPr lang="en-US" dirty="0">
                <a:solidFill>
                  <a:srgbClr val="006673"/>
                </a:solidFill>
              </a:rPr>
              <a:t>these questions. </a:t>
            </a:r>
            <a:endParaRPr lang="en-GB" dirty="0">
              <a:solidFill>
                <a:srgbClr val="006673"/>
              </a:solidFill>
            </a:endParaRPr>
          </a:p>
        </p:txBody>
      </p:sp>
      <p:cxnSp>
        <p:nvCxnSpPr>
          <p:cNvPr id="28" name="Curved Connector 27"/>
          <p:cNvCxnSpPr>
            <a:stCxn id="22" idx="3"/>
            <a:endCxn id="23" idx="0"/>
          </p:cNvCxnSpPr>
          <p:nvPr/>
        </p:nvCxnSpPr>
        <p:spPr>
          <a:xfrm>
            <a:off x="2694099" y="1412451"/>
            <a:ext cx="814081" cy="597822"/>
          </a:xfrm>
          <a:prstGeom prst="curvedConnector2">
            <a:avLst/>
          </a:prstGeom>
          <a:ln w="57150">
            <a:solidFill>
              <a:srgbClr val="006673"/>
            </a:solidFill>
            <a:tailEnd type="triangle"/>
          </a:ln>
        </p:spPr>
        <p:style>
          <a:lnRef idx="3">
            <a:schemeClr val="accent6"/>
          </a:lnRef>
          <a:fillRef idx="0">
            <a:schemeClr val="accent6"/>
          </a:fillRef>
          <a:effectRef idx="2">
            <a:schemeClr val="accent6"/>
          </a:effectRef>
          <a:fontRef idx="minor">
            <a:schemeClr val="tx1"/>
          </a:fontRef>
        </p:style>
      </p:cxnSp>
      <p:sp>
        <p:nvSpPr>
          <p:cNvPr id="36" name="TextBox 35">
            <a:extLst>
              <a:ext uri="{FF2B5EF4-FFF2-40B4-BE49-F238E27FC236}">
                <a16:creationId xmlns:a16="http://schemas.microsoft.com/office/drawing/2014/main" id="{31CEF878-588C-4D1A-8EFD-9AE7A71F41C4}"/>
              </a:ext>
            </a:extLst>
          </p:cNvPr>
          <p:cNvSpPr txBox="1"/>
          <p:nvPr/>
        </p:nvSpPr>
        <p:spPr>
          <a:xfrm>
            <a:off x="3078355" y="416279"/>
            <a:ext cx="3208247" cy="400110"/>
          </a:xfrm>
          <a:prstGeom prst="rect">
            <a:avLst/>
          </a:prstGeom>
          <a:noFill/>
        </p:spPr>
        <p:txBody>
          <a:bodyPr wrap="square" rtlCol="0">
            <a:spAutoFit/>
          </a:bodyPr>
          <a:lstStyle/>
          <a:p>
            <a:pPr algn="ctr"/>
            <a:r>
              <a:rPr lang="en-US" sz="2000" dirty="0">
                <a:solidFill>
                  <a:srgbClr val="048DA4"/>
                </a:solidFill>
                <a:latin typeface="Bookman Old Style" pitchFamily="18" charset="0"/>
              </a:rPr>
              <a:t>LESSON 3</a:t>
            </a:r>
          </a:p>
        </p:txBody>
      </p:sp>
      <p:sp>
        <p:nvSpPr>
          <p:cNvPr id="40" name="Rectangle 39"/>
          <p:cNvSpPr/>
          <p:nvPr/>
        </p:nvSpPr>
        <p:spPr>
          <a:xfrm>
            <a:off x="5580309" y="366077"/>
            <a:ext cx="3464434" cy="500517"/>
          </a:xfrm>
          <a:prstGeom prst="rect">
            <a:avLst/>
          </a:prstGeom>
          <a:solidFill>
            <a:srgbClr val="0578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6623907" y="361497"/>
            <a:ext cx="1363900" cy="461665"/>
          </a:xfrm>
          <a:prstGeom prst="rect">
            <a:avLst/>
          </a:prstGeom>
        </p:spPr>
        <p:txBody>
          <a:bodyPr wrap="none">
            <a:spAutoFit/>
          </a:bodyPr>
          <a:lstStyle/>
          <a:p>
            <a:r>
              <a:rPr lang="en-US" sz="2400" b="1" dirty="0">
                <a:solidFill>
                  <a:schemeClr val="bg1"/>
                </a:solidFill>
                <a:latin typeface="UTM Facebook K&amp;T" pitchFamily="18" charset="0"/>
              </a:rPr>
              <a:t>READING</a:t>
            </a:r>
          </a:p>
        </p:txBody>
      </p:sp>
    </p:spTree>
    <p:extLst>
      <p:ext uri="{BB962C8B-B14F-4D97-AF65-F5344CB8AC3E}">
        <p14:creationId xmlns:p14="http://schemas.microsoft.com/office/powerpoint/2010/main" val="38678240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514929A-D5FC-4F66-8951-74EDFD16573E}"/>
              </a:ext>
            </a:extLst>
          </p:cNvPr>
          <p:cNvSpPr txBox="1"/>
          <p:nvPr/>
        </p:nvSpPr>
        <p:spPr>
          <a:xfrm>
            <a:off x="1466118" y="1112291"/>
            <a:ext cx="10201836" cy="584775"/>
          </a:xfrm>
          <a:prstGeom prst="rect">
            <a:avLst/>
          </a:prstGeom>
          <a:noFill/>
        </p:spPr>
        <p:txBody>
          <a:bodyPr wrap="square">
            <a:spAutoFit/>
          </a:bodyPr>
          <a:lstStyle/>
          <a:p>
            <a:r>
              <a:rPr lang="en-US" sz="3200" b="1" dirty="0"/>
              <a:t>Work in pairs. Answer these questions. </a:t>
            </a:r>
            <a:endParaRPr lang="x-none" sz="3200" b="1" dirty="0"/>
          </a:p>
        </p:txBody>
      </p:sp>
      <p:pic>
        <p:nvPicPr>
          <p:cNvPr id="13" name="Picture 12">
            <a:extLst>
              <a:ext uri="{FF2B5EF4-FFF2-40B4-BE49-F238E27FC236}">
                <a16:creationId xmlns:a16="http://schemas.microsoft.com/office/drawing/2014/main" id="{82785E25-1EBB-4B29-833F-A76FC2DF05F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080"/>
            <a:ext cx="12192000" cy="880278"/>
          </a:xfrm>
          <a:prstGeom prst="rect">
            <a:avLst/>
          </a:prstGeom>
        </p:spPr>
      </p:pic>
      <p:sp>
        <p:nvSpPr>
          <p:cNvPr id="14" name="TextBox 13">
            <a:extLst>
              <a:ext uri="{FF2B5EF4-FFF2-40B4-BE49-F238E27FC236}">
                <a16:creationId xmlns:a16="http://schemas.microsoft.com/office/drawing/2014/main" id="{8514929A-D5FC-4F66-8951-74EDFD16573E}"/>
              </a:ext>
            </a:extLst>
          </p:cNvPr>
          <p:cNvSpPr txBox="1"/>
          <p:nvPr/>
        </p:nvSpPr>
        <p:spPr>
          <a:xfrm>
            <a:off x="746747" y="72225"/>
            <a:ext cx="4572000" cy="646331"/>
          </a:xfrm>
          <a:prstGeom prst="rect">
            <a:avLst/>
          </a:prstGeom>
          <a:noFill/>
        </p:spPr>
        <p:txBody>
          <a:bodyPr wrap="square">
            <a:spAutoFit/>
          </a:bodyPr>
          <a:lstStyle/>
          <a:p>
            <a:r>
              <a:rPr lang="en-US" sz="3600" b="1" dirty="0">
                <a:solidFill>
                  <a:schemeClr val="bg1"/>
                </a:solidFill>
                <a:latin typeface="UTM Facebook K&amp;T" panose="02040603050506020204" pitchFamily="18" charset="0"/>
                <a:cs typeface="Arial" panose="020B0604020202020204" pitchFamily="34" charset="0"/>
              </a:rPr>
              <a:t>PRE-READING</a:t>
            </a:r>
          </a:p>
        </p:txBody>
      </p:sp>
      <p:sp>
        <p:nvSpPr>
          <p:cNvPr id="18" name="Rounded Rectangle 17"/>
          <p:cNvSpPr/>
          <p:nvPr/>
        </p:nvSpPr>
        <p:spPr>
          <a:xfrm>
            <a:off x="937120" y="1104748"/>
            <a:ext cx="502606" cy="502606"/>
          </a:xfrm>
          <a:prstGeom prst="roundRect">
            <a:avLst/>
          </a:prstGeom>
          <a:solidFill>
            <a:srgbClr val="F265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48DA4"/>
              </a:solidFill>
            </a:endParaRPr>
          </a:p>
        </p:txBody>
      </p:sp>
      <p:sp>
        <p:nvSpPr>
          <p:cNvPr id="19" name="TextBox 18"/>
          <p:cNvSpPr txBox="1"/>
          <p:nvPr/>
        </p:nvSpPr>
        <p:spPr>
          <a:xfrm>
            <a:off x="963512" y="1002108"/>
            <a:ext cx="449821" cy="707886"/>
          </a:xfrm>
          <a:prstGeom prst="rect">
            <a:avLst/>
          </a:prstGeom>
          <a:noFill/>
        </p:spPr>
        <p:txBody>
          <a:bodyPr wrap="square" rtlCol="0">
            <a:spAutoFit/>
          </a:bodyPr>
          <a:lstStyle/>
          <a:p>
            <a:pPr algn="ctr"/>
            <a:r>
              <a:rPr lang="vi-VN" sz="4000" b="1" dirty="0">
                <a:solidFill>
                  <a:schemeClr val="bg1"/>
                </a:solidFill>
                <a:latin typeface="Myriad Pro" pitchFamily="34" charset="0"/>
              </a:rPr>
              <a:t>1</a:t>
            </a:r>
            <a:endParaRPr lang="en-US" sz="4000" b="1" dirty="0">
              <a:solidFill>
                <a:schemeClr val="bg1"/>
              </a:solidFill>
              <a:latin typeface="Myriad Pro" pitchFamily="34" charset="0"/>
            </a:endParaRPr>
          </a:p>
        </p:txBody>
      </p:sp>
      <p:sp>
        <p:nvSpPr>
          <p:cNvPr id="37" name="TextBox 36">
            <a:extLst>
              <a:ext uri="{FF2B5EF4-FFF2-40B4-BE49-F238E27FC236}">
                <a16:creationId xmlns:a16="http://schemas.microsoft.com/office/drawing/2014/main" id="{ADFF4157-F32C-50E6-08A9-1F66ACCA8FCF}"/>
              </a:ext>
            </a:extLst>
          </p:cNvPr>
          <p:cNvSpPr txBox="1"/>
          <p:nvPr/>
        </p:nvSpPr>
        <p:spPr>
          <a:xfrm>
            <a:off x="882554" y="2221025"/>
            <a:ext cx="5750257" cy="3785652"/>
          </a:xfrm>
          <a:prstGeom prst="rect">
            <a:avLst/>
          </a:prstGeom>
          <a:noFill/>
        </p:spPr>
        <p:txBody>
          <a:bodyPr wrap="square">
            <a:spAutoFit/>
          </a:bodyPr>
          <a:lstStyle/>
          <a:p>
            <a:pPr>
              <a:lnSpc>
                <a:spcPct val="150000"/>
              </a:lnSpc>
            </a:pPr>
            <a:r>
              <a:rPr lang="en-US" sz="2800" b="1" i="0" dirty="0">
                <a:solidFill>
                  <a:srgbClr val="007B83"/>
                </a:solidFill>
                <a:effectLst/>
                <a:latin typeface="UTMAvoBold"/>
              </a:rPr>
              <a:t>1. </a:t>
            </a:r>
            <a:r>
              <a:rPr lang="en-US" sz="2800" b="0" i="0" dirty="0">
                <a:solidFill>
                  <a:srgbClr val="242021"/>
                </a:solidFill>
                <a:effectLst/>
                <a:latin typeface="UTM-Avo"/>
              </a:rPr>
              <a:t>Have you ever been on an ecotour?</a:t>
            </a:r>
            <a:br>
              <a:rPr lang="en-US" sz="2800" b="0" i="0" dirty="0">
                <a:solidFill>
                  <a:srgbClr val="242021"/>
                </a:solidFill>
                <a:effectLst/>
                <a:latin typeface="UTM-Avo"/>
              </a:rPr>
            </a:br>
            <a:r>
              <a:rPr lang="en-US" sz="2800" b="1" i="0" dirty="0">
                <a:solidFill>
                  <a:srgbClr val="007B83"/>
                </a:solidFill>
                <a:effectLst/>
                <a:latin typeface="UTMAvoBold"/>
              </a:rPr>
              <a:t>2. </a:t>
            </a:r>
            <a:r>
              <a:rPr lang="en-US" sz="2800" b="0" i="0" dirty="0">
                <a:solidFill>
                  <a:srgbClr val="242021"/>
                </a:solidFill>
                <a:effectLst/>
                <a:latin typeface="UTM-Avo"/>
              </a:rPr>
              <a:t>Look at the photos in </a:t>
            </a:r>
            <a:r>
              <a:rPr lang="en-US" sz="2800" b="0" i="0" dirty="0" smtClean="0">
                <a:solidFill>
                  <a:srgbClr val="242021"/>
                </a:solidFill>
                <a:effectLst/>
                <a:latin typeface="UTM-Avo"/>
              </a:rPr>
              <a:t>task </a:t>
            </a:r>
            <a:r>
              <a:rPr lang="en-US" sz="4800" b="1" i="0" dirty="0" smtClean="0">
                <a:solidFill>
                  <a:srgbClr val="F16632"/>
                </a:solidFill>
                <a:effectLst/>
                <a:latin typeface="MyriadPro-Black"/>
              </a:rPr>
              <a:t>2</a:t>
            </a:r>
            <a:r>
              <a:rPr lang="en-US" sz="2800" b="0" i="0" dirty="0">
                <a:solidFill>
                  <a:srgbClr val="242021"/>
                </a:solidFill>
                <a:effectLst/>
                <a:latin typeface="UTM-Avo"/>
              </a:rPr>
              <a:t>. What do you think tourists do on these tours?</a:t>
            </a:r>
            <a:r>
              <a:rPr lang="en-US" sz="2800" dirty="0"/>
              <a:t> </a:t>
            </a:r>
          </a:p>
        </p:txBody>
      </p:sp>
      <p:pic>
        <p:nvPicPr>
          <p:cNvPr id="5128" name="Picture 8" descr="Tiếng Anh 6 Tập 1 - Global Success - UNIT 3 MY FRIENDS - A CLOSER LOOK 2 -  3 Work in pairs. Look at the pictures. Ask and answer. | Sách Mềm">
            <a:extLst>
              <a:ext uri="{FF2B5EF4-FFF2-40B4-BE49-F238E27FC236}">
                <a16:creationId xmlns:a16="http://schemas.microsoft.com/office/drawing/2014/main" id="{96B97669-CBE8-B364-1B1B-F9D89728CF9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42275" y="1709994"/>
            <a:ext cx="4467171" cy="39987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1068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2813</TotalTime>
  <Words>714</Words>
  <Application>Microsoft Office PowerPoint</Application>
  <PresentationFormat>Widescreen</PresentationFormat>
  <Paragraphs>152</Paragraphs>
  <Slides>25</Slides>
  <Notes>13</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25</vt:i4>
      </vt:variant>
    </vt:vector>
  </HeadingPairs>
  <TitlesOfParts>
    <vt:vector size="42" baseType="lpstr">
      <vt:lpstr>Adobe Gothic Std B</vt:lpstr>
      <vt:lpstr>MyriadPro-Black</vt:lpstr>
      <vt:lpstr>UTM-Avo</vt:lpstr>
      <vt:lpstr>UTMAvoBold</vt:lpstr>
      <vt:lpstr>UTM-Daxline</vt:lpstr>
      <vt:lpstr>UTMDaxlineBold</vt:lpstr>
      <vt:lpstr>Arial</vt:lpstr>
      <vt:lpstr>Bookman Old Style</vt:lpstr>
      <vt:lpstr>Calibri</vt:lpstr>
      <vt:lpstr>Calibri Light</vt:lpstr>
      <vt:lpstr>Cambria</vt:lpstr>
      <vt:lpstr>Courier New</vt:lpstr>
      <vt:lpstr>Myriad Pro</vt:lpstr>
      <vt:lpstr>Times</vt:lpstr>
      <vt:lpstr>Times New Roman</vt:lpstr>
      <vt:lpstr>UTM Facebook K&amp;T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TrangDTT</dc:creator>
  <cp:lastModifiedBy>Giang Do</cp:lastModifiedBy>
  <cp:revision>138</cp:revision>
  <dcterms:created xsi:type="dcterms:W3CDTF">2020-12-09T02:04:09Z</dcterms:created>
  <dcterms:modified xsi:type="dcterms:W3CDTF">2022-11-10T04:23:22Z</dcterms:modified>
</cp:coreProperties>
</file>