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7" r:id="rId2"/>
    <p:sldMasterId id="2147483695" r:id="rId3"/>
    <p:sldMasterId id="2147483731" r:id="rId4"/>
    <p:sldMasterId id="2147483749" r:id="rId5"/>
  </p:sldMasterIdLst>
  <p:sldIdLst>
    <p:sldId id="256" r:id="rId6"/>
    <p:sldId id="258" r:id="rId7"/>
    <p:sldId id="257" r:id="rId8"/>
    <p:sldId id="263" r:id="rId9"/>
    <p:sldId id="259" r:id="rId10"/>
    <p:sldId id="260" r:id="rId11"/>
    <p:sldId id="261" r:id="rId12"/>
    <p:sldId id="262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155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778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57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13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4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737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258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075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935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12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617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65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88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3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86901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2891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19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0567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2987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1193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0133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5829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88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589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6422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33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6115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4085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628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1617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194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4297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601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776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1740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874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3881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67163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4713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4931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70036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0413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73450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18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501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07946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30386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0053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91140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701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947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1502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1816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52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8558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8014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762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0722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185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7896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029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87725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508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45537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5634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88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079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31362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886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8336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51097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71341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4147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04886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4183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16152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47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8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008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4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537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10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DCF35F2-4157-40FB-B585-BF467E622CE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2E73B16-2DEA-45F9-AABD-B0D96048D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9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7.xml"/><Relationship Id="rId1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7.xml"/><Relationship Id="rId1" Type="http://schemas.openxmlformats.org/officeDocument/2006/relationships/slideLayout" Target="../slideLayouts/slideLayout6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7.xml"/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6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9.xml"/><Relationship Id="rId1" Type="http://schemas.openxmlformats.org/officeDocument/2006/relationships/slideLayout" Target="../slideLayouts/slideLayout47.xml"/><Relationship Id="rId5" Type="http://schemas.openxmlformats.org/officeDocument/2006/relationships/slide" Target="slide12.xml"/><Relationship Id="rId4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6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7.xml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620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23946"/>
            <a:ext cx="9853749" cy="2705054"/>
          </a:xfrm>
        </p:spPr>
        <p:txBody>
          <a:bodyPr/>
          <a:lstStyle/>
          <a:p>
            <a:r>
              <a:rPr lang="en-U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WELCOME TO MY LESSON</a:t>
            </a:r>
            <a:endParaRPr lang="en-US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49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1579" y="2285999"/>
            <a:ext cx="11044989" cy="162426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5991726" y="3260558"/>
            <a:ext cx="5329990" cy="2406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14400" y="3729789"/>
            <a:ext cx="2646947" cy="120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42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5643" y="2285999"/>
            <a:ext cx="10773396" cy="185286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752474" y="3320716"/>
            <a:ext cx="6400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08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8147" y="2526632"/>
            <a:ext cx="10575758" cy="236244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5811253" y="3585411"/>
            <a:ext cx="3765884" cy="1203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152274" y="4174958"/>
            <a:ext cx="5149515" cy="1203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382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6971" y="259307"/>
            <a:ext cx="11685029" cy="49950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71" y="5254388"/>
            <a:ext cx="11685029" cy="142470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6305266" y="545910"/>
            <a:ext cx="1064525" cy="136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037230" y="1296537"/>
            <a:ext cx="1774209" cy="2729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9990161" y="1705970"/>
            <a:ext cx="1869743" cy="2729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750627" y="2060812"/>
            <a:ext cx="7779224" cy="409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431810" y="2497541"/>
            <a:ext cx="4135271" cy="2729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37230" y="3664424"/>
            <a:ext cx="440822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790364" y="5493225"/>
            <a:ext cx="2279176" cy="68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837528" y="5940189"/>
            <a:ext cx="337099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06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0111" y="1344706"/>
            <a:ext cx="8144842" cy="387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8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7245" y="1407932"/>
            <a:ext cx="7807959" cy="43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2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1182" y="1634065"/>
            <a:ext cx="7538313" cy="403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8427" y="668623"/>
            <a:ext cx="7305041" cy="487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4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3892" y="707812"/>
            <a:ext cx="7495057" cy="499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7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1330" y="812314"/>
            <a:ext cx="7308065" cy="512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522" y="707812"/>
            <a:ext cx="10199912" cy="1852508"/>
          </a:xfrm>
        </p:spPr>
        <p:txBody>
          <a:bodyPr>
            <a:normAutofit/>
          </a:bodyPr>
          <a:lstStyle/>
          <a:p>
            <a:r>
              <a:rPr lang="en-US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Unit 9: Protecting the environment</a:t>
            </a:r>
            <a:br>
              <a:rPr lang="en-US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</a:br>
            <a:r>
              <a:rPr lang="en-US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C. Reading</a:t>
            </a:r>
            <a:endParaRPr lang="en-US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2" y="2961880"/>
            <a:ext cx="9601196" cy="331893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36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8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703524" cy="1708817"/>
          </a:xfrm>
        </p:spPr>
        <p:txBody>
          <a:bodyPr/>
          <a:lstStyle/>
          <a:p>
            <a:r>
              <a:rPr lang="en-US" dirty="0" smtClean="0"/>
              <a:t>* BEFORE - READING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2" y="2352396"/>
            <a:ext cx="9601196" cy="3318936"/>
          </a:xfrm>
        </p:spPr>
        <p:txBody>
          <a:bodyPr>
            <a:noAutofit/>
          </a:bodyPr>
          <a:lstStyle/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Cut down the forest/ cut down trees ( deforestation ):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Polar ice melting: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</a:t>
            </a: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Rising sea level: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Extreme weather events (flood/ heatwave) :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Climate change :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Air pollution (water pollution/ soil pollution/ noise pollution): ô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(ô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ô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ô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warming (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78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* </a:t>
            </a:r>
            <a:r>
              <a:rPr lang="en-US" dirty="0" smtClean="0"/>
              <a:t>WHILE </a:t>
            </a:r>
            <a:r>
              <a:rPr lang="en-US" dirty="0"/>
              <a:t>- 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07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634" y="65250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i="1" dirty="0" smtClean="0"/>
              <a:t>1. Activity 1: Look at the pictures and answers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What environmental problems do you see in the pictures?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34" y="2481943"/>
            <a:ext cx="11471366" cy="4506686"/>
          </a:xfrm>
        </p:spPr>
      </p:pic>
    </p:spTree>
    <p:extLst>
      <p:ext uri="{BB962C8B-B14F-4D97-AF65-F5344CB8AC3E}">
        <p14:creationId xmlns:p14="http://schemas.microsoft.com/office/powerpoint/2010/main" val="9917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02629" y="4297680"/>
            <a:ext cx="1959428" cy="574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702629" y="3566160"/>
            <a:ext cx="2233748" cy="6270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702629" y="2651760"/>
            <a:ext cx="2103120" cy="7184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0087" y="720875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chemeClr val="tx1"/>
                </a:solidFill>
                <a:hlinkClick r:id="rId2" action="ppaction://hlinksldjump"/>
              </a:rPr>
              <a:t>2. Activity 2: Read the text and choose the best title for it</a:t>
            </a:r>
            <a:endParaRPr lang="en-US" b="1" i="1" dirty="0">
              <a:solidFill>
                <a:schemeClr val="tx1"/>
              </a:solidFill>
              <a:hlinkClick r:id="rId2" action="ppaction://hlinksldjump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0450" y="2651760"/>
            <a:ext cx="10630989" cy="4457609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Environmental problems: What are </a:t>
            </a:r>
            <a:r>
              <a:rPr lang="en-US" sz="3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they?</a:t>
            </a:r>
            <a:endParaRPr lang="en-US" sz="38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3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Environmental protection: How important is it?</a:t>
            </a:r>
          </a:p>
          <a:p>
            <a:r>
              <a:rPr lang="en-US" sz="3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Environmental solutions: How practical are they?</a:t>
            </a:r>
            <a:endParaRPr lang="en-US" sz="38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0890" y="2651759"/>
            <a:ext cx="9888583" cy="7184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Environmental problems: What are they?</a:t>
            </a:r>
            <a:endParaRPr lang="en-US" sz="3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12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4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451" y="982132"/>
            <a:ext cx="11273246" cy="130386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i="1" dirty="0" smtClean="0"/>
              <a:t>3. Activity 3:  Read the text again and decide which paragraph contains the following information.</a:t>
            </a:r>
            <a:endParaRPr lang="en-US" b="1" i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5262236"/>
              </p:ext>
            </p:extLst>
          </p:nvPr>
        </p:nvGraphicFramePr>
        <p:xfrm>
          <a:off x="888272" y="2534194"/>
          <a:ext cx="10502539" cy="37263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00802">
                  <a:extLst>
                    <a:ext uri="{9D8B030D-6E8A-4147-A177-3AD203B41FA5}">
                      <a16:colId xmlns:a16="http://schemas.microsoft.com/office/drawing/2014/main" val="3685035741"/>
                    </a:ext>
                  </a:extLst>
                </a:gridCol>
                <a:gridCol w="4101737">
                  <a:extLst>
                    <a:ext uri="{9D8B030D-6E8A-4147-A177-3AD203B41FA5}">
                      <a16:colId xmlns:a16="http://schemas.microsoft.com/office/drawing/2014/main" val="2570354388"/>
                    </a:ext>
                  </a:extLst>
                </a:gridCol>
              </a:tblGrid>
              <a:tr h="6799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Information</a:t>
                      </a:r>
                      <a:endParaRPr lang="en-US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Paragraph</a:t>
                      </a:r>
                      <a:endParaRPr lang="en-US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257939"/>
                  </a:ext>
                </a:extLst>
              </a:tr>
              <a:tr h="741142"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an example of harmful substances in the air and water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2012089"/>
                  </a:ext>
                </a:extLst>
              </a:tr>
              <a:tr h="741142"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one of the reasons for destroying wildlife habitats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7982681"/>
                  </a:ext>
                </a:extLst>
              </a:tr>
              <a:tr h="741142"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an increase in the level of the world’s oceans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7053559"/>
                  </a:ext>
                </a:extLst>
              </a:tr>
              <a:tr h="741142"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an effect of illegal hunting on the ecosystem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0107825"/>
                  </a:ext>
                </a:extLst>
              </a:tr>
            </a:tbl>
          </a:graphicData>
        </a:graphic>
      </p:graphicFrame>
      <p:sp>
        <p:nvSpPr>
          <p:cNvPr id="6" name="Rectangle 5">
            <a:hlinkClick r:id="rId2" action="ppaction://hlinksldjump"/>
          </p:cNvPr>
          <p:cNvSpPr/>
          <p:nvPr/>
        </p:nvSpPr>
        <p:spPr>
          <a:xfrm>
            <a:off x="8242662" y="3278777"/>
            <a:ext cx="1463040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7" name="Rectangle 6">
            <a:hlinkClick r:id="rId3" action="ppaction://hlinksldjump"/>
          </p:cNvPr>
          <p:cNvSpPr/>
          <p:nvPr/>
        </p:nvSpPr>
        <p:spPr>
          <a:xfrm>
            <a:off x="8242662" y="4127405"/>
            <a:ext cx="1463040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8242662" y="4937303"/>
            <a:ext cx="1463040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hlinkClick r:id="rId5" action="ppaction://hlinksldjump"/>
          </p:cNvPr>
          <p:cNvSpPr/>
          <p:nvPr/>
        </p:nvSpPr>
        <p:spPr>
          <a:xfrm>
            <a:off x="8242662" y="5598926"/>
            <a:ext cx="1463040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30870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366" y="776996"/>
            <a:ext cx="11769634" cy="1572624"/>
          </a:xfrm>
        </p:spPr>
        <p:txBody>
          <a:bodyPr>
            <a:normAutofit fontScale="90000"/>
          </a:bodyPr>
          <a:lstStyle/>
          <a:p>
            <a:pPr algn="l"/>
            <a:r>
              <a:rPr lang="en-US" b="1" i="1" dirty="0" smtClean="0">
                <a:hlinkClick r:id="rId2" action="ppaction://hlinksldjump"/>
              </a:rPr>
              <a:t>4. Activity 4:  Complete the sentences with the information from the text. Use no more than TWO words for each answer.</a:t>
            </a:r>
            <a:endParaRPr lang="en-US" b="1" i="1" dirty="0">
              <a:hlinkClick r:id="rId2" action="ppaction://hlinksldjump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6834" y="2349620"/>
            <a:ext cx="10685417" cy="3164599"/>
          </a:xfrm>
        </p:spPr>
        <p:txBody>
          <a:bodyPr>
            <a:noAutofit/>
          </a:bodyPr>
          <a:lstStyle/>
          <a:p>
            <a:r>
              <a:rPr lang="en-US" sz="2800" dirty="0" smtClean="0"/>
              <a:t>1. Global warming can cause extreme ____________ such as floods or heatwaves.</a:t>
            </a:r>
          </a:p>
          <a:p>
            <a:r>
              <a:rPr lang="en-US" sz="2800" dirty="0" smtClean="0"/>
              <a:t>2. The natural _______ of many animals can be destroyed in the process of cutting down forests.</a:t>
            </a:r>
          </a:p>
          <a:p>
            <a:r>
              <a:rPr lang="en-US" sz="2800" dirty="0" smtClean="0"/>
              <a:t>3. One of the main causes of air pollution is _____________ produced by machines and factories.</a:t>
            </a:r>
          </a:p>
          <a:p>
            <a:r>
              <a:rPr lang="en-US" sz="2800" dirty="0" smtClean="0"/>
              <a:t>4. When many animals disappear, this damages the natural balance of _______.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6348549" y="2349620"/>
            <a:ext cx="2246811" cy="463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weather events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82835" y="3370217"/>
            <a:ext cx="1358537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habitats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73983" y="4389120"/>
            <a:ext cx="2318657" cy="444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waste gases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66652" y="5861352"/>
            <a:ext cx="1776548" cy="444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ecosystems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09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4028" y="2562727"/>
            <a:ext cx="10826150" cy="193708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582653" y="2887579"/>
            <a:ext cx="581125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78305" y="3272589"/>
            <a:ext cx="104795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78305" y="3669632"/>
            <a:ext cx="6930190" cy="1203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948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1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4.xml><?xml version="1.0" encoding="utf-8"?>
<a:theme xmlns:a="http://schemas.openxmlformats.org/drawingml/2006/main" name="2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5.xml><?xml version="1.0" encoding="utf-8"?>
<a:theme xmlns:a="http://schemas.openxmlformats.org/drawingml/2006/main" name="3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3528</TotalTime>
  <Words>337</Words>
  <Application>Microsoft Office PowerPoint</Application>
  <PresentationFormat>Widescreen</PresentationFormat>
  <Paragraphs>37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Calibri Light</vt:lpstr>
      <vt:lpstr>Garamond</vt:lpstr>
      <vt:lpstr>Tahoma</vt:lpstr>
      <vt:lpstr>Times New Roman</vt:lpstr>
      <vt:lpstr>Office Theme</vt:lpstr>
      <vt:lpstr>Organic</vt:lpstr>
      <vt:lpstr>1_Organic</vt:lpstr>
      <vt:lpstr>2_Organic</vt:lpstr>
      <vt:lpstr>3_Organic</vt:lpstr>
      <vt:lpstr>WELCOME TO MY LESSON</vt:lpstr>
      <vt:lpstr>Unit 9: Protecting the environment C. Reading</vt:lpstr>
      <vt:lpstr>* BEFORE - READING:</vt:lpstr>
      <vt:lpstr>* WHILE - READING</vt:lpstr>
      <vt:lpstr>1. Activity 1: Look at the pictures and answers What environmental problems do you see in the pictures?</vt:lpstr>
      <vt:lpstr>2. Activity 2: Read the text and choose the best title for it</vt:lpstr>
      <vt:lpstr>3. Activity 3:  Read the text again and decide which paragraph contains the following information.</vt:lpstr>
      <vt:lpstr>4. Activity 4:  Complete the sentences with the information from the text. Use no more than TWO words for each answer.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MY LESSON</dc:title>
  <dc:creator>Admin</dc:creator>
  <cp:lastModifiedBy>Admin</cp:lastModifiedBy>
  <cp:revision>23</cp:revision>
  <dcterms:created xsi:type="dcterms:W3CDTF">2024-03-21T01:04:38Z</dcterms:created>
  <dcterms:modified xsi:type="dcterms:W3CDTF">2024-03-28T00:45:53Z</dcterms:modified>
</cp:coreProperties>
</file>