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67" r:id="rId3"/>
    <p:sldId id="268" r:id="rId4"/>
    <p:sldId id="273" r:id="rId5"/>
    <p:sldId id="269" r:id="rId6"/>
    <p:sldId id="271" r:id="rId7"/>
    <p:sldId id="258" r:id="rId8"/>
    <p:sldId id="275" r:id="rId9"/>
    <p:sldId id="280" r:id="rId10"/>
    <p:sldId id="274" r:id="rId11"/>
    <p:sldId id="260" r:id="rId12"/>
    <p:sldId id="276" r:id="rId13"/>
    <p:sldId id="277" r:id="rId14"/>
    <p:sldId id="278" r:id="rId15"/>
    <p:sldId id="279"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2" d="100"/>
          <a:sy n="72" d="100"/>
        </p:scale>
        <p:origin x="660" y="7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3185A-2A53-4D8C-8F32-C845F2F70CBF}" type="doc">
      <dgm:prSet loTypeId="urn:microsoft.com/office/officeart/2005/8/layout/chevron2" loCatId="list" qsTypeId="urn:microsoft.com/office/officeart/2005/8/quickstyle/simple1" qsCatId="simple" csTypeId="urn:microsoft.com/office/officeart/2005/8/colors/accent0_1" csCatId="mainScheme" phldr="1"/>
      <dgm:spPr/>
      <dgm:t>
        <a:bodyPr/>
        <a:lstStyle/>
        <a:p>
          <a:endParaRPr lang="en-US"/>
        </a:p>
      </dgm:t>
    </dgm:pt>
    <dgm:pt modelId="{758CBA3A-9936-4C67-965C-A8DD3074879B}">
      <dgm:prSet phldrT="[Text]" custT="1"/>
      <dgm:spPr/>
      <dgm:t>
        <a:bodyPr/>
        <a:lstStyle/>
        <a:p>
          <a:r>
            <a:rPr lang="vi-VN" sz="2400" b="1">
              <a:latin typeface="Tahoma" panose="020B0604030504040204" pitchFamily="34" charset="0"/>
              <a:ea typeface="Tahoma" panose="020B0604030504040204" pitchFamily="34" charset="0"/>
              <a:cs typeface="Tahoma" panose="020B0604030504040204" pitchFamily="34" charset="0"/>
            </a:rPr>
            <a:t>Ư</a:t>
          </a:r>
          <a:r>
            <a:rPr lang="en-US" sz="2400" b="1">
              <a:latin typeface="Tahoma" panose="020B0604030504040204" pitchFamily="34" charset="0"/>
              <a:ea typeface="Tahoma" panose="020B0604030504040204" pitchFamily="34" charset="0"/>
              <a:cs typeface="Tahoma" panose="020B0604030504040204" pitchFamily="34" charset="0"/>
            </a:rPr>
            <a:t>u điểm</a:t>
          </a:r>
          <a:endParaRPr lang="en-US" sz="2400" b="1"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Group A"/>
        </a:ext>
      </dgm:extLst>
    </dgm:pt>
    <dgm:pt modelId="{39812E31-9C15-4A6C-B8B9-78CE6FB555B1}" type="parTrans" cxnId="{F717B596-7122-4C3F-9238-14763508386B}">
      <dgm:prSet/>
      <dgm:spPr/>
      <dgm:t>
        <a:bodyPr/>
        <a:lstStyle/>
        <a:p>
          <a:endParaRPr lang="en-US"/>
        </a:p>
      </dgm:t>
    </dgm:pt>
    <dgm:pt modelId="{290E9CBE-1634-47AD-B973-508944073D35}" type="sibTrans" cxnId="{F717B596-7122-4C3F-9238-14763508386B}">
      <dgm:prSet/>
      <dgm:spPr/>
      <dgm:t>
        <a:bodyPr/>
        <a:lstStyle/>
        <a:p>
          <a:endParaRPr lang="en-US"/>
        </a:p>
      </dgm:t>
    </dgm:pt>
    <dgm:pt modelId="{E90264E4-81CE-47E1-80E3-2624D8E5DFEE}">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path path="circle">
            <a:fillToRect l="100000" b="100000"/>
          </a:path>
          <a:tileRect t="-100000" r="-100000"/>
        </a:gradFill>
      </dgm:spPr>
      <dgm:t>
        <a:bodyPr/>
        <a:lstStyle/>
        <a:p>
          <a:r>
            <a:rPr lang="en-US" sz="2400">
              <a:latin typeface="Tahoma" panose="020B0604030504040204" pitchFamily="34" charset="0"/>
              <a:ea typeface="Tahoma" panose="020B0604030504040204" pitchFamily="34" charset="0"/>
              <a:cs typeface="Tahoma" panose="020B0604030504040204" pitchFamily="34" charset="0"/>
            </a:rPr>
            <a:t>Linh hoạt</a:t>
          </a:r>
          <a:endParaRPr lang="en-US" sz="240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Task 1 and task 2 under group A"/>
        </a:ext>
      </dgm:extLst>
    </dgm:pt>
    <dgm:pt modelId="{79881485-DDC4-4A70-AA7E-393B9FD5747B}" type="parTrans" cxnId="{F3B89C52-602F-49F7-B10E-F3B64BCDF706}">
      <dgm:prSet/>
      <dgm:spPr/>
      <dgm:t>
        <a:bodyPr/>
        <a:lstStyle/>
        <a:p>
          <a:endParaRPr lang="en-US"/>
        </a:p>
      </dgm:t>
    </dgm:pt>
    <dgm:pt modelId="{F41EE2E3-AB57-4E33-8FAD-2DCFFB467FDC}" type="sibTrans" cxnId="{F3B89C52-602F-49F7-B10E-F3B64BCDF706}">
      <dgm:prSet/>
      <dgm:spPr/>
      <dgm:t>
        <a:bodyPr/>
        <a:lstStyle/>
        <a:p>
          <a:endParaRPr lang="en-US"/>
        </a:p>
      </dgm:t>
    </dgm:pt>
    <dgm:pt modelId="{B8D53E29-122A-46E1-B481-B57598D97444}">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path path="circle">
            <a:fillToRect l="100000" b="100000"/>
          </a:path>
          <a:tileRect t="-100000" r="-100000"/>
        </a:gradFill>
      </dgm:spPr>
      <dgm:t>
        <a:bodyPr/>
        <a:lstStyle/>
        <a:p>
          <a:r>
            <a:rPr lang="en-US" sz="2400">
              <a:latin typeface="Tahoma" panose="020B0604030504040204" pitchFamily="34" charset="0"/>
              <a:ea typeface="Tahoma" panose="020B0604030504040204" pitchFamily="34" charset="0"/>
              <a:cs typeface="Tahoma" panose="020B0604030504040204" pitchFamily="34" charset="0"/>
            </a:rPr>
            <a:t>Tin cậy</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F8E1F9D-EFFE-4283-A7B6-A44D3292ACA4}" type="parTrans" cxnId="{C5FFCAE6-64D2-4A77-B85B-A376B2EE8E4F}">
      <dgm:prSet/>
      <dgm:spPr/>
      <dgm:t>
        <a:bodyPr/>
        <a:lstStyle/>
        <a:p>
          <a:endParaRPr lang="en-US"/>
        </a:p>
      </dgm:t>
    </dgm:pt>
    <dgm:pt modelId="{99B04B81-08CA-46AC-951C-217069AEF451}" type="sibTrans" cxnId="{C5FFCAE6-64D2-4A77-B85B-A376B2EE8E4F}">
      <dgm:prSet/>
      <dgm:spPr/>
      <dgm:t>
        <a:bodyPr/>
        <a:lstStyle/>
        <a:p>
          <a:endParaRPr lang="en-US"/>
        </a:p>
      </dgm:t>
    </dgm:pt>
    <dgm:pt modelId="{402957E6-7476-401F-A88F-03A61374CA19}">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path path="circle">
            <a:fillToRect l="100000" b="100000"/>
          </a:path>
          <a:tileRect t="-100000" r="-100000"/>
        </a:gradFill>
      </dgm:spPr>
      <dgm:t>
        <a:bodyPr/>
        <a:lstStyle/>
        <a:p>
          <a:r>
            <a:rPr lang="en-US" sz="2400">
              <a:latin typeface="Tahoma" panose="020B0604030504040204" pitchFamily="34" charset="0"/>
              <a:ea typeface="Tahoma" panose="020B0604030504040204" pitchFamily="34" charset="0"/>
              <a:cs typeface="Tahoma" panose="020B0604030504040204" pitchFamily="34" charset="0"/>
            </a:rPr>
            <a:t>Chi phí rẻ</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E0AB40D3-FE56-4703-9D7D-E58B4ED970D4}" type="parTrans" cxnId="{3A027CAD-6B50-4B8F-B306-7DF46ACA180A}">
      <dgm:prSet/>
      <dgm:spPr/>
      <dgm:t>
        <a:bodyPr/>
        <a:lstStyle/>
        <a:p>
          <a:endParaRPr lang="en-US"/>
        </a:p>
      </dgm:t>
    </dgm:pt>
    <dgm:pt modelId="{E65020F5-3634-400C-A456-35B0F04B995C}" type="sibTrans" cxnId="{3A027CAD-6B50-4B8F-B306-7DF46ACA180A}">
      <dgm:prSet/>
      <dgm:spPr/>
      <dgm:t>
        <a:bodyPr/>
        <a:lstStyle/>
        <a:p>
          <a:endParaRPr lang="en-US"/>
        </a:p>
      </dgm:t>
    </dgm:pt>
    <dgm:pt modelId="{E80E23AD-ECAE-46D2-92A5-71CA9074EED7}" type="pres">
      <dgm:prSet presAssocID="{3183185A-2A53-4D8C-8F32-C845F2F70CBF}" presName="linearFlow" presStyleCnt="0">
        <dgm:presLayoutVars>
          <dgm:dir/>
          <dgm:animLvl val="lvl"/>
          <dgm:resizeHandles val="exact"/>
        </dgm:presLayoutVars>
      </dgm:prSet>
      <dgm:spPr/>
    </dgm:pt>
    <dgm:pt modelId="{63DDCCD6-3F31-4095-8E42-5BBFC31B83BE}" type="pres">
      <dgm:prSet presAssocID="{758CBA3A-9936-4C67-965C-A8DD3074879B}" presName="composite" presStyleCnt="0"/>
      <dgm:spPr/>
    </dgm:pt>
    <dgm:pt modelId="{C0AF5CB7-6C4F-49BC-8738-E4DE0AC00B72}" type="pres">
      <dgm:prSet presAssocID="{758CBA3A-9936-4C67-965C-A8DD3074879B}" presName="parentText" presStyleLbl="alignNode1" presStyleIdx="0" presStyleCnt="1">
        <dgm:presLayoutVars>
          <dgm:chMax val="1"/>
          <dgm:bulletEnabled val="1"/>
        </dgm:presLayoutVars>
      </dgm:prSet>
      <dgm:spPr/>
    </dgm:pt>
    <dgm:pt modelId="{0E09DE89-66C0-478D-8170-8F0BC920F1EB}" type="pres">
      <dgm:prSet presAssocID="{758CBA3A-9936-4C67-965C-A8DD3074879B}" presName="descendantText" presStyleLbl="alignAcc1" presStyleIdx="0" presStyleCnt="1">
        <dgm:presLayoutVars>
          <dgm:bulletEnabled val="1"/>
        </dgm:presLayoutVars>
      </dgm:prSet>
      <dgm:spPr/>
    </dgm:pt>
  </dgm:ptLst>
  <dgm:cxnLst>
    <dgm:cxn modelId="{71B43602-5819-468F-A340-DA5A96BA033E}" type="presOf" srcId="{758CBA3A-9936-4C67-965C-A8DD3074879B}" destId="{C0AF5CB7-6C4F-49BC-8738-E4DE0AC00B72}" srcOrd="0" destOrd="0" presId="urn:microsoft.com/office/officeart/2005/8/layout/chevron2"/>
    <dgm:cxn modelId="{B3B75767-F5F8-4491-90D5-5742EB2BC878}" type="presOf" srcId="{E90264E4-81CE-47E1-80E3-2624D8E5DFEE}" destId="{0E09DE89-66C0-478D-8170-8F0BC920F1EB}" srcOrd="0" destOrd="0" presId="urn:microsoft.com/office/officeart/2005/8/layout/chevron2"/>
    <dgm:cxn modelId="{ED3E7A47-E6FA-4946-A777-42D9A5BAE38F}" type="presOf" srcId="{402957E6-7476-401F-A88F-03A61374CA19}" destId="{0E09DE89-66C0-478D-8170-8F0BC920F1EB}" srcOrd="0" destOrd="2" presId="urn:microsoft.com/office/officeart/2005/8/layout/chevron2"/>
    <dgm:cxn modelId="{CCB2FC69-48E6-4186-BB69-434FE6081740}" type="presOf" srcId="{B8D53E29-122A-46E1-B481-B57598D97444}" destId="{0E09DE89-66C0-478D-8170-8F0BC920F1EB}" srcOrd="0" destOrd="1" presId="urn:microsoft.com/office/officeart/2005/8/layout/chevron2"/>
    <dgm:cxn modelId="{F3B89C52-602F-49F7-B10E-F3B64BCDF706}" srcId="{758CBA3A-9936-4C67-965C-A8DD3074879B}" destId="{E90264E4-81CE-47E1-80E3-2624D8E5DFEE}" srcOrd="0" destOrd="0" parTransId="{79881485-DDC4-4A70-AA7E-393B9FD5747B}" sibTransId="{F41EE2E3-AB57-4E33-8FAD-2DCFFB467FDC}"/>
    <dgm:cxn modelId="{5F92077A-D266-43D8-B1E4-282FB69A0EF5}" type="presOf" srcId="{3183185A-2A53-4D8C-8F32-C845F2F70CBF}" destId="{E80E23AD-ECAE-46D2-92A5-71CA9074EED7}" srcOrd="0" destOrd="0" presId="urn:microsoft.com/office/officeart/2005/8/layout/chevron2"/>
    <dgm:cxn modelId="{F717B596-7122-4C3F-9238-14763508386B}" srcId="{3183185A-2A53-4D8C-8F32-C845F2F70CBF}" destId="{758CBA3A-9936-4C67-965C-A8DD3074879B}" srcOrd="0" destOrd="0" parTransId="{39812E31-9C15-4A6C-B8B9-78CE6FB555B1}" sibTransId="{290E9CBE-1634-47AD-B973-508944073D35}"/>
    <dgm:cxn modelId="{3A027CAD-6B50-4B8F-B306-7DF46ACA180A}" srcId="{758CBA3A-9936-4C67-965C-A8DD3074879B}" destId="{402957E6-7476-401F-A88F-03A61374CA19}" srcOrd="2" destOrd="0" parTransId="{E0AB40D3-FE56-4703-9D7D-E58B4ED970D4}" sibTransId="{E65020F5-3634-400C-A456-35B0F04B995C}"/>
    <dgm:cxn modelId="{C5FFCAE6-64D2-4A77-B85B-A376B2EE8E4F}" srcId="{758CBA3A-9936-4C67-965C-A8DD3074879B}" destId="{B8D53E29-122A-46E1-B481-B57598D97444}" srcOrd="1" destOrd="0" parTransId="{EF8E1F9D-EFFE-4283-A7B6-A44D3292ACA4}" sibTransId="{99B04B81-08CA-46AC-951C-217069AEF451}"/>
    <dgm:cxn modelId="{135E7873-A46E-4154-8EE3-52AAA60564FD}" type="presParOf" srcId="{E80E23AD-ECAE-46D2-92A5-71CA9074EED7}" destId="{63DDCCD6-3F31-4095-8E42-5BBFC31B83BE}" srcOrd="0" destOrd="0" presId="urn:microsoft.com/office/officeart/2005/8/layout/chevron2"/>
    <dgm:cxn modelId="{A9FAD751-EA16-40A5-97AE-3F69AE5C1837}" type="presParOf" srcId="{63DDCCD6-3F31-4095-8E42-5BBFC31B83BE}" destId="{C0AF5CB7-6C4F-49BC-8738-E4DE0AC00B72}" srcOrd="0" destOrd="0" presId="urn:microsoft.com/office/officeart/2005/8/layout/chevron2"/>
    <dgm:cxn modelId="{D4F1CFD9-FAA1-4448-ABAA-E3FEFCB6CAF1}" type="presParOf" srcId="{63DDCCD6-3F31-4095-8E42-5BBFC31B83BE}" destId="{0E09DE89-66C0-478D-8170-8F0BC920F1E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83185A-2A53-4D8C-8F32-C845F2F70CBF}" type="doc">
      <dgm:prSet loTypeId="urn:microsoft.com/office/officeart/2005/8/layout/chevron2" loCatId="list" qsTypeId="urn:microsoft.com/office/officeart/2005/8/quickstyle/simple1" qsCatId="simple" csTypeId="urn:microsoft.com/office/officeart/2005/8/colors/accent0_1" csCatId="mainScheme" phldr="1"/>
      <dgm:spPr/>
      <dgm:t>
        <a:bodyPr/>
        <a:lstStyle/>
        <a:p>
          <a:endParaRPr lang="en-US"/>
        </a:p>
      </dgm:t>
    </dgm:pt>
    <dgm:pt modelId="{758CBA3A-9936-4C67-965C-A8DD3074879B}">
      <dgm:prSet phldrT="[Text]" custT="1"/>
      <dgm:spPr/>
      <dgm:t>
        <a:bodyPr/>
        <a:lstStyle/>
        <a:p>
          <a:r>
            <a:rPr lang="en-US" sz="2400" b="1">
              <a:latin typeface="Tahoma" panose="020B0604030504040204" pitchFamily="34" charset="0"/>
              <a:ea typeface="Tahoma" panose="020B0604030504040204" pitchFamily="34" charset="0"/>
              <a:cs typeface="Tahoma" panose="020B0604030504040204" pitchFamily="34" charset="0"/>
            </a:rPr>
            <a:t>Nhược điểm</a:t>
          </a:r>
          <a:endParaRPr lang="en-US" sz="2400" b="1"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Group A"/>
        </a:ext>
      </dgm:extLst>
    </dgm:pt>
    <dgm:pt modelId="{39812E31-9C15-4A6C-B8B9-78CE6FB555B1}" type="parTrans" cxnId="{F717B596-7122-4C3F-9238-14763508386B}">
      <dgm:prSet/>
      <dgm:spPr/>
      <dgm:t>
        <a:bodyPr/>
        <a:lstStyle/>
        <a:p>
          <a:endParaRPr lang="en-US"/>
        </a:p>
      </dgm:t>
    </dgm:pt>
    <dgm:pt modelId="{290E9CBE-1634-47AD-B973-508944073D35}" type="sibTrans" cxnId="{F717B596-7122-4C3F-9238-14763508386B}">
      <dgm:prSet/>
      <dgm:spPr/>
      <dgm:t>
        <a:bodyPr/>
        <a:lstStyle/>
        <a:p>
          <a:endParaRPr lang="en-US"/>
        </a:p>
      </dgm:t>
    </dgm:pt>
    <dgm:pt modelId="{E90264E4-81CE-47E1-80E3-2624D8E5DFEE}">
      <dgm:prSet phldrT="[Text]" custT="1"/>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dgm:spPr>
      <dgm:t>
        <a:bodyPr/>
        <a:lstStyle/>
        <a:p>
          <a:r>
            <a:rPr lang="en-US" sz="2400">
              <a:latin typeface="Tahoma" panose="020B0604030504040204" pitchFamily="34" charset="0"/>
              <a:ea typeface="Tahoma" panose="020B0604030504040204" pitchFamily="34" charset="0"/>
              <a:cs typeface="Tahoma" panose="020B0604030504040204" pitchFamily="34" charset="0"/>
            </a:rPr>
            <a:t>Cần kết nối mạng</a:t>
          </a:r>
          <a:endParaRPr lang="en-US" sz="240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Task 1 and task 2 under group A"/>
        </a:ext>
      </dgm:extLst>
    </dgm:pt>
    <dgm:pt modelId="{79881485-DDC4-4A70-AA7E-393B9FD5747B}" type="parTrans" cxnId="{F3B89C52-602F-49F7-B10E-F3B64BCDF706}">
      <dgm:prSet/>
      <dgm:spPr/>
      <dgm:t>
        <a:bodyPr/>
        <a:lstStyle/>
        <a:p>
          <a:endParaRPr lang="en-US"/>
        </a:p>
      </dgm:t>
    </dgm:pt>
    <dgm:pt modelId="{F41EE2E3-AB57-4E33-8FAD-2DCFFB467FDC}" type="sibTrans" cxnId="{F3B89C52-602F-49F7-B10E-F3B64BCDF706}">
      <dgm:prSet/>
      <dgm:spPr/>
      <dgm:t>
        <a:bodyPr/>
        <a:lstStyle/>
        <a:p>
          <a:endParaRPr lang="en-US"/>
        </a:p>
      </dgm:t>
    </dgm:pt>
    <dgm:pt modelId="{E80E23AD-ECAE-46D2-92A5-71CA9074EED7}" type="pres">
      <dgm:prSet presAssocID="{3183185A-2A53-4D8C-8F32-C845F2F70CBF}" presName="linearFlow" presStyleCnt="0">
        <dgm:presLayoutVars>
          <dgm:dir/>
          <dgm:animLvl val="lvl"/>
          <dgm:resizeHandles val="exact"/>
        </dgm:presLayoutVars>
      </dgm:prSet>
      <dgm:spPr/>
    </dgm:pt>
    <dgm:pt modelId="{63DDCCD6-3F31-4095-8E42-5BBFC31B83BE}" type="pres">
      <dgm:prSet presAssocID="{758CBA3A-9936-4C67-965C-A8DD3074879B}" presName="composite" presStyleCnt="0"/>
      <dgm:spPr/>
    </dgm:pt>
    <dgm:pt modelId="{C0AF5CB7-6C4F-49BC-8738-E4DE0AC00B72}" type="pres">
      <dgm:prSet presAssocID="{758CBA3A-9936-4C67-965C-A8DD3074879B}" presName="parentText" presStyleLbl="alignNode1" presStyleIdx="0" presStyleCnt="1">
        <dgm:presLayoutVars>
          <dgm:chMax val="1"/>
          <dgm:bulletEnabled val="1"/>
        </dgm:presLayoutVars>
      </dgm:prSet>
      <dgm:spPr/>
    </dgm:pt>
    <dgm:pt modelId="{0E09DE89-66C0-478D-8170-8F0BC920F1EB}" type="pres">
      <dgm:prSet presAssocID="{758CBA3A-9936-4C67-965C-A8DD3074879B}" presName="descendantText" presStyleLbl="alignAcc1" presStyleIdx="0" presStyleCnt="1">
        <dgm:presLayoutVars>
          <dgm:bulletEnabled val="1"/>
        </dgm:presLayoutVars>
      </dgm:prSet>
      <dgm:spPr/>
    </dgm:pt>
  </dgm:ptLst>
  <dgm:cxnLst>
    <dgm:cxn modelId="{71B43602-5819-468F-A340-DA5A96BA033E}" type="presOf" srcId="{758CBA3A-9936-4C67-965C-A8DD3074879B}" destId="{C0AF5CB7-6C4F-49BC-8738-E4DE0AC00B72}" srcOrd="0" destOrd="0" presId="urn:microsoft.com/office/officeart/2005/8/layout/chevron2"/>
    <dgm:cxn modelId="{B3B75767-F5F8-4491-90D5-5742EB2BC878}" type="presOf" srcId="{E90264E4-81CE-47E1-80E3-2624D8E5DFEE}" destId="{0E09DE89-66C0-478D-8170-8F0BC920F1EB}" srcOrd="0" destOrd="0" presId="urn:microsoft.com/office/officeart/2005/8/layout/chevron2"/>
    <dgm:cxn modelId="{F3B89C52-602F-49F7-B10E-F3B64BCDF706}" srcId="{758CBA3A-9936-4C67-965C-A8DD3074879B}" destId="{E90264E4-81CE-47E1-80E3-2624D8E5DFEE}" srcOrd="0" destOrd="0" parTransId="{79881485-DDC4-4A70-AA7E-393B9FD5747B}" sibTransId="{F41EE2E3-AB57-4E33-8FAD-2DCFFB467FDC}"/>
    <dgm:cxn modelId="{5F92077A-D266-43D8-B1E4-282FB69A0EF5}" type="presOf" srcId="{3183185A-2A53-4D8C-8F32-C845F2F70CBF}" destId="{E80E23AD-ECAE-46D2-92A5-71CA9074EED7}" srcOrd="0" destOrd="0" presId="urn:microsoft.com/office/officeart/2005/8/layout/chevron2"/>
    <dgm:cxn modelId="{F717B596-7122-4C3F-9238-14763508386B}" srcId="{3183185A-2A53-4D8C-8F32-C845F2F70CBF}" destId="{758CBA3A-9936-4C67-965C-A8DD3074879B}" srcOrd="0" destOrd="0" parTransId="{39812E31-9C15-4A6C-B8B9-78CE6FB555B1}" sibTransId="{290E9CBE-1634-47AD-B973-508944073D35}"/>
    <dgm:cxn modelId="{135E7873-A46E-4154-8EE3-52AAA60564FD}" type="presParOf" srcId="{E80E23AD-ECAE-46D2-92A5-71CA9074EED7}" destId="{63DDCCD6-3F31-4095-8E42-5BBFC31B83BE}" srcOrd="0" destOrd="0" presId="urn:microsoft.com/office/officeart/2005/8/layout/chevron2"/>
    <dgm:cxn modelId="{A9FAD751-EA16-40A5-97AE-3F69AE5C1837}" type="presParOf" srcId="{63DDCCD6-3F31-4095-8E42-5BBFC31B83BE}" destId="{C0AF5CB7-6C4F-49BC-8738-E4DE0AC00B72}" srcOrd="0" destOrd="0" presId="urn:microsoft.com/office/officeart/2005/8/layout/chevron2"/>
    <dgm:cxn modelId="{D4F1CFD9-FAA1-4448-ABAA-E3FEFCB6CAF1}" type="presParOf" srcId="{63DDCCD6-3F31-4095-8E42-5BBFC31B83BE}" destId="{0E09DE89-66C0-478D-8170-8F0BC920F1EB}"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5CB7-6C4F-49BC-8738-E4DE0AC00B72}">
      <dsp:nvSpPr>
        <dsp:cNvPr id="0" name=""/>
        <dsp:cNvSpPr/>
      </dsp:nvSpPr>
      <dsp:spPr>
        <a:xfrm rot="5400000">
          <a:off x="-250969" y="252605"/>
          <a:ext cx="1673127" cy="1171189"/>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vi-VN" sz="2400" b="1" kern="1200">
              <a:latin typeface="Tahoma" panose="020B0604030504040204" pitchFamily="34" charset="0"/>
              <a:ea typeface="Tahoma" panose="020B0604030504040204" pitchFamily="34" charset="0"/>
              <a:cs typeface="Tahoma" panose="020B0604030504040204" pitchFamily="34" charset="0"/>
            </a:rPr>
            <a:t>Ư</a:t>
          </a:r>
          <a:r>
            <a:rPr lang="en-US" sz="2400" b="1" kern="1200">
              <a:latin typeface="Tahoma" panose="020B0604030504040204" pitchFamily="34" charset="0"/>
              <a:ea typeface="Tahoma" panose="020B0604030504040204" pitchFamily="34" charset="0"/>
              <a:cs typeface="Tahoma" panose="020B0604030504040204" pitchFamily="34" charset="0"/>
            </a:rPr>
            <a:t>u điểm</a:t>
          </a:r>
          <a:endParaRPr lang="en-US" sz="2400" b="1" kern="1200" dirty="0">
            <a:latin typeface="Tahoma" panose="020B0604030504040204" pitchFamily="34" charset="0"/>
            <a:ea typeface="Tahoma" panose="020B0604030504040204" pitchFamily="34" charset="0"/>
            <a:cs typeface="Tahoma" panose="020B0604030504040204" pitchFamily="34" charset="0"/>
          </a:endParaRPr>
        </a:p>
      </dsp:txBody>
      <dsp:txXfrm rot="-5400000">
        <a:off x="1" y="587231"/>
        <a:ext cx="1171189" cy="501938"/>
      </dsp:txXfrm>
    </dsp:sp>
    <dsp:sp modelId="{0E09DE89-66C0-478D-8170-8F0BC920F1EB}">
      <dsp:nvSpPr>
        <dsp:cNvPr id="0" name=""/>
        <dsp:cNvSpPr/>
      </dsp:nvSpPr>
      <dsp:spPr>
        <a:xfrm rot="5400000">
          <a:off x="2448986" y="-1276160"/>
          <a:ext cx="1088104" cy="3643698"/>
        </a:xfrm>
        <a:prstGeom prst="round2SameRect">
          <a:avLst/>
        </a:prstGeom>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path path="circle">
            <a:fillToRect l="100000" b="100000"/>
          </a:path>
          <a:tileRect t="-100000" r="-100000"/>
        </a:gra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latin typeface="Tahoma" panose="020B0604030504040204" pitchFamily="34" charset="0"/>
              <a:ea typeface="Tahoma" panose="020B0604030504040204" pitchFamily="34" charset="0"/>
              <a:cs typeface="Tahoma" panose="020B0604030504040204" pitchFamily="34" charset="0"/>
            </a:rPr>
            <a:t>Linh hoạt</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a:latin typeface="Tahoma" panose="020B0604030504040204" pitchFamily="34" charset="0"/>
              <a:ea typeface="Tahoma" panose="020B0604030504040204" pitchFamily="34" charset="0"/>
              <a:cs typeface="Tahoma" panose="020B0604030504040204" pitchFamily="34" charset="0"/>
            </a:rPr>
            <a:t>Tin cậy</a:t>
          </a:r>
          <a:endParaRPr lang="en-US" sz="2400" kern="1200" dirty="0">
            <a:latin typeface="Tahoma" panose="020B0604030504040204" pitchFamily="34" charset="0"/>
            <a:ea typeface="Tahoma" panose="020B0604030504040204" pitchFamily="34" charset="0"/>
            <a:cs typeface="Tahoma" panose="020B0604030504040204" pitchFamily="34" charset="0"/>
          </a:endParaRPr>
        </a:p>
        <a:p>
          <a:pPr marL="228600" lvl="1" indent="-228600" algn="l" defTabSz="1066800">
            <a:lnSpc>
              <a:spcPct val="90000"/>
            </a:lnSpc>
            <a:spcBef>
              <a:spcPct val="0"/>
            </a:spcBef>
            <a:spcAft>
              <a:spcPct val="15000"/>
            </a:spcAft>
            <a:buChar char="•"/>
          </a:pPr>
          <a:r>
            <a:rPr lang="en-US" sz="2400" kern="1200">
              <a:latin typeface="Tahoma" panose="020B0604030504040204" pitchFamily="34" charset="0"/>
              <a:ea typeface="Tahoma" panose="020B0604030504040204" pitchFamily="34" charset="0"/>
              <a:cs typeface="Tahoma" panose="020B0604030504040204" pitchFamily="34" charset="0"/>
            </a:rPr>
            <a:t>Chi phí rẻ</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1171190" y="54753"/>
        <a:ext cx="3590581" cy="981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F5CB7-6C4F-49BC-8738-E4DE0AC00B72}">
      <dsp:nvSpPr>
        <dsp:cNvPr id="0" name=""/>
        <dsp:cNvSpPr/>
      </dsp:nvSpPr>
      <dsp:spPr>
        <a:xfrm rot="5400000">
          <a:off x="-250969" y="252605"/>
          <a:ext cx="1673127" cy="1171189"/>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a:latin typeface="Tahoma" panose="020B0604030504040204" pitchFamily="34" charset="0"/>
              <a:ea typeface="Tahoma" panose="020B0604030504040204" pitchFamily="34" charset="0"/>
              <a:cs typeface="Tahoma" panose="020B0604030504040204" pitchFamily="34" charset="0"/>
            </a:rPr>
            <a:t>Nhược điểm</a:t>
          </a:r>
          <a:endParaRPr lang="en-US" sz="2400" b="1" kern="1200" dirty="0">
            <a:latin typeface="Tahoma" panose="020B0604030504040204" pitchFamily="34" charset="0"/>
            <a:ea typeface="Tahoma" panose="020B0604030504040204" pitchFamily="34" charset="0"/>
            <a:cs typeface="Tahoma" panose="020B0604030504040204" pitchFamily="34" charset="0"/>
          </a:endParaRPr>
        </a:p>
      </dsp:txBody>
      <dsp:txXfrm rot="-5400000">
        <a:off x="1" y="587231"/>
        <a:ext cx="1171189" cy="501938"/>
      </dsp:txXfrm>
    </dsp:sp>
    <dsp:sp modelId="{0E09DE89-66C0-478D-8170-8F0BC920F1EB}">
      <dsp:nvSpPr>
        <dsp:cNvPr id="0" name=""/>
        <dsp:cNvSpPr/>
      </dsp:nvSpPr>
      <dsp:spPr>
        <a:xfrm rot="5400000">
          <a:off x="2448986" y="-1276160"/>
          <a:ext cx="1088104" cy="3643698"/>
        </a:xfrm>
        <a:prstGeom prst="round2SameRect">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latin typeface="Tahoma" panose="020B0604030504040204" pitchFamily="34" charset="0"/>
              <a:ea typeface="Tahoma" panose="020B0604030504040204" pitchFamily="34" charset="0"/>
              <a:cs typeface="Tahoma" panose="020B0604030504040204" pitchFamily="34" charset="0"/>
            </a:rPr>
            <a:t>Cần kết nối mạng</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rot="-5400000">
        <a:off x="1171190" y="54753"/>
        <a:ext cx="3590581" cy="9818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10/6/2023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10/6/2023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10/6/2023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10/6/2023</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10/6/2023</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2C6F8EA-316C-41DE-B9A4-EDCC3A85ED9A}" type="datetimeFigureOut">
              <a:rPr lang="en-US"/>
              <a:t>10/6/2023</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10/6/2023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C2C6F8EA-316C-41DE-B9A4-EDCC3A85ED9A}" type="datetimeFigureOut">
              <a:rPr lang="en-US"/>
              <a:t>10/6/2023</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2C6F8EA-316C-41DE-B9A4-EDCC3A85ED9A}" type="datetimeFigureOut">
              <a:rPr lang="en-US"/>
              <a:t>10/6/2023</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2C6F8EA-316C-41DE-B9A4-EDCC3A85ED9A}" type="datetimeFigureOut">
              <a:rPr lang="en-US"/>
              <a:t>10/6/2023</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C2C6F8EA-316C-41DE-B9A4-EDCC3A85ED9A}" type="datetimeFigureOut">
              <a:rPr lang="en-US"/>
              <a:t>10/6/2023</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C6F8EA-316C-41DE-B9A4-EDCC3A85ED9A}" type="datetimeFigureOut">
              <a:rPr lang="en-US"/>
              <a:t>10/6/2023</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10/6/2023</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C2C6F8EA-316C-41DE-B9A4-EDCC3A85ED9A}" type="datetimeFigureOut">
              <a:rPr lang="en-US" smtClean="0"/>
              <a:pPr/>
              <a:t>10/6/2023</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5.jpg"/><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atin typeface="Times-Narrow" panose="02020500000000000000" pitchFamily="18" charset="0"/>
                <a:ea typeface="Times-Narrow" panose="02020500000000000000" pitchFamily="18" charset="0"/>
                <a:cs typeface="Times-Narrow" panose="02020500000000000000" pitchFamily="18" charset="0"/>
              </a:rPr>
              <a:t>Bài 6</a:t>
            </a:r>
            <a:br>
              <a:rPr lang="en-US">
                <a:latin typeface="Times-Narrow" panose="02020500000000000000" pitchFamily="18" charset="0"/>
                <a:ea typeface="Times-Narrow" panose="02020500000000000000" pitchFamily="18" charset="0"/>
                <a:cs typeface="Times-Narrow" panose="02020500000000000000" pitchFamily="18" charset="0"/>
              </a:rPr>
            </a:br>
            <a:r>
              <a:rPr lang="en-US" b="1">
                <a:latin typeface="Times-Narrow" panose="02020500000000000000" pitchFamily="18" charset="0"/>
                <a:ea typeface="Times-Narrow" panose="02020500000000000000" pitchFamily="18" charset="0"/>
                <a:cs typeface="Times-Narrow" panose="02020500000000000000" pitchFamily="18" charset="0"/>
              </a:rPr>
              <a:t>LƯU TRỮ VÀ CHIA SẺ TỆP TIN TRÊN INTERNET</a:t>
            </a:r>
            <a:endParaRPr lang="en-US" b="1" dirty="0">
              <a:latin typeface="Times-Narrow" panose="02020500000000000000" pitchFamily="18" charset="0"/>
              <a:ea typeface="Times-Narrow" panose="02020500000000000000" pitchFamily="18" charset="0"/>
              <a:cs typeface="Times-Narrow" panose="02020500000000000000" pitchFamily="18" charset="0"/>
            </a:endParaRP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95E70B-7D52-464A-B13F-FD367DA5FCD7}"/>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Lst>
          </a:blip>
          <a:stretch>
            <a:fillRect/>
          </a:stretch>
        </p:blipFill>
        <p:spPr>
          <a:xfrm>
            <a:off x="1446212" y="1676400"/>
            <a:ext cx="10300996" cy="27432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2561060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583A14A-A7AB-410C-9018-72A6ECFB5A8D}"/>
              </a:ext>
            </a:extLst>
          </p:cNvPr>
          <p:cNvPicPr>
            <a:picLocks noChangeAspect="1"/>
          </p:cNvPicPr>
          <p:nvPr/>
        </p:nvPicPr>
        <p:blipFill>
          <a:blip r:embed="rId2"/>
          <a:stretch>
            <a:fillRect/>
          </a:stretch>
        </p:blipFill>
        <p:spPr>
          <a:xfrm>
            <a:off x="1293813" y="653142"/>
            <a:ext cx="10519546" cy="5867400"/>
          </a:xfrm>
          <a:prstGeom prst="rect">
            <a:avLst/>
          </a:prstGeom>
        </p:spPr>
      </p:pic>
    </p:spTree>
    <p:extLst>
      <p:ext uri="{BB962C8B-B14F-4D97-AF65-F5344CB8AC3E}">
        <p14:creationId xmlns:p14="http://schemas.microsoft.com/office/powerpoint/2010/main" val="10611942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284979-BB30-430B-BE35-129F8C62A7EB}"/>
              </a:ext>
            </a:extLst>
          </p:cNvPr>
          <p:cNvSpPr/>
          <p:nvPr/>
        </p:nvSpPr>
        <p:spPr>
          <a:xfrm>
            <a:off x="1446212" y="533400"/>
            <a:ext cx="9296400" cy="4154984"/>
          </a:xfrm>
          <a:prstGeom prst="rect">
            <a:avLst/>
          </a:prstGeom>
        </p:spPr>
        <p:txBody>
          <a:bodyPr wrap="square">
            <a:spAutoFit/>
          </a:bodyPr>
          <a:lstStyle/>
          <a:p>
            <a:r>
              <a:rPr lang="vi-VN" sz="2400" b="1">
                <a:solidFill>
                  <a:srgbClr val="FF0000"/>
                </a:solidFill>
                <a:latin typeface="Tahoma" panose="020B0604030504040204" pitchFamily="34" charset="0"/>
                <a:ea typeface="Tahoma" panose="020B0604030504040204" pitchFamily="34" charset="0"/>
                <a:cs typeface="Tahoma" panose="020B0604030504040204" pitchFamily="34" charset="0"/>
              </a:rPr>
              <a:t>Google Drive:</a:t>
            </a:r>
          </a:p>
          <a:p>
            <a:endParaRPr lang="vi-VN" sz="2400">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Tên nhà cung cấp: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Google.</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Dung lượng miễn phí: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15 GB.</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Cho phép tải lên: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Cho phép tải xuống: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Cho phép chia sẻ: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Thân thiện, dễ sử dụng: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Số người dùng hiện tại: Không có số liệu cụ thể.</a:t>
            </a:r>
          </a:p>
          <a:p>
            <a:pPr marL="342900" indent="-342900">
              <a:buFont typeface="Arial" panose="020B0604020202020204" pitchFamily="34" charset="0"/>
              <a:buChar char="•"/>
            </a:pPr>
            <a:r>
              <a:rPr lang="vi-VN" sz="2400">
                <a:latin typeface="Tahoma" panose="020B0604030504040204" pitchFamily="34" charset="0"/>
                <a:ea typeface="Tahoma" panose="020B0604030504040204" pitchFamily="34" charset="0"/>
                <a:cs typeface="Tahoma" panose="020B0604030504040204" pitchFamily="34" charset="0"/>
              </a:rPr>
              <a:t>Đánh giá của người dùng (số sao trung bình): Tùy thuộc vào đánh giá cá nhân.</a:t>
            </a:r>
            <a:endParaRPr lang="en-US"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80763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7FCF94-2620-411F-9A17-F20EDAA8111B}"/>
              </a:ext>
            </a:extLst>
          </p:cNvPr>
          <p:cNvSpPr/>
          <p:nvPr/>
        </p:nvSpPr>
        <p:spPr>
          <a:xfrm>
            <a:off x="1408112" y="990600"/>
            <a:ext cx="9372600" cy="4154984"/>
          </a:xfrm>
          <a:prstGeom prst="rect">
            <a:avLst/>
          </a:prstGeom>
        </p:spPr>
        <p:txBody>
          <a:bodyPr wrap="square">
            <a:spAutoFit/>
          </a:bodyPr>
          <a:lstStyle/>
          <a:p>
            <a:r>
              <a:rPr lang="vi-VN" sz="2400" b="1">
                <a:solidFill>
                  <a:srgbClr val="FF0000"/>
                </a:solidFill>
                <a:latin typeface="Tahoma" panose="020B0604030504040204" pitchFamily="34" charset="0"/>
                <a:ea typeface="Tahoma" panose="020B0604030504040204" pitchFamily="34" charset="0"/>
                <a:cs typeface="Tahoma" panose="020B0604030504040204" pitchFamily="34" charset="0"/>
              </a:rPr>
              <a:t>OneDrive:</a:t>
            </a:r>
          </a:p>
          <a:p>
            <a:endParaRPr lang="vi-VN" sz="2400">
              <a:latin typeface="Tahoma" panose="020B0604030504040204" pitchFamily="34" charset="0"/>
              <a:ea typeface="Tahoma" panose="020B0604030504040204" pitchFamily="34" charset="0"/>
              <a:cs typeface="Tahoma" panose="020B0604030504040204" pitchFamily="34" charset="0"/>
            </a:endParaRPr>
          </a:p>
          <a:p>
            <a:r>
              <a:rPr lang="vi-VN" sz="2400">
                <a:latin typeface="Tahoma" panose="020B0604030504040204" pitchFamily="34" charset="0"/>
                <a:ea typeface="Tahoma" panose="020B0604030504040204" pitchFamily="34" charset="0"/>
                <a:cs typeface="Tahoma" panose="020B0604030504040204" pitchFamily="34" charset="0"/>
              </a:rPr>
              <a:t>Tên nhà cung cấp: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Microsoft.</a:t>
            </a:r>
          </a:p>
          <a:p>
            <a:r>
              <a:rPr lang="vi-VN" sz="2400">
                <a:latin typeface="Tahoma" panose="020B0604030504040204" pitchFamily="34" charset="0"/>
                <a:ea typeface="Tahoma" panose="020B0604030504040204" pitchFamily="34" charset="0"/>
                <a:cs typeface="Tahoma" panose="020B0604030504040204" pitchFamily="34" charset="0"/>
              </a:rPr>
              <a:t>Dung lượng miễn phí: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5 GB.</a:t>
            </a:r>
          </a:p>
          <a:p>
            <a:r>
              <a:rPr lang="vi-VN" sz="2400">
                <a:latin typeface="Tahoma" panose="020B0604030504040204" pitchFamily="34" charset="0"/>
                <a:ea typeface="Tahoma" panose="020B0604030504040204" pitchFamily="34" charset="0"/>
                <a:cs typeface="Tahoma" panose="020B0604030504040204" pitchFamily="34" charset="0"/>
              </a:rPr>
              <a:t>Cho phép tải lên: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tải xuống: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chia sẻ: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Thân thiện, dễ sử dụng: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Số người dùng hiện tại: Không có số liệu cụ thể.</a:t>
            </a:r>
          </a:p>
          <a:p>
            <a:r>
              <a:rPr lang="vi-VN" sz="2400">
                <a:latin typeface="Tahoma" panose="020B0604030504040204" pitchFamily="34" charset="0"/>
                <a:ea typeface="Tahoma" panose="020B0604030504040204" pitchFamily="34" charset="0"/>
                <a:cs typeface="Tahoma" panose="020B0604030504040204" pitchFamily="34" charset="0"/>
              </a:rPr>
              <a:t>Đánh giá của người dùng (số sao trung bình): Tùy thuộc vào đánh giá cá nhân.</a:t>
            </a:r>
            <a:endParaRPr lang="en-US"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27511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5FD11-91EE-4EC2-9690-3374DD2C84E5}"/>
              </a:ext>
            </a:extLst>
          </p:cNvPr>
          <p:cNvSpPr/>
          <p:nvPr/>
        </p:nvSpPr>
        <p:spPr>
          <a:xfrm>
            <a:off x="1446212" y="1143000"/>
            <a:ext cx="9296400" cy="4154984"/>
          </a:xfrm>
          <a:prstGeom prst="rect">
            <a:avLst/>
          </a:prstGeom>
        </p:spPr>
        <p:txBody>
          <a:bodyPr wrap="square">
            <a:spAutoFit/>
          </a:bodyPr>
          <a:lstStyle/>
          <a:p>
            <a:r>
              <a:rPr lang="vi-VN" sz="2400" b="1">
                <a:solidFill>
                  <a:srgbClr val="FF0000"/>
                </a:solidFill>
                <a:latin typeface="Tahoma" panose="020B0604030504040204" pitchFamily="34" charset="0"/>
                <a:ea typeface="Tahoma" panose="020B0604030504040204" pitchFamily="34" charset="0"/>
                <a:cs typeface="Tahoma" panose="020B0604030504040204" pitchFamily="34" charset="0"/>
              </a:rPr>
              <a:t>iCloud:</a:t>
            </a:r>
          </a:p>
          <a:p>
            <a:endParaRPr lang="vi-VN" sz="2400">
              <a:latin typeface="Tahoma" panose="020B0604030504040204" pitchFamily="34" charset="0"/>
              <a:ea typeface="Tahoma" panose="020B0604030504040204" pitchFamily="34" charset="0"/>
              <a:cs typeface="Tahoma" panose="020B0604030504040204" pitchFamily="34" charset="0"/>
            </a:endParaRPr>
          </a:p>
          <a:p>
            <a:r>
              <a:rPr lang="vi-VN" sz="2400">
                <a:latin typeface="Tahoma" panose="020B0604030504040204" pitchFamily="34" charset="0"/>
                <a:ea typeface="Tahoma" panose="020B0604030504040204" pitchFamily="34" charset="0"/>
                <a:cs typeface="Tahoma" panose="020B0604030504040204" pitchFamily="34" charset="0"/>
              </a:rPr>
              <a:t>Tên nhà cung cấp: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Apple.</a:t>
            </a:r>
          </a:p>
          <a:p>
            <a:r>
              <a:rPr lang="vi-VN" sz="2400">
                <a:latin typeface="Tahoma" panose="020B0604030504040204" pitchFamily="34" charset="0"/>
                <a:ea typeface="Tahoma" panose="020B0604030504040204" pitchFamily="34" charset="0"/>
                <a:cs typeface="Tahoma" panose="020B0604030504040204" pitchFamily="34" charset="0"/>
              </a:rPr>
              <a:t>Dung lượng miễn phí: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5 GB.</a:t>
            </a:r>
          </a:p>
          <a:p>
            <a:r>
              <a:rPr lang="vi-VN" sz="2400">
                <a:latin typeface="Tahoma" panose="020B0604030504040204" pitchFamily="34" charset="0"/>
                <a:ea typeface="Tahoma" panose="020B0604030504040204" pitchFamily="34" charset="0"/>
                <a:cs typeface="Tahoma" panose="020B0604030504040204" pitchFamily="34" charset="0"/>
              </a:rPr>
              <a:t>Cho phép tải lên: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tải xuống: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chia sẻ: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Thân thiện, dễ sử dụng: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Số người dùng hiện tại: Không có số liệu cụ thể.</a:t>
            </a:r>
          </a:p>
          <a:p>
            <a:r>
              <a:rPr lang="vi-VN" sz="2400">
                <a:latin typeface="Tahoma" panose="020B0604030504040204" pitchFamily="34" charset="0"/>
                <a:ea typeface="Tahoma" panose="020B0604030504040204" pitchFamily="34" charset="0"/>
                <a:cs typeface="Tahoma" panose="020B0604030504040204" pitchFamily="34" charset="0"/>
              </a:rPr>
              <a:t>Đánh giá của người dùng (số sao trung bình): Tùy thuộc vào đánh giá cá nhân.</a:t>
            </a:r>
            <a:endParaRPr lang="en-US"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437529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CE1FD-BB48-44A6-9867-725C812C5073}"/>
              </a:ext>
            </a:extLst>
          </p:cNvPr>
          <p:cNvSpPr/>
          <p:nvPr/>
        </p:nvSpPr>
        <p:spPr>
          <a:xfrm>
            <a:off x="1560512" y="1066800"/>
            <a:ext cx="9067800" cy="4154984"/>
          </a:xfrm>
          <a:prstGeom prst="rect">
            <a:avLst/>
          </a:prstGeom>
        </p:spPr>
        <p:txBody>
          <a:bodyPr wrap="square">
            <a:spAutoFit/>
          </a:bodyPr>
          <a:lstStyle/>
          <a:p>
            <a:r>
              <a:rPr lang="vi-VN" sz="2400" b="1">
                <a:solidFill>
                  <a:srgbClr val="FF0000"/>
                </a:solidFill>
                <a:latin typeface="Tahoma" panose="020B0604030504040204" pitchFamily="34" charset="0"/>
                <a:ea typeface="Tahoma" panose="020B0604030504040204" pitchFamily="34" charset="0"/>
                <a:cs typeface="Tahoma" panose="020B0604030504040204" pitchFamily="34" charset="0"/>
              </a:rPr>
              <a:t>Dropbox:</a:t>
            </a:r>
          </a:p>
          <a:p>
            <a:endParaRPr lang="vi-VN" sz="2400">
              <a:latin typeface="Tahoma" panose="020B0604030504040204" pitchFamily="34" charset="0"/>
              <a:ea typeface="Tahoma" panose="020B0604030504040204" pitchFamily="34" charset="0"/>
              <a:cs typeface="Tahoma" panose="020B0604030504040204" pitchFamily="34" charset="0"/>
            </a:endParaRPr>
          </a:p>
          <a:p>
            <a:r>
              <a:rPr lang="vi-VN" sz="2400">
                <a:latin typeface="Tahoma" panose="020B0604030504040204" pitchFamily="34" charset="0"/>
                <a:ea typeface="Tahoma" panose="020B0604030504040204" pitchFamily="34" charset="0"/>
                <a:cs typeface="Tahoma" panose="020B0604030504040204" pitchFamily="34" charset="0"/>
              </a:rPr>
              <a:t>Tên nhà cung cấp: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Dropbox, Inc.</a:t>
            </a:r>
          </a:p>
          <a:p>
            <a:r>
              <a:rPr lang="vi-VN" sz="2400">
                <a:latin typeface="Tahoma" panose="020B0604030504040204" pitchFamily="34" charset="0"/>
                <a:ea typeface="Tahoma" panose="020B0604030504040204" pitchFamily="34" charset="0"/>
                <a:cs typeface="Tahoma" panose="020B0604030504040204" pitchFamily="34" charset="0"/>
              </a:rPr>
              <a:t>Dung lượng miễn phí: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2 GB.</a:t>
            </a:r>
          </a:p>
          <a:p>
            <a:r>
              <a:rPr lang="vi-VN" sz="2400">
                <a:latin typeface="Tahoma" panose="020B0604030504040204" pitchFamily="34" charset="0"/>
                <a:ea typeface="Tahoma" panose="020B0604030504040204" pitchFamily="34" charset="0"/>
                <a:cs typeface="Tahoma" panose="020B0604030504040204" pitchFamily="34" charset="0"/>
              </a:rPr>
              <a:t>Cho phép tải lên: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tải xuống: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Cho phép chia sẻ: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Thân thiện, dễ sử dụng: </a:t>
            </a:r>
            <a:r>
              <a:rPr lang="vi-VN" sz="2400">
                <a:solidFill>
                  <a:srgbClr val="FF0000"/>
                </a:solidFill>
                <a:latin typeface="Tahoma" panose="020B0604030504040204" pitchFamily="34" charset="0"/>
                <a:ea typeface="Tahoma" panose="020B0604030504040204" pitchFamily="34" charset="0"/>
                <a:cs typeface="Tahoma" panose="020B0604030504040204" pitchFamily="34" charset="0"/>
              </a:rPr>
              <a:t>Có.</a:t>
            </a:r>
          </a:p>
          <a:p>
            <a:r>
              <a:rPr lang="vi-VN" sz="2400">
                <a:latin typeface="Tahoma" panose="020B0604030504040204" pitchFamily="34" charset="0"/>
                <a:ea typeface="Tahoma" panose="020B0604030504040204" pitchFamily="34" charset="0"/>
                <a:cs typeface="Tahoma" panose="020B0604030504040204" pitchFamily="34" charset="0"/>
              </a:rPr>
              <a:t>Số người dùng hiện tại: Không có số liệu cụ thể.</a:t>
            </a:r>
          </a:p>
          <a:p>
            <a:r>
              <a:rPr lang="vi-VN" sz="2400">
                <a:latin typeface="Tahoma" panose="020B0604030504040204" pitchFamily="34" charset="0"/>
                <a:ea typeface="Tahoma" panose="020B0604030504040204" pitchFamily="34" charset="0"/>
                <a:cs typeface="Tahoma" panose="020B0604030504040204" pitchFamily="34" charset="0"/>
              </a:rPr>
              <a:t>Đánh giá của người dùng (số sao trung bình): Tùy thuộc vào đánh giá cá nhân.</a:t>
            </a:r>
            <a:endParaRPr lang="en-US"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67124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637424" y="457200"/>
            <a:ext cx="7777576" cy="736600"/>
          </a:xfrm>
        </p:spPr>
        <p:txBody>
          <a:bodyPr/>
          <a:lstStyle/>
          <a:p>
            <a:r>
              <a:rPr lang="en-US">
                <a:solidFill>
                  <a:srgbClr val="0070C0"/>
                </a:solidFill>
                <a:latin typeface="Vogue-ExtraBold" panose="020B0500000000000000" pitchFamily="34" charset="0"/>
                <a:ea typeface="Vogue-ExtraBold" panose="020B0500000000000000" pitchFamily="34" charset="0"/>
                <a:cs typeface="Vogue-ExtraBold" panose="020B0500000000000000" pitchFamily="34" charset="0"/>
              </a:rPr>
              <a:t>Dữ liệu có thể đ</a:t>
            </a:r>
            <a:r>
              <a:rPr lang="vi-VN">
                <a:solidFill>
                  <a:srgbClr val="0070C0"/>
                </a:solidFill>
                <a:latin typeface="Vogue-ExtraBold" panose="020B0500000000000000" pitchFamily="34" charset="0"/>
                <a:ea typeface="Vogue-ExtraBold" panose="020B0500000000000000" pitchFamily="34" charset="0"/>
                <a:cs typeface="Vogue-ExtraBold" panose="020B0500000000000000" pitchFamily="34" charset="0"/>
              </a:rPr>
              <a:t>ư</a:t>
            </a:r>
            <a:r>
              <a:rPr lang="en-US">
                <a:solidFill>
                  <a:srgbClr val="0070C0"/>
                </a:solidFill>
                <a:latin typeface="Vogue-ExtraBold" panose="020B0500000000000000" pitchFamily="34" charset="0"/>
                <a:ea typeface="Vogue-ExtraBold" panose="020B0500000000000000" pitchFamily="34" charset="0"/>
                <a:cs typeface="Vogue-ExtraBold" panose="020B0500000000000000" pitchFamily="34" charset="0"/>
              </a:rPr>
              <a:t>ợc l</a:t>
            </a:r>
            <a:r>
              <a:rPr lang="vi-VN">
                <a:solidFill>
                  <a:srgbClr val="0070C0"/>
                </a:solidFill>
                <a:latin typeface="Vogue-ExtraBold" panose="020B0500000000000000" pitchFamily="34" charset="0"/>
                <a:ea typeface="Vogue-ExtraBold" panose="020B0500000000000000" pitchFamily="34" charset="0"/>
                <a:cs typeface="Vogue-ExtraBold" panose="020B0500000000000000" pitchFamily="34" charset="0"/>
              </a:rPr>
              <a:t>ư</a:t>
            </a:r>
            <a:r>
              <a:rPr lang="en-US">
                <a:solidFill>
                  <a:srgbClr val="0070C0"/>
                </a:solidFill>
                <a:latin typeface="Vogue-ExtraBold" panose="020B0500000000000000" pitchFamily="34" charset="0"/>
                <a:ea typeface="Vogue-ExtraBold" panose="020B0500000000000000" pitchFamily="34" charset="0"/>
                <a:cs typeface="Vogue-ExtraBold" panose="020B0500000000000000" pitchFamily="34" charset="0"/>
              </a:rPr>
              <a:t>u trữ ở đâu?</a:t>
            </a:r>
            <a:endParaRPr lang="en-US" dirty="0">
              <a:solidFill>
                <a:srgbClr val="0070C0"/>
              </a:solidFill>
              <a:latin typeface="Vogue-ExtraBold" panose="020B0500000000000000" pitchFamily="34" charset="0"/>
              <a:ea typeface="Vogue-ExtraBold" panose="020B0500000000000000" pitchFamily="34" charset="0"/>
              <a:cs typeface="Vogue-ExtraBold" panose="020B0500000000000000" pitchFamily="34" charset="0"/>
            </a:endParaRPr>
          </a:p>
        </p:txBody>
      </p:sp>
      <p:pic>
        <p:nvPicPr>
          <p:cNvPr id="3" name="Picture 2" descr="A cloud computing system with devices and a cloud&#10;&#10;Description automatically generated">
            <a:extLst>
              <a:ext uri="{FF2B5EF4-FFF2-40B4-BE49-F238E27FC236}">
                <a16:creationId xmlns:a16="http://schemas.microsoft.com/office/drawing/2014/main" id="{D7E4EDA0-2545-442D-835B-3A2865F748E9}"/>
              </a:ext>
            </a:extLst>
          </p:cNvPr>
          <p:cNvPicPr>
            <a:picLocks noChangeAspect="1"/>
          </p:cNvPicPr>
          <p:nvPr/>
        </p:nvPicPr>
        <p:blipFill>
          <a:blip r:embed="rId2"/>
          <a:stretch>
            <a:fillRect/>
          </a:stretch>
        </p:blipFill>
        <p:spPr>
          <a:xfrm>
            <a:off x="1446212" y="1778000"/>
            <a:ext cx="10160000" cy="50800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834" y="-20472"/>
            <a:ext cx="10368376" cy="1239837"/>
          </a:xfrm>
        </p:spPr>
        <p:txBody>
          <a:bodyPr vert="horz" lIns="91440" tIns="45720" rIns="91440" bIns="45720" rtlCol="0" anchor="b">
            <a:normAutofit/>
          </a:bodyPr>
          <a:lstStyle/>
          <a:p>
            <a:r>
              <a:rPr lang="en-US" sz="3200" b="1">
                <a:latin typeface="Times New Roman" panose="02020603050405020304" pitchFamily="18" charset="0"/>
                <a:ea typeface="Tahoma" panose="020B0604030504040204" pitchFamily="34" charset="0"/>
                <a:cs typeface="Times New Roman" panose="02020603050405020304" pitchFamily="18" charset="0"/>
              </a:rPr>
              <a:t>1. L</a:t>
            </a:r>
            <a:r>
              <a:rPr lang="vi-VN" sz="3200" b="1">
                <a:latin typeface="Times New Roman" panose="02020603050405020304" pitchFamily="18" charset="0"/>
                <a:ea typeface="Tahoma" panose="020B0604030504040204" pitchFamily="34" charset="0"/>
                <a:cs typeface="Times New Roman" panose="02020603050405020304" pitchFamily="18" charset="0"/>
              </a:rPr>
              <a:t>Ư</a:t>
            </a:r>
            <a:r>
              <a:rPr lang="en-US" sz="3200" b="1">
                <a:latin typeface="Times New Roman" panose="02020603050405020304" pitchFamily="18" charset="0"/>
                <a:ea typeface="Tahoma" panose="020B0604030504040204" pitchFamily="34" charset="0"/>
                <a:cs typeface="Times New Roman" panose="02020603050405020304" pitchFamily="18" charset="0"/>
              </a:rPr>
              <a:t>U TRỮ VÀ CHIA SẺ TỆP TIN TRÊN INTERNET - Ổ ĐĨA TRỰC TUYẾN</a:t>
            </a:r>
          </a:p>
        </p:txBody>
      </p:sp>
      <p:sp>
        <p:nvSpPr>
          <p:cNvPr id="4" name="Rectangle 3">
            <a:extLst>
              <a:ext uri="{FF2B5EF4-FFF2-40B4-BE49-F238E27FC236}">
                <a16:creationId xmlns:a16="http://schemas.microsoft.com/office/drawing/2014/main" id="{E0F3A7F1-2228-40D4-9EE9-C002156B2105}"/>
              </a:ext>
            </a:extLst>
          </p:cNvPr>
          <p:cNvSpPr/>
          <p:nvPr/>
        </p:nvSpPr>
        <p:spPr>
          <a:xfrm>
            <a:off x="1903412" y="1981200"/>
            <a:ext cx="4968215" cy="4572000"/>
          </a:xfrm>
          <a:prstGeom prst="rect">
            <a:avLst/>
          </a:prstGeom>
        </p:spPr>
        <p:txBody>
          <a:bodyPr vert="horz" lIns="91440" tIns="45720" rIns="91440" bIns="45720" rtlCol="0">
            <a:normAutofit/>
          </a:bodyPr>
          <a:lstStyle/>
          <a:p>
            <a:pPr indent="-246888" algn="just">
              <a:lnSpc>
                <a:spcPct val="90000"/>
              </a:lnSpc>
              <a:spcAft>
                <a:spcPts val="600"/>
              </a:spcAft>
              <a:buChar char="›"/>
            </a:pPr>
            <a:r>
              <a:rPr lang="vi-VN" sz="2800">
                <a:latin typeface="Times New Roman" panose="02020603050405020304" pitchFamily="18" charset="0"/>
                <a:ea typeface="Tahoma" panose="020B0604030504040204" pitchFamily="34" charset="0"/>
                <a:cs typeface="Times New Roman" panose="02020603050405020304" pitchFamily="18" charset="0"/>
              </a:rPr>
              <a:t>Hình 6.1 minh họa tính năng cơ bản của một dịch vụ </a:t>
            </a:r>
            <a:r>
              <a:rPr lang="vi-VN" sz="2800">
                <a:solidFill>
                  <a:srgbClr val="FF0000"/>
                </a:solidFill>
                <a:latin typeface="Times New Roman" panose="02020603050405020304" pitchFamily="18" charset="0"/>
                <a:ea typeface="Tahoma" panose="020B0604030504040204" pitchFamily="34" charset="0"/>
                <a:cs typeface="Times New Roman" panose="02020603050405020304" pitchFamily="18" charset="0"/>
              </a:rPr>
              <a:t>lưu trữ và chia sẻ tệp tin trên internet</a:t>
            </a:r>
            <a:r>
              <a:rPr lang="vi-VN" sz="2800">
                <a:latin typeface="Times New Roman" panose="02020603050405020304" pitchFamily="18" charset="0"/>
                <a:ea typeface="Tahoma" panose="020B0604030504040204" pitchFamily="34" charset="0"/>
                <a:cs typeface="Times New Roman" panose="02020603050405020304" pitchFamily="18" charset="0"/>
              </a:rPr>
              <a:t>. Các em hãy quan sát thảo luận nhóm và đưa ra mô tả các tính năng đó. Từ đó cho biết tại sao dịch vụ lưu trữ và chia sẻ tệp tin trên internet còn được </a:t>
            </a:r>
            <a:r>
              <a:rPr lang="vi-VN" sz="2800">
                <a:solidFill>
                  <a:srgbClr val="FF0000"/>
                </a:solidFill>
                <a:latin typeface="Times New Roman" panose="02020603050405020304" pitchFamily="18" charset="0"/>
                <a:ea typeface="Tahoma" panose="020B0604030504040204" pitchFamily="34" charset="0"/>
                <a:cs typeface="Times New Roman" panose="02020603050405020304" pitchFamily="18" charset="0"/>
              </a:rPr>
              <a:t>gọi là dịch vụ “Lưu trữ đám mây”</a:t>
            </a:r>
            <a:r>
              <a:rPr lang="vi-VN" sz="2800">
                <a:latin typeface="Times New Roman" panose="02020603050405020304" pitchFamily="18" charset="0"/>
                <a:ea typeface="Tahoma" panose="020B0604030504040204" pitchFamily="34" charset="0"/>
                <a:cs typeface="Times New Roman" panose="02020603050405020304" pitchFamily="18" charset="0"/>
              </a:rPr>
              <a:t>?</a:t>
            </a:r>
            <a:endParaRPr lang="en-US" sz="2800">
              <a:latin typeface="Times New Roman" panose="02020603050405020304" pitchFamily="18" charset="0"/>
              <a:ea typeface="Tahoma" panose="020B0604030504040204" pitchFamily="34" charset="0"/>
              <a:cs typeface="Times New Roman" panose="02020603050405020304" pitchFamily="18" charset="0"/>
            </a:endParaRPr>
          </a:p>
        </p:txBody>
      </p:sp>
      <p:pic>
        <p:nvPicPr>
          <p:cNvPr id="5" name="Picture 4" descr="A computer and a phone&#10;&#10;Description automatically generated">
            <a:extLst>
              <a:ext uri="{FF2B5EF4-FFF2-40B4-BE49-F238E27FC236}">
                <a16:creationId xmlns:a16="http://schemas.microsoft.com/office/drawing/2014/main" id="{6EE9A10B-2B70-4CE9-B26B-36A83720966E}"/>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tretch>
            <a:fillRect/>
          </a:stretch>
        </p:blipFill>
        <p:spPr>
          <a:xfrm>
            <a:off x="7052979" y="1678186"/>
            <a:ext cx="4814586" cy="4416027"/>
          </a:xfrm>
          <a:prstGeom prst="rect">
            <a:avLst/>
          </a:prstGeom>
          <a:noFill/>
        </p:spPr>
      </p:pic>
    </p:spTree>
    <p:extLst>
      <p:ext uri="{BB962C8B-B14F-4D97-AF65-F5344CB8AC3E}">
        <p14:creationId xmlns:p14="http://schemas.microsoft.com/office/powerpoint/2010/main" val="5719168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834" y="-20472"/>
            <a:ext cx="10368376" cy="1239837"/>
          </a:xfrm>
        </p:spPr>
        <p:txBody>
          <a:bodyPr vert="horz" lIns="91440" tIns="45720" rIns="91440" bIns="45720" rtlCol="0" anchor="b">
            <a:normAutofit/>
          </a:bodyPr>
          <a:lstStyle/>
          <a:p>
            <a:r>
              <a:rPr lang="en-US" sz="3200" b="1">
                <a:latin typeface="Times New Roman" panose="02020603050405020304" pitchFamily="18" charset="0"/>
                <a:ea typeface="Tahoma" panose="020B0604030504040204" pitchFamily="34" charset="0"/>
                <a:cs typeface="Times New Roman" panose="02020603050405020304" pitchFamily="18" charset="0"/>
              </a:rPr>
              <a:t>1. L</a:t>
            </a:r>
            <a:r>
              <a:rPr lang="vi-VN" sz="3200" b="1">
                <a:latin typeface="Times New Roman" panose="02020603050405020304" pitchFamily="18" charset="0"/>
                <a:ea typeface="Tahoma" panose="020B0604030504040204" pitchFamily="34" charset="0"/>
                <a:cs typeface="Times New Roman" panose="02020603050405020304" pitchFamily="18" charset="0"/>
              </a:rPr>
              <a:t>Ư</a:t>
            </a:r>
            <a:r>
              <a:rPr lang="en-US" sz="3200" b="1">
                <a:latin typeface="Times New Roman" panose="02020603050405020304" pitchFamily="18" charset="0"/>
                <a:ea typeface="Tahoma" panose="020B0604030504040204" pitchFamily="34" charset="0"/>
                <a:cs typeface="Times New Roman" panose="02020603050405020304" pitchFamily="18" charset="0"/>
              </a:rPr>
              <a:t>U TRỮ VÀ CHIA SẼ TỆP TIN TRÊN INTERNET - Ổ ĐĨA TRỰC TUYẾN</a:t>
            </a:r>
          </a:p>
        </p:txBody>
      </p:sp>
      <p:sp>
        <p:nvSpPr>
          <p:cNvPr id="3" name="Rectangle 2">
            <a:extLst>
              <a:ext uri="{FF2B5EF4-FFF2-40B4-BE49-F238E27FC236}">
                <a16:creationId xmlns:a16="http://schemas.microsoft.com/office/drawing/2014/main" id="{C4EA171F-89EB-48A2-A912-90C00D5C85D1}"/>
              </a:ext>
            </a:extLst>
          </p:cNvPr>
          <p:cNvSpPr/>
          <p:nvPr/>
        </p:nvSpPr>
        <p:spPr>
          <a:xfrm>
            <a:off x="7389812" y="2965728"/>
            <a:ext cx="4419600" cy="1938992"/>
          </a:xfrm>
          <a:prstGeom prst="rect">
            <a:avLst/>
          </a:prstGeom>
        </p:spPr>
        <p:txBody>
          <a:bodyPr wrap="square">
            <a:spAutoFit/>
          </a:bodyPr>
          <a:lstStyle/>
          <a:p>
            <a:pPr marL="342900" indent="-342900" algn="just">
              <a:buFont typeface="Wingdings" panose="05000000000000000000" pitchFamily="2" charset="2"/>
              <a:buChar char="q"/>
            </a:pPr>
            <a:r>
              <a:rPr lang="vi-VN" sz="2400">
                <a:solidFill>
                  <a:srgbClr val="FF0000"/>
                </a:solidFill>
                <a:latin typeface="Times New Roman" panose="02020603050405020304" pitchFamily="18" charset="0"/>
                <a:ea typeface="Tahoma" panose="020B0604030504040204" pitchFamily="34" charset="0"/>
                <a:cs typeface="Times New Roman" panose="02020603050405020304" pitchFamily="18" charset="0"/>
              </a:rPr>
              <a:t>Những tính năng cơ bản:</a:t>
            </a:r>
          </a:p>
          <a:p>
            <a:pPr algn="just"/>
            <a:r>
              <a:rPr lang="vi-VN" sz="2400">
                <a:latin typeface="Times New Roman" panose="02020603050405020304" pitchFamily="18" charset="0"/>
                <a:ea typeface="Tahoma" panose="020B0604030504040204" pitchFamily="34" charset="0"/>
                <a:cs typeface="Times New Roman" panose="02020603050405020304" pitchFamily="18" charset="0"/>
              </a:rPr>
              <a:t>- Tải tệp lên ổ đĩa trực tuyến</a:t>
            </a:r>
          </a:p>
          <a:p>
            <a:pPr algn="just"/>
            <a:r>
              <a:rPr lang="vi-VN" sz="2400">
                <a:latin typeface="Times New Roman" panose="02020603050405020304" pitchFamily="18" charset="0"/>
                <a:ea typeface="Tahoma" panose="020B0604030504040204" pitchFamily="34" charset="0"/>
                <a:cs typeface="Times New Roman" panose="02020603050405020304" pitchFamily="18" charset="0"/>
              </a:rPr>
              <a:t>- Tạo mới và quản lí thư mục, tệp trên ổ đĩa trực tuyến</a:t>
            </a:r>
          </a:p>
          <a:p>
            <a:pPr algn="just"/>
            <a:r>
              <a:rPr lang="vi-VN" sz="2400">
                <a:latin typeface="Times New Roman" panose="02020603050405020304" pitchFamily="18" charset="0"/>
                <a:ea typeface="Tahoma" panose="020B0604030504040204" pitchFamily="34" charset="0"/>
                <a:cs typeface="Times New Roman" panose="02020603050405020304" pitchFamily="18" charset="0"/>
              </a:rPr>
              <a:t>- Chia sẻ thư mục và tệp.</a:t>
            </a:r>
            <a:endParaRPr lang="en-US" sz="2400">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37583DC-1547-4A5F-9C77-7D48E893D712}"/>
              </a:ext>
            </a:extLst>
          </p:cNvPr>
          <p:cNvSpPr/>
          <p:nvPr/>
        </p:nvSpPr>
        <p:spPr>
          <a:xfrm>
            <a:off x="1387387" y="5288340"/>
            <a:ext cx="10230531" cy="1569660"/>
          </a:xfrm>
          <a:prstGeom prst="rect">
            <a:avLst/>
          </a:prstGeom>
        </p:spPr>
        <p:txBody>
          <a:bodyPr wrap="square">
            <a:spAutoFit/>
          </a:bodyPr>
          <a:lstStyle/>
          <a:p>
            <a:pPr marL="342900" indent="-342900" algn="just">
              <a:buFont typeface="Wingdings" panose="05000000000000000000" pitchFamily="2" charset="2"/>
              <a:buChar char="q"/>
            </a:pPr>
            <a:r>
              <a:rPr lang="vi-VN" sz="2400">
                <a:solidFill>
                  <a:srgbClr val="FF0000"/>
                </a:solidFill>
                <a:latin typeface="Times New Roman" panose="02020603050405020304" pitchFamily="18" charset="0"/>
                <a:ea typeface="Tahoma" panose="020B0604030504040204" pitchFamily="34" charset="0"/>
                <a:cs typeface="Times New Roman" panose="02020603050405020304" pitchFamily="18" charset="0"/>
              </a:rPr>
              <a:t>Dịch vụ lưu trữ và chia sẻ tệp tin trên internet được gọi là "Lưu trữ đám mây" </a:t>
            </a:r>
            <a:r>
              <a:rPr lang="vi-VN" sz="2400">
                <a:latin typeface="Times New Roman" panose="02020603050405020304" pitchFamily="18" charset="0"/>
                <a:ea typeface="Tahoma" panose="020B0604030504040204" pitchFamily="34" charset="0"/>
                <a:cs typeface="Times New Roman" panose="02020603050405020304" pitchFamily="18" charset="0"/>
              </a:rPr>
              <a:t>vì </a:t>
            </a:r>
            <a:r>
              <a:rPr lang="en-US" sz="2400">
                <a:latin typeface="Times New Roman" panose="02020603050405020304" pitchFamily="18" charset="0"/>
                <a:ea typeface="Tahoma" panose="020B0604030504040204" pitchFamily="34" charset="0"/>
                <a:cs typeface="Times New Roman" panose="02020603050405020304" pitchFamily="18" charset="0"/>
              </a:rPr>
              <a:t>ng</a:t>
            </a:r>
            <a:r>
              <a:rPr lang="vi-VN" sz="2400">
                <a:latin typeface="Times New Roman" panose="02020603050405020304" pitchFamily="18" charset="0"/>
                <a:ea typeface="Tahoma" panose="020B0604030504040204" pitchFamily="34" charset="0"/>
                <a:cs typeface="Times New Roman" panose="02020603050405020304" pitchFamily="18" charset="0"/>
              </a:rPr>
              <a:t>ư</a:t>
            </a:r>
            <a:r>
              <a:rPr lang="en-US" sz="2400">
                <a:latin typeface="Times New Roman" panose="02020603050405020304" pitchFamily="18" charset="0"/>
                <a:ea typeface="Tahoma" panose="020B0604030504040204" pitchFamily="34" charset="0"/>
                <a:cs typeface="Times New Roman" panose="02020603050405020304" pitchFamily="18" charset="0"/>
              </a:rPr>
              <a:t>ời dùng không biết cụ thể dịch vụ ấy đ</a:t>
            </a:r>
            <a:r>
              <a:rPr lang="vi-VN" sz="2400">
                <a:latin typeface="Times New Roman" panose="02020603050405020304" pitchFamily="18" charset="0"/>
                <a:ea typeface="Tahoma" panose="020B0604030504040204" pitchFamily="34" charset="0"/>
                <a:cs typeface="Times New Roman" panose="02020603050405020304" pitchFamily="18" charset="0"/>
              </a:rPr>
              <a:t>ư</a:t>
            </a:r>
            <a:r>
              <a:rPr lang="en-US" sz="2400">
                <a:latin typeface="Times New Roman" panose="02020603050405020304" pitchFamily="18" charset="0"/>
                <a:ea typeface="Tahoma" panose="020B0604030504040204" pitchFamily="34" charset="0"/>
                <a:cs typeface="Times New Roman" panose="02020603050405020304" pitchFamily="18" charset="0"/>
              </a:rPr>
              <a:t>ợc triển khai cụ thể ở đâu ngoài việc hình dung đâu đó trên mạng, vốn th</a:t>
            </a:r>
            <a:r>
              <a:rPr lang="vi-VN" sz="2400">
                <a:latin typeface="Times New Roman" panose="02020603050405020304" pitchFamily="18" charset="0"/>
                <a:ea typeface="Tahoma" panose="020B0604030504040204" pitchFamily="34" charset="0"/>
                <a:cs typeface="Times New Roman" panose="02020603050405020304" pitchFamily="18" charset="0"/>
              </a:rPr>
              <a:t>ư</a:t>
            </a:r>
            <a:r>
              <a:rPr lang="en-US" sz="2400">
                <a:latin typeface="Times New Roman" panose="02020603050405020304" pitchFamily="18" charset="0"/>
                <a:ea typeface="Tahoma" panose="020B0604030504040204" pitchFamily="34" charset="0"/>
                <a:cs typeface="Times New Roman" panose="02020603050405020304" pitchFamily="18" charset="0"/>
              </a:rPr>
              <a:t>ờng đ</a:t>
            </a:r>
            <a:r>
              <a:rPr lang="vi-VN" sz="2400">
                <a:latin typeface="Times New Roman" panose="02020603050405020304" pitchFamily="18" charset="0"/>
                <a:ea typeface="Tahoma" panose="020B0604030504040204" pitchFamily="34" charset="0"/>
                <a:cs typeface="Times New Roman" panose="02020603050405020304" pitchFamily="18" charset="0"/>
              </a:rPr>
              <a:t>ư</a:t>
            </a:r>
            <a:r>
              <a:rPr lang="en-US" sz="2400">
                <a:latin typeface="Times New Roman" panose="02020603050405020304" pitchFamily="18" charset="0"/>
                <a:ea typeface="Tahoma" panose="020B0604030504040204" pitchFamily="34" charset="0"/>
                <a:cs typeface="Times New Roman" panose="02020603050405020304" pitchFamily="18" charset="0"/>
              </a:rPr>
              <a:t>ợc gọi theo cách ẩn dụ trên “đám mây”</a:t>
            </a:r>
          </a:p>
        </p:txBody>
      </p:sp>
      <p:pic>
        <p:nvPicPr>
          <p:cNvPr id="7" name="Picture 6" descr="A group of people with headsets connected to computers&#10;&#10;Description automatically generated">
            <a:extLst>
              <a:ext uri="{FF2B5EF4-FFF2-40B4-BE49-F238E27FC236}">
                <a16:creationId xmlns:a16="http://schemas.microsoft.com/office/drawing/2014/main" id="{B23F6D3D-FD4A-4428-9FE3-A4F8BACA41BD}"/>
              </a:ext>
            </a:extLst>
          </p:cNvPr>
          <p:cNvPicPr>
            <a:picLocks noChangeAspect="1"/>
          </p:cNvPicPr>
          <p:nvPr/>
        </p:nvPicPr>
        <p:blipFill>
          <a:blip r:embed="rId2"/>
          <a:stretch>
            <a:fillRect/>
          </a:stretch>
        </p:blipFill>
        <p:spPr>
          <a:xfrm>
            <a:off x="1387387" y="1505451"/>
            <a:ext cx="5787700" cy="350174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7">
            <a:extLst>
              <a:ext uri="{FF2B5EF4-FFF2-40B4-BE49-F238E27FC236}">
                <a16:creationId xmlns:a16="http://schemas.microsoft.com/office/drawing/2014/main" id="{E5877B47-DF41-4830-9F5B-6BC017208799}"/>
              </a:ext>
            </a:extLst>
          </p:cNvPr>
          <p:cNvSpPr/>
          <p:nvPr/>
        </p:nvSpPr>
        <p:spPr>
          <a:xfrm>
            <a:off x="7389812" y="1307716"/>
            <a:ext cx="4408487" cy="1200329"/>
          </a:xfrm>
          <a:prstGeom prst="rect">
            <a:avLst/>
          </a:prstGeom>
        </p:spPr>
        <p:txBody>
          <a:bodyPr wrap="square">
            <a:spAutoFit/>
          </a:bodyPr>
          <a:lstStyle/>
          <a:p>
            <a:pPr marL="342900" indent="-342900">
              <a:buFont typeface="Wingdings" panose="05000000000000000000" pitchFamily="2" charset="2"/>
              <a:buChar char="q"/>
            </a:pPr>
            <a:r>
              <a:rPr lang="sv-SE" sz="2400">
                <a:latin typeface="Times New Roman" panose="02020603050405020304" pitchFamily="18" charset="0"/>
                <a:ea typeface="Tahoma" panose="020B0604030504040204" pitchFamily="34" charset="0"/>
                <a:cs typeface="Times New Roman" panose="02020603050405020304" pitchFamily="18" charset="0"/>
              </a:rPr>
              <a:t>Dịch vụ lưu trữ và chia sẻ tệp tin trên internet </a:t>
            </a:r>
            <a:r>
              <a:rPr lang="vi-VN" sz="2400">
                <a:solidFill>
                  <a:srgbClr val="FF0000"/>
                </a:solidFill>
                <a:latin typeface="Times New Roman" panose="02020603050405020304" pitchFamily="18" charset="0"/>
                <a:ea typeface="Tahoma" panose="020B0604030504040204" pitchFamily="34" charset="0"/>
                <a:cs typeface="Times New Roman" panose="02020603050405020304" pitchFamily="18" charset="0"/>
              </a:rPr>
              <a:t>gọi là dịch vụ “Lưu trữ đám mây”</a:t>
            </a:r>
            <a:endParaRPr lang="en-US" sz="240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043531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260297"/>
            <a:ext cx="3938931" cy="1025704"/>
          </a:xfrm>
        </p:spPr>
        <p:txBody>
          <a:bodyPr anchor="b">
            <a:normAutofit/>
          </a:bodyPr>
          <a:lstStyle/>
          <a:p>
            <a:pPr marL="571500" indent="-571500" algn="ctr">
              <a:buFont typeface="Wingdings" panose="05000000000000000000" pitchFamily="2" charset="2"/>
              <a:buChar char="q"/>
            </a:pPr>
            <a:r>
              <a:rPr lang="en-US" sz="2400" b="1" cap="none">
                <a:latin typeface="Tahoma" panose="020B0604030504040204" pitchFamily="34" charset="0"/>
                <a:ea typeface="Tahoma" panose="020B0604030504040204" pitchFamily="34" charset="0"/>
                <a:cs typeface="Tahoma" panose="020B0604030504040204" pitchFamily="34" charset="0"/>
              </a:rPr>
              <a:t>Các dịch vụ l</a:t>
            </a:r>
            <a:r>
              <a:rPr lang="vi-VN" sz="2400" b="1" cap="none">
                <a:latin typeface="Tahoma" panose="020B0604030504040204" pitchFamily="34" charset="0"/>
                <a:ea typeface="Tahoma" panose="020B0604030504040204" pitchFamily="34" charset="0"/>
                <a:cs typeface="Tahoma" panose="020B0604030504040204" pitchFamily="34" charset="0"/>
              </a:rPr>
              <a:t>ư</a:t>
            </a:r>
            <a:r>
              <a:rPr lang="en-US" sz="2400" b="1" cap="none">
                <a:latin typeface="Tahoma" panose="020B0604030504040204" pitchFamily="34" charset="0"/>
                <a:ea typeface="Tahoma" panose="020B0604030504040204" pitchFamily="34" charset="0"/>
                <a:cs typeface="Tahoma" panose="020B0604030504040204" pitchFamily="34" charset="0"/>
              </a:rPr>
              <a:t>u trữ đám mây</a:t>
            </a:r>
            <a:endParaRPr lang="en-US" sz="2400" b="1" cap="none" dirty="0">
              <a:latin typeface="Tahoma" panose="020B0604030504040204" pitchFamily="34" charset="0"/>
              <a:ea typeface="Tahoma" panose="020B0604030504040204" pitchFamily="34" charset="0"/>
              <a:cs typeface="Tahoma" panose="020B0604030504040204" pitchFamily="34" charset="0"/>
            </a:endParaRPr>
          </a:p>
        </p:txBody>
      </p:sp>
      <p:pic>
        <p:nvPicPr>
          <p:cNvPr id="9" name="Picture 8" descr="A group of logos of different brands&#10;&#10;Description automatically generated">
            <a:extLst>
              <a:ext uri="{FF2B5EF4-FFF2-40B4-BE49-F238E27FC236}">
                <a16:creationId xmlns:a16="http://schemas.microsoft.com/office/drawing/2014/main" id="{6433C807-720B-4FFF-AE4E-22B9C0EC31FF}"/>
              </a:ext>
            </a:extLst>
          </p:cNvPr>
          <p:cNvPicPr>
            <a:picLocks noChangeAspect="1"/>
          </p:cNvPicPr>
          <p:nvPr/>
        </p:nvPicPr>
        <p:blipFill>
          <a:blip r:embed="rId2"/>
          <a:stretch>
            <a:fillRect/>
          </a:stretch>
        </p:blipFill>
        <p:spPr>
          <a:xfrm>
            <a:off x="4867252" y="1260297"/>
            <a:ext cx="6939850" cy="4337405"/>
          </a:xfrm>
          <a:prstGeom prst="rect">
            <a:avLst/>
          </a:prstGeom>
          <a:noFill/>
        </p:spPr>
      </p:pic>
      <p:sp>
        <p:nvSpPr>
          <p:cNvPr id="7" name="Content Placeholder 6"/>
          <p:cNvSpPr>
            <a:spLocks noGrp="1"/>
          </p:cNvSpPr>
          <p:nvPr>
            <p:ph type="body" sz="half" idx="2"/>
          </p:nvPr>
        </p:nvSpPr>
        <p:spPr>
          <a:xfrm>
            <a:off x="586404" y="2661467"/>
            <a:ext cx="4267200" cy="2936235"/>
          </a:xfrm>
        </p:spPr>
        <p:txBody>
          <a:bodyPr>
            <a:normAutofit/>
          </a:bodyPr>
          <a:lstStyle/>
          <a:p>
            <a:pPr marL="342900" indent="-342900">
              <a:buFont typeface="Arial" panose="020B0604020202020204" pitchFamily="34" charset="0"/>
              <a:buChar char="•"/>
            </a:pPr>
            <a:r>
              <a:rPr lang="en-US" sz="2400" b="1">
                <a:solidFill>
                  <a:srgbClr val="FFFF00"/>
                </a:solidFill>
                <a:latin typeface="Tahoma" panose="020B0604030504040204" pitchFamily="34" charset="0"/>
                <a:ea typeface="Tahoma" panose="020B0604030504040204" pitchFamily="34" charset="0"/>
                <a:cs typeface="Tahoma" panose="020B0604030504040204" pitchFamily="34" charset="0"/>
              </a:rPr>
              <a:t>Google Drive </a:t>
            </a:r>
            <a:r>
              <a:rPr lang="en-US" sz="2400">
                <a:latin typeface="Tahoma" panose="020B0604030504040204" pitchFamily="34" charset="0"/>
                <a:ea typeface="Tahoma" panose="020B0604030504040204" pitchFamily="34" charset="0"/>
                <a:cs typeface="Tahoma" panose="020B0604030504040204" pitchFamily="34" charset="0"/>
              </a:rPr>
              <a:t>của Google</a:t>
            </a:r>
          </a:p>
          <a:p>
            <a:pPr marL="342900" indent="-342900">
              <a:buFont typeface="Arial" panose="020B0604020202020204" pitchFamily="34" charset="0"/>
              <a:buChar char="•"/>
            </a:pPr>
            <a:r>
              <a:rPr lang="en-US" sz="2400" b="1">
                <a:solidFill>
                  <a:srgbClr val="FFFF00"/>
                </a:solidFill>
                <a:latin typeface="Tahoma" panose="020B0604030504040204" pitchFamily="34" charset="0"/>
                <a:ea typeface="Tahoma" panose="020B0604030504040204" pitchFamily="34" charset="0"/>
                <a:cs typeface="Tahoma" panose="020B0604030504040204" pitchFamily="34" charset="0"/>
              </a:rPr>
              <a:t>OneDrive</a:t>
            </a:r>
            <a:r>
              <a:rPr lang="en-US" sz="2400">
                <a:latin typeface="Tahoma" panose="020B0604030504040204" pitchFamily="34" charset="0"/>
                <a:ea typeface="Tahoma" panose="020B0604030504040204" pitchFamily="34" charset="0"/>
                <a:cs typeface="Tahoma" panose="020B0604030504040204" pitchFamily="34" charset="0"/>
              </a:rPr>
              <a:t> của Microsoft</a:t>
            </a:r>
          </a:p>
          <a:p>
            <a:pPr marL="342900" indent="-342900">
              <a:buFont typeface="Arial" panose="020B0604020202020204" pitchFamily="34" charset="0"/>
              <a:buChar char="•"/>
            </a:pPr>
            <a:r>
              <a:rPr lang="en-US" sz="2400" b="1">
                <a:solidFill>
                  <a:srgbClr val="FFFF00"/>
                </a:solidFill>
                <a:latin typeface="Tahoma" panose="020B0604030504040204" pitchFamily="34" charset="0"/>
                <a:ea typeface="Tahoma" panose="020B0604030504040204" pitchFamily="34" charset="0"/>
                <a:cs typeface="Tahoma" panose="020B0604030504040204" pitchFamily="34" charset="0"/>
              </a:rPr>
              <a:t>iCloud</a:t>
            </a:r>
            <a:r>
              <a:rPr lang="en-US" sz="2400">
                <a:latin typeface="Tahoma" panose="020B0604030504040204" pitchFamily="34" charset="0"/>
                <a:ea typeface="Tahoma" panose="020B0604030504040204" pitchFamily="34" charset="0"/>
                <a:cs typeface="Tahoma" panose="020B0604030504040204" pitchFamily="34" charset="0"/>
              </a:rPr>
              <a:t> của Apple</a:t>
            </a:r>
          </a:p>
          <a:p>
            <a:pPr marL="342900" indent="-342900">
              <a:buFont typeface="Arial" panose="020B0604020202020204" pitchFamily="34" charset="0"/>
              <a:buChar char="•"/>
            </a:pPr>
            <a:r>
              <a:rPr lang="en-US" sz="2400" b="1">
                <a:solidFill>
                  <a:srgbClr val="FFFF00"/>
                </a:solidFill>
                <a:latin typeface="Tahoma" panose="020B0604030504040204" pitchFamily="34" charset="0"/>
                <a:ea typeface="Tahoma" panose="020B0604030504040204" pitchFamily="34" charset="0"/>
                <a:cs typeface="Tahoma" panose="020B0604030504040204" pitchFamily="34" charset="0"/>
              </a:rPr>
              <a:t>Dropbox</a:t>
            </a:r>
            <a:r>
              <a:rPr lang="en-US" sz="2400">
                <a:latin typeface="Tahoma" panose="020B0604030504040204" pitchFamily="34" charset="0"/>
                <a:ea typeface="Tahoma" panose="020B0604030504040204" pitchFamily="34" charset="0"/>
                <a:cs typeface="Tahoma" panose="020B0604030504040204" pitchFamily="34" charset="0"/>
              </a:rPr>
              <a:t> của Dropbox</a:t>
            </a:r>
          </a:p>
          <a:p>
            <a:pPr marL="342900" indent="-342900">
              <a:buFont typeface="Arial" panose="020B0604020202020204" pitchFamily="34" charset="0"/>
              <a:buChar char="•"/>
            </a:pPr>
            <a:r>
              <a:rPr lang="en-US" sz="2400">
                <a:solidFill>
                  <a:srgbClr val="FFFF00"/>
                </a:solidFill>
                <a:latin typeface="Tahoma" panose="020B0604030504040204" pitchFamily="34" charset="0"/>
                <a:ea typeface="Tahoma" panose="020B0604030504040204" pitchFamily="34" charset="0"/>
                <a:cs typeface="Tahoma" panose="020B0604030504040204" pitchFamily="34" charset="0"/>
              </a:rPr>
              <a:t>…</a:t>
            </a:r>
            <a:endParaRPr lang="en-US" sz="2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33391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cloud computing devices connected to a cloud&#10;&#10;Description automatically generated">
            <a:extLst>
              <a:ext uri="{FF2B5EF4-FFF2-40B4-BE49-F238E27FC236}">
                <a16:creationId xmlns:a16="http://schemas.microsoft.com/office/drawing/2014/main" id="{86123D17-0742-4A50-8618-08D328CD7A4D}"/>
              </a:ext>
            </a:extLst>
          </p:cNvPr>
          <p:cNvPicPr>
            <a:picLocks noChangeAspect="1"/>
          </p:cNvPicPr>
          <p:nvPr/>
        </p:nvPicPr>
        <p:blipFill>
          <a:blip r:embed="rId2"/>
          <a:stretch>
            <a:fillRect/>
          </a:stretch>
        </p:blipFill>
        <p:spPr>
          <a:xfrm>
            <a:off x="4387212" y="0"/>
            <a:ext cx="4633600" cy="3475200"/>
          </a:xfrm>
          <a:prstGeom prst="rect">
            <a:avLst/>
          </a:prstGeom>
        </p:spPr>
      </p:pic>
      <p:sp>
        <p:nvSpPr>
          <p:cNvPr id="2" name="Title 1"/>
          <p:cNvSpPr>
            <a:spLocks noGrp="1"/>
          </p:cNvSpPr>
          <p:nvPr>
            <p:ph type="title"/>
          </p:nvPr>
        </p:nvSpPr>
        <p:spPr>
          <a:xfrm>
            <a:off x="1812610" y="3463119"/>
            <a:ext cx="9782801" cy="889000"/>
          </a:xfrm>
        </p:spPr>
        <p:txBody>
          <a:bodyPr>
            <a:normAutofit/>
          </a:bodyPr>
          <a:lstStyle/>
          <a:p>
            <a:r>
              <a:rPr lang="vi-VN" sz="2800">
                <a:latin typeface="Times New Roman" panose="02020603050405020304" pitchFamily="18" charset="0"/>
                <a:ea typeface="Tahoma" panose="020B0604030504040204" pitchFamily="34" charset="0"/>
                <a:cs typeface="Times New Roman" panose="02020603050405020304" pitchFamily="18" charset="0"/>
              </a:rPr>
              <a:t>Thảo luận nhóm để chỉ ra một vài </a:t>
            </a:r>
            <a:r>
              <a:rPr lang="vi-VN" sz="2800">
                <a:solidFill>
                  <a:srgbClr val="FF0000"/>
                </a:solidFill>
                <a:latin typeface="Times New Roman" panose="02020603050405020304" pitchFamily="18" charset="0"/>
                <a:ea typeface="Tahoma" panose="020B0604030504040204" pitchFamily="34" charset="0"/>
                <a:cs typeface="Times New Roman" panose="02020603050405020304" pitchFamily="18" charset="0"/>
              </a:rPr>
              <a:t>ưu điểm</a:t>
            </a:r>
            <a:r>
              <a:rPr lang="vi-VN" sz="2800">
                <a:latin typeface="Times New Roman" panose="02020603050405020304" pitchFamily="18" charset="0"/>
                <a:ea typeface="Tahoma" panose="020B0604030504040204" pitchFamily="34" charset="0"/>
                <a:cs typeface="Times New Roman" panose="02020603050405020304" pitchFamily="18" charset="0"/>
              </a:rPr>
              <a:t> và </a:t>
            </a:r>
            <a:r>
              <a:rPr lang="vi-VN" sz="2800">
                <a:solidFill>
                  <a:srgbClr val="FF0000"/>
                </a:solidFill>
                <a:latin typeface="Times New Roman" panose="02020603050405020304" pitchFamily="18" charset="0"/>
                <a:ea typeface="Tahoma" panose="020B0604030504040204" pitchFamily="34" charset="0"/>
                <a:cs typeface="Times New Roman" panose="02020603050405020304" pitchFamily="18" charset="0"/>
              </a:rPr>
              <a:t>nhược điểm </a:t>
            </a:r>
            <a:r>
              <a:rPr lang="vi-VN" sz="2800">
                <a:latin typeface="Times New Roman" panose="02020603050405020304" pitchFamily="18" charset="0"/>
                <a:ea typeface="Tahoma" panose="020B0604030504040204" pitchFamily="34" charset="0"/>
                <a:cs typeface="Times New Roman" panose="02020603050405020304" pitchFamily="18" charset="0"/>
              </a:rPr>
              <a:t>của việc lưu trữ và chia sẻ tệp trên Intemet.</a:t>
            </a:r>
            <a:endParaRPr lang="en-US" sz="2800" dirty="0">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6" name="Content Placeholder 5" descr="Vertical Chevron List diagram showing 3 groups arranged one below the other with bullet pointed tasks in each group"/>
          <p:cNvGraphicFramePr>
            <a:graphicFrameLocks noGrp="1"/>
          </p:cNvGraphicFramePr>
          <p:nvPr>
            <p:ph sz="half" idx="1"/>
            <p:extLst>
              <p:ext uri="{D42A27DB-BD31-4B8C-83A1-F6EECF244321}">
                <p14:modId xmlns:p14="http://schemas.microsoft.com/office/powerpoint/2010/main" val="248539508"/>
              </p:ext>
            </p:extLst>
          </p:nvPr>
        </p:nvGraphicFramePr>
        <p:xfrm>
          <a:off x="1441449" y="4935677"/>
          <a:ext cx="4814888" cy="167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5" descr="Vertical Chevron List diagram showing 3 groups arranged one below the other with bullet pointed tasks in each group">
            <a:extLst>
              <a:ext uri="{FF2B5EF4-FFF2-40B4-BE49-F238E27FC236}">
                <a16:creationId xmlns:a16="http://schemas.microsoft.com/office/drawing/2014/main" id="{C573B45F-4BA2-4787-BF9F-AC4C5EE0263D}"/>
              </a:ext>
            </a:extLst>
          </p:cNvPr>
          <p:cNvGraphicFramePr>
            <a:graphicFrameLocks/>
          </p:cNvGraphicFramePr>
          <p:nvPr>
            <p:extLst>
              <p:ext uri="{D42A27DB-BD31-4B8C-83A1-F6EECF244321}">
                <p14:modId xmlns:p14="http://schemas.microsoft.com/office/powerpoint/2010/main" val="3832380965"/>
              </p:ext>
            </p:extLst>
          </p:nvPr>
        </p:nvGraphicFramePr>
        <p:xfrm>
          <a:off x="6704011" y="4935677"/>
          <a:ext cx="4814888" cy="1676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137269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776" y="2431197"/>
            <a:ext cx="8283272" cy="997803"/>
          </a:xfrm>
        </p:spPr>
        <p:txBody>
          <a:bodyPr>
            <a:normAutofit/>
          </a:bodyPr>
          <a:lstStyle/>
          <a:p>
            <a:r>
              <a:rPr lang="en-US" sz="3200" b="1">
                <a:latin typeface="Times New Roman" panose="02020603050405020304" pitchFamily="18" charset="0"/>
                <a:ea typeface="Tahoma" panose="020B0604030504040204" pitchFamily="34" charset="0"/>
                <a:cs typeface="Times New Roman" panose="02020603050405020304" pitchFamily="18" charset="0"/>
              </a:rPr>
              <a:t>2. THỰC HÀNH: L</a:t>
            </a:r>
            <a:r>
              <a:rPr lang="vi-VN" sz="3200" b="1">
                <a:latin typeface="Times New Roman" panose="02020603050405020304" pitchFamily="18" charset="0"/>
                <a:ea typeface="Tahoma" panose="020B0604030504040204" pitchFamily="34" charset="0"/>
                <a:cs typeface="Times New Roman" panose="02020603050405020304" pitchFamily="18" charset="0"/>
              </a:rPr>
              <a:t>Ư</a:t>
            </a:r>
            <a:r>
              <a:rPr lang="en-US" sz="3200" b="1">
                <a:latin typeface="Times New Roman" panose="02020603050405020304" pitchFamily="18" charset="0"/>
                <a:ea typeface="Tahoma" panose="020B0604030504040204" pitchFamily="34" charset="0"/>
                <a:cs typeface="Times New Roman" panose="02020603050405020304" pitchFamily="18" charset="0"/>
              </a:rPr>
              <a:t>U TRỮ VÀ CHIA SẺ TỆP TIN TRÊN Ổ ĐĨA TRỰC TUYẾN</a:t>
            </a:r>
            <a:endParaRPr lang="en-US" sz="3200"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B98AAF6-7EC1-B7D1-E0A4-3177EE8676BA}"/>
              </a:ext>
            </a:extLst>
          </p:cNvPr>
          <p:cNvPicPr>
            <a:picLocks noChangeAspect="1"/>
          </p:cNvPicPr>
          <p:nvPr/>
        </p:nvPicPr>
        <p:blipFill>
          <a:blip r:embed="rId2"/>
          <a:stretch>
            <a:fillRect/>
          </a:stretch>
        </p:blipFill>
        <p:spPr>
          <a:xfrm>
            <a:off x="989012" y="77483"/>
            <a:ext cx="9906000" cy="6703034"/>
          </a:xfrm>
          <a:prstGeom prst="rect">
            <a:avLst/>
          </a:prstGeom>
        </p:spPr>
      </p:pic>
    </p:spTree>
    <p:extLst>
      <p:ext uri="{BB962C8B-B14F-4D97-AF65-F5344CB8AC3E}">
        <p14:creationId xmlns:p14="http://schemas.microsoft.com/office/powerpoint/2010/main" val="8791985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2E33D7-4E33-4474-9B09-0371A4250AE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Lst>
          </a:blip>
          <a:stretch>
            <a:fillRect/>
          </a:stretch>
        </p:blipFill>
        <p:spPr>
          <a:xfrm>
            <a:off x="1141412" y="2572026"/>
            <a:ext cx="9753600" cy="171394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9446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657</Words>
  <Application>Microsoft Office PowerPoint</Application>
  <PresentationFormat>Custom</PresentationFormat>
  <Paragraphs>65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Euphemia</vt:lpstr>
      <vt:lpstr>Tahoma</vt:lpstr>
      <vt:lpstr>Times New Roman</vt:lpstr>
      <vt:lpstr>Times-Narrow</vt:lpstr>
      <vt:lpstr>Vogue-ExtraBold</vt:lpstr>
      <vt:lpstr>Wingdings</vt:lpstr>
      <vt:lpstr>Math 16x9</vt:lpstr>
      <vt:lpstr>Bài 6 LƯU TRỮ VÀ CHIA SẺ TỆP TIN TRÊN INTERNET</vt:lpstr>
      <vt:lpstr>Dữ liệu có thể được lưu trữ ở đâu?</vt:lpstr>
      <vt:lpstr>1. LƯU TRỮ VÀ CHIA SẺ TỆP TIN TRÊN INTERNET - Ổ ĐĨA TRỰC TUYẾN</vt:lpstr>
      <vt:lpstr>1. LƯU TRỮ VÀ CHIA SẼ TỆP TIN TRÊN INTERNET - Ổ ĐĨA TRỰC TUYẾN</vt:lpstr>
      <vt:lpstr>Các dịch vụ lưu trữ đám mây</vt:lpstr>
      <vt:lpstr>Thảo luận nhóm để chỉ ra một vài ưu điểm và nhược điểm của việc lưu trữ và chia sẻ tệp trên Intemet.</vt:lpstr>
      <vt:lpstr>2. THỰC HÀNH: LƯU TRỮ VÀ CHIA SẺ TỆP TIN TRÊN Ổ ĐĨA TRỰC TUYẾN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TIN11_BÀI 6. LƯU TRỮ VÀ CHIA SẺ TỆP TIN TRÊN INTERNET</dc:title>
  <dc:creator>Trần Quốc Minh</dc:creator>
  <cp:lastModifiedBy>CMS</cp:lastModifiedBy>
  <cp:revision>11</cp:revision>
  <dcterms:created xsi:type="dcterms:W3CDTF">2023-07-09T09:18:18Z</dcterms:created>
  <dcterms:modified xsi:type="dcterms:W3CDTF">2023-10-06T01:58:54Z</dcterms:modified>
</cp:coreProperties>
</file>