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7"/>
  </p:notesMasterIdLst>
  <p:sldIdLst>
    <p:sldId id="401" r:id="rId5"/>
    <p:sldId id="403" r:id="rId6"/>
    <p:sldId id="402" r:id="rId7"/>
    <p:sldId id="404" r:id="rId8"/>
    <p:sldId id="396" r:id="rId9"/>
    <p:sldId id="397" r:id="rId10"/>
    <p:sldId id="405" r:id="rId11"/>
    <p:sldId id="394" r:id="rId12"/>
    <p:sldId id="407" r:id="rId13"/>
    <p:sldId id="410" r:id="rId14"/>
    <p:sldId id="411" r:id="rId15"/>
    <p:sldId id="4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208" autoAdjust="0"/>
  </p:normalViewPr>
  <p:slideViewPr>
    <p:cSldViewPr snapToGrid="0">
      <p:cViewPr varScale="1">
        <p:scale>
          <a:sx n="68" d="100"/>
          <a:sy n="68" d="100"/>
        </p:scale>
        <p:origin x="816" y="7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9/5/2023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don’t have designer IDs since they were based off the default master slides already in the deck. </a:t>
            </a:r>
          </a:p>
        </p:txBody>
      </p:sp>
      <p:sp>
        <p:nvSpPr>
          <p:cNvPr id="4" name="Slide Number Placeholder 3"/>
          <p:cNvSpPr>
            <a:spLocks noGrp="1"/>
          </p:cNvSpPr>
          <p:nvPr>
            <p:ph type="sldNum" sz="quarter" idx="5"/>
          </p:nvPr>
        </p:nvSpPr>
        <p:spPr/>
        <p:txBody>
          <a:bodyPr/>
          <a:lstStyle/>
          <a:p>
            <a:fld id="{0D0EDF81-139F-488C-872B-4720FBA6BF98}" type="slidenum">
              <a:rPr lang="en-US" smtClean="0"/>
              <a:t>8</a:t>
            </a:fld>
            <a:endParaRPr lang="en-US" dirty="0"/>
          </a:p>
        </p:txBody>
      </p:sp>
    </p:spTree>
    <p:extLst>
      <p:ext uri="{BB962C8B-B14F-4D97-AF65-F5344CB8AC3E}">
        <p14:creationId xmlns:p14="http://schemas.microsoft.com/office/powerpoint/2010/main" val="35314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wikipedia.org/wiki/Unix" TargetMode="External"/><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r>
              <a:rPr lang="en-US"/>
              <a:t>Bài 1</a:t>
            </a:r>
            <a:endParaRPr lang="en-US" dirty="0"/>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3862316" y="1675740"/>
            <a:ext cx="8534399" cy="3508908"/>
          </a:xfrm>
        </p:spPr>
        <p:txBody>
          <a:bodyPr>
            <a:normAutofit/>
          </a:bodyPr>
          <a:lstStyle/>
          <a:p>
            <a:r>
              <a:rPr lang="en-US" sz="6600">
                <a:latin typeface="Times New Roman" panose="02020603050405020304" pitchFamily="18" charset="0"/>
                <a:ea typeface="Tahoma" panose="020B0604030504040204" pitchFamily="34" charset="0"/>
                <a:cs typeface="Times New Roman" panose="02020603050405020304" pitchFamily="18" charset="0"/>
              </a:rPr>
              <a:t>HỆ ĐIỀU HÀNH</a:t>
            </a:r>
            <a:endParaRPr lang="en-US" sz="66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7476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p:txBody>
          <a:bodyPr/>
          <a:lstStyle/>
          <a:p>
            <a:r>
              <a:rPr lang="en-US"/>
              <a:t>Luyện tập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10</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838200" y="3429000"/>
            <a:ext cx="9887352" cy="3416320"/>
          </a:xfrm>
          <a:prstGeom prst="rect">
            <a:avLst/>
          </a:prstGeom>
        </p:spPr>
        <p:txBody>
          <a:bodyPr wrap="square">
            <a:spAutoFit/>
          </a:bodyPr>
          <a:lstStyle/>
          <a:p>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en-US" sz="2400">
                <a:latin typeface="Times New Roman" panose="02020603050405020304" pitchFamily="18" charset="0"/>
                <a:ea typeface="Tahoma" panose="020B0604030504040204" pitchFamily="34" charset="0"/>
                <a:cs typeface="Times New Roman" panose="02020603050405020304" pitchFamily="18" charset="0"/>
              </a:rPr>
              <a:t>Hệ điều hành cung cấp ph</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ơng tiện cho ng</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ời sử dụng làm việc với máy tính.</a:t>
            </a:r>
          </a:p>
          <a:p>
            <a:pPr marL="342900" indent="-342900">
              <a:buFontTx/>
              <a:buChar char="-"/>
            </a:pPr>
            <a:r>
              <a:rPr lang="en-US" sz="2400">
                <a:latin typeface="Times New Roman" panose="02020603050405020304" pitchFamily="18" charset="0"/>
                <a:ea typeface="Tahoma" panose="020B0604030504040204" pitchFamily="34" charset="0"/>
                <a:cs typeface="Times New Roman" panose="02020603050405020304" pitchFamily="18" charset="0"/>
              </a:rPr>
              <a:t>Một vài ph</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ơng tiện chính trên windows:</a:t>
            </a:r>
          </a:p>
          <a:p>
            <a:r>
              <a:rPr lang="en-US" sz="2400">
                <a:latin typeface="Times New Roman" panose="02020603050405020304" pitchFamily="18" charset="0"/>
                <a:ea typeface="Tahoma" panose="020B0604030504040204" pitchFamily="34" charset="0"/>
                <a:cs typeface="Times New Roman" panose="02020603050405020304" pitchFamily="18" charset="0"/>
              </a:rPr>
              <a:t>	+ Biểu t</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ợng, cửa sổ,…</a:t>
            </a:r>
          </a:p>
          <a:p>
            <a:r>
              <a:rPr lang="en-US" sz="2400">
                <a:latin typeface="Times New Roman" panose="02020603050405020304" pitchFamily="18" charset="0"/>
                <a:ea typeface="Tahoma" panose="020B0604030504040204" pitchFamily="34" charset="0"/>
                <a:cs typeface="Times New Roman" panose="02020603050405020304" pitchFamily="18" charset="0"/>
              </a:rPr>
              <a:t>	+ Tổ chức l</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u trữ dữ liệu hay phần mềm trong các th</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 mục</a:t>
            </a:r>
          </a:p>
          <a:p>
            <a:r>
              <a:rPr lang="en-US" sz="2400">
                <a:latin typeface="Times New Roman" panose="02020603050405020304" pitchFamily="18" charset="0"/>
                <a:ea typeface="Tahoma" panose="020B0604030504040204" pitchFamily="34" charset="0"/>
                <a:cs typeface="Times New Roman" panose="02020603050405020304" pitchFamily="18" charset="0"/>
              </a:rPr>
              <a:t>	+ Quản lí theo cấu trúc cây th</a:t>
            </a:r>
            <a:r>
              <a:rPr lang="vi-VN" sz="2400">
                <a:latin typeface="Times New Roman" panose="02020603050405020304" pitchFamily="18" charset="0"/>
                <a:ea typeface="Tahoma" panose="020B0604030504040204" pitchFamily="34" charset="0"/>
                <a:cs typeface="Times New Roman" panose="02020603050405020304" pitchFamily="18" charset="0"/>
              </a:rPr>
              <a:t>ư</a:t>
            </a:r>
            <a:r>
              <a:rPr lang="en-US" sz="2400">
                <a:latin typeface="Times New Roman" panose="02020603050405020304" pitchFamily="18" charset="0"/>
                <a:ea typeface="Tahoma" panose="020B0604030504040204" pitchFamily="34" charset="0"/>
                <a:cs typeface="Times New Roman" panose="02020603050405020304" pitchFamily="18" charset="0"/>
              </a:rPr>
              <a:t> mục bằng windows explorer</a:t>
            </a:r>
          </a:p>
          <a:p>
            <a:r>
              <a:rPr lang="en-US" sz="2400">
                <a:latin typeface="Times New Roman" panose="02020603050405020304" pitchFamily="18" charset="0"/>
                <a:ea typeface="Tahoma" panose="020B0604030504040204" pitchFamily="34" charset="0"/>
                <a:cs typeface="Times New Roman" panose="02020603050405020304" pitchFamily="18" charset="0"/>
              </a:rPr>
              <a:t>	+ Thao tác với chuột…</a:t>
            </a:r>
          </a:p>
        </p:txBody>
      </p:sp>
      <p:pic>
        <p:nvPicPr>
          <p:cNvPr id="5" name="Graphic 4" descr="Puzzle">
            <a:extLst>
              <a:ext uri="{FF2B5EF4-FFF2-40B4-BE49-F238E27FC236}">
                <a16:creationId xmlns:a16="http://schemas.microsoft.com/office/drawing/2014/main" id="{2F413A62-949A-4C08-BCED-9AA0000522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285" y="1990725"/>
            <a:ext cx="914400" cy="914400"/>
          </a:xfrm>
          <a:prstGeom prst="rect">
            <a:avLst/>
          </a:prstGeom>
        </p:spPr>
      </p:pic>
      <p:sp>
        <p:nvSpPr>
          <p:cNvPr id="3" name="Rectangle 2">
            <a:extLst>
              <a:ext uri="{FF2B5EF4-FFF2-40B4-BE49-F238E27FC236}">
                <a16:creationId xmlns:a16="http://schemas.microsoft.com/office/drawing/2014/main" id="{02A9D10E-3E7E-44AD-8CA8-361426EAAA30}"/>
              </a:ext>
            </a:extLst>
          </p:cNvPr>
          <p:cNvSpPr/>
          <p:nvPr/>
        </p:nvSpPr>
        <p:spPr>
          <a:xfrm>
            <a:off x="1886857" y="1847760"/>
            <a:ext cx="9684150" cy="1200329"/>
          </a:xfrm>
          <a:prstGeom prst="rect">
            <a:avLst/>
          </a:prstGeom>
        </p:spPr>
        <p:txBody>
          <a:bodyPr wrap="square">
            <a:spAutoFit/>
          </a:bodyPr>
          <a:lstStyle/>
          <a:p>
            <a:pPr lvl="0"/>
            <a:r>
              <a:rPr lang="vi-VN" sz="2400" b="1">
                <a:solidFill>
                  <a:srgbClr val="F07C98">
                    <a:lumMod val="75000"/>
                  </a:srgbClr>
                </a:solidFill>
                <a:latin typeface="Times New Roman" panose="02020603050405020304" pitchFamily="18" charset="0"/>
                <a:ea typeface="Tahoma" panose="020B0604030504040204" pitchFamily="34" charset="0"/>
                <a:cs typeface="Times New Roman" panose="02020603050405020304" pitchFamily="18" charset="0"/>
              </a:rPr>
              <a:t>Hệ điều hành cung cấp môi trường giao tiếp với người sử dụng như thế nào? Môi trường giao tiếp đó thể hiện như thế nào trên hệ điều hành Windows?</a:t>
            </a:r>
            <a:endParaRPr lang="en-US" sz="2400" b="1">
              <a:solidFill>
                <a:srgbClr val="F07C98">
                  <a:lumMod val="75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8884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a:xfrm>
            <a:off x="839788" y="365125"/>
            <a:ext cx="3268188" cy="1325563"/>
          </a:xfrm>
        </p:spPr>
        <p:txBody>
          <a:bodyPr/>
          <a:lstStyle/>
          <a:p>
            <a:r>
              <a:rPr lang="en-US"/>
              <a:t>Vận dụng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11</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397391" y="2358109"/>
            <a:ext cx="4152981" cy="3416320"/>
          </a:xfrm>
          <a:prstGeom prst="rect">
            <a:avLst/>
          </a:prstGeom>
        </p:spPr>
        <p:txBody>
          <a:bodyPr wrap="square">
            <a:spAutoFit/>
          </a:bodyPr>
          <a:lstStyle/>
          <a:p>
            <a:endPar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r>
              <a:rPr lang="vi-VN" sz="2400">
                <a:latin typeface="Times New Roman" panose="02020603050405020304" pitchFamily="18" charset="0"/>
                <a:ea typeface="Tahoma" panose="020B0604030504040204" pitchFamily="34" charset="0"/>
                <a:cs typeface="Times New Roman" panose="02020603050405020304" pitchFamily="18" charset="0"/>
              </a:rPr>
              <a:t>Các dòng Smart Tivi dùng một số hệ điều hành sau: Android TV, Web OS, Tizen, …</a:t>
            </a:r>
            <a:endParaRPr lang="en-US" sz="240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Tx/>
              <a:buChar char="-"/>
            </a:pPr>
            <a:r>
              <a:rPr lang="en-US" sz="2400">
                <a:latin typeface="Times New Roman" panose="02020603050405020304" pitchFamily="18" charset="0"/>
                <a:ea typeface="Tahoma" panose="020B0604030504040204" pitchFamily="34" charset="0"/>
                <a:cs typeface="Times New Roman" panose="02020603050405020304" pitchFamily="18" charset="0"/>
              </a:rPr>
              <a:t>Các máy ảnh số</a:t>
            </a:r>
          </a:p>
          <a:p>
            <a:pPr marL="342900" indent="-342900">
              <a:buFontTx/>
              <a:buChar char="-"/>
            </a:pPr>
            <a:r>
              <a:rPr lang="en-US" sz="2400">
                <a:latin typeface="Times New Roman" panose="02020603050405020304" pitchFamily="18" charset="0"/>
                <a:ea typeface="Tahoma" panose="020B0604030504040204" pitchFamily="34" charset="0"/>
                <a:cs typeface="Times New Roman" panose="02020603050405020304" pitchFamily="18" charset="0"/>
              </a:rPr>
              <a:t>Đồng hồ thông minh,…</a:t>
            </a:r>
            <a:endParaRPr lang="vi-VN" sz="2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Graphic 6" descr="Puzzle">
            <a:extLst>
              <a:ext uri="{FF2B5EF4-FFF2-40B4-BE49-F238E27FC236}">
                <a16:creationId xmlns:a16="http://schemas.microsoft.com/office/drawing/2014/main" id="{C732F6C0-1864-4E58-9A36-E6893CD8C8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0393" y="776288"/>
            <a:ext cx="914400" cy="914400"/>
          </a:xfrm>
          <a:prstGeom prst="rect">
            <a:avLst/>
          </a:prstGeom>
        </p:spPr>
      </p:pic>
      <p:sp>
        <p:nvSpPr>
          <p:cNvPr id="5" name="Rectangle 4">
            <a:extLst>
              <a:ext uri="{FF2B5EF4-FFF2-40B4-BE49-F238E27FC236}">
                <a16:creationId xmlns:a16="http://schemas.microsoft.com/office/drawing/2014/main" id="{1066A72E-30A4-4D7B-AAB7-2EB0A9362D7E}"/>
              </a:ext>
            </a:extLst>
          </p:cNvPr>
          <p:cNvSpPr/>
          <p:nvPr/>
        </p:nvSpPr>
        <p:spPr>
          <a:xfrm>
            <a:off x="6237227" y="591000"/>
            <a:ext cx="6096000" cy="1200329"/>
          </a:xfrm>
          <a:prstGeom prst="rect">
            <a:avLst/>
          </a:prstGeom>
        </p:spPr>
        <p:txBody>
          <a:bodyPr>
            <a:spAutoFit/>
          </a:bodyPr>
          <a:lstStyle/>
          <a:p>
            <a:pPr lvl="0"/>
            <a:r>
              <a:rPr lang="vi-VN" sz="2400" b="1">
                <a:solidFill>
                  <a:srgbClr val="F07C98">
                    <a:lumMod val="75000"/>
                  </a:srgbClr>
                </a:solidFill>
                <a:latin typeface="Times New Roman" panose="02020603050405020304" pitchFamily="18" charset="0"/>
                <a:ea typeface="Tahoma" panose="020B0604030504040204" pitchFamily="34" charset="0"/>
                <a:cs typeface="Times New Roman" panose="02020603050405020304" pitchFamily="18" charset="0"/>
              </a:rPr>
              <a:t>Em hãy tìm hiểu xem ngoài máy tính còn có thiết bị điện gia dụng nào sử dụng hệ điều hành không.</a:t>
            </a:r>
          </a:p>
        </p:txBody>
      </p:sp>
      <p:pic>
        <p:nvPicPr>
          <p:cNvPr id="8" name="Picture 7" descr="A room with appliances and a television&#10;&#10;Description automatically generated">
            <a:extLst>
              <a:ext uri="{FF2B5EF4-FFF2-40B4-BE49-F238E27FC236}">
                <a16:creationId xmlns:a16="http://schemas.microsoft.com/office/drawing/2014/main" id="{D6DC1026-47FF-4BB9-99E0-3C43E9ADB1D3}"/>
              </a:ext>
            </a:extLst>
          </p:cNvPr>
          <p:cNvPicPr>
            <a:picLocks noChangeAspect="1"/>
          </p:cNvPicPr>
          <p:nvPr/>
        </p:nvPicPr>
        <p:blipFill>
          <a:blip r:embed="rId4"/>
          <a:stretch>
            <a:fillRect/>
          </a:stretch>
        </p:blipFill>
        <p:spPr>
          <a:xfrm rot="417795">
            <a:off x="5030425" y="2233808"/>
            <a:ext cx="6547426" cy="4347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1616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a:xfrm>
            <a:off x="839788" y="365125"/>
            <a:ext cx="3418313" cy="1325563"/>
          </a:xfrm>
        </p:spPr>
        <p:txBody>
          <a:bodyPr/>
          <a:lstStyle/>
          <a:p>
            <a:r>
              <a:rPr lang="en-US"/>
              <a:t>Vận dụng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12</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7360592" y="4551529"/>
            <a:ext cx="4640239" cy="1569660"/>
          </a:xfrm>
          <a:prstGeom prst="rect">
            <a:avLst/>
          </a:prstGeom>
        </p:spPr>
        <p:txBody>
          <a:bodyPr wrap="square">
            <a:spAutoFit/>
          </a:bodyPr>
          <a:lstStyle/>
          <a:p>
            <a:pPr algn="just"/>
            <a:endPar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pPr algn="just"/>
            <a:endParaRPr lang="en-US" sz="2400">
              <a:latin typeface="Tahoma" panose="020B0604030504040204" pitchFamily="34" charset="0"/>
              <a:ea typeface="Tahoma" panose="020B0604030504040204" pitchFamily="34" charset="0"/>
              <a:cs typeface="Tahoma" panose="020B0604030504040204" pitchFamily="34" charset="0"/>
            </a:endParaRPr>
          </a:p>
          <a:p>
            <a:pPr algn="just"/>
            <a:r>
              <a:rPr lang="vi-VN" sz="2400">
                <a:latin typeface="Tahoma" panose="020B0604030504040204" pitchFamily="34" charset="0"/>
                <a:ea typeface="Tahoma" panose="020B0604030504040204" pitchFamily="34" charset="0"/>
                <a:cs typeface="Tahoma" panose="020B0604030504040204" pitchFamily="34" charset="0"/>
                <a:hlinkClick r:id="rId2"/>
              </a:rPr>
              <a:t>https://vi.wikipedia.org/wiki/Unix</a:t>
            </a:r>
            <a:endParaRPr lang="vi-VN" sz="240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omputer screen with text&#10;&#10;Description automatically generated">
            <a:extLst>
              <a:ext uri="{FF2B5EF4-FFF2-40B4-BE49-F238E27FC236}">
                <a16:creationId xmlns:a16="http://schemas.microsoft.com/office/drawing/2014/main" id="{BB863BCD-E71D-43F7-A2DA-DD2A41C996E8}"/>
              </a:ext>
            </a:extLst>
          </p:cNvPr>
          <p:cNvPicPr>
            <a:picLocks noChangeAspect="1"/>
          </p:cNvPicPr>
          <p:nvPr/>
        </p:nvPicPr>
        <p:blipFill>
          <a:blip r:embed="rId3"/>
          <a:stretch>
            <a:fillRect/>
          </a:stretch>
        </p:blipFill>
        <p:spPr>
          <a:xfrm>
            <a:off x="130476" y="2371109"/>
            <a:ext cx="6911768" cy="3839872"/>
          </a:xfrm>
          <a:prstGeom prst="rect">
            <a:avLst/>
          </a:prstGeom>
        </p:spPr>
      </p:pic>
      <p:pic>
        <p:nvPicPr>
          <p:cNvPr id="7" name="Graphic 6" descr="Puzzle">
            <a:extLst>
              <a:ext uri="{FF2B5EF4-FFF2-40B4-BE49-F238E27FC236}">
                <a16:creationId xmlns:a16="http://schemas.microsoft.com/office/drawing/2014/main" id="{12B776B0-22AD-4085-AD04-3BDCC508C2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398517"/>
            <a:ext cx="914400" cy="914400"/>
          </a:xfrm>
          <a:prstGeom prst="rect">
            <a:avLst/>
          </a:prstGeom>
        </p:spPr>
      </p:pic>
      <p:sp>
        <p:nvSpPr>
          <p:cNvPr id="5" name="Rectangle 4">
            <a:extLst>
              <a:ext uri="{FF2B5EF4-FFF2-40B4-BE49-F238E27FC236}">
                <a16:creationId xmlns:a16="http://schemas.microsoft.com/office/drawing/2014/main" id="{1AF3B6C0-E8CB-4A1C-9CAA-2F54FB22AF2E}"/>
              </a:ext>
            </a:extLst>
          </p:cNvPr>
          <p:cNvSpPr/>
          <p:nvPr/>
        </p:nvSpPr>
        <p:spPr>
          <a:xfrm>
            <a:off x="7360591" y="1398517"/>
            <a:ext cx="4640239" cy="1938992"/>
          </a:xfrm>
          <a:prstGeom prst="rect">
            <a:avLst/>
          </a:prstGeom>
        </p:spPr>
        <p:txBody>
          <a:bodyPr wrap="square">
            <a:spAutoFit/>
          </a:bodyPr>
          <a:lstStyle/>
          <a:p>
            <a:pPr lvl="0" algn="just"/>
            <a:r>
              <a:rPr lang="vi-VN" sz="2400" b="1">
                <a:solidFill>
                  <a:srgbClr val="F07C98">
                    <a:lumMod val="75000"/>
                  </a:srgbClr>
                </a:solidFill>
                <a:latin typeface="Times New Roman" panose="02020603050405020304" pitchFamily="18" charset="0"/>
                <a:ea typeface="Tahoma" panose="020B0604030504040204" pitchFamily="34" charset="0"/>
                <a:cs typeface="Times New Roman" panose="02020603050405020304" pitchFamily="18" charset="0"/>
              </a:rPr>
              <a:t>Thực ra, Linux là hệ điều hành có nguồn gốc tự hệ điều hành UNIX. Hãy tìm hiểu lịch sử của hệ điều hành Linux để biết thêm về hệ điều hành UNIX.</a:t>
            </a:r>
            <a:endParaRPr lang="en-US" sz="2400" b="1">
              <a:solidFill>
                <a:srgbClr val="F07C98">
                  <a:lumMod val="75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08940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132702" y="201681"/>
            <a:ext cx="5227092" cy="740344"/>
          </a:xfrm>
        </p:spPr>
        <p:txBody>
          <a:bodyPr/>
          <a:lstStyle/>
          <a:p>
            <a:r>
              <a:rPr lang="en-US" i="0">
                <a:solidFill>
                  <a:schemeClr val="accent1">
                    <a:lumMod val="75000"/>
                  </a:schemeClr>
                </a:solidFill>
              </a:rPr>
              <a:t>Các thế hệ máy tính</a:t>
            </a:r>
            <a:endParaRPr lang="en-US" i="0" dirty="0">
              <a:solidFill>
                <a:schemeClr val="accent1">
                  <a:lumMod val="75000"/>
                </a:schemeClr>
              </a:solidFill>
            </a:endParaRP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292289" y="1278410"/>
            <a:ext cx="4434085" cy="2938748"/>
          </a:xfrm>
        </p:spPr>
        <p:txBody>
          <a:bodyPr>
            <a:normAutofit/>
          </a:bodyPr>
          <a:lstStyle/>
          <a:p>
            <a:r>
              <a:rPr lang="en-US" sz="2400">
                <a:latin typeface="Tahoma" panose="020B0604030504040204" pitchFamily="34" charset="0"/>
                <a:ea typeface="Tahoma" panose="020B0604030504040204" pitchFamily="34" charset="0"/>
                <a:cs typeface="Tahoma" panose="020B0604030504040204" pitchFamily="34" charset="0"/>
              </a:rPr>
              <a:t>Thế hệ thứ nhất: không có hệ điều hành</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a:latin typeface="Tahoma" panose="020B0604030504040204" pitchFamily="34" charset="0"/>
                <a:ea typeface="Tahoma" panose="020B0604030504040204" pitchFamily="34" charset="0"/>
                <a:cs typeface="Tahoma" panose="020B0604030504040204" pitchFamily="34" charset="0"/>
              </a:rPr>
              <a:t>Thế hệ thứ hai: dùng băng giấy hay bìa đục lỗ để ghi ch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ơng trình và dữ liệu</a:t>
            </a:r>
          </a:p>
          <a:p>
            <a:r>
              <a:rPr lang="en-US" sz="2400">
                <a:latin typeface="Tahoma" panose="020B0604030504040204" pitchFamily="34" charset="0"/>
                <a:ea typeface="Tahoma" panose="020B0604030504040204" pitchFamily="34" charset="0"/>
                <a:cs typeface="Tahoma" panose="020B0604030504040204" pitchFamily="34" charset="0"/>
              </a:rPr>
              <a:t>Thế hệ thứ ba: dùng hệ điều hành</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2" name="Picture Placeholder 21" descr="An old computer with many wires&#10;&#10;Description automatically generated">
            <a:extLst>
              <a:ext uri="{FF2B5EF4-FFF2-40B4-BE49-F238E27FC236}">
                <a16:creationId xmlns:a16="http://schemas.microsoft.com/office/drawing/2014/main" id="{1D06AC50-4C6E-4D2D-8120-33B1A3C983FF}"/>
              </a:ext>
            </a:extLst>
          </p:cNvPr>
          <p:cNvPicPr>
            <a:picLocks noGrp="1" noChangeAspect="1"/>
          </p:cNvPicPr>
          <p:nvPr>
            <p:ph type="pic" sz="quarter" idx="13"/>
          </p:nvPr>
        </p:nvPicPr>
        <p:blipFill>
          <a:blip r:embed="rId2"/>
          <a:srcRect l="16063" r="16063"/>
          <a:stretch>
            <a:fillRect/>
          </a:stretch>
        </p:blipFill>
        <p:spPr/>
      </p:pic>
      <p:pic>
        <p:nvPicPr>
          <p:cNvPr id="27" name="Picture Placeholder 26" descr="An old computer with a screen and keyboard&#10;&#10;Description automatically generated">
            <a:extLst>
              <a:ext uri="{FF2B5EF4-FFF2-40B4-BE49-F238E27FC236}">
                <a16:creationId xmlns:a16="http://schemas.microsoft.com/office/drawing/2014/main" id="{79C0B9F3-678F-49C5-9FD4-806A83ECB961}"/>
              </a:ext>
            </a:extLst>
          </p:cNvPr>
          <p:cNvPicPr>
            <a:picLocks noGrp="1" noChangeAspect="1"/>
          </p:cNvPicPr>
          <p:nvPr>
            <p:ph type="pic" sz="quarter" idx="15"/>
          </p:nvPr>
        </p:nvPicPr>
        <p:blipFill>
          <a:blip r:embed="rId3"/>
          <a:srcRect l="24" r="24"/>
          <a:stretch>
            <a:fillRect/>
          </a:stretch>
        </p:blipFill>
        <p:spPr/>
      </p:pic>
      <p:pic>
        <p:nvPicPr>
          <p:cNvPr id="31" name="Picture Placeholder 30" descr="A computer with a screen on&#10;&#10;Description automatically generated">
            <a:extLst>
              <a:ext uri="{FF2B5EF4-FFF2-40B4-BE49-F238E27FC236}">
                <a16:creationId xmlns:a16="http://schemas.microsoft.com/office/drawing/2014/main" id="{26B340D5-EAC7-4A51-BF1B-51F3D7D253FC}"/>
              </a:ext>
            </a:extLst>
          </p:cNvPr>
          <p:cNvPicPr>
            <a:picLocks noGrp="1" noChangeAspect="1"/>
          </p:cNvPicPr>
          <p:nvPr>
            <p:ph type="pic" sz="quarter" idx="14"/>
          </p:nvPr>
        </p:nvPicPr>
        <p:blipFill>
          <a:blip r:embed="rId4"/>
          <a:srcRect l="5318" r="5318"/>
          <a:stretch>
            <a:fillRect/>
          </a:stretch>
        </p:blipFill>
        <p:spPr/>
      </p:pic>
      <p:pic>
        <p:nvPicPr>
          <p:cNvPr id="35" name="Picture Placeholder 34" descr="A close-up of a machine&#10;&#10;Description automatically generated">
            <a:extLst>
              <a:ext uri="{FF2B5EF4-FFF2-40B4-BE49-F238E27FC236}">
                <a16:creationId xmlns:a16="http://schemas.microsoft.com/office/drawing/2014/main" id="{599E78EA-3E86-45C3-9507-70C18EEF3CAA}"/>
              </a:ext>
            </a:extLst>
          </p:cNvPr>
          <p:cNvPicPr>
            <a:picLocks noGrp="1" noChangeAspect="1"/>
          </p:cNvPicPr>
          <p:nvPr>
            <p:ph type="pic" sz="quarter" idx="16"/>
          </p:nvPr>
        </p:nvPicPr>
        <p:blipFill>
          <a:blip r:embed="rId5"/>
          <a:srcRect l="18632" r="18632"/>
          <a:stretch>
            <a:fillRect/>
          </a:stretch>
        </p:blipFill>
        <p:spPr/>
      </p:pic>
      <p:sp>
        <p:nvSpPr>
          <p:cNvPr id="36" name="Content Placeholder 4">
            <a:extLst>
              <a:ext uri="{FF2B5EF4-FFF2-40B4-BE49-F238E27FC236}">
                <a16:creationId xmlns:a16="http://schemas.microsoft.com/office/drawing/2014/main" id="{AA62E902-4662-4DBD-98E9-4C7274DBC9EE}"/>
              </a:ext>
            </a:extLst>
          </p:cNvPr>
          <p:cNvSpPr txBox="1">
            <a:spLocks/>
          </p:cNvSpPr>
          <p:nvPr/>
        </p:nvSpPr>
        <p:spPr>
          <a:xfrm>
            <a:off x="1040978" y="5301778"/>
            <a:ext cx="3073400" cy="1354541"/>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Em hãy chỉ ra một số công việc mà hệ điều hành thực hiện.</a:t>
            </a:r>
            <a:endPar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7" name="Graphic 36" descr="Puzzle">
            <a:extLst>
              <a:ext uri="{FF2B5EF4-FFF2-40B4-BE49-F238E27FC236}">
                <a16:creationId xmlns:a16="http://schemas.microsoft.com/office/drawing/2014/main" id="{BBCE653B-62EB-4DC8-97DC-6D01880B42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78" y="5521848"/>
            <a:ext cx="914400" cy="914400"/>
          </a:xfrm>
          <a:prstGeom prst="rect">
            <a:avLst/>
          </a:prstGeom>
        </p:spPr>
      </p:pic>
    </p:spTree>
    <p:extLst>
      <p:ext uri="{BB962C8B-B14F-4D97-AF65-F5344CB8AC3E}">
        <p14:creationId xmlns:p14="http://schemas.microsoft.com/office/powerpoint/2010/main" val="191294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172871" y="316950"/>
            <a:ext cx="11846257" cy="570103"/>
          </a:xfrm>
        </p:spPr>
        <p:txBody>
          <a:bodyPr>
            <a:noAutofit/>
          </a:bodyPr>
          <a:lstStyle/>
          <a:p>
            <a:r>
              <a:rPr lang="en-US" sz="3200" i="0">
                <a:solidFill>
                  <a:schemeClr val="accent1">
                    <a:lumMod val="75000"/>
                  </a:schemeClr>
                </a:solidFill>
              </a:rPr>
              <a:t>I. </a:t>
            </a:r>
            <a:r>
              <a:rPr lang="en-US" sz="3200" i="0">
                <a:solidFill>
                  <a:schemeClr val="accent1">
                    <a:lumMod val="75000"/>
                  </a:schemeClr>
                </a:solidFill>
                <a:latin typeface="Times New Roman" panose="02020603050405020304" pitchFamily="18" charset="0"/>
                <a:cs typeface="Times New Roman" panose="02020603050405020304" pitchFamily="18" charset="0"/>
              </a:rPr>
              <a:t>LỊCH SỬ PHÁT TRIỂN CỦA HỆ ĐIỀU HÀNH MÁY TÍNH CÁ NHÂN </a:t>
            </a:r>
            <a:endParaRPr lang="en-US" sz="3200" i="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6509982" y="712788"/>
            <a:ext cx="5509147" cy="6145212"/>
          </a:xfrm>
        </p:spPr>
        <p:txBody>
          <a:bodyPr>
            <a:normAutofit lnSpcReduction="10000"/>
          </a:bodyPr>
          <a:lstStyle/>
          <a:p>
            <a:r>
              <a:rPr lang="vi-VN" sz="24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Hệ điều hành của các loại máy tính nói chung có năm nhóm chức </a:t>
            </a:r>
            <a:r>
              <a:rPr lang="en-US" sz="24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năng </a:t>
            </a:r>
            <a:r>
              <a:rPr lang="vi-VN" sz="24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sau:</a:t>
            </a:r>
          </a:p>
          <a:p>
            <a:r>
              <a:rPr lang="vi-VN" sz="2400">
                <a:latin typeface="Times New Roman" panose="02020603050405020304" pitchFamily="18" charset="0"/>
                <a:ea typeface="Tahoma" panose="020B0604030504040204" pitchFamily="34" charset="0"/>
                <a:cs typeface="Times New Roman" panose="02020603050405020304" pitchFamily="18" charset="0"/>
              </a:rPr>
              <a:t>- Quản lí thiết bị (CPU, bộ nhớ hay thiết bị ngoại vi).</a:t>
            </a:r>
          </a:p>
          <a:p>
            <a:r>
              <a:rPr lang="vi-VN" sz="2400">
                <a:latin typeface="Times New Roman" panose="02020603050405020304" pitchFamily="18" charset="0"/>
                <a:ea typeface="Tahoma" panose="020B0604030504040204" pitchFamily="34" charset="0"/>
                <a:cs typeface="Times New Roman" panose="02020603050405020304" pitchFamily="18" charset="0"/>
              </a:rPr>
              <a:t>- Quản lí việc lưu trữ dữ liệu (quản lí tệp và thư mục).</a:t>
            </a:r>
          </a:p>
          <a:p>
            <a:r>
              <a:rPr lang="vi-VN" sz="2400">
                <a:latin typeface="Times New Roman" panose="02020603050405020304" pitchFamily="18" charset="0"/>
                <a:ea typeface="Tahoma" panose="020B0604030504040204" pitchFamily="34" charset="0"/>
                <a:cs typeface="Times New Roman" panose="02020603050405020304" pitchFamily="18" charset="0"/>
              </a:rPr>
              <a:t>- Tổ chức thực hiện các chương trình, điều phối tài nguyên cho các tiến trình xử lí trên máy tính.</a:t>
            </a:r>
          </a:p>
          <a:p>
            <a:r>
              <a:rPr lang="vi-VN" sz="2400">
                <a:latin typeface="Times New Roman" panose="02020603050405020304" pitchFamily="18" charset="0"/>
                <a:ea typeface="Tahoma" panose="020B0604030504040204" pitchFamily="34" charset="0"/>
                <a:cs typeface="Times New Roman" panose="02020603050405020304" pitchFamily="18" charset="0"/>
              </a:rPr>
              <a:t>- Cung cấp môi trường giao tiếp với người sử dụng.</a:t>
            </a:r>
          </a:p>
          <a:p>
            <a:r>
              <a:rPr lang="vi-VN" sz="2400">
                <a:latin typeface="Times New Roman" panose="02020603050405020304" pitchFamily="18" charset="0"/>
                <a:ea typeface="Tahoma" panose="020B0604030504040204" pitchFamily="34" charset="0"/>
                <a:cs typeface="Times New Roman" panose="02020603050405020304" pitchFamily="18" charset="0"/>
              </a:rPr>
              <a:t>- Cung cấp một số tiện ích nâng cao hiệu quả sử dụng máy tính như định dạng đĩa, nén tệp, kiểm tra lỗi đĩa cứng, cấu hình kết nối mạng,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3</a:t>
            </a:fld>
            <a:endParaRPr lang="en-US" dirty="0"/>
          </a:p>
        </p:txBody>
      </p:sp>
      <p:sp>
        <p:nvSpPr>
          <p:cNvPr id="2" name="Rectangle 1">
            <a:extLst>
              <a:ext uri="{FF2B5EF4-FFF2-40B4-BE49-F238E27FC236}">
                <a16:creationId xmlns:a16="http://schemas.microsoft.com/office/drawing/2014/main" id="{FFB7427D-AE50-4C21-94C7-6FCA5783474F}"/>
              </a:ext>
            </a:extLst>
          </p:cNvPr>
          <p:cNvSpPr/>
          <p:nvPr/>
        </p:nvSpPr>
        <p:spPr>
          <a:xfrm>
            <a:off x="1583140" y="2058950"/>
            <a:ext cx="3316405" cy="22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n-US" sz="3600" b="1">
                <a:latin typeface="PostAntiqua" panose="02020500000000000000" pitchFamily="18" charset="0"/>
                <a:ea typeface="PostAntiqua" panose="02020500000000000000" pitchFamily="18" charset="0"/>
                <a:cs typeface="PostAntiqua" panose="02020500000000000000" pitchFamily="18" charset="0"/>
              </a:rPr>
              <a:t> Các chức năng của hệ điều hành</a:t>
            </a:r>
          </a:p>
        </p:txBody>
      </p:sp>
      <p:sp>
        <p:nvSpPr>
          <p:cNvPr id="3" name="Rectangle 2">
            <a:extLst>
              <a:ext uri="{FF2B5EF4-FFF2-40B4-BE49-F238E27FC236}">
                <a16:creationId xmlns:a16="http://schemas.microsoft.com/office/drawing/2014/main" id="{5619126B-70EF-4528-B692-41A49570EC65}"/>
              </a:ext>
            </a:extLst>
          </p:cNvPr>
          <p:cNvSpPr/>
          <p:nvPr/>
        </p:nvSpPr>
        <p:spPr>
          <a:xfrm>
            <a:off x="838200" y="5511884"/>
            <a:ext cx="4866564" cy="1200329"/>
          </a:xfrm>
          <a:prstGeom prst="rect">
            <a:avLst/>
          </a:prstGeom>
          <a:noFill/>
        </p:spPr>
        <p:txBody>
          <a:bodyPr wrap="square">
            <a:spAutoFit/>
          </a:bodyPr>
          <a:lstStyle/>
          <a:p>
            <a:pPr algn="ct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Theo em, nhóm chức năng nào thể hiện rõ nhất đặc thù của hệ điều hành máy tính cá nhân?</a:t>
            </a:r>
          </a:p>
        </p:txBody>
      </p:sp>
      <p:pic>
        <p:nvPicPr>
          <p:cNvPr id="5" name="Graphic 4" descr="Puzzle">
            <a:extLst>
              <a:ext uri="{FF2B5EF4-FFF2-40B4-BE49-F238E27FC236}">
                <a16:creationId xmlns:a16="http://schemas.microsoft.com/office/drawing/2014/main" id="{0A27AEC0-3330-4C5B-9306-F952482BA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871" y="5654848"/>
            <a:ext cx="914400" cy="914400"/>
          </a:xfrm>
          <a:prstGeom prst="rect">
            <a:avLst/>
          </a:prstGeom>
        </p:spPr>
      </p:pic>
    </p:spTree>
    <p:extLst>
      <p:ext uri="{BB962C8B-B14F-4D97-AF65-F5344CB8AC3E}">
        <p14:creationId xmlns:p14="http://schemas.microsoft.com/office/powerpoint/2010/main" val="2849151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mputer monitor and a computer&#10;&#10;Description automatically generated">
            <a:extLst>
              <a:ext uri="{FF2B5EF4-FFF2-40B4-BE49-F238E27FC236}">
                <a16:creationId xmlns:a16="http://schemas.microsoft.com/office/drawing/2014/main" id="{40D1BEB9-3778-4E4F-A13B-DFE956C03ECB}"/>
              </a:ext>
            </a:extLst>
          </p:cNvPr>
          <p:cNvPicPr>
            <a:picLocks noGrp="1" noChangeAspect="1"/>
          </p:cNvPicPr>
          <p:nvPr>
            <p:ph type="pic" sz="quarter" idx="13"/>
          </p:nvPr>
        </p:nvPicPr>
        <p:blipFill>
          <a:blip r:embed="rId2"/>
          <a:srcRect l="22483" r="22483"/>
          <a:stretch>
            <a:fillRect/>
          </a:stretch>
        </p:blipFill>
        <p:spPr>
          <a:xfrm>
            <a:off x="-9153" y="0"/>
            <a:ext cx="4813393" cy="4920343"/>
          </a:xfrm>
        </p:spPr>
      </p:pic>
      <p:pic>
        <p:nvPicPr>
          <p:cNvPr id="13" name="Picture Placeholder 12" descr="A computer screen with a blue flower&#10;&#10;Description automatically generated">
            <a:extLst>
              <a:ext uri="{FF2B5EF4-FFF2-40B4-BE49-F238E27FC236}">
                <a16:creationId xmlns:a16="http://schemas.microsoft.com/office/drawing/2014/main" id="{A40170E6-84B6-47FA-BAC0-7C52152AD2C1}"/>
              </a:ext>
            </a:extLst>
          </p:cNvPr>
          <p:cNvPicPr>
            <a:picLocks noGrp="1" noChangeAspect="1"/>
          </p:cNvPicPr>
          <p:nvPr>
            <p:ph type="pic" sz="quarter" idx="14"/>
          </p:nvPr>
        </p:nvPicPr>
        <p:blipFill>
          <a:blip r:embed="rId3"/>
          <a:srcRect l="14162" r="14162"/>
          <a:stretch>
            <a:fillRect/>
          </a:stretch>
        </p:blipFill>
        <p:spPr>
          <a:xfrm>
            <a:off x="7250516" y="145142"/>
            <a:ext cx="4941484" cy="3877363"/>
          </a:xfrm>
        </p:spPr>
      </p:pic>
      <p:pic>
        <p:nvPicPr>
          <p:cNvPr id="19" name="Picture 18" descr="A penguin with different colored circles&#10;&#10;Description automatically generated">
            <a:extLst>
              <a:ext uri="{FF2B5EF4-FFF2-40B4-BE49-F238E27FC236}">
                <a16:creationId xmlns:a16="http://schemas.microsoft.com/office/drawing/2014/main" id="{825A5505-B2BC-4D91-8301-362F86D4FF9D}"/>
              </a:ext>
            </a:extLst>
          </p:cNvPr>
          <p:cNvPicPr>
            <a:picLocks noChangeAspect="1"/>
          </p:cNvPicPr>
          <p:nvPr/>
        </p:nvPicPr>
        <p:blipFill>
          <a:blip r:embed="rId4"/>
          <a:stretch>
            <a:fillRect/>
          </a:stretch>
        </p:blipFill>
        <p:spPr>
          <a:xfrm>
            <a:off x="3852353" y="3530928"/>
            <a:ext cx="4813393" cy="3003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TextBox 20">
            <a:extLst>
              <a:ext uri="{FF2B5EF4-FFF2-40B4-BE49-F238E27FC236}">
                <a16:creationId xmlns:a16="http://schemas.microsoft.com/office/drawing/2014/main" id="{2D60AE05-D6B4-48E0-BDD4-377D653C2D1D}"/>
              </a:ext>
            </a:extLst>
          </p:cNvPr>
          <p:cNvSpPr txBox="1"/>
          <p:nvPr/>
        </p:nvSpPr>
        <p:spPr>
          <a:xfrm>
            <a:off x="5119802" y="1114327"/>
            <a:ext cx="1815151" cy="1938992"/>
          </a:xfrm>
          <a:prstGeom prst="rect">
            <a:avLst/>
          </a:prstGeom>
          <a:noFill/>
        </p:spPr>
        <p:txBody>
          <a:bodyPr wrap="square" rtlCol="0">
            <a:spAutoFit/>
          </a:bodyPr>
          <a:lstStyle/>
          <a:p>
            <a:pPr algn="ctr"/>
            <a:r>
              <a:rPr lang="en-US" sz="24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Các hệ điều hành thông dụng trên máy tính cá nhân</a:t>
            </a:r>
          </a:p>
        </p:txBody>
      </p:sp>
    </p:spTree>
    <p:extLst>
      <p:ext uri="{BB962C8B-B14F-4D97-AF65-F5344CB8AC3E}">
        <p14:creationId xmlns:p14="http://schemas.microsoft.com/office/powerpoint/2010/main" val="163372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mputer with a blue screen&#10;&#10;Description automatically generated">
            <a:extLst>
              <a:ext uri="{FF2B5EF4-FFF2-40B4-BE49-F238E27FC236}">
                <a16:creationId xmlns:a16="http://schemas.microsoft.com/office/drawing/2014/main" id="{6FC7FB62-7BF7-4B67-84A8-2A4BE5FF4E46}"/>
              </a:ext>
            </a:extLst>
          </p:cNvPr>
          <p:cNvPicPr>
            <a:picLocks noChangeAspect="1"/>
          </p:cNvPicPr>
          <p:nvPr/>
        </p:nvPicPr>
        <p:blipFill rotWithShape="1">
          <a:blip r:embed="rId2"/>
          <a:srcRect l="2671" r="1185"/>
          <a:stretch/>
        </p:blipFill>
        <p:spPr>
          <a:xfrm>
            <a:off x="20" y="10"/>
            <a:ext cx="6105116" cy="419099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p:spPr>
      </p:pic>
      <p:sp>
        <p:nvSpPr>
          <p:cNvPr id="11" name="Rectangle 10">
            <a:extLst>
              <a:ext uri="{FF2B5EF4-FFF2-40B4-BE49-F238E27FC236}">
                <a16:creationId xmlns:a16="http://schemas.microsoft.com/office/drawing/2014/main" id="{33D58D08-1542-4E73-A91C-4215A8AB5A91}"/>
              </a:ext>
            </a:extLst>
          </p:cNvPr>
          <p:cNvSpPr/>
          <p:nvPr/>
        </p:nvSpPr>
        <p:spPr>
          <a:xfrm>
            <a:off x="6255657" y="136525"/>
            <a:ext cx="5747657" cy="1712885"/>
          </a:xfrm>
          <a:prstGeom prst="rect">
            <a:avLst/>
          </a:prstGeom>
        </p:spPr>
        <p:txBody>
          <a:bodyPr vert="horz" lIns="91440" tIns="45720" rIns="91440" bIns="45720" rtlCol="0" anchor="b">
            <a:noAutofit/>
          </a:bodyPr>
          <a:lstStyle/>
          <a:p>
            <a:pPr marL="571500" indent="-571500">
              <a:lnSpc>
                <a:spcPct val="90000"/>
              </a:lnSpc>
              <a:spcBef>
                <a:spcPct val="0"/>
              </a:spcBef>
              <a:spcAft>
                <a:spcPts val="600"/>
              </a:spcAft>
              <a:buFont typeface="Wingdings" panose="05000000000000000000" pitchFamily="2" charset="2"/>
              <a:buChar char="q"/>
            </a:pPr>
            <a:r>
              <a:rPr lang="en-US" sz="3600" b="1" i="1" kern="1200">
                <a:solidFill>
                  <a:srgbClr val="0070C0"/>
                </a:solidFill>
                <a:latin typeface="+mj-lt"/>
                <a:ea typeface="+mj-ea"/>
                <a:cs typeface="+mj-cs"/>
              </a:rPr>
              <a:t> </a:t>
            </a:r>
            <a:r>
              <a:rPr lang="en-US" sz="3600" b="1">
                <a:solidFill>
                  <a:srgbClr val="0070C0"/>
                </a:solidFill>
                <a:latin typeface="Times New Roman" panose="02020603050405020304" pitchFamily="18" charset="0"/>
                <a:ea typeface="PostAntiqua" panose="02020500000000000000" pitchFamily="18" charset="0"/>
                <a:cs typeface="Times New Roman" panose="02020603050405020304" pitchFamily="18" charset="0"/>
              </a:rPr>
              <a:t>Đặt điểm cơ bản của hệ điều hành máy tính cá nhân</a:t>
            </a:r>
          </a:p>
        </p:txBody>
      </p:sp>
      <p:sp>
        <p:nvSpPr>
          <p:cNvPr id="12" name="Rectangle 11">
            <a:extLst>
              <a:ext uri="{FF2B5EF4-FFF2-40B4-BE49-F238E27FC236}">
                <a16:creationId xmlns:a16="http://schemas.microsoft.com/office/drawing/2014/main" id="{10F46749-7515-42B4-AB73-46B7A8F81FAE}"/>
              </a:ext>
            </a:extLst>
          </p:cNvPr>
          <p:cNvSpPr/>
          <p:nvPr/>
        </p:nvSpPr>
        <p:spPr>
          <a:xfrm>
            <a:off x="5497645" y="2463166"/>
            <a:ext cx="5856155" cy="2694859"/>
          </a:xfrm>
          <a:prstGeom prst="rect">
            <a:avLst/>
          </a:prstGeom>
        </p:spPr>
        <p:txBody>
          <a:bodyPr vert="horz" lIns="91440" tIns="45720" rIns="91440" bIns="45720" rtlCol="0">
            <a:noAutofit/>
          </a:bodyPr>
          <a:lstStyle/>
          <a:p>
            <a:pPr>
              <a:lnSpc>
                <a:spcPct val="90000"/>
              </a:lnSpc>
              <a:spcAft>
                <a:spcPts val="600"/>
              </a:spcAft>
              <a:buFont typeface="Arial" panose="020B0604020202020204" pitchFamily="34" charset="0"/>
            </a:pPr>
            <a:r>
              <a:rPr lang="en-US" sz="2400" b="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Các hệ điều hành máy tính cá nhân phát triển theo hướng ngày càng dễ sử dụng, thể hiện ở các điểm sau:</a:t>
            </a:r>
          </a:p>
          <a:p>
            <a:pPr>
              <a:lnSpc>
                <a:spcPct val="90000"/>
              </a:lnSpc>
              <a:spcAft>
                <a:spcPts val="600"/>
              </a:spcAft>
              <a:buFont typeface="Arial" panose="020B0604020202020204" pitchFamily="34" charset="0"/>
            </a:pPr>
            <a:endParaRPr lang="en-US" sz="2400">
              <a:latin typeface="Times New Roman" panose="02020603050405020304" pitchFamily="18" charset="0"/>
              <a:ea typeface="Tahoma" panose="020B0604030504040204" pitchFamily="34" charset="0"/>
              <a:cs typeface="Times New Roman" panose="02020603050405020304" pitchFamily="18" charset="0"/>
            </a:endParaRPr>
          </a:p>
          <a:p>
            <a:pPr>
              <a:lnSpc>
                <a:spcPct val="90000"/>
              </a:lnSpc>
              <a:spcAft>
                <a:spcPts val="600"/>
              </a:spcAft>
              <a:buFont typeface="Arial" panose="020B0604020202020204" pitchFamily="34" charset="0"/>
            </a:pPr>
            <a:r>
              <a:rPr lang="en-US" sz="2400">
                <a:latin typeface="Times New Roman" panose="02020603050405020304" pitchFamily="18" charset="0"/>
                <a:ea typeface="Tahoma" panose="020B0604030504040204" pitchFamily="34" charset="0"/>
                <a:cs typeface="Times New Roman" panose="02020603050405020304" pitchFamily="18" charset="0"/>
              </a:rPr>
              <a:t>- </a:t>
            </a:r>
            <a:r>
              <a:rPr lang="en-US"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Giao diện thân thiện</a:t>
            </a:r>
            <a:r>
              <a:rPr lang="en-US" sz="2400">
                <a:latin typeface="Times New Roman" panose="02020603050405020304" pitchFamily="18" charset="0"/>
                <a:ea typeface="Tahoma" panose="020B0604030504040204" pitchFamily="34" charset="0"/>
                <a:cs typeface="Times New Roman" panose="02020603050405020304" pitchFamily="18" charset="0"/>
              </a:rPr>
              <a:t>, từ giao diện dòng lệnh chuyển sang giao diện đồ họa và tích hợp với nhận dạng tiếng nói.</a:t>
            </a:r>
          </a:p>
        </p:txBody>
      </p:sp>
      <p:sp>
        <p:nvSpPr>
          <p:cNvPr id="7" name="Slide Number Placeholder 7">
            <a:extLst>
              <a:ext uri="{FF2B5EF4-FFF2-40B4-BE49-F238E27FC236}">
                <a16:creationId xmlns:a16="http://schemas.microsoft.com/office/drawing/2014/main" id="{F13D5288-11C4-425C-8C20-5E8A7E7267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90024A9-0184-448B-881E-CC722A916CB1}" type="slidenum">
              <a:rPr lang="en-US" smtClean="0"/>
              <a:pPr>
                <a:spcAft>
                  <a:spcPts val="600"/>
                </a:spcAft>
              </a:pPr>
              <a:t>5</a:t>
            </a:fld>
            <a:endParaRPr lang="en-US"/>
          </a:p>
        </p:txBody>
      </p:sp>
      <p:sp>
        <p:nvSpPr>
          <p:cNvPr id="4" name="Date Placeholder 5" hidden="1">
            <a:extLst>
              <a:ext uri="{FF2B5EF4-FFF2-40B4-BE49-F238E27FC236}">
                <a16:creationId xmlns:a16="http://schemas.microsoft.com/office/drawing/2014/main" id="{523A727A-BD22-42EE-9500-BBEF455DA5DE}"/>
              </a:ext>
            </a:extLst>
          </p:cNvPr>
          <p:cNvSpPr>
            <a:spLocks noGrp="1"/>
          </p:cNvSpPr>
          <p:nvPr>
            <p:ph type="dt" sz="half" idx="4294967295"/>
          </p:nvPr>
        </p:nvSpPr>
        <p:spPr>
          <a:xfrm>
            <a:off x="838200" y="6356350"/>
            <a:ext cx="2743200" cy="365125"/>
          </a:xfrm>
        </p:spPr>
        <p:txBody>
          <a:bodyPr/>
          <a:lstStyle/>
          <a:p>
            <a:pPr>
              <a:spcAft>
                <a:spcPts val="600"/>
              </a:spcAft>
            </a:pPr>
            <a:r>
              <a:rPr lang="en-US" dirty="0"/>
              <a:t>9/3/20XX</a:t>
            </a:r>
            <a:endParaRPr lang="en-US"/>
          </a:p>
        </p:txBody>
      </p:sp>
      <p:sp>
        <p:nvSpPr>
          <p:cNvPr id="15" name="Rectangle 14">
            <a:extLst>
              <a:ext uri="{FF2B5EF4-FFF2-40B4-BE49-F238E27FC236}">
                <a16:creationId xmlns:a16="http://schemas.microsoft.com/office/drawing/2014/main" id="{7A03628D-55C8-4399-93A8-E38A5838990E}"/>
              </a:ext>
            </a:extLst>
          </p:cNvPr>
          <p:cNvSpPr/>
          <p:nvPr/>
        </p:nvSpPr>
        <p:spPr>
          <a:xfrm>
            <a:off x="520700" y="5599220"/>
            <a:ext cx="11469913" cy="757130"/>
          </a:xfrm>
          <a:prstGeom prst="rect">
            <a:avLst/>
          </a:prstGeom>
        </p:spPr>
        <p:txBody>
          <a:bodyPr wrap="square">
            <a:spAutoFit/>
          </a:bodyPr>
          <a:lstStyle/>
          <a:p>
            <a:pPr lvl="0">
              <a:lnSpc>
                <a:spcPct val="90000"/>
              </a:lnSpc>
              <a:spcAft>
                <a:spcPts val="600"/>
              </a:spcAft>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a:solidFill>
                  <a:prstClr val="black"/>
                </a:solidFill>
                <a:latin typeface="Times New Roman" panose="02020603050405020304" pitchFamily="18" charset="0"/>
                <a:ea typeface="Tahoma" panose="020B0604030504040204" pitchFamily="34" charset="0"/>
                <a:cs typeface="Times New Roman" panose="02020603050405020304" pitchFamily="18" charset="0"/>
              </a:rPr>
              <a:t>Khả năng nhận biết các thiết bị ngoại vi với </a:t>
            </a:r>
            <a:r>
              <a:rPr lang="en-US"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cơ chế plug &amp; play </a:t>
            </a:r>
            <a:r>
              <a:rPr lang="en-US" sz="2400">
                <a:solidFill>
                  <a:prstClr val="black"/>
                </a:solidFill>
                <a:latin typeface="Times New Roman" panose="02020603050405020304" pitchFamily="18" charset="0"/>
                <a:ea typeface="Tahoma" panose="020B0604030504040204" pitchFamily="34" charset="0"/>
                <a:cs typeface="Times New Roman" panose="02020603050405020304" pitchFamily="18" charset="0"/>
              </a:rPr>
              <a:t>giúp người sử dụng không cần quan tâm tới trình điều khiển của thiết bị ngoại vi.</a:t>
            </a:r>
          </a:p>
        </p:txBody>
      </p:sp>
    </p:spTree>
    <p:extLst>
      <p:ext uri="{BB962C8B-B14F-4D97-AF65-F5344CB8AC3E}">
        <p14:creationId xmlns:p14="http://schemas.microsoft.com/office/powerpoint/2010/main" val="409331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robot with white letters&#10;&#10;Description automatically generated">
            <a:extLst>
              <a:ext uri="{FF2B5EF4-FFF2-40B4-BE49-F238E27FC236}">
                <a16:creationId xmlns:a16="http://schemas.microsoft.com/office/drawing/2014/main" id="{8EA373D6-AE60-403F-A727-FCD3BF884721}"/>
              </a:ext>
            </a:extLst>
          </p:cNvPr>
          <p:cNvPicPr>
            <a:picLocks noChangeAspect="1"/>
          </p:cNvPicPr>
          <p:nvPr/>
        </p:nvPicPr>
        <p:blipFill>
          <a:blip r:embed="rId2"/>
          <a:stretch>
            <a:fillRect/>
          </a:stretch>
        </p:blipFill>
        <p:spPr>
          <a:xfrm>
            <a:off x="1405929" y="4431654"/>
            <a:ext cx="3738430" cy="2336518"/>
          </a:xfrm>
          <a:prstGeom prst="rect">
            <a:avLst/>
          </a:prstGeom>
          <a:noFill/>
        </p:spPr>
      </p:pic>
      <p:sp>
        <p:nvSpPr>
          <p:cNvPr id="11" name="Title 9">
            <a:extLst>
              <a:ext uri="{FF2B5EF4-FFF2-40B4-BE49-F238E27FC236}">
                <a16:creationId xmlns:a16="http://schemas.microsoft.com/office/drawing/2014/main" id="{31DEC284-FD6F-4F0E-86AF-A417B252B4A2}"/>
              </a:ext>
            </a:extLst>
          </p:cNvPr>
          <p:cNvSpPr>
            <a:spLocks noGrp="1"/>
          </p:cNvSpPr>
          <p:nvPr>
            <p:ph type="title"/>
          </p:nvPr>
        </p:nvSpPr>
        <p:spPr>
          <a:xfrm>
            <a:off x="839788" y="10278"/>
            <a:ext cx="10515600" cy="692150"/>
          </a:xfrm>
        </p:spPr>
        <p:txBody>
          <a:bodyPr anchor="ctr">
            <a:normAutofit/>
          </a:bodyPr>
          <a:lstStyle/>
          <a:p>
            <a:r>
              <a:rPr lang="en-US" sz="3200" i="0">
                <a:solidFill>
                  <a:schemeClr val="accent1">
                    <a:lumMod val="75000"/>
                  </a:schemeClr>
                </a:solidFill>
                <a:latin typeface="Times New Roman" panose="02020603050405020304" pitchFamily="18" charset="0"/>
                <a:cs typeface="Times New Roman" panose="02020603050405020304" pitchFamily="18" charset="0"/>
              </a:rPr>
              <a:t>II. HỆ ĐIỀU HÀNH CHO THIẾT BỊ DI ĐỘNG </a:t>
            </a:r>
          </a:p>
        </p:txBody>
      </p:sp>
      <p:sp>
        <p:nvSpPr>
          <p:cNvPr id="21" name="Text Placeholder 2">
            <a:extLst>
              <a:ext uri="{FF2B5EF4-FFF2-40B4-BE49-F238E27FC236}">
                <a16:creationId xmlns:a16="http://schemas.microsoft.com/office/drawing/2014/main" id="{D6D34726-BF94-28D5-203D-1552A79E51A3}"/>
              </a:ext>
            </a:extLst>
          </p:cNvPr>
          <p:cNvSpPr>
            <a:spLocks noGrp="1"/>
          </p:cNvSpPr>
          <p:nvPr>
            <p:ph type="body" idx="1"/>
          </p:nvPr>
        </p:nvSpPr>
        <p:spPr>
          <a:xfrm>
            <a:off x="839788" y="4091724"/>
            <a:ext cx="4937760" cy="950976"/>
          </a:xfrm>
        </p:spPr>
        <p:txBody>
          <a:bodyPr>
            <a:normAutofit/>
          </a:bodyPr>
          <a:lstStyle/>
          <a:p>
            <a:pPr algn="ctr"/>
            <a:r>
              <a:rPr lang="en-US"/>
              <a:t>Hệ điều hành android của Google</a:t>
            </a:r>
          </a:p>
        </p:txBody>
      </p:sp>
      <p:sp>
        <p:nvSpPr>
          <p:cNvPr id="23" name="Text Placeholder 4">
            <a:extLst>
              <a:ext uri="{FF2B5EF4-FFF2-40B4-BE49-F238E27FC236}">
                <a16:creationId xmlns:a16="http://schemas.microsoft.com/office/drawing/2014/main" id="{EC147970-E36A-C8C7-F067-BD5EE4BD515E}"/>
              </a:ext>
            </a:extLst>
          </p:cNvPr>
          <p:cNvSpPr>
            <a:spLocks noGrp="1"/>
          </p:cNvSpPr>
          <p:nvPr>
            <p:ph type="body" sz="quarter" idx="3"/>
          </p:nvPr>
        </p:nvSpPr>
        <p:spPr>
          <a:xfrm>
            <a:off x="6821610" y="4091724"/>
            <a:ext cx="4530602" cy="950976"/>
          </a:xfrm>
        </p:spPr>
        <p:txBody>
          <a:bodyPr>
            <a:normAutofit/>
          </a:bodyPr>
          <a:lstStyle/>
          <a:p>
            <a:pPr algn="ctr"/>
            <a:r>
              <a:rPr lang="en-US"/>
              <a:t>Hệ điều hành ios của Apple</a:t>
            </a:r>
          </a:p>
        </p:txBody>
      </p:sp>
      <p:pic>
        <p:nvPicPr>
          <p:cNvPr id="16" name="Picture 15" descr="A black and white logo&#10;&#10;Description automatically generated">
            <a:extLst>
              <a:ext uri="{FF2B5EF4-FFF2-40B4-BE49-F238E27FC236}">
                <a16:creationId xmlns:a16="http://schemas.microsoft.com/office/drawing/2014/main" id="{71F32CCC-0D2E-47B9-9E3A-714EE87C0130}"/>
              </a:ext>
            </a:extLst>
          </p:cNvPr>
          <p:cNvPicPr>
            <a:picLocks noChangeAspect="1"/>
          </p:cNvPicPr>
          <p:nvPr/>
        </p:nvPicPr>
        <p:blipFill>
          <a:blip r:embed="rId3"/>
          <a:stretch>
            <a:fillRect/>
          </a:stretch>
        </p:blipFill>
        <p:spPr>
          <a:xfrm>
            <a:off x="6988108" y="5118713"/>
            <a:ext cx="3766328" cy="1741926"/>
          </a:xfrm>
          <a:prstGeom prst="rect">
            <a:avLst/>
          </a:prstGeom>
          <a:noFill/>
        </p:spPr>
      </p:pic>
      <p:sp>
        <p:nvSpPr>
          <p:cNvPr id="29" name="Slide Number Placeholder 8">
            <a:extLst>
              <a:ext uri="{FF2B5EF4-FFF2-40B4-BE49-F238E27FC236}">
                <a16:creationId xmlns:a16="http://schemas.microsoft.com/office/drawing/2014/main" id="{31D296A3-9E2A-40CC-205F-4A3D04FE048A}"/>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6</a:t>
            </a:fld>
            <a:endParaRPr lang="en-US"/>
          </a:p>
        </p:txBody>
      </p:sp>
      <p:sp>
        <p:nvSpPr>
          <p:cNvPr id="22" name="Rectangle 21">
            <a:extLst>
              <a:ext uri="{FF2B5EF4-FFF2-40B4-BE49-F238E27FC236}">
                <a16:creationId xmlns:a16="http://schemas.microsoft.com/office/drawing/2014/main" id="{9066EB52-AA5F-4A3F-8879-3C4A3AC35319}"/>
              </a:ext>
            </a:extLst>
          </p:cNvPr>
          <p:cNvSpPr/>
          <p:nvPr/>
        </p:nvSpPr>
        <p:spPr>
          <a:xfrm>
            <a:off x="1205985" y="606331"/>
            <a:ext cx="9698576" cy="523008"/>
          </a:xfrm>
          <a:prstGeom prst="rect">
            <a:avLst/>
          </a:prstGeom>
        </p:spPr>
        <p:txBody>
          <a:bodyPr vert="horz" lIns="91440" tIns="45720" rIns="91440" bIns="45720" rtlCol="0" anchor="b">
            <a:noAutofit/>
          </a:bodyPr>
          <a:lstStyle/>
          <a:p>
            <a:pPr marL="571500" indent="-571500">
              <a:lnSpc>
                <a:spcPct val="90000"/>
              </a:lnSpc>
              <a:spcBef>
                <a:spcPct val="0"/>
              </a:spcBef>
              <a:spcAft>
                <a:spcPts val="600"/>
              </a:spcAft>
              <a:buFont typeface="Wingdings" panose="05000000000000000000" pitchFamily="2" charset="2"/>
              <a:buChar char="q"/>
            </a:pPr>
            <a:r>
              <a:rPr lang="en-US" sz="2800" b="1" i="1" kern="1200">
                <a:solidFill>
                  <a:srgbClr val="0070C0"/>
                </a:solidFill>
                <a:latin typeface="+mj-lt"/>
                <a:ea typeface="+mj-ea"/>
                <a:cs typeface="+mj-cs"/>
              </a:rPr>
              <a:t> </a:t>
            </a:r>
            <a:r>
              <a:rPr lang="en-US" sz="2800" b="1">
                <a:solidFill>
                  <a:srgbClr val="0070C0"/>
                </a:solidFill>
                <a:latin typeface="Times New Roman" panose="02020603050405020304" pitchFamily="18" charset="0"/>
                <a:ea typeface="PostAntiqua" panose="02020500000000000000" pitchFamily="18" charset="0"/>
                <a:cs typeface="Times New Roman" panose="02020603050405020304" pitchFamily="18" charset="0"/>
              </a:rPr>
              <a:t>Đặt điểm cơ bản của hệ điều hành cho thiết bị di động</a:t>
            </a:r>
          </a:p>
        </p:txBody>
      </p:sp>
      <p:sp>
        <p:nvSpPr>
          <p:cNvPr id="19" name="Rectangle 18">
            <a:extLst>
              <a:ext uri="{FF2B5EF4-FFF2-40B4-BE49-F238E27FC236}">
                <a16:creationId xmlns:a16="http://schemas.microsoft.com/office/drawing/2014/main" id="{2CD0FD48-9E8C-407A-A7CA-94184838FBCE}"/>
              </a:ext>
            </a:extLst>
          </p:cNvPr>
          <p:cNvSpPr/>
          <p:nvPr/>
        </p:nvSpPr>
        <p:spPr>
          <a:xfrm>
            <a:off x="1822908" y="1286192"/>
            <a:ext cx="9259074" cy="1569660"/>
          </a:xfrm>
          <a:prstGeom prst="rect">
            <a:avLst/>
          </a:prstGeom>
        </p:spPr>
        <p:txBody>
          <a:bodyPr wrap="square">
            <a:spAutoFit/>
          </a:bodyPr>
          <a:lstStyle/>
          <a:p>
            <a:r>
              <a:rPr lang="en-US" sz="2400">
                <a:latin typeface="Tahoma" panose="020B0604030504040204" pitchFamily="34" charset="0"/>
                <a:ea typeface="Tahoma" panose="020B0604030504040204" pitchFamily="34" charset="0"/>
                <a:cs typeface="Tahoma" panose="020B0604030504040204" pitchFamily="34" charset="0"/>
              </a:rPr>
              <a:t>- </a:t>
            </a:r>
            <a:r>
              <a:rPr lang="en-US"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Kết nối mạng di động: </a:t>
            </a:r>
            <a:r>
              <a:rPr lang="en-US" sz="2400">
                <a:latin typeface="Times New Roman" panose="02020603050405020304" pitchFamily="18" charset="0"/>
                <a:ea typeface="Tahoma" panose="020B0604030504040204" pitchFamily="34" charset="0"/>
                <a:cs typeface="Times New Roman" panose="02020603050405020304" pitchFamily="18" charset="0"/>
              </a:rPr>
              <a:t>Dễ dàng và nhanh chóng</a:t>
            </a:r>
          </a:p>
          <a:p>
            <a:r>
              <a:rPr lang="en-US" sz="2400">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Giao diện</a:t>
            </a:r>
            <a:r>
              <a:rPr lang="en-US"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vi-VN" sz="2400">
                <a:latin typeface="Times New Roman" panose="02020603050405020304" pitchFamily="18" charset="0"/>
                <a:ea typeface="Tahoma" panose="020B0604030504040204" pitchFamily="34" charset="0"/>
                <a:cs typeface="Times New Roman" panose="02020603050405020304" pitchFamily="18" charset="0"/>
              </a:rPr>
              <a:t>Thân thiện hơn nhờ nhận dạng hành vi của người dùng qua các cảm biến.</a:t>
            </a:r>
            <a:endParaRPr lang="en-US" sz="2400">
              <a:latin typeface="Times New Roman" panose="02020603050405020304" pitchFamily="18" charset="0"/>
              <a:ea typeface="Tahoma" panose="020B0604030504040204" pitchFamily="34" charset="0"/>
              <a:cs typeface="Times New Roman" panose="02020603050405020304" pitchFamily="18" charset="0"/>
            </a:endParaRPr>
          </a:p>
          <a:p>
            <a:r>
              <a:rPr lang="en-US" sz="2400">
                <a:latin typeface="Times New Roman" panose="02020603050405020304" pitchFamily="18" charset="0"/>
                <a:ea typeface="Tahoma" panose="020B0604030504040204" pitchFamily="34" charset="0"/>
                <a:cs typeface="Times New Roman" panose="02020603050405020304" pitchFamily="18" charset="0"/>
              </a:rPr>
              <a:t>- </a:t>
            </a:r>
            <a:r>
              <a:rPr lang="en-US" sz="24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Tiện ích hỗ trợ cá nhân: </a:t>
            </a:r>
            <a:r>
              <a:rPr lang="en-US" sz="2400">
                <a:latin typeface="Times New Roman" panose="02020603050405020304" pitchFamily="18" charset="0"/>
                <a:ea typeface="Tahoma" panose="020B0604030504040204" pitchFamily="34" charset="0"/>
                <a:cs typeface="Times New Roman" panose="02020603050405020304" pitchFamily="18" charset="0"/>
              </a:rPr>
              <a:t>Nhiều</a:t>
            </a:r>
          </a:p>
        </p:txBody>
      </p:sp>
      <p:sp>
        <p:nvSpPr>
          <p:cNvPr id="24" name="Rectangle 23">
            <a:extLst>
              <a:ext uri="{FF2B5EF4-FFF2-40B4-BE49-F238E27FC236}">
                <a16:creationId xmlns:a16="http://schemas.microsoft.com/office/drawing/2014/main" id="{6F4ECB8B-496A-40E6-A861-40ADE9BF0E88}"/>
              </a:ext>
            </a:extLst>
          </p:cNvPr>
          <p:cNvSpPr/>
          <p:nvPr/>
        </p:nvSpPr>
        <p:spPr>
          <a:xfrm>
            <a:off x="1405929" y="2931865"/>
            <a:ext cx="10460104" cy="830997"/>
          </a:xfrm>
          <a:prstGeom prst="rect">
            <a:avLst/>
          </a:prstGeom>
        </p:spPr>
        <p:txBody>
          <a:bodyPr wrap="square">
            <a:spAutoFit/>
          </a:bodyPr>
          <a:lstStyle/>
          <a:p>
            <a:r>
              <a:rPr lang="vi-VN" sz="2400">
                <a:solidFill>
                  <a:srgbClr val="0070C0"/>
                </a:solidFill>
                <a:latin typeface="Tahoma" panose="020B0604030504040204" pitchFamily="34" charset="0"/>
                <a:ea typeface="Tahoma" panose="020B0604030504040204" pitchFamily="34" charset="0"/>
                <a:cs typeface="Tahoma" panose="020B0604030504040204" pitchFamily="34" charset="0"/>
              </a:rPr>
              <a:t>Vì sao hệ điều hành di động ưu tiên cao cho giao tiếp thân thiện và kết nối mạng di động ?</a:t>
            </a:r>
            <a:endParaRPr lang="en-US" sz="24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8" name="Graphic 27" descr="Puzzle">
            <a:extLst>
              <a:ext uri="{FF2B5EF4-FFF2-40B4-BE49-F238E27FC236}">
                <a16:creationId xmlns:a16="http://schemas.microsoft.com/office/drawing/2014/main" id="{ED3FB487-B454-40ED-A484-08D6B6E937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588" y="2890163"/>
            <a:ext cx="914400" cy="914400"/>
          </a:xfrm>
          <a:prstGeom prst="rect">
            <a:avLst/>
          </a:prstGeom>
        </p:spPr>
      </p:pic>
    </p:spTree>
    <p:extLst>
      <p:ext uri="{BB962C8B-B14F-4D97-AF65-F5344CB8AC3E}">
        <p14:creationId xmlns:p14="http://schemas.microsoft.com/office/powerpoint/2010/main" val="1497105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normAutofit/>
          </a:bodyPr>
          <a:lstStyle/>
          <a:p>
            <a:r>
              <a:rPr lang="en-US" i="0">
                <a:latin typeface="Microsoft Sans Serif" panose="020B0604020202020204" pitchFamily="34" charset="0"/>
                <a:cs typeface="Microsoft Sans Serif" panose="020B0604020202020204" pitchFamily="34" charset="0"/>
              </a:rPr>
              <a:t>Kể tên ba tiện ích th</a:t>
            </a:r>
            <a:r>
              <a:rPr lang="vi-VN" i="0">
                <a:latin typeface="Microsoft Sans Serif" panose="020B0604020202020204" pitchFamily="34" charset="0"/>
                <a:cs typeface="Microsoft Sans Serif" panose="020B0604020202020204" pitchFamily="34" charset="0"/>
              </a:rPr>
              <a:t>ư</a:t>
            </a:r>
            <a:r>
              <a:rPr lang="en-US" i="0">
                <a:latin typeface="Microsoft Sans Serif" panose="020B0604020202020204" pitchFamily="34" charset="0"/>
                <a:cs typeface="Microsoft Sans Serif" panose="020B0604020202020204" pitchFamily="34" charset="0"/>
              </a:rPr>
              <a:t>ờng có trên thiết bị di động và chức năng của nó.</a:t>
            </a:r>
            <a:endParaRPr lang="en-US" i="0" dirty="0">
              <a:latin typeface="Microsoft Sans Serif" panose="020B0604020202020204" pitchFamily="34" charset="0"/>
              <a:cs typeface="Microsoft Sans Serif" panose="020B0604020202020204" pitchFamily="34" charset="0"/>
            </a:endParaRP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7</a:t>
            </a:fld>
            <a:endParaRPr lang="en-US" dirty="0"/>
          </a:p>
        </p:txBody>
      </p:sp>
    </p:spTree>
    <p:extLst>
      <p:ext uri="{BB962C8B-B14F-4D97-AF65-F5344CB8AC3E}">
        <p14:creationId xmlns:p14="http://schemas.microsoft.com/office/powerpoint/2010/main" val="3079534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a:lstStyle/>
          <a:p>
            <a:fld id="{590024A9-0184-448B-881E-CC722A916CB1}" type="slidenum">
              <a:rPr lang="en-US" smtClean="0"/>
              <a:pPr/>
              <a:t>8</a:t>
            </a:fld>
            <a:endParaRPr lang="en-US" dirty="0"/>
          </a:p>
        </p:txBody>
      </p:sp>
      <p:sp>
        <p:nvSpPr>
          <p:cNvPr id="12" name="Title 9">
            <a:extLst>
              <a:ext uri="{FF2B5EF4-FFF2-40B4-BE49-F238E27FC236}">
                <a16:creationId xmlns:a16="http://schemas.microsoft.com/office/drawing/2014/main" id="{2709DE87-CB7D-494E-800E-1F2A27E265B1}"/>
              </a:ext>
            </a:extLst>
          </p:cNvPr>
          <p:cNvSpPr>
            <a:spLocks noGrp="1"/>
          </p:cNvSpPr>
          <p:nvPr>
            <p:ph type="title"/>
          </p:nvPr>
        </p:nvSpPr>
        <p:spPr>
          <a:xfrm>
            <a:off x="838200" y="392176"/>
            <a:ext cx="10515600" cy="692150"/>
          </a:xfrm>
        </p:spPr>
        <p:txBody>
          <a:bodyPr anchor="ctr">
            <a:normAutofit fontScale="90000"/>
          </a:bodyPr>
          <a:lstStyle/>
          <a:p>
            <a:r>
              <a:rPr lang="en-US" sz="3200" i="0">
                <a:solidFill>
                  <a:schemeClr val="accent1">
                    <a:lumMod val="75000"/>
                  </a:schemeClr>
                </a:solidFill>
                <a:latin typeface="Times New Roman" panose="02020603050405020304" pitchFamily="18" charset="0"/>
                <a:cs typeface="Times New Roman" panose="02020603050405020304" pitchFamily="18" charset="0"/>
              </a:rPr>
              <a:t>III. QUAN HỆ GIỮA HỆ ĐIỀU HÀNH, PHẦN CỨNG VÀ PHẦN MỀM ỨNG DỤNG</a:t>
            </a:r>
          </a:p>
        </p:txBody>
      </p:sp>
      <p:sp>
        <p:nvSpPr>
          <p:cNvPr id="13" name="Rectangle 12">
            <a:extLst>
              <a:ext uri="{FF2B5EF4-FFF2-40B4-BE49-F238E27FC236}">
                <a16:creationId xmlns:a16="http://schemas.microsoft.com/office/drawing/2014/main" id="{4B31E9E8-80DD-477D-BE6A-975BBD907CC2}"/>
              </a:ext>
            </a:extLst>
          </p:cNvPr>
          <p:cNvSpPr/>
          <p:nvPr/>
        </p:nvSpPr>
        <p:spPr>
          <a:xfrm>
            <a:off x="2389427" y="1991738"/>
            <a:ext cx="4499429" cy="1569660"/>
          </a:xfrm>
          <a:prstGeom prst="rect">
            <a:avLst/>
          </a:prstGeom>
        </p:spPr>
        <p:txBody>
          <a:bodyPr wrap="square">
            <a:spAutoFit/>
          </a:bodyPr>
          <a:lstStyle/>
          <a:p>
            <a:r>
              <a:rPr lang="vi-VN" sz="2400">
                <a:latin typeface="Times New Roman" panose="02020603050405020304" pitchFamily="18" charset="0"/>
                <a:ea typeface="Tahoma" panose="020B0604030504040204" pitchFamily="34" charset="0"/>
                <a:cs typeface="Times New Roman" panose="02020603050405020304" pitchFamily="18" charset="0"/>
              </a:rPr>
              <a:t>Phần cứng là thiết bị xử lí thông tin, hệ điều hành là môi trường trung gian giúp phần mềm ứng dụng khai thác phần cứng.</a:t>
            </a:r>
            <a:endParaRPr lang="en-US" sz="240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B5690C2A-ED78-49B4-A097-15DD0B3B58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Effect>
                      <a14:brightnessContrast contrast="40000"/>
                    </a14:imgEffect>
                  </a14:imgLayer>
                </a14:imgProps>
              </a:ext>
            </a:extLst>
          </a:blip>
          <a:stretch>
            <a:fillRect/>
          </a:stretch>
        </p:blipFill>
        <p:spPr>
          <a:xfrm>
            <a:off x="7552859" y="1425522"/>
            <a:ext cx="2476049" cy="3269655"/>
          </a:xfrm>
          <a:prstGeom prst="rect">
            <a:avLst/>
          </a:prstGeom>
        </p:spPr>
      </p:pic>
      <p:sp>
        <p:nvSpPr>
          <p:cNvPr id="22" name="Content Placeholder 21">
            <a:extLst>
              <a:ext uri="{FF2B5EF4-FFF2-40B4-BE49-F238E27FC236}">
                <a16:creationId xmlns:a16="http://schemas.microsoft.com/office/drawing/2014/main" id="{6680EFB6-89B5-4B31-84CD-56E421F1139A}"/>
              </a:ext>
            </a:extLst>
          </p:cNvPr>
          <p:cNvSpPr>
            <a:spLocks noGrp="1"/>
          </p:cNvSpPr>
          <p:nvPr>
            <p:ph sz="half" idx="2"/>
          </p:nvPr>
        </p:nvSpPr>
        <p:spPr>
          <a:xfrm>
            <a:off x="8074178" y="5393345"/>
            <a:ext cx="3864429" cy="937827"/>
          </a:xfrm>
        </p:spPr>
        <p:txBody>
          <a:bodyPr>
            <a:normAutofit/>
          </a:bodyPr>
          <a:lstStyle/>
          <a:p>
            <a:pPr marL="0" indent="0">
              <a:buNone/>
            </a:pPr>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Nêu lí do thiết bị đa năng cần có hệ điều hành</a:t>
            </a:r>
          </a:p>
        </p:txBody>
      </p:sp>
      <p:sp>
        <p:nvSpPr>
          <p:cNvPr id="23" name="Rectangle 22">
            <a:extLst>
              <a:ext uri="{FF2B5EF4-FFF2-40B4-BE49-F238E27FC236}">
                <a16:creationId xmlns:a16="http://schemas.microsoft.com/office/drawing/2014/main" id="{790A611D-B82B-47B4-A75E-10089E65F4A0}"/>
              </a:ext>
            </a:extLst>
          </p:cNvPr>
          <p:cNvSpPr/>
          <p:nvPr/>
        </p:nvSpPr>
        <p:spPr>
          <a:xfrm>
            <a:off x="1288835" y="5393345"/>
            <a:ext cx="4997381" cy="1200329"/>
          </a:xfrm>
          <a:prstGeom prst="rect">
            <a:avLst/>
          </a:prstGeom>
        </p:spPr>
        <p:txBody>
          <a:bodyPr wrap="square">
            <a:spAutoFit/>
          </a:bodyPr>
          <a:lstStyle/>
          <a:p>
            <a:r>
              <a:rPr lang="vi-VN" sz="2400">
                <a:solidFill>
                  <a:srgbClr val="0070C0"/>
                </a:solidFill>
                <a:latin typeface="Tahoma" panose="020B0604030504040204" pitchFamily="34" charset="0"/>
                <a:ea typeface="Tahoma" panose="020B0604030504040204" pitchFamily="34" charset="0"/>
                <a:cs typeface="Tahoma" panose="020B0604030504040204" pitchFamily="34" charset="0"/>
              </a:rPr>
              <a:t>Có hay không trường hợp phần mềm chạy trên một thiết bị không có hệ điều hành?</a:t>
            </a:r>
            <a:endParaRPr lang="en-US" sz="24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Graphic 23" descr="Puzzle">
            <a:extLst>
              <a:ext uri="{FF2B5EF4-FFF2-40B4-BE49-F238E27FC236}">
                <a16:creationId xmlns:a16="http://schemas.microsoft.com/office/drawing/2014/main" id="{5D033FC3-66BD-4F06-B95D-F9B5FC746E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8736" y="5405059"/>
            <a:ext cx="914400" cy="914400"/>
          </a:xfrm>
          <a:prstGeom prst="rect">
            <a:avLst/>
          </a:prstGeom>
        </p:spPr>
      </p:pic>
      <p:pic>
        <p:nvPicPr>
          <p:cNvPr id="25" name="Graphic 24" descr="Puzzle">
            <a:extLst>
              <a:ext uri="{FF2B5EF4-FFF2-40B4-BE49-F238E27FC236}">
                <a16:creationId xmlns:a16="http://schemas.microsoft.com/office/drawing/2014/main" id="{7D7E3D46-689F-43E9-9A01-BEB45A48C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393" y="5441950"/>
            <a:ext cx="914400" cy="914400"/>
          </a:xfrm>
          <a:prstGeom prst="rect">
            <a:avLst/>
          </a:prstGeom>
        </p:spPr>
      </p:pic>
    </p:spTree>
    <p:extLst>
      <p:ext uri="{BB962C8B-B14F-4D97-AF65-F5344CB8AC3E}">
        <p14:creationId xmlns:p14="http://schemas.microsoft.com/office/powerpoint/2010/main" val="197494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p:txBody>
          <a:bodyPr/>
          <a:lstStyle/>
          <a:p>
            <a:r>
              <a:rPr lang="en-US"/>
              <a:t>Luyện tập </a:t>
            </a:r>
            <a:endParaRPr lang="en-US" dirty="0"/>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9</a:t>
            </a:fld>
            <a:endParaRPr lang="en-US" dirty="0"/>
          </a:p>
        </p:txBody>
      </p:sp>
      <p:sp>
        <p:nvSpPr>
          <p:cNvPr id="26" name="Rectangle 25">
            <a:extLst>
              <a:ext uri="{FF2B5EF4-FFF2-40B4-BE49-F238E27FC236}">
                <a16:creationId xmlns:a16="http://schemas.microsoft.com/office/drawing/2014/main" id="{27EBFCD1-C17D-4613-9373-DF3A1EB3E2D9}"/>
              </a:ext>
            </a:extLst>
          </p:cNvPr>
          <p:cNvSpPr/>
          <p:nvPr/>
        </p:nvSpPr>
        <p:spPr>
          <a:xfrm>
            <a:off x="7968342" y="1691414"/>
            <a:ext cx="3838703" cy="1200329"/>
          </a:xfrm>
          <a:prstGeom prst="rect">
            <a:avLst/>
          </a:prstGeom>
        </p:spPr>
        <p:txBody>
          <a:bodyPr wrap="square">
            <a:spAutoFit/>
          </a:bodyPr>
          <a:lstStyle/>
          <a:p>
            <a:r>
              <a:rPr lang="vi-VN" sz="24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Em hiểu thế nào về tính thân thiện của hệ điều hành?</a:t>
            </a:r>
          </a:p>
        </p:txBody>
      </p:sp>
      <p:pic>
        <p:nvPicPr>
          <p:cNvPr id="28" name="Picture 27" descr="A few children using a tablet&#10;&#10;Description automatically generated">
            <a:extLst>
              <a:ext uri="{FF2B5EF4-FFF2-40B4-BE49-F238E27FC236}">
                <a16:creationId xmlns:a16="http://schemas.microsoft.com/office/drawing/2014/main" id="{30E3A0BA-5C2A-4E38-B307-579A5924C31F}"/>
              </a:ext>
            </a:extLst>
          </p:cNvPr>
          <p:cNvPicPr>
            <a:picLocks noChangeAspect="1"/>
          </p:cNvPicPr>
          <p:nvPr/>
        </p:nvPicPr>
        <p:blipFill>
          <a:blip r:embed="rId2"/>
          <a:stretch>
            <a:fillRect/>
          </a:stretch>
        </p:blipFill>
        <p:spPr>
          <a:xfrm>
            <a:off x="413982" y="2484211"/>
            <a:ext cx="6195422" cy="3872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Rectangle 28">
            <a:extLst>
              <a:ext uri="{FF2B5EF4-FFF2-40B4-BE49-F238E27FC236}">
                <a16:creationId xmlns:a16="http://schemas.microsoft.com/office/drawing/2014/main" id="{93BBE00C-A125-495B-9078-F79CEC111ACA}"/>
              </a:ext>
            </a:extLst>
          </p:cNvPr>
          <p:cNvSpPr/>
          <p:nvPr/>
        </p:nvSpPr>
        <p:spPr>
          <a:xfrm>
            <a:off x="7097485" y="3800391"/>
            <a:ext cx="4325257" cy="1938992"/>
          </a:xfrm>
          <a:prstGeom prst="rect">
            <a:avLst/>
          </a:prstGeom>
        </p:spPr>
        <p:txBody>
          <a:bodyPr wrap="square">
            <a:spAutoFit/>
          </a:bodyPr>
          <a:lstStyle/>
          <a:p>
            <a:pPr lvl="0"/>
            <a:r>
              <a:rPr lang="vi-VN" sz="2400" b="1">
                <a:solidFill>
                  <a:srgbClr val="00B050"/>
                </a:solidFill>
                <a:latin typeface="Tahoma" panose="020B0604030504040204" pitchFamily="34" charset="0"/>
                <a:ea typeface="Tahoma" panose="020B0604030504040204" pitchFamily="34" charset="0"/>
                <a:cs typeface="Tahoma" panose="020B0604030504040204" pitchFamily="34" charset="0"/>
              </a:rPr>
              <a:t>Lời giải:</a:t>
            </a:r>
          </a:p>
          <a:p>
            <a:pPr lvl="0"/>
            <a:endParaRPr lang="vi-VN" sz="240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vi-VN" sz="240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a:solidFill>
                  <a:prstClr val="black"/>
                </a:solidFill>
                <a:latin typeface="Times New Roman" panose="02020603050405020304" pitchFamily="18" charset="0"/>
                <a:ea typeface="Tahoma" panose="020B0604030504040204" pitchFamily="34" charset="0"/>
                <a:cs typeface="Times New Roman" panose="02020603050405020304" pitchFamily="18" charset="0"/>
              </a:rPr>
              <a:t>Tính thân thiện thể hiện ở sự phù hợp với các đối t</a:t>
            </a:r>
            <a:r>
              <a:rPr lang="vi-VN" sz="2400">
                <a:solidFill>
                  <a:prstClr val="black"/>
                </a:solidFill>
                <a:latin typeface="Times New Roman" panose="02020603050405020304" pitchFamily="18" charset="0"/>
                <a:ea typeface="Tahoma" panose="020B0604030504040204" pitchFamily="34" charset="0"/>
                <a:cs typeface="Times New Roman" panose="02020603050405020304" pitchFamily="18" charset="0"/>
              </a:rPr>
              <a:t>ư</a:t>
            </a:r>
            <a:r>
              <a:rPr lang="en-US" sz="2400">
                <a:solidFill>
                  <a:prstClr val="black"/>
                </a:solidFill>
                <a:latin typeface="Times New Roman" panose="02020603050405020304" pitchFamily="18" charset="0"/>
                <a:ea typeface="Tahoma" panose="020B0604030504040204" pitchFamily="34" charset="0"/>
                <a:cs typeface="Times New Roman" panose="02020603050405020304" pitchFamily="18" charset="0"/>
              </a:rPr>
              <a:t>ợng sử dụng, dễ thao tác, dễ học.</a:t>
            </a:r>
          </a:p>
        </p:txBody>
      </p:sp>
      <p:pic>
        <p:nvPicPr>
          <p:cNvPr id="32" name="Graphic 31" descr="Puzzle">
            <a:extLst>
              <a:ext uri="{FF2B5EF4-FFF2-40B4-BE49-F238E27FC236}">
                <a16:creationId xmlns:a16="http://schemas.microsoft.com/office/drawing/2014/main" id="{A87CCADC-F027-47E2-B7B3-CDDE78765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5256" y="1823197"/>
            <a:ext cx="914400" cy="914400"/>
          </a:xfrm>
          <a:prstGeom prst="rect">
            <a:avLst/>
          </a:prstGeom>
        </p:spPr>
      </p:pic>
    </p:spTree>
    <p:extLst>
      <p:ext uri="{BB962C8B-B14F-4D97-AF65-F5344CB8AC3E}">
        <p14:creationId xmlns:p14="http://schemas.microsoft.com/office/powerpoint/2010/main" val="124150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childTnLst>
        </p:cTn>
      </p:par>
    </p:tnLst>
    <p:bldLst>
      <p:bldP spid="29" grpId="0"/>
    </p:bldLst>
  </p:timing>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107</TotalTime>
  <Words>834</Words>
  <Application>Microsoft Office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Century Gothic</vt:lpstr>
      <vt:lpstr>Elephant</vt:lpstr>
      <vt:lpstr>Microsoft Sans Serif</vt:lpstr>
      <vt:lpstr>PostAntiqua</vt:lpstr>
      <vt:lpstr>Tahoma</vt:lpstr>
      <vt:lpstr>Times New Roman</vt:lpstr>
      <vt:lpstr>Wingdings</vt:lpstr>
      <vt:lpstr>Brush</vt:lpstr>
      <vt:lpstr>Bài 1</vt:lpstr>
      <vt:lpstr>Các thế hệ máy tính</vt:lpstr>
      <vt:lpstr>I. LỊCH SỬ PHÁT TRIỂN CỦA HỆ ĐIỀU HÀNH MÁY TÍNH CÁ NHÂN </vt:lpstr>
      <vt:lpstr>PowerPoint Presentation</vt:lpstr>
      <vt:lpstr>PowerPoint Presentation</vt:lpstr>
      <vt:lpstr>II. HỆ ĐIỀU HÀNH CHO THIẾT BỊ DI ĐỘNG </vt:lpstr>
      <vt:lpstr>Kể tên ba tiện ích thường có trên thiết bị di động và chức năng của nó.</vt:lpstr>
      <vt:lpstr>III. QUAN HỆ GIỮA HỆ ĐIỀU HÀNH, PHẦN CỨNG VÀ PHẦN MỀM ỨNG DỤNG</vt:lpstr>
      <vt:lpstr>Luyện tập </vt:lpstr>
      <vt:lpstr>Luyện tập </vt:lpstr>
      <vt:lpstr>Vận dụng </vt:lpstr>
      <vt:lpstr>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1. HỆ ĐIỀU HÀNH</dc:title>
  <dc:creator>Trần Quốc Minh</dc:creator>
  <cp:lastModifiedBy>Hùng Phạm</cp:lastModifiedBy>
  <cp:revision>21</cp:revision>
  <dcterms:created xsi:type="dcterms:W3CDTF">2023-07-05T09:31:25Z</dcterms:created>
  <dcterms:modified xsi:type="dcterms:W3CDTF">2023-09-05T09:02:49Z</dcterms:modified>
</cp:coreProperties>
</file>