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Saira ExtraCondensed Bold" charset="0"/>
      <p:regular r:id="rId22"/>
    </p:embeddedFont>
    <p:embeddedFont>
      <p:font typeface="Montserrat Light" charset="0"/>
      <p:regular r:id="rId23"/>
      <p:italic r:id="rId24"/>
    </p:embeddedFont>
    <p:embeddedFont>
      <p:font typeface="Muli Semi-Bold" charset="0"/>
      <p:regular r:id="rId25"/>
    </p:embeddedFont>
    <p:embeddedFont>
      <p:font typeface="Helvetica World Bold" charset="-128"/>
      <p:regular r:id="rId26"/>
    </p:embeddedFont>
    <p:embeddedFont>
      <p:font typeface="Francois One" charset="0"/>
      <p:regular r:id="rId27"/>
    </p:embeddedFont>
    <p:embeddedFont>
      <p:font typeface="Muli" charset="0"/>
      <p:regular r:id="rId28"/>
      <p:bold r:id="rId29"/>
      <p:italic r:id="rId30"/>
      <p:boldItalic r:id="rId31"/>
    </p:embeddedFont>
    <p:embeddedFont>
      <p:font typeface="Asap" charset="0"/>
      <p:regular r:id="rId32"/>
      <p:bold r:id="rId33"/>
      <p:italic r:id="rId34"/>
      <p:boldItalic r:id="rId35"/>
    </p:embeddedFont>
    <p:embeddedFont>
      <p:font typeface="Muli Bold" charset="0"/>
      <p:regular r:id="rId36"/>
      <p:bold r:id="rId37"/>
    </p:embeddedFont>
    <p:embeddedFont>
      <p:font typeface="Wedges" charset="0"/>
      <p:regular r:id="rId38"/>
    </p:embeddedFont>
    <p:embeddedFont>
      <p:font typeface="Helvetica World" charset="-128"/>
      <p:regular r:id="rId39"/>
    </p:embeddedFont>
    <p:embeddedFont>
      <p:font typeface="Noto Sans" charset="0"/>
      <p:regular r:id="rId40"/>
      <p:bold r:id="rId41"/>
      <p:italic r:id="rId42"/>
      <p:boldItalic r:id="rId43"/>
    </p:embeddedFont>
    <p:embeddedFont>
      <p:font typeface="Baloo" charset="0"/>
      <p:regular r:id="rId44"/>
    </p:embeddedFont>
    <p:embeddedFont>
      <p:font typeface="Calibri"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3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21.png"/><Relationship Id="rId17" Type="http://schemas.openxmlformats.org/officeDocument/2006/relationships/image" Target="../media/image36.svg"/><Relationship Id="rId2" Type="http://schemas.openxmlformats.org/officeDocument/2006/relationships/image" Target="../media/image16.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28.svg"/><Relationship Id="rId1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21.png"/><Relationship Id="rId17" Type="http://schemas.openxmlformats.org/officeDocument/2006/relationships/image" Target="../media/image36.svg"/><Relationship Id="rId2" Type="http://schemas.openxmlformats.org/officeDocument/2006/relationships/image" Target="../media/image16.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28.svg"/><Relationship Id="rId1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27.png"/><Relationship Id="rId10" Type="http://schemas.openxmlformats.org/officeDocument/2006/relationships/image" Target="../media/image45.svg"/><Relationship Id="rId4" Type="http://schemas.openxmlformats.org/officeDocument/2006/relationships/image" Target="../media/image26.png"/><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6384715" y="9009597"/>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543050" y="-558218"/>
            <a:ext cx="3086100" cy="11299900"/>
            <a:chOff x="0" y="0"/>
            <a:chExt cx="812800" cy="2976105"/>
          </a:xfrm>
        </p:grpSpPr>
        <p:sp>
          <p:nvSpPr>
            <p:cNvPr id="4" name="Freeform 4"/>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5" name="TextBox 5"/>
            <p:cNvSpPr txBox="1"/>
            <p:nvPr/>
          </p:nvSpPr>
          <p:spPr>
            <a:xfrm>
              <a:off x="0" y="-19050"/>
              <a:ext cx="812800" cy="2995155"/>
            </a:xfrm>
            <a:prstGeom prst="rect">
              <a:avLst/>
            </a:prstGeom>
          </p:spPr>
          <p:txBody>
            <a:bodyPr lIns="50800" tIns="50800" rIns="50800" bIns="50800" rtlCol="0" anchor="ctr"/>
            <a:lstStyle/>
            <a:p>
              <a:pPr algn="ctr">
                <a:lnSpc>
                  <a:spcPts val="2859"/>
                </a:lnSpc>
              </a:pPr>
              <a:endParaRPr/>
            </a:p>
          </p:txBody>
        </p:sp>
      </p:grpSp>
      <p:grpSp>
        <p:nvGrpSpPr>
          <p:cNvPr id="6" name="Group 6"/>
          <p:cNvGrpSpPr/>
          <p:nvPr/>
        </p:nvGrpSpPr>
        <p:grpSpPr>
          <a:xfrm>
            <a:off x="1227773" y="4163622"/>
            <a:ext cx="110236" cy="2818996"/>
            <a:chOff x="0" y="0"/>
            <a:chExt cx="26312" cy="672855"/>
          </a:xfrm>
        </p:grpSpPr>
        <p:sp>
          <p:nvSpPr>
            <p:cNvPr id="7" name="Freeform 7"/>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FFFFF"/>
            </a:solidFill>
          </p:spPr>
        </p:sp>
        <p:sp>
          <p:nvSpPr>
            <p:cNvPr id="8" name="TextBox 8"/>
            <p:cNvSpPr txBox="1"/>
            <p:nvPr/>
          </p:nvSpPr>
          <p:spPr>
            <a:xfrm>
              <a:off x="0" y="-19050"/>
              <a:ext cx="26312" cy="691905"/>
            </a:xfrm>
            <a:prstGeom prst="rect">
              <a:avLst/>
            </a:prstGeom>
          </p:spPr>
          <p:txBody>
            <a:bodyPr lIns="50800" tIns="50800" rIns="50800" bIns="50800" rtlCol="0" anchor="ctr"/>
            <a:lstStyle/>
            <a:p>
              <a:pPr algn="ctr">
                <a:lnSpc>
                  <a:spcPts val="2859"/>
                </a:lnSpc>
              </a:pPr>
              <a:endParaRPr/>
            </a:p>
          </p:txBody>
        </p:sp>
      </p:grpSp>
      <p:grpSp>
        <p:nvGrpSpPr>
          <p:cNvPr id="9" name="Group 9"/>
          <p:cNvGrpSpPr/>
          <p:nvPr/>
        </p:nvGrpSpPr>
        <p:grpSpPr>
          <a:xfrm>
            <a:off x="4672966" y="1306676"/>
            <a:ext cx="3459096" cy="569486"/>
            <a:chOff x="0" y="0"/>
            <a:chExt cx="825638" cy="135928"/>
          </a:xfrm>
        </p:grpSpPr>
        <p:sp>
          <p:nvSpPr>
            <p:cNvPr id="10" name="Freeform 10"/>
            <p:cNvSpPr/>
            <p:nvPr/>
          </p:nvSpPr>
          <p:spPr>
            <a:xfrm>
              <a:off x="0" y="0"/>
              <a:ext cx="825638" cy="135928"/>
            </a:xfrm>
            <a:custGeom>
              <a:avLst/>
              <a:gdLst/>
              <a:ahLst/>
              <a:cxnLst/>
              <a:rect l="l" t="t" r="r" b="b"/>
              <a:pathLst>
                <a:path w="825638" h="135928">
                  <a:moveTo>
                    <a:pt x="40286" y="0"/>
                  </a:moveTo>
                  <a:lnTo>
                    <a:pt x="785351" y="0"/>
                  </a:lnTo>
                  <a:cubicBezTo>
                    <a:pt x="807601" y="0"/>
                    <a:pt x="825638" y="18037"/>
                    <a:pt x="825638" y="40286"/>
                  </a:cubicBezTo>
                  <a:lnTo>
                    <a:pt x="825638" y="95642"/>
                  </a:lnTo>
                  <a:cubicBezTo>
                    <a:pt x="825638" y="117891"/>
                    <a:pt x="807601" y="135928"/>
                    <a:pt x="785351" y="135928"/>
                  </a:cubicBezTo>
                  <a:lnTo>
                    <a:pt x="40286" y="135928"/>
                  </a:lnTo>
                  <a:cubicBezTo>
                    <a:pt x="18037" y="135928"/>
                    <a:pt x="0" y="117891"/>
                    <a:pt x="0" y="95642"/>
                  </a:cubicBezTo>
                  <a:lnTo>
                    <a:pt x="0" y="40286"/>
                  </a:lnTo>
                  <a:cubicBezTo>
                    <a:pt x="0" y="18037"/>
                    <a:pt x="18037" y="0"/>
                    <a:pt x="40286" y="0"/>
                  </a:cubicBezTo>
                  <a:close/>
                </a:path>
              </a:pathLst>
            </a:custGeom>
            <a:solidFill>
              <a:srgbClr val="1C5739"/>
            </a:solidFill>
          </p:spPr>
        </p:sp>
        <p:sp>
          <p:nvSpPr>
            <p:cNvPr id="11" name="TextBox 11"/>
            <p:cNvSpPr txBox="1"/>
            <p:nvPr/>
          </p:nvSpPr>
          <p:spPr>
            <a:xfrm>
              <a:off x="0" y="-19050"/>
              <a:ext cx="825638" cy="154978"/>
            </a:xfrm>
            <a:prstGeom prst="rect">
              <a:avLst/>
            </a:prstGeom>
          </p:spPr>
          <p:txBody>
            <a:bodyPr lIns="56055" tIns="56055" rIns="56055" bIns="56055" rtlCol="0" anchor="ctr"/>
            <a:lstStyle/>
            <a:p>
              <a:pPr algn="ctr">
                <a:lnSpc>
                  <a:spcPts val="3120"/>
                </a:lnSpc>
              </a:pPr>
              <a:r>
                <a:rPr lang="en-US" sz="2400">
                  <a:solidFill>
                    <a:srgbClr val="FFFFFF"/>
                  </a:solidFill>
                  <a:latin typeface="Montserrat Light"/>
                  <a:ea typeface="Montserrat Light"/>
                  <a:cs typeface="Montserrat Light"/>
                  <a:sym typeface="Montserrat Light"/>
                </a:rPr>
                <a:t>BÀI 1</a:t>
              </a:r>
            </a:p>
          </p:txBody>
        </p:sp>
      </p:grpSp>
      <p:sp>
        <p:nvSpPr>
          <p:cNvPr id="12" name="Freeform 12"/>
          <p:cNvSpPr/>
          <p:nvPr/>
        </p:nvSpPr>
        <p:spPr>
          <a:xfrm>
            <a:off x="-2777871" y="-207071"/>
            <a:ext cx="3806571" cy="2083232"/>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Freeform 13"/>
          <p:cNvSpPr/>
          <p:nvPr/>
        </p:nvSpPr>
        <p:spPr>
          <a:xfrm>
            <a:off x="11776329" y="2428380"/>
            <a:ext cx="6492962" cy="5786853"/>
          </a:xfrm>
          <a:custGeom>
            <a:avLst/>
            <a:gdLst/>
            <a:ahLst/>
            <a:cxnLst/>
            <a:rect l="l" t="t" r="r" b="b"/>
            <a:pathLst>
              <a:path w="6492962" h="5786853">
                <a:moveTo>
                  <a:pt x="0" y="0"/>
                </a:moveTo>
                <a:lnTo>
                  <a:pt x="6492962" y="0"/>
                </a:lnTo>
                <a:lnTo>
                  <a:pt x="6492962" y="5786853"/>
                </a:lnTo>
                <a:lnTo>
                  <a:pt x="0" y="5786853"/>
                </a:lnTo>
                <a:lnTo>
                  <a:pt x="0" y="0"/>
                </a:lnTo>
                <a:close/>
              </a:path>
            </a:pathLst>
          </a:custGeom>
          <a:blipFill>
            <a:blip r:embed="rId6"/>
            <a:stretch>
              <a:fillRect/>
            </a:stretch>
          </a:blipFill>
        </p:spPr>
      </p:sp>
      <p:sp>
        <p:nvSpPr>
          <p:cNvPr id="15" name="TextBox 15"/>
          <p:cNvSpPr txBox="1"/>
          <p:nvPr/>
        </p:nvSpPr>
        <p:spPr>
          <a:xfrm>
            <a:off x="1929803" y="1998130"/>
            <a:ext cx="9459773" cy="2343005"/>
          </a:xfrm>
          <a:prstGeom prst="rect">
            <a:avLst/>
          </a:prstGeom>
        </p:spPr>
        <p:txBody>
          <a:bodyPr lIns="0" tIns="0" rIns="0" bIns="0" rtlCol="0" anchor="t">
            <a:spAutoFit/>
          </a:bodyPr>
          <a:lstStyle/>
          <a:p>
            <a:pPr algn="ctr">
              <a:lnSpc>
                <a:spcPts val="9225"/>
              </a:lnSpc>
            </a:pPr>
            <a:r>
              <a:rPr lang="en-US" sz="7500" spc="240">
                <a:solidFill>
                  <a:srgbClr val="1C5739"/>
                </a:solidFill>
                <a:latin typeface="Francois One"/>
                <a:ea typeface="Francois One"/>
                <a:cs typeface="Francois One"/>
                <a:sym typeface="Francois One"/>
              </a:rPr>
              <a:t>KHẢ NĂNG LỚN LAO CỦA TIỂU THUYẾT</a:t>
            </a:r>
          </a:p>
        </p:txBody>
      </p:sp>
      <p:sp>
        <p:nvSpPr>
          <p:cNvPr id="17" name="TextBox 17"/>
          <p:cNvSpPr txBox="1"/>
          <p:nvPr/>
        </p:nvSpPr>
        <p:spPr>
          <a:xfrm>
            <a:off x="1752600" y="4616426"/>
            <a:ext cx="9459773" cy="622935"/>
          </a:xfrm>
          <a:prstGeom prst="rect">
            <a:avLst/>
          </a:prstGeom>
        </p:spPr>
        <p:txBody>
          <a:bodyPr lIns="0" tIns="0" rIns="0" bIns="0" rtlCol="0" anchor="t">
            <a:spAutoFit/>
          </a:bodyPr>
          <a:lstStyle/>
          <a:p>
            <a:pPr algn="ctr">
              <a:lnSpc>
                <a:spcPts val="4919"/>
              </a:lnSpc>
            </a:pPr>
            <a:r>
              <a:rPr lang="en-US" sz="3999" spc="127">
                <a:solidFill>
                  <a:srgbClr val="1C5739"/>
                </a:solidFill>
                <a:latin typeface="Helvetica World"/>
                <a:ea typeface="Helvetica World"/>
                <a:cs typeface="Helvetica World"/>
                <a:sym typeface="Helvetica World"/>
              </a:rPr>
              <a:t>THỰC HÀNH TIẾNG VIỆT</a:t>
            </a:r>
          </a:p>
        </p:txBody>
      </p:sp>
      <p:sp>
        <p:nvSpPr>
          <p:cNvPr id="18" name="TextBox 18"/>
          <p:cNvSpPr txBox="1"/>
          <p:nvPr/>
        </p:nvSpPr>
        <p:spPr>
          <a:xfrm>
            <a:off x="1543050" y="5596548"/>
            <a:ext cx="10233279" cy="1898614"/>
          </a:xfrm>
          <a:prstGeom prst="rect">
            <a:avLst/>
          </a:prstGeom>
        </p:spPr>
        <p:txBody>
          <a:bodyPr lIns="0" tIns="0" rIns="0" bIns="0" rtlCol="0" anchor="t">
            <a:spAutoFit/>
          </a:bodyPr>
          <a:lstStyle/>
          <a:p>
            <a:pPr algn="ctr">
              <a:lnSpc>
                <a:spcPts val="7699"/>
              </a:lnSpc>
              <a:spcBef>
                <a:spcPct val="0"/>
              </a:spcBef>
            </a:pPr>
            <a:r>
              <a:rPr lang="en-US" sz="5499">
                <a:solidFill>
                  <a:srgbClr val="E00B0B"/>
                </a:solidFill>
                <a:latin typeface="Francois One"/>
                <a:ea typeface="Francois One"/>
                <a:cs typeface="Francois One"/>
                <a:sym typeface="Francois One"/>
              </a:rPr>
              <a:t>BIỆN PHÁP TU TỪ NÓI MỈA, NGHỊCH NGỮ: ĐẶC ĐIỂM VÀ TÁC DỤNG</a:t>
            </a:r>
          </a:p>
        </p:txBody>
      </p:sp>
      <p:sp>
        <p:nvSpPr>
          <p:cNvPr id="19" name="AutoShape 19"/>
          <p:cNvSpPr/>
          <p:nvPr/>
        </p:nvSpPr>
        <p:spPr>
          <a:xfrm>
            <a:off x="3269595" y="5277845"/>
            <a:ext cx="6492240" cy="0"/>
          </a:xfrm>
          <a:prstGeom prst="line">
            <a:avLst/>
          </a:prstGeom>
          <a:ln w="38100" cap="flat">
            <a:solidFill>
              <a:srgbClr val="000000"/>
            </a:solidFill>
            <a:prstDash val="solid"/>
            <a:headEnd type="arrow" w="med" len="sm"/>
            <a:tailEnd type="arrow" w="med" len="sm"/>
          </a:ln>
        </p:spPr>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1798163" y="5803579"/>
            <a:ext cx="7388722" cy="6398668"/>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4" name="Group 4"/>
          <p:cNvGrpSpPr/>
          <p:nvPr/>
        </p:nvGrpSpPr>
        <p:grpSpPr>
          <a:xfrm rot="-10800000">
            <a:off x="14388041" y="430705"/>
            <a:ext cx="5276948" cy="456986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6" name="Group 6"/>
          <p:cNvGrpSpPr/>
          <p:nvPr/>
        </p:nvGrpSpPr>
        <p:grpSpPr>
          <a:xfrm rot="-10800000">
            <a:off x="7996476" y="7360067"/>
            <a:ext cx="3801687" cy="3292279"/>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8" name="TextBox 8"/>
          <p:cNvSpPr txBox="1"/>
          <p:nvPr/>
        </p:nvSpPr>
        <p:spPr>
          <a:xfrm>
            <a:off x="610392" y="2471864"/>
            <a:ext cx="11657808" cy="3777444"/>
          </a:xfrm>
          <a:prstGeom prst="rect">
            <a:avLst/>
          </a:prstGeom>
        </p:spPr>
        <p:txBody>
          <a:bodyPr wrap="square" lIns="0" tIns="0" rIns="0" bIns="0" rtlCol="0" anchor="t">
            <a:spAutoFit/>
          </a:bodyPr>
          <a:lstStyle/>
          <a:p>
            <a:pPr marL="863599" lvl="1" indent="-431800" algn="l">
              <a:lnSpc>
                <a:spcPts val="5999"/>
              </a:lnSpc>
              <a:buFont typeface="Arial"/>
              <a:buChar char="•"/>
            </a:pPr>
            <a:r>
              <a:rPr lang="en-US" sz="3999">
                <a:solidFill>
                  <a:srgbClr val="000000"/>
                </a:solidFill>
                <a:latin typeface="Muli"/>
                <a:ea typeface="Muli"/>
                <a:cs typeface="Muli"/>
                <a:sym typeface="Muli"/>
              </a:rPr>
              <a:t>Là biện pháp tu từ ở đó người nói, người viết </a:t>
            </a:r>
            <a:r>
              <a:rPr lang="en-US" sz="3999">
                <a:solidFill>
                  <a:srgbClr val="E00B0B"/>
                </a:solidFill>
                <a:latin typeface="Muli Bold"/>
                <a:ea typeface="Muli Bold"/>
                <a:cs typeface="Muli Bold"/>
                <a:sym typeface="Muli Bold"/>
              </a:rPr>
              <a:t>dùng một cụm từ gây ấn tượng mạnh,</a:t>
            </a:r>
            <a:r>
              <a:rPr lang="en-US" sz="3999">
                <a:solidFill>
                  <a:srgbClr val="000000"/>
                </a:solidFill>
                <a:latin typeface="Muli"/>
                <a:ea typeface="Muli"/>
                <a:cs typeface="Muli"/>
                <a:sym typeface="Muli"/>
              </a:rPr>
              <a:t> làm nổi bật </a:t>
            </a:r>
            <a:r>
              <a:rPr lang="en-US" sz="3999">
                <a:solidFill>
                  <a:srgbClr val="00A181"/>
                </a:solidFill>
                <a:latin typeface="Muli Bold"/>
                <a:ea typeface="Muli Bold"/>
                <a:cs typeface="Muli Bold"/>
                <a:sym typeface="Muli Bold"/>
              </a:rPr>
              <a:t>tính chất hai mặt</a:t>
            </a:r>
            <a:r>
              <a:rPr lang="en-US" sz="3999">
                <a:solidFill>
                  <a:srgbClr val="000000"/>
                </a:solidFill>
                <a:latin typeface="Muli"/>
                <a:ea typeface="Muli"/>
                <a:cs typeface="Muli"/>
                <a:sym typeface="Muli"/>
              </a:rPr>
              <a:t> của một tình thế, tâm trạng nào đó, hoặc làm </a:t>
            </a:r>
            <a:r>
              <a:rPr lang="en-US" sz="3999">
                <a:solidFill>
                  <a:srgbClr val="00A181"/>
                </a:solidFill>
                <a:latin typeface="Muli Bold"/>
                <a:ea typeface="Muli Bold"/>
                <a:cs typeface="Muli Bold"/>
                <a:sym typeface="Muli Bold"/>
              </a:rPr>
              <a:t>phát lộ sự thật</a:t>
            </a:r>
            <a:r>
              <a:rPr lang="en-US" sz="3999">
                <a:solidFill>
                  <a:srgbClr val="000000"/>
                </a:solidFill>
                <a:latin typeface="Muli"/>
                <a:ea typeface="Muli"/>
                <a:cs typeface="Muli"/>
                <a:sym typeface="Muli"/>
              </a:rPr>
              <a:t> về đối tượng theo quan điểm của mình.</a:t>
            </a:r>
          </a:p>
        </p:txBody>
      </p:sp>
      <p:sp>
        <p:nvSpPr>
          <p:cNvPr id="9" name="TextBox 9"/>
          <p:cNvSpPr txBox="1"/>
          <p:nvPr/>
        </p:nvSpPr>
        <p:spPr>
          <a:xfrm>
            <a:off x="1028700" y="998574"/>
            <a:ext cx="8115300" cy="1276350"/>
          </a:xfrm>
          <a:prstGeom prst="rect">
            <a:avLst/>
          </a:prstGeom>
        </p:spPr>
        <p:txBody>
          <a:bodyPr lIns="0" tIns="0" rIns="0" bIns="0" rtlCol="0" anchor="t">
            <a:spAutoFit/>
          </a:bodyPr>
          <a:lstStyle/>
          <a:p>
            <a:pPr marL="0" lvl="0" indent="0" algn="l">
              <a:lnSpc>
                <a:spcPts val="10199"/>
              </a:lnSpc>
              <a:spcBef>
                <a:spcPct val="0"/>
              </a:spcBef>
            </a:pPr>
            <a:r>
              <a:rPr lang="en-US" sz="8499" spc="-84">
                <a:solidFill>
                  <a:srgbClr val="000000"/>
                </a:solidFill>
                <a:latin typeface="Muli Bold"/>
                <a:ea typeface="Muli Bold"/>
                <a:cs typeface="Muli Bold"/>
                <a:sym typeface="Muli Bold"/>
              </a:rPr>
              <a:t>Nghịch ngữ</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grpSp>
        <p:nvGrpSpPr>
          <p:cNvPr id="2" name="Group 2"/>
          <p:cNvGrpSpPr/>
          <p:nvPr/>
        </p:nvGrpSpPr>
        <p:grpSpPr>
          <a:xfrm>
            <a:off x="4676746" y="3541281"/>
            <a:ext cx="6190548" cy="6226139"/>
            <a:chOff x="0" y="-38100"/>
            <a:chExt cx="965326" cy="970876"/>
          </a:xfrm>
        </p:grpSpPr>
        <p:sp>
          <p:nvSpPr>
            <p:cNvPr id="3" name="Freeform 3"/>
            <p:cNvSpPr/>
            <p:nvPr/>
          </p:nvSpPr>
          <p:spPr>
            <a:xfrm>
              <a:off x="35609" y="-2138"/>
              <a:ext cx="929717" cy="810448"/>
            </a:xfrm>
            <a:custGeom>
              <a:avLst/>
              <a:gdLst/>
              <a:ahLst/>
              <a:cxnLst/>
              <a:rect l="l" t="t" r="r" b="b"/>
              <a:pathLst>
                <a:path w="929717" h="696466">
                  <a:moveTo>
                    <a:pt x="0" y="0"/>
                  </a:moveTo>
                  <a:lnTo>
                    <a:pt x="929717" y="0"/>
                  </a:lnTo>
                  <a:lnTo>
                    <a:pt x="929717" y="696466"/>
                  </a:lnTo>
                  <a:lnTo>
                    <a:pt x="0" y="696466"/>
                  </a:lnTo>
                  <a:close/>
                </a:path>
              </a:pathLst>
            </a:custGeom>
            <a:solidFill>
              <a:srgbClr val="F4F4F4"/>
            </a:solidFill>
          </p:spPr>
        </p:sp>
        <p:sp>
          <p:nvSpPr>
            <p:cNvPr id="4" name="TextBox 4"/>
            <p:cNvSpPr txBox="1"/>
            <p:nvPr/>
          </p:nvSpPr>
          <p:spPr>
            <a:xfrm>
              <a:off x="0" y="-38100"/>
              <a:ext cx="929717" cy="970876"/>
            </a:xfrm>
            <a:prstGeom prst="rect">
              <a:avLst/>
            </a:prstGeom>
          </p:spPr>
          <p:txBody>
            <a:bodyPr lIns="254000" tIns="254000" rIns="254000" bIns="254000" rtlCol="0" anchor="ctr"/>
            <a:lstStyle/>
            <a:p>
              <a:pPr marL="863599" lvl="1" indent="-431800" algn="ctr">
                <a:lnSpc>
                  <a:spcPts val="5199"/>
                </a:lnSpc>
                <a:buFont typeface="Arial"/>
                <a:buChar char="•"/>
              </a:pPr>
              <a:r>
                <a:rPr lang="en-US" sz="3999">
                  <a:solidFill>
                    <a:srgbClr val="000000"/>
                  </a:solidFill>
                  <a:latin typeface="Muli Bold"/>
                  <a:ea typeface="Muli Bold"/>
                  <a:cs typeface="Muli Bold"/>
                  <a:sym typeface="Muli Bold"/>
                </a:rPr>
                <a:t>Có sự kết hợp dường như phi lí giữa </a:t>
              </a:r>
              <a:r>
                <a:rPr lang="en-US" sz="3999">
                  <a:solidFill>
                    <a:srgbClr val="E00B0B"/>
                  </a:solidFill>
                  <a:latin typeface="Muli Bold"/>
                  <a:ea typeface="Muli Bold"/>
                  <a:cs typeface="Muli Bold"/>
                  <a:sym typeface="Muli Bold"/>
                </a:rPr>
                <a:t>các từ mang nghĩa đối chọi</a:t>
              </a:r>
              <a:r>
                <a:rPr lang="en-US" sz="3999">
                  <a:solidFill>
                    <a:srgbClr val="000000"/>
                  </a:solidFill>
                  <a:latin typeface="Muli Bold"/>
                  <a:ea typeface="Muli Bold"/>
                  <a:cs typeface="Muli Bold"/>
                  <a:sym typeface="Muli Bold"/>
                </a:rPr>
                <a:t> ngay trong một cụm từ</a:t>
              </a:r>
            </a:p>
          </p:txBody>
        </p:sp>
      </p:grpSp>
      <p:grpSp>
        <p:nvGrpSpPr>
          <p:cNvPr id="5" name="Group 5"/>
          <p:cNvGrpSpPr/>
          <p:nvPr/>
        </p:nvGrpSpPr>
        <p:grpSpPr>
          <a:xfrm rot="-10800000">
            <a:off x="-2915828" y="-3678236"/>
            <a:ext cx="12804984" cy="6226137"/>
            <a:chOff x="0" y="0"/>
            <a:chExt cx="11048529" cy="5372100"/>
          </a:xfrm>
        </p:grpSpPr>
        <p:sp>
          <p:nvSpPr>
            <p:cNvPr id="6" name="Freeform 6"/>
            <p:cNvSpPr/>
            <p:nvPr/>
          </p:nvSpPr>
          <p:spPr>
            <a:xfrm>
              <a:off x="0" y="0"/>
              <a:ext cx="11048529" cy="5372100"/>
            </a:xfrm>
            <a:custGeom>
              <a:avLst/>
              <a:gdLst/>
              <a:ahLst/>
              <a:cxnLst/>
              <a:rect l="l" t="t" r="r" b="b"/>
              <a:pathLst>
                <a:path w="11048529" h="5372100">
                  <a:moveTo>
                    <a:pt x="9497859" y="0"/>
                  </a:moveTo>
                  <a:lnTo>
                    <a:pt x="1550670" y="0"/>
                  </a:lnTo>
                  <a:lnTo>
                    <a:pt x="0" y="2686050"/>
                  </a:lnTo>
                  <a:lnTo>
                    <a:pt x="1550670" y="5372100"/>
                  </a:lnTo>
                  <a:lnTo>
                    <a:pt x="9497859" y="5372100"/>
                  </a:lnTo>
                  <a:lnTo>
                    <a:pt x="11048529" y="2686050"/>
                  </a:lnTo>
                  <a:lnTo>
                    <a:pt x="9497859" y="0"/>
                  </a:lnTo>
                  <a:close/>
                </a:path>
              </a:pathLst>
            </a:custGeom>
            <a:solidFill>
              <a:srgbClr val="A4E473"/>
            </a:solidFill>
          </p:spPr>
        </p:sp>
      </p:grpSp>
      <p:grpSp>
        <p:nvGrpSpPr>
          <p:cNvPr id="7" name="Group 7"/>
          <p:cNvGrpSpPr/>
          <p:nvPr/>
        </p:nvGrpSpPr>
        <p:grpSpPr>
          <a:xfrm>
            <a:off x="8611724" y="-865713"/>
            <a:ext cx="2695438" cy="2334501"/>
            <a:chOff x="0" y="0"/>
            <a:chExt cx="6202680" cy="5372100"/>
          </a:xfrm>
        </p:grpSpPr>
        <p:sp>
          <p:nvSpPr>
            <p:cNvPr id="8" name="Freeform 8"/>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00A181"/>
            </a:solidFill>
          </p:spPr>
        </p:sp>
      </p:grpSp>
      <p:sp>
        <p:nvSpPr>
          <p:cNvPr id="9" name="TextBox 9"/>
          <p:cNvSpPr txBox="1"/>
          <p:nvPr/>
        </p:nvSpPr>
        <p:spPr>
          <a:xfrm>
            <a:off x="1028700" y="981075"/>
            <a:ext cx="7752807" cy="829591"/>
          </a:xfrm>
          <a:prstGeom prst="rect">
            <a:avLst/>
          </a:prstGeom>
        </p:spPr>
        <p:txBody>
          <a:bodyPr lIns="0" tIns="0" rIns="0" bIns="0" rtlCol="0" anchor="t">
            <a:spAutoFit/>
          </a:bodyPr>
          <a:lstStyle/>
          <a:p>
            <a:pPr marL="0" lvl="0" indent="0" algn="l">
              <a:lnSpc>
                <a:spcPts val="6727"/>
              </a:lnSpc>
              <a:spcBef>
                <a:spcPct val="0"/>
              </a:spcBef>
            </a:pPr>
            <a:r>
              <a:rPr lang="en-US" sz="5175" spc="-51">
                <a:solidFill>
                  <a:srgbClr val="000000"/>
                </a:solidFill>
                <a:latin typeface="Muli Bold"/>
                <a:ea typeface="Muli Bold"/>
                <a:cs typeface="Muli Bold"/>
                <a:sym typeface="Muli Bold"/>
              </a:rPr>
              <a:t>Dấu hiệu nhận biết:</a:t>
            </a:r>
          </a:p>
        </p:txBody>
      </p:sp>
      <p:grpSp>
        <p:nvGrpSpPr>
          <p:cNvPr id="10" name="Group 10"/>
          <p:cNvGrpSpPr/>
          <p:nvPr/>
        </p:nvGrpSpPr>
        <p:grpSpPr>
          <a:xfrm>
            <a:off x="11218670" y="3785613"/>
            <a:ext cx="5848094" cy="5183618"/>
            <a:chOff x="0" y="0"/>
            <a:chExt cx="911926" cy="696466"/>
          </a:xfrm>
        </p:grpSpPr>
        <p:sp>
          <p:nvSpPr>
            <p:cNvPr id="11" name="Freeform 11"/>
            <p:cNvSpPr/>
            <p:nvPr/>
          </p:nvSpPr>
          <p:spPr>
            <a:xfrm>
              <a:off x="0" y="0"/>
              <a:ext cx="911926" cy="696466"/>
            </a:xfrm>
            <a:custGeom>
              <a:avLst/>
              <a:gdLst/>
              <a:ahLst/>
              <a:cxnLst/>
              <a:rect l="l" t="t" r="r" b="b"/>
              <a:pathLst>
                <a:path w="911926" h="696466">
                  <a:moveTo>
                    <a:pt x="0" y="0"/>
                  </a:moveTo>
                  <a:lnTo>
                    <a:pt x="911926" y="0"/>
                  </a:lnTo>
                  <a:lnTo>
                    <a:pt x="911926" y="696466"/>
                  </a:lnTo>
                  <a:lnTo>
                    <a:pt x="0" y="696466"/>
                  </a:lnTo>
                  <a:close/>
                </a:path>
              </a:pathLst>
            </a:custGeom>
            <a:solidFill>
              <a:srgbClr val="F4F4F4"/>
            </a:solidFill>
          </p:spPr>
        </p:sp>
        <p:sp>
          <p:nvSpPr>
            <p:cNvPr id="12" name="TextBox 12"/>
            <p:cNvSpPr txBox="1"/>
            <p:nvPr/>
          </p:nvSpPr>
          <p:spPr>
            <a:xfrm>
              <a:off x="0" y="-38100"/>
              <a:ext cx="911926" cy="734566"/>
            </a:xfrm>
            <a:prstGeom prst="rect">
              <a:avLst/>
            </a:prstGeom>
          </p:spPr>
          <p:txBody>
            <a:bodyPr lIns="254000" tIns="254000" rIns="254000" bIns="254000" rtlCol="0" anchor="ctr"/>
            <a:lstStyle/>
            <a:p>
              <a:pPr marL="863599" lvl="1" indent="-431800" algn="ctr">
                <a:lnSpc>
                  <a:spcPts val="5199"/>
                </a:lnSpc>
                <a:buFont typeface="Arial"/>
                <a:buChar char="•"/>
              </a:pPr>
              <a:r>
                <a:rPr lang="en-US" sz="3999">
                  <a:solidFill>
                    <a:srgbClr val="000000"/>
                  </a:solidFill>
                  <a:latin typeface="Muli Bold"/>
                  <a:ea typeface="Muli Bold"/>
                  <a:cs typeface="Muli Bold"/>
                  <a:sym typeface="Muli Bold"/>
                </a:rPr>
                <a:t>Câu có cụm từ mang tính chất của một </a:t>
              </a:r>
              <a:r>
                <a:rPr lang="en-US" sz="3999">
                  <a:solidFill>
                    <a:srgbClr val="E00B0B"/>
                  </a:solidFill>
                  <a:latin typeface="Muli Bold"/>
                  <a:ea typeface="Muli Bold"/>
                  <a:cs typeface="Muli Bold"/>
                  <a:sym typeface="Muli Bold"/>
                </a:rPr>
                <a:t>phụ chú khác thường </a:t>
              </a:r>
              <a:r>
                <a:rPr lang="en-US" sz="3999">
                  <a:solidFill>
                    <a:srgbClr val="000000"/>
                  </a:solidFill>
                  <a:latin typeface="Muli Bold"/>
                  <a:ea typeface="Muli Bold"/>
                  <a:cs typeface="Muli Bold"/>
                  <a:sym typeface="Muli Bold"/>
                </a:rPr>
                <a:t>đối với đối tượng được đề cập trước đó.</a:t>
              </a: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693104" y="371502"/>
            <a:ext cx="5699080" cy="1104846"/>
          </a:xfrm>
          <a:prstGeom prst="rect">
            <a:avLst/>
          </a:prstGeom>
        </p:spPr>
        <p:txBody>
          <a:bodyPr lIns="0" tIns="0" rIns="0" bIns="0" rtlCol="0" anchor="t">
            <a:spAutoFit/>
          </a:bodyPr>
          <a:lstStyle/>
          <a:p>
            <a:pPr algn="l">
              <a:lnSpc>
                <a:spcPts val="8760"/>
              </a:lnSpc>
              <a:spcBef>
                <a:spcPct val="0"/>
              </a:spcBef>
            </a:pPr>
            <a:r>
              <a:rPr lang="en-US" sz="7300" spc="-73">
                <a:solidFill>
                  <a:srgbClr val="000000"/>
                </a:solidFill>
                <a:latin typeface="Muli Bold"/>
                <a:ea typeface="Muli Bold"/>
                <a:cs typeface="Muli Bold"/>
                <a:sym typeface="Muli Bold"/>
              </a:rPr>
              <a:t>Thực hành:</a:t>
            </a:r>
          </a:p>
        </p:txBody>
      </p:sp>
      <p:grpSp>
        <p:nvGrpSpPr>
          <p:cNvPr id="3" name="Group 3"/>
          <p:cNvGrpSpPr/>
          <p:nvPr/>
        </p:nvGrpSpPr>
        <p:grpSpPr>
          <a:xfrm>
            <a:off x="16799111" y="2687862"/>
            <a:ext cx="2977778" cy="2578770"/>
            <a:chOff x="0" y="0"/>
            <a:chExt cx="3619627" cy="3134614"/>
          </a:xfrm>
        </p:grpSpPr>
        <p:sp>
          <p:nvSpPr>
            <p:cNvPr id="4" name="Freeform 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5" name="Group 5"/>
          <p:cNvGrpSpPr/>
          <p:nvPr/>
        </p:nvGrpSpPr>
        <p:grpSpPr>
          <a:xfrm>
            <a:off x="13660090" y="-135282"/>
            <a:ext cx="4201515" cy="3638531"/>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7" name="Group 7"/>
          <p:cNvGrpSpPr/>
          <p:nvPr/>
        </p:nvGrpSpPr>
        <p:grpSpPr>
          <a:xfrm>
            <a:off x="13243939" y="-956153"/>
            <a:ext cx="2481390" cy="2148895"/>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9" name="TextBox 9"/>
          <p:cNvSpPr txBox="1"/>
          <p:nvPr/>
        </p:nvSpPr>
        <p:spPr>
          <a:xfrm>
            <a:off x="5774991" y="671549"/>
            <a:ext cx="9582408" cy="600003"/>
          </a:xfrm>
          <a:prstGeom prst="rect">
            <a:avLst/>
          </a:prstGeom>
        </p:spPr>
        <p:txBody>
          <a:bodyPr lIns="0" tIns="0" rIns="0" bIns="0" rtlCol="0" anchor="t">
            <a:spAutoFit/>
          </a:bodyPr>
          <a:lstStyle/>
          <a:p>
            <a:pPr algn="l">
              <a:lnSpc>
                <a:spcPts val="4799"/>
              </a:lnSpc>
              <a:spcBef>
                <a:spcPct val="0"/>
              </a:spcBef>
            </a:pPr>
            <a:r>
              <a:rPr lang="en-US" sz="3999" spc="-39">
                <a:solidFill>
                  <a:srgbClr val="000000"/>
                </a:solidFill>
                <a:latin typeface="Muli Bold"/>
                <a:ea typeface="Muli Bold"/>
                <a:cs typeface="Muli Bold"/>
                <a:sym typeface="Muli Bold"/>
              </a:rPr>
              <a:t>HS thực hiện nhóm (4HS) </a:t>
            </a:r>
          </a:p>
        </p:txBody>
      </p:sp>
      <p:sp>
        <p:nvSpPr>
          <p:cNvPr id="10" name="TextBox 10"/>
          <p:cNvSpPr txBox="1"/>
          <p:nvPr/>
        </p:nvSpPr>
        <p:spPr>
          <a:xfrm>
            <a:off x="693104" y="1683983"/>
            <a:ext cx="9582408" cy="600003"/>
          </a:xfrm>
          <a:prstGeom prst="rect">
            <a:avLst/>
          </a:prstGeom>
        </p:spPr>
        <p:txBody>
          <a:bodyPr lIns="0" tIns="0" rIns="0" bIns="0" rtlCol="0" anchor="t">
            <a:spAutoFit/>
          </a:bodyPr>
          <a:lstStyle/>
          <a:p>
            <a:pPr algn="l">
              <a:lnSpc>
                <a:spcPts val="4799"/>
              </a:lnSpc>
              <a:spcBef>
                <a:spcPct val="0"/>
              </a:spcBef>
            </a:pPr>
            <a:r>
              <a:rPr lang="en-US" sz="3999" spc="-39">
                <a:solidFill>
                  <a:srgbClr val="000000"/>
                </a:solidFill>
                <a:latin typeface="Muli Bold"/>
                <a:ea typeface="Muli Bold"/>
                <a:cs typeface="Muli Bold"/>
                <a:sym typeface="Muli Bold"/>
              </a:rPr>
              <a:t>Câu 1: </a:t>
            </a:r>
          </a:p>
        </p:txBody>
      </p:sp>
      <p:sp>
        <p:nvSpPr>
          <p:cNvPr id="11" name="TextBox 11"/>
          <p:cNvSpPr txBox="1"/>
          <p:nvPr/>
        </p:nvSpPr>
        <p:spPr>
          <a:xfrm>
            <a:off x="1153293" y="2293511"/>
            <a:ext cx="16106007" cy="4333730"/>
          </a:xfrm>
          <a:prstGeom prst="rect">
            <a:avLst/>
          </a:prstGeom>
        </p:spPr>
        <p:txBody>
          <a:bodyPr lIns="0" tIns="0" rIns="0" bIns="0" rtlCol="0" anchor="t">
            <a:spAutoFit/>
          </a:bodyPr>
          <a:lstStyle/>
          <a:p>
            <a:pPr algn="l">
              <a:lnSpc>
                <a:spcPts val="4320"/>
              </a:lnSpc>
            </a:pPr>
            <a:r>
              <a:rPr lang="en-US" sz="3600" spc="-36">
                <a:solidFill>
                  <a:srgbClr val="000000"/>
                </a:solidFill>
                <a:latin typeface="Muli"/>
                <a:ea typeface="Muli"/>
                <a:cs typeface="Muli"/>
                <a:sym typeface="Muli"/>
              </a:rPr>
              <a:t>a. </a:t>
            </a:r>
          </a:p>
          <a:p>
            <a:pPr marL="777242" lvl="1" indent="-388621" algn="l">
              <a:lnSpc>
                <a:spcPts val="4320"/>
              </a:lnSpc>
              <a:buFont typeface="Arial"/>
              <a:buChar char="•"/>
            </a:pPr>
            <a:r>
              <a:rPr lang="en-US" sz="3600" spc="-36">
                <a:solidFill>
                  <a:srgbClr val="000000"/>
                </a:solidFill>
                <a:latin typeface="Muli"/>
                <a:ea typeface="Muli"/>
                <a:cs typeface="Muli"/>
                <a:sym typeface="Muli"/>
              </a:rPr>
              <a:t>Cụm từ “ở cái nước có hàng triệu con voi”</a:t>
            </a:r>
          </a:p>
          <a:p>
            <a:pPr marL="777242" lvl="1" indent="-388621" algn="l">
              <a:lnSpc>
                <a:spcPts val="4320"/>
              </a:lnSpc>
              <a:buFont typeface="Arial"/>
              <a:buChar char="•"/>
            </a:pPr>
            <a:r>
              <a:rPr lang="en-US" sz="3600" spc="-36">
                <a:solidFill>
                  <a:srgbClr val="000000"/>
                </a:solidFill>
                <a:latin typeface="Muli"/>
                <a:ea typeface="Muli"/>
                <a:cs typeface="Muli"/>
                <a:sym typeface="Muli"/>
              </a:rPr>
              <a:t>Tác dụng: chế giễu ngầm ẩn về một quốc gia, xứ sở (Xiêm)</a:t>
            </a:r>
          </a:p>
          <a:p>
            <a:pPr marL="777242" lvl="1" indent="-388621" algn="l">
              <a:lnSpc>
                <a:spcPts val="4320"/>
              </a:lnSpc>
              <a:buFont typeface="Arial"/>
              <a:buChar char="•"/>
            </a:pPr>
            <a:r>
              <a:rPr lang="en-US" sz="3600" spc="-36">
                <a:solidFill>
                  <a:srgbClr val="000000"/>
                </a:solidFill>
                <a:latin typeface="Muli"/>
                <a:ea typeface="Muli"/>
                <a:cs typeface="Muli"/>
                <a:sym typeface="Muli"/>
              </a:rPr>
              <a:t>Cách thức:</a:t>
            </a:r>
          </a:p>
          <a:p>
            <a:pPr algn="l">
              <a:lnSpc>
                <a:spcPts val="4320"/>
              </a:lnSpc>
            </a:pPr>
            <a:r>
              <a:rPr lang="en-US" sz="3600" spc="-36">
                <a:solidFill>
                  <a:srgbClr val="000000"/>
                </a:solidFill>
                <a:latin typeface="Muli"/>
                <a:ea typeface="Muli"/>
                <a:cs typeface="Muli"/>
                <a:sym typeface="Muli"/>
              </a:rPr>
              <a:t>+ Yếu tố nhại “Triệu Voi” (Vạn Tượng) là danh xưng quốc gia bị biến thành cụm từ thể hiện nội dung “tính đếm” nôm na</a:t>
            </a:r>
          </a:p>
          <a:p>
            <a:pPr algn="l">
              <a:lnSpc>
                <a:spcPts val="4320"/>
              </a:lnSpc>
            </a:pPr>
            <a:r>
              <a:rPr lang="en-US" sz="3600" spc="-36">
                <a:solidFill>
                  <a:srgbClr val="000000"/>
                </a:solidFill>
                <a:latin typeface="Muli"/>
                <a:ea typeface="Muli"/>
                <a:cs typeface="Muli"/>
                <a:sym typeface="Muli"/>
              </a:rPr>
              <a:t>+ Pha trộn cách nói nghiêm túc và bình dân, suồng sã</a:t>
            </a:r>
          </a:p>
          <a:p>
            <a:pPr algn="l">
              <a:lnSpc>
                <a:spcPts val="4320"/>
              </a:lnSpc>
              <a:spcBef>
                <a:spcPct val="0"/>
              </a:spcBef>
            </a:pPr>
            <a:endParaRPr lang="en-US" sz="3600" spc="-36">
              <a:solidFill>
                <a:srgbClr val="000000"/>
              </a:solidFill>
              <a:latin typeface="Muli"/>
              <a:ea typeface="Muli"/>
              <a:cs typeface="Muli"/>
              <a:sym typeface="Muli"/>
            </a:endParaRPr>
          </a:p>
        </p:txBody>
      </p:sp>
      <p:sp>
        <p:nvSpPr>
          <p:cNvPr id="12" name="TextBox 12"/>
          <p:cNvSpPr txBox="1"/>
          <p:nvPr/>
        </p:nvSpPr>
        <p:spPr>
          <a:xfrm>
            <a:off x="1028700" y="6276282"/>
            <a:ext cx="16106007" cy="3247917"/>
          </a:xfrm>
          <a:prstGeom prst="rect">
            <a:avLst/>
          </a:prstGeom>
        </p:spPr>
        <p:txBody>
          <a:bodyPr lIns="0" tIns="0" rIns="0" bIns="0" rtlCol="0" anchor="t">
            <a:spAutoFit/>
          </a:bodyPr>
          <a:lstStyle/>
          <a:p>
            <a:pPr algn="l">
              <a:lnSpc>
                <a:spcPts val="4320"/>
              </a:lnSpc>
            </a:pPr>
            <a:r>
              <a:rPr lang="en-US" sz="3600" spc="-36">
                <a:solidFill>
                  <a:srgbClr val="000000"/>
                </a:solidFill>
                <a:latin typeface="Muli"/>
                <a:ea typeface="Muli"/>
                <a:cs typeface="Muli"/>
                <a:sym typeface="Muli"/>
              </a:rPr>
              <a:t>b. </a:t>
            </a:r>
          </a:p>
          <a:p>
            <a:pPr marL="777242" lvl="1" indent="-388621" algn="l">
              <a:lnSpc>
                <a:spcPts val="4320"/>
              </a:lnSpc>
              <a:buFont typeface="Arial"/>
              <a:buChar char="•"/>
            </a:pPr>
            <a:r>
              <a:rPr lang="en-US" sz="3600" spc="-36">
                <a:solidFill>
                  <a:srgbClr val="000000"/>
                </a:solidFill>
                <a:latin typeface="Muli"/>
                <a:ea typeface="Muli"/>
                <a:cs typeface="Muli"/>
                <a:sym typeface="Muli"/>
              </a:rPr>
              <a:t>Cụm từ “ông đã bao công trình mới cấy được từng ấy râu”</a:t>
            </a:r>
          </a:p>
          <a:p>
            <a:pPr marL="777242" lvl="1" indent="-388621" algn="l">
              <a:lnSpc>
                <a:spcPts val="4320"/>
              </a:lnSpc>
              <a:buFont typeface="Arial"/>
              <a:buChar char="•"/>
            </a:pPr>
            <a:r>
              <a:rPr lang="en-US" sz="3600" spc="-36">
                <a:solidFill>
                  <a:srgbClr val="000000"/>
                </a:solidFill>
                <a:latin typeface="Muli"/>
                <a:ea typeface="Muli"/>
                <a:cs typeface="Muli"/>
                <a:sym typeface="Muli"/>
              </a:rPr>
              <a:t>Tác dụng: mỉa mai</a:t>
            </a:r>
          </a:p>
          <a:p>
            <a:pPr marL="777242" lvl="1" indent="-388621" algn="l">
              <a:lnSpc>
                <a:spcPts val="4320"/>
              </a:lnSpc>
              <a:buFont typeface="Arial"/>
              <a:buChar char="•"/>
            </a:pPr>
            <a:r>
              <a:rPr lang="en-US" sz="3600" spc="-36">
                <a:solidFill>
                  <a:srgbClr val="000000"/>
                </a:solidFill>
                <a:latin typeface="Muli"/>
                <a:ea typeface="Muli"/>
                <a:cs typeface="Muli"/>
                <a:sym typeface="Muli"/>
              </a:rPr>
              <a:t>Cách thức:</a:t>
            </a:r>
          </a:p>
          <a:p>
            <a:pPr algn="l">
              <a:lnSpc>
                <a:spcPts val="4320"/>
              </a:lnSpc>
            </a:pPr>
            <a:r>
              <a:rPr lang="en-US" sz="3600" spc="-36">
                <a:solidFill>
                  <a:srgbClr val="000000"/>
                </a:solidFill>
                <a:latin typeface="Muli"/>
                <a:ea typeface="Muli"/>
                <a:cs typeface="Muli"/>
                <a:sym typeface="Muli"/>
              </a:rPr>
              <a:t>+ Miêu tả trịnh trọng một hành động bình thường</a:t>
            </a:r>
          </a:p>
          <a:p>
            <a:pPr algn="l">
              <a:lnSpc>
                <a:spcPts val="4320"/>
              </a:lnSpc>
              <a:spcBef>
                <a:spcPct val="0"/>
              </a:spcBef>
            </a:pPr>
            <a:r>
              <a:rPr lang="en-US" sz="3600" spc="-36">
                <a:solidFill>
                  <a:srgbClr val="000000"/>
                </a:solidFill>
                <a:latin typeface="Muli"/>
                <a:ea typeface="Muli"/>
                <a:cs typeface="Muli"/>
                <a:sym typeface="Muli"/>
              </a:rPr>
              <a:t>+ So sánh mang tính hạ bệ đối tượng (“râu mép” với “dấu chua nghĩa”)</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693104" y="579138"/>
            <a:ext cx="5699080" cy="1104846"/>
          </a:xfrm>
          <a:prstGeom prst="rect">
            <a:avLst/>
          </a:prstGeom>
        </p:spPr>
        <p:txBody>
          <a:bodyPr lIns="0" tIns="0" rIns="0" bIns="0" rtlCol="0" anchor="t">
            <a:spAutoFit/>
          </a:bodyPr>
          <a:lstStyle/>
          <a:p>
            <a:pPr algn="l">
              <a:lnSpc>
                <a:spcPts val="8760"/>
              </a:lnSpc>
              <a:spcBef>
                <a:spcPct val="0"/>
              </a:spcBef>
            </a:pPr>
            <a:r>
              <a:rPr lang="en-US" sz="7300" spc="-73">
                <a:solidFill>
                  <a:srgbClr val="000000"/>
                </a:solidFill>
                <a:latin typeface="Muli Bold"/>
                <a:ea typeface="Muli Bold"/>
                <a:cs typeface="Muli Bold"/>
                <a:sym typeface="Muli Bold"/>
              </a:rPr>
              <a:t>Thực hành:</a:t>
            </a:r>
          </a:p>
        </p:txBody>
      </p:sp>
      <p:grpSp>
        <p:nvGrpSpPr>
          <p:cNvPr id="3" name="Group 3"/>
          <p:cNvGrpSpPr/>
          <p:nvPr/>
        </p:nvGrpSpPr>
        <p:grpSpPr>
          <a:xfrm>
            <a:off x="16799111" y="2687862"/>
            <a:ext cx="2977778" cy="2578770"/>
            <a:chOff x="0" y="0"/>
            <a:chExt cx="3619627" cy="3134614"/>
          </a:xfrm>
        </p:grpSpPr>
        <p:sp>
          <p:nvSpPr>
            <p:cNvPr id="4" name="Freeform 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5" name="Group 5"/>
          <p:cNvGrpSpPr/>
          <p:nvPr/>
        </p:nvGrpSpPr>
        <p:grpSpPr>
          <a:xfrm>
            <a:off x="13660090" y="-135282"/>
            <a:ext cx="4201515" cy="3638531"/>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7" name="Group 7"/>
          <p:cNvGrpSpPr/>
          <p:nvPr/>
        </p:nvGrpSpPr>
        <p:grpSpPr>
          <a:xfrm>
            <a:off x="13243939" y="-956153"/>
            <a:ext cx="2481390" cy="2148895"/>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9" name="TextBox 9"/>
          <p:cNvSpPr txBox="1"/>
          <p:nvPr/>
        </p:nvSpPr>
        <p:spPr>
          <a:xfrm>
            <a:off x="5774991" y="879184"/>
            <a:ext cx="9582408" cy="600003"/>
          </a:xfrm>
          <a:prstGeom prst="rect">
            <a:avLst/>
          </a:prstGeom>
        </p:spPr>
        <p:txBody>
          <a:bodyPr lIns="0" tIns="0" rIns="0" bIns="0" rtlCol="0" anchor="t">
            <a:spAutoFit/>
          </a:bodyPr>
          <a:lstStyle/>
          <a:p>
            <a:pPr algn="l">
              <a:lnSpc>
                <a:spcPts val="4799"/>
              </a:lnSpc>
              <a:spcBef>
                <a:spcPct val="0"/>
              </a:spcBef>
            </a:pPr>
            <a:r>
              <a:rPr lang="en-US" sz="3999" spc="-39">
                <a:solidFill>
                  <a:srgbClr val="000000"/>
                </a:solidFill>
                <a:latin typeface="Muli Bold"/>
                <a:ea typeface="Muli Bold"/>
                <a:cs typeface="Muli Bold"/>
                <a:sym typeface="Muli Bold"/>
              </a:rPr>
              <a:t>HS thực hiện nhóm (4HS) </a:t>
            </a:r>
          </a:p>
        </p:txBody>
      </p:sp>
      <p:sp>
        <p:nvSpPr>
          <p:cNvPr id="10" name="TextBox 10"/>
          <p:cNvSpPr txBox="1"/>
          <p:nvPr/>
        </p:nvSpPr>
        <p:spPr>
          <a:xfrm>
            <a:off x="693104" y="2143414"/>
            <a:ext cx="9582408" cy="600003"/>
          </a:xfrm>
          <a:prstGeom prst="rect">
            <a:avLst/>
          </a:prstGeom>
        </p:spPr>
        <p:txBody>
          <a:bodyPr lIns="0" tIns="0" rIns="0" bIns="0" rtlCol="0" anchor="t">
            <a:spAutoFit/>
          </a:bodyPr>
          <a:lstStyle/>
          <a:p>
            <a:pPr algn="l">
              <a:lnSpc>
                <a:spcPts val="4799"/>
              </a:lnSpc>
              <a:spcBef>
                <a:spcPct val="0"/>
              </a:spcBef>
            </a:pPr>
            <a:r>
              <a:rPr lang="en-US" sz="3999" spc="-39">
                <a:solidFill>
                  <a:srgbClr val="000000"/>
                </a:solidFill>
                <a:latin typeface="Muli Bold"/>
                <a:ea typeface="Muli Bold"/>
                <a:cs typeface="Muli Bold"/>
                <a:sym typeface="Muli Bold"/>
              </a:rPr>
              <a:t>Câu 2: </a:t>
            </a:r>
          </a:p>
        </p:txBody>
      </p:sp>
      <p:sp>
        <p:nvSpPr>
          <p:cNvPr id="11" name="TextBox 11"/>
          <p:cNvSpPr txBox="1"/>
          <p:nvPr/>
        </p:nvSpPr>
        <p:spPr>
          <a:xfrm>
            <a:off x="1153293" y="2752942"/>
            <a:ext cx="16106007" cy="2705010"/>
          </a:xfrm>
          <a:prstGeom prst="rect">
            <a:avLst/>
          </a:prstGeom>
        </p:spPr>
        <p:txBody>
          <a:bodyPr lIns="0" tIns="0" rIns="0" bIns="0" rtlCol="0" anchor="t">
            <a:spAutoFit/>
          </a:bodyPr>
          <a:lstStyle/>
          <a:p>
            <a:pPr algn="l">
              <a:lnSpc>
                <a:spcPts val="4320"/>
              </a:lnSpc>
            </a:pPr>
            <a:r>
              <a:rPr lang="en-US" sz="3600" spc="-36">
                <a:solidFill>
                  <a:srgbClr val="000000"/>
                </a:solidFill>
                <a:latin typeface="Muli"/>
                <a:ea typeface="Muli"/>
                <a:cs typeface="Muli"/>
                <a:sym typeface="Muli"/>
              </a:rPr>
              <a:t>a. </a:t>
            </a:r>
          </a:p>
          <a:p>
            <a:pPr marL="777242" lvl="1" indent="-388621" algn="l">
              <a:lnSpc>
                <a:spcPts val="4320"/>
              </a:lnSpc>
              <a:buFont typeface="Arial"/>
              <a:buChar char="•"/>
            </a:pPr>
            <a:r>
              <a:rPr lang="en-US" sz="3600" spc="-36">
                <a:solidFill>
                  <a:srgbClr val="000000"/>
                </a:solidFill>
                <a:latin typeface="Muli"/>
                <a:ea typeface="Muli"/>
                <a:cs typeface="Muli"/>
                <a:sym typeface="Muli"/>
              </a:rPr>
              <a:t>Biện pháp nghịchngữ: “giơ quả đấm chào loài người”.</a:t>
            </a:r>
          </a:p>
          <a:p>
            <a:pPr marL="777242" lvl="1" indent="-388621" algn="l">
              <a:lnSpc>
                <a:spcPts val="4320"/>
              </a:lnSpc>
              <a:buFont typeface="Arial"/>
              <a:buChar char="•"/>
            </a:pPr>
            <a:r>
              <a:rPr lang="en-US" sz="3600" spc="-36">
                <a:solidFill>
                  <a:srgbClr val="000000"/>
                </a:solidFill>
                <a:latin typeface="Muli"/>
                <a:ea typeface="Muli"/>
                <a:cs typeface="Muli"/>
                <a:sym typeface="Muli"/>
              </a:rPr>
              <a:t>Cụm từ: “quả đấm” gợi ý niệm về bạo lực và sự đối kháng,trong khi hành động “chào” lại biểu thị sự thân thiện, hoà đồng</a:t>
            </a:r>
          </a:p>
          <a:p>
            <a:pPr algn="l">
              <a:lnSpc>
                <a:spcPts val="4320"/>
              </a:lnSpc>
              <a:spcBef>
                <a:spcPct val="0"/>
              </a:spcBef>
            </a:pPr>
            <a:endParaRPr lang="en-US" sz="3600" spc="-36">
              <a:solidFill>
                <a:srgbClr val="000000"/>
              </a:solidFill>
              <a:latin typeface="Muli"/>
              <a:ea typeface="Muli"/>
              <a:cs typeface="Muli"/>
              <a:sym typeface="Muli"/>
            </a:endParaRPr>
          </a:p>
        </p:txBody>
      </p:sp>
      <p:sp>
        <p:nvSpPr>
          <p:cNvPr id="12" name="TextBox 12"/>
          <p:cNvSpPr txBox="1"/>
          <p:nvPr/>
        </p:nvSpPr>
        <p:spPr>
          <a:xfrm>
            <a:off x="1153293" y="5467476"/>
            <a:ext cx="16106007" cy="3790824"/>
          </a:xfrm>
          <a:prstGeom prst="rect">
            <a:avLst/>
          </a:prstGeom>
        </p:spPr>
        <p:txBody>
          <a:bodyPr lIns="0" tIns="0" rIns="0" bIns="0" rtlCol="0" anchor="t">
            <a:spAutoFit/>
          </a:bodyPr>
          <a:lstStyle/>
          <a:p>
            <a:pPr algn="l">
              <a:lnSpc>
                <a:spcPts val="4320"/>
              </a:lnSpc>
            </a:pPr>
            <a:r>
              <a:rPr lang="en-US" sz="3600" spc="-36">
                <a:solidFill>
                  <a:srgbClr val="000000"/>
                </a:solidFill>
                <a:latin typeface="Muli"/>
                <a:ea typeface="Muli"/>
                <a:cs typeface="Muli"/>
                <a:sym typeface="Muli"/>
              </a:rPr>
              <a:t>b. </a:t>
            </a:r>
          </a:p>
          <a:p>
            <a:pPr marL="777242" lvl="1" indent="-388621" algn="l">
              <a:lnSpc>
                <a:spcPts val="4320"/>
              </a:lnSpc>
              <a:buFont typeface="Arial"/>
              <a:buChar char="•"/>
            </a:pPr>
            <a:r>
              <a:rPr lang="en-US" sz="3600" spc="-36">
                <a:solidFill>
                  <a:srgbClr val="000000"/>
                </a:solidFill>
                <a:latin typeface="Muli"/>
                <a:ea typeface="Muli"/>
                <a:cs typeface="Muli"/>
                <a:sym typeface="Muli"/>
              </a:rPr>
              <a:t>Nghịch ngữ ở đây là “cơm rượu, bò lợn và quan phủ, quan tỉnh hiệp sức với nhau”.</a:t>
            </a:r>
          </a:p>
          <a:p>
            <a:pPr marL="777242" lvl="1" indent="-388621" algn="l">
              <a:lnSpc>
                <a:spcPts val="4320"/>
              </a:lnSpc>
              <a:buFont typeface="Arial"/>
              <a:buChar char="•"/>
            </a:pPr>
            <a:r>
              <a:rPr lang="en-US" sz="3600" spc="-36">
                <a:solidFill>
                  <a:srgbClr val="000000"/>
                </a:solidFill>
                <a:latin typeface="Muli"/>
                <a:ea typeface="Muli"/>
                <a:cs typeface="Muli"/>
                <a:sym typeface="Muli"/>
              </a:rPr>
              <a:t>“Cơm rượu” và “bò lợn”với “quan phủ, quan tỉnh”là những đối tượng khác biệt nhau về loại và “đẳng cấp”, vậy mà bị đánh đồng trong chuỗi liệt kê, từ “hiệp sức” mang hàm  ý mỉa mai, khinh miệt.</a:t>
            </a:r>
          </a:p>
          <a:p>
            <a:pPr algn="l">
              <a:lnSpc>
                <a:spcPts val="4320"/>
              </a:lnSpc>
              <a:spcBef>
                <a:spcPct val="0"/>
              </a:spcBef>
            </a:pPr>
            <a:endParaRPr lang="en-US" sz="3600" spc="-36">
              <a:solidFill>
                <a:srgbClr val="000000"/>
              </a:solidFill>
              <a:latin typeface="Muli"/>
              <a:ea typeface="Muli"/>
              <a:cs typeface="Muli"/>
              <a:sym typeface="Muli"/>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693104" y="579138"/>
            <a:ext cx="5699080" cy="1104846"/>
          </a:xfrm>
          <a:prstGeom prst="rect">
            <a:avLst/>
          </a:prstGeom>
        </p:spPr>
        <p:txBody>
          <a:bodyPr lIns="0" tIns="0" rIns="0" bIns="0" rtlCol="0" anchor="t">
            <a:spAutoFit/>
          </a:bodyPr>
          <a:lstStyle/>
          <a:p>
            <a:pPr algn="l">
              <a:lnSpc>
                <a:spcPts val="8760"/>
              </a:lnSpc>
              <a:spcBef>
                <a:spcPct val="0"/>
              </a:spcBef>
            </a:pPr>
            <a:r>
              <a:rPr lang="en-US" sz="7300" spc="-73">
                <a:solidFill>
                  <a:srgbClr val="000000"/>
                </a:solidFill>
                <a:latin typeface="Muli Bold"/>
                <a:ea typeface="Muli Bold"/>
                <a:cs typeface="Muli Bold"/>
                <a:sym typeface="Muli Bold"/>
              </a:rPr>
              <a:t>Thực hành:</a:t>
            </a:r>
          </a:p>
        </p:txBody>
      </p:sp>
      <p:grpSp>
        <p:nvGrpSpPr>
          <p:cNvPr id="3" name="Group 3"/>
          <p:cNvGrpSpPr/>
          <p:nvPr/>
        </p:nvGrpSpPr>
        <p:grpSpPr>
          <a:xfrm>
            <a:off x="16799111" y="2687862"/>
            <a:ext cx="2977778" cy="2578770"/>
            <a:chOff x="0" y="0"/>
            <a:chExt cx="3619627" cy="3134614"/>
          </a:xfrm>
        </p:grpSpPr>
        <p:sp>
          <p:nvSpPr>
            <p:cNvPr id="4" name="Freeform 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5" name="Group 5"/>
          <p:cNvGrpSpPr/>
          <p:nvPr/>
        </p:nvGrpSpPr>
        <p:grpSpPr>
          <a:xfrm>
            <a:off x="13660090" y="-135282"/>
            <a:ext cx="4201515" cy="3638531"/>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7" name="Group 7"/>
          <p:cNvGrpSpPr/>
          <p:nvPr/>
        </p:nvGrpSpPr>
        <p:grpSpPr>
          <a:xfrm>
            <a:off x="13243939" y="-956153"/>
            <a:ext cx="2481390" cy="2148895"/>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9" name="TextBox 9"/>
          <p:cNvSpPr txBox="1"/>
          <p:nvPr/>
        </p:nvSpPr>
        <p:spPr>
          <a:xfrm>
            <a:off x="5774991" y="879184"/>
            <a:ext cx="9582408" cy="600003"/>
          </a:xfrm>
          <a:prstGeom prst="rect">
            <a:avLst/>
          </a:prstGeom>
        </p:spPr>
        <p:txBody>
          <a:bodyPr lIns="0" tIns="0" rIns="0" bIns="0" rtlCol="0" anchor="t">
            <a:spAutoFit/>
          </a:bodyPr>
          <a:lstStyle/>
          <a:p>
            <a:pPr algn="l">
              <a:lnSpc>
                <a:spcPts val="4799"/>
              </a:lnSpc>
              <a:spcBef>
                <a:spcPct val="0"/>
              </a:spcBef>
            </a:pPr>
            <a:r>
              <a:rPr lang="en-US" sz="3999" spc="-39">
                <a:solidFill>
                  <a:srgbClr val="000000"/>
                </a:solidFill>
                <a:latin typeface="Muli Bold"/>
                <a:ea typeface="Muli Bold"/>
                <a:cs typeface="Muli Bold"/>
                <a:sym typeface="Muli Bold"/>
              </a:rPr>
              <a:t>HS thực hiện nhóm (4HS) </a:t>
            </a:r>
          </a:p>
        </p:txBody>
      </p:sp>
      <p:sp>
        <p:nvSpPr>
          <p:cNvPr id="10" name="TextBox 10"/>
          <p:cNvSpPr txBox="1"/>
          <p:nvPr/>
        </p:nvSpPr>
        <p:spPr>
          <a:xfrm>
            <a:off x="693104" y="2143414"/>
            <a:ext cx="9582408" cy="600003"/>
          </a:xfrm>
          <a:prstGeom prst="rect">
            <a:avLst/>
          </a:prstGeom>
        </p:spPr>
        <p:txBody>
          <a:bodyPr lIns="0" tIns="0" rIns="0" bIns="0" rtlCol="0" anchor="t">
            <a:spAutoFit/>
          </a:bodyPr>
          <a:lstStyle/>
          <a:p>
            <a:pPr algn="l">
              <a:lnSpc>
                <a:spcPts val="4799"/>
              </a:lnSpc>
              <a:spcBef>
                <a:spcPct val="0"/>
              </a:spcBef>
            </a:pPr>
            <a:r>
              <a:rPr lang="en-US" sz="3999" spc="-39">
                <a:solidFill>
                  <a:srgbClr val="000000"/>
                </a:solidFill>
                <a:latin typeface="Muli Bold"/>
                <a:ea typeface="Muli Bold"/>
                <a:cs typeface="Muli Bold"/>
                <a:sym typeface="Muli Bold"/>
              </a:rPr>
              <a:t>Câu 3: </a:t>
            </a:r>
          </a:p>
        </p:txBody>
      </p:sp>
      <p:sp>
        <p:nvSpPr>
          <p:cNvPr id="11" name="TextBox 11"/>
          <p:cNvSpPr txBox="1"/>
          <p:nvPr/>
        </p:nvSpPr>
        <p:spPr>
          <a:xfrm>
            <a:off x="1153293" y="2752942"/>
            <a:ext cx="16106007" cy="4333730"/>
          </a:xfrm>
          <a:prstGeom prst="rect">
            <a:avLst/>
          </a:prstGeom>
        </p:spPr>
        <p:txBody>
          <a:bodyPr lIns="0" tIns="0" rIns="0" bIns="0" rtlCol="0" anchor="t">
            <a:spAutoFit/>
          </a:bodyPr>
          <a:lstStyle/>
          <a:p>
            <a:pPr algn="l">
              <a:lnSpc>
                <a:spcPts val="4320"/>
              </a:lnSpc>
            </a:pPr>
            <a:r>
              <a:rPr lang="en-US" sz="3600" spc="-36">
                <a:solidFill>
                  <a:srgbClr val="000000"/>
                </a:solidFill>
                <a:latin typeface="Muli"/>
                <a:ea typeface="Muli"/>
                <a:cs typeface="Muli"/>
                <a:sym typeface="Muli"/>
              </a:rPr>
              <a:t>a. </a:t>
            </a:r>
          </a:p>
          <a:p>
            <a:pPr marL="777242" lvl="1" indent="-388621" algn="l">
              <a:lnSpc>
                <a:spcPts val="4320"/>
              </a:lnSpc>
              <a:buFont typeface="Arial"/>
              <a:buChar char="•"/>
            </a:pPr>
            <a:r>
              <a:rPr lang="en-US" sz="3600" spc="-36">
                <a:solidFill>
                  <a:srgbClr val="000000"/>
                </a:solidFill>
                <a:latin typeface="Muli"/>
                <a:ea typeface="Muli"/>
                <a:cs typeface="Muli"/>
                <a:sym typeface="Muli"/>
              </a:rPr>
              <a:t>Biện pháp nghịchngữ: “ầm ầm mà quạnh hiu”.</a:t>
            </a:r>
          </a:p>
          <a:p>
            <a:pPr marL="777242" lvl="1" indent="-388621" algn="l">
              <a:lnSpc>
                <a:spcPts val="4320"/>
              </a:lnSpc>
              <a:buFont typeface="Arial"/>
              <a:buChar char="•"/>
            </a:pPr>
            <a:r>
              <a:rPr lang="en-US" sz="3600" spc="-36">
                <a:solidFill>
                  <a:srgbClr val="000000"/>
                </a:solidFill>
                <a:latin typeface="Muli"/>
                <a:ea typeface="Muli"/>
                <a:cs typeface="Muli"/>
                <a:sym typeface="Muli"/>
              </a:rPr>
              <a:t>Ở đây, có sự đối chọi về nghĩa của hai từ chính trong cụm từ. “Ầm ầm” là từ tượng thanh, thường dùng để miêu tả tình trạng âm thanh lớn, mạnh. “Quạnh hiu”diễn tả tình trạng vắng vẻ, thường là tĩnh lặng của một không gian cụ thể. Ghép “ầm ầm” bên “quạnh hiu” để diễn tả một trạng thái chung của đối tượng là việc làm khác thường.</a:t>
            </a:r>
          </a:p>
          <a:p>
            <a:pPr algn="l">
              <a:lnSpc>
                <a:spcPts val="4320"/>
              </a:lnSpc>
              <a:spcBef>
                <a:spcPct val="0"/>
              </a:spcBef>
            </a:pPr>
            <a:endParaRPr lang="en-US" sz="3600" spc="-36">
              <a:solidFill>
                <a:srgbClr val="000000"/>
              </a:solidFill>
              <a:latin typeface="Muli"/>
              <a:ea typeface="Muli"/>
              <a:cs typeface="Muli"/>
              <a:sym typeface="Muli"/>
            </a:endParaRPr>
          </a:p>
        </p:txBody>
      </p:sp>
      <p:sp>
        <p:nvSpPr>
          <p:cNvPr id="12" name="TextBox 12"/>
          <p:cNvSpPr txBox="1"/>
          <p:nvPr/>
        </p:nvSpPr>
        <p:spPr>
          <a:xfrm>
            <a:off x="1028700" y="6276282"/>
            <a:ext cx="16106007" cy="2705010"/>
          </a:xfrm>
          <a:prstGeom prst="rect">
            <a:avLst/>
          </a:prstGeom>
        </p:spPr>
        <p:txBody>
          <a:bodyPr lIns="0" tIns="0" rIns="0" bIns="0" rtlCol="0" anchor="t">
            <a:spAutoFit/>
          </a:bodyPr>
          <a:lstStyle/>
          <a:p>
            <a:pPr algn="l">
              <a:lnSpc>
                <a:spcPts val="4320"/>
              </a:lnSpc>
            </a:pPr>
            <a:r>
              <a:rPr lang="en-US" sz="3600" spc="-36">
                <a:solidFill>
                  <a:srgbClr val="000000"/>
                </a:solidFill>
                <a:latin typeface="Muli"/>
                <a:ea typeface="Muli"/>
                <a:cs typeface="Muli"/>
                <a:sym typeface="Muli"/>
              </a:rPr>
              <a:t>b. </a:t>
            </a:r>
          </a:p>
          <a:p>
            <a:pPr marL="777242" lvl="1" indent="-388621" algn="l">
              <a:lnSpc>
                <a:spcPts val="4320"/>
              </a:lnSpc>
              <a:buFont typeface="Arial"/>
              <a:buChar char="•"/>
            </a:pPr>
            <a:r>
              <a:rPr lang="en-US" sz="3600" spc="-36">
                <a:solidFill>
                  <a:srgbClr val="000000"/>
                </a:solidFill>
                <a:latin typeface="Muli"/>
                <a:ea typeface="Muli"/>
                <a:cs typeface="Muli"/>
                <a:sym typeface="Muli"/>
              </a:rPr>
              <a:t>Biện pháp nghịch ngữ: “nhà báo cấp tiến với xã hội và bảo thủ với gia đình”.</a:t>
            </a:r>
          </a:p>
          <a:p>
            <a:pPr marL="777242" lvl="1" indent="-388621" algn="l">
              <a:lnSpc>
                <a:spcPts val="4320"/>
              </a:lnSpc>
              <a:spcBef>
                <a:spcPct val="0"/>
              </a:spcBef>
              <a:buFont typeface="Arial"/>
              <a:buChar char="•"/>
            </a:pPr>
            <a:r>
              <a:rPr lang="en-US" sz="3600" spc="-36">
                <a:solidFill>
                  <a:srgbClr val="000000"/>
                </a:solidFill>
                <a:latin typeface="Muli"/>
                <a:ea typeface="Muli"/>
                <a:cs typeface="Muli"/>
                <a:sym typeface="Muli"/>
              </a:rPr>
              <a:t>Ở đây, “cấp tiến” và “bảo thủ” lật tẩy bản chất của đối tượng, buộc độc giả phải tập trung chú ý vào một thông tin lẽ ra là thông tin phụ của câu văn.</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3"/>
          <p:cNvSpPr txBox="1"/>
          <p:nvPr/>
        </p:nvSpPr>
        <p:spPr>
          <a:xfrm>
            <a:off x="3403157" y="3056477"/>
            <a:ext cx="11083591" cy="1812611"/>
          </a:xfrm>
          <a:prstGeom prst="rect">
            <a:avLst/>
          </a:prstGeom>
        </p:spPr>
        <p:txBody>
          <a:bodyPr lIns="0" tIns="0" rIns="0" bIns="0" rtlCol="0" anchor="t">
            <a:spAutoFit/>
          </a:bodyPr>
          <a:lstStyle/>
          <a:p>
            <a:pPr algn="ctr">
              <a:lnSpc>
                <a:spcPts val="14776"/>
              </a:lnSpc>
            </a:pPr>
            <a:r>
              <a:rPr lang="en-US" sz="10707" spc="1049">
                <a:solidFill>
                  <a:srgbClr val="FFFFFF"/>
                </a:solidFill>
                <a:latin typeface="Baloo"/>
                <a:ea typeface="Baloo"/>
                <a:cs typeface="Baloo"/>
                <a:sym typeface="Baloo"/>
              </a:rPr>
              <a:t>LUYỆN TẬP</a:t>
            </a:r>
          </a:p>
        </p:txBody>
      </p:sp>
      <p:sp>
        <p:nvSpPr>
          <p:cNvPr id="4" name="Freeform 4"/>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flipH="1">
            <a:off x="14486747" y="3541505"/>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144000" y="926923"/>
            <a:ext cx="8115300" cy="2336888"/>
          </a:xfrm>
          <a:prstGeom prst="rect">
            <a:avLst/>
          </a:prstGeom>
          <a:solidFill>
            <a:srgbClr val="F4F4F4"/>
          </a:solidFill>
        </p:spPr>
      </p:sp>
      <p:sp>
        <p:nvSpPr>
          <p:cNvPr id="3" name="TextBox 3"/>
          <p:cNvSpPr txBox="1"/>
          <p:nvPr/>
        </p:nvSpPr>
        <p:spPr>
          <a:xfrm>
            <a:off x="1028700" y="6311944"/>
            <a:ext cx="8325066" cy="1409628"/>
          </a:xfrm>
          <a:prstGeom prst="rect">
            <a:avLst/>
          </a:prstGeom>
        </p:spPr>
        <p:txBody>
          <a:bodyPr lIns="0" tIns="0" rIns="0" bIns="0" rtlCol="0" anchor="t">
            <a:spAutoFit/>
          </a:bodyPr>
          <a:lstStyle/>
          <a:p>
            <a:pPr marL="0" lvl="0" indent="0" algn="l">
              <a:lnSpc>
                <a:spcPts val="11159"/>
              </a:lnSpc>
              <a:spcBef>
                <a:spcPct val="0"/>
              </a:spcBef>
            </a:pPr>
            <a:r>
              <a:rPr lang="en-US" sz="9299">
                <a:solidFill>
                  <a:srgbClr val="F24300"/>
                </a:solidFill>
                <a:latin typeface="Baloo"/>
                <a:ea typeface="Baloo"/>
                <a:cs typeface="Baloo"/>
                <a:sym typeface="Baloo"/>
              </a:rPr>
              <a:t>Ai nhanh hơn?</a:t>
            </a:r>
          </a:p>
        </p:txBody>
      </p:sp>
      <p:pic>
        <p:nvPicPr>
          <p:cNvPr id="4" name="Picture 4"/>
          <p:cNvPicPr>
            <a:picLocks noChangeAspect="1"/>
          </p:cNvPicPr>
          <p:nvPr/>
        </p:nvPicPr>
        <p:blipFill>
          <a:blip r:embed="rId2"/>
          <a:stretch>
            <a:fillRect/>
          </a:stretch>
        </p:blipFill>
        <p:spPr>
          <a:xfrm>
            <a:off x="9723850" y="1286922"/>
            <a:ext cx="1616890" cy="1616890"/>
          </a:xfrm>
          <a:prstGeom prst="rect">
            <a:avLst/>
          </a:prstGeom>
        </p:spPr>
      </p:pic>
      <p:sp>
        <p:nvSpPr>
          <p:cNvPr id="5" name="AutoShape 5"/>
          <p:cNvSpPr/>
          <p:nvPr/>
        </p:nvSpPr>
        <p:spPr>
          <a:xfrm>
            <a:off x="9144000" y="3975056"/>
            <a:ext cx="8115300" cy="2336888"/>
          </a:xfrm>
          <a:prstGeom prst="rect">
            <a:avLst/>
          </a:prstGeom>
          <a:solidFill>
            <a:srgbClr val="F4F4F4"/>
          </a:solidFill>
        </p:spPr>
      </p:sp>
      <p:pic>
        <p:nvPicPr>
          <p:cNvPr id="6" name="Picture 6"/>
          <p:cNvPicPr>
            <a:picLocks noChangeAspect="1"/>
          </p:cNvPicPr>
          <p:nvPr/>
        </p:nvPicPr>
        <p:blipFill>
          <a:blip r:embed="rId3"/>
          <a:stretch>
            <a:fillRect/>
          </a:stretch>
        </p:blipFill>
        <p:spPr>
          <a:xfrm>
            <a:off x="9723850" y="4335055"/>
            <a:ext cx="1616890" cy="1616890"/>
          </a:xfrm>
          <a:prstGeom prst="rect">
            <a:avLst/>
          </a:prstGeom>
        </p:spPr>
      </p:pic>
      <p:sp>
        <p:nvSpPr>
          <p:cNvPr id="7" name="AutoShape 7"/>
          <p:cNvSpPr/>
          <p:nvPr/>
        </p:nvSpPr>
        <p:spPr>
          <a:xfrm>
            <a:off x="9144000" y="7023188"/>
            <a:ext cx="8115300" cy="2336888"/>
          </a:xfrm>
          <a:prstGeom prst="rect">
            <a:avLst/>
          </a:prstGeom>
          <a:solidFill>
            <a:srgbClr val="F4F4F4"/>
          </a:solidFill>
        </p:spPr>
      </p:sp>
      <p:pic>
        <p:nvPicPr>
          <p:cNvPr id="8" name="Picture 8"/>
          <p:cNvPicPr>
            <a:picLocks noChangeAspect="1"/>
          </p:cNvPicPr>
          <p:nvPr/>
        </p:nvPicPr>
        <p:blipFill>
          <a:blip r:embed="rId4"/>
          <a:stretch>
            <a:fillRect/>
          </a:stretch>
        </p:blipFill>
        <p:spPr>
          <a:xfrm>
            <a:off x="9723850" y="7383187"/>
            <a:ext cx="1616890" cy="1616890"/>
          </a:xfrm>
          <a:prstGeom prst="rect">
            <a:avLst/>
          </a:prstGeom>
        </p:spPr>
      </p:pic>
      <p:sp>
        <p:nvSpPr>
          <p:cNvPr id="9" name="TextBox 9"/>
          <p:cNvSpPr txBox="1"/>
          <p:nvPr/>
        </p:nvSpPr>
        <p:spPr>
          <a:xfrm>
            <a:off x="11706441" y="1231768"/>
            <a:ext cx="4940012" cy="1698625"/>
          </a:xfrm>
          <a:prstGeom prst="rect">
            <a:avLst/>
          </a:prstGeom>
        </p:spPr>
        <p:txBody>
          <a:bodyPr lIns="0" tIns="0" rIns="0" bIns="0" rtlCol="0" anchor="t">
            <a:spAutoFit/>
          </a:bodyPr>
          <a:lstStyle/>
          <a:p>
            <a:pPr algn="l">
              <a:lnSpc>
                <a:spcPts val="4549"/>
              </a:lnSpc>
            </a:pPr>
            <a:r>
              <a:rPr lang="en-US" sz="3499">
                <a:solidFill>
                  <a:srgbClr val="000000"/>
                </a:solidFill>
                <a:latin typeface="Muli Semi-Bold"/>
                <a:ea typeface="Muli Semi-Bold"/>
                <a:cs typeface="Muli Semi-Bold"/>
                <a:sym typeface="Muli Semi-Bold"/>
              </a:rPr>
              <a:t>GV chiếu danh sách các ngữ liệu trên slide trong 3 phút</a:t>
            </a:r>
          </a:p>
        </p:txBody>
      </p:sp>
      <p:sp>
        <p:nvSpPr>
          <p:cNvPr id="10" name="TextBox 10"/>
          <p:cNvSpPr txBox="1"/>
          <p:nvPr/>
        </p:nvSpPr>
        <p:spPr>
          <a:xfrm>
            <a:off x="11706441" y="4279900"/>
            <a:ext cx="5552859" cy="1698625"/>
          </a:xfrm>
          <a:prstGeom prst="rect">
            <a:avLst/>
          </a:prstGeom>
        </p:spPr>
        <p:txBody>
          <a:bodyPr lIns="0" tIns="0" rIns="0" bIns="0" rtlCol="0" anchor="t">
            <a:spAutoFit/>
          </a:bodyPr>
          <a:lstStyle/>
          <a:p>
            <a:pPr algn="l">
              <a:lnSpc>
                <a:spcPts val="4549"/>
              </a:lnSpc>
            </a:pPr>
            <a:r>
              <a:rPr lang="en-US" sz="3499">
                <a:solidFill>
                  <a:srgbClr val="000000"/>
                </a:solidFill>
                <a:latin typeface="Muli Semi-Bold"/>
                <a:ea typeface="Muli Semi-Bold"/>
                <a:cs typeface="Muli Semi-Bold"/>
                <a:sym typeface="Muli Semi-Bold"/>
              </a:rPr>
              <a:t>HS đọc và phát hiện  cụm từ nói mỉa/nghịch ngữ và phân tích hiệu quả</a:t>
            </a:r>
          </a:p>
        </p:txBody>
      </p:sp>
      <p:sp>
        <p:nvSpPr>
          <p:cNvPr id="11" name="TextBox 11"/>
          <p:cNvSpPr txBox="1"/>
          <p:nvPr/>
        </p:nvSpPr>
        <p:spPr>
          <a:xfrm>
            <a:off x="11706441" y="7166712"/>
            <a:ext cx="4940012" cy="1127125"/>
          </a:xfrm>
          <a:prstGeom prst="rect">
            <a:avLst/>
          </a:prstGeom>
        </p:spPr>
        <p:txBody>
          <a:bodyPr lIns="0" tIns="0" rIns="0" bIns="0" rtlCol="0" anchor="t">
            <a:spAutoFit/>
          </a:bodyPr>
          <a:lstStyle/>
          <a:p>
            <a:pPr algn="l">
              <a:lnSpc>
                <a:spcPts val="4549"/>
              </a:lnSpc>
            </a:pPr>
            <a:r>
              <a:rPr lang="en-US" sz="3499">
                <a:solidFill>
                  <a:srgbClr val="000000"/>
                </a:solidFill>
                <a:latin typeface="Muli Semi-Bold"/>
                <a:ea typeface="Muli Semi-Bold"/>
                <a:cs typeface="Muli Semi-Bold"/>
                <a:sym typeface="Muli Semi-Bold"/>
              </a:rPr>
              <a:t>Bạn nào làm đúng sẽ được cộng điểm</a:t>
            </a:r>
          </a:p>
        </p:txBody>
      </p:sp>
      <p:pic>
        <p:nvPicPr>
          <p:cNvPr id="13" name="Picture 12">
            <a:extLst>
              <a:ext uri="{FF2B5EF4-FFF2-40B4-BE49-F238E27FC236}">
                <a16:creationId xmlns:a16="http://schemas.microsoft.com/office/drawing/2014/main" xmlns="" id="{0F008F8C-0224-B500-18E2-60B3426998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6674" y="644436"/>
            <a:ext cx="5396453" cy="56675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rot="-2779055">
            <a:off x="13796861" y="-6122862"/>
            <a:ext cx="7814999" cy="12245725"/>
          </a:xfrm>
          <a:custGeom>
            <a:avLst/>
            <a:gdLst/>
            <a:ahLst/>
            <a:cxnLst/>
            <a:rect l="l" t="t" r="r" b="b"/>
            <a:pathLst>
              <a:path w="7814999" h="12245725">
                <a:moveTo>
                  <a:pt x="0" y="0"/>
                </a:moveTo>
                <a:lnTo>
                  <a:pt x="7814999" y="0"/>
                </a:lnTo>
                <a:lnTo>
                  <a:pt x="7814999" y="12245724"/>
                </a:lnTo>
                <a:lnTo>
                  <a:pt x="0" y="122457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6381483">
            <a:off x="-3907500" y="4308153"/>
            <a:ext cx="7814999" cy="12245725"/>
          </a:xfrm>
          <a:custGeom>
            <a:avLst/>
            <a:gdLst/>
            <a:ahLst/>
            <a:cxnLst/>
            <a:rect l="l" t="t" r="r" b="b"/>
            <a:pathLst>
              <a:path w="7814999" h="12245725">
                <a:moveTo>
                  <a:pt x="0" y="0"/>
                </a:moveTo>
                <a:lnTo>
                  <a:pt x="7815000" y="0"/>
                </a:lnTo>
                <a:lnTo>
                  <a:pt x="7815000" y="12245725"/>
                </a:lnTo>
                <a:lnTo>
                  <a:pt x="0" y="1224572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457531">
            <a:off x="1137924" y="6846681"/>
            <a:ext cx="1602407" cy="1787901"/>
          </a:xfrm>
          <a:custGeom>
            <a:avLst/>
            <a:gdLst/>
            <a:ahLst/>
            <a:cxnLst/>
            <a:rect l="l" t="t" r="r" b="b"/>
            <a:pathLst>
              <a:path w="1602407" h="1787901">
                <a:moveTo>
                  <a:pt x="0" y="0"/>
                </a:moveTo>
                <a:lnTo>
                  <a:pt x="1602406" y="0"/>
                </a:lnTo>
                <a:lnTo>
                  <a:pt x="1602406" y="1787901"/>
                </a:lnTo>
                <a:lnTo>
                  <a:pt x="0" y="17879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7457531">
            <a:off x="14804382" y="584770"/>
            <a:ext cx="1648316" cy="1839126"/>
          </a:xfrm>
          <a:custGeom>
            <a:avLst/>
            <a:gdLst/>
            <a:ahLst/>
            <a:cxnLst/>
            <a:rect l="l" t="t" r="r" b="b"/>
            <a:pathLst>
              <a:path w="1648316" h="1839126">
                <a:moveTo>
                  <a:pt x="0" y="0"/>
                </a:moveTo>
                <a:lnTo>
                  <a:pt x="1648317" y="0"/>
                </a:lnTo>
                <a:lnTo>
                  <a:pt x="1648317" y="1839126"/>
                </a:lnTo>
                <a:lnTo>
                  <a:pt x="0" y="183912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3849820">
            <a:off x="14848576" y="7605376"/>
            <a:ext cx="1792971" cy="3071470"/>
          </a:xfrm>
          <a:custGeom>
            <a:avLst/>
            <a:gdLst/>
            <a:ahLst/>
            <a:cxnLst/>
            <a:rect l="l" t="t" r="r" b="b"/>
            <a:pathLst>
              <a:path w="1792971" h="3071470">
                <a:moveTo>
                  <a:pt x="0" y="0"/>
                </a:moveTo>
                <a:lnTo>
                  <a:pt x="1792970" y="0"/>
                </a:lnTo>
                <a:lnTo>
                  <a:pt x="1792970" y="3071471"/>
                </a:lnTo>
                <a:lnTo>
                  <a:pt x="0" y="307147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flipH="1" flipV="1">
            <a:off x="16076645" y="-712947"/>
            <a:ext cx="2365310" cy="2890720"/>
          </a:xfrm>
          <a:custGeom>
            <a:avLst/>
            <a:gdLst/>
            <a:ahLst/>
            <a:cxnLst/>
            <a:rect l="l" t="t" r="r" b="b"/>
            <a:pathLst>
              <a:path w="2365310" h="2890720">
                <a:moveTo>
                  <a:pt x="2365310" y="2890720"/>
                </a:moveTo>
                <a:lnTo>
                  <a:pt x="0" y="2890720"/>
                </a:lnTo>
                <a:lnTo>
                  <a:pt x="0" y="0"/>
                </a:lnTo>
                <a:lnTo>
                  <a:pt x="2365310" y="0"/>
                </a:lnTo>
                <a:lnTo>
                  <a:pt x="2365310" y="289072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196826" y="7782149"/>
            <a:ext cx="2365310" cy="2890720"/>
          </a:xfrm>
          <a:custGeom>
            <a:avLst/>
            <a:gdLst/>
            <a:ahLst/>
            <a:cxnLst/>
            <a:rect l="l" t="t" r="r" b="b"/>
            <a:pathLst>
              <a:path w="2365310" h="2890720">
                <a:moveTo>
                  <a:pt x="0" y="0"/>
                </a:moveTo>
                <a:lnTo>
                  <a:pt x="2365310" y="0"/>
                </a:lnTo>
                <a:lnTo>
                  <a:pt x="2365310" y="2890720"/>
                </a:lnTo>
                <a:lnTo>
                  <a:pt x="0" y="289072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962334" y="9664559"/>
            <a:ext cx="7315200" cy="3604399"/>
          </a:xfrm>
          <a:custGeom>
            <a:avLst/>
            <a:gdLst/>
            <a:ahLst/>
            <a:cxnLst/>
            <a:rect l="l" t="t" r="r" b="b"/>
            <a:pathLst>
              <a:path w="7315200" h="3604399">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0" name="Freeform 10"/>
          <p:cNvSpPr/>
          <p:nvPr/>
        </p:nvSpPr>
        <p:spPr>
          <a:xfrm>
            <a:off x="16076645" y="1352854"/>
            <a:ext cx="7315200" cy="3604399"/>
          </a:xfrm>
          <a:custGeom>
            <a:avLst/>
            <a:gdLst/>
            <a:ahLst/>
            <a:cxnLst/>
            <a:rect l="l" t="t" r="r" b="b"/>
            <a:pathLst>
              <a:path w="7315200" h="3604399">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TextBox 11"/>
          <p:cNvSpPr txBox="1"/>
          <p:nvPr/>
        </p:nvSpPr>
        <p:spPr>
          <a:xfrm>
            <a:off x="2626980" y="486315"/>
            <a:ext cx="12528867" cy="1282755"/>
          </a:xfrm>
          <a:prstGeom prst="rect">
            <a:avLst/>
          </a:prstGeom>
        </p:spPr>
        <p:txBody>
          <a:bodyPr lIns="0" tIns="0" rIns="0" bIns="0" rtlCol="0" anchor="t">
            <a:spAutoFit/>
          </a:bodyPr>
          <a:lstStyle/>
          <a:p>
            <a:pPr algn="ctr">
              <a:lnSpc>
                <a:spcPts val="9630"/>
              </a:lnSpc>
            </a:pPr>
            <a:r>
              <a:rPr lang="en-US" sz="9630">
                <a:solidFill>
                  <a:srgbClr val="B5838D"/>
                </a:solidFill>
                <a:latin typeface="Baloo"/>
                <a:ea typeface="Baloo"/>
                <a:cs typeface="Baloo"/>
                <a:sym typeface="Baloo"/>
              </a:rPr>
              <a:t>Đâu là nói mỉa?</a:t>
            </a:r>
          </a:p>
        </p:txBody>
      </p:sp>
      <p:sp>
        <p:nvSpPr>
          <p:cNvPr id="12" name="Freeform 12"/>
          <p:cNvSpPr/>
          <p:nvPr/>
        </p:nvSpPr>
        <p:spPr>
          <a:xfrm>
            <a:off x="-3863796" y="1701904"/>
            <a:ext cx="5802923" cy="4114800"/>
          </a:xfrm>
          <a:custGeom>
            <a:avLst/>
            <a:gdLst/>
            <a:ahLst/>
            <a:cxnLst/>
            <a:rect l="l" t="t" r="r" b="b"/>
            <a:pathLst>
              <a:path w="5802923" h="4114800">
                <a:moveTo>
                  <a:pt x="0" y="0"/>
                </a:moveTo>
                <a:lnTo>
                  <a:pt x="5802923" y="0"/>
                </a:lnTo>
                <a:lnTo>
                  <a:pt x="5802923" y="4114800"/>
                </a:lnTo>
                <a:lnTo>
                  <a:pt x="0" y="411480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grpSp>
        <p:nvGrpSpPr>
          <p:cNvPr id="13" name="Group 13"/>
          <p:cNvGrpSpPr/>
          <p:nvPr/>
        </p:nvGrpSpPr>
        <p:grpSpPr>
          <a:xfrm>
            <a:off x="749159" y="2177773"/>
            <a:ext cx="9449573" cy="2020022"/>
            <a:chOff x="0" y="0"/>
            <a:chExt cx="12599430" cy="2693363"/>
          </a:xfrm>
        </p:grpSpPr>
        <p:sp>
          <p:nvSpPr>
            <p:cNvPr id="14" name="TextBox 14"/>
            <p:cNvSpPr txBox="1"/>
            <p:nvPr/>
          </p:nvSpPr>
          <p:spPr>
            <a:xfrm>
              <a:off x="2100400" y="414564"/>
              <a:ext cx="10499030" cy="2278798"/>
            </a:xfrm>
            <a:prstGeom prst="rect">
              <a:avLst/>
            </a:prstGeom>
          </p:spPr>
          <p:txBody>
            <a:bodyPr lIns="0" tIns="0" rIns="0" bIns="0" rtlCol="0" anchor="t">
              <a:spAutoFit/>
            </a:bodyPr>
            <a:lstStyle/>
            <a:p>
              <a:pPr algn="l">
                <a:lnSpc>
                  <a:spcPts val="4620"/>
                </a:lnSpc>
              </a:pPr>
              <a:r>
                <a:rPr lang="en-US" sz="3300">
                  <a:solidFill>
                    <a:srgbClr val="805A62"/>
                  </a:solidFill>
                  <a:latin typeface="Noto Sans"/>
                  <a:ea typeface="Noto Sans"/>
                  <a:cs typeface="Noto Sans"/>
                  <a:sym typeface="Noto Sans"/>
                </a:rPr>
                <a:t>“Chồng người vác giáo săn heo</a:t>
              </a:r>
            </a:p>
            <a:p>
              <a:pPr algn="l">
                <a:lnSpc>
                  <a:spcPts val="4620"/>
                </a:lnSpc>
              </a:pPr>
              <a:r>
                <a:rPr lang="en-US" sz="3300">
                  <a:solidFill>
                    <a:srgbClr val="805A62"/>
                  </a:solidFill>
                  <a:latin typeface="Noto Sans"/>
                  <a:ea typeface="Noto Sans"/>
                  <a:cs typeface="Noto Sans"/>
                  <a:sym typeface="Noto Sans"/>
                </a:rPr>
                <a:t>Chồng em vác đĩa săn mèo khắp mâm”</a:t>
              </a:r>
            </a:p>
            <a:p>
              <a:pPr algn="l">
                <a:lnSpc>
                  <a:spcPts val="4620"/>
                </a:lnSpc>
              </a:pPr>
              <a:endParaRPr lang="en-US" sz="3300">
                <a:solidFill>
                  <a:srgbClr val="805A62"/>
                </a:solidFill>
                <a:latin typeface="Noto Sans"/>
                <a:ea typeface="Noto Sans"/>
                <a:cs typeface="Noto Sans"/>
                <a:sym typeface="Noto Sans"/>
              </a:endParaRPr>
            </a:p>
          </p:txBody>
        </p:sp>
        <p:sp>
          <p:nvSpPr>
            <p:cNvPr id="15" name="TextBox 15"/>
            <p:cNvSpPr txBox="1"/>
            <p:nvPr/>
          </p:nvSpPr>
          <p:spPr>
            <a:xfrm>
              <a:off x="0" y="123825"/>
              <a:ext cx="1449412" cy="1234198"/>
            </a:xfrm>
            <a:prstGeom prst="rect">
              <a:avLst/>
            </a:prstGeom>
          </p:spPr>
          <p:txBody>
            <a:bodyPr lIns="0" tIns="0" rIns="0" bIns="0" rtlCol="0" anchor="t">
              <a:spAutoFit/>
            </a:bodyPr>
            <a:lstStyle/>
            <a:p>
              <a:pPr algn="ctr">
                <a:lnSpc>
                  <a:spcPts val="6725"/>
                </a:lnSpc>
              </a:pPr>
              <a:r>
                <a:rPr lang="en-US" sz="6725">
                  <a:solidFill>
                    <a:srgbClr val="B5838D"/>
                  </a:solidFill>
                  <a:latin typeface="Wedges"/>
                  <a:ea typeface="Wedges"/>
                  <a:cs typeface="Wedges"/>
                  <a:sym typeface="Wedges"/>
                </a:rPr>
                <a:t>1.</a:t>
              </a:r>
            </a:p>
          </p:txBody>
        </p:sp>
      </p:grpSp>
      <p:sp>
        <p:nvSpPr>
          <p:cNvPr id="16" name="Freeform 16"/>
          <p:cNvSpPr/>
          <p:nvPr/>
        </p:nvSpPr>
        <p:spPr>
          <a:xfrm flipH="1" flipV="1">
            <a:off x="17259300" y="7351958"/>
            <a:ext cx="5802923" cy="4114800"/>
          </a:xfrm>
          <a:custGeom>
            <a:avLst/>
            <a:gdLst/>
            <a:ahLst/>
            <a:cxnLst/>
            <a:rect l="l" t="t" r="r" b="b"/>
            <a:pathLst>
              <a:path w="5802923" h="4114800">
                <a:moveTo>
                  <a:pt x="5802923" y="4114800"/>
                </a:moveTo>
                <a:lnTo>
                  <a:pt x="0" y="4114800"/>
                </a:lnTo>
                <a:lnTo>
                  <a:pt x="0" y="0"/>
                </a:lnTo>
                <a:lnTo>
                  <a:pt x="5802923" y="0"/>
                </a:lnTo>
                <a:lnTo>
                  <a:pt x="5802923" y="411480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7" name="Freeform 17"/>
          <p:cNvSpPr/>
          <p:nvPr/>
        </p:nvSpPr>
        <p:spPr>
          <a:xfrm>
            <a:off x="-3140600" y="-787260"/>
            <a:ext cx="7315200" cy="3604399"/>
          </a:xfrm>
          <a:custGeom>
            <a:avLst/>
            <a:gdLst/>
            <a:ahLst/>
            <a:cxnLst/>
            <a:rect l="l" t="t" r="r" b="b"/>
            <a:pathLst>
              <a:path w="7315200" h="3604399">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18" name="Group 18"/>
          <p:cNvGrpSpPr/>
          <p:nvPr/>
        </p:nvGrpSpPr>
        <p:grpSpPr>
          <a:xfrm>
            <a:off x="2974049" y="3759304"/>
            <a:ext cx="11430429" cy="2020022"/>
            <a:chOff x="0" y="0"/>
            <a:chExt cx="15240573" cy="2693363"/>
          </a:xfrm>
        </p:grpSpPr>
        <p:sp>
          <p:nvSpPr>
            <p:cNvPr id="19" name="TextBox 19"/>
            <p:cNvSpPr txBox="1"/>
            <p:nvPr/>
          </p:nvSpPr>
          <p:spPr>
            <a:xfrm>
              <a:off x="2540694" y="414564"/>
              <a:ext cx="12699879" cy="2278798"/>
            </a:xfrm>
            <a:prstGeom prst="rect">
              <a:avLst/>
            </a:prstGeom>
          </p:spPr>
          <p:txBody>
            <a:bodyPr lIns="0" tIns="0" rIns="0" bIns="0" rtlCol="0" anchor="t">
              <a:spAutoFit/>
            </a:bodyPr>
            <a:lstStyle/>
            <a:p>
              <a:pPr algn="l">
                <a:lnSpc>
                  <a:spcPts val="4620"/>
                </a:lnSpc>
              </a:pPr>
              <a:r>
                <a:rPr lang="en-US" sz="3300">
                  <a:solidFill>
                    <a:srgbClr val="805A62"/>
                  </a:solidFill>
                  <a:latin typeface="Noto Sans"/>
                  <a:ea typeface="Noto Sans"/>
                  <a:cs typeface="Noto Sans"/>
                  <a:sym typeface="Noto Sans"/>
                </a:rPr>
                <a:t>“Làm trai cho đáng nên trai</a:t>
              </a:r>
            </a:p>
            <a:p>
              <a:pPr algn="l">
                <a:lnSpc>
                  <a:spcPts val="4620"/>
                </a:lnSpc>
              </a:pPr>
              <a:r>
                <a:rPr lang="en-US" sz="3300">
                  <a:solidFill>
                    <a:srgbClr val="805A62"/>
                  </a:solidFill>
                  <a:latin typeface="Noto Sans"/>
                  <a:ea typeface="Noto Sans"/>
                  <a:cs typeface="Noto Sans"/>
                  <a:sym typeface="Noto Sans"/>
                </a:rPr>
                <a:t>Một trăm mâm cỗ chẳng sai đám nào” </a:t>
              </a:r>
            </a:p>
            <a:p>
              <a:pPr algn="l">
                <a:lnSpc>
                  <a:spcPts val="4620"/>
                </a:lnSpc>
              </a:pPr>
              <a:endParaRPr lang="en-US" sz="3300">
                <a:solidFill>
                  <a:srgbClr val="805A62"/>
                </a:solidFill>
                <a:latin typeface="Noto Sans"/>
                <a:ea typeface="Noto Sans"/>
                <a:cs typeface="Noto Sans"/>
                <a:sym typeface="Noto Sans"/>
              </a:endParaRPr>
            </a:p>
          </p:txBody>
        </p:sp>
        <p:sp>
          <p:nvSpPr>
            <p:cNvPr id="20" name="TextBox 20"/>
            <p:cNvSpPr txBox="1"/>
            <p:nvPr/>
          </p:nvSpPr>
          <p:spPr>
            <a:xfrm>
              <a:off x="0" y="123825"/>
              <a:ext cx="1753243" cy="1234198"/>
            </a:xfrm>
            <a:prstGeom prst="rect">
              <a:avLst/>
            </a:prstGeom>
          </p:spPr>
          <p:txBody>
            <a:bodyPr lIns="0" tIns="0" rIns="0" bIns="0" rtlCol="0" anchor="t">
              <a:spAutoFit/>
            </a:bodyPr>
            <a:lstStyle/>
            <a:p>
              <a:pPr algn="ctr">
                <a:lnSpc>
                  <a:spcPts val="6725"/>
                </a:lnSpc>
              </a:pPr>
              <a:r>
                <a:rPr lang="en-US" sz="6725">
                  <a:solidFill>
                    <a:srgbClr val="B5838D"/>
                  </a:solidFill>
                  <a:latin typeface="Wedges"/>
                  <a:ea typeface="Wedges"/>
                  <a:cs typeface="Wedges"/>
                  <a:sym typeface="Wedges"/>
                </a:rPr>
                <a:t>2.</a:t>
              </a:r>
            </a:p>
          </p:txBody>
        </p:sp>
      </p:grpSp>
      <p:grpSp>
        <p:nvGrpSpPr>
          <p:cNvPr id="21" name="Group 21"/>
          <p:cNvGrpSpPr/>
          <p:nvPr/>
        </p:nvGrpSpPr>
        <p:grpSpPr>
          <a:xfrm>
            <a:off x="5357988" y="5331937"/>
            <a:ext cx="9046490" cy="2020022"/>
            <a:chOff x="0" y="0"/>
            <a:chExt cx="12061987" cy="2693363"/>
          </a:xfrm>
        </p:grpSpPr>
        <p:sp>
          <p:nvSpPr>
            <p:cNvPr id="22" name="TextBox 22"/>
            <p:cNvSpPr txBox="1"/>
            <p:nvPr/>
          </p:nvSpPr>
          <p:spPr>
            <a:xfrm>
              <a:off x="2010805" y="414564"/>
              <a:ext cx="10051182" cy="2278798"/>
            </a:xfrm>
            <a:prstGeom prst="rect">
              <a:avLst/>
            </a:prstGeom>
          </p:spPr>
          <p:txBody>
            <a:bodyPr lIns="0" tIns="0" rIns="0" bIns="0" rtlCol="0" anchor="t">
              <a:spAutoFit/>
            </a:bodyPr>
            <a:lstStyle/>
            <a:p>
              <a:pPr algn="l">
                <a:lnSpc>
                  <a:spcPts val="4620"/>
                </a:lnSpc>
              </a:pPr>
              <a:r>
                <a:rPr lang="en-US" sz="3300">
                  <a:solidFill>
                    <a:srgbClr val="805A62"/>
                  </a:solidFill>
                  <a:latin typeface="Noto Sans"/>
                  <a:ea typeface="Noto Sans"/>
                  <a:cs typeface="Noto Sans"/>
                  <a:sym typeface="Noto Sans"/>
                </a:rPr>
                <a:t>“Đồn rằng cha mẹ anh hiền</a:t>
              </a:r>
            </a:p>
            <a:p>
              <a:pPr algn="l">
                <a:lnSpc>
                  <a:spcPts val="4620"/>
                </a:lnSpc>
              </a:pPr>
              <a:r>
                <a:rPr lang="en-US" sz="3300">
                  <a:solidFill>
                    <a:srgbClr val="805A62"/>
                  </a:solidFill>
                  <a:latin typeface="Noto Sans"/>
                  <a:ea typeface="Noto Sans"/>
                  <a:cs typeface="Noto Sans"/>
                  <a:sym typeface="Noto Sans"/>
                </a:rPr>
                <a:t>Cắm cơm không vỡ, cắn tiền vỡ tư” </a:t>
              </a:r>
            </a:p>
            <a:p>
              <a:pPr algn="l">
                <a:lnSpc>
                  <a:spcPts val="4620"/>
                </a:lnSpc>
              </a:pPr>
              <a:endParaRPr lang="en-US" sz="3300">
                <a:solidFill>
                  <a:srgbClr val="805A62"/>
                </a:solidFill>
                <a:latin typeface="Noto Sans"/>
                <a:ea typeface="Noto Sans"/>
                <a:cs typeface="Noto Sans"/>
                <a:sym typeface="Noto Sans"/>
              </a:endParaRPr>
            </a:p>
          </p:txBody>
        </p:sp>
        <p:sp>
          <p:nvSpPr>
            <p:cNvPr id="23" name="TextBox 23"/>
            <p:cNvSpPr txBox="1"/>
            <p:nvPr/>
          </p:nvSpPr>
          <p:spPr>
            <a:xfrm>
              <a:off x="0" y="123825"/>
              <a:ext cx="1387586" cy="1234198"/>
            </a:xfrm>
            <a:prstGeom prst="rect">
              <a:avLst/>
            </a:prstGeom>
          </p:spPr>
          <p:txBody>
            <a:bodyPr lIns="0" tIns="0" rIns="0" bIns="0" rtlCol="0" anchor="t">
              <a:spAutoFit/>
            </a:bodyPr>
            <a:lstStyle/>
            <a:p>
              <a:pPr algn="ctr">
                <a:lnSpc>
                  <a:spcPts val="6725"/>
                </a:lnSpc>
              </a:pPr>
              <a:r>
                <a:rPr lang="en-US" sz="6725">
                  <a:solidFill>
                    <a:srgbClr val="B5838D"/>
                  </a:solidFill>
                  <a:latin typeface="Wedges"/>
                  <a:ea typeface="Wedges"/>
                  <a:cs typeface="Wedges"/>
                  <a:sym typeface="Wedges"/>
                </a:rPr>
                <a:t>3.</a:t>
              </a:r>
            </a:p>
          </p:txBody>
        </p:sp>
      </p:grpSp>
      <p:grpSp>
        <p:nvGrpSpPr>
          <p:cNvPr id="24" name="Group 24"/>
          <p:cNvGrpSpPr/>
          <p:nvPr/>
        </p:nvGrpSpPr>
        <p:grpSpPr>
          <a:xfrm>
            <a:off x="7109223" y="6886172"/>
            <a:ext cx="10150077" cy="2600993"/>
            <a:chOff x="0" y="0"/>
            <a:chExt cx="13533437" cy="3467990"/>
          </a:xfrm>
        </p:grpSpPr>
        <p:sp>
          <p:nvSpPr>
            <p:cNvPr id="25" name="TextBox 25"/>
            <p:cNvSpPr txBox="1"/>
            <p:nvPr/>
          </p:nvSpPr>
          <p:spPr>
            <a:xfrm>
              <a:off x="2256104" y="414564"/>
              <a:ext cx="11277332" cy="3053426"/>
            </a:xfrm>
            <a:prstGeom prst="rect">
              <a:avLst/>
            </a:prstGeom>
          </p:spPr>
          <p:txBody>
            <a:bodyPr lIns="0" tIns="0" rIns="0" bIns="0" rtlCol="0" anchor="t">
              <a:spAutoFit/>
            </a:bodyPr>
            <a:lstStyle/>
            <a:p>
              <a:pPr algn="ctr">
                <a:lnSpc>
                  <a:spcPts val="4620"/>
                </a:lnSpc>
              </a:pPr>
              <a:r>
                <a:rPr lang="en-US" sz="3300">
                  <a:solidFill>
                    <a:srgbClr val="805A62"/>
                  </a:solidFill>
                  <a:latin typeface="Noto Sans"/>
                  <a:ea typeface="Noto Sans"/>
                  <a:cs typeface="Noto Sans"/>
                  <a:sym typeface="Noto Sans"/>
                </a:rPr>
                <a:t>Con kiến mà leo cành đa</a:t>
              </a:r>
            </a:p>
            <a:p>
              <a:pPr algn="ctr">
                <a:lnSpc>
                  <a:spcPts val="4620"/>
                </a:lnSpc>
              </a:pPr>
              <a:r>
                <a:rPr lang="en-US" sz="3300">
                  <a:solidFill>
                    <a:srgbClr val="805A62"/>
                  </a:solidFill>
                  <a:latin typeface="Noto Sans"/>
                  <a:ea typeface="Noto Sans"/>
                  <a:cs typeface="Noto Sans"/>
                  <a:sym typeface="Noto Sans"/>
                </a:rPr>
                <a:t>Leo phải cành cụt leo ra leo vào</a:t>
              </a:r>
            </a:p>
            <a:p>
              <a:pPr algn="ctr">
                <a:lnSpc>
                  <a:spcPts val="4620"/>
                </a:lnSpc>
              </a:pPr>
              <a:r>
                <a:rPr lang="en-US" sz="3300">
                  <a:solidFill>
                    <a:srgbClr val="805A62"/>
                  </a:solidFill>
                  <a:latin typeface="Noto Sans"/>
                  <a:ea typeface="Noto Sans"/>
                  <a:cs typeface="Noto Sans"/>
                  <a:sym typeface="Noto Sans"/>
                </a:rPr>
                <a:t>con kiến mà leo cành đào</a:t>
              </a:r>
            </a:p>
            <a:p>
              <a:pPr algn="ctr">
                <a:lnSpc>
                  <a:spcPts val="4620"/>
                </a:lnSpc>
              </a:pPr>
              <a:r>
                <a:rPr lang="en-US" sz="3300">
                  <a:solidFill>
                    <a:srgbClr val="805A62"/>
                  </a:solidFill>
                  <a:latin typeface="Noto Sans"/>
                  <a:ea typeface="Noto Sans"/>
                  <a:cs typeface="Noto Sans"/>
                  <a:sym typeface="Noto Sans"/>
                </a:rPr>
                <a:t>Leo phải cành cụt leo vào leo ra</a:t>
              </a:r>
            </a:p>
          </p:txBody>
        </p:sp>
        <p:sp>
          <p:nvSpPr>
            <p:cNvPr id="26" name="TextBox 26"/>
            <p:cNvSpPr txBox="1"/>
            <p:nvPr/>
          </p:nvSpPr>
          <p:spPr>
            <a:xfrm>
              <a:off x="0" y="123825"/>
              <a:ext cx="1556858" cy="1234198"/>
            </a:xfrm>
            <a:prstGeom prst="rect">
              <a:avLst/>
            </a:prstGeom>
          </p:spPr>
          <p:txBody>
            <a:bodyPr lIns="0" tIns="0" rIns="0" bIns="0" rtlCol="0" anchor="t">
              <a:spAutoFit/>
            </a:bodyPr>
            <a:lstStyle/>
            <a:p>
              <a:pPr algn="ctr">
                <a:lnSpc>
                  <a:spcPts val="6725"/>
                </a:lnSpc>
              </a:pPr>
              <a:r>
                <a:rPr lang="en-US" sz="6725">
                  <a:solidFill>
                    <a:srgbClr val="B5838D"/>
                  </a:solidFill>
                  <a:latin typeface="Wedges"/>
                  <a:ea typeface="Wedges"/>
                  <a:cs typeface="Wedges"/>
                  <a:sym typeface="Wedges"/>
                </a:rPr>
                <a:t>4.</a:t>
              </a: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1EE"/>
        </a:solidFill>
        <a:effectLst/>
      </p:bgPr>
    </p:bg>
    <p:spTree>
      <p:nvGrpSpPr>
        <p:cNvPr id="1" name=""/>
        <p:cNvGrpSpPr/>
        <p:nvPr/>
      </p:nvGrpSpPr>
      <p:grpSpPr>
        <a:xfrm>
          <a:off x="0" y="0"/>
          <a:ext cx="0" cy="0"/>
          <a:chOff x="0" y="0"/>
          <a:chExt cx="0" cy="0"/>
        </a:xfrm>
      </p:grpSpPr>
      <p:sp>
        <p:nvSpPr>
          <p:cNvPr id="2" name="Freeform 2"/>
          <p:cNvSpPr/>
          <p:nvPr/>
        </p:nvSpPr>
        <p:spPr>
          <a:xfrm rot="-2779055">
            <a:off x="13796861" y="-6122862"/>
            <a:ext cx="7814999" cy="12245725"/>
          </a:xfrm>
          <a:custGeom>
            <a:avLst/>
            <a:gdLst/>
            <a:ahLst/>
            <a:cxnLst/>
            <a:rect l="l" t="t" r="r" b="b"/>
            <a:pathLst>
              <a:path w="7814999" h="12245725">
                <a:moveTo>
                  <a:pt x="0" y="0"/>
                </a:moveTo>
                <a:lnTo>
                  <a:pt x="7814999" y="0"/>
                </a:lnTo>
                <a:lnTo>
                  <a:pt x="7814999" y="12245724"/>
                </a:lnTo>
                <a:lnTo>
                  <a:pt x="0" y="122457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6381483">
            <a:off x="-3907500" y="4308153"/>
            <a:ext cx="7814999" cy="12245725"/>
          </a:xfrm>
          <a:custGeom>
            <a:avLst/>
            <a:gdLst/>
            <a:ahLst/>
            <a:cxnLst/>
            <a:rect l="l" t="t" r="r" b="b"/>
            <a:pathLst>
              <a:path w="7814999" h="12245725">
                <a:moveTo>
                  <a:pt x="0" y="0"/>
                </a:moveTo>
                <a:lnTo>
                  <a:pt x="7815000" y="0"/>
                </a:lnTo>
                <a:lnTo>
                  <a:pt x="7815000" y="12245725"/>
                </a:lnTo>
                <a:lnTo>
                  <a:pt x="0" y="1224572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457531">
            <a:off x="1137924" y="6846681"/>
            <a:ext cx="1602407" cy="1787901"/>
          </a:xfrm>
          <a:custGeom>
            <a:avLst/>
            <a:gdLst/>
            <a:ahLst/>
            <a:cxnLst/>
            <a:rect l="l" t="t" r="r" b="b"/>
            <a:pathLst>
              <a:path w="1602407" h="1787901">
                <a:moveTo>
                  <a:pt x="0" y="0"/>
                </a:moveTo>
                <a:lnTo>
                  <a:pt x="1602406" y="0"/>
                </a:lnTo>
                <a:lnTo>
                  <a:pt x="1602406" y="1787901"/>
                </a:lnTo>
                <a:lnTo>
                  <a:pt x="0" y="17879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7457531">
            <a:off x="14804382" y="584770"/>
            <a:ext cx="1648316" cy="1839126"/>
          </a:xfrm>
          <a:custGeom>
            <a:avLst/>
            <a:gdLst/>
            <a:ahLst/>
            <a:cxnLst/>
            <a:rect l="l" t="t" r="r" b="b"/>
            <a:pathLst>
              <a:path w="1648316" h="1839126">
                <a:moveTo>
                  <a:pt x="0" y="0"/>
                </a:moveTo>
                <a:lnTo>
                  <a:pt x="1648317" y="0"/>
                </a:lnTo>
                <a:lnTo>
                  <a:pt x="1648317" y="1839126"/>
                </a:lnTo>
                <a:lnTo>
                  <a:pt x="0" y="183912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3849820">
            <a:off x="14848576" y="7605376"/>
            <a:ext cx="1792971" cy="3071470"/>
          </a:xfrm>
          <a:custGeom>
            <a:avLst/>
            <a:gdLst/>
            <a:ahLst/>
            <a:cxnLst/>
            <a:rect l="l" t="t" r="r" b="b"/>
            <a:pathLst>
              <a:path w="1792971" h="3071470">
                <a:moveTo>
                  <a:pt x="0" y="0"/>
                </a:moveTo>
                <a:lnTo>
                  <a:pt x="1792970" y="0"/>
                </a:lnTo>
                <a:lnTo>
                  <a:pt x="1792970" y="3071471"/>
                </a:lnTo>
                <a:lnTo>
                  <a:pt x="0" y="307147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flipH="1" flipV="1">
            <a:off x="16076645" y="-712947"/>
            <a:ext cx="2365310" cy="2890720"/>
          </a:xfrm>
          <a:custGeom>
            <a:avLst/>
            <a:gdLst/>
            <a:ahLst/>
            <a:cxnLst/>
            <a:rect l="l" t="t" r="r" b="b"/>
            <a:pathLst>
              <a:path w="2365310" h="2890720">
                <a:moveTo>
                  <a:pt x="2365310" y="2890720"/>
                </a:moveTo>
                <a:lnTo>
                  <a:pt x="0" y="2890720"/>
                </a:lnTo>
                <a:lnTo>
                  <a:pt x="0" y="0"/>
                </a:lnTo>
                <a:lnTo>
                  <a:pt x="2365310" y="0"/>
                </a:lnTo>
                <a:lnTo>
                  <a:pt x="2365310" y="289072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196826" y="7782149"/>
            <a:ext cx="2365310" cy="2890720"/>
          </a:xfrm>
          <a:custGeom>
            <a:avLst/>
            <a:gdLst/>
            <a:ahLst/>
            <a:cxnLst/>
            <a:rect l="l" t="t" r="r" b="b"/>
            <a:pathLst>
              <a:path w="2365310" h="2890720">
                <a:moveTo>
                  <a:pt x="0" y="0"/>
                </a:moveTo>
                <a:lnTo>
                  <a:pt x="2365310" y="0"/>
                </a:lnTo>
                <a:lnTo>
                  <a:pt x="2365310" y="2890720"/>
                </a:lnTo>
                <a:lnTo>
                  <a:pt x="0" y="289072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962334" y="9664559"/>
            <a:ext cx="7315200" cy="3604399"/>
          </a:xfrm>
          <a:custGeom>
            <a:avLst/>
            <a:gdLst/>
            <a:ahLst/>
            <a:cxnLst/>
            <a:rect l="l" t="t" r="r" b="b"/>
            <a:pathLst>
              <a:path w="7315200" h="3604399">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0" name="Freeform 10"/>
          <p:cNvSpPr/>
          <p:nvPr/>
        </p:nvSpPr>
        <p:spPr>
          <a:xfrm>
            <a:off x="16076645" y="1352854"/>
            <a:ext cx="7315200" cy="3604399"/>
          </a:xfrm>
          <a:custGeom>
            <a:avLst/>
            <a:gdLst/>
            <a:ahLst/>
            <a:cxnLst/>
            <a:rect l="l" t="t" r="r" b="b"/>
            <a:pathLst>
              <a:path w="7315200" h="3604399">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TextBox 11"/>
          <p:cNvSpPr txBox="1"/>
          <p:nvPr/>
        </p:nvSpPr>
        <p:spPr>
          <a:xfrm>
            <a:off x="2626980" y="486315"/>
            <a:ext cx="12528867" cy="1282755"/>
          </a:xfrm>
          <a:prstGeom prst="rect">
            <a:avLst/>
          </a:prstGeom>
        </p:spPr>
        <p:txBody>
          <a:bodyPr lIns="0" tIns="0" rIns="0" bIns="0" rtlCol="0" anchor="t">
            <a:spAutoFit/>
          </a:bodyPr>
          <a:lstStyle/>
          <a:p>
            <a:pPr algn="ctr">
              <a:lnSpc>
                <a:spcPts val="9630"/>
              </a:lnSpc>
            </a:pPr>
            <a:r>
              <a:rPr lang="en-US" sz="9630">
                <a:solidFill>
                  <a:srgbClr val="B5838D"/>
                </a:solidFill>
                <a:latin typeface="Baloo"/>
                <a:ea typeface="Baloo"/>
                <a:cs typeface="Baloo"/>
                <a:sym typeface="Baloo"/>
              </a:rPr>
              <a:t>Đâu là nghịch ngữ?</a:t>
            </a:r>
          </a:p>
        </p:txBody>
      </p:sp>
      <p:sp>
        <p:nvSpPr>
          <p:cNvPr id="12" name="Freeform 12"/>
          <p:cNvSpPr/>
          <p:nvPr/>
        </p:nvSpPr>
        <p:spPr>
          <a:xfrm>
            <a:off x="-3863796" y="1701904"/>
            <a:ext cx="5802923" cy="4114800"/>
          </a:xfrm>
          <a:custGeom>
            <a:avLst/>
            <a:gdLst/>
            <a:ahLst/>
            <a:cxnLst/>
            <a:rect l="l" t="t" r="r" b="b"/>
            <a:pathLst>
              <a:path w="5802923" h="4114800">
                <a:moveTo>
                  <a:pt x="0" y="0"/>
                </a:moveTo>
                <a:lnTo>
                  <a:pt x="5802923" y="0"/>
                </a:lnTo>
                <a:lnTo>
                  <a:pt x="5802923" y="4114800"/>
                </a:lnTo>
                <a:lnTo>
                  <a:pt x="0" y="411480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grpSp>
        <p:nvGrpSpPr>
          <p:cNvPr id="13" name="Group 13"/>
          <p:cNvGrpSpPr/>
          <p:nvPr/>
        </p:nvGrpSpPr>
        <p:grpSpPr>
          <a:xfrm>
            <a:off x="749159" y="1516642"/>
            <a:ext cx="15327487" cy="2600993"/>
            <a:chOff x="0" y="0"/>
            <a:chExt cx="20436649" cy="3467990"/>
          </a:xfrm>
        </p:grpSpPr>
        <p:sp>
          <p:nvSpPr>
            <p:cNvPr id="14" name="TextBox 14"/>
            <p:cNvSpPr txBox="1"/>
            <p:nvPr/>
          </p:nvSpPr>
          <p:spPr>
            <a:xfrm>
              <a:off x="3406911" y="414564"/>
              <a:ext cx="17029738" cy="3053426"/>
            </a:xfrm>
            <a:prstGeom prst="rect">
              <a:avLst/>
            </a:prstGeom>
          </p:spPr>
          <p:txBody>
            <a:bodyPr lIns="0" tIns="0" rIns="0" bIns="0" rtlCol="0" anchor="t">
              <a:spAutoFit/>
            </a:bodyPr>
            <a:lstStyle/>
            <a:p>
              <a:pPr algn="l">
                <a:lnSpc>
                  <a:spcPts val="4620"/>
                </a:lnSpc>
              </a:pPr>
              <a:r>
                <a:rPr lang="en-US" sz="3300">
                  <a:solidFill>
                    <a:srgbClr val="805A62"/>
                  </a:solidFill>
                  <a:latin typeface="Noto Sans"/>
                  <a:ea typeface="Noto Sans"/>
                  <a:cs typeface="Noto Sans"/>
                  <a:sym typeface="Noto Sans"/>
                </a:rPr>
                <a:t>Ngày nay, cứ mỗi lần ra khỏi cửa, thật tôi không sao che giấu nỗi niềm tự hào được là một người An Nam và sự kiêu hãnh được có một vị hoàng đế.</a:t>
              </a:r>
            </a:p>
            <a:p>
              <a:pPr algn="l">
                <a:lnSpc>
                  <a:spcPts val="4620"/>
                </a:lnSpc>
              </a:pPr>
              <a:endParaRPr lang="en-US" sz="3300">
                <a:solidFill>
                  <a:srgbClr val="805A62"/>
                </a:solidFill>
                <a:latin typeface="Noto Sans"/>
                <a:ea typeface="Noto Sans"/>
                <a:cs typeface="Noto Sans"/>
                <a:sym typeface="Noto Sans"/>
              </a:endParaRPr>
            </a:p>
          </p:txBody>
        </p:sp>
        <p:sp>
          <p:nvSpPr>
            <p:cNvPr id="15" name="TextBox 15"/>
            <p:cNvSpPr txBox="1"/>
            <p:nvPr/>
          </p:nvSpPr>
          <p:spPr>
            <a:xfrm>
              <a:off x="0" y="123825"/>
              <a:ext cx="2350989" cy="1234198"/>
            </a:xfrm>
            <a:prstGeom prst="rect">
              <a:avLst/>
            </a:prstGeom>
          </p:spPr>
          <p:txBody>
            <a:bodyPr lIns="0" tIns="0" rIns="0" bIns="0" rtlCol="0" anchor="t">
              <a:spAutoFit/>
            </a:bodyPr>
            <a:lstStyle/>
            <a:p>
              <a:pPr algn="ctr">
                <a:lnSpc>
                  <a:spcPts val="6725"/>
                </a:lnSpc>
              </a:pPr>
              <a:r>
                <a:rPr lang="en-US" sz="6725">
                  <a:solidFill>
                    <a:srgbClr val="B5838D"/>
                  </a:solidFill>
                  <a:latin typeface="Wedges"/>
                  <a:ea typeface="Wedges"/>
                  <a:cs typeface="Wedges"/>
                  <a:sym typeface="Wedges"/>
                </a:rPr>
                <a:t>1.</a:t>
              </a:r>
            </a:p>
          </p:txBody>
        </p:sp>
      </p:grpSp>
      <p:sp>
        <p:nvSpPr>
          <p:cNvPr id="16" name="Freeform 16"/>
          <p:cNvSpPr/>
          <p:nvPr/>
        </p:nvSpPr>
        <p:spPr>
          <a:xfrm flipH="1" flipV="1">
            <a:off x="17259300" y="7351958"/>
            <a:ext cx="5802923" cy="4114800"/>
          </a:xfrm>
          <a:custGeom>
            <a:avLst/>
            <a:gdLst/>
            <a:ahLst/>
            <a:cxnLst/>
            <a:rect l="l" t="t" r="r" b="b"/>
            <a:pathLst>
              <a:path w="5802923" h="4114800">
                <a:moveTo>
                  <a:pt x="5802923" y="4114800"/>
                </a:moveTo>
                <a:lnTo>
                  <a:pt x="0" y="4114800"/>
                </a:lnTo>
                <a:lnTo>
                  <a:pt x="0" y="0"/>
                </a:lnTo>
                <a:lnTo>
                  <a:pt x="5802923" y="0"/>
                </a:lnTo>
                <a:lnTo>
                  <a:pt x="5802923" y="411480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7" name="Freeform 17"/>
          <p:cNvSpPr/>
          <p:nvPr/>
        </p:nvSpPr>
        <p:spPr>
          <a:xfrm>
            <a:off x="-3140600" y="-787260"/>
            <a:ext cx="7315200" cy="3604399"/>
          </a:xfrm>
          <a:custGeom>
            <a:avLst/>
            <a:gdLst/>
            <a:ahLst/>
            <a:cxnLst/>
            <a:rect l="l" t="t" r="r" b="b"/>
            <a:pathLst>
              <a:path w="7315200" h="3604399">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18" name="Group 18"/>
          <p:cNvGrpSpPr/>
          <p:nvPr/>
        </p:nvGrpSpPr>
        <p:grpSpPr>
          <a:xfrm>
            <a:off x="3360653" y="3759304"/>
            <a:ext cx="13491950" cy="2020022"/>
            <a:chOff x="0" y="0"/>
            <a:chExt cx="17989266" cy="2693363"/>
          </a:xfrm>
        </p:grpSpPr>
        <p:sp>
          <p:nvSpPr>
            <p:cNvPr id="19" name="TextBox 19"/>
            <p:cNvSpPr txBox="1"/>
            <p:nvPr/>
          </p:nvSpPr>
          <p:spPr>
            <a:xfrm>
              <a:off x="2998918" y="414564"/>
              <a:ext cx="14990349" cy="2278798"/>
            </a:xfrm>
            <a:prstGeom prst="rect">
              <a:avLst/>
            </a:prstGeom>
          </p:spPr>
          <p:txBody>
            <a:bodyPr lIns="0" tIns="0" rIns="0" bIns="0" rtlCol="0" anchor="t">
              <a:spAutoFit/>
            </a:bodyPr>
            <a:lstStyle/>
            <a:p>
              <a:pPr algn="l">
                <a:lnSpc>
                  <a:spcPts val="4620"/>
                </a:lnSpc>
              </a:pPr>
              <a:r>
                <a:rPr lang="en-US" sz="3300">
                  <a:solidFill>
                    <a:srgbClr val="805A62"/>
                  </a:solidFill>
                  <a:latin typeface="Noto Sans"/>
                  <a:ea typeface="Noto Sans"/>
                  <a:cs typeface="Noto Sans"/>
                  <a:sym typeface="Noto Sans"/>
                </a:rPr>
                <a:t>Thà thác mà đặng câu địch khái, về theo tổ phụ cũng vinh; hơn còn mà chịu chữ đầu Tây, ở với man di rất khổ</a:t>
              </a:r>
            </a:p>
            <a:p>
              <a:pPr algn="l">
                <a:lnSpc>
                  <a:spcPts val="4620"/>
                </a:lnSpc>
              </a:pPr>
              <a:endParaRPr lang="en-US" sz="3300">
                <a:solidFill>
                  <a:srgbClr val="805A62"/>
                </a:solidFill>
                <a:latin typeface="Noto Sans"/>
                <a:ea typeface="Noto Sans"/>
                <a:cs typeface="Noto Sans"/>
                <a:sym typeface="Noto Sans"/>
              </a:endParaRPr>
            </a:p>
          </p:txBody>
        </p:sp>
        <p:sp>
          <p:nvSpPr>
            <p:cNvPr id="20" name="TextBox 20"/>
            <p:cNvSpPr txBox="1"/>
            <p:nvPr/>
          </p:nvSpPr>
          <p:spPr>
            <a:xfrm>
              <a:off x="0" y="123825"/>
              <a:ext cx="2069447" cy="1234198"/>
            </a:xfrm>
            <a:prstGeom prst="rect">
              <a:avLst/>
            </a:prstGeom>
          </p:spPr>
          <p:txBody>
            <a:bodyPr lIns="0" tIns="0" rIns="0" bIns="0" rtlCol="0" anchor="t">
              <a:spAutoFit/>
            </a:bodyPr>
            <a:lstStyle/>
            <a:p>
              <a:pPr algn="ctr">
                <a:lnSpc>
                  <a:spcPts val="6725"/>
                </a:lnSpc>
              </a:pPr>
              <a:r>
                <a:rPr lang="en-US" sz="6725">
                  <a:solidFill>
                    <a:srgbClr val="B5838D"/>
                  </a:solidFill>
                  <a:latin typeface="Wedges"/>
                  <a:ea typeface="Wedges"/>
                  <a:cs typeface="Wedges"/>
                  <a:sym typeface="Wedges"/>
                </a:rPr>
                <a:t>2.</a:t>
              </a:r>
            </a:p>
          </p:txBody>
        </p:sp>
      </p:grpSp>
      <p:grpSp>
        <p:nvGrpSpPr>
          <p:cNvPr id="21" name="Group 21"/>
          <p:cNvGrpSpPr/>
          <p:nvPr/>
        </p:nvGrpSpPr>
        <p:grpSpPr>
          <a:xfrm>
            <a:off x="4925653" y="5143500"/>
            <a:ext cx="9046490" cy="3181963"/>
            <a:chOff x="0" y="0"/>
            <a:chExt cx="12061987" cy="4242618"/>
          </a:xfrm>
        </p:grpSpPr>
        <p:sp>
          <p:nvSpPr>
            <p:cNvPr id="22" name="TextBox 22"/>
            <p:cNvSpPr txBox="1"/>
            <p:nvPr/>
          </p:nvSpPr>
          <p:spPr>
            <a:xfrm>
              <a:off x="2010805" y="414564"/>
              <a:ext cx="10051182" cy="3828054"/>
            </a:xfrm>
            <a:prstGeom prst="rect">
              <a:avLst/>
            </a:prstGeom>
          </p:spPr>
          <p:txBody>
            <a:bodyPr lIns="0" tIns="0" rIns="0" bIns="0" rtlCol="0" anchor="t">
              <a:spAutoFit/>
            </a:bodyPr>
            <a:lstStyle/>
            <a:p>
              <a:pPr algn="l">
                <a:lnSpc>
                  <a:spcPts val="4620"/>
                </a:lnSpc>
              </a:pPr>
              <a:r>
                <a:rPr lang="en-US" sz="3300">
                  <a:solidFill>
                    <a:srgbClr val="805A62"/>
                  </a:solidFill>
                  <a:latin typeface="Noto Sans"/>
                  <a:ea typeface="Noto Sans"/>
                  <a:cs typeface="Noto Sans"/>
                  <a:sym typeface="Noto Sans"/>
                </a:rPr>
                <a:t>Ôi con sóng nhớ bờ</a:t>
              </a:r>
            </a:p>
            <a:p>
              <a:pPr algn="l">
                <a:lnSpc>
                  <a:spcPts val="4620"/>
                </a:lnSpc>
              </a:pPr>
              <a:r>
                <a:rPr lang="en-US" sz="3300">
                  <a:solidFill>
                    <a:srgbClr val="805A62"/>
                  </a:solidFill>
                  <a:latin typeface="Noto Sans"/>
                  <a:ea typeface="Noto Sans"/>
                  <a:cs typeface="Noto Sans"/>
                  <a:sym typeface="Noto Sans"/>
                </a:rPr>
                <a:t>Ngày đêm không ngủ được</a:t>
              </a:r>
            </a:p>
            <a:p>
              <a:pPr algn="l">
                <a:lnSpc>
                  <a:spcPts val="4620"/>
                </a:lnSpc>
              </a:pPr>
              <a:r>
                <a:rPr lang="en-US" sz="3300">
                  <a:solidFill>
                    <a:srgbClr val="805A62"/>
                  </a:solidFill>
                  <a:latin typeface="Noto Sans"/>
                  <a:ea typeface="Noto Sans"/>
                  <a:cs typeface="Noto Sans"/>
                  <a:sym typeface="Noto Sans"/>
                </a:rPr>
                <a:t>Lòng em nhớ đến anh</a:t>
              </a:r>
            </a:p>
            <a:p>
              <a:pPr algn="l">
                <a:lnSpc>
                  <a:spcPts val="4620"/>
                </a:lnSpc>
              </a:pPr>
              <a:r>
                <a:rPr lang="en-US" sz="3300">
                  <a:solidFill>
                    <a:srgbClr val="805A62"/>
                  </a:solidFill>
                  <a:latin typeface="Noto Sans"/>
                  <a:ea typeface="Noto Sans"/>
                  <a:cs typeface="Noto Sans"/>
                  <a:sym typeface="Noto Sans"/>
                </a:rPr>
                <a:t>Cả trong mơ còn thức</a:t>
              </a:r>
            </a:p>
            <a:p>
              <a:pPr algn="l">
                <a:lnSpc>
                  <a:spcPts val="4620"/>
                </a:lnSpc>
              </a:pPr>
              <a:endParaRPr lang="en-US" sz="3300">
                <a:solidFill>
                  <a:srgbClr val="805A62"/>
                </a:solidFill>
                <a:latin typeface="Noto Sans"/>
                <a:ea typeface="Noto Sans"/>
                <a:cs typeface="Noto Sans"/>
                <a:sym typeface="Noto Sans"/>
              </a:endParaRPr>
            </a:p>
          </p:txBody>
        </p:sp>
        <p:sp>
          <p:nvSpPr>
            <p:cNvPr id="23" name="TextBox 23"/>
            <p:cNvSpPr txBox="1"/>
            <p:nvPr/>
          </p:nvSpPr>
          <p:spPr>
            <a:xfrm>
              <a:off x="0" y="123825"/>
              <a:ext cx="1387586" cy="1234198"/>
            </a:xfrm>
            <a:prstGeom prst="rect">
              <a:avLst/>
            </a:prstGeom>
          </p:spPr>
          <p:txBody>
            <a:bodyPr lIns="0" tIns="0" rIns="0" bIns="0" rtlCol="0" anchor="t">
              <a:spAutoFit/>
            </a:bodyPr>
            <a:lstStyle/>
            <a:p>
              <a:pPr algn="ctr">
                <a:lnSpc>
                  <a:spcPts val="6725"/>
                </a:lnSpc>
              </a:pPr>
              <a:r>
                <a:rPr lang="en-US" sz="6725">
                  <a:solidFill>
                    <a:srgbClr val="B5838D"/>
                  </a:solidFill>
                  <a:latin typeface="Wedges"/>
                  <a:ea typeface="Wedges"/>
                  <a:cs typeface="Wedges"/>
                  <a:sym typeface="Wedges"/>
                </a:rPr>
                <a:t>3.</a:t>
              </a:r>
            </a:p>
          </p:txBody>
        </p:sp>
      </p:grpSp>
      <p:grpSp>
        <p:nvGrpSpPr>
          <p:cNvPr id="24" name="Group 24"/>
          <p:cNvGrpSpPr/>
          <p:nvPr/>
        </p:nvGrpSpPr>
        <p:grpSpPr>
          <a:xfrm>
            <a:off x="7042369" y="7819249"/>
            <a:ext cx="10150077" cy="1439051"/>
            <a:chOff x="0" y="0"/>
            <a:chExt cx="13533437" cy="1918735"/>
          </a:xfrm>
        </p:grpSpPr>
        <p:sp>
          <p:nvSpPr>
            <p:cNvPr id="25" name="TextBox 25"/>
            <p:cNvSpPr txBox="1"/>
            <p:nvPr/>
          </p:nvSpPr>
          <p:spPr>
            <a:xfrm>
              <a:off x="2256104" y="414564"/>
              <a:ext cx="11277332" cy="1504171"/>
            </a:xfrm>
            <a:prstGeom prst="rect">
              <a:avLst/>
            </a:prstGeom>
          </p:spPr>
          <p:txBody>
            <a:bodyPr lIns="0" tIns="0" rIns="0" bIns="0" rtlCol="0" anchor="t">
              <a:spAutoFit/>
            </a:bodyPr>
            <a:lstStyle/>
            <a:p>
              <a:pPr algn="ctr">
                <a:lnSpc>
                  <a:spcPts val="4620"/>
                </a:lnSpc>
              </a:pPr>
              <a:r>
                <a:rPr lang="en-US" sz="3300">
                  <a:solidFill>
                    <a:srgbClr val="805A62"/>
                  </a:solidFill>
                  <a:latin typeface="Noto Sans"/>
                  <a:ea typeface="Noto Sans"/>
                  <a:cs typeface="Noto Sans"/>
                  <a:sym typeface="Noto Sans"/>
                </a:rPr>
                <a:t>Xuân đương tới, nghĩa là xuân qua,</a:t>
              </a:r>
            </a:p>
            <a:p>
              <a:pPr algn="ctr">
                <a:lnSpc>
                  <a:spcPts val="4620"/>
                </a:lnSpc>
              </a:pPr>
              <a:r>
                <a:rPr lang="en-US" sz="3300">
                  <a:solidFill>
                    <a:srgbClr val="805A62"/>
                  </a:solidFill>
                  <a:latin typeface="Noto Sans"/>
                  <a:ea typeface="Noto Sans"/>
                  <a:cs typeface="Noto Sans"/>
                  <a:sym typeface="Noto Sans"/>
                </a:rPr>
                <a:t>Xuân còn non, nghĩa là xuân sẽ già,</a:t>
              </a:r>
            </a:p>
          </p:txBody>
        </p:sp>
        <p:sp>
          <p:nvSpPr>
            <p:cNvPr id="26" name="TextBox 26"/>
            <p:cNvSpPr txBox="1"/>
            <p:nvPr/>
          </p:nvSpPr>
          <p:spPr>
            <a:xfrm>
              <a:off x="0" y="123825"/>
              <a:ext cx="1556858" cy="1234198"/>
            </a:xfrm>
            <a:prstGeom prst="rect">
              <a:avLst/>
            </a:prstGeom>
          </p:spPr>
          <p:txBody>
            <a:bodyPr lIns="0" tIns="0" rIns="0" bIns="0" rtlCol="0" anchor="t">
              <a:spAutoFit/>
            </a:bodyPr>
            <a:lstStyle/>
            <a:p>
              <a:pPr algn="ctr">
                <a:lnSpc>
                  <a:spcPts val="6725"/>
                </a:lnSpc>
              </a:pPr>
              <a:r>
                <a:rPr lang="en-US" sz="6725">
                  <a:solidFill>
                    <a:srgbClr val="B5838D"/>
                  </a:solidFill>
                  <a:latin typeface="Wedges"/>
                  <a:ea typeface="Wedges"/>
                  <a:cs typeface="Wedges"/>
                  <a:sym typeface="Wedges"/>
                </a:rPr>
                <a:t>4.</a:t>
              </a: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3"/>
          <p:cNvSpPr txBox="1"/>
          <p:nvPr/>
        </p:nvSpPr>
        <p:spPr>
          <a:xfrm>
            <a:off x="3403157" y="3056477"/>
            <a:ext cx="11083591" cy="1812611"/>
          </a:xfrm>
          <a:prstGeom prst="rect">
            <a:avLst/>
          </a:prstGeom>
        </p:spPr>
        <p:txBody>
          <a:bodyPr lIns="0" tIns="0" rIns="0" bIns="0" rtlCol="0" anchor="t">
            <a:spAutoFit/>
          </a:bodyPr>
          <a:lstStyle/>
          <a:p>
            <a:pPr algn="ctr">
              <a:lnSpc>
                <a:spcPts val="14776"/>
              </a:lnSpc>
            </a:pPr>
            <a:r>
              <a:rPr lang="en-US" sz="10707" spc="1049">
                <a:solidFill>
                  <a:srgbClr val="FFFFFF"/>
                </a:solidFill>
                <a:latin typeface="Baloo"/>
                <a:ea typeface="Baloo"/>
                <a:cs typeface="Baloo"/>
                <a:sym typeface="Baloo"/>
              </a:rPr>
              <a:t>VẬN DỤNG</a:t>
            </a:r>
          </a:p>
        </p:txBody>
      </p:sp>
      <p:sp>
        <p:nvSpPr>
          <p:cNvPr id="4" name="Freeform 4"/>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flipH="1">
            <a:off x="14486747" y="3541505"/>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867987" y="1605270"/>
            <a:ext cx="1400485" cy="8134159"/>
            <a:chOff x="0" y="0"/>
            <a:chExt cx="368852" cy="2142330"/>
          </a:xfrm>
        </p:grpSpPr>
        <p:sp>
          <p:nvSpPr>
            <p:cNvPr id="3" name="Freeform 3"/>
            <p:cNvSpPr/>
            <p:nvPr/>
          </p:nvSpPr>
          <p:spPr>
            <a:xfrm>
              <a:off x="0" y="0"/>
              <a:ext cx="368852" cy="2142330"/>
            </a:xfrm>
            <a:custGeom>
              <a:avLst/>
              <a:gdLst/>
              <a:ahLst/>
              <a:cxnLst/>
              <a:rect l="l" t="t" r="r" b="b"/>
              <a:pathLst>
                <a:path w="368852" h="2142330">
                  <a:moveTo>
                    <a:pt x="0" y="0"/>
                  </a:moveTo>
                  <a:lnTo>
                    <a:pt x="368852" y="0"/>
                  </a:lnTo>
                  <a:lnTo>
                    <a:pt x="368852" y="2142330"/>
                  </a:lnTo>
                  <a:lnTo>
                    <a:pt x="0" y="2142330"/>
                  </a:lnTo>
                  <a:close/>
                </a:path>
              </a:pathLst>
            </a:custGeom>
            <a:solidFill>
              <a:srgbClr val="1C5739"/>
            </a:solidFill>
            <a:ln cap="sq">
              <a:noFill/>
              <a:prstDash val="solid"/>
              <a:miter/>
            </a:ln>
          </p:spPr>
        </p:sp>
        <p:sp>
          <p:nvSpPr>
            <p:cNvPr id="4" name="TextBox 4"/>
            <p:cNvSpPr txBox="1"/>
            <p:nvPr/>
          </p:nvSpPr>
          <p:spPr>
            <a:xfrm>
              <a:off x="0" y="-19050"/>
              <a:ext cx="368852" cy="216138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5" name="Group 5"/>
          <p:cNvGrpSpPr/>
          <p:nvPr/>
        </p:nvGrpSpPr>
        <p:grpSpPr>
          <a:xfrm>
            <a:off x="-1543050" y="-558218"/>
            <a:ext cx="3086100" cy="11299900"/>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7" name="TextBox 7"/>
            <p:cNvSpPr txBox="1"/>
            <p:nvPr/>
          </p:nvSpPr>
          <p:spPr>
            <a:xfrm>
              <a:off x="0" y="-19050"/>
              <a:ext cx="812800" cy="2995155"/>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a:off x="14358246" y="3403806"/>
            <a:ext cx="3490893" cy="6335623"/>
            <a:chOff x="0" y="0"/>
            <a:chExt cx="919412" cy="1668641"/>
          </a:xfrm>
        </p:grpSpPr>
        <p:sp>
          <p:nvSpPr>
            <p:cNvPr id="9" name="Freeform 9"/>
            <p:cNvSpPr/>
            <p:nvPr/>
          </p:nvSpPr>
          <p:spPr>
            <a:xfrm>
              <a:off x="0" y="0"/>
              <a:ext cx="919412" cy="1668642"/>
            </a:xfrm>
            <a:custGeom>
              <a:avLst/>
              <a:gdLst/>
              <a:ahLst/>
              <a:cxnLst/>
              <a:rect l="l" t="t" r="r" b="b"/>
              <a:pathLst>
                <a:path w="919412" h="1668642">
                  <a:moveTo>
                    <a:pt x="0" y="0"/>
                  </a:moveTo>
                  <a:lnTo>
                    <a:pt x="919412" y="0"/>
                  </a:lnTo>
                  <a:lnTo>
                    <a:pt x="919412" y="1668642"/>
                  </a:lnTo>
                  <a:lnTo>
                    <a:pt x="0" y="1668642"/>
                  </a:lnTo>
                  <a:close/>
                </a:path>
              </a:pathLst>
            </a:custGeom>
            <a:solidFill>
              <a:srgbClr val="1C5739"/>
            </a:solidFill>
          </p:spPr>
        </p:sp>
        <p:sp>
          <p:nvSpPr>
            <p:cNvPr id="10" name="TextBox 10"/>
            <p:cNvSpPr txBox="1"/>
            <p:nvPr/>
          </p:nvSpPr>
          <p:spPr>
            <a:xfrm>
              <a:off x="0" y="-19050"/>
              <a:ext cx="919412" cy="1687691"/>
            </a:xfrm>
            <a:prstGeom prst="rect">
              <a:avLst/>
            </a:prstGeom>
          </p:spPr>
          <p:txBody>
            <a:bodyPr lIns="50800" tIns="50800" rIns="50800" bIns="50800" rtlCol="0" anchor="ctr"/>
            <a:lstStyle/>
            <a:p>
              <a:pPr algn="ctr">
                <a:lnSpc>
                  <a:spcPts val="2859"/>
                </a:lnSpc>
              </a:pPr>
              <a:endParaRPr/>
            </a:p>
          </p:txBody>
        </p:sp>
      </p:grpSp>
      <p:sp>
        <p:nvSpPr>
          <p:cNvPr id="11" name="Freeform 11"/>
          <p:cNvSpPr/>
          <p:nvPr/>
        </p:nvSpPr>
        <p:spPr>
          <a:xfrm>
            <a:off x="15698915" y="8697813"/>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4071644" y="3578477"/>
            <a:ext cx="3530556" cy="5957056"/>
          </a:xfrm>
          <a:custGeom>
            <a:avLst/>
            <a:gdLst/>
            <a:ahLst/>
            <a:cxnLst/>
            <a:rect l="l" t="t" r="r" b="b"/>
            <a:pathLst>
              <a:path w="3530556" h="5957056">
                <a:moveTo>
                  <a:pt x="0" y="0"/>
                </a:moveTo>
                <a:lnTo>
                  <a:pt x="3530556" y="0"/>
                </a:lnTo>
                <a:lnTo>
                  <a:pt x="3530556" y="5957056"/>
                </a:lnTo>
                <a:lnTo>
                  <a:pt x="0" y="5957056"/>
                </a:lnTo>
                <a:lnTo>
                  <a:pt x="0" y="0"/>
                </a:lnTo>
                <a:close/>
              </a:path>
            </a:pathLst>
          </a:custGeom>
          <a:blipFill>
            <a:blip r:embed="rId4"/>
            <a:stretch>
              <a:fillRect l="-53650" r="-99600"/>
            </a:stretch>
          </a:blipFill>
        </p:spPr>
      </p:sp>
      <p:sp>
        <p:nvSpPr>
          <p:cNvPr id="13" name="TextBox 13"/>
          <p:cNvSpPr txBox="1"/>
          <p:nvPr/>
        </p:nvSpPr>
        <p:spPr>
          <a:xfrm>
            <a:off x="3268472" y="77689"/>
            <a:ext cx="10803171" cy="1101090"/>
          </a:xfrm>
          <a:prstGeom prst="rect">
            <a:avLst/>
          </a:prstGeom>
        </p:spPr>
        <p:txBody>
          <a:bodyPr lIns="0" tIns="0" rIns="0" bIns="0" rtlCol="0" anchor="t">
            <a:spAutoFit/>
          </a:bodyPr>
          <a:lstStyle/>
          <a:p>
            <a:pPr algn="l">
              <a:lnSpc>
                <a:spcPts val="8280"/>
              </a:lnSpc>
            </a:pPr>
            <a:r>
              <a:rPr lang="en-US" sz="6000" spc="-126">
                <a:solidFill>
                  <a:srgbClr val="231F20"/>
                </a:solidFill>
                <a:latin typeface="Codec Pro ExtraBold"/>
                <a:ea typeface="Codec Pro ExtraBold"/>
                <a:cs typeface="Codec Pro ExtraBold"/>
                <a:sym typeface="Codec Pro ExtraBold"/>
              </a:rPr>
              <a:t>Mục tiêu bài học</a:t>
            </a:r>
          </a:p>
        </p:txBody>
      </p:sp>
      <p:sp>
        <p:nvSpPr>
          <p:cNvPr id="14" name="TextBox 14"/>
          <p:cNvSpPr txBox="1"/>
          <p:nvPr/>
        </p:nvSpPr>
        <p:spPr>
          <a:xfrm>
            <a:off x="2080019" y="1871608"/>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a:ea typeface="Codec Pro ExtraBold"/>
                <a:cs typeface="Codec Pro ExtraBold"/>
                <a:sym typeface="Codec Pro ExtraBold"/>
              </a:rPr>
              <a:t>01</a:t>
            </a:r>
          </a:p>
        </p:txBody>
      </p:sp>
      <p:sp>
        <p:nvSpPr>
          <p:cNvPr id="15" name="TextBox 15"/>
          <p:cNvSpPr txBox="1"/>
          <p:nvPr/>
        </p:nvSpPr>
        <p:spPr>
          <a:xfrm>
            <a:off x="2099620" y="4160104"/>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a:ea typeface="Codec Pro ExtraBold"/>
                <a:cs typeface="Codec Pro ExtraBold"/>
                <a:sym typeface="Codec Pro ExtraBold"/>
              </a:rPr>
              <a:t>02</a:t>
            </a:r>
          </a:p>
        </p:txBody>
      </p:sp>
      <p:sp>
        <p:nvSpPr>
          <p:cNvPr id="16" name="TextBox 16"/>
          <p:cNvSpPr txBox="1"/>
          <p:nvPr/>
        </p:nvSpPr>
        <p:spPr>
          <a:xfrm>
            <a:off x="2099620" y="8658225"/>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a:ea typeface="Codec Pro ExtraBold"/>
                <a:cs typeface="Codec Pro ExtraBold"/>
                <a:sym typeface="Codec Pro ExtraBold"/>
              </a:rPr>
              <a:t>03</a:t>
            </a:r>
          </a:p>
        </p:txBody>
      </p:sp>
      <p:sp>
        <p:nvSpPr>
          <p:cNvPr id="17" name="TextBox 17"/>
          <p:cNvSpPr txBox="1"/>
          <p:nvPr/>
        </p:nvSpPr>
        <p:spPr>
          <a:xfrm>
            <a:off x="3362285" y="1500495"/>
            <a:ext cx="11489366" cy="2450247"/>
          </a:xfrm>
          <a:prstGeom prst="rect">
            <a:avLst/>
          </a:prstGeom>
        </p:spPr>
        <p:txBody>
          <a:bodyPr lIns="0" tIns="0" rIns="0" bIns="0" rtlCol="0" anchor="t">
            <a:spAutoFit/>
          </a:bodyPr>
          <a:lstStyle/>
          <a:p>
            <a:pPr algn="l">
              <a:lnSpc>
                <a:spcPts val="4900"/>
              </a:lnSpc>
            </a:pPr>
            <a:r>
              <a:rPr lang="en-US" sz="3224">
                <a:solidFill>
                  <a:srgbClr val="E00B0B"/>
                </a:solidFill>
                <a:latin typeface="Open Sauce Bold"/>
                <a:ea typeface="Open Sauce Bold"/>
                <a:cs typeface="Open Sauce Bold"/>
                <a:sym typeface="Open Sauce Bold"/>
              </a:rPr>
              <a:t>Về kiến thức: </a:t>
            </a:r>
          </a:p>
          <a:p>
            <a:pPr algn="l">
              <a:lnSpc>
                <a:spcPts val="4900"/>
              </a:lnSpc>
            </a:pPr>
            <a:r>
              <a:rPr lang="en-US" sz="3224">
                <a:solidFill>
                  <a:srgbClr val="231F20"/>
                </a:solidFill>
                <a:latin typeface="Open Sauce"/>
                <a:ea typeface="Open Sauce"/>
                <a:cs typeface="Open Sauce"/>
                <a:sym typeface="Open Sauce"/>
              </a:rPr>
              <a:t>- Nhận biết được biện pháp tu từ nói mỉa, nghịch ngữ.</a:t>
            </a:r>
          </a:p>
          <a:p>
            <a:pPr algn="l">
              <a:lnSpc>
                <a:spcPts val="4900"/>
              </a:lnSpc>
            </a:pPr>
            <a:r>
              <a:rPr lang="en-US" sz="3224">
                <a:solidFill>
                  <a:srgbClr val="231F20"/>
                </a:solidFill>
                <a:latin typeface="Open Sauce"/>
                <a:ea typeface="Open Sauce"/>
                <a:cs typeface="Open Sauce"/>
                <a:sym typeface="Open Sauce"/>
              </a:rPr>
              <a:t>- Phân tích được đặc điểm, tác dụng của biện pháp tu từ nói mỉa, nghịch ngữ</a:t>
            </a:r>
          </a:p>
        </p:txBody>
      </p:sp>
      <p:sp>
        <p:nvSpPr>
          <p:cNvPr id="18" name="TextBox 18"/>
          <p:cNvSpPr txBox="1"/>
          <p:nvPr/>
        </p:nvSpPr>
        <p:spPr>
          <a:xfrm>
            <a:off x="3362285" y="4122004"/>
            <a:ext cx="10615547" cy="4926746"/>
          </a:xfrm>
          <a:prstGeom prst="rect">
            <a:avLst/>
          </a:prstGeom>
        </p:spPr>
        <p:txBody>
          <a:bodyPr lIns="0" tIns="0" rIns="0" bIns="0" rtlCol="0" anchor="t">
            <a:spAutoFit/>
          </a:bodyPr>
          <a:lstStyle/>
          <a:p>
            <a:pPr algn="l">
              <a:lnSpc>
                <a:spcPts val="4900"/>
              </a:lnSpc>
            </a:pPr>
            <a:r>
              <a:rPr lang="en-US" sz="3224">
                <a:solidFill>
                  <a:srgbClr val="E00B0B"/>
                </a:solidFill>
                <a:latin typeface="Open Sauce Bold"/>
                <a:ea typeface="Open Sauce Bold"/>
                <a:cs typeface="Open Sauce Bold"/>
                <a:sym typeface="Open Sauce Bold"/>
              </a:rPr>
              <a:t>Về năng lực: </a:t>
            </a:r>
          </a:p>
          <a:p>
            <a:pPr algn="l">
              <a:lnSpc>
                <a:spcPts val="4900"/>
              </a:lnSpc>
            </a:pPr>
            <a:r>
              <a:rPr lang="en-US" sz="3224">
                <a:solidFill>
                  <a:srgbClr val="231F20"/>
                </a:solidFill>
                <a:latin typeface="Open Sauce"/>
                <a:ea typeface="Open Sauce"/>
                <a:cs typeface="Open Sauce"/>
                <a:sym typeface="Open Sauce"/>
              </a:rPr>
              <a:t>2.1. Năng lực đặc thù: Năng lực nhận biết và phân tích biện pháp tu từ nghịch ngữ, nói mỉa; Phát triển năng lực ngôn ngữ.</a:t>
            </a:r>
          </a:p>
          <a:p>
            <a:pPr algn="l">
              <a:lnSpc>
                <a:spcPts val="4900"/>
              </a:lnSpc>
            </a:pPr>
            <a:r>
              <a:rPr lang="en-US" sz="3224">
                <a:solidFill>
                  <a:srgbClr val="231F20"/>
                </a:solidFill>
                <a:latin typeface="Open Sauce"/>
                <a:ea typeface="Open Sauce"/>
                <a:cs typeface="Open Sauce"/>
                <a:sym typeface="Open Sauce"/>
              </a:rPr>
              <a:t>2.2. Năng lực chung: Hình thành năng lực làm việc nhóm, năng lực gợi mở,…; Phát triển khả năng tự chủ, tự học; Giải quyết vấn đề và tư duy sáng tạo ...</a:t>
            </a:r>
          </a:p>
          <a:p>
            <a:pPr algn="l">
              <a:lnSpc>
                <a:spcPts val="4900"/>
              </a:lnSpc>
            </a:pPr>
            <a:endParaRPr lang="en-US" sz="3224">
              <a:solidFill>
                <a:srgbClr val="231F20"/>
              </a:solidFill>
              <a:latin typeface="Open Sauce"/>
              <a:ea typeface="Open Sauce"/>
              <a:cs typeface="Open Sauce"/>
              <a:sym typeface="Open Sauce"/>
            </a:endParaRPr>
          </a:p>
        </p:txBody>
      </p:sp>
      <p:sp>
        <p:nvSpPr>
          <p:cNvPr id="19" name="TextBox 19"/>
          <p:cNvSpPr txBox="1"/>
          <p:nvPr/>
        </p:nvSpPr>
        <p:spPr>
          <a:xfrm>
            <a:off x="3362285" y="8620125"/>
            <a:ext cx="13897015" cy="2450247"/>
          </a:xfrm>
          <a:prstGeom prst="rect">
            <a:avLst/>
          </a:prstGeom>
        </p:spPr>
        <p:txBody>
          <a:bodyPr lIns="0" tIns="0" rIns="0" bIns="0" rtlCol="0" anchor="t">
            <a:spAutoFit/>
          </a:bodyPr>
          <a:lstStyle/>
          <a:p>
            <a:pPr algn="l">
              <a:lnSpc>
                <a:spcPts val="4900"/>
              </a:lnSpc>
            </a:pPr>
            <a:r>
              <a:rPr lang="en-US" sz="3224">
                <a:solidFill>
                  <a:srgbClr val="231F20"/>
                </a:solidFill>
                <a:latin typeface="Open Sauce"/>
                <a:ea typeface="Open Sauce"/>
                <a:cs typeface="Open Sauce"/>
                <a:sym typeface="Open Sauce"/>
              </a:rPr>
              <a:t> </a:t>
            </a:r>
            <a:r>
              <a:rPr lang="en-US" sz="3224">
                <a:solidFill>
                  <a:srgbClr val="E00B0B"/>
                </a:solidFill>
                <a:latin typeface="Open Sauce Bold"/>
                <a:ea typeface="Open Sauce Bold"/>
                <a:cs typeface="Open Sauce Bold"/>
                <a:sym typeface="Open Sauce Bold"/>
              </a:rPr>
              <a:t>Về phẩm chất:</a:t>
            </a:r>
            <a:r>
              <a:rPr lang="en-US" sz="3224">
                <a:solidFill>
                  <a:srgbClr val="231F20"/>
                </a:solidFill>
                <a:latin typeface="Open Sauce"/>
                <a:ea typeface="Open Sauce"/>
                <a:cs typeface="Open Sauce"/>
                <a:sym typeface="Open Sauce"/>
              </a:rPr>
              <a:t> Giáo dục học sinh có ý thức sử dụng</a:t>
            </a:r>
          </a:p>
          <a:p>
            <a:pPr algn="l">
              <a:lnSpc>
                <a:spcPts val="4900"/>
              </a:lnSpc>
            </a:pPr>
            <a:r>
              <a:rPr lang="en-US" sz="3224">
                <a:solidFill>
                  <a:srgbClr val="231F20"/>
                </a:solidFill>
                <a:latin typeface="Open Sauce"/>
                <a:ea typeface="Open Sauce"/>
                <a:cs typeface="Open Sauce"/>
                <a:sym typeface="Open Sauce"/>
              </a:rPr>
              <a:t> tiếng Việt và giữ gìn sự trong sáng của tiếng Việt...</a:t>
            </a:r>
          </a:p>
          <a:p>
            <a:pPr algn="l">
              <a:lnSpc>
                <a:spcPts val="4900"/>
              </a:lnSpc>
            </a:pPr>
            <a:endParaRPr lang="en-US" sz="3224">
              <a:solidFill>
                <a:srgbClr val="231F20"/>
              </a:solidFill>
              <a:latin typeface="Open Sauce"/>
              <a:ea typeface="Open Sauce"/>
              <a:cs typeface="Open Sauce"/>
              <a:sym typeface="Open Sauce"/>
            </a:endParaRPr>
          </a:p>
          <a:p>
            <a:pPr algn="l">
              <a:lnSpc>
                <a:spcPts val="4900"/>
              </a:lnSpc>
            </a:pPr>
            <a:endParaRPr lang="en-US" sz="3224">
              <a:solidFill>
                <a:srgbClr val="231F20"/>
              </a:solidFill>
              <a:latin typeface="Open Sauce"/>
              <a:ea typeface="Open Sauce"/>
              <a:cs typeface="Open Sauce"/>
              <a:sym typeface="Open Sauce"/>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24942" t="-984" r="-20267" b="-1276"/>
            </a:stretch>
          </a:blipFill>
        </p:spPr>
      </p:sp>
      <p:sp>
        <p:nvSpPr>
          <p:cNvPr id="3" name="Freeform 3"/>
          <p:cNvSpPr/>
          <p:nvPr/>
        </p:nvSpPr>
        <p:spPr>
          <a:xfrm rot="331194">
            <a:off x="8629169" y="1531525"/>
            <a:ext cx="10896600" cy="9167398"/>
          </a:xfrm>
          <a:custGeom>
            <a:avLst/>
            <a:gdLst/>
            <a:ahLst/>
            <a:cxnLst/>
            <a:rect l="l" t="t" r="r" b="b"/>
            <a:pathLst>
              <a:path w="10896600" h="9167398">
                <a:moveTo>
                  <a:pt x="0" y="0"/>
                </a:moveTo>
                <a:lnTo>
                  <a:pt x="10896600" y="0"/>
                </a:lnTo>
                <a:lnTo>
                  <a:pt x="10896600" y="9167398"/>
                </a:lnTo>
                <a:lnTo>
                  <a:pt x="0" y="9167398"/>
                </a:lnTo>
                <a:lnTo>
                  <a:pt x="0" y="0"/>
                </a:lnTo>
                <a:close/>
              </a:path>
            </a:pathLst>
          </a:custGeom>
          <a:blipFill>
            <a:blip r:embed="rId3"/>
            <a:stretch>
              <a:fillRect l="-42962" r="-42962"/>
            </a:stretch>
          </a:blipFill>
        </p:spPr>
      </p:sp>
      <p:sp>
        <p:nvSpPr>
          <p:cNvPr id="4" name="Freeform 4"/>
          <p:cNvSpPr/>
          <p:nvPr/>
        </p:nvSpPr>
        <p:spPr>
          <a:xfrm rot="256584">
            <a:off x="-295384" y="700753"/>
            <a:ext cx="19195802" cy="10736412"/>
          </a:xfrm>
          <a:custGeom>
            <a:avLst/>
            <a:gdLst/>
            <a:ahLst/>
            <a:cxnLst/>
            <a:rect l="l" t="t" r="r" b="b"/>
            <a:pathLst>
              <a:path w="19195802" h="10736412">
                <a:moveTo>
                  <a:pt x="0" y="0"/>
                </a:moveTo>
                <a:lnTo>
                  <a:pt x="19195802" y="0"/>
                </a:lnTo>
                <a:lnTo>
                  <a:pt x="19195802" y="10736411"/>
                </a:lnTo>
                <a:lnTo>
                  <a:pt x="0" y="10736411"/>
                </a:lnTo>
                <a:lnTo>
                  <a:pt x="0" y="0"/>
                </a:lnTo>
                <a:close/>
              </a:path>
            </a:pathLst>
          </a:custGeom>
          <a:blipFill>
            <a:blip r:embed="rId4"/>
            <a:stretch>
              <a:fillRect l="-23035" r="-54940" b="-127516"/>
            </a:stretch>
          </a:blipFill>
        </p:spPr>
      </p:sp>
      <p:sp>
        <p:nvSpPr>
          <p:cNvPr id="5" name="Freeform 5"/>
          <p:cNvSpPr/>
          <p:nvPr/>
        </p:nvSpPr>
        <p:spPr>
          <a:xfrm rot="-2700000">
            <a:off x="3070462" y="1455857"/>
            <a:ext cx="1940265" cy="1767405"/>
          </a:xfrm>
          <a:custGeom>
            <a:avLst/>
            <a:gdLst/>
            <a:ahLst/>
            <a:cxnLst/>
            <a:rect l="l" t="t" r="r" b="b"/>
            <a:pathLst>
              <a:path w="1940265" h="1767405">
                <a:moveTo>
                  <a:pt x="0" y="0"/>
                </a:moveTo>
                <a:lnTo>
                  <a:pt x="1940265" y="0"/>
                </a:lnTo>
                <a:lnTo>
                  <a:pt x="1940265" y="1767405"/>
                </a:lnTo>
                <a:lnTo>
                  <a:pt x="0" y="176740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TextBox 6"/>
          <p:cNvSpPr txBox="1"/>
          <p:nvPr/>
        </p:nvSpPr>
        <p:spPr>
          <a:xfrm>
            <a:off x="3879390" y="1419457"/>
            <a:ext cx="10529221" cy="1921556"/>
          </a:xfrm>
          <a:prstGeom prst="rect">
            <a:avLst/>
          </a:prstGeom>
        </p:spPr>
        <p:txBody>
          <a:bodyPr lIns="0" tIns="0" rIns="0" bIns="0" rtlCol="0" anchor="t">
            <a:spAutoFit/>
          </a:bodyPr>
          <a:lstStyle/>
          <a:p>
            <a:pPr marL="0" lvl="0" indent="0" algn="ctr">
              <a:lnSpc>
                <a:spcPts val="15480"/>
              </a:lnSpc>
            </a:pPr>
            <a:r>
              <a:rPr lang="en-US" sz="12094">
                <a:solidFill>
                  <a:srgbClr val="264250"/>
                </a:solidFill>
                <a:latin typeface="Saira ExtraCondensed Bold"/>
                <a:ea typeface="Saira ExtraCondensed Bold"/>
                <a:cs typeface="Saira ExtraCondensed Bold"/>
                <a:sym typeface="Saira ExtraCondensed Bold"/>
              </a:rPr>
              <a:t>NHIỆM VỤ VỀ NHÀ:</a:t>
            </a:r>
          </a:p>
        </p:txBody>
      </p:sp>
      <p:sp>
        <p:nvSpPr>
          <p:cNvPr id="7" name="TextBox 7"/>
          <p:cNvSpPr txBox="1"/>
          <p:nvPr/>
        </p:nvSpPr>
        <p:spPr>
          <a:xfrm>
            <a:off x="3476876" y="4628369"/>
            <a:ext cx="10931734" cy="2803380"/>
          </a:xfrm>
          <a:prstGeom prst="rect">
            <a:avLst/>
          </a:prstGeom>
        </p:spPr>
        <p:txBody>
          <a:bodyPr lIns="0" tIns="0" rIns="0" bIns="0" rtlCol="0" anchor="t">
            <a:spAutoFit/>
          </a:bodyPr>
          <a:lstStyle/>
          <a:p>
            <a:pPr algn="ctr">
              <a:lnSpc>
                <a:spcPts val="5600"/>
              </a:lnSpc>
            </a:pPr>
            <a:r>
              <a:rPr lang="en-US" sz="4000">
                <a:solidFill>
                  <a:srgbClr val="264250"/>
                </a:solidFill>
                <a:latin typeface="Asap"/>
                <a:ea typeface="Asap"/>
                <a:cs typeface="Asap"/>
                <a:sym typeface="Asap"/>
              </a:rPr>
              <a:t>Viết một đoạn văn (khoảng 150 chữ) theo chủ đề tự chọn, trong đó có sử dụng biện pháp tu từ nói mỉa, nghịch ngữ và lí giải ý tưởng sử dụng.</a:t>
            </a:r>
          </a:p>
          <a:p>
            <a:pPr marL="0" lvl="0" indent="0" algn="ctr">
              <a:lnSpc>
                <a:spcPts val="5600"/>
              </a:lnSpc>
              <a:spcBef>
                <a:spcPct val="0"/>
              </a:spcBef>
            </a:pPr>
            <a:endParaRPr lang="en-US" sz="4000">
              <a:solidFill>
                <a:srgbClr val="264250"/>
              </a:solidFill>
              <a:latin typeface="Asap"/>
              <a:ea typeface="Asap"/>
              <a:cs typeface="Asap"/>
              <a:sym typeface="Asap"/>
            </a:endParaRPr>
          </a:p>
        </p:txBody>
      </p:sp>
      <p:sp>
        <p:nvSpPr>
          <p:cNvPr id="8" name="Freeform 8"/>
          <p:cNvSpPr/>
          <p:nvPr/>
        </p:nvSpPr>
        <p:spPr>
          <a:xfrm rot="1096233">
            <a:off x="-1822877" y="5008675"/>
            <a:ext cx="4533900" cy="2533317"/>
          </a:xfrm>
          <a:custGeom>
            <a:avLst/>
            <a:gdLst/>
            <a:ahLst/>
            <a:cxnLst/>
            <a:rect l="l" t="t" r="r" b="b"/>
            <a:pathLst>
              <a:path w="4533900" h="2533317">
                <a:moveTo>
                  <a:pt x="0" y="0"/>
                </a:moveTo>
                <a:lnTo>
                  <a:pt x="4533900" y="0"/>
                </a:lnTo>
                <a:lnTo>
                  <a:pt x="4533900" y="2533317"/>
                </a:lnTo>
                <a:lnTo>
                  <a:pt x="0" y="253331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rot="-660114">
            <a:off x="15721966" y="2078312"/>
            <a:ext cx="3074669" cy="978304"/>
          </a:xfrm>
          <a:custGeom>
            <a:avLst/>
            <a:gdLst/>
            <a:ahLst/>
            <a:cxnLst/>
            <a:rect l="l" t="t" r="r" b="b"/>
            <a:pathLst>
              <a:path w="3074669" h="978304">
                <a:moveTo>
                  <a:pt x="0" y="0"/>
                </a:moveTo>
                <a:lnTo>
                  <a:pt x="3074668" y="0"/>
                </a:lnTo>
                <a:lnTo>
                  <a:pt x="3074668" y="978304"/>
                </a:lnTo>
                <a:lnTo>
                  <a:pt x="0" y="97830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3"/>
          <p:cNvSpPr txBox="1"/>
          <p:nvPr/>
        </p:nvSpPr>
        <p:spPr>
          <a:xfrm>
            <a:off x="3602205" y="3743862"/>
            <a:ext cx="11083591" cy="1812611"/>
          </a:xfrm>
          <a:prstGeom prst="rect">
            <a:avLst/>
          </a:prstGeom>
        </p:spPr>
        <p:txBody>
          <a:bodyPr lIns="0" tIns="0" rIns="0" bIns="0" rtlCol="0" anchor="t">
            <a:spAutoFit/>
          </a:bodyPr>
          <a:lstStyle/>
          <a:p>
            <a:pPr algn="ctr">
              <a:lnSpc>
                <a:spcPts val="14776"/>
              </a:lnSpc>
            </a:pPr>
            <a:r>
              <a:rPr lang="en-US" sz="10707" spc="1049">
                <a:solidFill>
                  <a:srgbClr val="FFFFFF"/>
                </a:solidFill>
                <a:latin typeface="Baloo"/>
                <a:ea typeface="Baloo"/>
                <a:cs typeface="Baloo"/>
                <a:sym typeface="Baloo"/>
              </a:rPr>
              <a:t>KHỞI ĐỘNG</a:t>
            </a:r>
          </a:p>
        </p:txBody>
      </p:sp>
      <p:sp>
        <p:nvSpPr>
          <p:cNvPr id="4" name="TextBox 4"/>
          <p:cNvSpPr txBox="1"/>
          <p:nvPr/>
        </p:nvSpPr>
        <p:spPr>
          <a:xfrm>
            <a:off x="4995836" y="5292275"/>
            <a:ext cx="8296328" cy="520641"/>
          </a:xfrm>
          <a:prstGeom prst="rect">
            <a:avLst/>
          </a:prstGeom>
        </p:spPr>
        <p:txBody>
          <a:bodyPr lIns="0" tIns="0" rIns="0" bIns="0" rtlCol="0" anchor="t">
            <a:spAutoFit/>
          </a:bodyPr>
          <a:lstStyle/>
          <a:p>
            <a:pPr algn="ctr">
              <a:lnSpc>
                <a:spcPts val="4216"/>
              </a:lnSpc>
            </a:pPr>
            <a:r>
              <a:rPr lang="en-US" sz="3055" spc="299">
                <a:solidFill>
                  <a:srgbClr val="F5FFF5"/>
                </a:solidFill>
                <a:latin typeface="Open Sauce"/>
                <a:ea typeface="Open Sauce"/>
                <a:cs typeface="Open Sauce"/>
                <a:sym typeface="Open Sauce"/>
              </a:rPr>
              <a:t>Nhìn hình ảnh và đoán thành ngữ</a:t>
            </a:r>
          </a:p>
        </p:txBody>
      </p:sp>
      <p:sp>
        <p:nvSpPr>
          <p:cNvPr id="5" name="Freeform 5"/>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flipH="1">
            <a:off x="14486747" y="3541505"/>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028700" y="0"/>
            <a:ext cx="15234781" cy="10287000"/>
          </a:xfrm>
          <a:custGeom>
            <a:avLst/>
            <a:gdLst/>
            <a:ahLst/>
            <a:cxnLst/>
            <a:rect l="l" t="t" r="r" b="b"/>
            <a:pathLst>
              <a:path w="15234781" h="10287000">
                <a:moveTo>
                  <a:pt x="0" y="0"/>
                </a:moveTo>
                <a:lnTo>
                  <a:pt x="15234781" y="0"/>
                </a:lnTo>
                <a:lnTo>
                  <a:pt x="15234781" y="10287000"/>
                </a:lnTo>
                <a:lnTo>
                  <a:pt x="0" y="10287000"/>
                </a:lnTo>
                <a:lnTo>
                  <a:pt x="0" y="0"/>
                </a:lnTo>
                <a:close/>
              </a:path>
            </a:pathLst>
          </a:custGeom>
          <a:blipFill>
            <a:blip r:embed="rId2"/>
            <a:stretch>
              <a:fillRect/>
            </a:stretch>
          </a:blipFill>
        </p:spPr>
      </p:sp>
      <p:sp>
        <p:nvSpPr>
          <p:cNvPr id="3" name="Freeform 3"/>
          <p:cNvSpPr/>
          <p:nvPr/>
        </p:nvSpPr>
        <p:spPr>
          <a:xfrm>
            <a:off x="1012371" y="0"/>
            <a:ext cx="15079337" cy="10287000"/>
          </a:xfrm>
          <a:custGeom>
            <a:avLst/>
            <a:gdLst/>
            <a:ahLst/>
            <a:cxnLst/>
            <a:rect l="l" t="t" r="r" b="b"/>
            <a:pathLst>
              <a:path w="15079337" h="10287000">
                <a:moveTo>
                  <a:pt x="0" y="0"/>
                </a:moveTo>
                <a:lnTo>
                  <a:pt x="15079337" y="0"/>
                </a:lnTo>
                <a:lnTo>
                  <a:pt x="15079337" y="10287000"/>
                </a:lnTo>
                <a:lnTo>
                  <a:pt x="0" y="10287000"/>
                </a:lnTo>
                <a:lnTo>
                  <a:pt x="0" y="0"/>
                </a:lnTo>
                <a:close/>
              </a:path>
            </a:pathLst>
          </a:custGeom>
          <a:blipFill>
            <a:blip r:embed="rId3"/>
            <a:stretch>
              <a:fillRect/>
            </a:stretch>
          </a:blipFill>
        </p:spPr>
      </p:sp>
      <p:sp>
        <p:nvSpPr>
          <p:cNvPr id="4" name="Freeform 4"/>
          <p:cNvSpPr/>
          <p:nvPr/>
        </p:nvSpPr>
        <p:spPr>
          <a:xfrm>
            <a:off x="1045029" y="0"/>
            <a:ext cx="15234781" cy="10287000"/>
          </a:xfrm>
          <a:custGeom>
            <a:avLst/>
            <a:gdLst/>
            <a:ahLst/>
            <a:cxnLst/>
            <a:rect l="l" t="t" r="r" b="b"/>
            <a:pathLst>
              <a:path w="15234781" h="10287000">
                <a:moveTo>
                  <a:pt x="0" y="0"/>
                </a:moveTo>
                <a:lnTo>
                  <a:pt x="15234781" y="0"/>
                </a:lnTo>
                <a:lnTo>
                  <a:pt x="15234781" y="10287000"/>
                </a:lnTo>
                <a:lnTo>
                  <a:pt x="0" y="10287000"/>
                </a:lnTo>
                <a:lnTo>
                  <a:pt x="0" y="0"/>
                </a:lnTo>
                <a:close/>
              </a:path>
            </a:pathLst>
          </a:custGeom>
          <a:blipFill>
            <a:blip r:embed="rId4"/>
            <a:stretch>
              <a:fillRect t="-5536" b="-5536"/>
            </a:stretch>
          </a:blipFill>
        </p:spPr>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4592495" y="7573922"/>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6887962" y="5985119"/>
            <a:ext cx="2085109" cy="208510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1560220" y="1728186"/>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7" name="Group 7"/>
          <p:cNvGrpSpPr/>
          <p:nvPr/>
        </p:nvGrpSpPr>
        <p:grpSpPr>
          <a:xfrm>
            <a:off x="-2262642" y="-3904566"/>
            <a:ext cx="9181404" cy="918140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0" name="Group 10"/>
          <p:cNvGrpSpPr/>
          <p:nvPr/>
        </p:nvGrpSpPr>
        <p:grpSpPr>
          <a:xfrm>
            <a:off x="7461103" y="1342561"/>
            <a:ext cx="1164616" cy="1910409"/>
            <a:chOff x="0" y="0"/>
            <a:chExt cx="1451520" cy="2381040"/>
          </a:xfrm>
        </p:grpSpPr>
        <p:sp>
          <p:nvSpPr>
            <p:cNvPr id="11" name="Freeform 11"/>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1C5739"/>
            </a:solidFill>
          </p:spPr>
        </p:sp>
      </p:grpSp>
      <p:grpSp>
        <p:nvGrpSpPr>
          <p:cNvPr id="12" name="Group 12"/>
          <p:cNvGrpSpPr/>
          <p:nvPr/>
        </p:nvGrpSpPr>
        <p:grpSpPr>
          <a:xfrm>
            <a:off x="7601480" y="1995347"/>
            <a:ext cx="325815" cy="605415"/>
            <a:chOff x="0" y="0"/>
            <a:chExt cx="406080" cy="754560"/>
          </a:xfrm>
        </p:grpSpPr>
        <p:sp>
          <p:nvSpPr>
            <p:cNvPr id="13" name="Freeform 13"/>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1C5739"/>
            </a:solidFill>
          </p:spPr>
        </p:sp>
      </p:grpSp>
      <p:grpSp>
        <p:nvGrpSpPr>
          <p:cNvPr id="14" name="Group 14"/>
          <p:cNvGrpSpPr/>
          <p:nvPr/>
        </p:nvGrpSpPr>
        <p:grpSpPr>
          <a:xfrm>
            <a:off x="7907654" y="1519911"/>
            <a:ext cx="5916664" cy="1537801"/>
            <a:chOff x="0" y="0"/>
            <a:chExt cx="7374240" cy="1916640"/>
          </a:xfrm>
        </p:grpSpPr>
        <p:sp>
          <p:nvSpPr>
            <p:cNvPr id="15" name="Freeform 15"/>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1C5739"/>
            </a:solidFill>
          </p:spPr>
        </p:sp>
      </p:grpSp>
      <p:grpSp>
        <p:nvGrpSpPr>
          <p:cNvPr id="16" name="Group 16"/>
          <p:cNvGrpSpPr/>
          <p:nvPr/>
        </p:nvGrpSpPr>
        <p:grpSpPr>
          <a:xfrm>
            <a:off x="10914512" y="3230440"/>
            <a:ext cx="1165193" cy="1910409"/>
            <a:chOff x="0" y="0"/>
            <a:chExt cx="1452240" cy="2381040"/>
          </a:xfrm>
        </p:grpSpPr>
        <p:sp>
          <p:nvSpPr>
            <p:cNvPr id="17" name="Freeform 17"/>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397D5A"/>
            </a:solidFill>
          </p:spPr>
        </p:sp>
      </p:grpSp>
      <p:grpSp>
        <p:nvGrpSpPr>
          <p:cNvPr id="18" name="Group 18"/>
          <p:cNvGrpSpPr/>
          <p:nvPr/>
        </p:nvGrpSpPr>
        <p:grpSpPr>
          <a:xfrm>
            <a:off x="11601958" y="3883226"/>
            <a:ext cx="325815" cy="605415"/>
            <a:chOff x="0" y="0"/>
            <a:chExt cx="406080" cy="754560"/>
          </a:xfrm>
        </p:grpSpPr>
        <p:sp>
          <p:nvSpPr>
            <p:cNvPr id="19" name="Freeform 19"/>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397D5A"/>
            </a:solidFill>
          </p:spPr>
        </p:sp>
      </p:grpSp>
      <p:grpSp>
        <p:nvGrpSpPr>
          <p:cNvPr id="20" name="Group 20"/>
          <p:cNvGrpSpPr/>
          <p:nvPr/>
        </p:nvGrpSpPr>
        <p:grpSpPr>
          <a:xfrm>
            <a:off x="5670275" y="3407790"/>
            <a:ext cx="5918974" cy="1537801"/>
            <a:chOff x="0" y="0"/>
            <a:chExt cx="7377120" cy="1916640"/>
          </a:xfrm>
        </p:grpSpPr>
        <p:sp>
          <p:nvSpPr>
            <p:cNvPr id="21" name="Freeform 21"/>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397D5A"/>
            </a:solidFill>
          </p:spPr>
        </p:sp>
      </p:grpSp>
      <p:grpSp>
        <p:nvGrpSpPr>
          <p:cNvPr id="22" name="Group 22"/>
          <p:cNvGrpSpPr/>
          <p:nvPr/>
        </p:nvGrpSpPr>
        <p:grpSpPr>
          <a:xfrm>
            <a:off x="7309182" y="5460012"/>
            <a:ext cx="1164616" cy="1910409"/>
            <a:chOff x="0" y="0"/>
            <a:chExt cx="1451520" cy="2381040"/>
          </a:xfrm>
        </p:grpSpPr>
        <p:sp>
          <p:nvSpPr>
            <p:cNvPr id="23" name="Freeform 23"/>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1C5739"/>
            </a:solidFill>
          </p:spPr>
        </p:sp>
      </p:grpSp>
      <p:grpSp>
        <p:nvGrpSpPr>
          <p:cNvPr id="24" name="Group 24"/>
          <p:cNvGrpSpPr/>
          <p:nvPr/>
        </p:nvGrpSpPr>
        <p:grpSpPr>
          <a:xfrm>
            <a:off x="7449560" y="6112798"/>
            <a:ext cx="325815" cy="605415"/>
            <a:chOff x="0" y="0"/>
            <a:chExt cx="406080" cy="754560"/>
          </a:xfrm>
        </p:grpSpPr>
        <p:sp>
          <p:nvSpPr>
            <p:cNvPr id="25" name="Freeform 25"/>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1C5739"/>
            </a:solidFill>
          </p:spPr>
        </p:sp>
      </p:grpSp>
      <p:grpSp>
        <p:nvGrpSpPr>
          <p:cNvPr id="26" name="Group 26"/>
          <p:cNvGrpSpPr/>
          <p:nvPr/>
        </p:nvGrpSpPr>
        <p:grpSpPr>
          <a:xfrm>
            <a:off x="7755734" y="5637362"/>
            <a:ext cx="5916664" cy="1537801"/>
            <a:chOff x="0" y="0"/>
            <a:chExt cx="7374240" cy="1916640"/>
          </a:xfrm>
        </p:grpSpPr>
        <p:sp>
          <p:nvSpPr>
            <p:cNvPr id="27" name="Freeform 27"/>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1C5739"/>
            </a:solidFill>
          </p:spPr>
        </p:sp>
      </p:grpSp>
      <p:grpSp>
        <p:nvGrpSpPr>
          <p:cNvPr id="28" name="Group 28"/>
          <p:cNvGrpSpPr/>
          <p:nvPr/>
        </p:nvGrpSpPr>
        <p:grpSpPr>
          <a:xfrm>
            <a:off x="11450038" y="8000677"/>
            <a:ext cx="325815" cy="605415"/>
            <a:chOff x="0" y="0"/>
            <a:chExt cx="406080" cy="754560"/>
          </a:xfrm>
        </p:grpSpPr>
        <p:sp>
          <p:nvSpPr>
            <p:cNvPr id="29" name="Freeform 29"/>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397D5A"/>
            </a:solidFill>
          </p:spPr>
        </p:sp>
      </p:grpSp>
      <p:sp>
        <p:nvSpPr>
          <p:cNvPr id="30" name="Freeform 30"/>
          <p:cNvSpPr/>
          <p:nvPr/>
        </p:nvSpPr>
        <p:spPr>
          <a:xfrm>
            <a:off x="9835982" y="7870488"/>
            <a:ext cx="877197" cy="877197"/>
          </a:xfrm>
          <a:custGeom>
            <a:avLst/>
            <a:gdLst/>
            <a:ahLst/>
            <a:cxnLst/>
            <a:rect l="l" t="t" r="r" b="b"/>
            <a:pathLst>
              <a:path w="877197" h="877197">
                <a:moveTo>
                  <a:pt x="0" y="0"/>
                </a:moveTo>
                <a:lnTo>
                  <a:pt x="877197" y="0"/>
                </a:lnTo>
                <a:lnTo>
                  <a:pt x="877197" y="877197"/>
                </a:lnTo>
                <a:lnTo>
                  <a:pt x="0" y="8771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1" name="TextBox 31"/>
          <p:cNvSpPr txBox="1"/>
          <p:nvPr/>
        </p:nvSpPr>
        <p:spPr>
          <a:xfrm>
            <a:off x="503824" y="128681"/>
            <a:ext cx="5605439" cy="4006713"/>
          </a:xfrm>
          <a:prstGeom prst="rect">
            <a:avLst/>
          </a:prstGeom>
        </p:spPr>
        <p:txBody>
          <a:bodyPr lIns="0" tIns="0" rIns="0" bIns="0" rtlCol="0" anchor="t">
            <a:spAutoFit/>
          </a:bodyPr>
          <a:lstStyle/>
          <a:p>
            <a:pPr marL="0" lvl="0" indent="0" algn="ctr">
              <a:lnSpc>
                <a:spcPts val="7378"/>
              </a:lnSpc>
              <a:spcBef>
                <a:spcPct val="0"/>
              </a:spcBef>
            </a:pPr>
            <a:r>
              <a:rPr lang="en-US" sz="5346" spc="523">
                <a:solidFill>
                  <a:srgbClr val="FFFFFF"/>
                </a:solidFill>
                <a:latin typeface="Helvetica World Bold"/>
                <a:ea typeface="Helvetica World Bold"/>
                <a:cs typeface="Helvetica World Bold"/>
                <a:sym typeface="Helvetica World Bold"/>
              </a:rPr>
              <a:t>Nêu điểm chung của các câu thành ngữ trên?</a:t>
            </a:r>
          </a:p>
        </p:txBody>
      </p:sp>
      <p:sp>
        <p:nvSpPr>
          <p:cNvPr id="32" name="TextBox 32"/>
          <p:cNvSpPr txBox="1"/>
          <p:nvPr/>
        </p:nvSpPr>
        <p:spPr>
          <a:xfrm>
            <a:off x="8366444" y="1883225"/>
            <a:ext cx="5457873" cy="644217"/>
          </a:xfrm>
          <a:prstGeom prst="rect">
            <a:avLst/>
          </a:prstGeom>
        </p:spPr>
        <p:txBody>
          <a:bodyPr lIns="0" tIns="0" rIns="0" bIns="0" rtlCol="0" anchor="t">
            <a:spAutoFit/>
          </a:bodyPr>
          <a:lstStyle/>
          <a:p>
            <a:pPr marL="0" lvl="0" indent="0" algn="l">
              <a:lnSpc>
                <a:spcPts val="5382"/>
              </a:lnSpc>
              <a:spcBef>
                <a:spcPct val="0"/>
              </a:spcBef>
            </a:pPr>
            <a:r>
              <a:rPr lang="en-US" sz="3900" spc="382">
                <a:solidFill>
                  <a:srgbClr val="FFFFFF"/>
                </a:solidFill>
                <a:latin typeface="Open Sauce"/>
                <a:ea typeface="Open Sauce"/>
                <a:cs typeface="Open Sauce"/>
                <a:sym typeface="Open Sauce"/>
              </a:rPr>
              <a:t>Mèo mả gà đồng</a:t>
            </a:r>
          </a:p>
        </p:txBody>
      </p:sp>
      <p:sp>
        <p:nvSpPr>
          <p:cNvPr id="33" name="TextBox 33"/>
          <p:cNvSpPr txBox="1"/>
          <p:nvPr/>
        </p:nvSpPr>
        <p:spPr>
          <a:xfrm>
            <a:off x="6363363" y="1852472"/>
            <a:ext cx="979531" cy="79923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Codec Pro ExtraBold"/>
                <a:ea typeface="Codec Pro ExtraBold"/>
                <a:cs typeface="Codec Pro ExtraBold"/>
                <a:sym typeface="Codec Pro ExtraBold"/>
              </a:rPr>
              <a:t>01</a:t>
            </a:r>
          </a:p>
        </p:txBody>
      </p:sp>
      <p:sp>
        <p:nvSpPr>
          <p:cNvPr id="34" name="TextBox 34"/>
          <p:cNvSpPr txBox="1"/>
          <p:nvPr/>
        </p:nvSpPr>
        <p:spPr>
          <a:xfrm>
            <a:off x="12079705" y="3714588"/>
            <a:ext cx="979531" cy="79923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Codec Pro ExtraBold"/>
                <a:ea typeface="Codec Pro ExtraBold"/>
                <a:cs typeface="Codec Pro ExtraBold"/>
                <a:sym typeface="Codec Pro ExtraBold"/>
              </a:rPr>
              <a:t>02</a:t>
            </a:r>
          </a:p>
        </p:txBody>
      </p:sp>
      <p:sp>
        <p:nvSpPr>
          <p:cNvPr id="35" name="TextBox 35"/>
          <p:cNvSpPr txBox="1"/>
          <p:nvPr/>
        </p:nvSpPr>
        <p:spPr>
          <a:xfrm>
            <a:off x="6211443" y="5969923"/>
            <a:ext cx="979531" cy="79923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Codec Pro ExtraBold"/>
                <a:ea typeface="Codec Pro ExtraBold"/>
                <a:cs typeface="Codec Pro ExtraBold"/>
                <a:sym typeface="Codec Pro ExtraBold"/>
              </a:rPr>
              <a:t>03</a:t>
            </a:r>
          </a:p>
        </p:txBody>
      </p:sp>
      <p:sp>
        <p:nvSpPr>
          <p:cNvPr id="36" name="TextBox 36"/>
          <p:cNvSpPr txBox="1"/>
          <p:nvPr/>
        </p:nvSpPr>
        <p:spPr>
          <a:xfrm>
            <a:off x="6109263" y="3800313"/>
            <a:ext cx="5457873" cy="627470"/>
          </a:xfrm>
          <a:prstGeom prst="rect">
            <a:avLst/>
          </a:prstGeom>
        </p:spPr>
        <p:txBody>
          <a:bodyPr lIns="0" tIns="0" rIns="0" bIns="0" rtlCol="0" anchor="t">
            <a:spAutoFit/>
          </a:bodyPr>
          <a:lstStyle/>
          <a:p>
            <a:pPr marL="0" lvl="0" indent="0" algn="l">
              <a:lnSpc>
                <a:spcPts val="5244"/>
              </a:lnSpc>
              <a:spcBef>
                <a:spcPct val="0"/>
              </a:spcBef>
            </a:pPr>
            <a:r>
              <a:rPr lang="en-US" sz="3800" spc="372">
                <a:solidFill>
                  <a:srgbClr val="FFFFFF"/>
                </a:solidFill>
                <a:latin typeface="Open Sauce"/>
                <a:ea typeface="Open Sauce"/>
                <a:cs typeface="Open Sauce"/>
                <a:sym typeface="Open Sauce"/>
              </a:rPr>
              <a:t>Mèo mù vớ cá rán</a:t>
            </a:r>
          </a:p>
        </p:txBody>
      </p:sp>
      <p:sp>
        <p:nvSpPr>
          <p:cNvPr id="37" name="TextBox 37"/>
          <p:cNvSpPr txBox="1"/>
          <p:nvPr/>
        </p:nvSpPr>
        <p:spPr>
          <a:xfrm>
            <a:off x="8366444" y="6105894"/>
            <a:ext cx="5457873" cy="639245"/>
          </a:xfrm>
          <a:prstGeom prst="rect">
            <a:avLst/>
          </a:prstGeom>
        </p:spPr>
        <p:txBody>
          <a:bodyPr lIns="0" tIns="0" rIns="0" bIns="0" rtlCol="0" anchor="t">
            <a:spAutoFit/>
          </a:bodyPr>
          <a:lstStyle/>
          <a:p>
            <a:pPr marL="0" lvl="0" indent="0" algn="l">
              <a:lnSpc>
                <a:spcPts val="5106"/>
              </a:lnSpc>
              <a:spcBef>
                <a:spcPct val="0"/>
              </a:spcBef>
            </a:pPr>
            <a:r>
              <a:rPr lang="en-US" sz="3700" spc="362">
                <a:solidFill>
                  <a:srgbClr val="FFFFFF"/>
                </a:solidFill>
                <a:latin typeface="Open Sauce"/>
                <a:ea typeface="Open Sauce"/>
                <a:cs typeface="Open Sauce"/>
                <a:sym typeface="Open Sauce"/>
              </a:rPr>
              <a:t>Chó ngáp phải ruồi</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3"/>
          <p:cNvSpPr txBox="1"/>
          <p:nvPr/>
        </p:nvSpPr>
        <p:spPr>
          <a:xfrm>
            <a:off x="3403157" y="3056477"/>
            <a:ext cx="11083591" cy="3689018"/>
          </a:xfrm>
          <a:prstGeom prst="rect">
            <a:avLst/>
          </a:prstGeom>
        </p:spPr>
        <p:txBody>
          <a:bodyPr lIns="0" tIns="0" rIns="0" bIns="0" rtlCol="0" anchor="t">
            <a:spAutoFit/>
          </a:bodyPr>
          <a:lstStyle/>
          <a:p>
            <a:pPr algn="ctr">
              <a:lnSpc>
                <a:spcPts val="14776"/>
              </a:lnSpc>
            </a:pPr>
            <a:r>
              <a:rPr lang="en-US" sz="10707" spc="1049">
                <a:solidFill>
                  <a:srgbClr val="FFFFFF"/>
                </a:solidFill>
                <a:latin typeface="Baloo"/>
                <a:ea typeface="Baloo"/>
                <a:cs typeface="Baloo"/>
                <a:sym typeface="Baloo"/>
              </a:rPr>
              <a:t>HÌNH THÀNH KIẾN THỨC</a:t>
            </a:r>
          </a:p>
        </p:txBody>
      </p:sp>
      <p:sp>
        <p:nvSpPr>
          <p:cNvPr id="4" name="Freeform 4"/>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flipH="1">
            <a:off x="14486747" y="3541505"/>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028700" y="2480249"/>
            <a:ext cx="11437054" cy="4979507"/>
          </a:xfrm>
          <a:prstGeom prst="rect">
            <a:avLst/>
          </a:prstGeom>
        </p:spPr>
        <p:txBody>
          <a:bodyPr lIns="0" tIns="0" rIns="0" bIns="0" rtlCol="0" anchor="t">
            <a:spAutoFit/>
          </a:bodyPr>
          <a:lstStyle/>
          <a:p>
            <a:pPr algn="ctr">
              <a:lnSpc>
                <a:spcPts val="13229"/>
              </a:lnSpc>
            </a:pPr>
            <a:r>
              <a:rPr lang="en-US" sz="9449" spc="-103">
                <a:solidFill>
                  <a:srgbClr val="000000"/>
                </a:solidFill>
                <a:latin typeface="Muli Bold"/>
                <a:ea typeface="Muli Bold"/>
                <a:cs typeface="Muli Bold"/>
                <a:sym typeface="Muli Bold"/>
              </a:rPr>
              <a:t>Nghiên cứu khái niệm và dấu hiệu nhận biết trong SGK</a:t>
            </a:r>
          </a:p>
        </p:txBody>
      </p:sp>
      <p:grpSp>
        <p:nvGrpSpPr>
          <p:cNvPr id="3" name="Group 3"/>
          <p:cNvGrpSpPr/>
          <p:nvPr/>
        </p:nvGrpSpPr>
        <p:grpSpPr>
          <a:xfrm>
            <a:off x="14328902" y="2317173"/>
            <a:ext cx="7321033" cy="6340049"/>
            <a:chOff x="0" y="0"/>
            <a:chExt cx="3619627" cy="3134614"/>
          </a:xfrm>
        </p:grpSpPr>
        <p:sp>
          <p:nvSpPr>
            <p:cNvPr id="4" name="Freeform 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5" name="Group 5"/>
          <p:cNvGrpSpPr/>
          <p:nvPr/>
        </p:nvGrpSpPr>
        <p:grpSpPr>
          <a:xfrm>
            <a:off x="12122944" y="7035126"/>
            <a:ext cx="4970154" cy="4304177"/>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7" name="Group 7"/>
          <p:cNvGrpSpPr/>
          <p:nvPr/>
        </p:nvGrpSpPr>
        <p:grpSpPr>
          <a:xfrm>
            <a:off x="12336342" y="5954842"/>
            <a:ext cx="2271679" cy="1967285"/>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grpSp>
        <p:nvGrpSpPr>
          <p:cNvPr id="9" name="Group 9"/>
          <p:cNvGrpSpPr/>
          <p:nvPr/>
        </p:nvGrpSpPr>
        <p:grpSpPr>
          <a:xfrm>
            <a:off x="13737770" y="373605"/>
            <a:ext cx="3799619" cy="3290488"/>
            <a:chOff x="0" y="0"/>
            <a:chExt cx="3619627" cy="3134614"/>
          </a:xfrm>
        </p:grpSpPr>
        <p:sp>
          <p:nvSpPr>
            <p:cNvPr id="10" name="Freeform 1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1798163" y="5803579"/>
            <a:ext cx="7388722" cy="6398668"/>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4" name="Group 4"/>
          <p:cNvGrpSpPr/>
          <p:nvPr/>
        </p:nvGrpSpPr>
        <p:grpSpPr>
          <a:xfrm rot="-10800000">
            <a:off x="14388041" y="430705"/>
            <a:ext cx="5276948" cy="456986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6" name="Group 6"/>
          <p:cNvGrpSpPr/>
          <p:nvPr/>
        </p:nvGrpSpPr>
        <p:grpSpPr>
          <a:xfrm rot="-10800000">
            <a:off x="7996476" y="7360067"/>
            <a:ext cx="3801687" cy="3292279"/>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8" name="TextBox 8"/>
          <p:cNvSpPr txBox="1"/>
          <p:nvPr/>
        </p:nvSpPr>
        <p:spPr>
          <a:xfrm>
            <a:off x="1028700" y="2755723"/>
            <a:ext cx="11010900" cy="3008003"/>
          </a:xfrm>
          <a:prstGeom prst="rect">
            <a:avLst/>
          </a:prstGeom>
        </p:spPr>
        <p:txBody>
          <a:bodyPr wrap="square" lIns="0" tIns="0" rIns="0" bIns="0" rtlCol="0" anchor="t">
            <a:spAutoFit/>
          </a:bodyPr>
          <a:lstStyle/>
          <a:p>
            <a:pPr marL="863599" lvl="1" indent="-431800" algn="l">
              <a:lnSpc>
                <a:spcPts val="5999"/>
              </a:lnSpc>
              <a:buFont typeface="Arial"/>
              <a:buChar char="•"/>
            </a:pPr>
            <a:r>
              <a:rPr lang="en-US" sz="3999">
                <a:solidFill>
                  <a:srgbClr val="000000"/>
                </a:solidFill>
                <a:latin typeface="Muli"/>
                <a:ea typeface="Muli"/>
                <a:cs typeface="Muli"/>
                <a:sym typeface="Muli"/>
              </a:rPr>
              <a:t>Là biện pháp tu từ thể hiện thái độ </a:t>
            </a:r>
            <a:r>
              <a:rPr lang="en-US" sz="3999">
                <a:solidFill>
                  <a:srgbClr val="E00B0B"/>
                </a:solidFill>
                <a:latin typeface="Muli Bold"/>
                <a:ea typeface="Muli Bold"/>
                <a:cs typeface="Muli Bold"/>
                <a:sym typeface="Muli Bold"/>
              </a:rPr>
              <a:t>mỉa mai  </a:t>
            </a:r>
            <a:r>
              <a:rPr lang="en-US" sz="3999">
                <a:solidFill>
                  <a:srgbClr val="000000"/>
                </a:solidFill>
                <a:latin typeface="Muli"/>
                <a:ea typeface="Muli"/>
                <a:cs typeface="Muli"/>
                <a:sym typeface="Muli"/>
              </a:rPr>
              <a:t>hay sự </a:t>
            </a:r>
            <a:r>
              <a:rPr lang="en-US" sz="3999">
                <a:solidFill>
                  <a:srgbClr val="E00B0B"/>
                </a:solidFill>
                <a:latin typeface="Muli Bold"/>
                <a:ea typeface="Muli Bold"/>
                <a:cs typeface="Muli Bold"/>
                <a:sym typeface="Muli Bold"/>
              </a:rPr>
              <a:t>đánh giá mang tính phủ định ngầm ẩn </a:t>
            </a:r>
            <a:r>
              <a:rPr lang="en-US" sz="3999">
                <a:solidFill>
                  <a:srgbClr val="000000"/>
                </a:solidFill>
                <a:latin typeface="Muli"/>
                <a:ea typeface="Muli"/>
                <a:cs typeface="Muli"/>
                <a:sym typeface="Muli"/>
              </a:rPr>
              <a:t>của người nói, người viết đối với sự vật, sự việc được đề cập.</a:t>
            </a:r>
          </a:p>
        </p:txBody>
      </p:sp>
      <p:sp>
        <p:nvSpPr>
          <p:cNvPr id="9" name="TextBox 9"/>
          <p:cNvSpPr txBox="1"/>
          <p:nvPr/>
        </p:nvSpPr>
        <p:spPr>
          <a:xfrm>
            <a:off x="1028700" y="998574"/>
            <a:ext cx="5531827" cy="1276350"/>
          </a:xfrm>
          <a:prstGeom prst="rect">
            <a:avLst/>
          </a:prstGeom>
        </p:spPr>
        <p:txBody>
          <a:bodyPr lIns="0" tIns="0" rIns="0" bIns="0" rtlCol="0" anchor="t">
            <a:spAutoFit/>
          </a:bodyPr>
          <a:lstStyle/>
          <a:p>
            <a:pPr marL="0" lvl="0" indent="0" algn="l">
              <a:lnSpc>
                <a:spcPts val="10199"/>
              </a:lnSpc>
              <a:spcBef>
                <a:spcPct val="0"/>
              </a:spcBef>
            </a:pPr>
            <a:r>
              <a:rPr lang="en-US" sz="8499" spc="-84">
                <a:solidFill>
                  <a:srgbClr val="000000"/>
                </a:solidFill>
                <a:latin typeface="Muli Bold"/>
                <a:ea typeface="Muli Bold"/>
                <a:cs typeface="Muli Bold"/>
                <a:sym typeface="Muli Bold"/>
              </a:rPr>
              <a:t>Nói mỉa</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028700" y="1038225"/>
            <a:ext cx="5512745" cy="2562225"/>
          </a:xfrm>
          <a:prstGeom prst="rect">
            <a:avLst/>
          </a:prstGeom>
        </p:spPr>
        <p:txBody>
          <a:bodyPr lIns="0" tIns="0" rIns="0" bIns="0" rtlCol="0" anchor="t">
            <a:spAutoFit/>
          </a:bodyPr>
          <a:lstStyle/>
          <a:p>
            <a:pPr algn="l">
              <a:lnSpc>
                <a:spcPts val="10199"/>
              </a:lnSpc>
              <a:spcBef>
                <a:spcPct val="0"/>
              </a:spcBef>
            </a:pPr>
            <a:r>
              <a:rPr lang="en-US" sz="8499" spc="-84">
                <a:solidFill>
                  <a:srgbClr val="000000"/>
                </a:solidFill>
                <a:latin typeface="Muli Bold"/>
                <a:ea typeface="Muli Bold"/>
                <a:cs typeface="Muli Bold"/>
                <a:sym typeface="Muli Bold"/>
              </a:rPr>
              <a:t>Dấu hiệu nhận biết:</a:t>
            </a:r>
          </a:p>
        </p:txBody>
      </p:sp>
      <p:grpSp>
        <p:nvGrpSpPr>
          <p:cNvPr id="3" name="Group 3"/>
          <p:cNvGrpSpPr/>
          <p:nvPr/>
        </p:nvGrpSpPr>
        <p:grpSpPr>
          <a:xfrm rot="-10800000">
            <a:off x="-1306086" y="4784384"/>
            <a:ext cx="4985461" cy="4317433"/>
            <a:chOff x="0" y="0"/>
            <a:chExt cx="3619627" cy="3134614"/>
          </a:xfrm>
        </p:grpSpPr>
        <p:sp>
          <p:nvSpPr>
            <p:cNvPr id="4" name="Freeform 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5" name="Group 5"/>
          <p:cNvGrpSpPr/>
          <p:nvPr/>
        </p:nvGrpSpPr>
        <p:grpSpPr>
          <a:xfrm rot="-10800000">
            <a:off x="3061137" y="7468788"/>
            <a:ext cx="3480308" cy="3013963"/>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grpSp>
        <p:nvGrpSpPr>
          <p:cNvPr id="7" name="Group 7"/>
          <p:cNvGrpSpPr/>
          <p:nvPr/>
        </p:nvGrpSpPr>
        <p:grpSpPr>
          <a:xfrm rot="-10800000">
            <a:off x="2780085" y="4005595"/>
            <a:ext cx="1798578" cy="1557577"/>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9" name="Group 9"/>
          <p:cNvGrpSpPr/>
          <p:nvPr/>
        </p:nvGrpSpPr>
        <p:grpSpPr>
          <a:xfrm rot="-10800000">
            <a:off x="300983" y="7795449"/>
            <a:ext cx="3378391" cy="2925703"/>
            <a:chOff x="0" y="0"/>
            <a:chExt cx="3619627" cy="3134614"/>
          </a:xfrm>
        </p:grpSpPr>
        <p:sp>
          <p:nvSpPr>
            <p:cNvPr id="10" name="Freeform 1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11" name="Group 11"/>
          <p:cNvGrpSpPr/>
          <p:nvPr/>
        </p:nvGrpSpPr>
        <p:grpSpPr>
          <a:xfrm>
            <a:off x="6541445" y="1101331"/>
            <a:ext cx="11389048" cy="1684883"/>
            <a:chOff x="0" y="0"/>
            <a:chExt cx="15185397" cy="2246511"/>
          </a:xfrm>
        </p:grpSpPr>
        <p:sp>
          <p:nvSpPr>
            <p:cNvPr id="12" name="TextBox 12"/>
            <p:cNvSpPr txBox="1"/>
            <p:nvPr/>
          </p:nvSpPr>
          <p:spPr>
            <a:xfrm>
              <a:off x="0" y="9525"/>
              <a:ext cx="15185397" cy="1438227"/>
            </a:xfrm>
            <a:prstGeom prst="rect">
              <a:avLst/>
            </a:prstGeom>
          </p:spPr>
          <p:txBody>
            <a:bodyPr lIns="0" tIns="0" rIns="0" bIns="0" rtlCol="0" anchor="t">
              <a:spAutoFit/>
            </a:bodyPr>
            <a:lstStyle/>
            <a:p>
              <a:pPr marL="777240" lvl="1" indent="-388620" algn="l">
                <a:lnSpc>
                  <a:spcPts val="4320"/>
                </a:lnSpc>
                <a:spcBef>
                  <a:spcPct val="0"/>
                </a:spcBef>
                <a:buFont typeface="Arial"/>
                <a:buChar char="•"/>
              </a:pPr>
              <a:r>
                <a:rPr lang="en-US" sz="3600">
                  <a:solidFill>
                    <a:srgbClr val="000000"/>
                  </a:solidFill>
                  <a:latin typeface="Muli"/>
                  <a:ea typeface="Muli"/>
                  <a:cs typeface="Muli"/>
                  <a:sym typeface="Muli"/>
                </a:rPr>
                <a:t>Trong lời nói xuất hiện những từ, cụm từ vốn thể hiện </a:t>
              </a:r>
              <a:r>
                <a:rPr lang="en-US" sz="3600">
                  <a:solidFill>
                    <a:srgbClr val="E00B0B"/>
                  </a:solidFill>
                  <a:latin typeface="Muli Bold"/>
                  <a:ea typeface="Muli Bold"/>
                  <a:cs typeface="Muli Bold"/>
                  <a:sym typeface="Muli Bold"/>
                </a:rPr>
                <a:t>chiều hướng đánh giá tiêu cực</a:t>
              </a:r>
              <a:r>
                <a:rPr lang="en-US" sz="3600">
                  <a:solidFill>
                    <a:srgbClr val="000000"/>
                  </a:solidFill>
                  <a:latin typeface="Muli"/>
                  <a:ea typeface="Muli"/>
                  <a:cs typeface="Muli"/>
                  <a:sym typeface="Muli"/>
                </a:rPr>
                <a:t> về đối tượng</a:t>
              </a:r>
            </a:p>
          </p:txBody>
        </p:sp>
        <p:sp>
          <p:nvSpPr>
            <p:cNvPr id="13" name="TextBox 13"/>
            <p:cNvSpPr txBox="1"/>
            <p:nvPr/>
          </p:nvSpPr>
          <p:spPr>
            <a:xfrm>
              <a:off x="0" y="1796743"/>
              <a:ext cx="15185397" cy="449768"/>
            </a:xfrm>
            <a:prstGeom prst="rect">
              <a:avLst/>
            </a:prstGeom>
          </p:spPr>
          <p:txBody>
            <a:bodyPr lIns="0" tIns="0" rIns="0" bIns="0" rtlCol="0" anchor="t">
              <a:spAutoFit/>
            </a:bodyPr>
            <a:lstStyle/>
            <a:p>
              <a:pPr algn="l">
                <a:lnSpc>
                  <a:spcPts val="2800"/>
                </a:lnSpc>
                <a:spcBef>
                  <a:spcPct val="0"/>
                </a:spcBef>
              </a:pPr>
              <a:endParaRPr/>
            </a:p>
          </p:txBody>
        </p:sp>
      </p:grpSp>
      <p:sp>
        <p:nvSpPr>
          <p:cNvPr id="14" name="AutoShape 14"/>
          <p:cNvSpPr/>
          <p:nvPr/>
        </p:nvSpPr>
        <p:spPr>
          <a:xfrm>
            <a:off x="8099768" y="2390775"/>
            <a:ext cx="8272402" cy="0"/>
          </a:xfrm>
          <a:prstGeom prst="line">
            <a:avLst/>
          </a:prstGeom>
          <a:ln w="9525" cap="flat">
            <a:solidFill>
              <a:srgbClr val="000000"/>
            </a:solidFill>
            <a:prstDash val="solid"/>
            <a:headEnd type="none" w="sm" len="sm"/>
            <a:tailEnd type="none" w="sm" len="sm"/>
          </a:ln>
        </p:spPr>
      </p:sp>
      <p:grpSp>
        <p:nvGrpSpPr>
          <p:cNvPr id="15" name="Group 15"/>
          <p:cNvGrpSpPr/>
          <p:nvPr/>
        </p:nvGrpSpPr>
        <p:grpSpPr>
          <a:xfrm>
            <a:off x="6541445" y="2786215"/>
            <a:ext cx="11389048" cy="2227790"/>
            <a:chOff x="0" y="0"/>
            <a:chExt cx="15185397" cy="2970387"/>
          </a:xfrm>
        </p:grpSpPr>
        <p:sp>
          <p:nvSpPr>
            <p:cNvPr id="16" name="TextBox 16"/>
            <p:cNvSpPr txBox="1"/>
            <p:nvPr/>
          </p:nvSpPr>
          <p:spPr>
            <a:xfrm>
              <a:off x="0" y="9525"/>
              <a:ext cx="15185397" cy="2162103"/>
            </a:xfrm>
            <a:prstGeom prst="rect">
              <a:avLst/>
            </a:prstGeom>
          </p:spPr>
          <p:txBody>
            <a:bodyPr lIns="0" tIns="0" rIns="0" bIns="0" rtlCol="0" anchor="t">
              <a:spAutoFit/>
            </a:bodyPr>
            <a:lstStyle/>
            <a:p>
              <a:pPr marL="777240" lvl="1" indent="-388620" algn="l">
                <a:lnSpc>
                  <a:spcPts val="4320"/>
                </a:lnSpc>
                <a:spcBef>
                  <a:spcPct val="0"/>
                </a:spcBef>
                <a:buFont typeface="Arial"/>
                <a:buChar char="•"/>
              </a:pPr>
              <a:r>
                <a:rPr lang="en-US" sz="3600">
                  <a:solidFill>
                    <a:srgbClr val="000000"/>
                  </a:solidFill>
                  <a:latin typeface="Muli"/>
                  <a:ea typeface="Muli"/>
                  <a:cs typeface="Muli"/>
                  <a:sym typeface="Muli"/>
                </a:rPr>
                <a:t>Người nói, người viết nêu những </a:t>
              </a:r>
              <a:r>
                <a:rPr lang="en-US" sz="3600">
                  <a:solidFill>
                    <a:srgbClr val="E00B0B"/>
                  </a:solidFill>
                  <a:latin typeface="Muli Bold"/>
                  <a:ea typeface="Muli Bold"/>
                  <a:cs typeface="Muli Bold"/>
                  <a:sym typeface="Muli Bold"/>
                </a:rPr>
                <a:t>tình huống, điều kiện phi lí </a:t>
              </a:r>
              <a:r>
                <a:rPr lang="en-US" sz="3600">
                  <a:solidFill>
                    <a:srgbClr val="000000"/>
                  </a:solidFill>
                  <a:latin typeface="Muli"/>
                  <a:ea typeface="Muli"/>
                  <a:cs typeface="Muli"/>
                  <a:sym typeface="Muli"/>
                </a:rPr>
                <a:t>gắn với khả năng, hành động, sự việc đang được nói tới</a:t>
              </a:r>
            </a:p>
          </p:txBody>
        </p:sp>
        <p:sp>
          <p:nvSpPr>
            <p:cNvPr id="17" name="TextBox 17"/>
            <p:cNvSpPr txBox="1"/>
            <p:nvPr/>
          </p:nvSpPr>
          <p:spPr>
            <a:xfrm>
              <a:off x="0" y="2520619"/>
              <a:ext cx="15185397" cy="449768"/>
            </a:xfrm>
            <a:prstGeom prst="rect">
              <a:avLst/>
            </a:prstGeom>
          </p:spPr>
          <p:txBody>
            <a:bodyPr lIns="0" tIns="0" rIns="0" bIns="0" rtlCol="0" anchor="t">
              <a:spAutoFit/>
            </a:bodyPr>
            <a:lstStyle/>
            <a:p>
              <a:pPr algn="l">
                <a:lnSpc>
                  <a:spcPts val="2800"/>
                </a:lnSpc>
                <a:spcBef>
                  <a:spcPct val="0"/>
                </a:spcBef>
              </a:pPr>
              <a:endParaRPr/>
            </a:p>
          </p:txBody>
        </p:sp>
      </p:grpSp>
      <p:sp>
        <p:nvSpPr>
          <p:cNvPr id="18" name="AutoShape 18"/>
          <p:cNvSpPr/>
          <p:nvPr/>
        </p:nvSpPr>
        <p:spPr>
          <a:xfrm>
            <a:off x="8099768" y="5148262"/>
            <a:ext cx="8272402" cy="0"/>
          </a:xfrm>
          <a:prstGeom prst="line">
            <a:avLst/>
          </a:prstGeom>
          <a:ln w="9525" cap="flat">
            <a:solidFill>
              <a:srgbClr val="000000"/>
            </a:solidFill>
            <a:prstDash val="solid"/>
            <a:headEnd type="none" w="sm" len="sm"/>
            <a:tailEnd type="none" w="sm" len="sm"/>
          </a:ln>
        </p:spPr>
      </p:sp>
      <p:grpSp>
        <p:nvGrpSpPr>
          <p:cNvPr id="19" name="Group 19"/>
          <p:cNvGrpSpPr/>
          <p:nvPr/>
        </p:nvGrpSpPr>
        <p:grpSpPr>
          <a:xfrm>
            <a:off x="6541445" y="5258217"/>
            <a:ext cx="11389048" cy="1684883"/>
            <a:chOff x="0" y="0"/>
            <a:chExt cx="15185397" cy="2246511"/>
          </a:xfrm>
        </p:grpSpPr>
        <p:sp>
          <p:nvSpPr>
            <p:cNvPr id="20" name="TextBox 20"/>
            <p:cNvSpPr txBox="1"/>
            <p:nvPr/>
          </p:nvSpPr>
          <p:spPr>
            <a:xfrm>
              <a:off x="0" y="9525"/>
              <a:ext cx="15185397" cy="1438227"/>
            </a:xfrm>
            <a:prstGeom prst="rect">
              <a:avLst/>
            </a:prstGeom>
          </p:spPr>
          <p:txBody>
            <a:bodyPr lIns="0" tIns="0" rIns="0" bIns="0" rtlCol="0" anchor="t">
              <a:spAutoFit/>
            </a:bodyPr>
            <a:lstStyle/>
            <a:p>
              <a:pPr marL="777240" lvl="1" indent="-388620" algn="l">
                <a:lnSpc>
                  <a:spcPts val="4320"/>
                </a:lnSpc>
                <a:spcBef>
                  <a:spcPct val="0"/>
                </a:spcBef>
                <a:buFont typeface="Arial"/>
                <a:buChar char="•"/>
              </a:pPr>
              <a:r>
                <a:rPr lang="en-US" sz="3600">
                  <a:solidFill>
                    <a:srgbClr val="000000"/>
                  </a:solidFill>
                  <a:latin typeface="Muli"/>
                  <a:ea typeface="Muli"/>
                  <a:cs typeface="Muli"/>
                  <a:sym typeface="Muli"/>
                </a:rPr>
                <a:t>Có sự </a:t>
              </a:r>
              <a:r>
                <a:rPr lang="en-US" sz="3600">
                  <a:solidFill>
                    <a:srgbClr val="E00B0B"/>
                  </a:solidFill>
                  <a:latin typeface="Muli Bold"/>
                  <a:ea typeface="Muli Bold"/>
                  <a:cs typeface="Muli Bold"/>
                  <a:sym typeface="Muli Bold"/>
                </a:rPr>
                <a:t>pha trộn</a:t>
              </a:r>
              <a:r>
                <a:rPr lang="en-US" sz="3600">
                  <a:solidFill>
                    <a:srgbClr val="000000"/>
                  </a:solidFill>
                  <a:latin typeface="Muli"/>
                  <a:ea typeface="Muli"/>
                  <a:cs typeface="Muli"/>
                  <a:sym typeface="Muli"/>
                </a:rPr>
                <a:t> đáng ngờ giữa kiểu nói lịch sự và nói quá</a:t>
              </a:r>
            </a:p>
          </p:txBody>
        </p:sp>
        <p:sp>
          <p:nvSpPr>
            <p:cNvPr id="21" name="TextBox 21"/>
            <p:cNvSpPr txBox="1"/>
            <p:nvPr/>
          </p:nvSpPr>
          <p:spPr>
            <a:xfrm>
              <a:off x="0" y="1796743"/>
              <a:ext cx="15185397" cy="449768"/>
            </a:xfrm>
            <a:prstGeom prst="rect">
              <a:avLst/>
            </a:prstGeom>
          </p:spPr>
          <p:txBody>
            <a:bodyPr lIns="0" tIns="0" rIns="0" bIns="0" rtlCol="0" anchor="t">
              <a:spAutoFit/>
            </a:bodyPr>
            <a:lstStyle/>
            <a:p>
              <a:pPr algn="l">
                <a:lnSpc>
                  <a:spcPts val="2800"/>
                </a:lnSpc>
                <a:spcBef>
                  <a:spcPct val="0"/>
                </a:spcBef>
              </a:pPr>
              <a:endParaRPr/>
            </a:p>
          </p:txBody>
        </p:sp>
      </p:grpSp>
      <p:sp>
        <p:nvSpPr>
          <p:cNvPr id="22" name="AutoShape 22"/>
          <p:cNvSpPr/>
          <p:nvPr/>
        </p:nvSpPr>
        <p:spPr>
          <a:xfrm>
            <a:off x="8099768" y="6502789"/>
            <a:ext cx="8272402" cy="0"/>
          </a:xfrm>
          <a:prstGeom prst="line">
            <a:avLst/>
          </a:prstGeom>
          <a:ln w="9525" cap="flat">
            <a:solidFill>
              <a:srgbClr val="000000"/>
            </a:solidFill>
            <a:prstDash val="solid"/>
            <a:headEnd type="none" w="sm" len="sm"/>
            <a:tailEnd type="none" w="sm" len="sm"/>
          </a:ln>
        </p:spPr>
      </p:sp>
      <p:grpSp>
        <p:nvGrpSpPr>
          <p:cNvPr id="23" name="Group 23"/>
          <p:cNvGrpSpPr/>
          <p:nvPr/>
        </p:nvGrpSpPr>
        <p:grpSpPr>
          <a:xfrm>
            <a:off x="6541445" y="6888805"/>
            <a:ext cx="11389048" cy="1141976"/>
            <a:chOff x="0" y="0"/>
            <a:chExt cx="15185397" cy="1522635"/>
          </a:xfrm>
        </p:grpSpPr>
        <p:sp>
          <p:nvSpPr>
            <p:cNvPr id="24" name="TextBox 24"/>
            <p:cNvSpPr txBox="1"/>
            <p:nvPr/>
          </p:nvSpPr>
          <p:spPr>
            <a:xfrm>
              <a:off x="0" y="9525"/>
              <a:ext cx="15185397" cy="714351"/>
            </a:xfrm>
            <a:prstGeom prst="rect">
              <a:avLst/>
            </a:prstGeom>
          </p:spPr>
          <p:txBody>
            <a:bodyPr lIns="0" tIns="0" rIns="0" bIns="0" rtlCol="0" anchor="t">
              <a:spAutoFit/>
            </a:bodyPr>
            <a:lstStyle/>
            <a:p>
              <a:pPr marL="777240" lvl="1" indent="-388620" algn="l">
                <a:lnSpc>
                  <a:spcPts val="4320"/>
                </a:lnSpc>
                <a:spcBef>
                  <a:spcPct val="0"/>
                </a:spcBef>
                <a:buFont typeface="Arial"/>
                <a:buChar char="•"/>
              </a:pPr>
              <a:r>
                <a:rPr lang="en-US" sz="3600">
                  <a:solidFill>
                    <a:srgbClr val="000000"/>
                  </a:solidFill>
                  <a:latin typeface="Muli"/>
                  <a:ea typeface="Muli"/>
                  <a:cs typeface="Muli"/>
                  <a:sym typeface="Muli"/>
                </a:rPr>
                <a:t>Có sự xuất hiện của </a:t>
              </a:r>
              <a:r>
                <a:rPr lang="en-US" sz="3600">
                  <a:solidFill>
                    <a:srgbClr val="E00B0B"/>
                  </a:solidFill>
                  <a:latin typeface="Muli Bold"/>
                  <a:ea typeface="Muli Bold"/>
                  <a:cs typeface="Muli Bold"/>
                  <a:sym typeface="Muli Bold"/>
                </a:rPr>
                <a:t>yếu tố nhại </a:t>
              </a:r>
              <a:r>
                <a:rPr lang="en-US" sz="3600">
                  <a:solidFill>
                    <a:srgbClr val="000000"/>
                  </a:solidFill>
                  <a:latin typeface="Muli"/>
                  <a:ea typeface="Muli"/>
                  <a:cs typeface="Muli"/>
                  <a:sym typeface="Muli"/>
                </a:rPr>
                <a:t>trong phát ngôn</a:t>
              </a:r>
            </a:p>
          </p:txBody>
        </p:sp>
        <p:sp>
          <p:nvSpPr>
            <p:cNvPr id="25" name="TextBox 25"/>
            <p:cNvSpPr txBox="1"/>
            <p:nvPr/>
          </p:nvSpPr>
          <p:spPr>
            <a:xfrm>
              <a:off x="0" y="1072868"/>
              <a:ext cx="15185397" cy="449768"/>
            </a:xfrm>
            <a:prstGeom prst="rect">
              <a:avLst/>
            </a:prstGeom>
          </p:spPr>
          <p:txBody>
            <a:bodyPr lIns="0" tIns="0" rIns="0" bIns="0" rtlCol="0" anchor="t">
              <a:spAutoFit/>
            </a:bodyPr>
            <a:lstStyle/>
            <a:p>
              <a:pPr algn="l">
                <a:lnSpc>
                  <a:spcPts val="2800"/>
                </a:lnSpc>
                <a:spcBef>
                  <a:spcPct val="0"/>
                </a:spcBef>
              </a:pPr>
              <a:endParaRPr/>
            </a:p>
          </p:txBody>
        </p:sp>
      </p:grpSp>
      <p:sp>
        <p:nvSpPr>
          <p:cNvPr id="26" name="AutoShape 26"/>
          <p:cNvSpPr/>
          <p:nvPr/>
        </p:nvSpPr>
        <p:spPr>
          <a:xfrm>
            <a:off x="8099768" y="7800211"/>
            <a:ext cx="8272402" cy="0"/>
          </a:xfrm>
          <a:prstGeom prst="line">
            <a:avLst/>
          </a:prstGeom>
          <a:ln w="9525" cap="flat">
            <a:solidFill>
              <a:srgbClr val="000000"/>
            </a:solidFill>
            <a:prstDash val="solid"/>
            <a:headEnd type="none" w="sm" len="sm"/>
            <a:tailEnd type="none" w="sm" len="sm"/>
          </a:ln>
        </p:spPr>
      </p:sp>
      <p:grpSp>
        <p:nvGrpSpPr>
          <p:cNvPr id="27" name="Group 27"/>
          <p:cNvGrpSpPr/>
          <p:nvPr/>
        </p:nvGrpSpPr>
        <p:grpSpPr>
          <a:xfrm>
            <a:off x="6541445" y="8030781"/>
            <a:ext cx="11389048" cy="1684883"/>
            <a:chOff x="0" y="0"/>
            <a:chExt cx="15185397" cy="2246511"/>
          </a:xfrm>
        </p:grpSpPr>
        <p:sp>
          <p:nvSpPr>
            <p:cNvPr id="28" name="TextBox 28"/>
            <p:cNvSpPr txBox="1"/>
            <p:nvPr/>
          </p:nvSpPr>
          <p:spPr>
            <a:xfrm>
              <a:off x="0" y="9525"/>
              <a:ext cx="15185397" cy="1438227"/>
            </a:xfrm>
            <a:prstGeom prst="rect">
              <a:avLst/>
            </a:prstGeom>
          </p:spPr>
          <p:txBody>
            <a:bodyPr lIns="0" tIns="0" rIns="0" bIns="0" rtlCol="0" anchor="t">
              <a:spAutoFit/>
            </a:bodyPr>
            <a:lstStyle/>
            <a:p>
              <a:pPr marL="777240" lvl="1" indent="-388620" algn="l">
                <a:lnSpc>
                  <a:spcPts val="4320"/>
                </a:lnSpc>
                <a:spcBef>
                  <a:spcPct val="0"/>
                </a:spcBef>
                <a:buFont typeface="Arial"/>
                <a:buChar char="•"/>
              </a:pPr>
              <a:r>
                <a:rPr lang="en-US" sz="3600">
                  <a:solidFill>
                    <a:srgbClr val="000000"/>
                  </a:solidFill>
                  <a:latin typeface="Muli"/>
                  <a:ea typeface="Muli"/>
                  <a:cs typeface="Muli"/>
                  <a:sym typeface="Muli"/>
                </a:rPr>
                <a:t>Có sự </a:t>
              </a:r>
              <a:r>
                <a:rPr lang="en-US" sz="3600">
                  <a:solidFill>
                    <a:srgbClr val="E00B0B"/>
                  </a:solidFill>
                  <a:latin typeface="Muli Bold"/>
                  <a:ea typeface="Muli Bold"/>
                  <a:cs typeface="Muli Bold"/>
                  <a:sym typeface="Muli Bold"/>
                </a:rPr>
                <a:t>thay đổi bất ngờ</a:t>
              </a:r>
              <a:r>
                <a:rPr lang="en-US" sz="3600">
                  <a:solidFill>
                    <a:srgbClr val="000000"/>
                  </a:solidFill>
                  <a:latin typeface="Muli"/>
                  <a:ea typeface="Muli"/>
                  <a:cs typeface="Muli"/>
                  <a:sym typeface="Muli"/>
                </a:rPr>
                <a:t> về cách trần thuật hay giọng điệu trần thuật trong một đoạn văn</a:t>
              </a:r>
            </a:p>
          </p:txBody>
        </p:sp>
        <p:sp>
          <p:nvSpPr>
            <p:cNvPr id="29" name="TextBox 29"/>
            <p:cNvSpPr txBox="1"/>
            <p:nvPr/>
          </p:nvSpPr>
          <p:spPr>
            <a:xfrm>
              <a:off x="0" y="1796743"/>
              <a:ext cx="15185397" cy="449768"/>
            </a:xfrm>
            <a:prstGeom prst="rect">
              <a:avLst/>
            </a:prstGeom>
          </p:spPr>
          <p:txBody>
            <a:bodyPr lIns="0" tIns="0" rIns="0" bIns="0" rtlCol="0" anchor="t">
              <a:spAutoFit/>
            </a:bodyPr>
            <a:lstStyle/>
            <a:p>
              <a:pPr algn="l">
                <a:lnSpc>
                  <a:spcPts val="2800"/>
                </a:lnSpc>
                <a:spcBef>
                  <a:spcPct val="0"/>
                </a:spcBef>
              </a:pPr>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1213</Words>
  <Application>Microsoft Office PowerPoint</Application>
  <PresentationFormat>Custom</PresentationFormat>
  <Paragraphs>109</Paragraphs>
  <Slides>20</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20</vt:i4>
      </vt:variant>
    </vt:vector>
  </HeadingPairs>
  <TitlesOfParts>
    <vt:vector size="38" baseType="lpstr">
      <vt:lpstr>Arial</vt:lpstr>
      <vt:lpstr>Saira ExtraCondensed Bold</vt:lpstr>
      <vt:lpstr>Montserrat Light</vt:lpstr>
      <vt:lpstr>Muli Semi-Bold</vt:lpstr>
      <vt:lpstr>Helvetica World Bold</vt:lpstr>
      <vt:lpstr>Francois One</vt:lpstr>
      <vt:lpstr>Muli</vt:lpstr>
      <vt:lpstr>Asap</vt:lpstr>
      <vt:lpstr>Muli Bold</vt:lpstr>
      <vt:lpstr>Codec Pro ExtraBold</vt:lpstr>
      <vt:lpstr>Wedges</vt:lpstr>
      <vt:lpstr>Helvetica World</vt:lpstr>
      <vt:lpstr>Open Sauce Bold</vt:lpstr>
      <vt:lpstr>Noto Sans</vt:lpstr>
      <vt:lpstr>Baloo</vt:lpstr>
      <vt:lpstr>Open Sauce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dương Vàng Trắng Minh họa Lễ tốt nghiệp Bản thuyết trình Tốt nghiệp</dc:title>
  <cp:lastModifiedBy>Macbook</cp:lastModifiedBy>
  <cp:revision>3</cp:revision>
  <dcterms:created xsi:type="dcterms:W3CDTF">2006-08-16T00:00:00Z</dcterms:created>
  <dcterms:modified xsi:type="dcterms:W3CDTF">2024-09-26T15:35:11Z</dcterms:modified>
  <dc:identifier>DAGMSjOqRe4</dc:identifier>
</cp:coreProperties>
</file>