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56" r:id="rId6"/>
    <p:sldId id="365" r:id="rId7"/>
    <p:sldId id="361" r:id="rId8"/>
    <p:sldId id="364" r:id="rId9"/>
    <p:sldId id="363" r:id="rId10"/>
    <p:sldId id="362" r:id="rId11"/>
    <p:sldId id="260" r:id="rId12"/>
    <p:sldId id="261" r:id="rId13"/>
    <p:sldId id="385" r:id="rId14"/>
    <p:sldId id="368" r:id="rId15"/>
    <p:sldId id="369" r:id="rId16"/>
    <p:sldId id="366" r:id="rId17"/>
    <p:sldId id="367" r:id="rId18"/>
    <p:sldId id="370" r:id="rId19"/>
    <p:sldId id="371" r:id="rId20"/>
    <p:sldId id="372" r:id="rId21"/>
    <p:sldId id="373" r:id="rId22"/>
    <p:sldId id="374" r:id="rId23"/>
    <p:sldId id="375" r:id="rId24"/>
    <p:sldId id="376" r:id="rId25"/>
    <p:sldId id="377" r:id="rId26"/>
    <p:sldId id="378" r:id="rId27"/>
    <p:sldId id="379" r:id="rId28"/>
    <p:sldId id="386" r:id="rId29"/>
    <p:sldId id="381" r:id="rId30"/>
    <p:sldId id="380" r:id="rId31"/>
    <p:sldId id="382" r:id="rId32"/>
    <p:sldId id="383" r:id="rId33"/>
    <p:sldId id="3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32" userDrawn="1">
          <p15:clr>
            <a:srgbClr val="A4A3A4"/>
          </p15:clr>
        </p15:guide>
        <p15:guide id="2" pos="7248" userDrawn="1">
          <p15:clr>
            <a:srgbClr val="A4A3A4"/>
          </p15:clr>
        </p15:guide>
        <p15:guide id="3" orient="horz" pos="648" userDrawn="1">
          <p15:clr>
            <a:srgbClr val="A4A3A4"/>
          </p15:clr>
        </p15:guide>
        <p15:guide id="4" orient="horz" pos="744"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126" autoAdjust="0"/>
  </p:normalViewPr>
  <p:slideViewPr>
    <p:cSldViewPr snapToGrid="0" showGuides="1">
      <p:cViewPr varScale="1">
        <p:scale>
          <a:sx n="91" d="100"/>
          <a:sy n="91" d="100"/>
        </p:scale>
        <p:origin x="-126" y="-390"/>
      </p:cViewPr>
      <p:guideLst>
        <p:guide orient="horz" pos="648"/>
        <p:guide orient="horz" pos="744"/>
        <p:guide orient="horz" pos="3928"/>
        <p:guide orient="horz" pos="3864"/>
        <p:guide pos="432"/>
        <p:guide pos="7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13803-B71D-4E31-9F1A-93E32A3D86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E91D720-508C-4C32-AB2F-A128EC803D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236DADF-34E7-4C95-9F5E-636CAA7ACBE8}"/>
              </a:ext>
            </a:extLst>
          </p:cNvPr>
          <p:cNvSpPr>
            <a:spLocks noGrp="1"/>
          </p:cNvSpPr>
          <p:nvPr>
            <p:ph type="dt" sz="half" idx="10"/>
          </p:nvPr>
        </p:nvSpPr>
        <p:spPr/>
        <p:txBody>
          <a:bodyPr/>
          <a:lstStyle/>
          <a:p>
            <a:fld id="{645E6FA6-1448-4FD0-B731-29B28E001DB7}" type="datetimeFigureOut">
              <a:rPr lang="en-US" smtClean="0"/>
              <a:t>9/28/2024</a:t>
            </a:fld>
            <a:endParaRPr lang="en-US"/>
          </a:p>
        </p:txBody>
      </p:sp>
      <p:sp>
        <p:nvSpPr>
          <p:cNvPr id="5" name="Footer Placeholder 4">
            <a:extLst>
              <a:ext uri="{FF2B5EF4-FFF2-40B4-BE49-F238E27FC236}">
                <a16:creationId xmlns:a16="http://schemas.microsoft.com/office/drawing/2014/main" xmlns="" id="{16F96FA8-F022-41F6-B1C9-9D2EC2D93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3DFF3F-B008-456B-B35C-3057328C855A}"/>
              </a:ext>
            </a:extLst>
          </p:cNvPr>
          <p:cNvSpPr>
            <a:spLocks noGrp="1"/>
          </p:cNvSpPr>
          <p:nvPr>
            <p:ph type="sldNum" sz="quarter" idx="12"/>
          </p:nvPr>
        </p:nvSpPr>
        <p:spPr/>
        <p:txBody>
          <a:bodyPr/>
          <a:lstStyle/>
          <a:p>
            <a:fld id="{D262BD1F-DBDD-4F43-9932-242A35BC4BA6}" type="slidenum">
              <a:rPr lang="en-US" smtClean="0"/>
              <a:t>‹#›</a:t>
            </a:fld>
            <a:endParaRPr lang="en-US"/>
          </a:p>
        </p:txBody>
      </p:sp>
    </p:spTree>
    <p:extLst>
      <p:ext uri="{BB962C8B-B14F-4D97-AF65-F5344CB8AC3E}">
        <p14:creationId xmlns:p14="http://schemas.microsoft.com/office/powerpoint/2010/main" val="477319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D35BB-91B2-4602-B036-A21CF5D9DA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BEEBA34-9D0E-40BF-9C44-E21771A34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7B030A-4740-4DEC-A423-E48CCA853085}"/>
              </a:ext>
            </a:extLst>
          </p:cNvPr>
          <p:cNvSpPr>
            <a:spLocks noGrp="1"/>
          </p:cNvSpPr>
          <p:nvPr>
            <p:ph type="dt" sz="half" idx="10"/>
          </p:nvPr>
        </p:nvSpPr>
        <p:spPr/>
        <p:txBody>
          <a:bodyPr/>
          <a:lstStyle/>
          <a:p>
            <a:fld id="{645E6FA6-1448-4FD0-B731-29B28E001DB7}" type="datetimeFigureOut">
              <a:rPr lang="en-US" smtClean="0"/>
              <a:t>9/28/2024</a:t>
            </a:fld>
            <a:endParaRPr lang="en-US"/>
          </a:p>
        </p:txBody>
      </p:sp>
      <p:sp>
        <p:nvSpPr>
          <p:cNvPr id="5" name="Footer Placeholder 4">
            <a:extLst>
              <a:ext uri="{FF2B5EF4-FFF2-40B4-BE49-F238E27FC236}">
                <a16:creationId xmlns:a16="http://schemas.microsoft.com/office/drawing/2014/main" xmlns="" id="{1442437C-64B2-4FD7-8EDF-B3BF6FF574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B3F550-C10E-4A43-AAD6-B950FF1F4EFB}"/>
              </a:ext>
            </a:extLst>
          </p:cNvPr>
          <p:cNvSpPr>
            <a:spLocks noGrp="1"/>
          </p:cNvSpPr>
          <p:nvPr>
            <p:ph type="sldNum" sz="quarter" idx="12"/>
          </p:nvPr>
        </p:nvSpPr>
        <p:spPr/>
        <p:txBody>
          <a:bodyPr/>
          <a:lstStyle/>
          <a:p>
            <a:fld id="{D262BD1F-DBDD-4F43-9932-242A35BC4BA6}" type="slidenum">
              <a:rPr lang="en-US" smtClean="0"/>
              <a:t>‹#›</a:t>
            </a:fld>
            <a:endParaRPr lang="en-US"/>
          </a:p>
        </p:txBody>
      </p:sp>
    </p:spTree>
    <p:extLst>
      <p:ext uri="{BB962C8B-B14F-4D97-AF65-F5344CB8AC3E}">
        <p14:creationId xmlns:p14="http://schemas.microsoft.com/office/powerpoint/2010/main" val="428247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259E48B-A10A-426A-AB69-634F5B0242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2BB320B-1356-412E-9FF4-87063F90E3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1E5360-8483-4530-B34E-B1A7D564D0F4}"/>
              </a:ext>
            </a:extLst>
          </p:cNvPr>
          <p:cNvSpPr>
            <a:spLocks noGrp="1"/>
          </p:cNvSpPr>
          <p:nvPr>
            <p:ph type="dt" sz="half" idx="10"/>
          </p:nvPr>
        </p:nvSpPr>
        <p:spPr/>
        <p:txBody>
          <a:bodyPr/>
          <a:lstStyle/>
          <a:p>
            <a:fld id="{645E6FA6-1448-4FD0-B731-29B28E001DB7}" type="datetimeFigureOut">
              <a:rPr lang="en-US" smtClean="0"/>
              <a:t>9/28/2024</a:t>
            </a:fld>
            <a:endParaRPr lang="en-US"/>
          </a:p>
        </p:txBody>
      </p:sp>
      <p:sp>
        <p:nvSpPr>
          <p:cNvPr id="5" name="Footer Placeholder 4">
            <a:extLst>
              <a:ext uri="{FF2B5EF4-FFF2-40B4-BE49-F238E27FC236}">
                <a16:creationId xmlns:a16="http://schemas.microsoft.com/office/drawing/2014/main" xmlns="" id="{019D6B36-9414-4118-8B9A-58D6F3734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D8F448-A8DE-4736-B80B-135349FAE61D}"/>
              </a:ext>
            </a:extLst>
          </p:cNvPr>
          <p:cNvSpPr>
            <a:spLocks noGrp="1"/>
          </p:cNvSpPr>
          <p:nvPr>
            <p:ph type="sldNum" sz="quarter" idx="12"/>
          </p:nvPr>
        </p:nvSpPr>
        <p:spPr/>
        <p:txBody>
          <a:bodyPr/>
          <a:lstStyle/>
          <a:p>
            <a:fld id="{D262BD1F-DBDD-4F43-9932-242A35BC4BA6}" type="slidenum">
              <a:rPr lang="en-US" smtClean="0"/>
              <a:t>‹#›</a:t>
            </a:fld>
            <a:endParaRPr lang="en-US"/>
          </a:p>
        </p:txBody>
      </p:sp>
    </p:spTree>
    <p:extLst>
      <p:ext uri="{BB962C8B-B14F-4D97-AF65-F5344CB8AC3E}">
        <p14:creationId xmlns:p14="http://schemas.microsoft.com/office/powerpoint/2010/main" val="625265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9/28/2024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415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3373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9/28/2024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19607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2211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9/28/2024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56358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425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42712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9/28/2024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25950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DDFC2-BDDE-4EE2-9605-7C52322FFA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D4DD78A-2D71-4DAB-AFCE-3987802C83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9FD401-A4FC-49DA-B80D-87992EB8FB8F}"/>
              </a:ext>
            </a:extLst>
          </p:cNvPr>
          <p:cNvSpPr>
            <a:spLocks noGrp="1"/>
          </p:cNvSpPr>
          <p:nvPr>
            <p:ph type="dt" sz="half" idx="10"/>
          </p:nvPr>
        </p:nvSpPr>
        <p:spPr/>
        <p:txBody>
          <a:bodyPr/>
          <a:lstStyle/>
          <a:p>
            <a:fld id="{645E6FA6-1448-4FD0-B731-29B28E001DB7}" type="datetimeFigureOut">
              <a:rPr lang="en-US" smtClean="0"/>
              <a:t>9/28/2024</a:t>
            </a:fld>
            <a:endParaRPr lang="en-US"/>
          </a:p>
        </p:txBody>
      </p:sp>
      <p:sp>
        <p:nvSpPr>
          <p:cNvPr id="5" name="Footer Placeholder 4">
            <a:extLst>
              <a:ext uri="{FF2B5EF4-FFF2-40B4-BE49-F238E27FC236}">
                <a16:creationId xmlns:a16="http://schemas.microsoft.com/office/drawing/2014/main" xmlns="" id="{0D6E8863-7800-4329-A470-578BDFA66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B237C7-99BD-4A0A-BF55-93E80F689E00}"/>
              </a:ext>
            </a:extLst>
          </p:cNvPr>
          <p:cNvSpPr>
            <a:spLocks noGrp="1"/>
          </p:cNvSpPr>
          <p:nvPr>
            <p:ph type="sldNum" sz="quarter" idx="12"/>
          </p:nvPr>
        </p:nvSpPr>
        <p:spPr/>
        <p:txBody>
          <a:bodyPr/>
          <a:lstStyle/>
          <a:p>
            <a:fld id="{D262BD1F-DBDD-4F43-9932-242A35BC4BA6}" type="slidenum">
              <a:rPr lang="en-US" smtClean="0"/>
              <a:t>‹#›</a:t>
            </a:fld>
            <a:endParaRPr lang="en-US"/>
          </a:p>
        </p:txBody>
      </p:sp>
    </p:spTree>
    <p:extLst>
      <p:ext uri="{BB962C8B-B14F-4D97-AF65-F5344CB8AC3E}">
        <p14:creationId xmlns:p14="http://schemas.microsoft.com/office/powerpoint/2010/main" val="2277663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9/28/2024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8636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00823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3196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A65E9-1DF3-4520-8A78-45B8177EA1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E852450-F63F-4DFF-BE00-87694BDBD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DB20433-72DC-429F-9F96-D06F224C4C63}"/>
              </a:ext>
            </a:extLst>
          </p:cNvPr>
          <p:cNvSpPr>
            <a:spLocks noGrp="1"/>
          </p:cNvSpPr>
          <p:nvPr>
            <p:ph type="dt" sz="half" idx="10"/>
          </p:nvPr>
        </p:nvSpPr>
        <p:spPr/>
        <p:txBody>
          <a:bodyPr/>
          <a:lstStyle/>
          <a:p>
            <a:fld id="{645E6FA6-1448-4FD0-B731-29B28E001DB7}" type="datetimeFigureOut">
              <a:rPr lang="en-US" smtClean="0"/>
              <a:t>9/28/2024</a:t>
            </a:fld>
            <a:endParaRPr lang="en-US"/>
          </a:p>
        </p:txBody>
      </p:sp>
      <p:sp>
        <p:nvSpPr>
          <p:cNvPr id="5" name="Footer Placeholder 4">
            <a:extLst>
              <a:ext uri="{FF2B5EF4-FFF2-40B4-BE49-F238E27FC236}">
                <a16:creationId xmlns:a16="http://schemas.microsoft.com/office/drawing/2014/main" xmlns="" id="{70918B01-1831-4F9F-93B4-F0AF5C56E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91202F-D92B-4441-A83B-ECE8D63831C8}"/>
              </a:ext>
            </a:extLst>
          </p:cNvPr>
          <p:cNvSpPr>
            <a:spLocks noGrp="1"/>
          </p:cNvSpPr>
          <p:nvPr>
            <p:ph type="sldNum" sz="quarter" idx="12"/>
          </p:nvPr>
        </p:nvSpPr>
        <p:spPr/>
        <p:txBody>
          <a:bodyPr/>
          <a:lstStyle/>
          <a:p>
            <a:fld id="{D262BD1F-DBDD-4F43-9932-242A35BC4BA6}" type="slidenum">
              <a:rPr lang="en-US" smtClean="0"/>
              <a:t>‹#›</a:t>
            </a:fld>
            <a:endParaRPr lang="en-US"/>
          </a:p>
        </p:txBody>
      </p:sp>
    </p:spTree>
    <p:extLst>
      <p:ext uri="{BB962C8B-B14F-4D97-AF65-F5344CB8AC3E}">
        <p14:creationId xmlns:p14="http://schemas.microsoft.com/office/powerpoint/2010/main" val="103742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B882D8-CABE-4D14-8E3D-C36C5BE2D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652FFE9-F228-40FF-8E7C-60936AA9BB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B97DEDC-E66C-4D78-903A-85F6762AA3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B54F939-B8AC-4D46-8BCB-76D2270A506E}"/>
              </a:ext>
            </a:extLst>
          </p:cNvPr>
          <p:cNvSpPr>
            <a:spLocks noGrp="1"/>
          </p:cNvSpPr>
          <p:nvPr>
            <p:ph type="dt" sz="half" idx="10"/>
          </p:nvPr>
        </p:nvSpPr>
        <p:spPr/>
        <p:txBody>
          <a:bodyPr/>
          <a:lstStyle/>
          <a:p>
            <a:fld id="{645E6FA6-1448-4FD0-B731-29B28E001DB7}" type="datetimeFigureOut">
              <a:rPr lang="en-US" smtClean="0"/>
              <a:t>9/28/2024</a:t>
            </a:fld>
            <a:endParaRPr lang="en-US"/>
          </a:p>
        </p:txBody>
      </p:sp>
      <p:sp>
        <p:nvSpPr>
          <p:cNvPr id="6" name="Footer Placeholder 5">
            <a:extLst>
              <a:ext uri="{FF2B5EF4-FFF2-40B4-BE49-F238E27FC236}">
                <a16:creationId xmlns:a16="http://schemas.microsoft.com/office/drawing/2014/main" xmlns="" id="{08D53715-FBC0-4088-AB4D-25B22B1A2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F493EE-E45B-4A33-AD49-9D4BDD854007}"/>
              </a:ext>
            </a:extLst>
          </p:cNvPr>
          <p:cNvSpPr>
            <a:spLocks noGrp="1"/>
          </p:cNvSpPr>
          <p:nvPr>
            <p:ph type="sldNum" sz="quarter" idx="12"/>
          </p:nvPr>
        </p:nvSpPr>
        <p:spPr/>
        <p:txBody>
          <a:bodyPr/>
          <a:lstStyle/>
          <a:p>
            <a:fld id="{D262BD1F-DBDD-4F43-9932-242A35BC4BA6}" type="slidenum">
              <a:rPr lang="en-US" smtClean="0"/>
              <a:t>‹#›</a:t>
            </a:fld>
            <a:endParaRPr lang="en-US"/>
          </a:p>
        </p:txBody>
      </p:sp>
    </p:spTree>
    <p:extLst>
      <p:ext uri="{BB962C8B-B14F-4D97-AF65-F5344CB8AC3E}">
        <p14:creationId xmlns:p14="http://schemas.microsoft.com/office/powerpoint/2010/main" val="387247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AE583D-4970-44F1-B088-56D5644D0B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170C429-0813-4319-B1BA-6D0728AFA6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B8C9FB2-479C-4E63-B12B-6C94FB3C9F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A8552D9-D6B8-4075-8666-9BB7C6858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001D894-5DAA-4A86-8AE5-78BDE5C62F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1E6983C-E69C-4ADE-9FF3-6EEA32176ED5}"/>
              </a:ext>
            </a:extLst>
          </p:cNvPr>
          <p:cNvSpPr>
            <a:spLocks noGrp="1"/>
          </p:cNvSpPr>
          <p:nvPr>
            <p:ph type="dt" sz="half" idx="10"/>
          </p:nvPr>
        </p:nvSpPr>
        <p:spPr/>
        <p:txBody>
          <a:bodyPr/>
          <a:lstStyle/>
          <a:p>
            <a:fld id="{645E6FA6-1448-4FD0-B731-29B28E001DB7}" type="datetimeFigureOut">
              <a:rPr lang="en-US" smtClean="0"/>
              <a:t>9/28/2024</a:t>
            </a:fld>
            <a:endParaRPr lang="en-US"/>
          </a:p>
        </p:txBody>
      </p:sp>
      <p:sp>
        <p:nvSpPr>
          <p:cNvPr id="8" name="Footer Placeholder 7">
            <a:extLst>
              <a:ext uri="{FF2B5EF4-FFF2-40B4-BE49-F238E27FC236}">
                <a16:creationId xmlns:a16="http://schemas.microsoft.com/office/drawing/2014/main" xmlns="" id="{57327BEC-E25A-44CA-99D5-C5AD9DCE94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6396F2A-1CBA-4DB7-85E3-01206DBAA096}"/>
              </a:ext>
            </a:extLst>
          </p:cNvPr>
          <p:cNvSpPr>
            <a:spLocks noGrp="1"/>
          </p:cNvSpPr>
          <p:nvPr>
            <p:ph type="sldNum" sz="quarter" idx="12"/>
          </p:nvPr>
        </p:nvSpPr>
        <p:spPr/>
        <p:txBody>
          <a:bodyPr/>
          <a:lstStyle/>
          <a:p>
            <a:fld id="{D262BD1F-DBDD-4F43-9932-242A35BC4BA6}" type="slidenum">
              <a:rPr lang="en-US" smtClean="0"/>
              <a:t>‹#›</a:t>
            </a:fld>
            <a:endParaRPr lang="en-US"/>
          </a:p>
        </p:txBody>
      </p:sp>
    </p:spTree>
    <p:extLst>
      <p:ext uri="{BB962C8B-B14F-4D97-AF65-F5344CB8AC3E}">
        <p14:creationId xmlns:p14="http://schemas.microsoft.com/office/powerpoint/2010/main" val="405569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19CAC-7776-4149-B13F-6700DC3B2E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E17ACE8-AF90-4384-BE5A-3C6FB639FA9F}"/>
              </a:ext>
            </a:extLst>
          </p:cNvPr>
          <p:cNvSpPr>
            <a:spLocks noGrp="1"/>
          </p:cNvSpPr>
          <p:nvPr>
            <p:ph type="dt" sz="half" idx="10"/>
          </p:nvPr>
        </p:nvSpPr>
        <p:spPr/>
        <p:txBody>
          <a:bodyPr/>
          <a:lstStyle/>
          <a:p>
            <a:fld id="{645E6FA6-1448-4FD0-B731-29B28E001DB7}" type="datetimeFigureOut">
              <a:rPr lang="en-US" smtClean="0"/>
              <a:t>9/28/2024</a:t>
            </a:fld>
            <a:endParaRPr lang="en-US"/>
          </a:p>
        </p:txBody>
      </p:sp>
      <p:sp>
        <p:nvSpPr>
          <p:cNvPr id="4" name="Footer Placeholder 3">
            <a:extLst>
              <a:ext uri="{FF2B5EF4-FFF2-40B4-BE49-F238E27FC236}">
                <a16:creationId xmlns:a16="http://schemas.microsoft.com/office/drawing/2014/main" xmlns="" id="{C1C74791-463C-41AD-AD57-209CB9BBA5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DF8EB0F-D75C-4684-B8CD-1B0B759F417B}"/>
              </a:ext>
            </a:extLst>
          </p:cNvPr>
          <p:cNvSpPr>
            <a:spLocks noGrp="1"/>
          </p:cNvSpPr>
          <p:nvPr>
            <p:ph type="sldNum" sz="quarter" idx="12"/>
          </p:nvPr>
        </p:nvSpPr>
        <p:spPr/>
        <p:txBody>
          <a:bodyPr/>
          <a:lstStyle/>
          <a:p>
            <a:fld id="{D262BD1F-DBDD-4F43-9932-242A35BC4BA6}" type="slidenum">
              <a:rPr lang="en-US" smtClean="0"/>
              <a:t>‹#›</a:t>
            </a:fld>
            <a:endParaRPr lang="en-US"/>
          </a:p>
        </p:txBody>
      </p:sp>
    </p:spTree>
    <p:extLst>
      <p:ext uri="{BB962C8B-B14F-4D97-AF65-F5344CB8AC3E}">
        <p14:creationId xmlns:p14="http://schemas.microsoft.com/office/powerpoint/2010/main" val="402112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45059A6-06E5-4A65-9B7F-6EEDA3A4A300}"/>
              </a:ext>
            </a:extLst>
          </p:cNvPr>
          <p:cNvSpPr>
            <a:spLocks noGrp="1"/>
          </p:cNvSpPr>
          <p:nvPr>
            <p:ph type="dt" sz="half" idx="10"/>
          </p:nvPr>
        </p:nvSpPr>
        <p:spPr/>
        <p:txBody>
          <a:bodyPr/>
          <a:lstStyle/>
          <a:p>
            <a:fld id="{645E6FA6-1448-4FD0-B731-29B28E001DB7}" type="datetimeFigureOut">
              <a:rPr lang="en-US" smtClean="0"/>
              <a:t>9/28/2024</a:t>
            </a:fld>
            <a:endParaRPr lang="en-US"/>
          </a:p>
        </p:txBody>
      </p:sp>
      <p:sp>
        <p:nvSpPr>
          <p:cNvPr id="3" name="Footer Placeholder 2">
            <a:extLst>
              <a:ext uri="{FF2B5EF4-FFF2-40B4-BE49-F238E27FC236}">
                <a16:creationId xmlns:a16="http://schemas.microsoft.com/office/drawing/2014/main" xmlns="" id="{EC710230-2965-483F-838F-25AA40BE4C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A0B55E4-EDE8-4497-81C5-EF827F38AD55}"/>
              </a:ext>
            </a:extLst>
          </p:cNvPr>
          <p:cNvSpPr>
            <a:spLocks noGrp="1"/>
          </p:cNvSpPr>
          <p:nvPr>
            <p:ph type="sldNum" sz="quarter" idx="12"/>
          </p:nvPr>
        </p:nvSpPr>
        <p:spPr/>
        <p:txBody>
          <a:bodyPr/>
          <a:lstStyle/>
          <a:p>
            <a:fld id="{D262BD1F-DBDD-4F43-9932-242A35BC4BA6}" type="slidenum">
              <a:rPr lang="en-US" smtClean="0"/>
              <a:t>‹#›</a:t>
            </a:fld>
            <a:endParaRPr lang="en-US"/>
          </a:p>
        </p:txBody>
      </p:sp>
    </p:spTree>
    <p:extLst>
      <p:ext uri="{BB962C8B-B14F-4D97-AF65-F5344CB8AC3E}">
        <p14:creationId xmlns:p14="http://schemas.microsoft.com/office/powerpoint/2010/main" val="7711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4D01D8-7E57-446A-A572-801D67FDC3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B4C44A5-587B-4808-8C4B-309FDA8DD1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470F632-5090-4726-9876-D52D0726D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28553E4-B797-4112-950B-5BE4F66CAC76}"/>
              </a:ext>
            </a:extLst>
          </p:cNvPr>
          <p:cNvSpPr>
            <a:spLocks noGrp="1"/>
          </p:cNvSpPr>
          <p:nvPr>
            <p:ph type="dt" sz="half" idx="10"/>
          </p:nvPr>
        </p:nvSpPr>
        <p:spPr/>
        <p:txBody>
          <a:bodyPr/>
          <a:lstStyle/>
          <a:p>
            <a:fld id="{645E6FA6-1448-4FD0-B731-29B28E001DB7}" type="datetimeFigureOut">
              <a:rPr lang="en-US" smtClean="0"/>
              <a:t>9/28/2024</a:t>
            </a:fld>
            <a:endParaRPr lang="en-US"/>
          </a:p>
        </p:txBody>
      </p:sp>
      <p:sp>
        <p:nvSpPr>
          <p:cNvPr id="6" name="Footer Placeholder 5">
            <a:extLst>
              <a:ext uri="{FF2B5EF4-FFF2-40B4-BE49-F238E27FC236}">
                <a16:creationId xmlns:a16="http://schemas.microsoft.com/office/drawing/2014/main" xmlns="" id="{B619589B-71A4-42B0-909A-9414597F1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2648E4-01EA-441F-8C8E-6F683EB7DC93}"/>
              </a:ext>
            </a:extLst>
          </p:cNvPr>
          <p:cNvSpPr>
            <a:spLocks noGrp="1"/>
          </p:cNvSpPr>
          <p:nvPr>
            <p:ph type="sldNum" sz="quarter" idx="12"/>
          </p:nvPr>
        </p:nvSpPr>
        <p:spPr/>
        <p:txBody>
          <a:bodyPr/>
          <a:lstStyle/>
          <a:p>
            <a:fld id="{D262BD1F-DBDD-4F43-9932-242A35BC4BA6}" type="slidenum">
              <a:rPr lang="en-US" smtClean="0"/>
              <a:t>‹#›</a:t>
            </a:fld>
            <a:endParaRPr lang="en-US"/>
          </a:p>
        </p:txBody>
      </p:sp>
    </p:spTree>
    <p:extLst>
      <p:ext uri="{BB962C8B-B14F-4D97-AF65-F5344CB8AC3E}">
        <p14:creationId xmlns:p14="http://schemas.microsoft.com/office/powerpoint/2010/main" val="2608353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C61441-37B1-4106-AFDD-11B559EEC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523EC01-DA70-4FBC-A6E2-29D508343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465A9C1-ED66-4B4B-B16A-C817ED1F3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78194A-7A9F-4B8C-B7E1-F24BA4B8B553}"/>
              </a:ext>
            </a:extLst>
          </p:cNvPr>
          <p:cNvSpPr>
            <a:spLocks noGrp="1"/>
          </p:cNvSpPr>
          <p:nvPr>
            <p:ph type="dt" sz="half" idx="10"/>
          </p:nvPr>
        </p:nvSpPr>
        <p:spPr/>
        <p:txBody>
          <a:bodyPr/>
          <a:lstStyle/>
          <a:p>
            <a:fld id="{645E6FA6-1448-4FD0-B731-29B28E001DB7}" type="datetimeFigureOut">
              <a:rPr lang="en-US" smtClean="0"/>
              <a:t>9/28/2024</a:t>
            </a:fld>
            <a:endParaRPr lang="en-US"/>
          </a:p>
        </p:txBody>
      </p:sp>
      <p:sp>
        <p:nvSpPr>
          <p:cNvPr id="6" name="Footer Placeholder 5">
            <a:extLst>
              <a:ext uri="{FF2B5EF4-FFF2-40B4-BE49-F238E27FC236}">
                <a16:creationId xmlns:a16="http://schemas.microsoft.com/office/drawing/2014/main" xmlns="" id="{27E18112-647E-4C2C-87BE-A58E03559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807F3E-F6D3-4433-B572-7BCA973115A0}"/>
              </a:ext>
            </a:extLst>
          </p:cNvPr>
          <p:cNvSpPr>
            <a:spLocks noGrp="1"/>
          </p:cNvSpPr>
          <p:nvPr>
            <p:ph type="sldNum" sz="quarter" idx="12"/>
          </p:nvPr>
        </p:nvSpPr>
        <p:spPr/>
        <p:txBody>
          <a:bodyPr/>
          <a:lstStyle/>
          <a:p>
            <a:fld id="{D262BD1F-DBDD-4F43-9932-242A35BC4BA6}" type="slidenum">
              <a:rPr lang="en-US" smtClean="0"/>
              <a:t>‹#›</a:t>
            </a:fld>
            <a:endParaRPr lang="en-US"/>
          </a:p>
        </p:txBody>
      </p:sp>
    </p:spTree>
    <p:extLst>
      <p:ext uri="{BB962C8B-B14F-4D97-AF65-F5344CB8AC3E}">
        <p14:creationId xmlns:p14="http://schemas.microsoft.com/office/powerpoint/2010/main" val="226670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DA3378A-8DEC-40B9-A4AD-C72622606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84F4148-D9C7-4DF8-8D96-AC8BA6EB6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4F7214-6E78-40F0-975C-2602D68A2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6FA6-1448-4FD0-B731-29B28E001DB7}" type="datetimeFigureOut">
              <a:rPr lang="en-US" smtClean="0"/>
              <a:t>9/28/2024</a:t>
            </a:fld>
            <a:endParaRPr lang="en-US"/>
          </a:p>
        </p:txBody>
      </p:sp>
      <p:sp>
        <p:nvSpPr>
          <p:cNvPr id="5" name="Footer Placeholder 4">
            <a:extLst>
              <a:ext uri="{FF2B5EF4-FFF2-40B4-BE49-F238E27FC236}">
                <a16:creationId xmlns:a16="http://schemas.microsoft.com/office/drawing/2014/main" xmlns="" id="{8C1FBF42-1E7C-494C-A4DB-C42233FC60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C17D312-C8B5-425C-A030-0A895CB32A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2BD1F-DBDD-4F43-9932-242A35BC4BA6}" type="slidenum">
              <a:rPr lang="en-US" smtClean="0"/>
              <a:t>‹#›</a:t>
            </a:fld>
            <a:endParaRPr lang="en-US"/>
          </a:p>
        </p:txBody>
      </p:sp>
    </p:spTree>
    <p:extLst>
      <p:ext uri="{BB962C8B-B14F-4D97-AF65-F5344CB8AC3E}">
        <p14:creationId xmlns:p14="http://schemas.microsoft.com/office/powerpoint/2010/main" val="1345303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9/28/2024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594592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EBFA723-5A7B-472D-ABD7-1526B8D3A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A6B27065-399A-4CF7-BF70-CF79B98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xmlns="" id="{CF22986C-DDF7-4109-9D6A-006800D6B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2636" y="52996"/>
            <a:ext cx="6093363" cy="6805005"/>
            <a:chOff x="6095999" y="52996"/>
            <a:chExt cx="6093363" cy="6805005"/>
          </a:xfrm>
          <a:solidFill>
            <a:schemeClr val="accent5">
              <a:alpha val="10000"/>
            </a:schemeClr>
          </a:solidFill>
        </p:grpSpPr>
        <p:sp>
          <p:nvSpPr>
            <p:cNvPr id="14" name="Freeform: Shape 13">
              <a:extLst>
                <a:ext uri="{FF2B5EF4-FFF2-40B4-BE49-F238E27FC236}">
                  <a16:creationId xmlns:a16="http://schemas.microsoft.com/office/drawing/2014/main" xmlns="" id="{4C025298-F835-4B83-A3A3-6555157E01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xmlns="" id="{17106C81-A3F0-4DA0-9368-6BBCDB9648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4B3B35E8-1AF4-4D76-93A5-B0B0884083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xmlns="" id="{FD68ADF7-0B8B-44AB-B71C-B5B36DD19FCB}"/>
              </a:ext>
            </a:extLst>
          </p:cNvPr>
          <p:cNvPicPr>
            <a:picLocks noChangeAspect="1"/>
          </p:cNvPicPr>
          <p:nvPr/>
        </p:nvPicPr>
        <p:blipFill>
          <a:blip r:embed="rId2"/>
          <a:stretch>
            <a:fillRect/>
          </a:stretch>
        </p:blipFill>
        <p:spPr>
          <a:xfrm>
            <a:off x="6679410" y="743798"/>
            <a:ext cx="4429062" cy="5362640"/>
          </a:xfrm>
          <a:prstGeom prst="rect">
            <a:avLst/>
          </a:prstGeom>
          <a:ln w="9525">
            <a:noFill/>
          </a:ln>
        </p:spPr>
      </p:pic>
      <p:sp>
        <p:nvSpPr>
          <p:cNvPr id="12" name="TextBox 11">
            <a:extLst>
              <a:ext uri="{FF2B5EF4-FFF2-40B4-BE49-F238E27FC236}">
                <a16:creationId xmlns:a16="http://schemas.microsoft.com/office/drawing/2014/main" xmlns="" id="{B489DDC1-75A4-494B-BB53-EF3D57B921FD}"/>
              </a:ext>
            </a:extLst>
          </p:cNvPr>
          <p:cNvSpPr txBox="1"/>
          <p:nvPr/>
        </p:nvSpPr>
        <p:spPr>
          <a:xfrm>
            <a:off x="-5042" y="2727211"/>
            <a:ext cx="6098344" cy="2585323"/>
          </a:xfrm>
          <a:prstGeom prst="rect">
            <a:avLst/>
          </a:prstGeom>
          <a:noFill/>
        </p:spPr>
        <p:txBody>
          <a:bodyPr wrap="square">
            <a:spAutoFit/>
          </a:bodyPr>
          <a:lstStyle/>
          <a:p>
            <a:pPr algn="ctr">
              <a:lnSpc>
                <a:spcPct val="150000"/>
              </a:lnSpc>
            </a:pPr>
            <a:r>
              <a:rPr lang="en-US" sz="3600" b="1" dirty="0" err="1" smtClean="0">
                <a:effectLst/>
                <a:latin typeface="Viner Hand ITC" panose="03070502030502020203" pitchFamily="66" charset="0"/>
                <a:ea typeface="Times New Roman" panose="02020603050405020304" pitchFamily="18" charset="0"/>
              </a:rPr>
              <a:t>Tiết</a:t>
            </a:r>
            <a:r>
              <a:rPr lang="en-US" sz="3600" b="1" smtClean="0">
                <a:effectLst/>
                <a:latin typeface="Viner Hand ITC" panose="03070502030502020203" pitchFamily="66" charset="0"/>
                <a:ea typeface="Times New Roman" panose="02020603050405020304" pitchFamily="18" charset="0"/>
              </a:rPr>
              <a:t> 8 </a:t>
            </a:r>
          </a:p>
          <a:p>
            <a:pPr algn="ctr">
              <a:lnSpc>
                <a:spcPct val="150000"/>
              </a:lnSpc>
            </a:pPr>
            <a:r>
              <a:rPr lang="en-US" sz="3600" b="1" dirty="0" err="1" smtClean="0">
                <a:effectLst/>
                <a:latin typeface="Viner Hand ITC" panose="03070502030502020203" pitchFamily="66" charset="0"/>
                <a:ea typeface="Times New Roman" panose="02020603050405020304" pitchFamily="18" charset="0"/>
              </a:rPr>
              <a:t>Thực</a:t>
            </a:r>
            <a:r>
              <a:rPr lang="en-US" sz="3600" b="1" dirty="0" smtClean="0">
                <a:effectLst/>
                <a:latin typeface="Viner Hand ITC" panose="03070502030502020203" pitchFamily="66" charset="0"/>
                <a:ea typeface="Times New Roman" panose="02020603050405020304" pitchFamily="18" charset="0"/>
              </a:rPr>
              <a:t> </a:t>
            </a:r>
            <a:r>
              <a:rPr lang="en-US" sz="3600" b="1" dirty="0" err="1">
                <a:effectLst/>
                <a:latin typeface="Viner Hand ITC" panose="03070502030502020203" pitchFamily="66" charset="0"/>
                <a:ea typeface="Times New Roman" panose="02020603050405020304" pitchFamily="18" charset="0"/>
              </a:rPr>
              <a:t>hành</a:t>
            </a:r>
            <a:r>
              <a:rPr lang="en-US" sz="3600" b="1" dirty="0">
                <a:effectLst/>
                <a:latin typeface="Viner Hand ITC" panose="03070502030502020203" pitchFamily="66" charset="0"/>
                <a:ea typeface="Times New Roman" panose="02020603050405020304" pitchFamily="18" charset="0"/>
              </a:rPr>
              <a:t> </a:t>
            </a:r>
            <a:r>
              <a:rPr lang="en-US" sz="3600" b="1" dirty="0" err="1">
                <a:effectLst/>
                <a:latin typeface="Viner Hand ITC" panose="03070502030502020203" pitchFamily="66" charset="0"/>
                <a:ea typeface="Times New Roman" panose="02020603050405020304" pitchFamily="18" charset="0"/>
              </a:rPr>
              <a:t>tiếng</a:t>
            </a:r>
            <a:r>
              <a:rPr lang="en-US" sz="3600" b="1" dirty="0">
                <a:effectLst/>
                <a:latin typeface="Viner Hand ITC" panose="03070502030502020203" pitchFamily="66" charset="0"/>
                <a:ea typeface="Times New Roman" panose="02020603050405020304" pitchFamily="18" charset="0"/>
              </a:rPr>
              <a:t> </a:t>
            </a:r>
            <a:r>
              <a:rPr lang="en-US" sz="3600" b="1" dirty="0" err="1">
                <a:effectLst/>
                <a:latin typeface="Viner Hand ITC" panose="03070502030502020203" pitchFamily="66" charset="0"/>
                <a:ea typeface="Times New Roman" panose="02020603050405020304" pitchFamily="18" charset="0"/>
              </a:rPr>
              <a:t>Việt</a:t>
            </a:r>
            <a:endParaRPr lang="en-US" sz="3600" dirty="0">
              <a:effectLst/>
              <a:latin typeface="Viner Hand ITC" panose="03070502030502020203" pitchFamily="66" charset="0"/>
              <a:ea typeface="Times New Roman" panose="02020603050405020304" pitchFamily="18" charset="0"/>
            </a:endParaRPr>
          </a:p>
          <a:p>
            <a:pPr algn="ctr">
              <a:lnSpc>
                <a:spcPct val="150000"/>
              </a:lnSpc>
            </a:pPr>
            <a:r>
              <a:rPr lang="en-US" sz="3600" b="1" dirty="0">
                <a:solidFill>
                  <a:srgbClr val="FF0000"/>
                </a:solidFill>
                <a:effectLst/>
                <a:latin typeface="Viner Hand ITC" panose="03070502030502020203" pitchFamily="66" charset="0"/>
                <a:ea typeface="Times New Roman" panose="02020603050405020304" pitchFamily="18" charset="0"/>
              </a:rPr>
              <a:t>SỬ DỤNG TỪ HÁN VIỆT</a:t>
            </a:r>
            <a:endParaRPr lang="en-US" sz="3600" dirty="0">
              <a:effectLst/>
              <a:latin typeface="Viner Hand ITC" panose="03070502030502020203" pitchFamily="66" charset="0"/>
              <a:ea typeface="Times New Roman" panose="02020603050405020304" pitchFamily="18" charset="0"/>
            </a:endParaRPr>
          </a:p>
        </p:txBody>
      </p:sp>
    </p:spTree>
    <p:extLst>
      <p:ext uri="{BB962C8B-B14F-4D97-AF65-F5344CB8AC3E}">
        <p14:creationId xmlns:p14="http://schemas.microsoft.com/office/powerpoint/2010/main" val="3031760793"/>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xmlns="" id="{06DA9DF9-31F7-4056-B42E-878CC92417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94AF2B54-F6AE-48EB-BDFA-72A416EC273A}"/>
              </a:ext>
            </a:extLst>
          </p:cNvPr>
          <p:cNvPicPr>
            <a:picLocks noChangeAspect="1"/>
          </p:cNvPicPr>
          <p:nvPr/>
        </p:nvPicPr>
        <p:blipFill rotWithShape="1">
          <a:blip r:embed="rId2"/>
          <a:srcRect r="1195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xmlns="" id="{CF049E78-9CFE-4C3A-95BF-24C2D2CAD8FB}"/>
              </a:ext>
            </a:extLst>
          </p:cNvPr>
          <p:cNvSpPr txBox="1"/>
          <p:nvPr/>
        </p:nvSpPr>
        <p:spPr>
          <a:xfrm>
            <a:off x="409267" y="333128"/>
            <a:ext cx="6478230" cy="523220"/>
          </a:xfrm>
          <a:prstGeom prst="rect">
            <a:avLst/>
          </a:prstGeom>
          <a:noFill/>
        </p:spPr>
        <p:txBody>
          <a:bodyPr wrap="square">
            <a:spAutoFit/>
          </a:bodyPr>
          <a:lstStyle/>
          <a:p>
            <a:pPr algn="just">
              <a:tabLst>
                <a:tab pos="2110105" algn="l"/>
              </a:tabLst>
            </a:pPr>
            <a:r>
              <a:rPr lang="pt-BR" sz="2800" b="1" dirty="0">
                <a:solidFill>
                  <a:srgbClr val="7030A0"/>
                </a:solidFill>
                <a:effectLst/>
                <a:latin typeface="Times New Roman" panose="02020603050405020304" pitchFamily="18" charset="0"/>
                <a:ea typeface="MS Mincho" panose="02020609040205080304" pitchFamily="49" charset="-128"/>
              </a:rPr>
              <a:t>I. Ôn tập kiến thức cơ bản về từ Hán Việt</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66238B07-09C3-4C22-BC26-1A9EA8CEE999}"/>
              </a:ext>
            </a:extLst>
          </p:cNvPr>
          <p:cNvSpPr txBox="1"/>
          <p:nvPr/>
        </p:nvSpPr>
        <p:spPr>
          <a:xfrm>
            <a:off x="599153" y="1028700"/>
            <a:ext cx="5904886" cy="4401205"/>
          </a:xfrm>
          <a:prstGeom prst="rect">
            <a:avLst/>
          </a:prstGeom>
          <a:noFill/>
        </p:spPr>
        <p:txBody>
          <a:bodyPr wrap="square">
            <a:spAutoFit/>
          </a:bodyPr>
          <a:lstStyle/>
          <a:p>
            <a:pPr marL="457200" indent="-457200" algn="just">
              <a:buFont typeface="Wingdings" panose="05000000000000000000" pitchFamily="2" charset="2"/>
              <a:buChar char="v"/>
            </a:pPr>
            <a:r>
              <a:rPr lang="en-US" sz="4000" b="1" dirty="0" err="1">
                <a:solidFill>
                  <a:srgbClr val="000000"/>
                </a:solidFill>
                <a:effectLst/>
                <a:latin typeface="Times New Roman" panose="02020603050405020304" pitchFamily="18" charset="0"/>
                <a:ea typeface="Calibri" panose="020F0502020204030204" pitchFamily="34" charset="0"/>
              </a:rPr>
              <a:t>Khái</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niệm</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từ</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Hán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Việt</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là</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từ</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có</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nguồn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gốc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từ</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tiếng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Hán</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nhưng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được</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sử</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dụng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theo</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cách</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riêng</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của</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người</a:t>
            </a:r>
            <a:r>
              <a:rPr lang="en-US" sz="4000" dirty="0">
                <a:solidFill>
                  <a:srgbClr val="000000"/>
                </a:solidFill>
                <a:effectLst/>
                <a:latin typeface="Times New Roman" panose="02020603050405020304" pitchFamily="18" charset="0"/>
                <a:ea typeface="Calibri" panose="020F0502020204030204" pitchFamily="34" charset="0"/>
              </a:rPr>
              <a:t> </a:t>
            </a:r>
            <a:r>
              <a:rPr lang="en-US" sz="4000" dirty="0" err="1">
                <a:solidFill>
                  <a:srgbClr val="000000"/>
                </a:solidFill>
                <a:effectLst/>
                <a:latin typeface="Times New Roman" panose="02020603050405020304" pitchFamily="18" charset="0"/>
                <a:ea typeface="Calibri" panose="020F0502020204030204" pitchFamily="34" charset="0"/>
              </a:rPr>
              <a:t>Việt</a:t>
            </a:r>
            <a:r>
              <a:rPr lang="en-US" sz="4000" dirty="0">
                <a:solidFill>
                  <a:srgbClr val="000000"/>
                </a:solidFill>
                <a:effectLst/>
                <a:latin typeface="Times New Roman" panose="02020603050405020304" pitchFamily="18" charset="0"/>
                <a:ea typeface="Calibri" panose="020F0502020204030204" pitchFamily="34" charset="0"/>
              </a:rPr>
              <a:t>.</a:t>
            </a:r>
            <a:endParaRPr lang="en-US" sz="4000" dirty="0">
              <a:effectLst/>
              <a:latin typeface="Times New Roman" panose="02020603050405020304" pitchFamily="18" charset="0"/>
              <a:ea typeface="Calibri" panose="020F0502020204030204" pitchFamily="34" charset="0"/>
            </a:endParaRPr>
          </a:p>
          <a:p>
            <a:pPr marL="457200" indent="-457200" algn="just">
              <a:buFont typeface="Wingdings" panose="05000000000000000000" pitchFamily="2" charset="2"/>
              <a:buChar char="v"/>
            </a:pPr>
            <a:r>
              <a:rPr lang="en-US" sz="4000"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Ví</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b="1" dirty="0" err="1">
                <a:solidFill>
                  <a:srgbClr val="000000"/>
                </a:solidFill>
                <a:effectLst/>
                <a:latin typeface="Times New Roman" panose="02020603050405020304" pitchFamily="18" charset="0"/>
                <a:ea typeface="Calibri" panose="020F0502020204030204" pitchFamily="34" charset="0"/>
              </a:rPr>
              <a:t>dụ</a:t>
            </a:r>
            <a:r>
              <a:rPr lang="en-US" sz="4000" b="1" dirty="0">
                <a:solidFill>
                  <a:srgbClr val="000000"/>
                </a:solidFill>
                <a:effectLst/>
                <a:latin typeface="Times New Roman" panose="02020603050405020304" pitchFamily="18" charset="0"/>
                <a:ea typeface="Calibri" panose="020F0502020204030204" pitchFamily="34" charset="0"/>
              </a:rPr>
              <a:t>: </a:t>
            </a:r>
            <a:r>
              <a:rPr lang="en-US" sz="4000" i="1" dirty="0" err="1">
                <a:solidFill>
                  <a:srgbClr val="000000"/>
                </a:solidFill>
                <a:effectLst/>
                <a:latin typeface="Times New Roman" panose="02020603050405020304" pitchFamily="18" charset="0"/>
                <a:ea typeface="Calibri" panose="020F0502020204030204" pitchFamily="34" charset="0"/>
              </a:rPr>
              <a:t>sơn</a:t>
            </a:r>
            <a:r>
              <a:rPr lang="en-US" sz="4000" i="1" dirty="0">
                <a:solidFill>
                  <a:srgbClr val="000000"/>
                </a:solidFill>
                <a:effectLst/>
                <a:latin typeface="Times New Roman" panose="02020603050405020304" pitchFamily="18" charset="0"/>
                <a:ea typeface="Calibri" panose="020F0502020204030204" pitchFamily="34" charset="0"/>
              </a:rPr>
              <a:t> </a:t>
            </a:r>
            <a:r>
              <a:rPr lang="en-US" sz="4000" i="1" dirty="0" err="1">
                <a:solidFill>
                  <a:srgbClr val="000000"/>
                </a:solidFill>
                <a:effectLst/>
                <a:latin typeface="Times New Roman" panose="02020603050405020304" pitchFamily="18" charset="0"/>
                <a:ea typeface="Calibri" panose="020F0502020204030204" pitchFamily="34" charset="0"/>
              </a:rPr>
              <a:t>hà</a:t>
            </a:r>
            <a:r>
              <a:rPr lang="en-US" sz="4000" i="1" dirty="0">
                <a:solidFill>
                  <a:srgbClr val="000000"/>
                </a:solidFill>
                <a:effectLst/>
                <a:latin typeface="Times New Roman" panose="02020603050405020304" pitchFamily="18" charset="0"/>
                <a:ea typeface="Calibri" panose="020F0502020204030204" pitchFamily="34" charset="0"/>
              </a:rPr>
              <a:t>, </a:t>
            </a:r>
            <a:r>
              <a:rPr lang="en-US" sz="4000" i="1" dirty="0" err="1">
                <a:solidFill>
                  <a:srgbClr val="000000"/>
                </a:solidFill>
                <a:effectLst/>
                <a:latin typeface="Times New Roman" panose="02020603050405020304" pitchFamily="18" charset="0"/>
                <a:ea typeface="Calibri" panose="020F0502020204030204" pitchFamily="34" charset="0"/>
              </a:rPr>
              <a:t>sơn</a:t>
            </a:r>
            <a:r>
              <a:rPr lang="en-US" sz="4000" i="1" dirty="0">
                <a:solidFill>
                  <a:srgbClr val="000000"/>
                </a:solidFill>
                <a:effectLst/>
                <a:latin typeface="Times New Roman" panose="02020603050405020304" pitchFamily="18" charset="0"/>
                <a:ea typeface="Calibri" panose="020F0502020204030204" pitchFamily="34" charset="0"/>
              </a:rPr>
              <a:t> </a:t>
            </a:r>
            <a:r>
              <a:rPr lang="en-US" sz="4000" i="1" dirty="0" err="1">
                <a:solidFill>
                  <a:srgbClr val="000000"/>
                </a:solidFill>
                <a:effectLst/>
                <a:latin typeface="Times New Roman" panose="02020603050405020304" pitchFamily="18" charset="0"/>
                <a:ea typeface="Calibri" panose="020F0502020204030204" pitchFamily="34" charset="0"/>
              </a:rPr>
              <a:t>lâm</a:t>
            </a:r>
            <a:r>
              <a:rPr lang="en-US" sz="4000" i="1" dirty="0">
                <a:solidFill>
                  <a:srgbClr val="000000"/>
                </a:solidFill>
                <a:effectLst/>
                <a:latin typeface="Times New Roman" panose="02020603050405020304" pitchFamily="18" charset="0"/>
                <a:ea typeface="Calibri" panose="020F0502020204030204" pitchFamily="34" charset="0"/>
              </a:rPr>
              <a:t>, </a:t>
            </a:r>
            <a:r>
              <a:rPr lang="en-US" sz="4000" i="1" dirty="0" err="1">
                <a:solidFill>
                  <a:srgbClr val="000000"/>
                </a:solidFill>
                <a:effectLst/>
                <a:latin typeface="Times New Roman" panose="02020603050405020304" pitchFamily="18" charset="0"/>
                <a:ea typeface="Calibri" panose="020F0502020204030204" pitchFamily="34" charset="0"/>
              </a:rPr>
              <a:t>sơn</a:t>
            </a:r>
            <a:r>
              <a:rPr lang="en-US" sz="4000" i="1" dirty="0">
                <a:solidFill>
                  <a:srgbClr val="000000"/>
                </a:solidFill>
                <a:effectLst/>
                <a:latin typeface="Times New Roman" panose="02020603050405020304" pitchFamily="18" charset="0"/>
                <a:ea typeface="Calibri" panose="020F0502020204030204" pitchFamily="34" charset="0"/>
              </a:rPr>
              <a:t> </a:t>
            </a:r>
            <a:r>
              <a:rPr lang="en-US" sz="4000" i="1" dirty="0" err="1">
                <a:solidFill>
                  <a:srgbClr val="000000"/>
                </a:solidFill>
                <a:effectLst/>
                <a:latin typeface="Times New Roman" panose="02020603050405020304" pitchFamily="18" charset="0"/>
                <a:ea typeface="Calibri" panose="020F0502020204030204" pitchFamily="34" charset="0"/>
              </a:rPr>
              <a:t>thủy</a:t>
            </a:r>
            <a:r>
              <a:rPr lang="en-US" sz="4000" i="1" dirty="0">
                <a:solidFill>
                  <a:srgbClr val="000000"/>
                </a:solidFill>
                <a:effectLst/>
                <a:latin typeface="Times New Roman" panose="02020603050405020304" pitchFamily="18" charset="0"/>
                <a:ea typeface="Calibri" panose="020F0502020204030204" pitchFamily="34" charset="0"/>
              </a:rPr>
              <a:t>,...</a:t>
            </a:r>
            <a:endParaRPr lang="en-US" sz="4000" dirty="0">
              <a:effectLst/>
              <a:latin typeface="Times New Roman" panose="02020603050405020304" pitchFamily="18" charset="0"/>
              <a:ea typeface="Calibri" panose="020F0502020204030204" pitchFamily="34" charset="0"/>
            </a:endParaRPr>
          </a:p>
        </p:txBody>
      </p:sp>
      <p:sp>
        <p:nvSpPr>
          <p:cNvPr id="8" name="Rectangle 7">
            <a:extLst>
              <a:ext uri="{FF2B5EF4-FFF2-40B4-BE49-F238E27FC236}">
                <a16:creationId xmlns:a16="http://schemas.microsoft.com/office/drawing/2014/main" xmlns="" id="{108E4CCA-8758-4094-AF5F-6D9CA97A1B36}"/>
              </a:ext>
            </a:extLst>
          </p:cNvPr>
          <p:cNvSpPr/>
          <p:nvPr/>
        </p:nvSpPr>
        <p:spPr>
          <a:xfrm>
            <a:off x="6784258" y="6415548"/>
            <a:ext cx="1740310" cy="32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2666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xmlns="" id="{06DA9DF9-31F7-4056-B42E-878CC92417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94AF2B54-F6AE-48EB-BDFA-72A416EC273A}"/>
              </a:ext>
            </a:extLst>
          </p:cNvPr>
          <p:cNvPicPr>
            <a:picLocks noChangeAspect="1"/>
          </p:cNvPicPr>
          <p:nvPr/>
        </p:nvPicPr>
        <p:blipFill rotWithShape="1">
          <a:blip r:embed="rId2"/>
          <a:srcRect r="1195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xmlns="" id="{CF049E78-9CFE-4C3A-95BF-24C2D2CAD8FB}"/>
              </a:ext>
            </a:extLst>
          </p:cNvPr>
          <p:cNvSpPr txBox="1"/>
          <p:nvPr/>
        </p:nvSpPr>
        <p:spPr>
          <a:xfrm>
            <a:off x="409267" y="333128"/>
            <a:ext cx="647823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panose="02020609040205080304" pitchFamily="49" charset="-128"/>
                <a:cs typeface="+mn-cs"/>
              </a:rPr>
              <a:t>I. Ôn tập kiến thức cơ bản về từ Hán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a:extLst>
              <a:ext uri="{FF2B5EF4-FFF2-40B4-BE49-F238E27FC236}">
                <a16:creationId xmlns:a16="http://schemas.microsoft.com/office/drawing/2014/main" xmlns="" id="{108E4CCA-8758-4094-AF5F-6D9CA97A1B36}"/>
              </a:ext>
            </a:extLst>
          </p:cNvPr>
          <p:cNvSpPr/>
          <p:nvPr/>
        </p:nvSpPr>
        <p:spPr>
          <a:xfrm>
            <a:off x="6784258" y="6415548"/>
            <a:ext cx="1740310" cy="32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7BA83538-3BCF-4DFA-9970-9DE8688017FD}"/>
              </a:ext>
            </a:extLst>
          </p:cNvPr>
          <p:cNvSpPr txBox="1"/>
          <p:nvPr/>
        </p:nvSpPr>
        <p:spPr>
          <a:xfrm>
            <a:off x="586452" y="1082368"/>
            <a:ext cx="6123859" cy="5509200"/>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Cấu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Từ Hán Việt là một bộ phận của tiếng Việt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Việt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đặc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điểm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riêng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về</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cấu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tạo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về</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ý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nghĩa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Dùng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Việt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đúng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lúc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đúng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chỗ</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hiệu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quả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diễn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Cách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nhận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diện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nghĩa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thường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so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ghép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đang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xét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ghép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khác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nghĩa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Việt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Ví</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dụ</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giáo</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sư</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võ</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p>
        </p:txBody>
      </p:sp>
    </p:spTree>
    <p:extLst>
      <p:ext uri="{BB962C8B-B14F-4D97-AF65-F5344CB8AC3E}">
        <p14:creationId xmlns:p14="http://schemas.microsoft.com/office/powerpoint/2010/main" val="274609890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down)">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4AF2B54-F6AE-48EB-BDFA-72A416EC273A}"/>
              </a:ext>
            </a:extLst>
          </p:cNvPr>
          <p:cNvPicPr>
            <a:picLocks noChangeAspect="1"/>
          </p:cNvPicPr>
          <p:nvPr/>
        </p:nvPicPr>
        <p:blipFill rotWithShape="1">
          <a:blip r:embed="rId2"/>
          <a:srcRect r="1195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xmlns="" id="{CF049E78-9CFE-4C3A-95BF-24C2D2CAD8FB}"/>
              </a:ext>
            </a:extLst>
          </p:cNvPr>
          <p:cNvSpPr txBox="1"/>
          <p:nvPr/>
        </p:nvSpPr>
        <p:spPr>
          <a:xfrm>
            <a:off x="409267" y="333128"/>
            <a:ext cx="647823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panose="02020609040205080304" pitchFamily="49" charset="-128"/>
                <a:cs typeface="+mn-cs"/>
              </a:rPr>
              <a:t>I. Ôn tập kiến thức cơ bản về từ Hán 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a:extLst>
              <a:ext uri="{FF2B5EF4-FFF2-40B4-BE49-F238E27FC236}">
                <a16:creationId xmlns:a16="http://schemas.microsoft.com/office/drawing/2014/main" xmlns="" id="{108E4CCA-8758-4094-AF5F-6D9CA97A1B36}"/>
              </a:ext>
            </a:extLst>
          </p:cNvPr>
          <p:cNvSpPr/>
          <p:nvPr/>
        </p:nvSpPr>
        <p:spPr>
          <a:xfrm>
            <a:off x="6784258" y="6415548"/>
            <a:ext cx="1740310" cy="32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7BA83538-3BCF-4DFA-9970-9DE8688017FD}"/>
              </a:ext>
            </a:extLst>
          </p:cNvPr>
          <p:cNvSpPr txBox="1"/>
          <p:nvPr/>
        </p:nvSpPr>
        <p:spPr>
          <a:xfrm>
            <a:off x="586452" y="1082368"/>
            <a:ext cx="6796481" cy="6001643"/>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Tạo sắc thái tao nhã, tránh gây cảm giác thô tục ghê sợ</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Tạo sắc thái cổ, phù hợp với không khí xã hội xa xưa</a:t>
            </a:r>
            <a:r>
              <a:rPr lang="en-US" sz="3200"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Lưu</a:t>
            </a:r>
            <a:r>
              <a:rPr lang="en-US" sz="3200" b="1" dirty="0">
                <a:latin typeface="Times New Roman" panose="02020603050405020304" pitchFamily="18" charset="0"/>
                <a:cs typeface="Times New Roman" panose="02020603050405020304" pitchFamily="18" charset="0"/>
              </a:rPr>
              <a:t> ý:</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Khi nói hoặc viết, không nên lạm dụng từ Hán Việt, làm cho lời ăn tiếng nói thiếu tự nhiên, thiếu trong sáng, không phù hợp với hoàn cảnh giao tiếp</a:t>
            </a:r>
            <a:r>
              <a:rPr lang="en-US" sz="3200" dirty="0">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643014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down)">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down)">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down)">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FA9BF44-FEEB-4A63-AF0B-AE34BA12E3EE}"/>
              </a:ext>
            </a:extLst>
          </p:cNvPr>
          <p:cNvGraphicFramePr>
            <a:graphicFrameLocks noGrp="1"/>
          </p:cNvGraphicFramePr>
          <p:nvPr>
            <p:extLst>
              <p:ext uri="{D42A27DB-BD31-4B8C-83A1-F6EECF244321}">
                <p14:modId xmlns:p14="http://schemas.microsoft.com/office/powerpoint/2010/main" val="2354275554"/>
              </p:ext>
            </p:extLst>
          </p:nvPr>
        </p:nvGraphicFramePr>
        <p:xfrm>
          <a:off x="685800" y="1028700"/>
          <a:ext cx="11157156" cy="5486400"/>
        </p:xfrm>
        <a:graphic>
          <a:graphicData uri="http://schemas.openxmlformats.org/drawingml/2006/table">
            <a:tbl>
              <a:tblPr firstRow="1" firstCol="1" lastRow="1" lastCol="1" bandRow="1" bandCol="1"/>
              <a:tblGrid>
                <a:gridCol w="785463">
                  <a:extLst>
                    <a:ext uri="{9D8B030D-6E8A-4147-A177-3AD203B41FA5}">
                      <a16:colId xmlns:a16="http://schemas.microsoft.com/office/drawing/2014/main" xmlns="" val="1097233920"/>
                    </a:ext>
                  </a:extLst>
                </a:gridCol>
                <a:gridCol w="3484195">
                  <a:extLst>
                    <a:ext uri="{9D8B030D-6E8A-4147-A177-3AD203B41FA5}">
                      <a16:colId xmlns:a16="http://schemas.microsoft.com/office/drawing/2014/main" xmlns="" val="603769353"/>
                    </a:ext>
                  </a:extLst>
                </a:gridCol>
                <a:gridCol w="2035277">
                  <a:extLst>
                    <a:ext uri="{9D8B030D-6E8A-4147-A177-3AD203B41FA5}">
                      <a16:colId xmlns:a16="http://schemas.microsoft.com/office/drawing/2014/main" xmlns="" val="176543665"/>
                    </a:ext>
                  </a:extLst>
                </a:gridCol>
                <a:gridCol w="1799305">
                  <a:extLst>
                    <a:ext uri="{9D8B030D-6E8A-4147-A177-3AD203B41FA5}">
                      <a16:colId xmlns:a16="http://schemas.microsoft.com/office/drawing/2014/main" xmlns="" val="2249437410"/>
                    </a:ext>
                  </a:extLst>
                </a:gridCol>
                <a:gridCol w="1563328">
                  <a:extLst>
                    <a:ext uri="{9D8B030D-6E8A-4147-A177-3AD203B41FA5}">
                      <a16:colId xmlns:a16="http://schemas.microsoft.com/office/drawing/2014/main" xmlns="" val="2309858271"/>
                    </a:ext>
                  </a:extLst>
                </a:gridCol>
                <a:gridCol w="1489588">
                  <a:extLst>
                    <a:ext uri="{9D8B030D-6E8A-4147-A177-3AD203B41FA5}">
                      <a16:colId xmlns:a16="http://schemas.microsoft.com/office/drawing/2014/main" xmlns="" val="2672595395"/>
                    </a:ext>
                  </a:extLst>
                </a:gridCol>
              </a:tblGrid>
              <a:tr h="290089">
                <a:tc>
                  <a:txBody>
                    <a:bodyPr/>
                    <a:lstStyle/>
                    <a:p>
                      <a:pPr algn="ctr"/>
                      <a:r>
                        <a:rPr lang="en-US" sz="2400" b="1" dirty="0">
                          <a:effectLst/>
                          <a:latin typeface="Times New Roman" panose="02020603050405020304" pitchFamily="18" charset="0"/>
                          <a:ea typeface="Times New Roman" panose="02020603050405020304" pitchFamily="18" charset="0"/>
                        </a:rPr>
                        <a:t>STT</a:t>
                      </a:r>
                    </a:p>
                    <a:p>
                      <a:pPr algn="ctr"/>
                      <a:r>
                        <a:rPr lang="en-US" sz="2400" b="1" dirty="0">
                          <a:effectLst/>
                          <a:latin typeface="Times New Roman" panose="02020603050405020304" pitchFamily="18" charset="0"/>
                          <a:ea typeface="Times New Roman" panose="02020603050405020304" pitchFamily="18" charset="0"/>
                        </a:rPr>
                        <a:t> </a:t>
                      </a: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vi-VN" sz="2400" b="1" dirty="0">
                          <a:solidFill>
                            <a:srgbClr val="000000"/>
                          </a:solidFill>
                          <a:effectLst/>
                          <a:latin typeface="Times New Roman" panose="02020603050405020304" pitchFamily="18" charset="0"/>
                          <a:ea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sử</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dụng</a:t>
                      </a:r>
                      <a:endParaRPr lang="en-US" sz="2400" b="1"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2400" b="1" dirty="0" err="1">
                          <a:solidFill>
                            <a:srgbClr val="000000"/>
                          </a:solidFill>
                          <a:effectLst/>
                          <a:latin typeface="Times New Roman" panose="02020603050405020304" pitchFamily="18" charset="0"/>
                          <a:ea typeface="Times New Roman" panose="02020603050405020304" pitchFamily="18" charset="0"/>
                        </a:rPr>
                        <a:t>Thống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kê</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từ</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Hán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Việt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được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sử</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dụng</a:t>
                      </a:r>
                      <a:endParaRPr lang="en-US" sz="2400" b="1" dirty="0">
                        <a:effectLst/>
                        <a:latin typeface="Times New Roman" panose="02020603050405020304" pitchFamily="18" charset="0"/>
                        <a:ea typeface="Times New Roman" panose="02020603050405020304" pitchFamily="18" charset="0"/>
                      </a:endParaRPr>
                    </a:p>
                    <a:p>
                      <a:pPr algn="ctr"/>
                      <a:r>
                        <a:rPr lang="en-US" sz="2400" b="1" dirty="0">
                          <a:effectLst/>
                          <a:latin typeface="Times New Roman" panose="02020603050405020304" pitchFamily="18" charset="0"/>
                          <a:ea typeface="Times New Roman" panose="02020603050405020304" pitchFamily="18" charset="0"/>
                        </a:rPr>
                        <a:t> </a:t>
                      </a: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2400" b="1" dirty="0" err="1">
                          <a:solidFill>
                            <a:srgbClr val="000000"/>
                          </a:solidFill>
                          <a:effectLst/>
                          <a:latin typeface="Times New Roman" panose="02020603050405020304" pitchFamily="18" charset="0"/>
                          <a:ea typeface="Times New Roman" panose="02020603050405020304" pitchFamily="18" charset="0"/>
                        </a:rPr>
                        <a:t>Nghĩa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từ</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Hán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Việt</a:t>
                      </a:r>
                      <a:endParaRPr lang="en-US" sz="2400" b="1"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2400" b="1" dirty="0" err="1">
                          <a:solidFill>
                            <a:srgbClr val="000000"/>
                          </a:solidFill>
                          <a:effectLst/>
                          <a:latin typeface="Times New Roman" panose="02020603050405020304" pitchFamily="18" charset="0"/>
                          <a:ea typeface="Times New Roman" panose="02020603050405020304" pitchFamily="18" charset="0"/>
                        </a:rPr>
                        <a:t>Từ</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thay</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thế</a:t>
                      </a:r>
                      <a:endParaRPr lang="en-US" sz="2400" b="1"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2400" b="1" dirty="0" err="1">
                          <a:solidFill>
                            <a:srgbClr val="000000"/>
                          </a:solidFill>
                          <a:effectLst/>
                          <a:latin typeface="Times New Roman" panose="02020603050405020304" pitchFamily="18" charset="0"/>
                          <a:ea typeface="Times New Roman" panose="02020603050405020304" pitchFamily="18" charset="0"/>
                        </a:rPr>
                        <a:t>Đặt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690372354"/>
                  </a:ext>
                </a:extLst>
              </a:tr>
              <a:tr h="1547142">
                <a:tc>
                  <a:txBody>
                    <a:bodyPr/>
                    <a:lstStyle/>
                    <a:p>
                      <a:pPr algn="just"/>
                      <a:r>
                        <a:rPr lang="en-US" sz="2400" b="1">
                          <a:effectLst/>
                          <a:latin typeface="Times New Roman" panose="02020603050405020304" pitchFamily="18" charset="0"/>
                          <a:ea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endParaRPr>
                    </a:p>
                    <a:p>
                      <a:pPr algn="just"/>
                      <a:r>
                        <a:rPr lang="en-US" sz="2400">
                          <a:effectLst/>
                          <a:latin typeface="Times New Roman" panose="02020603050405020304" pitchFamily="18" charset="0"/>
                          <a:ea typeface="Times New Roman" panose="02020603050405020304" pitchFamily="18" charset="0"/>
                        </a:rPr>
                        <a:t> </a:t>
                      </a: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400" i="1" dirty="0">
                          <a:solidFill>
                            <a:srgbClr val="000000"/>
                          </a:solidFill>
                          <a:effectLst/>
                          <a:latin typeface="Times New Roman" panose="02020603050405020304" pitchFamily="18" charset="0"/>
                          <a:ea typeface="Times New Roman" panose="02020603050405020304" pitchFamily="18" charset="0"/>
                        </a:rPr>
                        <a:t>Kẻ kia là một cư sĩ</a:t>
                      </a:r>
                      <a:r>
                        <a:rPr lang="en-US" sz="2400" i="1" dirty="0">
                          <a:solidFill>
                            <a:srgbClr val="000000"/>
                          </a:solidFill>
                          <a:effectLst/>
                          <a:latin typeface="Times New Roman" panose="02020603050405020304" pitchFamily="18" charset="0"/>
                          <a:ea typeface="Times New Roman" panose="02020603050405020304" pitchFamily="18" charset="0"/>
                        </a:rPr>
                        <a:t>,</a:t>
                      </a:r>
                      <a:r>
                        <a:rPr lang="vi-VN" sz="2400" i="1" dirty="0">
                          <a:solidFill>
                            <a:srgbClr val="000000"/>
                          </a:solidFill>
                          <a:effectLst/>
                          <a:latin typeface="Times New Roman" panose="02020603050405020304" pitchFamily="18" charset="0"/>
                          <a:ea typeface="Times New Roman" panose="02020603050405020304" pitchFamily="18" charset="0"/>
                        </a:rPr>
                        <a:t> trung th</a:t>
                      </a:r>
                      <a:r>
                        <a:rPr lang="en-US" sz="2400" i="1" dirty="0" err="1">
                          <a:solidFill>
                            <a:srgbClr val="000000"/>
                          </a:solidFill>
                          <a:effectLst/>
                          <a:latin typeface="Times New Roman" panose="02020603050405020304" pitchFamily="18" charset="0"/>
                          <a:ea typeface="Times New Roman" panose="02020603050405020304" pitchFamily="18" charset="0"/>
                        </a:rPr>
                        <a:t>uần</a:t>
                      </a:r>
                      <a:r>
                        <a:rPr lang="en-US" sz="2400" i="1" dirty="0">
                          <a:solidFill>
                            <a:srgbClr val="000000"/>
                          </a:solidFill>
                          <a:effectLst/>
                          <a:latin typeface="Times New Roman" panose="02020603050405020304" pitchFamily="18" charset="0"/>
                          <a:ea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rPr>
                        <a:t>lẫm liệt, có công với ti</a:t>
                      </a:r>
                      <a:r>
                        <a:rPr lang="en-US" sz="2400" i="1" dirty="0">
                          <a:solidFill>
                            <a:srgbClr val="000000"/>
                          </a:solidFill>
                          <a:effectLst/>
                          <a:latin typeface="Times New Roman" panose="02020603050405020304" pitchFamily="18" charset="0"/>
                          <a:ea typeface="Times New Roman" panose="02020603050405020304" pitchFamily="18" charset="0"/>
                        </a:rPr>
                        <a:t>ê</a:t>
                      </a:r>
                      <a:r>
                        <a:rPr lang="vi-VN" sz="2400" i="1" dirty="0">
                          <a:solidFill>
                            <a:srgbClr val="000000"/>
                          </a:solidFill>
                          <a:effectLst/>
                          <a:latin typeface="Times New Roman" panose="02020603050405020304" pitchFamily="18" charset="0"/>
                          <a:ea typeface="Times New Roman" panose="02020603050405020304" pitchFamily="18" charset="0"/>
                        </a:rPr>
                        <a:t>n</a:t>
                      </a:r>
                      <a:r>
                        <a:rPr lang="en-US" sz="2400" i="1" dirty="0">
                          <a:solidFill>
                            <a:srgbClr val="000000"/>
                          </a:solidFill>
                          <a:effectLst/>
                          <a:latin typeface="Times New Roman" panose="02020603050405020304" pitchFamily="18" charset="0"/>
                          <a:ea typeface="Times New Roman" panose="02020603050405020304" pitchFamily="18" charset="0"/>
                        </a:rPr>
                        <a:t> tr</a:t>
                      </a:r>
                      <a:r>
                        <a:rPr lang="vi-VN" sz="2400" i="1" dirty="0">
                          <a:solidFill>
                            <a:srgbClr val="000000"/>
                          </a:solidFill>
                          <a:effectLst/>
                          <a:latin typeface="Times New Roman" panose="02020603050405020304" pitchFamily="18" charset="0"/>
                          <a:ea typeface="Times New Roman" panose="02020603050405020304" pitchFamily="18" charset="0"/>
                        </a:rPr>
                        <a:t>iều</a:t>
                      </a:r>
                      <a:r>
                        <a:rPr lang="en-US" sz="2400" i="1" dirty="0">
                          <a:solidFill>
                            <a:srgbClr val="000000"/>
                          </a:solidFill>
                          <a:effectLst/>
                          <a:latin typeface="Times New Roman" panose="02020603050405020304" pitchFamily="18" charset="0"/>
                          <a:ea typeface="Times New Roman" panose="02020603050405020304" pitchFamily="18" charset="0"/>
                        </a:rPr>
                        <a:t>,</a:t>
                      </a:r>
                      <a:r>
                        <a:rPr lang="vi-VN" sz="2400" i="1" dirty="0">
                          <a:solidFill>
                            <a:srgbClr val="000000"/>
                          </a:solidFill>
                          <a:effectLst/>
                          <a:latin typeface="Times New Roman" panose="02020603050405020304" pitchFamily="18" charset="0"/>
                          <a:ea typeface="Times New Roman" panose="02020603050405020304" pitchFamily="18" charset="0"/>
                        </a:rPr>
                        <a:t> nên </a:t>
                      </a:r>
                      <a:r>
                        <a:rPr lang="en-US" sz="2400" i="1" dirty="0">
                          <a:solidFill>
                            <a:srgbClr val="000000"/>
                          </a:solidFill>
                          <a:effectLst/>
                          <a:latin typeface="Times New Roman" panose="02020603050405020304" pitchFamily="18" charset="0"/>
                          <a:ea typeface="Times New Roman" panose="02020603050405020304" pitchFamily="18" charset="0"/>
                        </a:rPr>
                        <a:t>H</a:t>
                      </a:r>
                      <a:r>
                        <a:rPr lang="vi-VN" sz="2400" i="1" dirty="0">
                          <a:solidFill>
                            <a:srgbClr val="000000"/>
                          </a:solidFill>
                          <a:effectLst/>
                          <a:latin typeface="Times New Roman" panose="02020603050405020304" pitchFamily="18" charset="0"/>
                          <a:ea typeface="Times New Roman" panose="02020603050405020304" pitchFamily="18" charset="0"/>
                        </a:rPr>
                        <a:t>oàng thiên ch</a:t>
                      </a:r>
                      <a:r>
                        <a:rPr lang="en-US" sz="2400" i="1" dirty="0">
                          <a:solidFill>
                            <a:srgbClr val="000000"/>
                          </a:solidFill>
                          <a:effectLst/>
                          <a:latin typeface="Times New Roman" panose="02020603050405020304" pitchFamily="18" charset="0"/>
                          <a:ea typeface="Times New Roman" panose="02020603050405020304" pitchFamily="18" charset="0"/>
                        </a:rPr>
                        <a:t>o </a:t>
                      </a:r>
                      <a:r>
                        <a:rPr lang="vi-VN" sz="2400" i="1" dirty="0">
                          <a:solidFill>
                            <a:srgbClr val="000000"/>
                          </a:solidFill>
                          <a:effectLst/>
                          <a:latin typeface="Times New Roman" panose="02020603050405020304" pitchFamily="18" charset="0"/>
                          <a:ea typeface="Times New Roman" panose="02020603050405020304" pitchFamily="18" charset="0"/>
                        </a:rPr>
                        <a:t>đ</a:t>
                      </a:r>
                      <a:r>
                        <a:rPr lang="en-US" sz="2400" i="1" dirty="0" err="1">
                          <a:solidFill>
                            <a:srgbClr val="000000"/>
                          </a:solidFill>
                          <a:effectLst/>
                          <a:latin typeface="Times New Roman" panose="02020603050405020304" pitchFamily="18" charset="0"/>
                          <a:ea typeface="Times New Roman" panose="02020603050405020304" pitchFamily="18" charset="0"/>
                        </a:rPr>
                        <a:t>ượ</a:t>
                      </a:r>
                      <a:r>
                        <a:rPr lang="vi-VN" sz="2400" i="1" dirty="0">
                          <a:solidFill>
                            <a:srgbClr val="000000"/>
                          </a:solidFill>
                          <a:effectLst/>
                          <a:latin typeface="Times New Roman" panose="02020603050405020304" pitchFamily="18" charset="0"/>
                          <a:ea typeface="Times New Roman" panose="02020603050405020304" pitchFamily="18" charset="0"/>
                        </a:rPr>
                        <a:t>c </a:t>
                      </a:r>
                      <a:r>
                        <a:rPr lang="en-US" sz="2400" i="1" dirty="0" err="1">
                          <a:solidFill>
                            <a:srgbClr val="000000"/>
                          </a:solidFill>
                          <a:effectLst/>
                          <a:latin typeface="Times New Roman" panose="02020603050405020304" pitchFamily="18" charset="0"/>
                          <a:ea typeface="Times New Roman" panose="02020603050405020304" pitchFamily="18" charset="0"/>
                        </a:rPr>
                        <a:t>hưở</a:t>
                      </a:r>
                      <a:r>
                        <a:rPr lang="vi-VN" sz="2400" i="1" dirty="0">
                          <a:solidFill>
                            <a:srgbClr val="000000"/>
                          </a:solidFill>
                          <a:effectLst/>
                          <a:latin typeface="Times New Roman" panose="02020603050405020304" pitchFamily="18" charset="0"/>
                          <a:ea typeface="Times New Roman" panose="02020603050405020304" pitchFamily="18" charset="0"/>
                        </a:rPr>
                        <a:t>ng cúng tế ở một ngôi đền để đ</a:t>
                      </a:r>
                      <a:r>
                        <a:rPr lang="en-US" sz="2400" i="1" dirty="0" err="1">
                          <a:solidFill>
                            <a:srgbClr val="000000"/>
                          </a:solidFill>
                          <a:effectLst/>
                          <a:latin typeface="Times New Roman" panose="02020603050405020304" pitchFamily="18" charset="0"/>
                          <a:ea typeface="Times New Roman" panose="02020603050405020304" pitchFamily="18" charset="0"/>
                        </a:rPr>
                        <a:t>ền</a:t>
                      </a:r>
                      <a:r>
                        <a:rPr lang="vi-VN" sz="2400" i="1" dirty="0">
                          <a:solidFill>
                            <a:srgbClr val="000000"/>
                          </a:solidFill>
                          <a:effectLst/>
                          <a:latin typeface="Times New Roman" panose="02020603050405020304" pitchFamily="18" charset="0"/>
                          <a:ea typeface="Times New Roman" panose="02020603050405020304" pitchFamily="18" charset="0"/>
                        </a:rPr>
                        <a:t> công khó nhọc. Mày là một kẻ hàn sĩ, sao dám hỗn láo, tộ</a:t>
                      </a:r>
                      <a:r>
                        <a:rPr lang="en-US" sz="2400" i="1" dirty="0" err="1">
                          <a:solidFill>
                            <a:srgbClr val="000000"/>
                          </a:solidFill>
                          <a:effectLst/>
                          <a:latin typeface="Times New Roman" panose="02020603050405020304" pitchFamily="18" charset="0"/>
                          <a:ea typeface="Times New Roman" panose="02020603050405020304" pitchFamily="18" charset="0"/>
                        </a:rPr>
                        <a:t>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rPr>
                        <a:t>tự mình làm ra, còn trốn đi đ</a:t>
                      </a:r>
                      <a:r>
                        <a:rPr lang="en-US" sz="2400" i="1" dirty="0">
                          <a:solidFill>
                            <a:srgbClr val="000000"/>
                          </a:solidFill>
                          <a:effectLst/>
                          <a:latin typeface="Times New Roman" panose="02020603050405020304" pitchFamily="18" charset="0"/>
                          <a:ea typeface="Times New Roman" panose="02020603050405020304" pitchFamily="18" charset="0"/>
                        </a:rPr>
                        <a:t>ằ</a:t>
                      </a:r>
                      <a:r>
                        <a:rPr lang="vi-VN" sz="2400" i="1" dirty="0">
                          <a:solidFill>
                            <a:srgbClr val="000000"/>
                          </a:solidFill>
                          <a:effectLst/>
                          <a:latin typeface="Times New Roman" panose="02020603050405020304" pitchFamily="18" charset="0"/>
                          <a:ea typeface="Times New Roman" panose="02020603050405020304" pitchFamily="18" charset="0"/>
                        </a:rPr>
                        <a:t>ng nào</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rPr>
                        <a:t>(</a:t>
                      </a:r>
                      <a:r>
                        <a:rPr lang="vi-VN" sz="2400" dirty="0">
                          <a:solidFill>
                            <a:srgbClr val="000000"/>
                          </a:solidFill>
                          <a:effectLst/>
                          <a:latin typeface="Times New Roman" panose="02020603050405020304" pitchFamily="18" charset="0"/>
                          <a:ea typeface="Times New Roman" panose="02020603050405020304" pitchFamily="18" charset="0"/>
                        </a:rPr>
                        <a:t>Nguyễn</a:t>
                      </a:r>
                      <a:r>
                        <a:rPr lang="en-US" sz="2400" dirty="0">
                          <a:solidFill>
                            <a:srgbClr val="000000"/>
                          </a:solidFill>
                          <a:effectLst/>
                          <a:latin typeface="Times New Roman" panose="02020603050405020304" pitchFamily="18" charset="0"/>
                          <a:ea typeface="Times New Roman" panose="02020603050405020304" pitchFamily="18" charset="0"/>
                        </a:rPr>
                        <a:t> D</a:t>
                      </a:r>
                      <a:r>
                        <a:rPr lang="vi-VN" sz="2400" dirty="0">
                          <a:solidFill>
                            <a:srgbClr val="000000"/>
                          </a:solidFill>
                          <a:effectLst/>
                          <a:latin typeface="Times New Roman" panose="02020603050405020304" pitchFamily="18" charset="0"/>
                          <a:ea typeface="Times New Roman" panose="02020603050405020304" pitchFamily="18" charset="0"/>
                        </a:rPr>
                        <a:t>ữ, </a:t>
                      </a:r>
                      <a:r>
                        <a:rPr lang="en-US" sz="2400" i="1" dirty="0">
                          <a:solidFill>
                            <a:srgbClr val="000000"/>
                          </a:solidFill>
                          <a:effectLst/>
                          <a:latin typeface="Times New Roman" panose="02020603050405020304" pitchFamily="18" charset="0"/>
                          <a:ea typeface="Times New Roman" panose="02020603050405020304" pitchFamily="18" charset="0"/>
                        </a:rPr>
                        <a:t>Ch</a:t>
                      </a:r>
                      <a:r>
                        <a:rPr lang="vi-VN" sz="2400" i="1" dirty="0">
                          <a:solidFill>
                            <a:srgbClr val="000000"/>
                          </a:solidFill>
                          <a:effectLst/>
                          <a:latin typeface="Times New Roman" panose="02020603050405020304" pitchFamily="18" charset="0"/>
                          <a:ea typeface="Times New Roman" panose="02020603050405020304" pitchFamily="18" charset="0"/>
                        </a:rPr>
                        <a:t>uyện chức</a:t>
                      </a:r>
                      <a:r>
                        <a:rPr lang="en-US" sz="2400" i="1" dirty="0">
                          <a:solidFill>
                            <a:srgbClr val="000000"/>
                          </a:solidFill>
                          <a:effectLst/>
                          <a:latin typeface="Times New Roman" panose="02020603050405020304" pitchFamily="18" charset="0"/>
                          <a:ea typeface="Times New Roman" panose="02020603050405020304" pitchFamily="18" charset="0"/>
                        </a:rPr>
                        <a:t> P</a:t>
                      </a:r>
                      <a:r>
                        <a:rPr lang="vi-VN" sz="2400" i="1" dirty="0">
                          <a:solidFill>
                            <a:srgbClr val="000000"/>
                          </a:solidFill>
                          <a:effectLst/>
                          <a:latin typeface="Times New Roman" panose="02020603050405020304" pitchFamily="18" charset="0"/>
                          <a:ea typeface="Times New Roman" panose="02020603050405020304" pitchFamily="18" charset="0"/>
                        </a:rPr>
                        <a:t>hán sự đền Tản Viên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lvl="0" indent="0" algn="just">
                        <a:buSzPts val="1400"/>
                        <a:buFont typeface="Times New Roman" panose="02020603050405020304" pitchFamily="18" charset="0"/>
                        <a:buNone/>
                      </a:pPr>
                      <a:endParaRPr lang="en-US" sz="24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lvl="0" indent="0" algn="l">
                        <a:buSzPts val="1400"/>
                        <a:buFont typeface="Times New Roman" panose="02020603050405020304" pitchFamily="18" charset="0"/>
                        <a:buNone/>
                      </a:pPr>
                      <a:endParaRPr lang="en-US" sz="24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endParaRPr lang="en-US" sz="24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endParaRPr lang="en-US" sz="24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53619459"/>
                  </a:ext>
                </a:extLst>
              </a:tr>
            </a:tbl>
          </a:graphicData>
        </a:graphic>
      </p:graphicFrame>
      <p:sp>
        <p:nvSpPr>
          <p:cNvPr id="2" name="TextBox 1">
            <a:extLst>
              <a:ext uri="{FF2B5EF4-FFF2-40B4-BE49-F238E27FC236}">
                <a16:creationId xmlns:a16="http://schemas.microsoft.com/office/drawing/2014/main" xmlns="" id="{DC6B6D6F-39D1-400A-B9E4-F46DD2AC4223}"/>
              </a:ext>
            </a:extLst>
          </p:cNvPr>
          <p:cNvSpPr txBox="1"/>
          <p:nvPr/>
        </p:nvSpPr>
        <p:spPr>
          <a:xfrm>
            <a:off x="4486876" y="342900"/>
            <a:ext cx="3437736"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PHIẾU HỌC TẬP</a:t>
            </a:r>
          </a:p>
        </p:txBody>
      </p:sp>
    </p:spTree>
    <p:extLst>
      <p:ext uri="{BB962C8B-B14F-4D97-AF65-F5344CB8AC3E}">
        <p14:creationId xmlns:p14="http://schemas.microsoft.com/office/powerpoint/2010/main" val="3946879405"/>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FA9BF44-FEEB-4A63-AF0B-AE34BA12E3EE}"/>
              </a:ext>
            </a:extLst>
          </p:cNvPr>
          <p:cNvGraphicFramePr>
            <a:graphicFrameLocks noGrp="1"/>
          </p:cNvGraphicFramePr>
          <p:nvPr>
            <p:extLst>
              <p:ext uri="{D42A27DB-BD31-4B8C-83A1-F6EECF244321}">
                <p14:modId xmlns:p14="http://schemas.microsoft.com/office/powerpoint/2010/main" val="4088081249"/>
              </p:ext>
            </p:extLst>
          </p:nvPr>
        </p:nvGraphicFramePr>
        <p:xfrm>
          <a:off x="660400" y="441960"/>
          <a:ext cx="10833101" cy="5974080"/>
        </p:xfrm>
        <a:graphic>
          <a:graphicData uri="http://schemas.openxmlformats.org/drawingml/2006/table">
            <a:tbl>
              <a:tblPr firstRow="1" firstCol="1" lastRow="1" lastCol="1" bandRow="1" bandCol="1"/>
              <a:tblGrid>
                <a:gridCol w="762650">
                  <a:extLst>
                    <a:ext uri="{9D8B030D-6E8A-4147-A177-3AD203B41FA5}">
                      <a16:colId xmlns:a16="http://schemas.microsoft.com/office/drawing/2014/main" xmlns="" val="1097233920"/>
                    </a:ext>
                  </a:extLst>
                </a:gridCol>
                <a:gridCol w="4712279">
                  <a:extLst>
                    <a:ext uri="{9D8B030D-6E8A-4147-A177-3AD203B41FA5}">
                      <a16:colId xmlns:a16="http://schemas.microsoft.com/office/drawing/2014/main" xmlns="" val="603769353"/>
                    </a:ext>
                  </a:extLst>
                </a:gridCol>
                <a:gridCol w="1710813">
                  <a:extLst>
                    <a:ext uri="{9D8B030D-6E8A-4147-A177-3AD203B41FA5}">
                      <a16:colId xmlns:a16="http://schemas.microsoft.com/office/drawing/2014/main" xmlns="" val="176543665"/>
                    </a:ext>
                  </a:extLst>
                </a:gridCol>
                <a:gridCol w="1405194">
                  <a:extLst>
                    <a:ext uri="{9D8B030D-6E8A-4147-A177-3AD203B41FA5}">
                      <a16:colId xmlns:a16="http://schemas.microsoft.com/office/drawing/2014/main" xmlns="" val="2249437410"/>
                    </a:ext>
                  </a:extLst>
                </a:gridCol>
                <a:gridCol w="1312606">
                  <a:extLst>
                    <a:ext uri="{9D8B030D-6E8A-4147-A177-3AD203B41FA5}">
                      <a16:colId xmlns:a16="http://schemas.microsoft.com/office/drawing/2014/main" xmlns="" val="2309858271"/>
                    </a:ext>
                  </a:extLst>
                </a:gridCol>
                <a:gridCol w="929559">
                  <a:extLst>
                    <a:ext uri="{9D8B030D-6E8A-4147-A177-3AD203B41FA5}">
                      <a16:colId xmlns:a16="http://schemas.microsoft.com/office/drawing/2014/main" xmlns="" val="2672595395"/>
                    </a:ext>
                  </a:extLst>
                </a:gridCol>
              </a:tblGrid>
              <a:tr h="2514106">
                <a:tc>
                  <a:txBody>
                    <a:bodyPr/>
                    <a:lstStyle/>
                    <a:p>
                      <a:pPr algn="just"/>
                      <a:r>
                        <a:rPr lang="en-US" sz="2800" b="1" dirty="0">
                          <a:effectLst/>
                          <a:latin typeface="Times New Roman" panose="02020603050405020304" pitchFamily="18" charset="0"/>
                          <a:ea typeface="Times New Roman" panose="02020603050405020304" pitchFamily="18" charset="0"/>
                        </a:rPr>
                        <a:t>2</a:t>
                      </a:r>
                      <a:endParaRPr lang="en-US" sz="28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800" i="1" dirty="0">
                          <a:effectLst/>
                          <a:latin typeface="Times New Roman" panose="02020603050405020304" pitchFamily="18" charset="0"/>
                          <a:ea typeface="Times New Roman" panose="02020603050405020304" pitchFamily="18" charset="0"/>
                        </a:rPr>
                        <a:t>Ta nhất sinh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 vì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ngọc</a:t>
                      </a:r>
                      <a:r>
                        <a:rPr lang="en-US" sz="2800" i="1" dirty="0">
                          <a:effectLst/>
                          <a:latin typeface="Times New Roman" panose="02020603050405020304" pitchFamily="18" charset="0"/>
                          <a:ea typeface="Times New Roman" panose="02020603050405020304" pitchFamily="18" charset="0"/>
                        </a:rPr>
                        <a:t> hay </a:t>
                      </a:r>
                      <a:r>
                        <a:rPr lang="vi-VN" sz="2800" i="1" dirty="0">
                          <a:effectLst/>
                          <a:latin typeface="Times New Roman" panose="02020603050405020304" pitchFamily="18" charset="0"/>
                          <a:ea typeface="Times New Roman" panose="02020603050405020304" pitchFamily="18" charset="0"/>
                        </a:rPr>
                        <a:t>quyền thế m</a:t>
                      </a:r>
                      <a:r>
                        <a:rPr lang="en-US" sz="2800" i="1" dirty="0">
                          <a:effectLst/>
                          <a:latin typeface="Times New Roman" panose="02020603050405020304" pitchFamily="18" charset="0"/>
                          <a:ea typeface="Times New Roman" panose="02020603050405020304" pitchFamily="18" charset="0"/>
                        </a:rPr>
                        <a:t>à </a:t>
                      </a:r>
                      <a:r>
                        <a:rPr lang="vi-VN" sz="2800" i="1" dirty="0">
                          <a:effectLst/>
                          <a:latin typeface="Times New Roman" panose="02020603050405020304" pitchFamily="18" charset="0"/>
                          <a:ea typeface="Times New Roman" panose="02020603050405020304" pitchFamily="18" charset="0"/>
                        </a:rPr>
                        <a:t>ép mình viết câu đối bao giờ. Đời ta cũng mới viết có hai bộ tứ bình và một bức trung đường cho ba người bạn thân của ta thôi. </a:t>
                      </a:r>
                      <a:r>
                        <a:rPr lang="en-US" sz="2800" i="1" dirty="0">
                          <a:effectLst/>
                          <a:latin typeface="Times New Roman" panose="02020603050405020304" pitchFamily="18" charset="0"/>
                          <a:ea typeface="Times New Roman" panose="02020603050405020304" pitchFamily="18" charset="0"/>
                        </a:rPr>
                        <a:t>Ta </a:t>
                      </a:r>
                      <a:r>
                        <a:rPr lang="vi-VN" sz="2800" i="1" dirty="0">
                          <a:effectLst/>
                          <a:latin typeface="Times New Roman" panose="02020603050405020304" pitchFamily="18" charset="0"/>
                          <a:ea typeface="Times New Roman" panose="02020603050405020304" pitchFamily="18" charset="0"/>
                        </a:rPr>
                        <a:t>cảm cái tấm lòng biệt nh</a:t>
                      </a:r>
                      <a:r>
                        <a:rPr lang="en-US" sz="2800" i="1" dirty="0" err="1">
                          <a:effectLst/>
                          <a:latin typeface="Times New Roman" panose="02020603050405020304" pitchFamily="18" charset="0"/>
                          <a:ea typeface="Times New Roman" panose="02020603050405020304" pitchFamily="18" charset="0"/>
                        </a:rPr>
                        <a:t>ỡn</a:t>
                      </a:r>
                      <a:r>
                        <a:rPr lang="vi-VN" sz="2800" i="1" dirty="0">
                          <a:effectLst/>
                          <a:latin typeface="Times New Roman" panose="02020603050405020304" pitchFamily="18" charset="0"/>
                          <a:ea typeface="Times New Roman" panose="02020603050405020304" pitchFamily="18" charset="0"/>
                        </a:rPr>
                        <a:t> liên tài của các người. Nào ta có biết đâu một người như thầy quản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đây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lại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sở</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thích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cao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quý</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như</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vậy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Thiếu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chút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nữa</a:t>
                      </a:r>
                      <a:r>
                        <a:rPr lang="en-US" sz="2800" i="1" dirty="0">
                          <a:effectLst/>
                          <a:latin typeface="Times New Roman" panose="02020603050405020304" pitchFamily="18" charset="0"/>
                          <a:ea typeface="Times New Roman" panose="02020603050405020304" pitchFamily="18" charset="0"/>
                        </a:rPr>
                        <a:t>, ta </a:t>
                      </a:r>
                      <a:r>
                        <a:rPr lang="en-US" sz="2800" i="1" dirty="0" err="1">
                          <a:effectLst/>
                          <a:latin typeface="Times New Roman" panose="02020603050405020304" pitchFamily="18" charset="0"/>
                          <a:ea typeface="Times New Roman" panose="02020603050405020304" pitchFamily="18" charset="0"/>
                        </a:rPr>
                        <a:t>đã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phụ</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tấm</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lòng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thiên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hạ</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rPr>
                        <a:t>Nguyễn </a:t>
                      </a:r>
                      <a:r>
                        <a:rPr lang="en-US" sz="2800" dirty="0">
                          <a:effectLst/>
                          <a:latin typeface="Times New Roman" panose="02020603050405020304" pitchFamily="18" charset="0"/>
                          <a:ea typeface="Times New Roman" panose="02020603050405020304" pitchFamily="18" charset="0"/>
                        </a:rPr>
                        <a:t>T</a:t>
                      </a:r>
                      <a:r>
                        <a:rPr lang="vi-VN" sz="2800" dirty="0">
                          <a:effectLst/>
                          <a:latin typeface="Times New Roman" panose="02020603050405020304" pitchFamily="18" charset="0"/>
                          <a:ea typeface="Times New Roman" panose="02020603050405020304" pitchFamily="18" charset="0"/>
                        </a:rPr>
                        <a:t>uân, </a:t>
                      </a:r>
                      <a:r>
                        <a:rPr lang="en-US" sz="2800" i="1" dirty="0">
                          <a:effectLst/>
                          <a:latin typeface="Times New Roman" panose="02020603050405020304" pitchFamily="18" charset="0"/>
                          <a:ea typeface="Times New Roman" panose="02020603050405020304" pitchFamily="18" charset="0"/>
                        </a:rPr>
                        <a:t>C</a:t>
                      </a:r>
                      <a:r>
                        <a:rPr lang="vi-VN" sz="2800" i="1" dirty="0">
                          <a:effectLst/>
                          <a:latin typeface="Times New Roman" panose="02020603050405020304" pitchFamily="18" charset="0"/>
                          <a:ea typeface="Times New Roman" panose="02020603050405020304" pitchFamily="18" charset="0"/>
                        </a:rPr>
                        <a:t>hữ người tử tù</a:t>
                      </a:r>
                      <a:r>
                        <a:rPr lang="en-US" sz="2800" dirty="0">
                          <a:effectLst/>
                          <a:latin typeface="Times New Roman" panose="02020603050405020304" pitchFamily="18" charset="0"/>
                          <a:ea typeface="Times New Roman" panose="02020603050405020304" pitchFamily="18" charset="0"/>
                        </a:rPr>
                        <a:t>)</a:t>
                      </a: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buSzPts val="1400"/>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SzPts val="1400"/>
                        <a:buFont typeface="Times New Roman" panose="02020603050405020304" pitchFamily="18" charset="0"/>
                        <a:buChar char="-"/>
                      </a:pPr>
                      <a:endParaRPr lang="en-US" sz="28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800" dirty="0">
                          <a:effectLst/>
                          <a:latin typeface="Times New Roman" panose="02020603050405020304" pitchFamily="18" charset="0"/>
                          <a:ea typeface="Times New Roman" panose="02020603050405020304" pitchFamily="18" charset="0"/>
                        </a:rPr>
                        <a:t> </a:t>
                      </a: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en-US" sz="28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795225"/>
                  </a:ext>
                </a:extLst>
              </a:tr>
            </a:tbl>
          </a:graphicData>
        </a:graphic>
      </p:graphicFrame>
    </p:spTree>
    <p:extLst>
      <p:ext uri="{BB962C8B-B14F-4D97-AF65-F5344CB8AC3E}">
        <p14:creationId xmlns:p14="http://schemas.microsoft.com/office/powerpoint/2010/main" val="2468200725"/>
      </p:ext>
    </p:extLst>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FA9BF44-FEEB-4A63-AF0B-AE34BA12E3EE}"/>
              </a:ext>
            </a:extLst>
          </p:cNvPr>
          <p:cNvGraphicFramePr>
            <a:graphicFrameLocks noGrp="1"/>
          </p:cNvGraphicFramePr>
          <p:nvPr>
            <p:extLst>
              <p:ext uri="{D42A27DB-BD31-4B8C-83A1-F6EECF244321}">
                <p14:modId xmlns:p14="http://schemas.microsoft.com/office/powerpoint/2010/main" val="1181106032"/>
              </p:ext>
            </p:extLst>
          </p:nvPr>
        </p:nvGraphicFramePr>
        <p:xfrm>
          <a:off x="660400" y="990600"/>
          <a:ext cx="11157156" cy="4876800"/>
        </p:xfrm>
        <a:graphic>
          <a:graphicData uri="http://schemas.openxmlformats.org/drawingml/2006/table">
            <a:tbl>
              <a:tblPr firstRow="1" firstCol="1" lastRow="1" lastCol="1" bandRow="1" bandCol="1"/>
              <a:tblGrid>
                <a:gridCol w="785463">
                  <a:extLst>
                    <a:ext uri="{9D8B030D-6E8A-4147-A177-3AD203B41FA5}">
                      <a16:colId xmlns:a16="http://schemas.microsoft.com/office/drawing/2014/main" xmlns="" val="1097233920"/>
                    </a:ext>
                  </a:extLst>
                </a:gridCol>
                <a:gridCol w="3056493">
                  <a:extLst>
                    <a:ext uri="{9D8B030D-6E8A-4147-A177-3AD203B41FA5}">
                      <a16:colId xmlns:a16="http://schemas.microsoft.com/office/drawing/2014/main" xmlns="" val="603769353"/>
                    </a:ext>
                  </a:extLst>
                </a:gridCol>
                <a:gridCol w="2094271">
                  <a:extLst>
                    <a:ext uri="{9D8B030D-6E8A-4147-A177-3AD203B41FA5}">
                      <a16:colId xmlns:a16="http://schemas.microsoft.com/office/drawing/2014/main" xmlns="" val="176543665"/>
                    </a:ext>
                  </a:extLst>
                </a:gridCol>
                <a:gridCol w="2168013">
                  <a:extLst>
                    <a:ext uri="{9D8B030D-6E8A-4147-A177-3AD203B41FA5}">
                      <a16:colId xmlns:a16="http://schemas.microsoft.com/office/drawing/2014/main" xmlns="" val="2249437410"/>
                    </a:ext>
                  </a:extLst>
                </a:gridCol>
                <a:gridCol w="1342103">
                  <a:extLst>
                    <a:ext uri="{9D8B030D-6E8A-4147-A177-3AD203B41FA5}">
                      <a16:colId xmlns:a16="http://schemas.microsoft.com/office/drawing/2014/main" xmlns="" val="2309858271"/>
                    </a:ext>
                  </a:extLst>
                </a:gridCol>
                <a:gridCol w="1710813">
                  <a:extLst>
                    <a:ext uri="{9D8B030D-6E8A-4147-A177-3AD203B41FA5}">
                      <a16:colId xmlns:a16="http://schemas.microsoft.com/office/drawing/2014/main" xmlns="" val="2672595395"/>
                    </a:ext>
                  </a:extLst>
                </a:gridCol>
              </a:tblGrid>
              <a:tr h="290089">
                <a:tc>
                  <a:txBody>
                    <a:bodyPr/>
                    <a:lstStyle/>
                    <a:p>
                      <a:pPr algn="ctr"/>
                      <a:r>
                        <a:rPr lang="en-US" sz="2000" b="1" dirty="0">
                          <a:effectLst/>
                          <a:latin typeface="Times New Roman" panose="02020603050405020304" pitchFamily="18" charset="0"/>
                          <a:ea typeface="Times New Roman" panose="02020603050405020304" pitchFamily="18" charset="0"/>
                        </a:rPr>
                        <a:t>STT</a:t>
                      </a:r>
                    </a:p>
                    <a:p>
                      <a:pPr algn="ctr"/>
                      <a:r>
                        <a:rPr lang="en-US" sz="2000" b="1" dirty="0">
                          <a:effectLst/>
                          <a:latin typeface="Times New Roman" panose="02020603050405020304" pitchFamily="18" charset="0"/>
                          <a:ea typeface="Times New Roman" panose="02020603050405020304" pitchFamily="18" charset="0"/>
                        </a:rPr>
                        <a:t> </a:t>
                      </a: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vi-VN" sz="2000" b="1" dirty="0">
                          <a:solidFill>
                            <a:srgbClr val="000000"/>
                          </a:solidFill>
                          <a:effectLst/>
                          <a:latin typeface="Times New Roman" panose="02020603050405020304" pitchFamily="18" charset="0"/>
                          <a:ea typeface="Times New Roman" panose="02020603050405020304" pitchFamily="18" charset="0"/>
                        </a:rPr>
                        <a:t>Đoạn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văn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bản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sử</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dụng</a:t>
                      </a:r>
                      <a:endParaRPr lang="en-US" sz="2000" b="1"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2000" b="1" dirty="0" err="1">
                          <a:solidFill>
                            <a:srgbClr val="000000"/>
                          </a:solidFill>
                          <a:effectLst/>
                          <a:latin typeface="Times New Roman" panose="02020603050405020304" pitchFamily="18" charset="0"/>
                          <a:ea typeface="Times New Roman" panose="02020603050405020304" pitchFamily="18" charset="0"/>
                        </a:rPr>
                        <a:t>Thống</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kê</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từ</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Hán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Việt</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được</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sử</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dụng</a:t>
                      </a:r>
                      <a:endParaRPr lang="en-US" sz="2000" b="1" dirty="0">
                        <a:effectLst/>
                        <a:latin typeface="Times New Roman" panose="02020603050405020304" pitchFamily="18" charset="0"/>
                        <a:ea typeface="Times New Roman" panose="02020603050405020304" pitchFamily="18" charset="0"/>
                      </a:endParaRPr>
                    </a:p>
                    <a:p>
                      <a:pPr algn="ctr"/>
                      <a:r>
                        <a:rPr lang="en-US" sz="2000" b="1" dirty="0">
                          <a:effectLst/>
                          <a:latin typeface="Times New Roman" panose="02020603050405020304" pitchFamily="18" charset="0"/>
                          <a:ea typeface="Times New Roman" panose="02020603050405020304" pitchFamily="18" charset="0"/>
                        </a:rPr>
                        <a:t> </a:t>
                      </a: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2000" b="1" dirty="0" err="1">
                          <a:solidFill>
                            <a:srgbClr val="000000"/>
                          </a:solidFill>
                          <a:effectLst/>
                          <a:latin typeface="Times New Roman" panose="02020603050405020304" pitchFamily="18" charset="0"/>
                          <a:ea typeface="Times New Roman" panose="02020603050405020304" pitchFamily="18" charset="0"/>
                        </a:rPr>
                        <a:t>Nghĩa</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của</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từ</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Hán</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Việt</a:t>
                      </a:r>
                      <a:endParaRPr lang="en-US" sz="2000" b="1"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2000" b="1" dirty="0" err="1">
                          <a:solidFill>
                            <a:srgbClr val="000000"/>
                          </a:solidFill>
                          <a:effectLst/>
                          <a:latin typeface="Times New Roman" panose="02020603050405020304" pitchFamily="18" charset="0"/>
                          <a:ea typeface="Times New Roman" panose="02020603050405020304" pitchFamily="18" charset="0"/>
                        </a:rPr>
                        <a:t>Từ</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thay</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thế</a:t>
                      </a:r>
                      <a:endParaRPr lang="en-US" sz="2000" b="1"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2000" b="1" dirty="0" err="1">
                          <a:solidFill>
                            <a:srgbClr val="000000"/>
                          </a:solidFill>
                          <a:effectLst/>
                          <a:latin typeface="Times New Roman" panose="02020603050405020304" pitchFamily="18" charset="0"/>
                          <a:ea typeface="Times New Roman" panose="02020603050405020304" pitchFamily="18" charset="0"/>
                        </a:rPr>
                        <a:t>Đặt</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rPr>
                        <a:t> </a:t>
                      </a:r>
                      <a:endParaRPr lang="en-US" sz="2000" b="1"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690372354"/>
                  </a:ext>
                </a:extLst>
              </a:tr>
              <a:tr h="1547142">
                <a:tc>
                  <a:txBody>
                    <a:bodyPr/>
                    <a:lstStyle/>
                    <a:p>
                      <a:pPr algn="just"/>
                      <a:r>
                        <a:rPr lang="en-US" sz="2000" b="1">
                          <a:effectLst/>
                          <a:latin typeface="Times New Roman" panose="02020603050405020304" pitchFamily="18" charset="0"/>
                          <a:ea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endParaRPr>
                    </a:p>
                    <a:p>
                      <a:pPr algn="just"/>
                      <a:r>
                        <a:rPr lang="en-US" sz="2000">
                          <a:effectLst/>
                          <a:latin typeface="Times New Roman" panose="02020603050405020304" pitchFamily="18" charset="0"/>
                          <a:ea typeface="Times New Roman" panose="02020603050405020304" pitchFamily="18" charset="0"/>
                        </a:rPr>
                        <a:t> </a:t>
                      </a: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000" i="1" dirty="0">
                          <a:solidFill>
                            <a:srgbClr val="000000"/>
                          </a:solidFill>
                          <a:effectLst/>
                          <a:latin typeface="Times New Roman" panose="02020603050405020304" pitchFamily="18" charset="0"/>
                          <a:ea typeface="Times New Roman" panose="02020603050405020304" pitchFamily="18" charset="0"/>
                        </a:rPr>
                        <a:t>Kẻ kia là một cư sĩ</a:t>
                      </a:r>
                      <a:r>
                        <a:rPr lang="en-US" sz="2000" i="1" dirty="0">
                          <a:solidFill>
                            <a:srgbClr val="000000"/>
                          </a:solidFill>
                          <a:effectLst/>
                          <a:latin typeface="Times New Roman" panose="02020603050405020304" pitchFamily="18" charset="0"/>
                          <a:ea typeface="Times New Roman" panose="02020603050405020304" pitchFamily="18" charset="0"/>
                        </a:rPr>
                        <a:t>,</a:t>
                      </a:r>
                      <a:r>
                        <a:rPr lang="vi-VN" sz="2000" i="1" dirty="0">
                          <a:solidFill>
                            <a:srgbClr val="000000"/>
                          </a:solidFill>
                          <a:effectLst/>
                          <a:latin typeface="Times New Roman" panose="02020603050405020304" pitchFamily="18" charset="0"/>
                          <a:ea typeface="Times New Roman" panose="02020603050405020304" pitchFamily="18" charset="0"/>
                        </a:rPr>
                        <a:t> trung th</a:t>
                      </a:r>
                      <a:r>
                        <a:rPr lang="en-US" sz="2000" i="1" dirty="0" err="1">
                          <a:solidFill>
                            <a:srgbClr val="000000"/>
                          </a:solidFill>
                          <a:effectLst/>
                          <a:latin typeface="Times New Roman" panose="02020603050405020304" pitchFamily="18" charset="0"/>
                          <a:ea typeface="Times New Roman" panose="02020603050405020304" pitchFamily="18" charset="0"/>
                        </a:rPr>
                        <a:t>uần</a:t>
                      </a:r>
                      <a:r>
                        <a:rPr lang="en-US" sz="2000" i="1" dirty="0">
                          <a:solidFill>
                            <a:srgbClr val="000000"/>
                          </a:solidFill>
                          <a:effectLst/>
                          <a:latin typeface="Times New Roman" panose="02020603050405020304" pitchFamily="18" charset="0"/>
                          <a:ea typeface="Times New Roman" panose="02020603050405020304" pitchFamily="18" charset="0"/>
                        </a:rPr>
                        <a:t> </a:t>
                      </a:r>
                      <a:r>
                        <a:rPr lang="vi-VN" sz="2000" i="1" dirty="0">
                          <a:solidFill>
                            <a:srgbClr val="000000"/>
                          </a:solidFill>
                          <a:effectLst/>
                          <a:latin typeface="Times New Roman" panose="02020603050405020304" pitchFamily="18" charset="0"/>
                          <a:ea typeface="Times New Roman" panose="02020603050405020304" pitchFamily="18" charset="0"/>
                        </a:rPr>
                        <a:t>lẫm liệt, có công với ti</a:t>
                      </a:r>
                      <a:r>
                        <a:rPr lang="en-US" sz="2000" i="1" dirty="0">
                          <a:solidFill>
                            <a:srgbClr val="000000"/>
                          </a:solidFill>
                          <a:effectLst/>
                          <a:latin typeface="Times New Roman" panose="02020603050405020304" pitchFamily="18" charset="0"/>
                          <a:ea typeface="Times New Roman" panose="02020603050405020304" pitchFamily="18" charset="0"/>
                        </a:rPr>
                        <a:t>ê</a:t>
                      </a:r>
                      <a:r>
                        <a:rPr lang="vi-VN" sz="2000" i="1" dirty="0">
                          <a:solidFill>
                            <a:srgbClr val="000000"/>
                          </a:solidFill>
                          <a:effectLst/>
                          <a:latin typeface="Times New Roman" panose="02020603050405020304" pitchFamily="18" charset="0"/>
                          <a:ea typeface="Times New Roman" panose="02020603050405020304" pitchFamily="18" charset="0"/>
                        </a:rPr>
                        <a:t>n</a:t>
                      </a:r>
                      <a:r>
                        <a:rPr lang="en-US" sz="2000" i="1" dirty="0">
                          <a:solidFill>
                            <a:srgbClr val="000000"/>
                          </a:solidFill>
                          <a:effectLst/>
                          <a:latin typeface="Times New Roman" panose="02020603050405020304" pitchFamily="18" charset="0"/>
                          <a:ea typeface="Times New Roman" panose="02020603050405020304" pitchFamily="18" charset="0"/>
                        </a:rPr>
                        <a:t> tr</a:t>
                      </a:r>
                      <a:r>
                        <a:rPr lang="vi-VN" sz="2000" i="1" dirty="0">
                          <a:solidFill>
                            <a:srgbClr val="000000"/>
                          </a:solidFill>
                          <a:effectLst/>
                          <a:latin typeface="Times New Roman" panose="02020603050405020304" pitchFamily="18" charset="0"/>
                          <a:ea typeface="Times New Roman" panose="02020603050405020304" pitchFamily="18" charset="0"/>
                        </a:rPr>
                        <a:t>iều</a:t>
                      </a:r>
                      <a:r>
                        <a:rPr lang="en-US" sz="2000" i="1" dirty="0">
                          <a:solidFill>
                            <a:srgbClr val="000000"/>
                          </a:solidFill>
                          <a:effectLst/>
                          <a:latin typeface="Times New Roman" panose="02020603050405020304" pitchFamily="18" charset="0"/>
                          <a:ea typeface="Times New Roman" panose="02020603050405020304" pitchFamily="18" charset="0"/>
                        </a:rPr>
                        <a:t>,</a:t>
                      </a:r>
                      <a:r>
                        <a:rPr lang="vi-VN" sz="2000" i="1" dirty="0">
                          <a:solidFill>
                            <a:srgbClr val="000000"/>
                          </a:solidFill>
                          <a:effectLst/>
                          <a:latin typeface="Times New Roman" panose="02020603050405020304" pitchFamily="18" charset="0"/>
                          <a:ea typeface="Times New Roman" panose="02020603050405020304" pitchFamily="18" charset="0"/>
                        </a:rPr>
                        <a:t> nên </a:t>
                      </a:r>
                      <a:r>
                        <a:rPr lang="en-US" sz="2000" i="1" dirty="0">
                          <a:solidFill>
                            <a:srgbClr val="000000"/>
                          </a:solidFill>
                          <a:effectLst/>
                          <a:latin typeface="Times New Roman" panose="02020603050405020304" pitchFamily="18" charset="0"/>
                          <a:ea typeface="Times New Roman" panose="02020603050405020304" pitchFamily="18" charset="0"/>
                        </a:rPr>
                        <a:t>H</a:t>
                      </a:r>
                      <a:r>
                        <a:rPr lang="vi-VN" sz="2000" i="1" dirty="0">
                          <a:solidFill>
                            <a:srgbClr val="000000"/>
                          </a:solidFill>
                          <a:effectLst/>
                          <a:latin typeface="Times New Roman" panose="02020603050405020304" pitchFamily="18" charset="0"/>
                          <a:ea typeface="Times New Roman" panose="02020603050405020304" pitchFamily="18" charset="0"/>
                        </a:rPr>
                        <a:t>oàng thiên ch</a:t>
                      </a:r>
                      <a:r>
                        <a:rPr lang="en-US" sz="2000" i="1" dirty="0">
                          <a:solidFill>
                            <a:srgbClr val="000000"/>
                          </a:solidFill>
                          <a:effectLst/>
                          <a:latin typeface="Times New Roman" panose="02020603050405020304" pitchFamily="18" charset="0"/>
                          <a:ea typeface="Times New Roman" panose="02020603050405020304" pitchFamily="18" charset="0"/>
                        </a:rPr>
                        <a:t>o </a:t>
                      </a:r>
                      <a:r>
                        <a:rPr lang="vi-VN" sz="2000" i="1" dirty="0">
                          <a:solidFill>
                            <a:srgbClr val="000000"/>
                          </a:solidFill>
                          <a:effectLst/>
                          <a:latin typeface="Times New Roman" panose="02020603050405020304" pitchFamily="18" charset="0"/>
                          <a:ea typeface="Times New Roman" panose="02020603050405020304" pitchFamily="18" charset="0"/>
                        </a:rPr>
                        <a:t>đ</a:t>
                      </a:r>
                      <a:r>
                        <a:rPr lang="en-US" sz="2000" i="1" dirty="0" err="1">
                          <a:solidFill>
                            <a:srgbClr val="000000"/>
                          </a:solidFill>
                          <a:effectLst/>
                          <a:latin typeface="Times New Roman" panose="02020603050405020304" pitchFamily="18" charset="0"/>
                          <a:ea typeface="Times New Roman" panose="02020603050405020304" pitchFamily="18" charset="0"/>
                        </a:rPr>
                        <a:t>ượ</a:t>
                      </a:r>
                      <a:r>
                        <a:rPr lang="vi-VN" sz="2000" i="1" dirty="0">
                          <a:solidFill>
                            <a:srgbClr val="000000"/>
                          </a:solidFill>
                          <a:effectLst/>
                          <a:latin typeface="Times New Roman" panose="02020603050405020304" pitchFamily="18" charset="0"/>
                          <a:ea typeface="Times New Roman" panose="02020603050405020304" pitchFamily="18" charset="0"/>
                        </a:rPr>
                        <a:t>c </a:t>
                      </a:r>
                      <a:r>
                        <a:rPr lang="en-US" sz="2000" i="1" dirty="0" err="1">
                          <a:solidFill>
                            <a:srgbClr val="000000"/>
                          </a:solidFill>
                          <a:effectLst/>
                          <a:latin typeface="Times New Roman" panose="02020603050405020304" pitchFamily="18" charset="0"/>
                          <a:ea typeface="Times New Roman" panose="02020603050405020304" pitchFamily="18" charset="0"/>
                        </a:rPr>
                        <a:t>hưở</a:t>
                      </a:r>
                      <a:r>
                        <a:rPr lang="vi-VN" sz="2000" i="1" dirty="0">
                          <a:solidFill>
                            <a:srgbClr val="000000"/>
                          </a:solidFill>
                          <a:effectLst/>
                          <a:latin typeface="Times New Roman" panose="02020603050405020304" pitchFamily="18" charset="0"/>
                          <a:ea typeface="Times New Roman" panose="02020603050405020304" pitchFamily="18" charset="0"/>
                        </a:rPr>
                        <a:t>ng cúng tế ở một ngôi đền để đ</a:t>
                      </a:r>
                      <a:r>
                        <a:rPr lang="en-US" sz="2000" i="1" dirty="0" err="1">
                          <a:solidFill>
                            <a:srgbClr val="000000"/>
                          </a:solidFill>
                          <a:effectLst/>
                          <a:latin typeface="Times New Roman" panose="02020603050405020304" pitchFamily="18" charset="0"/>
                          <a:ea typeface="Times New Roman" panose="02020603050405020304" pitchFamily="18" charset="0"/>
                        </a:rPr>
                        <a:t>ền</a:t>
                      </a:r>
                      <a:r>
                        <a:rPr lang="vi-VN" sz="2000" i="1" dirty="0">
                          <a:solidFill>
                            <a:srgbClr val="000000"/>
                          </a:solidFill>
                          <a:effectLst/>
                          <a:latin typeface="Times New Roman" panose="02020603050405020304" pitchFamily="18" charset="0"/>
                          <a:ea typeface="Times New Roman" panose="02020603050405020304" pitchFamily="18" charset="0"/>
                        </a:rPr>
                        <a:t> công khó nhọc. Mày là một kẻ hàn sĩ, sao dám hỗn láo, tộ</a:t>
                      </a:r>
                      <a:r>
                        <a:rPr lang="en-US" sz="2000" i="1" dirty="0" err="1">
                          <a:solidFill>
                            <a:srgbClr val="000000"/>
                          </a:solidFill>
                          <a:effectLst/>
                          <a:latin typeface="Times New Roman" panose="02020603050405020304" pitchFamily="18" charset="0"/>
                          <a:ea typeface="Times New Roman" panose="02020603050405020304" pitchFamily="18" charset="0"/>
                        </a:rPr>
                        <a:t>i</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ác</a:t>
                      </a:r>
                      <a:r>
                        <a:rPr lang="en-US" sz="2000" i="1" dirty="0">
                          <a:solidFill>
                            <a:srgbClr val="000000"/>
                          </a:solidFill>
                          <a:effectLst/>
                          <a:latin typeface="Times New Roman" panose="02020603050405020304" pitchFamily="18" charset="0"/>
                          <a:ea typeface="Times New Roman" panose="02020603050405020304" pitchFamily="18" charset="0"/>
                        </a:rPr>
                        <a:t> </a:t>
                      </a:r>
                      <a:r>
                        <a:rPr lang="vi-VN" sz="2000" i="1" dirty="0">
                          <a:solidFill>
                            <a:srgbClr val="000000"/>
                          </a:solidFill>
                          <a:effectLst/>
                          <a:latin typeface="Times New Roman" panose="02020603050405020304" pitchFamily="18" charset="0"/>
                          <a:ea typeface="Times New Roman" panose="02020603050405020304" pitchFamily="18" charset="0"/>
                        </a:rPr>
                        <a:t>tự mình làm ra, còn trốn đi đ</a:t>
                      </a:r>
                      <a:r>
                        <a:rPr lang="en-US" sz="2000" i="1" dirty="0">
                          <a:solidFill>
                            <a:srgbClr val="000000"/>
                          </a:solidFill>
                          <a:effectLst/>
                          <a:latin typeface="Times New Roman" panose="02020603050405020304" pitchFamily="18" charset="0"/>
                          <a:ea typeface="Times New Roman" panose="02020603050405020304" pitchFamily="18" charset="0"/>
                        </a:rPr>
                        <a:t>ằ</a:t>
                      </a:r>
                      <a:r>
                        <a:rPr lang="vi-VN" sz="2000" i="1" dirty="0">
                          <a:solidFill>
                            <a:srgbClr val="000000"/>
                          </a:solidFill>
                          <a:effectLst/>
                          <a:latin typeface="Times New Roman" panose="02020603050405020304" pitchFamily="18" charset="0"/>
                          <a:ea typeface="Times New Roman" panose="02020603050405020304" pitchFamily="18" charset="0"/>
                        </a:rPr>
                        <a:t>ng nào</a:t>
                      </a:r>
                      <a:r>
                        <a:rPr lang="en-US" sz="2000" i="1"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r>
                        <a:rPr lang="en-US" sz="2000" dirty="0">
                          <a:solidFill>
                            <a:srgbClr val="000000"/>
                          </a:solidFill>
                          <a:effectLst/>
                          <a:latin typeface="Times New Roman" panose="02020603050405020304" pitchFamily="18" charset="0"/>
                          <a:ea typeface="Times New Roman" panose="02020603050405020304" pitchFamily="18" charset="0"/>
                        </a:rPr>
                        <a:t>(</a:t>
                      </a:r>
                      <a:r>
                        <a:rPr lang="vi-VN" sz="2000" dirty="0">
                          <a:solidFill>
                            <a:srgbClr val="000000"/>
                          </a:solidFill>
                          <a:effectLst/>
                          <a:latin typeface="Times New Roman" panose="02020603050405020304" pitchFamily="18" charset="0"/>
                          <a:ea typeface="Times New Roman" panose="02020603050405020304" pitchFamily="18" charset="0"/>
                        </a:rPr>
                        <a:t>Nguyễn</a:t>
                      </a:r>
                      <a:r>
                        <a:rPr lang="en-US" sz="2000" dirty="0">
                          <a:solidFill>
                            <a:srgbClr val="000000"/>
                          </a:solidFill>
                          <a:effectLst/>
                          <a:latin typeface="Times New Roman" panose="02020603050405020304" pitchFamily="18" charset="0"/>
                          <a:ea typeface="Times New Roman" panose="02020603050405020304" pitchFamily="18" charset="0"/>
                        </a:rPr>
                        <a:t> D</a:t>
                      </a:r>
                      <a:r>
                        <a:rPr lang="vi-VN" sz="2000" dirty="0">
                          <a:solidFill>
                            <a:srgbClr val="000000"/>
                          </a:solidFill>
                          <a:effectLst/>
                          <a:latin typeface="Times New Roman" panose="02020603050405020304" pitchFamily="18" charset="0"/>
                          <a:ea typeface="Times New Roman" panose="02020603050405020304" pitchFamily="18" charset="0"/>
                        </a:rPr>
                        <a:t>ữ, </a:t>
                      </a:r>
                      <a:r>
                        <a:rPr lang="en-US" sz="2000" i="1" dirty="0">
                          <a:solidFill>
                            <a:srgbClr val="000000"/>
                          </a:solidFill>
                          <a:effectLst/>
                          <a:latin typeface="Times New Roman" panose="02020603050405020304" pitchFamily="18" charset="0"/>
                          <a:ea typeface="Times New Roman" panose="02020603050405020304" pitchFamily="18" charset="0"/>
                        </a:rPr>
                        <a:t>Ch</a:t>
                      </a:r>
                      <a:r>
                        <a:rPr lang="vi-VN" sz="2000" i="1" dirty="0">
                          <a:solidFill>
                            <a:srgbClr val="000000"/>
                          </a:solidFill>
                          <a:effectLst/>
                          <a:latin typeface="Times New Roman" panose="02020603050405020304" pitchFamily="18" charset="0"/>
                          <a:ea typeface="Times New Roman" panose="02020603050405020304" pitchFamily="18" charset="0"/>
                        </a:rPr>
                        <a:t>uyện chức</a:t>
                      </a:r>
                      <a:r>
                        <a:rPr lang="en-US" sz="2000" i="1" dirty="0">
                          <a:solidFill>
                            <a:srgbClr val="000000"/>
                          </a:solidFill>
                          <a:effectLst/>
                          <a:latin typeface="Times New Roman" panose="02020603050405020304" pitchFamily="18" charset="0"/>
                          <a:ea typeface="Times New Roman" panose="02020603050405020304" pitchFamily="18" charset="0"/>
                        </a:rPr>
                        <a:t> P</a:t>
                      </a:r>
                      <a:r>
                        <a:rPr lang="vi-VN" sz="2000" i="1" dirty="0">
                          <a:solidFill>
                            <a:srgbClr val="000000"/>
                          </a:solidFill>
                          <a:effectLst/>
                          <a:latin typeface="Times New Roman" panose="02020603050405020304" pitchFamily="18" charset="0"/>
                          <a:ea typeface="Times New Roman" panose="02020603050405020304" pitchFamily="18" charset="0"/>
                        </a:rPr>
                        <a:t>hán sự đền Tản Viên</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lvl="0" indent="0" algn="just">
                        <a:buSzPts val="1400"/>
                        <a:buFont typeface="Times New Roman" panose="02020603050405020304" pitchFamily="18" charset="0"/>
                        <a:buNone/>
                      </a:pP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Cư</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sĩ</a:t>
                      </a:r>
                      <a:endParaRPr lang="en-US" sz="2000" dirty="0">
                        <a:effectLst/>
                        <a:latin typeface="Times New Roman" panose="02020603050405020304" pitchFamily="18" charset="0"/>
                        <a:ea typeface="Times New Roman" panose="02020603050405020304" pitchFamily="18" charset="0"/>
                      </a:endParaRPr>
                    </a:p>
                    <a:p>
                      <a:pPr marL="0" lvl="0" indent="0" algn="just">
                        <a:buSzPts val="1400"/>
                        <a:buFont typeface="Times New Roman" panose="02020603050405020304" pitchFamily="18" charset="0"/>
                        <a:buNone/>
                      </a:pP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Trung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thuần</a:t>
                      </a:r>
                      <a:endParaRPr lang="en-US" sz="2000" dirty="0">
                        <a:effectLst/>
                        <a:latin typeface="Times New Roman" panose="02020603050405020304" pitchFamily="18" charset="0"/>
                        <a:ea typeface="Times New Roman" panose="02020603050405020304" pitchFamily="18" charset="0"/>
                      </a:endParaRPr>
                    </a:p>
                    <a:p>
                      <a:pPr algn="just"/>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Lẫm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liệt</a:t>
                      </a:r>
                      <a:endParaRPr lang="en-US" sz="2000" dirty="0">
                        <a:effectLst/>
                        <a:latin typeface="Times New Roman" panose="02020603050405020304" pitchFamily="18" charset="0"/>
                        <a:ea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triều</a:t>
                      </a:r>
                      <a:endParaRPr lang="en-US" sz="2000" dirty="0">
                        <a:effectLst/>
                        <a:latin typeface="Times New Roman" panose="02020603050405020304" pitchFamily="18" charset="0"/>
                        <a:ea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rPr>
                        <a:t> </a:t>
                      </a:r>
                    </a:p>
                    <a:p>
                      <a:pPr marL="0" indent="0" algn="just">
                        <a:buFontTx/>
                        <a:buNone/>
                      </a:pP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Hoàng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thiên</a:t>
                      </a:r>
                      <a:endParaRPr lang="en-US" sz="2000" dirty="0">
                        <a:solidFill>
                          <a:schemeClr val="tx1"/>
                        </a:solidFill>
                        <a:effectLst/>
                        <a:latin typeface="Times New Roman" panose="02020603050405020304" pitchFamily="18" charset="0"/>
                        <a:ea typeface="Times New Roman" panose="02020603050405020304" pitchFamily="18" charset="0"/>
                      </a:endParaRPr>
                    </a:p>
                    <a:p>
                      <a:pPr marL="0" indent="0" algn="just">
                        <a:buFontTx/>
                        <a:buNone/>
                      </a:pP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Cúng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tế</a:t>
                      </a:r>
                      <a:endParaRPr lang="en-US" sz="2000" dirty="0">
                        <a:effectLst/>
                        <a:latin typeface="Times New Roman" panose="02020603050405020304" pitchFamily="18" charset="0"/>
                        <a:ea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Hàn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sĩ</a:t>
                      </a:r>
                      <a:endParaRPr lang="en-US" sz="20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lvl="0" indent="0" algn="l">
                        <a:buSzPts val="1400"/>
                        <a:buFont typeface="Times New Roman" panose="02020603050405020304" pitchFamily="18" charset="0"/>
                        <a:buNone/>
                      </a:pP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ở </a:t>
                      </a:r>
                      <a:r>
                        <a:rPr lang="en-US" sz="2000" dirty="0" err="1">
                          <a:solidFill>
                            <a:srgbClr val="000000"/>
                          </a:solidFill>
                          <a:effectLst/>
                          <a:latin typeface="Times New Roman" panose="02020603050405020304" pitchFamily="18" charset="0"/>
                          <a:ea typeface="Times New Roman" panose="02020603050405020304" pitchFamily="18" charset="0"/>
                        </a:rPr>
                        <a:t>ẩn</a:t>
                      </a:r>
                      <a:endParaRPr lang="en-US" sz="2000" dirty="0">
                        <a:effectLst/>
                        <a:latin typeface="Times New Roman" panose="02020603050405020304" pitchFamily="18" charset="0"/>
                        <a:ea typeface="Times New Roman" panose="02020603050405020304" pitchFamily="18" charset="0"/>
                      </a:endParaRPr>
                    </a:p>
                    <a:p>
                      <a:pPr marL="0" lvl="0" indent="0" algn="l">
                        <a:buSzPts val="1400"/>
                        <a:buFont typeface="Times New Roman" panose="02020603050405020304" pitchFamily="18" charset="0"/>
                        <a:buNone/>
                      </a:pP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lòng</a:t>
                      </a:r>
                      <a:endParaRPr lang="en-US" sz="2000" dirty="0">
                        <a:solidFill>
                          <a:schemeClr val="tx1"/>
                        </a:solidFill>
                        <a:effectLst/>
                        <a:latin typeface="Times New Roman" panose="02020603050405020304" pitchFamily="18" charset="0"/>
                        <a:ea typeface="Times New Roman" panose="02020603050405020304" pitchFamily="18" charset="0"/>
                      </a:endParaRPr>
                    </a:p>
                    <a:p>
                      <a:pPr marL="0" lvl="0" indent="0" algn="l">
                        <a:buSzPts val="1400"/>
                        <a:buFont typeface="Times New Roman" panose="02020603050405020304" pitchFamily="18" charset="0"/>
                        <a:buNone/>
                      </a:pPr>
                      <a:r>
                        <a:rPr lang="en-US" sz="2000" dirty="0">
                          <a:solidFill>
                            <a:schemeClr val="tx1"/>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Oai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nghiêm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làm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cho</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người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phải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kính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sợ</a:t>
                      </a:r>
                      <a:r>
                        <a:rPr lang="en-US" sz="2000" dirty="0">
                          <a:solidFill>
                            <a:srgbClr val="000000"/>
                          </a:solidFill>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pPr marL="69850" algn="l"/>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Triều</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đại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vua</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trước</a:t>
                      </a:r>
                      <a:endParaRPr lang="en-US" sz="2000" dirty="0">
                        <a:effectLst/>
                        <a:latin typeface="Times New Roman" panose="02020603050405020304" pitchFamily="18" charset="0"/>
                        <a:ea typeface="Calibri" panose="020F0502020204030204" pitchFamily="34" charset="0"/>
                      </a:endParaRPr>
                    </a:p>
                    <a:p>
                      <a:pPr marL="69850" algn="l"/>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Trời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Ông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trời</a:t>
                      </a:r>
                      <a:r>
                        <a:rPr lang="en-US" sz="2000" dirty="0">
                          <a:solidFill>
                            <a:srgbClr val="000000"/>
                          </a:solidFill>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pPr marL="0" lvl="0" indent="0" algn="l">
                        <a:buSzPts val="1400"/>
                        <a:buFont typeface="Times New Roman" panose="02020603050405020304" pitchFamily="18" charset="0"/>
                        <a:buNone/>
                      </a:pP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Cúng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tế</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lễ</a:t>
                      </a:r>
                      <a:endParaRPr lang="en-US" sz="2000" dirty="0">
                        <a:effectLst/>
                        <a:latin typeface="Times New Roman" panose="02020603050405020304" pitchFamily="18" charset="0"/>
                        <a:ea typeface="Times New Roman" panose="02020603050405020304" pitchFamily="18" charset="0"/>
                      </a:endParaRPr>
                    </a:p>
                    <a:p>
                      <a:pPr algn="l"/>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học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trò</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nghèo</a:t>
                      </a:r>
                      <a:endParaRPr lang="en-US" sz="20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2000">
                          <a:solidFill>
                            <a:srgbClr val="000000"/>
                          </a:solidFill>
                          <a:effectLst/>
                          <a:latin typeface="Times New Roman" panose="02020603050405020304" pitchFamily="18" charset="0"/>
                          <a:ea typeface="Times New Roman" panose="02020603050405020304" pitchFamily="18" charset="0"/>
                        </a:rPr>
                        <a:t>Có thể thay bằng cụm từ thuần Việt như trong phần giải nghĩa</a:t>
                      </a:r>
                      <a:endParaRPr lang="en-US" sz="200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ghét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hội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lăng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xô</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bồ</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nhiều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danh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xưa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chọn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cuộc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cư</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sĩ</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đại</a:t>
                      </a:r>
                      <a:r>
                        <a:rPr lang="en-US" sz="2000" dirty="0">
                          <a:solidFill>
                            <a:srgbClr val="000000"/>
                          </a:solidFill>
                          <a:effectLst/>
                          <a:latin typeface="Times New Roman" panose="02020603050405020304" pitchFamily="18" charset="0"/>
                          <a:ea typeface="Times New Roman" panose="02020603050405020304" pitchFamily="18" charset="0"/>
                        </a:rPr>
                        <a:t> 4.0, </a:t>
                      </a:r>
                      <a:r>
                        <a:rPr lang="en-US" sz="2000" dirty="0" err="1">
                          <a:solidFill>
                            <a:srgbClr val="000000"/>
                          </a:solidFill>
                          <a:effectLst/>
                          <a:latin typeface="Times New Roman" panose="02020603050405020304" pitchFamily="18" charset="0"/>
                          <a:ea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kẻ</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hàn</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sĩ</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khăn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rPr>
                        <a:t> con </a:t>
                      </a:r>
                      <a:r>
                        <a:rPr lang="en-US" sz="2000" dirty="0" err="1">
                          <a:solidFill>
                            <a:srgbClr val="000000"/>
                          </a:solidFill>
                          <a:effectLst/>
                          <a:latin typeface="Times New Roman" panose="02020603050405020304" pitchFamily="18" charset="0"/>
                          <a:ea typeface="Times New Roman" panose="02020603050405020304" pitchFamily="18" charset="0"/>
                        </a:rPr>
                        <a:t>đường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chiếm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lĩnh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nghệ</a:t>
                      </a:r>
                      <a:endParaRPr lang="en-US" sz="20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53619459"/>
                  </a:ext>
                </a:extLst>
              </a:tr>
            </a:tbl>
          </a:graphicData>
        </a:graphic>
      </p:graphicFrame>
      <p:sp>
        <p:nvSpPr>
          <p:cNvPr id="5" name="TextBox 4">
            <a:extLst>
              <a:ext uri="{FF2B5EF4-FFF2-40B4-BE49-F238E27FC236}">
                <a16:creationId xmlns:a16="http://schemas.microsoft.com/office/drawing/2014/main" xmlns="" id="{9C88CDDD-F8E1-4000-8209-0C61B63564CA}"/>
              </a:ext>
            </a:extLst>
          </p:cNvPr>
          <p:cNvSpPr txBox="1"/>
          <p:nvPr/>
        </p:nvSpPr>
        <p:spPr>
          <a:xfrm>
            <a:off x="4486876" y="342900"/>
            <a:ext cx="3437736"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PHIẾU HỌC TẬP</a:t>
            </a:r>
          </a:p>
        </p:txBody>
      </p:sp>
    </p:spTree>
    <p:extLst>
      <p:ext uri="{BB962C8B-B14F-4D97-AF65-F5344CB8AC3E}">
        <p14:creationId xmlns:p14="http://schemas.microsoft.com/office/powerpoint/2010/main" val="1104710625"/>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FA9BF44-FEEB-4A63-AF0B-AE34BA12E3EE}"/>
              </a:ext>
            </a:extLst>
          </p:cNvPr>
          <p:cNvGraphicFramePr>
            <a:graphicFrameLocks noGrp="1"/>
          </p:cNvGraphicFramePr>
          <p:nvPr>
            <p:extLst>
              <p:ext uri="{D42A27DB-BD31-4B8C-83A1-F6EECF244321}">
                <p14:modId xmlns:p14="http://schemas.microsoft.com/office/powerpoint/2010/main" val="902999765"/>
              </p:ext>
            </p:extLst>
          </p:nvPr>
        </p:nvGraphicFramePr>
        <p:xfrm>
          <a:off x="685800" y="952500"/>
          <a:ext cx="10833101" cy="5181600"/>
        </p:xfrm>
        <a:graphic>
          <a:graphicData uri="http://schemas.openxmlformats.org/drawingml/2006/table">
            <a:tbl>
              <a:tblPr firstRow="1" firstCol="1" lastRow="1" lastCol="1" bandRow="1" bandCol="1"/>
              <a:tblGrid>
                <a:gridCol w="762650">
                  <a:extLst>
                    <a:ext uri="{9D8B030D-6E8A-4147-A177-3AD203B41FA5}">
                      <a16:colId xmlns:a16="http://schemas.microsoft.com/office/drawing/2014/main" xmlns="" val="1097233920"/>
                    </a:ext>
                  </a:extLst>
                </a:gridCol>
                <a:gridCol w="3300532">
                  <a:extLst>
                    <a:ext uri="{9D8B030D-6E8A-4147-A177-3AD203B41FA5}">
                      <a16:colId xmlns:a16="http://schemas.microsoft.com/office/drawing/2014/main" xmlns="" val="603769353"/>
                    </a:ext>
                  </a:extLst>
                </a:gridCol>
                <a:gridCol w="2462980">
                  <a:extLst>
                    <a:ext uri="{9D8B030D-6E8A-4147-A177-3AD203B41FA5}">
                      <a16:colId xmlns:a16="http://schemas.microsoft.com/office/drawing/2014/main" xmlns="" val="176543665"/>
                    </a:ext>
                  </a:extLst>
                </a:gridCol>
                <a:gridCol w="2064774">
                  <a:extLst>
                    <a:ext uri="{9D8B030D-6E8A-4147-A177-3AD203B41FA5}">
                      <a16:colId xmlns:a16="http://schemas.microsoft.com/office/drawing/2014/main" xmlns="" val="2249437410"/>
                    </a:ext>
                  </a:extLst>
                </a:gridCol>
                <a:gridCol w="1009358">
                  <a:extLst>
                    <a:ext uri="{9D8B030D-6E8A-4147-A177-3AD203B41FA5}">
                      <a16:colId xmlns:a16="http://schemas.microsoft.com/office/drawing/2014/main" xmlns="" val="2309858271"/>
                    </a:ext>
                  </a:extLst>
                </a:gridCol>
                <a:gridCol w="1232807">
                  <a:extLst>
                    <a:ext uri="{9D8B030D-6E8A-4147-A177-3AD203B41FA5}">
                      <a16:colId xmlns:a16="http://schemas.microsoft.com/office/drawing/2014/main" xmlns="" val="2672595395"/>
                    </a:ext>
                  </a:extLst>
                </a:gridCol>
              </a:tblGrid>
              <a:tr h="2514106">
                <a:tc>
                  <a:txBody>
                    <a:bodyPr/>
                    <a:lstStyle/>
                    <a:p>
                      <a:pPr algn="just"/>
                      <a:r>
                        <a:rPr lang="en-US" sz="2000" b="1" dirty="0">
                          <a:effectLst/>
                          <a:latin typeface="Times New Roman" panose="02020603050405020304" pitchFamily="18" charset="0"/>
                          <a:ea typeface="Times New Roman" panose="02020603050405020304" pitchFamily="18" charset="0"/>
                        </a:rPr>
                        <a:t>2</a:t>
                      </a:r>
                      <a:endParaRPr lang="en-US" sz="20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000" i="1" dirty="0">
                          <a:effectLst/>
                          <a:latin typeface="Times New Roman" panose="02020603050405020304" pitchFamily="18" charset="0"/>
                          <a:ea typeface="Times New Roman" panose="02020603050405020304" pitchFamily="18" charset="0"/>
                        </a:rPr>
                        <a:t>Ta nhất sinh</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không</a:t>
                      </a:r>
                      <a:r>
                        <a:rPr lang="en-US" sz="2000" i="1" dirty="0">
                          <a:effectLst/>
                          <a:latin typeface="Times New Roman" panose="02020603050405020304" pitchFamily="18" charset="0"/>
                          <a:ea typeface="Times New Roman" panose="02020603050405020304" pitchFamily="18" charset="0"/>
                        </a:rPr>
                        <a:t> </a:t>
                      </a:r>
                      <a:r>
                        <a:rPr lang="vi-VN" sz="2000" i="1" dirty="0">
                          <a:effectLst/>
                          <a:latin typeface="Times New Roman" panose="02020603050405020304" pitchFamily="18" charset="0"/>
                          <a:ea typeface="Times New Roman" panose="02020603050405020304" pitchFamily="18" charset="0"/>
                        </a:rPr>
                        <a:t> vì</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vàng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ngọc</a:t>
                      </a:r>
                      <a:r>
                        <a:rPr lang="en-US" sz="2000" i="1" dirty="0">
                          <a:effectLst/>
                          <a:latin typeface="Times New Roman" panose="02020603050405020304" pitchFamily="18" charset="0"/>
                          <a:ea typeface="Times New Roman" panose="02020603050405020304" pitchFamily="18" charset="0"/>
                        </a:rPr>
                        <a:t> hay </a:t>
                      </a:r>
                      <a:r>
                        <a:rPr lang="vi-VN" sz="2000" i="1" dirty="0">
                          <a:effectLst/>
                          <a:latin typeface="Times New Roman" panose="02020603050405020304" pitchFamily="18" charset="0"/>
                          <a:ea typeface="Times New Roman" panose="02020603050405020304" pitchFamily="18" charset="0"/>
                        </a:rPr>
                        <a:t>quyền thế m</a:t>
                      </a:r>
                      <a:r>
                        <a:rPr lang="en-US" sz="2000" i="1" dirty="0">
                          <a:effectLst/>
                          <a:latin typeface="Times New Roman" panose="02020603050405020304" pitchFamily="18" charset="0"/>
                          <a:ea typeface="Times New Roman" panose="02020603050405020304" pitchFamily="18" charset="0"/>
                        </a:rPr>
                        <a:t>à </a:t>
                      </a:r>
                      <a:r>
                        <a:rPr lang="vi-VN" sz="2000" i="1" dirty="0">
                          <a:effectLst/>
                          <a:latin typeface="Times New Roman" panose="02020603050405020304" pitchFamily="18" charset="0"/>
                          <a:ea typeface="Times New Roman" panose="02020603050405020304" pitchFamily="18" charset="0"/>
                        </a:rPr>
                        <a:t>ép mình viết câu đối bao giờ. Đời ta cũng mới viết có hai bộ tứ bình và một bức trung đường cho ba người bạn thân của ta thôi. </a:t>
                      </a:r>
                      <a:r>
                        <a:rPr lang="en-US" sz="2000" i="1" dirty="0">
                          <a:effectLst/>
                          <a:latin typeface="Times New Roman" panose="02020603050405020304" pitchFamily="18" charset="0"/>
                          <a:ea typeface="Times New Roman" panose="02020603050405020304" pitchFamily="18" charset="0"/>
                        </a:rPr>
                        <a:t>Ta </a:t>
                      </a:r>
                      <a:r>
                        <a:rPr lang="vi-VN" sz="2000" i="1" dirty="0">
                          <a:effectLst/>
                          <a:latin typeface="Times New Roman" panose="02020603050405020304" pitchFamily="18" charset="0"/>
                          <a:ea typeface="Times New Roman" panose="02020603050405020304" pitchFamily="18" charset="0"/>
                        </a:rPr>
                        <a:t>cảm cái tấm lòng biệt nh</a:t>
                      </a:r>
                      <a:r>
                        <a:rPr lang="en-US" sz="2000" i="1" dirty="0" err="1">
                          <a:effectLst/>
                          <a:latin typeface="Times New Roman" panose="02020603050405020304" pitchFamily="18" charset="0"/>
                          <a:ea typeface="Times New Roman" panose="02020603050405020304" pitchFamily="18" charset="0"/>
                        </a:rPr>
                        <a:t>ỡn</a:t>
                      </a:r>
                      <a:r>
                        <a:rPr lang="vi-VN" sz="2000" i="1" dirty="0">
                          <a:effectLst/>
                          <a:latin typeface="Times New Roman" panose="02020603050405020304" pitchFamily="18" charset="0"/>
                          <a:ea typeface="Times New Roman" panose="02020603050405020304" pitchFamily="18" charset="0"/>
                        </a:rPr>
                        <a:t> liên tài của các người. Nào ta có biết đâu một người như thầy quản</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đây</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mà</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lại</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có</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những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sở</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thích</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cao</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quý</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như</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vậy</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Thiếu</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chút</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nữa</a:t>
                      </a:r>
                      <a:r>
                        <a:rPr lang="en-US" sz="2000" i="1" dirty="0">
                          <a:effectLst/>
                          <a:latin typeface="Times New Roman" panose="02020603050405020304" pitchFamily="18" charset="0"/>
                          <a:ea typeface="Times New Roman" panose="02020603050405020304" pitchFamily="18" charset="0"/>
                        </a:rPr>
                        <a:t>, ta </a:t>
                      </a:r>
                      <a:r>
                        <a:rPr lang="en-US" sz="2000" i="1" dirty="0" err="1">
                          <a:effectLst/>
                          <a:latin typeface="Times New Roman" panose="02020603050405020304" pitchFamily="18" charset="0"/>
                          <a:ea typeface="Times New Roman" panose="02020603050405020304" pitchFamily="18" charset="0"/>
                        </a:rPr>
                        <a:t>đã</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phụ</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mất</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một</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tấm</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lòng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trong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thiên</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hạ</a:t>
                      </a:r>
                      <a:r>
                        <a:rPr lang="en-US" sz="2000" i="1"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rPr>
                        <a:t>(</a:t>
                      </a:r>
                      <a:r>
                        <a:rPr lang="vi-VN" sz="2000" dirty="0">
                          <a:effectLst/>
                          <a:latin typeface="Times New Roman" panose="02020603050405020304" pitchFamily="18" charset="0"/>
                          <a:ea typeface="Times New Roman" panose="02020603050405020304" pitchFamily="18" charset="0"/>
                        </a:rPr>
                        <a:t>Nguyễn </a:t>
                      </a:r>
                      <a:r>
                        <a:rPr lang="en-US" sz="2000" dirty="0">
                          <a:effectLst/>
                          <a:latin typeface="Times New Roman" panose="02020603050405020304" pitchFamily="18" charset="0"/>
                          <a:ea typeface="Times New Roman" panose="02020603050405020304" pitchFamily="18" charset="0"/>
                        </a:rPr>
                        <a:t>T</a:t>
                      </a:r>
                      <a:r>
                        <a:rPr lang="vi-VN" sz="2000" dirty="0">
                          <a:effectLst/>
                          <a:latin typeface="Times New Roman" panose="02020603050405020304" pitchFamily="18" charset="0"/>
                          <a:ea typeface="Times New Roman" panose="02020603050405020304" pitchFamily="18" charset="0"/>
                        </a:rPr>
                        <a:t>uân, </a:t>
                      </a:r>
                      <a:r>
                        <a:rPr lang="en-US" sz="2000" i="1" dirty="0">
                          <a:effectLst/>
                          <a:latin typeface="Times New Roman" panose="02020603050405020304" pitchFamily="18" charset="0"/>
                          <a:ea typeface="Times New Roman" panose="02020603050405020304" pitchFamily="18" charset="0"/>
                        </a:rPr>
                        <a:t>C</a:t>
                      </a:r>
                      <a:r>
                        <a:rPr lang="vi-VN" sz="2000" i="1" dirty="0">
                          <a:effectLst/>
                          <a:latin typeface="Times New Roman" panose="02020603050405020304" pitchFamily="18" charset="0"/>
                          <a:ea typeface="Times New Roman" panose="02020603050405020304" pitchFamily="18" charset="0"/>
                        </a:rPr>
                        <a:t>hữ người tử tù</a:t>
                      </a:r>
                      <a:r>
                        <a:rPr lang="en-US" sz="2000" dirty="0">
                          <a:effectLst/>
                          <a:latin typeface="Times New Roman" panose="02020603050405020304" pitchFamily="18" charset="0"/>
                          <a:ea typeface="Times New Roman" panose="02020603050405020304" pitchFamily="18" charset="0"/>
                        </a:rPr>
                        <a:t>)</a:t>
                      </a: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buSzPts val="1400"/>
                        <a:buFont typeface="Times New Roman" panose="02020603050405020304" pitchFamily="18" charset="0"/>
                        <a:buNone/>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sinh</a:t>
                      </a:r>
                      <a:endParaRPr lang="en-US" sz="2000" dirty="0">
                        <a:effectLst/>
                        <a:latin typeface="Times New Roman" panose="02020603050405020304" pitchFamily="18" charset="0"/>
                        <a:ea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rPr>
                        <a:t> - </a:t>
                      </a:r>
                      <a:r>
                        <a:rPr lang="en-US" sz="2000" dirty="0" err="1">
                          <a:effectLst/>
                          <a:latin typeface="Times New Roman" panose="02020603050405020304" pitchFamily="18" charset="0"/>
                          <a:ea typeface="Times New Roman" panose="02020603050405020304" pitchFamily="18" charset="0"/>
                        </a:rPr>
                        <a:t>Quyền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thế</a:t>
                      </a:r>
                      <a:endParaRPr lang="en-US" sz="2000" dirty="0">
                        <a:effectLst/>
                        <a:latin typeface="Times New Roman" panose="02020603050405020304" pitchFamily="18" charset="0"/>
                        <a:ea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rPr>
                        <a:t> - </a:t>
                      </a:r>
                      <a:r>
                        <a:rPr lang="en-US" sz="2000" dirty="0" err="1">
                          <a:effectLst/>
                          <a:latin typeface="Times New Roman" panose="02020603050405020304" pitchFamily="18" charset="0"/>
                          <a:ea typeface="Times New Roman" panose="02020603050405020304" pitchFamily="18" charset="0"/>
                        </a:rPr>
                        <a:t>Tứ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bình</a:t>
                      </a:r>
                      <a:endParaRPr lang="en-US" sz="2000" dirty="0">
                        <a:effectLst/>
                        <a:latin typeface="Times New Roman" panose="02020603050405020304" pitchFamily="18" charset="0"/>
                        <a:ea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rPr>
                        <a:t> - </a:t>
                      </a:r>
                      <a:r>
                        <a:rPr lang="en-US" sz="2000" dirty="0" err="1">
                          <a:effectLst/>
                          <a:latin typeface="Times New Roman" panose="02020603050405020304" pitchFamily="18" charset="0"/>
                          <a:ea typeface="Times New Roman" panose="02020603050405020304" pitchFamily="18" charset="0"/>
                        </a:rPr>
                        <a:t>Trung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đường</a:t>
                      </a:r>
                      <a:endParaRPr lang="en-US" sz="2000" dirty="0">
                        <a:effectLst/>
                        <a:latin typeface="Times New Roman" panose="02020603050405020304" pitchFamily="18" charset="0"/>
                        <a:ea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rPr>
                        <a:t> - </a:t>
                      </a:r>
                      <a:r>
                        <a:rPr lang="en-US" sz="2000" dirty="0" err="1">
                          <a:effectLst/>
                          <a:latin typeface="Times New Roman" panose="02020603050405020304" pitchFamily="18" charset="0"/>
                          <a:ea typeface="Times New Roman" panose="02020603050405020304" pitchFamily="18" charset="0"/>
                        </a:rPr>
                        <a:t>Tấm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lòng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biệt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endParaRPr lang="en-US" sz="2000" dirty="0">
                        <a:effectLst/>
                        <a:latin typeface="Times New Roman" panose="02020603050405020304" pitchFamily="18" charset="0"/>
                        <a:ea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rPr>
                        <a:t> </a:t>
                      </a:r>
                    </a:p>
                    <a:p>
                      <a:pPr algn="just"/>
                      <a:r>
                        <a:rPr lang="en-US" sz="2000" dirty="0">
                          <a:effectLst/>
                          <a:latin typeface="Times New Roman" panose="02020603050405020304" pitchFamily="18" charset="0"/>
                          <a:ea typeface="Times New Roman" panose="02020603050405020304" pitchFamily="18" charset="0"/>
                        </a:rPr>
                        <a:t> - </a:t>
                      </a:r>
                      <a:r>
                        <a:rPr lang="en-US" sz="2000" dirty="0" err="1">
                          <a:effectLst/>
                          <a:latin typeface="Times New Roman" panose="02020603050405020304" pitchFamily="18" charset="0"/>
                          <a:ea typeface="Times New Roman" panose="02020603050405020304" pitchFamily="18" charset="0"/>
                        </a:rPr>
                        <a:t>Thiên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hạ</a:t>
                      </a:r>
                      <a:endParaRPr lang="en-US" sz="20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SzPts val="1400"/>
                        <a:buFont typeface="Times New Roman" panose="02020603050405020304" pitchFamily="18" charset="0"/>
                        <a:buChar char="-"/>
                      </a:pP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tới</a:t>
                      </a:r>
                      <a:r>
                        <a:rPr lang="en-US" sz="2000" dirty="0">
                          <a:effectLst/>
                          <a:latin typeface="Times New Roman" panose="02020603050405020304" pitchFamily="18" charset="0"/>
                          <a:ea typeface="Times New Roman" panose="02020603050405020304" pitchFamily="18" charset="0"/>
                        </a:rPr>
                        <a:t> nay</a:t>
                      </a:r>
                    </a:p>
                    <a:p>
                      <a:pPr marL="342900" lvl="0" indent="-342900" algn="just">
                        <a:buSzPts val="1400"/>
                        <a:buFont typeface="Times New Roman" panose="02020603050405020304" pitchFamily="18" charset="0"/>
                        <a:buChar char="-"/>
                      </a:pP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sức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mạnh</a:t>
                      </a:r>
                      <a:endParaRPr lang="en-US" sz="2000" dirty="0">
                        <a:effectLst/>
                        <a:latin typeface="Times New Roman" panose="02020603050405020304" pitchFamily="18" charset="0"/>
                        <a:ea typeface="Times New Roman" panose="02020603050405020304" pitchFamily="18" charset="0"/>
                      </a:endParaRPr>
                    </a:p>
                    <a:p>
                      <a:pPr marL="342900" lvl="0" indent="-342900" algn="just">
                        <a:buSzPts val="1400"/>
                        <a:buFont typeface="Times New Roman" panose="02020603050405020304" pitchFamily="18" charset="0"/>
                        <a:buChar char="-"/>
                      </a:pP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bộ</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bốn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bức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tranh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hoặc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chữ</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Hán</a:t>
                      </a:r>
                      <a:endParaRPr lang="en-US" sz="2000" dirty="0">
                        <a:effectLst/>
                        <a:latin typeface="Times New Roman" panose="02020603050405020304" pitchFamily="18" charset="0"/>
                        <a:ea typeface="Times New Roman" panose="02020603050405020304" pitchFamily="18" charset="0"/>
                      </a:endParaRPr>
                    </a:p>
                    <a:p>
                      <a:pPr marL="342900" lvl="0" indent="-342900" algn="just">
                        <a:buSzPts val="1400"/>
                        <a:buFont typeface="Times New Roman" panose="02020603050405020304" pitchFamily="18" charset="0"/>
                        <a:buChar char="-"/>
                      </a:pPr>
                      <a:r>
                        <a:rPr lang="en-US" sz="2000" dirty="0" err="1">
                          <a:effectLst/>
                          <a:latin typeface="Times New Roman" panose="02020603050405020304" pitchFamily="18" charset="0"/>
                          <a:ea typeface="Times New Roman" panose="02020603050405020304" pitchFamily="18" charset="0"/>
                        </a:rPr>
                        <a:t>Bức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họa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phòng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chính</a:t>
                      </a:r>
                      <a:r>
                        <a:rPr lang="en-US" sz="2000" dirty="0">
                          <a:effectLst/>
                          <a:latin typeface="Times New Roman" panose="02020603050405020304" pitchFamily="18" charset="0"/>
                          <a:ea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rPr>
                        <a:t>giữa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nhà</a:t>
                      </a:r>
                      <a:endParaRPr lang="en-US" sz="2000" dirty="0">
                        <a:effectLst/>
                        <a:latin typeface="Times New Roman" panose="02020603050405020304" pitchFamily="18" charset="0"/>
                        <a:ea typeface="Times New Roman" panose="02020603050405020304" pitchFamily="18" charset="0"/>
                      </a:endParaRPr>
                    </a:p>
                    <a:p>
                      <a:pPr marL="342900" lvl="0" indent="-342900" algn="just">
                        <a:buSzPts val="1400"/>
                        <a:buFont typeface="Times New Roman" panose="02020603050405020304" pitchFamily="18" charset="0"/>
                        <a:buChar char="-"/>
                      </a:pPr>
                      <a:r>
                        <a:rPr lang="en-US" sz="2000" dirty="0" err="1">
                          <a:effectLst/>
                          <a:latin typeface="Times New Roman" panose="02020603050405020304" pitchFamily="18" charset="0"/>
                          <a:ea typeface="Times New Roman" panose="02020603050405020304" pitchFamily="18" charset="0"/>
                        </a:rPr>
                        <a:t>Cái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nhìn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đặc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biệt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lòng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trọng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endParaRPr lang="en-US" sz="2000" dirty="0">
                        <a:effectLst/>
                        <a:latin typeface="Times New Roman" panose="02020603050405020304" pitchFamily="18" charset="0"/>
                        <a:ea typeface="Times New Roman" panose="02020603050405020304" pitchFamily="18" charset="0"/>
                      </a:endParaRPr>
                    </a:p>
                    <a:p>
                      <a:pPr marL="342900" lvl="0" indent="-342900" algn="just">
                        <a:buSzPts val="1400"/>
                        <a:buFont typeface="Times New Roman" panose="02020603050405020304" pitchFamily="18" charset="0"/>
                        <a:buChar char="-"/>
                      </a:pPr>
                      <a:r>
                        <a:rPr lang="en-US" sz="2000" dirty="0" err="1">
                          <a:effectLst/>
                          <a:latin typeface="Times New Roman" panose="02020603050405020304" pitchFamily="18" charset="0"/>
                          <a:ea typeface="Times New Roman" panose="02020603050405020304" pitchFamily="18" charset="0"/>
                        </a:rPr>
                        <a:t>Dưới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mọi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rPr>
                        <a:t>đời</a:t>
                      </a:r>
                      <a:endParaRPr lang="en-US" sz="20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Times New Roman" panose="02020603050405020304" pitchFamily="18" charset="0"/>
                          <a:ea typeface="Times New Roman" panose="02020603050405020304" pitchFamily="18" charset="0"/>
                        </a:rPr>
                        <a:t> </a:t>
                      </a: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Times New Roman" panose="02020603050405020304" pitchFamily="18" charset="0"/>
                          <a:ea typeface="Times New Roman" panose="02020603050405020304" pitchFamily="18" charset="0"/>
                        </a:rPr>
                        <a:t>- Cao </a:t>
                      </a:r>
                      <a:r>
                        <a:rPr lang="en-US" sz="2000" dirty="0" err="1">
                          <a:effectLst/>
                          <a:latin typeface="Times New Roman" panose="02020603050405020304" pitchFamily="18" charset="0"/>
                          <a:ea typeface="Times New Roman" panose="02020603050405020304" pitchFamily="18" charset="0"/>
                        </a:rPr>
                        <a:t>Bá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Quát</a:t>
                      </a:r>
                      <a:r>
                        <a:rPr lang="en-US" sz="2000"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nhất</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cúi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đầu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mai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hoa</a:t>
                      </a:r>
                      <a:endParaRPr lang="en-US" sz="2000" dirty="0">
                        <a:effectLst/>
                        <a:latin typeface="Times New Roman" panose="02020603050405020304" pitchFamily="18" charset="0"/>
                        <a:ea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mải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mê</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chạy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tiền</a:t>
                      </a:r>
                      <a:r>
                        <a:rPr lang="en-US" sz="2000"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quyền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thế</a:t>
                      </a:r>
                      <a:endParaRPr lang="en-US" sz="2000" dirty="0">
                        <a:effectLst/>
                        <a:latin typeface="Times New Roman" panose="02020603050405020304" pitchFamily="18" charset="0"/>
                        <a:ea typeface="Times New Roman" panose="02020603050405020304" pitchFamily="18" charset="0"/>
                      </a:endParaRPr>
                    </a:p>
                  </a:txBody>
                  <a:tcPr marL="33472" marR="33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0795225"/>
                  </a:ext>
                </a:extLst>
              </a:tr>
            </a:tbl>
          </a:graphicData>
        </a:graphic>
      </p:graphicFrame>
    </p:spTree>
    <p:extLst>
      <p:ext uri="{BB962C8B-B14F-4D97-AF65-F5344CB8AC3E}">
        <p14:creationId xmlns:p14="http://schemas.microsoft.com/office/powerpoint/2010/main" val="3774514242"/>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61B54A-098C-460D-927C-7BEBBD8E1843}"/>
              </a:ext>
            </a:extLst>
          </p:cNvPr>
          <p:cNvSpPr txBox="1"/>
          <p:nvPr/>
        </p:nvSpPr>
        <p:spPr>
          <a:xfrm>
            <a:off x="3053121" y="443925"/>
            <a:ext cx="6098458" cy="584775"/>
          </a:xfrm>
          <a:prstGeom prst="rect">
            <a:avLst/>
          </a:prstGeom>
          <a:noFill/>
        </p:spPr>
        <p:txBody>
          <a:bodyPr wrap="square">
            <a:spAutoFit/>
          </a:bodyPr>
          <a:lstStyle/>
          <a:p>
            <a:pPr algn="ctr">
              <a:tabLst>
                <a:tab pos="1386840" algn="l"/>
              </a:tabLst>
            </a:pPr>
            <a:r>
              <a:rPr lang="en-US" sz="3200" b="1" dirty="0" err="1">
                <a:solidFill>
                  <a:srgbClr val="7030A0"/>
                </a:solidFill>
                <a:effectLst/>
                <a:latin typeface="Times New Roman" panose="02020603050405020304" pitchFamily="18" charset="0"/>
                <a:ea typeface="Times New Roman" panose="02020603050405020304" pitchFamily="18" charset="0"/>
              </a:rPr>
              <a:t>Bảng</a:t>
            </a:r>
            <a:r>
              <a:rPr lang="en-US" sz="3200" b="1" dirty="0">
                <a:solidFill>
                  <a:srgbClr val="7030A0"/>
                </a:solidFill>
                <a:effectLst/>
                <a:latin typeface="Times New Roman" panose="02020603050405020304" pitchFamily="18" charset="0"/>
                <a:ea typeface="Times New Roman" panose="02020603050405020304" pitchFamily="18" charset="0"/>
              </a:rPr>
              <a:t> </a:t>
            </a:r>
            <a:r>
              <a:rPr lang="en-US" sz="3200" b="1" dirty="0" err="1">
                <a:solidFill>
                  <a:srgbClr val="7030A0"/>
                </a:solidFill>
                <a:effectLst/>
                <a:latin typeface="Times New Roman" panose="02020603050405020304" pitchFamily="18" charset="0"/>
                <a:ea typeface="Times New Roman" panose="02020603050405020304" pitchFamily="18" charset="0"/>
              </a:rPr>
              <a:t>kiểm</a:t>
            </a:r>
            <a:r>
              <a:rPr lang="en-US" sz="3200" b="1" dirty="0">
                <a:solidFill>
                  <a:srgbClr val="7030A0"/>
                </a:solidFill>
                <a:effectLst/>
                <a:latin typeface="Times New Roman" panose="02020603050405020304" pitchFamily="18" charset="0"/>
                <a:ea typeface="Times New Roman" panose="02020603050405020304" pitchFamily="18" charset="0"/>
              </a:rPr>
              <a:t> </a:t>
            </a:r>
            <a:r>
              <a:rPr lang="en-US" sz="3200" b="1" dirty="0" err="1">
                <a:solidFill>
                  <a:srgbClr val="7030A0"/>
                </a:solidFill>
                <a:effectLst/>
                <a:latin typeface="Times New Roman" panose="02020603050405020304" pitchFamily="18" charset="0"/>
                <a:ea typeface="Times New Roman" panose="02020603050405020304" pitchFamily="18" charset="0"/>
              </a:rPr>
              <a:t>đánh</a:t>
            </a:r>
            <a:r>
              <a:rPr lang="en-US" sz="3200" b="1" dirty="0">
                <a:solidFill>
                  <a:srgbClr val="7030A0"/>
                </a:solidFill>
                <a:effectLst/>
                <a:latin typeface="Times New Roman" panose="02020603050405020304" pitchFamily="18" charset="0"/>
                <a:ea typeface="Times New Roman" panose="02020603050405020304" pitchFamily="18" charset="0"/>
              </a:rPr>
              <a:t> </a:t>
            </a:r>
            <a:r>
              <a:rPr lang="en-US" sz="3200" b="1" dirty="0" err="1">
                <a:solidFill>
                  <a:srgbClr val="7030A0"/>
                </a:solidFill>
                <a:effectLst/>
                <a:latin typeface="Times New Roman" panose="02020603050405020304" pitchFamily="18" charset="0"/>
                <a:ea typeface="Times New Roman" panose="02020603050405020304" pitchFamily="18" charset="0"/>
              </a:rPr>
              <a:t>giá</a:t>
            </a:r>
            <a:r>
              <a:rPr lang="en-US" sz="3200" b="1" dirty="0">
                <a:solidFill>
                  <a:srgbClr val="7030A0"/>
                </a:solidFill>
                <a:effectLst/>
                <a:latin typeface="Times New Roman" panose="02020603050405020304" pitchFamily="18" charset="0"/>
                <a:ea typeface="Times New Roman" panose="02020603050405020304" pitchFamily="18" charset="0"/>
              </a:rPr>
              <a:t> </a:t>
            </a:r>
            <a:r>
              <a:rPr lang="en-US" sz="3200" b="1" dirty="0" err="1">
                <a:solidFill>
                  <a:srgbClr val="7030A0"/>
                </a:solidFill>
                <a:effectLst/>
                <a:latin typeface="Times New Roman" panose="02020603050405020304" pitchFamily="18" charset="0"/>
                <a:ea typeface="Times New Roman" panose="02020603050405020304" pitchFamily="18" charset="0"/>
              </a:rPr>
              <a:t>chéo</a:t>
            </a:r>
            <a:r>
              <a:rPr lang="en-US" sz="3200" b="1" dirty="0">
                <a:solidFill>
                  <a:srgbClr val="7030A0"/>
                </a:solidFill>
                <a:effectLst/>
                <a:latin typeface="Times New Roman" panose="02020603050405020304" pitchFamily="18" charset="0"/>
                <a:ea typeface="Times New Roman" panose="02020603050405020304" pitchFamily="18" charset="0"/>
              </a:rPr>
              <a:t> </a:t>
            </a:r>
            <a:r>
              <a:rPr lang="en-US" sz="3200" b="1" dirty="0" err="1">
                <a:solidFill>
                  <a:srgbClr val="7030A0"/>
                </a:solidFill>
                <a:effectLst/>
                <a:latin typeface="Times New Roman" panose="02020603050405020304" pitchFamily="18" charset="0"/>
                <a:ea typeface="Times New Roman" panose="02020603050405020304" pitchFamily="18" charset="0"/>
              </a:rPr>
              <a:t>nhóm</a:t>
            </a:r>
            <a:r>
              <a:rPr lang="en-US" sz="3200" b="1" dirty="0">
                <a:solidFill>
                  <a:srgbClr val="7030A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1C8AB97B-FDED-40D3-958B-3F7F327E2596}"/>
              </a:ext>
            </a:extLst>
          </p:cNvPr>
          <p:cNvGraphicFramePr>
            <a:graphicFrameLocks noGrp="1"/>
          </p:cNvGraphicFramePr>
          <p:nvPr>
            <p:extLst>
              <p:ext uri="{D42A27DB-BD31-4B8C-83A1-F6EECF244321}">
                <p14:modId xmlns:p14="http://schemas.microsoft.com/office/powerpoint/2010/main" val="2508121831"/>
              </p:ext>
            </p:extLst>
          </p:nvPr>
        </p:nvGraphicFramePr>
        <p:xfrm>
          <a:off x="685800" y="1624371"/>
          <a:ext cx="10833100" cy="3840480"/>
        </p:xfrm>
        <a:graphic>
          <a:graphicData uri="http://schemas.openxmlformats.org/drawingml/2006/table">
            <a:tbl>
              <a:tblPr firstRow="1" firstCol="1" bandRow="1"/>
              <a:tblGrid>
                <a:gridCol w="818982">
                  <a:extLst>
                    <a:ext uri="{9D8B030D-6E8A-4147-A177-3AD203B41FA5}">
                      <a16:colId xmlns:a16="http://schemas.microsoft.com/office/drawing/2014/main" xmlns="" val="2467140850"/>
                    </a:ext>
                  </a:extLst>
                </a:gridCol>
                <a:gridCol w="7804166">
                  <a:extLst>
                    <a:ext uri="{9D8B030D-6E8A-4147-A177-3AD203B41FA5}">
                      <a16:colId xmlns:a16="http://schemas.microsoft.com/office/drawing/2014/main" xmlns="" val="355212372"/>
                    </a:ext>
                  </a:extLst>
                </a:gridCol>
                <a:gridCol w="2209952">
                  <a:extLst>
                    <a:ext uri="{9D8B030D-6E8A-4147-A177-3AD203B41FA5}">
                      <a16:colId xmlns:a16="http://schemas.microsoft.com/office/drawing/2014/main" xmlns="" val="2767741511"/>
                    </a:ext>
                  </a:extLst>
                </a:gridCol>
              </a:tblGrid>
              <a:tr h="0">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STT</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Tiêu chí</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Đạt/ Chưa đạt</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914807531"/>
                  </a:ext>
                </a:extLst>
              </a:tr>
              <a:tr h="0">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1</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a:solidFill>
                            <a:srgbClr val="0D0D0D"/>
                          </a:solidFill>
                          <a:effectLst/>
                          <a:latin typeface="Times New Roman" panose="02020603050405020304" pitchFamily="18" charset="0"/>
                          <a:ea typeface="Calibri" panose="020F0502020204030204" pitchFamily="34" charset="0"/>
                        </a:rPr>
                        <a:t>Tìm đủ từ Hán Việt trong đoạn</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b="1">
                          <a:solidFill>
                            <a:srgbClr val="0D0D0D"/>
                          </a:solidFill>
                          <a:effectLst/>
                          <a:latin typeface="Times New Roman" panose="02020603050405020304" pitchFamily="18" charset="0"/>
                          <a:ea typeface="Calibri" panose="020F0502020204030204" pitchFamily="34" charset="0"/>
                        </a:rPr>
                        <a:t> </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7902697"/>
                  </a:ext>
                </a:extLst>
              </a:tr>
              <a:tr h="0">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2</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a:solidFill>
                            <a:srgbClr val="0D0D0D"/>
                          </a:solidFill>
                          <a:effectLst/>
                          <a:latin typeface="Times New Roman" panose="02020603050405020304" pitchFamily="18" charset="0"/>
                          <a:ea typeface="Calibri" panose="020F0502020204030204" pitchFamily="34" charset="0"/>
                        </a:rPr>
                        <a:t>Giải nghĩa đúng các từ Hán Việt</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b="1">
                          <a:solidFill>
                            <a:srgbClr val="0D0D0D"/>
                          </a:solidFill>
                          <a:effectLst/>
                          <a:latin typeface="Times New Roman" panose="02020603050405020304" pitchFamily="18" charset="0"/>
                          <a:ea typeface="Calibri" panose="020F0502020204030204" pitchFamily="34" charset="0"/>
                        </a:rPr>
                        <a:t> </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5156441"/>
                  </a:ext>
                </a:extLst>
              </a:tr>
              <a:tr h="0">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3</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a:solidFill>
                            <a:srgbClr val="0D0D0D"/>
                          </a:solidFill>
                          <a:effectLst/>
                          <a:latin typeface="Times New Roman" panose="02020603050405020304" pitchFamily="18" charset="0"/>
                          <a:ea typeface="Calibri" panose="020F0502020204030204" pitchFamily="34" charset="0"/>
                        </a:rPr>
                        <a:t>Đặt câu đúng ngữ pháp.</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b="1">
                          <a:solidFill>
                            <a:srgbClr val="0D0D0D"/>
                          </a:solidFill>
                          <a:effectLst/>
                          <a:latin typeface="Times New Roman" panose="02020603050405020304" pitchFamily="18" charset="0"/>
                          <a:ea typeface="Calibri" panose="020F0502020204030204" pitchFamily="34" charset="0"/>
                        </a:rPr>
                        <a:t> </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6985555"/>
                  </a:ext>
                </a:extLst>
              </a:tr>
              <a:tr h="0">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4</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a:solidFill>
                            <a:srgbClr val="0D0D0D"/>
                          </a:solidFill>
                          <a:effectLst/>
                          <a:latin typeface="Times New Roman" panose="02020603050405020304" pitchFamily="18" charset="0"/>
                          <a:ea typeface="Calibri" panose="020F0502020204030204" pitchFamily="34" charset="0"/>
                        </a:rPr>
                        <a:t>Đặt câu đúng văn cảnh.</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b="1">
                          <a:solidFill>
                            <a:srgbClr val="0D0D0D"/>
                          </a:solidFill>
                          <a:effectLst/>
                          <a:latin typeface="Times New Roman" panose="02020603050405020304" pitchFamily="18" charset="0"/>
                          <a:ea typeface="Calibri" panose="020F0502020204030204" pitchFamily="34" charset="0"/>
                        </a:rPr>
                        <a:t> </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3273066"/>
                  </a:ext>
                </a:extLst>
              </a:tr>
              <a:tr h="0">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5</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a:solidFill>
                            <a:srgbClr val="0D0D0D"/>
                          </a:solidFill>
                          <a:effectLst/>
                          <a:latin typeface="Times New Roman" panose="02020603050405020304" pitchFamily="18" charset="0"/>
                          <a:ea typeface="Calibri" panose="020F0502020204030204" pitchFamily="34" charset="0"/>
                        </a:rPr>
                        <a:t>Câu văn sáng tạo, hấp dẫn, sinh động</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b="1" dirty="0">
                          <a:solidFill>
                            <a:srgbClr val="0D0D0D"/>
                          </a:solidFill>
                          <a:effectLst/>
                          <a:latin typeface="Times New Roman" panose="02020603050405020304" pitchFamily="18" charset="0"/>
                          <a:ea typeface="Calibri" panose="020F0502020204030204" pitchFamily="34" charset="0"/>
                        </a:rPr>
                        <a:t> </a:t>
                      </a:r>
                      <a:endParaRPr lang="en-US" sz="3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2430807"/>
                  </a:ext>
                </a:extLst>
              </a:tr>
            </a:tbl>
          </a:graphicData>
        </a:graphic>
      </p:graphicFrame>
    </p:spTree>
    <p:extLst>
      <p:ext uri="{BB962C8B-B14F-4D97-AF65-F5344CB8AC3E}">
        <p14:creationId xmlns:p14="http://schemas.microsoft.com/office/powerpoint/2010/main" val="1587796284"/>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2D2B266D-3625-4584-A5C3-7D3F672CFF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xmlns="" id="{C463B99A-73EE-4FBB-B7C4-F9F9BCC25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A5D2A5D1-BA0D-47D3-B051-DA7743C46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xmlns="" id="{840A4F8B-B669-405B-96F2-678579BEEBBB}"/>
              </a:ext>
            </a:extLst>
          </p:cNvPr>
          <p:cNvPicPr>
            <a:picLocks noChangeAspect="1"/>
          </p:cNvPicPr>
          <p:nvPr/>
        </p:nvPicPr>
        <p:blipFill>
          <a:blip r:embed="rId2"/>
          <a:stretch>
            <a:fillRect/>
          </a:stretch>
        </p:blipFill>
        <p:spPr>
          <a:xfrm>
            <a:off x="1077191" y="1028700"/>
            <a:ext cx="10037618" cy="5237214"/>
          </a:xfrm>
          <a:prstGeom prst="rect">
            <a:avLst/>
          </a:prstGeom>
        </p:spPr>
      </p:pic>
      <p:sp>
        <p:nvSpPr>
          <p:cNvPr id="12" name="Hexagon 11">
            <a:extLst>
              <a:ext uri="{FF2B5EF4-FFF2-40B4-BE49-F238E27FC236}">
                <a16:creationId xmlns:a16="http://schemas.microsoft.com/office/drawing/2014/main" xmlns="" id="{F6E5AF80-1C84-4359-B0B4-C4EA30A407AF}"/>
              </a:ext>
            </a:extLst>
          </p:cNvPr>
          <p:cNvSpPr/>
          <p:nvPr/>
        </p:nvSpPr>
        <p:spPr>
          <a:xfrm>
            <a:off x="2694853" y="897290"/>
            <a:ext cx="6814995" cy="523220"/>
          </a:xfrm>
          <a:prstGeom prst="hexagon">
            <a:avLst/>
          </a:prstGeom>
          <a:solidFill>
            <a:schemeClr val="accent4">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850" algn="just"/>
            <a:endParaRPr lang="en-US" sz="2000" dirty="0">
              <a:effectLst/>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xmlns="" id="{2DD5B4C7-22EF-47EA-A186-92C3D1A5D999}"/>
              </a:ext>
            </a:extLst>
          </p:cNvPr>
          <p:cNvSpPr txBox="1"/>
          <p:nvPr/>
        </p:nvSpPr>
        <p:spPr>
          <a:xfrm>
            <a:off x="556751" y="98137"/>
            <a:ext cx="6098458" cy="584775"/>
          </a:xfrm>
          <a:prstGeom prst="rect">
            <a:avLst/>
          </a:prstGeom>
          <a:noFill/>
        </p:spPr>
        <p:txBody>
          <a:bodyPr wrap="square">
            <a:spAutoFit/>
          </a:bodyPr>
          <a:lstStyle/>
          <a:p>
            <a:pPr marL="69850" algn="just"/>
            <a:r>
              <a:rPr lang="en-US" sz="3200" b="1" dirty="0">
                <a:solidFill>
                  <a:srgbClr val="7030A0"/>
                </a:solidFill>
                <a:effectLst/>
                <a:latin typeface="Times New Roman" panose="02020603050405020304" pitchFamily="18" charset="0"/>
                <a:ea typeface="Calibri" panose="020F0502020204030204" pitchFamily="34" charset="0"/>
              </a:rPr>
              <a:t>2. </a:t>
            </a:r>
            <a:r>
              <a:rPr lang="en-US" sz="3200" b="1" dirty="0" err="1">
                <a:solidFill>
                  <a:srgbClr val="7030A0"/>
                </a:solidFill>
                <a:effectLst/>
                <a:latin typeface="Times New Roman" panose="02020603050405020304" pitchFamily="18" charset="0"/>
                <a:ea typeface="Calibri" panose="020F0502020204030204" pitchFamily="34" charset="0"/>
              </a:rPr>
              <a:t>Tác</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dụng</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của</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từ</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Hán</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Việt</a:t>
            </a:r>
            <a:endParaRPr lang="en-US" sz="3200" dirty="0">
              <a:effectLst/>
              <a:latin typeface="Times New Roman" panose="02020603050405020304" pitchFamily="18" charset="0"/>
              <a:ea typeface="Calibri" panose="020F0502020204030204" pitchFamily="34" charset="0"/>
            </a:endParaRPr>
          </a:p>
        </p:txBody>
      </p:sp>
      <p:sp>
        <p:nvSpPr>
          <p:cNvPr id="17" name="TextBox 16">
            <a:extLst>
              <a:ext uri="{FF2B5EF4-FFF2-40B4-BE49-F238E27FC236}">
                <a16:creationId xmlns:a16="http://schemas.microsoft.com/office/drawing/2014/main" xmlns="" id="{9F94367F-1661-4244-B044-13AAB045A1FD}"/>
              </a:ext>
            </a:extLst>
          </p:cNvPr>
          <p:cNvSpPr txBox="1"/>
          <p:nvPr/>
        </p:nvSpPr>
        <p:spPr>
          <a:xfrm>
            <a:off x="2710018" y="863454"/>
            <a:ext cx="7053416" cy="523220"/>
          </a:xfrm>
          <a:prstGeom prst="rect">
            <a:avLst/>
          </a:prstGeom>
          <a:noFill/>
        </p:spPr>
        <p:txBody>
          <a:bodyPr wrap="square">
            <a:spAutoFit/>
          </a:bodyPr>
          <a:lstStyle/>
          <a:p>
            <a:pPr marL="69850" algn="just"/>
            <a:r>
              <a:rPr lang="en-US" sz="2800" b="1" dirty="0">
                <a:solidFill>
                  <a:srgbClr val="7030A0"/>
                </a:solidFill>
                <a:effectLst/>
                <a:latin typeface="Times New Roman" panose="02020603050405020304" pitchFamily="18" charset="0"/>
                <a:ea typeface="Calibri" panose="020F0502020204030204" pitchFamily="34" charset="0"/>
              </a:rPr>
              <a:t>a. </a:t>
            </a:r>
            <a:r>
              <a:rPr lang="en-US" sz="2800" b="1" dirty="0" err="1">
                <a:solidFill>
                  <a:srgbClr val="7030A0"/>
                </a:solidFill>
                <a:effectLst/>
                <a:latin typeface="Times New Roman" panose="02020603050405020304" pitchFamily="18" charset="0"/>
                <a:ea typeface="Calibri" panose="020F0502020204030204" pitchFamily="34" charset="0"/>
              </a:rPr>
              <a:t>Thay</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thế</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từ</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Hán</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Việt</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bằng</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từ</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thuần</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Việt</a:t>
            </a:r>
            <a:endParaRPr lang="en-US" sz="2800" dirty="0">
              <a:effectLst/>
              <a:latin typeface="Times New Roman" panose="02020603050405020304" pitchFamily="18" charset="0"/>
              <a:ea typeface="Calibri" panose="020F0502020204030204" pitchFamily="34" charset="0"/>
            </a:endParaRPr>
          </a:p>
        </p:txBody>
      </p:sp>
      <p:sp>
        <p:nvSpPr>
          <p:cNvPr id="9" name="Oval 8">
            <a:extLst>
              <a:ext uri="{FF2B5EF4-FFF2-40B4-BE49-F238E27FC236}">
                <a16:creationId xmlns:a16="http://schemas.microsoft.com/office/drawing/2014/main" xmlns="" id="{FC68DF99-0AB0-4518-A619-D9AAACC898E6}"/>
              </a:ext>
            </a:extLst>
          </p:cNvPr>
          <p:cNvSpPr/>
          <p:nvPr/>
        </p:nvSpPr>
        <p:spPr>
          <a:xfrm>
            <a:off x="1074143" y="1342500"/>
            <a:ext cx="2153265" cy="584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effectLst/>
                <a:latin typeface="Times New Roman" panose="02020603050405020304" pitchFamily="18" charset="0"/>
                <a:ea typeface="Times New Roman" panose="02020603050405020304" pitchFamily="18" charset="0"/>
              </a:rPr>
              <a:t>Đoạn 1</a:t>
            </a:r>
            <a:endParaRPr lang="en-US" sz="3200"/>
          </a:p>
        </p:txBody>
      </p:sp>
      <p:sp>
        <p:nvSpPr>
          <p:cNvPr id="18" name="TextBox 17">
            <a:extLst>
              <a:ext uri="{FF2B5EF4-FFF2-40B4-BE49-F238E27FC236}">
                <a16:creationId xmlns:a16="http://schemas.microsoft.com/office/drawing/2014/main" xmlns="" id="{4C3DEA8B-D921-4361-A7C7-1867321725CB}"/>
              </a:ext>
            </a:extLst>
          </p:cNvPr>
          <p:cNvSpPr txBox="1"/>
          <p:nvPr/>
        </p:nvSpPr>
        <p:spPr>
          <a:xfrm>
            <a:off x="1310148" y="2024228"/>
            <a:ext cx="9571704" cy="3970318"/>
          </a:xfrm>
          <a:prstGeom prst="rect">
            <a:avLst/>
          </a:prstGeom>
          <a:noFill/>
        </p:spPr>
        <p:txBody>
          <a:bodyPr wrap="square">
            <a:spAutoFit/>
          </a:bodyPr>
          <a:lstStyle/>
          <a:p>
            <a:pPr marL="69850" algn="just"/>
            <a:r>
              <a:rPr lang="vi-VN" sz="3600" i="1" dirty="0">
                <a:effectLst/>
                <a:latin typeface="Times New Roman" panose="02020603050405020304" pitchFamily="18" charset="0"/>
                <a:ea typeface="Times New Roman" panose="02020603050405020304" pitchFamily="18" charset="0"/>
              </a:rPr>
              <a:t>Kẻ kia là một </a:t>
            </a:r>
            <a:r>
              <a:rPr lang="en-US" sz="3600" b="1" i="1" dirty="0" err="1">
                <a:solidFill>
                  <a:srgbClr val="7030A0"/>
                </a:solidFill>
                <a:effectLst/>
                <a:latin typeface="Times New Roman" panose="02020603050405020304" pitchFamily="18" charset="0"/>
                <a:ea typeface="Calibri" panose="020F0502020204030204" pitchFamily="34" charset="0"/>
              </a:rPr>
              <a:t>người</a:t>
            </a:r>
            <a:r>
              <a:rPr lang="en-US" sz="3600" b="1" i="1" dirty="0">
                <a:solidFill>
                  <a:srgbClr val="7030A0"/>
                </a:solidFill>
                <a:effectLst/>
                <a:latin typeface="Times New Roman" panose="02020603050405020304" pitchFamily="18" charset="0"/>
                <a:ea typeface="Calibri" panose="020F0502020204030204" pitchFamily="34" charset="0"/>
              </a:rPr>
              <a:t> ở </a:t>
            </a:r>
            <a:r>
              <a:rPr lang="en-US" sz="3600" b="1" i="1" dirty="0" err="1">
                <a:solidFill>
                  <a:srgbClr val="7030A0"/>
                </a:solidFill>
                <a:effectLst/>
                <a:latin typeface="Times New Roman" panose="02020603050405020304" pitchFamily="18" charset="0"/>
                <a:ea typeface="Calibri" panose="020F0502020204030204" pitchFamily="34" charset="0"/>
              </a:rPr>
              <a:t>ẩn</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thật</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dạ</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hết</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lòng</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oai</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nghiêm</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làm</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cho</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người</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khác</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phải</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kính</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sợ</a:t>
            </a:r>
            <a:r>
              <a:rPr lang="vi-VN" sz="3600" i="1" dirty="0">
                <a:effectLst/>
                <a:latin typeface="Times New Roman" panose="02020603050405020304" pitchFamily="18" charset="0"/>
                <a:ea typeface="Times New Roman" panose="02020603050405020304" pitchFamily="18" charset="0"/>
              </a:rPr>
              <a:t>, có công với </a:t>
            </a:r>
            <a:r>
              <a:rPr lang="en-US" sz="3600" i="1" dirty="0" err="1">
                <a:solidFill>
                  <a:srgbClr val="7030A0"/>
                </a:solidFill>
                <a:effectLst/>
                <a:latin typeface="Times New Roman" panose="02020603050405020304" pitchFamily="18" charset="0"/>
                <a:ea typeface="Calibri" panose="020F0502020204030204" pitchFamily="34" charset="0"/>
              </a:rPr>
              <a:t>t</a:t>
            </a:r>
            <a:r>
              <a:rPr lang="en-US" sz="3600" b="1" i="1" dirty="0" err="1">
                <a:solidFill>
                  <a:srgbClr val="7030A0"/>
                </a:solidFill>
                <a:effectLst/>
                <a:latin typeface="Times New Roman" panose="02020603050405020304" pitchFamily="18" charset="0"/>
                <a:ea typeface="Calibri" panose="020F0502020204030204" pitchFamily="34" charset="0"/>
              </a:rPr>
              <a:t>riều</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đại</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vua</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trước</a:t>
            </a:r>
            <a:r>
              <a:rPr lang="en-US" sz="3600" b="1" i="1" dirty="0">
                <a:solidFill>
                  <a:srgbClr val="C00000"/>
                </a:solidFill>
                <a:effectLst/>
                <a:latin typeface="Times New Roman" panose="02020603050405020304" pitchFamily="18" charset="0"/>
                <a:ea typeface="Calibri" panose="020F0502020204030204" pitchFamily="34" charset="0"/>
              </a:rPr>
              <a:t> </a:t>
            </a:r>
            <a:r>
              <a:rPr lang="vi-VN" sz="3600" i="1" dirty="0">
                <a:effectLst/>
                <a:latin typeface="Times New Roman" panose="02020603050405020304" pitchFamily="18" charset="0"/>
                <a:ea typeface="Times New Roman" panose="02020603050405020304" pitchFamily="18" charset="0"/>
              </a:rPr>
              <a:t>nên </a:t>
            </a:r>
            <a:r>
              <a:rPr lang="en-US" sz="3600" b="1" i="1" dirty="0" err="1">
                <a:solidFill>
                  <a:srgbClr val="7030A0"/>
                </a:solidFill>
                <a:effectLst/>
                <a:latin typeface="Times New Roman" panose="02020603050405020304" pitchFamily="18" charset="0"/>
                <a:ea typeface="Calibri" panose="020F0502020204030204" pitchFamily="34" charset="0"/>
              </a:rPr>
              <a:t>ông</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trời</a:t>
            </a:r>
            <a:r>
              <a:rPr lang="vi-VN" sz="3600" i="1" dirty="0">
                <a:effectLst/>
                <a:latin typeface="Times New Roman" panose="02020603050405020304" pitchFamily="18" charset="0"/>
                <a:ea typeface="Times New Roman" panose="02020603050405020304" pitchFamily="18" charset="0"/>
              </a:rPr>
              <a:t> ch</a:t>
            </a:r>
            <a:r>
              <a:rPr lang="en-US" sz="3600" i="1" dirty="0">
                <a:effectLst/>
                <a:latin typeface="Times New Roman" panose="02020603050405020304" pitchFamily="18" charset="0"/>
                <a:ea typeface="Times New Roman" panose="02020603050405020304" pitchFamily="18" charset="0"/>
              </a:rPr>
              <a:t>o </a:t>
            </a:r>
            <a:r>
              <a:rPr lang="vi-VN" sz="3600" i="1" dirty="0">
                <a:effectLst/>
                <a:latin typeface="Times New Roman" panose="02020603050405020304" pitchFamily="18" charset="0"/>
                <a:ea typeface="Times New Roman" panose="02020603050405020304" pitchFamily="18" charset="0"/>
              </a:rPr>
              <a:t>đ</a:t>
            </a:r>
            <a:r>
              <a:rPr lang="en-US" sz="3600" i="1" dirty="0" err="1">
                <a:effectLst/>
                <a:latin typeface="Times New Roman" panose="02020603050405020304" pitchFamily="18" charset="0"/>
                <a:ea typeface="Times New Roman" panose="02020603050405020304" pitchFamily="18" charset="0"/>
              </a:rPr>
              <a:t>ượ</a:t>
            </a:r>
            <a:r>
              <a:rPr lang="vi-VN" sz="3600" i="1" dirty="0">
                <a:effectLst/>
                <a:latin typeface="Times New Roman" panose="02020603050405020304" pitchFamily="18" charset="0"/>
                <a:ea typeface="Times New Roman" panose="02020603050405020304" pitchFamily="18" charset="0"/>
              </a:rPr>
              <a:t>c </a:t>
            </a:r>
            <a:r>
              <a:rPr lang="en-US" sz="3600" i="1" dirty="0" err="1">
                <a:effectLst/>
                <a:latin typeface="Times New Roman" panose="02020603050405020304" pitchFamily="18" charset="0"/>
                <a:ea typeface="Times New Roman" panose="02020603050405020304" pitchFamily="18" charset="0"/>
              </a:rPr>
              <a:t>hưở</a:t>
            </a:r>
            <a:r>
              <a:rPr lang="vi-VN" sz="3600" i="1" dirty="0">
                <a:effectLst/>
                <a:latin typeface="Times New Roman" panose="02020603050405020304" pitchFamily="18" charset="0"/>
                <a:ea typeface="Times New Roman" panose="02020603050405020304" pitchFamily="18" charset="0"/>
              </a:rPr>
              <a:t>ng </a:t>
            </a:r>
            <a:r>
              <a:rPr lang="en-US" sz="3600" i="1" dirty="0" err="1">
                <a:effectLst/>
                <a:latin typeface="Times New Roman" panose="02020603050405020304" pitchFamily="18" charset="0"/>
                <a:ea typeface="Times New Roman" panose="02020603050405020304" pitchFamily="18" charset="0"/>
              </a:rPr>
              <a:t>đồ</a:t>
            </a:r>
            <a:r>
              <a:rPr lang="en-US" sz="3600" i="1" dirty="0">
                <a:effectLst/>
                <a:latin typeface="Times New Roman" panose="02020603050405020304" pitchFamily="18" charset="0"/>
                <a:ea typeface="Times New Roman" panose="02020603050405020304" pitchFamily="18" charset="0"/>
              </a:rPr>
              <a:t> </a:t>
            </a:r>
            <a:r>
              <a:rPr lang="en-US" sz="3600" b="1" i="1" dirty="0" err="1">
                <a:solidFill>
                  <a:srgbClr val="7030A0"/>
                </a:solidFill>
                <a:effectLst/>
                <a:latin typeface="Times New Roman" panose="02020603050405020304" pitchFamily="18" charset="0"/>
                <a:ea typeface="Calibri" panose="020F0502020204030204" pitchFamily="34" charset="0"/>
              </a:rPr>
              <a:t>cúng</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bái</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tế</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lễ</a:t>
            </a:r>
            <a:r>
              <a:rPr lang="en-US" sz="3600" b="1" i="1" dirty="0">
                <a:solidFill>
                  <a:srgbClr val="7030A0"/>
                </a:solidFill>
                <a:effectLst/>
                <a:latin typeface="Times New Roman" panose="02020603050405020304" pitchFamily="18" charset="0"/>
                <a:ea typeface="Calibri" panose="020F0502020204030204" pitchFamily="34" charset="0"/>
              </a:rPr>
              <a:t> </a:t>
            </a:r>
            <a:r>
              <a:rPr lang="vi-VN" sz="3600" i="1" dirty="0">
                <a:effectLst/>
                <a:latin typeface="Times New Roman" panose="02020603050405020304" pitchFamily="18" charset="0"/>
                <a:ea typeface="Times New Roman" panose="02020603050405020304" pitchFamily="18" charset="0"/>
              </a:rPr>
              <a:t>ở một ngôi đền để đ</a:t>
            </a:r>
            <a:r>
              <a:rPr lang="en-US" sz="3600" i="1" dirty="0" err="1">
                <a:effectLst/>
                <a:latin typeface="Times New Roman" panose="02020603050405020304" pitchFamily="18" charset="0"/>
                <a:ea typeface="Times New Roman" panose="02020603050405020304" pitchFamily="18" charset="0"/>
              </a:rPr>
              <a:t>ền</a:t>
            </a:r>
            <a:r>
              <a:rPr lang="vi-VN" sz="3600" i="1" dirty="0">
                <a:effectLst/>
                <a:latin typeface="Times New Roman" panose="02020603050405020304" pitchFamily="18" charset="0"/>
                <a:ea typeface="Times New Roman" panose="02020603050405020304" pitchFamily="18" charset="0"/>
              </a:rPr>
              <a:t> công khó nhọc. Mày là một</a:t>
            </a:r>
            <a:r>
              <a:rPr lang="vi-VN" sz="3600" b="1" i="1" dirty="0">
                <a:solidFill>
                  <a:srgbClr val="C0000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học</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trò</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nghèo</a:t>
            </a:r>
            <a:r>
              <a:rPr lang="vi-VN" sz="3600" i="1" dirty="0">
                <a:effectLst/>
                <a:latin typeface="Times New Roman" panose="02020603050405020304" pitchFamily="18" charset="0"/>
                <a:ea typeface="Times New Roman" panose="02020603050405020304" pitchFamily="18" charset="0"/>
              </a:rPr>
              <a:t>, sao dám hỗn láo, tộ</a:t>
            </a:r>
            <a:r>
              <a:rPr lang="en-US" sz="3600" i="1" dirty="0" err="1">
                <a:effectLst/>
                <a:latin typeface="Times New Roman" panose="02020603050405020304" pitchFamily="18" charset="0"/>
                <a:ea typeface="Times New Roman" panose="02020603050405020304" pitchFamily="18" charset="0"/>
              </a:rPr>
              <a:t>i</a:t>
            </a:r>
            <a:r>
              <a:rPr lang="en-US" sz="3600" i="1" dirty="0">
                <a:effectLst/>
                <a:latin typeface="Times New Roman" panose="02020603050405020304" pitchFamily="18" charset="0"/>
                <a:ea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rPr>
              <a:t>ác</a:t>
            </a:r>
            <a:r>
              <a:rPr lang="en-US" sz="3600" i="1" dirty="0">
                <a:effectLst/>
                <a:latin typeface="Times New Roman" panose="02020603050405020304" pitchFamily="18" charset="0"/>
                <a:ea typeface="Times New Roman" panose="02020603050405020304" pitchFamily="18" charset="0"/>
              </a:rPr>
              <a:t> </a:t>
            </a:r>
            <a:r>
              <a:rPr lang="vi-VN" sz="3600" i="1" dirty="0">
                <a:effectLst/>
                <a:latin typeface="Times New Roman" panose="02020603050405020304" pitchFamily="18" charset="0"/>
                <a:ea typeface="Times New Roman" panose="02020603050405020304" pitchFamily="18" charset="0"/>
              </a:rPr>
              <a:t>tự mình làm ra, còn trốn đi đằng nào</a:t>
            </a:r>
            <a:r>
              <a:rPr lang="en-US" sz="3600" i="1"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96382872"/>
      </p:ext>
    </p:extLst>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2D2B266D-3625-4584-A5C3-7D3F672CFF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2">
            <a:extLst>
              <a:ext uri="{FF2B5EF4-FFF2-40B4-BE49-F238E27FC236}">
                <a16:creationId xmlns:a16="http://schemas.microsoft.com/office/drawing/2014/main" xmlns="" id="{C463B99A-73EE-4FBB-B7C4-F9F9BCC25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xmlns="" id="{A5D2A5D1-BA0D-47D3-B051-DA7743C46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840A4F8B-B669-405B-96F2-678579BEEBBB}"/>
              </a:ext>
            </a:extLst>
          </p:cNvPr>
          <p:cNvPicPr>
            <a:picLocks noChangeAspect="1"/>
          </p:cNvPicPr>
          <p:nvPr/>
        </p:nvPicPr>
        <p:blipFill>
          <a:blip r:embed="rId2"/>
          <a:stretch>
            <a:fillRect/>
          </a:stretch>
        </p:blipFill>
        <p:spPr>
          <a:xfrm>
            <a:off x="1077191" y="1028699"/>
            <a:ext cx="10037618" cy="5371667"/>
          </a:xfrm>
          <a:prstGeom prst="rect">
            <a:avLst/>
          </a:prstGeom>
        </p:spPr>
      </p:pic>
      <p:sp>
        <p:nvSpPr>
          <p:cNvPr id="12" name="Hexagon 11">
            <a:extLst>
              <a:ext uri="{FF2B5EF4-FFF2-40B4-BE49-F238E27FC236}">
                <a16:creationId xmlns:a16="http://schemas.microsoft.com/office/drawing/2014/main" xmlns="" id="{F6E5AF80-1C84-4359-B0B4-C4EA30A407AF}"/>
              </a:ext>
            </a:extLst>
          </p:cNvPr>
          <p:cNvSpPr/>
          <p:nvPr/>
        </p:nvSpPr>
        <p:spPr>
          <a:xfrm>
            <a:off x="2694853" y="897290"/>
            <a:ext cx="6814995" cy="523220"/>
          </a:xfrm>
          <a:prstGeom prst="hexagon">
            <a:avLst/>
          </a:prstGeom>
          <a:solidFill>
            <a:schemeClr val="accent4">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85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xmlns="" id="{2DD5B4C7-22EF-47EA-A186-92C3D1A5D999}"/>
              </a:ext>
            </a:extLst>
          </p:cNvPr>
          <p:cNvSpPr txBox="1"/>
          <p:nvPr/>
        </p:nvSpPr>
        <p:spPr>
          <a:xfrm>
            <a:off x="556751" y="98137"/>
            <a:ext cx="6098458" cy="584775"/>
          </a:xfrm>
          <a:prstGeom prst="rect">
            <a:avLst/>
          </a:prstGeom>
          <a:noFill/>
        </p:spPr>
        <p:txBody>
          <a:bodyPr wrap="square">
            <a:spAutoFit/>
          </a:bodyPr>
          <a:lstStyle/>
          <a:p>
            <a:pPr marL="6985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2.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Tác</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dụng</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của</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từ</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Hán</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Việt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7" name="TextBox 16">
            <a:extLst>
              <a:ext uri="{FF2B5EF4-FFF2-40B4-BE49-F238E27FC236}">
                <a16:creationId xmlns:a16="http://schemas.microsoft.com/office/drawing/2014/main" xmlns="" id="{9F94367F-1661-4244-B044-13AAB045A1FD}"/>
              </a:ext>
            </a:extLst>
          </p:cNvPr>
          <p:cNvSpPr txBox="1"/>
          <p:nvPr/>
        </p:nvSpPr>
        <p:spPr>
          <a:xfrm>
            <a:off x="2710018" y="863454"/>
            <a:ext cx="7053416" cy="523220"/>
          </a:xfrm>
          <a:prstGeom prst="rect">
            <a:avLst/>
          </a:prstGeom>
          <a:noFill/>
        </p:spPr>
        <p:txBody>
          <a:bodyPr wrap="square">
            <a:spAutoFit/>
          </a:bodyPr>
          <a:lstStyle/>
          <a:p>
            <a:pPr marL="6985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a.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Thay</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thế</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từ</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Hán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Việt</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bằng</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từ</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thuần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9" name="Oval 8">
            <a:extLst>
              <a:ext uri="{FF2B5EF4-FFF2-40B4-BE49-F238E27FC236}">
                <a16:creationId xmlns:a16="http://schemas.microsoft.com/office/drawing/2014/main" xmlns="" id="{FC68DF99-0AB0-4518-A619-D9AAACC898E6}"/>
              </a:ext>
            </a:extLst>
          </p:cNvPr>
          <p:cNvSpPr/>
          <p:nvPr/>
        </p:nvSpPr>
        <p:spPr>
          <a:xfrm>
            <a:off x="1074143" y="1342500"/>
            <a:ext cx="2153265" cy="584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Đoạn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2</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xmlns="" id="{D80C1CB0-69EE-4A6A-8666-F96667402709}"/>
              </a:ext>
            </a:extLst>
          </p:cNvPr>
          <p:cNvSpPr txBox="1"/>
          <p:nvPr/>
        </p:nvSpPr>
        <p:spPr>
          <a:xfrm>
            <a:off x="1279128" y="1793647"/>
            <a:ext cx="9630695" cy="4524315"/>
          </a:xfrm>
          <a:prstGeom prst="rect">
            <a:avLst/>
          </a:prstGeom>
          <a:noFill/>
        </p:spPr>
        <p:txBody>
          <a:bodyPr wrap="square">
            <a:spAutoFit/>
          </a:bodyPr>
          <a:lstStyle/>
          <a:p>
            <a:pPr marL="69850" algn="just"/>
            <a:r>
              <a:rPr lang="vi-VN" sz="3200" i="1" dirty="0">
                <a:effectLst/>
                <a:latin typeface="Times New Roman" panose="02020603050405020304" pitchFamily="18" charset="0"/>
                <a:ea typeface="Times New Roman" panose="02020603050405020304" pitchFamily="18" charset="0"/>
              </a:rPr>
              <a:t>Ta </a:t>
            </a:r>
            <a:r>
              <a:rPr lang="en-US" sz="3200" i="1" dirty="0" err="1">
                <a:effectLst/>
                <a:latin typeface="Times New Roman" panose="02020603050405020304" pitchFamily="18" charset="0"/>
                <a:ea typeface="Calibri" panose="020F0502020204030204" pitchFamily="34" charset="0"/>
              </a:rPr>
              <a:t>suốt</a:t>
            </a:r>
            <a:r>
              <a:rPr lang="en-US" sz="3200" i="1" dirty="0">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một</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đời</a:t>
            </a:r>
            <a:r>
              <a:rPr lang="en-US" sz="3200" dirty="0">
                <a:solidFill>
                  <a:srgbClr val="191970"/>
                </a:solidFill>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Times New Roman" panose="02020603050405020304" pitchFamily="18" charset="0"/>
              </a:rPr>
              <a:t>không</a:t>
            </a:r>
            <a:r>
              <a:rPr lang="en-US" sz="3200" i="1" dirty="0">
                <a:effectLst/>
                <a:latin typeface="Times New Roman" panose="02020603050405020304" pitchFamily="18" charset="0"/>
                <a:ea typeface="Times New Roman" panose="02020603050405020304" pitchFamily="18" charset="0"/>
              </a:rPr>
              <a:t> </a:t>
            </a:r>
            <a:r>
              <a:rPr lang="vi-VN" sz="3200" i="1" dirty="0">
                <a:effectLst/>
                <a:latin typeface="Times New Roman" panose="02020603050405020304" pitchFamily="18" charset="0"/>
                <a:ea typeface="Times New Roman" panose="02020603050405020304" pitchFamily="18" charset="0"/>
              </a:rPr>
              <a:t> vì</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vàng</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ngọc</a:t>
            </a:r>
            <a:r>
              <a:rPr lang="en-US" sz="3200" i="1" dirty="0">
                <a:effectLst/>
                <a:latin typeface="Times New Roman" panose="02020603050405020304" pitchFamily="18" charset="0"/>
                <a:ea typeface="Times New Roman" panose="02020603050405020304" pitchFamily="18" charset="0"/>
              </a:rPr>
              <a:t> hay </a:t>
            </a:r>
            <a:r>
              <a:rPr lang="en-US" sz="3200" b="1" i="1" dirty="0" err="1">
                <a:solidFill>
                  <a:srgbClr val="7030A0"/>
                </a:solidFill>
                <a:effectLst/>
                <a:latin typeface="Times New Roman" panose="02020603050405020304" pitchFamily="18" charset="0"/>
                <a:ea typeface="Calibri" panose="020F0502020204030204" pitchFamily="34" charset="0"/>
              </a:rPr>
              <a:t>có</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địa</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vị</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lớn</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và</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sức</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mạnh</a:t>
            </a:r>
            <a:r>
              <a:rPr lang="en-US" sz="3200" i="1" dirty="0">
                <a:solidFill>
                  <a:srgbClr val="7030A0"/>
                </a:solidFill>
                <a:effectLst/>
                <a:latin typeface="Times New Roman" panose="02020603050405020304" pitchFamily="18" charset="0"/>
                <a:ea typeface="Times New Roman" panose="02020603050405020304" pitchFamily="18" charset="0"/>
              </a:rPr>
              <a:t> </a:t>
            </a:r>
            <a:r>
              <a:rPr lang="vi-VN" sz="3200" i="1" dirty="0">
                <a:effectLst/>
                <a:latin typeface="Times New Roman" panose="02020603050405020304" pitchFamily="18" charset="0"/>
                <a:ea typeface="Times New Roman" panose="02020603050405020304" pitchFamily="18" charset="0"/>
              </a:rPr>
              <a:t>m</a:t>
            </a:r>
            <a:r>
              <a:rPr lang="en-US" sz="3200" i="1" dirty="0">
                <a:effectLst/>
                <a:latin typeface="Times New Roman" panose="02020603050405020304" pitchFamily="18" charset="0"/>
                <a:ea typeface="Times New Roman" panose="02020603050405020304" pitchFamily="18" charset="0"/>
              </a:rPr>
              <a:t>à </a:t>
            </a:r>
            <a:r>
              <a:rPr lang="vi-VN" sz="3200" i="1" dirty="0">
                <a:effectLst/>
                <a:latin typeface="Times New Roman" panose="02020603050405020304" pitchFamily="18" charset="0"/>
                <a:ea typeface="Times New Roman" panose="02020603050405020304" pitchFamily="18" charset="0"/>
              </a:rPr>
              <a:t>ép mình viết câu đối bao giờ. Đời ta cũng mới viết có hai </a:t>
            </a:r>
            <a:r>
              <a:rPr lang="en-US" sz="3200" b="1" i="1" dirty="0" err="1">
                <a:solidFill>
                  <a:srgbClr val="7030A0"/>
                </a:solidFill>
                <a:effectLst/>
                <a:latin typeface="Times New Roman" panose="02020603050405020304" pitchFamily="18" charset="0"/>
                <a:ea typeface="Calibri" panose="020F0502020204030204" pitchFamily="34" charset="0"/>
              </a:rPr>
              <a:t>bộ</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bốn</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bức</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tranh</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hoặc</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chữ</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Hán</a:t>
            </a:r>
            <a:r>
              <a:rPr lang="en-US" sz="3200" b="1" i="1" dirty="0">
                <a:solidFill>
                  <a:srgbClr val="7030A0"/>
                </a:solidFill>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Times New Roman" panose="02020603050405020304" pitchFamily="18" charset="0"/>
              </a:rPr>
              <a:t>và một </a:t>
            </a:r>
            <a:r>
              <a:rPr lang="en-US" sz="3200" b="1" i="1" dirty="0" err="1">
                <a:solidFill>
                  <a:srgbClr val="7030A0"/>
                </a:solidFill>
                <a:effectLst/>
                <a:latin typeface="Times New Roman" panose="02020603050405020304" pitchFamily="18" charset="0"/>
                <a:ea typeface="Calibri" panose="020F0502020204030204" pitchFamily="34" charset="0"/>
              </a:rPr>
              <a:t>bức</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thư</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họa</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lớn</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treo</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tại</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phòng</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chính</a:t>
            </a:r>
            <a:r>
              <a:rPr lang="en-US" sz="3200" b="1" i="1" dirty="0">
                <a:solidFill>
                  <a:srgbClr val="7030A0"/>
                </a:solidFill>
                <a:effectLst/>
                <a:latin typeface="Times New Roman" panose="02020603050405020304" pitchFamily="18" charset="0"/>
                <a:ea typeface="Calibri" panose="020F0502020204030204" pitchFamily="34" charset="0"/>
              </a:rPr>
              <a:t> ở </a:t>
            </a:r>
            <a:r>
              <a:rPr lang="en-US" sz="3200" b="1" i="1" dirty="0" err="1">
                <a:solidFill>
                  <a:srgbClr val="7030A0"/>
                </a:solidFill>
                <a:effectLst/>
                <a:latin typeface="Times New Roman" panose="02020603050405020304" pitchFamily="18" charset="0"/>
                <a:ea typeface="Calibri" panose="020F0502020204030204" pitchFamily="34" charset="0"/>
              </a:rPr>
              <a:t>giữa</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nhà</a:t>
            </a:r>
            <a:r>
              <a:rPr lang="en-US" sz="3200" b="1" i="1" dirty="0">
                <a:solidFill>
                  <a:srgbClr val="7030A0"/>
                </a:solidFill>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Times New Roman" panose="02020603050405020304" pitchFamily="18" charset="0"/>
              </a:rPr>
              <a:t>cho ba người bạn thân của ta thôi. T</a:t>
            </a:r>
            <a:r>
              <a:rPr lang="en-US" sz="3200" i="1" dirty="0">
                <a:effectLst/>
                <a:latin typeface="Times New Roman" panose="02020603050405020304" pitchFamily="18" charset="0"/>
                <a:ea typeface="Times New Roman" panose="02020603050405020304" pitchFamily="18" charset="0"/>
              </a:rPr>
              <a:t>a</a:t>
            </a:r>
            <a:r>
              <a:rPr lang="vi-VN" sz="3200" i="1" dirty="0">
                <a:effectLst/>
                <a:latin typeface="Times New Roman" panose="02020603050405020304" pitchFamily="18" charset="0"/>
                <a:ea typeface="Times New Roman" panose="02020603050405020304" pitchFamily="18" charset="0"/>
              </a:rPr>
              <a:t> rất cảm </a:t>
            </a:r>
            <a:r>
              <a:rPr lang="en-US" sz="3200" b="1" i="1" dirty="0" err="1">
                <a:solidFill>
                  <a:srgbClr val="7030A0"/>
                </a:solidFill>
                <a:effectLst/>
                <a:latin typeface="Times New Roman" panose="02020603050405020304" pitchFamily="18" charset="0"/>
                <a:ea typeface="Calibri" panose="020F0502020204030204" pitchFamily="34" charset="0"/>
              </a:rPr>
              <a:t>cái</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nhìn</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đặc</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biệt</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và</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lòng</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quý</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trọng</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người</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có</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tài</a:t>
            </a:r>
            <a:r>
              <a:rPr lang="en-US" sz="3200" b="1" i="1" dirty="0">
                <a:solidFill>
                  <a:srgbClr val="C00000"/>
                </a:solidFill>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Times New Roman" panose="02020603050405020304" pitchFamily="18" charset="0"/>
              </a:rPr>
              <a:t>của các người. Nào ta có biết đâu một người như thầy quản</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đây</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mà</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lại</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có</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những</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sở</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thích</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cao</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quý</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như</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vậy</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Thiếu</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chút</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nữa</a:t>
            </a:r>
            <a:r>
              <a:rPr lang="en-US" sz="3200" i="1" dirty="0">
                <a:effectLst/>
                <a:latin typeface="Times New Roman" panose="02020603050405020304" pitchFamily="18" charset="0"/>
                <a:ea typeface="Times New Roman" panose="02020603050405020304" pitchFamily="18" charset="0"/>
              </a:rPr>
              <a:t>, ta </a:t>
            </a:r>
            <a:r>
              <a:rPr lang="en-US" sz="3200" i="1" dirty="0" err="1">
                <a:effectLst/>
                <a:latin typeface="Times New Roman" panose="02020603050405020304" pitchFamily="18" charset="0"/>
                <a:ea typeface="Times New Roman" panose="02020603050405020304" pitchFamily="18" charset="0"/>
              </a:rPr>
              <a:t>đã</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phụ</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mất</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một</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tấm</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lòng</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trong</a:t>
            </a:r>
            <a:r>
              <a:rPr lang="en-US" sz="3200" i="1" dirty="0">
                <a:effectLst/>
                <a:latin typeface="Times New Roman" panose="02020603050405020304" pitchFamily="18" charset="0"/>
                <a:ea typeface="Times New Roman" panose="02020603050405020304" pitchFamily="18" charset="0"/>
              </a:rPr>
              <a:t> </a:t>
            </a:r>
            <a:r>
              <a:rPr lang="en-US" sz="3200" b="1" i="1" dirty="0" err="1">
                <a:solidFill>
                  <a:srgbClr val="7030A0"/>
                </a:solidFill>
                <a:effectLst/>
                <a:latin typeface="Times New Roman" panose="02020603050405020304" pitchFamily="18" charset="0"/>
                <a:ea typeface="Calibri" panose="020F0502020204030204" pitchFamily="34" charset="0"/>
              </a:rPr>
              <a:t>mọi</a:t>
            </a:r>
            <a:r>
              <a:rPr lang="en-US" sz="3200" b="1" i="1" dirty="0">
                <a:solidFill>
                  <a:srgbClr val="7030A0"/>
                </a:solidFill>
                <a:effectLst/>
                <a:latin typeface="Times New Roman" panose="02020603050405020304" pitchFamily="18" charset="0"/>
                <a:ea typeface="Calibri" panose="020F0502020204030204" pitchFamily="34" charset="0"/>
              </a:rPr>
              <a:t> </a:t>
            </a:r>
            <a:r>
              <a:rPr lang="en-US" sz="3200" b="1" i="1" dirty="0" err="1">
                <a:solidFill>
                  <a:srgbClr val="7030A0"/>
                </a:solidFill>
                <a:effectLst/>
                <a:latin typeface="Times New Roman" panose="02020603050405020304" pitchFamily="18" charset="0"/>
                <a:ea typeface="Calibri" panose="020F0502020204030204" pitchFamily="34" charset="0"/>
              </a:rPr>
              <a:t>người</a:t>
            </a:r>
            <a:r>
              <a:rPr lang="en-US" sz="3200" b="1" i="1" dirty="0">
                <a:solidFill>
                  <a:srgbClr val="7030A0"/>
                </a:solidFill>
                <a:effectLst/>
                <a:latin typeface="Times New Roman" panose="02020603050405020304" pitchFamily="18" charset="0"/>
                <a:ea typeface="Calibri" panose="020F0502020204030204" pitchFamily="34" charset="0"/>
              </a:rPr>
              <a:t> ở </a:t>
            </a:r>
            <a:r>
              <a:rPr lang="en-US" sz="3200" b="1" i="1" dirty="0" err="1">
                <a:solidFill>
                  <a:srgbClr val="7030A0"/>
                </a:solidFill>
                <a:effectLst/>
                <a:latin typeface="Times New Roman" panose="02020603050405020304" pitchFamily="18" charset="0"/>
                <a:ea typeface="Calibri" panose="020F0502020204030204" pitchFamily="34" charset="0"/>
              </a:rPr>
              <a:t>đời</a:t>
            </a:r>
            <a:r>
              <a:rPr lang="en-US" sz="3200" b="1" i="1" dirty="0">
                <a:solidFill>
                  <a:srgbClr val="7030A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4674906"/>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ĐÊM HỘI LONG TRÌ">
            <a:hlinkClick r:id="" action="ppaction://media"/>
            <a:extLst>
              <a:ext uri="{FF2B5EF4-FFF2-40B4-BE49-F238E27FC236}">
                <a16:creationId xmlns:a16="http://schemas.microsoft.com/office/drawing/2014/main" xmlns="" id="{B67C4D54-73CD-41F4-88E8-BAFFB272AA6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59562" y="0"/>
            <a:ext cx="10273517" cy="6857572"/>
          </a:xfrm>
          <a:prstGeom prst="rect">
            <a:avLst/>
          </a:prstGeom>
        </p:spPr>
      </p:pic>
      <p:sp>
        <p:nvSpPr>
          <p:cNvPr id="3" name="TextBox 2">
            <a:extLst>
              <a:ext uri="{FF2B5EF4-FFF2-40B4-BE49-F238E27FC236}">
                <a16:creationId xmlns:a16="http://schemas.microsoft.com/office/drawing/2014/main" xmlns="" id="{05D4F232-7B5F-498A-B8B8-50BE125676DE}"/>
              </a:ext>
            </a:extLst>
          </p:cNvPr>
          <p:cNvSpPr txBox="1"/>
          <p:nvPr/>
        </p:nvSpPr>
        <p:spPr>
          <a:xfrm>
            <a:off x="1125416" y="0"/>
            <a:ext cx="3233578" cy="707886"/>
          </a:xfrm>
          <a:prstGeom prst="rect">
            <a:avLst/>
          </a:prstGeom>
          <a:noFill/>
        </p:spPr>
        <p:txBody>
          <a:bodyPr wrap="none" rtlCol="0">
            <a:spAutoFit/>
          </a:bodyPr>
          <a:lstStyle/>
          <a:p>
            <a:r>
              <a:rPr lang="en-US" sz="4000" b="1" dirty="0">
                <a:solidFill>
                  <a:schemeClr val="bg1"/>
                </a:solidFill>
                <a:latin typeface="Viner Hand ITC" panose="03070502030502020203" pitchFamily="66" charset="0"/>
              </a:rPr>
              <a:t>KHỞI ĐỘNG</a:t>
            </a:r>
          </a:p>
        </p:txBody>
      </p:sp>
    </p:spTree>
    <p:extLst>
      <p:ext uri="{BB962C8B-B14F-4D97-AF65-F5344CB8AC3E}">
        <p14:creationId xmlns:p14="http://schemas.microsoft.com/office/powerpoint/2010/main" val="32664824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2D2B266D-3625-4584-A5C3-7D3F672CFF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2">
            <a:extLst>
              <a:ext uri="{FF2B5EF4-FFF2-40B4-BE49-F238E27FC236}">
                <a16:creationId xmlns:a16="http://schemas.microsoft.com/office/drawing/2014/main" xmlns="" id="{C463B99A-73EE-4FBB-B7C4-F9F9BCC25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xmlns="" id="{A5D2A5D1-BA0D-47D3-B051-DA7743C46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840A4F8B-B669-405B-96F2-678579BEEBBB}"/>
              </a:ext>
            </a:extLst>
          </p:cNvPr>
          <p:cNvPicPr>
            <a:picLocks noChangeAspect="1"/>
          </p:cNvPicPr>
          <p:nvPr/>
        </p:nvPicPr>
        <p:blipFill>
          <a:blip r:embed="rId2"/>
          <a:stretch>
            <a:fillRect/>
          </a:stretch>
        </p:blipFill>
        <p:spPr>
          <a:xfrm>
            <a:off x="1077191" y="1028699"/>
            <a:ext cx="10037618" cy="5371667"/>
          </a:xfrm>
          <a:prstGeom prst="rect">
            <a:avLst/>
          </a:prstGeom>
        </p:spPr>
      </p:pic>
      <p:sp>
        <p:nvSpPr>
          <p:cNvPr id="12" name="Hexagon 11">
            <a:extLst>
              <a:ext uri="{FF2B5EF4-FFF2-40B4-BE49-F238E27FC236}">
                <a16:creationId xmlns:a16="http://schemas.microsoft.com/office/drawing/2014/main" xmlns="" id="{F6E5AF80-1C84-4359-B0B4-C4EA30A407AF}"/>
              </a:ext>
            </a:extLst>
          </p:cNvPr>
          <p:cNvSpPr/>
          <p:nvPr/>
        </p:nvSpPr>
        <p:spPr>
          <a:xfrm>
            <a:off x="2694853" y="897290"/>
            <a:ext cx="6814995" cy="523220"/>
          </a:xfrm>
          <a:prstGeom prst="hexagon">
            <a:avLst/>
          </a:prstGeom>
          <a:solidFill>
            <a:schemeClr val="accent4">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85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xmlns="" id="{2DD5B4C7-22EF-47EA-A186-92C3D1A5D999}"/>
              </a:ext>
            </a:extLst>
          </p:cNvPr>
          <p:cNvSpPr txBox="1"/>
          <p:nvPr/>
        </p:nvSpPr>
        <p:spPr>
          <a:xfrm>
            <a:off x="556751" y="98137"/>
            <a:ext cx="6098458" cy="584775"/>
          </a:xfrm>
          <a:prstGeom prst="rect">
            <a:avLst/>
          </a:prstGeom>
          <a:noFill/>
        </p:spPr>
        <p:txBody>
          <a:bodyPr wrap="square">
            <a:spAutoFit/>
          </a:bodyPr>
          <a:lstStyle/>
          <a:p>
            <a:pPr marL="6985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2.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Tác</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dụng</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của</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từ</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Hán</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Việt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7" name="TextBox 16">
            <a:extLst>
              <a:ext uri="{FF2B5EF4-FFF2-40B4-BE49-F238E27FC236}">
                <a16:creationId xmlns:a16="http://schemas.microsoft.com/office/drawing/2014/main" xmlns="" id="{9F94367F-1661-4244-B044-13AAB045A1FD}"/>
              </a:ext>
            </a:extLst>
          </p:cNvPr>
          <p:cNvSpPr txBox="1"/>
          <p:nvPr/>
        </p:nvSpPr>
        <p:spPr>
          <a:xfrm>
            <a:off x="2710018" y="863454"/>
            <a:ext cx="7053416" cy="523220"/>
          </a:xfrm>
          <a:prstGeom prst="rect">
            <a:avLst/>
          </a:prstGeom>
          <a:noFill/>
        </p:spPr>
        <p:txBody>
          <a:bodyPr wrap="square">
            <a:spAutoFit/>
          </a:bodyPr>
          <a:lstStyle/>
          <a:p>
            <a:pPr marL="6985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a.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Thay</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thế</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từ</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Hán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Việt</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bằng</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từ</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thuần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9" name="Oval 8">
            <a:extLst>
              <a:ext uri="{FF2B5EF4-FFF2-40B4-BE49-F238E27FC236}">
                <a16:creationId xmlns:a16="http://schemas.microsoft.com/office/drawing/2014/main" xmlns="" id="{FC68DF99-0AB0-4518-A619-D9AAACC898E6}"/>
              </a:ext>
            </a:extLst>
          </p:cNvPr>
          <p:cNvSpPr/>
          <p:nvPr/>
        </p:nvSpPr>
        <p:spPr>
          <a:xfrm>
            <a:off x="1074143" y="1518083"/>
            <a:ext cx="2893173" cy="584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Nhận</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xét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750600F1-F7FB-470D-888D-4263F9C27913}"/>
              </a:ext>
            </a:extLst>
          </p:cNvPr>
          <p:cNvSpPr txBox="1"/>
          <p:nvPr/>
        </p:nvSpPr>
        <p:spPr>
          <a:xfrm>
            <a:off x="2566218" y="2220114"/>
            <a:ext cx="6814995" cy="3170099"/>
          </a:xfrm>
          <a:prstGeom prst="rect">
            <a:avLst/>
          </a:prstGeom>
          <a:noFill/>
        </p:spPr>
        <p:txBody>
          <a:bodyPr wrap="square">
            <a:spAutoFit/>
          </a:bodyPr>
          <a:lstStyle/>
          <a:p>
            <a:pPr algn="just"/>
            <a:r>
              <a:rPr lang="en-US" sz="4000" dirty="0" err="1">
                <a:effectLst/>
                <a:latin typeface="Times New Roman" panose="02020603050405020304" pitchFamily="18" charset="0"/>
                <a:ea typeface="Calibri" panose="020F0502020204030204" pitchFamily="34" charset="0"/>
              </a:rPr>
              <a:t>Tuy</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vẫn</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diễn</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tả</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được</a:t>
            </a:r>
            <a:r>
              <a:rPr lang="en-US" sz="4000" dirty="0">
                <a:effectLst/>
                <a:latin typeface="Times New Roman" panose="02020603050405020304" pitchFamily="18" charset="0"/>
                <a:ea typeface="Calibri" panose="020F0502020204030204" pitchFamily="34" charset="0"/>
              </a:rPr>
              <a:t> ý </a:t>
            </a:r>
            <a:r>
              <a:rPr lang="en-US" sz="4000" dirty="0" err="1">
                <a:effectLst/>
                <a:latin typeface="Times New Roman" panose="02020603050405020304" pitchFamily="18" charset="0"/>
                <a:ea typeface="Calibri" panose="020F0502020204030204" pitchFamily="34" charset="0"/>
              </a:rPr>
              <a:t>văn</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nhưng</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đoạn</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văn</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bị</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mất</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đi</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sự</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trang</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trọng</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cổ</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kính</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chỉ</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còn</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lại</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sự</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dân</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dã</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nôm</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na</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không</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còn</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phù</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hợp</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ngữ</a:t>
            </a:r>
            <a:r>
              <a:rPr lang="en-US" sz="4000" dirty="0">
                <a:effectLst/>
                <a:latin typeface="Times New Roman" panose="02020603050405020304" pitchFamily="18" charset="0"/>
                <a:ea typeface="Calibri" panose="020F0502020204030204" pitchFamily="34" charset="0"/>
              </a:rPr>
              <a:t> </a:t>
            </a:r>
            <a:r>
              <a:rPr lang="en-US" sz="4000" dirty="0" err="1">
                <a:effectLst/>
                <a:latin typeface="Times New Roman" panose="02020603050405020304" pitchFamily="18" charset="0"/>
                <a:ea typeface="Calibri" panose="020F0502020204030204" pitchFamily="34" charset="0"/>
              </a:rPr>
              <a:t>cảnh</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8524879"/>
      </p:ext>
    </p:extLst>
  </p:cSld>
  <p:clrMapOvr>
    <a:masterClrMapping/>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xmlns="" id="{6BEC01A3-25D4-43A4-9C48-4D60B6EDA9B1}"/>
              </a:ext>
            </a:extLst>
          </p:cNvPr>
          <p:cNvSpPr/>
          <p:nvPr/>
        </p:nvSpPr>
        <p:spPr>
          <a:xfrm>
            <a:off x="511278" y="1858292"/>
            <a:ext cx="2583373" cy="4482280"/>
          </a:xfrm>
          <a:prstGeom prst="roundRect">
            <a:avLst>
              <a:gd name="adj" fmla="val 12105"/>
            </a:avLst>
          </a:prstGeom>
          <a:noFill/>
          <a:ln w="50800" cap="flat" cmpd="sng" algn="ctr">
            <a:solidFill>
              <a:srgbClr val="F79646"/>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a:ln>
                <a:noFill/>
              </a:ln>
              <a:solidFill>
                <a:prstClr val="white"/>
              </a:solidFill>
              <a:effectLst/>
              <a:uLnTx/>
              <a:uFillTx/>
              <a:latin typeface="Calibri"/>
              <a:ea typeface="+mn-ea"/>
              <a:cs typeface="+mn-cs"/>
            </a:endParaRPr>
          </a:p>
        </p:txBody>
      </p:sp>
      <p:sp>
        <p:nvSpPr>
          <p:cNvPr id="3" name="Rounded Rectangle 2">
            <a:extLst>
              <a:ext uri="{FF2B5EF4-FFF2-40B4-BE49-F238E27FC236}">
                <a16:creationId xmlns:a16="http://schemas.microsoft.com/office/drawing/2014/main" xmlns="" id="{86F0385E-B640-42E2-ABC6-A5FB487465F8}"/>
              </a:ext>
            </a:extLst>
          </p:cNvPr>
          <p:cNvSpPr/>
          <p:nvPr/>
        </p:nvSpPr>
        <p:spPr>
          <a:xfrm>
            <a:off x="6435420" y="1858292"/>
            <a:ext cx="3100403" cy="4482280"/>
          </a:xfrm>
          <a:prstGeom prst="roundRect">
            <a:avLst>
              <a:gd name="adj" fmla="val 12105"/>
            </a:avLst>
          </a:prstGeom>
          <a:noFill/>
          <a:ln w="50800" cap="flat" cmpd="sng" algn="ctr">
            <a:solidFill>
              <a:srgbClr val="F79646"/>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a:ln>
                <a:noFill/>
              </a:ln>
              <a:solidFill>
                <a:prstClr val="white"/>
              </a:solidFill>
              <a:effectLst/>
              <a:uLnTx/>
              <a:uFillTx/>
              <a:latin typeface="Calibri"/>
              <a:ea typeface="+mn-ea"/>
              <a:cs typeface="+mn-cs"/>
            </a:endParaRPr>
          </a:p>
        </p:txBody>
      </p:sp>
      <p:sp>
        <p:nvSpPr>
          <p:cNvPr id="4" name="Rounded Rectangle 2">
            <a:extLst>
              <a:ext uri="{FF2B5EF4-FFF2-40B4-BE49-F238E27FC236}">
                <a16:creationId xmlns:a16="http://schemas.microsoft.com/office/drawing/2014/main" xmlns="" id="{05593733-97BC-4BC1-BD95-AED1E502AC39}"/>
              </a:ext>
            </a:extLst>
          </p:cNvPr>
          <p:cNvSpPr/>
          <p:nvPr/>
        </p:nvSpPr>
        <p:spPr>
          <a:xfrm>
            <a:off x="3307513" y="1858292"/>
            <a:ext cx="2915045" cy="4482280"/>
          </a:xfrm>
          <a:prstGeom prst="roundRect">
            <a:avLst>
              <a:gd name="adj" fmla="val 12105"/>
            </a:avLst>
          </a:prstGeom>
          <a:noFill/>
          <a:ln w="50800" cap="flat" cmpd="sng" algn="ctr">
            <a:solidFill>
              <a:srgbClr val="F79646"/>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a:ln>
                <a:noFill/>
              </a:ln>
              <a:solidFill>
                <a:prstClr val="white"/>
              </a:solidFill>
              <a:effectLst/>
              <a:uLnTx/>
              <a:uFillTx/>
              <a:latin typeface="Calibri"/>
              <a:ea typeface="+mn-ea"/>
              <a:cs typeface="+mn-cs"/>
            </a:endParaRPr>
          </a:p>
        </p:txBody>
      </p:sp>
      <p:sp>
        <p:nvSpPr>
          <p:cNvPr id="5" name="Rounded Rectangle 2">
            <a:extLst>
              <a:ext uri="{FF2B5EF4-FFF2-40B4-BE49-F238E27FC236}">
                <a16:creationId xmlns:a16="http://schemas.microsoft.com/office/drawing/2014/main" xmlns="" id="{80DBACF2-163B-4B40-8503-718054659B7F}"/>
              </a:ext>
            </a:extLst>
          </p:cNvPr>
          <p:cNvSpPr/>
          <p:nvPr/>
        </p:nvSpPr>
        <p:spPr>
          <a:xfrm>
            <a:off x="9748684" y="1858292"/>
            <a:ext cx="1932038" cy="4482280"/>
          </a:xfrm>
          <a:prstGeom prst="roundRect">
            <a:avLst>
              <a:gd name="adj" fmla="val 12105"/>
            </a:avLst>
          </a:prstGeom>
          <a:noFill/>
          <a:ln w="50800" cap="flat" cmpd="sng" algn="ctr">
            <a:solidFill>
              <a:srgbClr val="F79646"/>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xmlns="" id="{EED9F528-7360-45C9-AAEB-F1E19A5FCD8B}"/>
              </a:ext>
            </a:extLst>
          </p:cNvPr>
          <p:cNvSpPr txBox="1"/>
          <p:nvPr/>
        </p:nvSpPr>
        <p:spPr>
          <a:xfrm>
            <a:off x="564295" y="1943910"/>
            <a:ext cx="2477337" cy="4401205"/>
          </a:xfrm>
          <a:prstGeom prst="rect">
            <a:avLst/>
          </a:prstGeom>
          <a:noFill/>
        </p:spPr>
        <p:txBody>
          <a:bodyPr wrap="square">
            <a:spAutoFit/>
          </a:bodyPr>
          <a:lstStyle/>
          <a:p>
            <a:pPr lvl="0" algn="just">
              <a:buSzPts val="1400"/>
            </a:pPr>
            <a:r>
              <a:rPr lang="en-US" sz="2800" b="1" dirty="0" err="1">
                <a:solidFill>
                  <a:srgbClr val="000000"/>
                </a:solidFill>
                <a:effectLst/>
                <a:latin typeface="Times New Roman" panose="02020603050405020304" pitchFamily="18" charset="0"/>
                <a:ea typeface="Times New Roman" panose="02020603050405020304" pitchFamily="18" charset="0"/>
              </a:rPr>
              <a:t>Dựng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lại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khung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cảnh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xưa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cũ</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đưa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người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đọc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trở</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với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thời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kì</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hoá</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trung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đại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đắm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mình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không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khí</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xã</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hội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phong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kiến</a:t>
            </a: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A48EDFE2-90B6-40E6-AAA7-9C877DE55ADB}"/>
              </a:ext>
            </a:extLst>
          </p:cNvPr>
          <p:cNvSpPr txBox="1"/>
          <p:nvPr/>
        </p:nvSpPr>
        <p:spPr>
          <a:xfrm>
            <a:off x="3392240" y="2021940"/>
            <a:ext cx="2792979" cy="4154984"/>
          </a:xfrm>
          <a:prstGeom prst="rect">
            <a:avLst/>
          </a:prstGeom>
          <a:noFill/>
        </p:spPr>
        <p:txBody>
          <a:bodyPr wrap="square">
            <a:spAutoFit/>
          </a:bodyPr>
          <a:lstStyle/>
          <a:p>
            <a:pPr lvl="0" algn="just">
              <a:buSzPts val="1400"/>
            </a:pPr>
            <a:r>
              <a:rPr lang="en-US" sz="2400" b="1" dirty="0" err="1">
                <a:solidFill>
                  <a:srgbClr val="000000"/>
                </a:solidFill>
                <a:effectLst/>
                <a:latin typeface="Times New Roman" panose="02020603050405020304" pitchFamily="18" charset="0"/>
                <a:ea typeface="Times New Roman" panose="02020603050405020304" pitchFamily="18" charset="0"/>
              </a:rPr>
              <a:t>Lột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tả</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được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thần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thái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linh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hồn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một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thời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đã</a:t>
            </a:r>
            <a:r>
              <a:rPr lang="en-US" sz="2400" b="1" dirty="0">
                <a:solidFill>
                  <a:srgbClr val="000000"/>
                </a:solidFill>
                <a:effectLst/>
                <a:latin typeface="Times New Roman" panose="02020603050405020304" pitchFamily="18" charset="0"/>
                <a:ea typeface="Times New Roman" panose="02020603050405020304" pitchFamily="18" charset="0"/>
              </a:rPr>
              <a:t> qua, “</a:t>
            </a:r>
            <a:r>
              <a:rPr lang="en-US" sz="2400" b="1" dirty="0" err="1">
                <a:solidFill>
                  <a:srgbClr val="000000"/>
                </a:solidFill>
                <a:effectLst/>
                <a:latin typeface="Times New Roman" panose="02020603050405020304" pitchFamily="18" charset="0"/>
                <a:ea typeface="Times New Roman" panose="02020603050405020304" pitchFamily="18" charset="0"/>
              </a:rPr>
              <a:t>phục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chế</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chính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xác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sinh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động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ngôn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ngữ</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cử</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chỉ</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những</a:t>
            </a:r>
            <a:r>
              <a:rPr lang="en-US" sz="2400" b="1" dirty="0">
                <a:solidFill>
                  <a:srgbClr val="000000"/>
                </a:solidFill>
                <a:effectLst/>
                <a:latin typeface="Times New Roman" panose="02020603050405020304" pitchFamily="18" charset="0"/>
                <a:ea typeface="Times New Roman" panose="02020603050405020304" pitchFamily="18" charset="0"/>
              </a:rPr>
              <a:t> con </a:t>
            </a:r>
            <a:r>
              <a:rPr lang="en-US" sz="2400" b="1" dirty="0" err="1">
                <a:solidFill>
                  <a:srgbClr val="000000"/>
                </a:solidFill>
                <a:effectLst/>
                <a:latin typeface="Times New Roman" panose="02020603050405020304" pitchFamily="18" charset="0"/>
                <a:ea typeface="Times New Roman" panose="02020603050405020304" pitchFamily="18" charset="0"/>
              </a:rPr>
              <a:t>người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chỉ</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còn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thấp</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thoáng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màn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sương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mờ</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ảo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dĩ</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vãng</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xmlns="" id="{58680B3D-E74D-4130-AE6B-A8EAE0E9C025}"/>
              </a:ext>
            </a:extLst>
          </p:cNvPr>
          <p:cNvSpPr txBox="1"/>
          <p:nvPr/>
        </p:nvSpPr>
        <p:spPr>
          <a:xfrm>
            <a:off x="6543259" y="1873040"/>
            <a:ext cx="2925207" cy="4524315"/>
          </a:xfrm>
          <a:prstGeom prst="rect">
            <a:avLst/>
          </a:prstGeom>
          <a:noFill/>
        </p:spPr>
        <p:txBody>
          <a:bodyPr wrap="square">
            <a:spAutoFit/>
          </a:bodyPr>
          <a:lstStyle/>
          <a:p>
            <a:pPr algn="just"/>
            <a:r>
              <a:rPr lang="en-US" sz="2400" b="1" dirty="0" err="1">
                <a:solidFill>
                  <a:srgbClr val="FF0000"/>
                </a:solidFill>
                <a:effectLst/>
                <a:latin typeface="Times New Roman" panose="02020603050405020304" pitchFamily="18" charset="0"/>
                <a:ea typeface="Times New Roman" panose="02020603050405020304" pitchFamily="18" charset="0"/>
              </a:rPr>
              <a:t>Tạo</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cho</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câu</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văn</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nhịp</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điệu</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đĩnh</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đạc</a:t>
            </a:r>
            <a:r>
              <a:rPr lang="en-US" sz="2400" b="1" dirty="0">
                <a:solidFill>
                  <a:srgbClr val="FF0000"/>
                </a:solidFill>
                <a:effectLst/>
                <a:latin typeface="Times New Roman" panose="02020603050405020304" pitchFamily="18" charset="0"/>
                <a:ea typeface="Times New Roman" panose="02020603050405020304" pitchFamily="18" charset="0"/>
              </a:rPr>
              <a:t>, thong </a:t>
            </a:r>
            <a:r>
              <a:rPr lang="en-US" sz="2400" b="1" dirty="0" err="1">
                <a:solidFill>
                  <a:srgbClr val="FF0000"/>
                </a:solidFill>
                <a:effectLst/>
                <a:latin typeface="Times New Roman" panose="02020603050405020304" pitchFamily="18" charset="0"/>
                <a:ea typeface="Times New Roman" panose="02020603050405020304" pitchFamily="18" charset="0"/>
              </a:rPr>
              <a:t>thả</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như</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âm</a:t>
            </a:r>
            <a:r>
              <a:rPr lang="en-US" sz="2400" b="1" dirty="0">
                <a:solidFill>
                  <a:srgbClr val="FF0000"/>
                </a:solidFill>
                <a:effectLst/>
                <a:latin typeface="Times New Roman" panose="02020603050405020304" pitchFamily="18" charset="0"/>
                <a:ea typeface="Times New Roman" panose="02020603050405020304" pitchFamily="18" charset="0"/>
              </a:rPr>
              <a:t> vang </a:t>
            </a:r>
            <a:r>
              <a:rPr lang="en-US" sz="2400" b="1" dirty="0" err="1">
                <a:solidFill>
                  <a:srgbClr val="FF0000"/>
                </a:solidFill>
                <a:effectLst/>
                <a:latin typeface="Times New Roman" panose="02020603050405020304" pitchFamily="18" charset="0"/>
                <a:ea typeface="Times New Roman" panose="02020603050405020304" pitchFamily="18" charset="0"/>
              </a:rPr>
              <a:t>ngàn</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xưa</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góp</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phần</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gợi</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không</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khí</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cổ</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điển</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cho</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truyện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tạo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nên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sự</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cộng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hưởng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hài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hoà</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giúp</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người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hình</a:t>
            </a:r>
            <a:r>
              <a:rPr lang="en-US" sz="2400" b="1" dirty="0">
                <a:solidFill>
                  <a:srgbClr val="000000"/>
                </a:solidFill>
                <a:effectLst/>
                <a:latin typeface="Times New Roman" panose="02020603050405020304" pitchFamily="18" charset="0"/>
                <a:ea typeface="Times New Roman" panose="02020603050405020304" pitchFamily="18" charset="0"/>
              </a:rPr>
              <a:t> dung ra </a:t>
            </a:r>
            <a:r>
              <a:rPr lang="en-US" sz="2400" b="1" dirty="0" err="1">
                <a:solidFill>
                  <a:srgbClr val="000000"/>
                </a:solidFill>
                <a:effectLst/>
                <a:latin typeface="Times New Roman" panose="02020603050405020304" pitchFamily="18" charset="0"/>
                <a:ea typeface="Times New Roman" panose="02020603050405020304" pitchFamily="18" charset="0"/>
              </a:rPr>
              <a:t>phần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nào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cuộc</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sống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chậm</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rãi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một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thời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đã</a:t>
            </a:r>
            <a:r>
              <a:rPr lang="en-US" sz="2400" b="1" dirty="0">
                <a:solidFill>
                  <a:srgbClr val="000000"/>
                </a:solidFill>
                <a:effectLst/>
                <a:latin typeface="Times New Roman" panose="02020603050405020304" pitchFamily="18" charset="0"/>
                <a:ea typeface="Times New Roman" panose="02020603050405020304" pitchFamily="18" charset="0"/>
              </a:rPr>
              <a:t> qua</a:t>
            </a:r>
            <a:endParaRPr lang="en-US" sz="2400" b="1"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xmlns="" id="{20A3BFCD-2A64-4380-96E8-FB382DDF02CE}"/>
              </a:ext>
            </a:extLst>
          </p:cNvPr>
          <p:cNvSpPr txBox="1"/>
          <p:nvPr/>
        </p:nvSpPr>
        <p:spPr>
          <a:xfrm>
            <a:off x="9808070" y="1988154"/>
            <a:ext cx="1813660" cy="3046988"/>
          </a:xfrm>
          <a:prstGeom prst="rect">
            <a:avLst/>
          </a:prstGeom>
          <a:noFill/>
        </p:spPr>
        <p:txBody>
          <a:bodyPr wrap="square">
            <a:spAutoFit/>
          </a:bodyPr>
          <a:lstStyle/>
          <a:p>
            <a:pPr algn="ctr"/>
            <a:r>
              <a:rPr lang="en-US" sz="3200" b="1" dirty="0" err="1">
                <a:solidFill>
                  <a:srgbClr val="FF0000"/>
                </a:solidFill>
                <a:effectLst/>
                <a:latin typeface="Times New Roman" panose="02020603050405020304" pitchFamily="18" charset="0"/>
                <a:ea typeface="Times New Roman" panose="02020603050405020304" pitchFamily="18" charset="0"/>
              </a:rPr>
              <a:t>Tạo</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không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khí</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trang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trọng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nghiêm</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trang</a:t>
            </a:r>
            <a:r>
              <a:rPr lang="en-US" sz="3200" b="1" dirty="0">
                <a:solidFill>
                  <a:srgbClr val="FF0000"/>
                </a:solidFill>
                <a:effectLst/>
                <a:latin typeface="Times New Roman" panose="02020603050405020304" pitchFamily="18" charset="0"/>
                <a:ea typeface="Times New Roman" panose="02020603050405020304" pitchFamily="18" charset="0"/>
              </a:rPr>
              <a:t>.</a:t>
            </a:r>
            <a:endParaRPr lang="en-US" sz="3200" b="1" dirty="0">
              <a:solidFill>
                <a:srgbClr val="FF0000"/>
              </a:solidFill>
            </a:endParaRPr>
          </a:p>
        </p:txBody>
      </p:sp>
      <p:sp>
        <p:nvSpPr>
          <p:cNvPr id="15" name="Rectangle: Rounded Corners 14">
            <a:extLst>
              <a:ext uri="{FF2B5EF4-FFF2-40B4-BE49-F238E27FC236}">
                <a16:creationId xmlns:a16="http://schemas.microsoft.com/office/drawing/2014/main" xmlns="" id="{6346A585-5E08-442D-8F67-BD3185B3C184}"/>
              </a:ext>
            </a:extLst>
          </p:cNvPr>
          <p:cNvSpPr/>
          <p:nvPr/>
        </p:nvSpPr>
        <p:spPr>
          <a:xfrm>
            <a:off x="2359741" y="275670"/>
            <a:ext cx="7905135" cy="782894"/>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solidFill>
                  <a:schemeClr val="tx2"/>
                </a:solidFill>
                <a:effectLst/>
                <a:latin typeface="Times New Roman" panose="02020603050405020304" pitchFamily="18" charset="0"/>
                <a:ea typeface="Calibri" panose="020F0502020204030204" pitchFamily="34" charset="0"/>
              </a:rPr>
              <a:t>c. Tác dụng của từ Hán Việt</a:t>
            </a:r>
            <a:endParaRPr lang="en-US" sz="4400">
              <a:solidFill>
                <a:schemeClr val="tx2"/>
              </a:solidFill>
              <a:effectLst/>
              <a:latin typeface="Times New Roman" panose="02020603050405020304" pitchFamily="18" charset="0"/>
              <a:ea typeface="Times New Roman" panose="02020603050405020304" pitchFamily="18" charset="0"/>
            </a:endParaRPr>
          </a:p>
        </p:txBody>
      </p:sp>
      <p:sp>
        <p:nvSpPr>
          <p:cNvPr id="23" name="Freeform: Shape 22">
            <a:extLst>
              <a:ext uri="{FF2B5EF4-FFF2-40B4-BE49-F238E27FC236}">
                <a16:creationId xmlns:a16="http://schemas.microsoft.com/office/drawing/2014/main" xmlns="" id="{5EDA8284-A154-477A-AA8A-289B6C29B55A}"/>
              </a:ext>
            </a:extLst>
          </p:cNvPr>
          <p:cNvSpPr/>
          <p:nvPr/>
        </p:nvSpPr>
        <p:spPr>
          <a:xfrm>
            <a:off x="1640732" y="1062128"/>
            <a:ext cx="9163652" cy="632887"/>
          </a:xfrm>
          <a:custGeom>
            <a:avLst/>
            <a:gdLst>
              <a:gd name="connsiteX0" fmla="*/ 4806919 w 9163652"/>
              <a:gd name="connsiteY0" fmla="*/ 0 h 632887"/>
              <a:gd name="connsiteX1" fmla="*/ 4996870 w 9163652"/>
              <a:gd name="connsiteY1" fmla="*/ 192035 h 632887"/>
              <a:gd name="connsiteX2" fmla="*/ 4985531 w 9163652"/>
              <a:gd name="connsiteY2" fmla="*/ 248818 h 632887"/>
              <a:gd name="connsiteX3" fmla="*/ 9072709 w 9163652"/>
              <a:gd name="connsiteY3" fmla="*/ 248818 h 632887"/>
              <a:gd name="connsiteX4" fmla="*/ 9072709 w 9163652"/>
              <a:gd name="connsiteY4" fmla="*/ 280147 h 632887"/>
              <a:gd name="connsiteX5" fmla="*/ 9082536 w 9163652"/>
              <a:gd name="connsiteY5" fmla="*/ 280147 h 632887"/>
              <a:gd name="connsiteX6" fmla="*/ 9082536 w 9163652"/>
              <a:gd name="connsiteY6" fmla="*/ 470655 h 632887"/>
              <a:gd name="connsiteX7" fmla="*/ 9163652 w 9163652"/>
              <a:gd name="connsiteY7" fmla="*/ 470655 h 632887"/>
              <a:gd name="connsiteX8" fmla="*/ 9001420 w 9163652"/>
              <a:gd name="connsiteY8" fmla="*/ 632887 h 632887"/>
              <a:gd name="connsiteX9" fmla="*/ 8839188 w 9163652"/>
              <a:gd name="connsiteY9" fmla="*/ 470655 h 632887"/>
              <a:gd name="connsiteX10" fmla="*/ 8920304 w 9163652"/>
              <a:gd name="connsiteY10" fmla="*/ 470655 h 632887"/>
              <a:gd name="connsiteX11" fmla="*/ 8920304 w 9163652"/>
              <a:gd name="connsiteY11" fmla="*/ 366803 h 632887"/>
              <a:gd name="connsiteX12" fmla="*/ 6445851 w 9163652"/>
              <a:gd name="connsiteY12" fmla="*/ 366803 h 632887"/>
              <a:gd name="connsiteX13" fmla="*/ 6445851 w 9163652"/>
              <a:gd name="connsiteY13" fmla="*/ 470655 h 632887"/>
              <a:gd name="connsiteX14" fmla="*/ 6526967 w 9163652"/>
              <a:gd name="connsiteY14" fmla="*/ 470655 h 632887"/>
              <a:gd name="connsiteX15" fmla="*/ 6364735 w 9163652"/>
              <a:gd name="connsiteY15" fmla="*/ 632887 h 632887"/>
              <a:gd name="connsiteX16" fmla="*/ 6202503 w 9163652"/>
              <a:gd name="connsiteY16" fmla="*/ 470655 h 632887"/>
              <a:gd name="connsiteX17" fmla="*/ 6283619 w 9163652"/>
              <a:gd name="connsiteY17" fmla="*/ 470655 h 632887"/>
              <a:gd name="connsiteX18" fmla="*/ 6283619 w 9163652"/>
              <a:gd name="connsiteY18" fmla="*/ 366803 h 632887"/>
              <a:gd name="connsiteX19" fmla="*/ 4884049 w 9163652"/>
              <a:gd name="connsiteY19" fmla="*/ 366803 h 632887"/>
              <a:gd name="connsiteX20" fmla="*/ 4880857 w 9163652"/>
              <a:gd name="connsiteY20" fmla="*/ 368979 h 632887"/>
              <a:gd name="connsiteX21" fmla="*/ 4806919 w 9163652"/>
              <a:gd name="connsiteY21" fmla="*/ 384070 h 632887"/>
              <a:gd name="connsiteX22" fmla="*/ 4732982 w 9163652"/>
              <a:gd name="connsiteY22" fmla="*/ 368979 h 632887"/>
              <a:gd name="connsiteX23" fmla="*/ 4729789 w 9163652"/>
              <a:gd name="connsiteY23" fmla="*/ 366803 h 632887"/>
              <a:gd name="connsiteX24" fmla="*/ 3145499 w 9163652"/>
              <a:gd name="connsiteY24" fmla="*/ 366803 h 632887"/>
              <a:gd name="connsiteX25" fmla="*/ 3145499 w 9163652"/>
              <a:gd name="connsiteY25" fmla="*/ 470655 h 632887"/>
              <a:gd name="connsiteX26" fmla="*/ 3226615 w 9163652"/>
              <a:gd name="connsiteY26" fmla="*/ 470655 h 632887"/>
              <a:gd name="connsiteX27" fmla="*/ 3064383 w 9163652"/>
              <a:gd name="connsiteY27" fmla="*/ 632887 h 632887"/>
              <a:gd name="connsiteX28" fmla="*/ 2902151 w 9163652"/>
              <a:gd name="connsiteY28" fmla="*/ 470655 h 632887"/>
              <a:gd name="connsiteX29" fmla="*/ 2983267 w 9163652"/>
              <a:gd name="connsiteY29" fmla="*/ 470655 h 632887"/>
              <a:gd name="connsiteX30" fmla="*/ 2983267 w 9163652"/>
              <a:gd name="connsiteY30" fmla="*/ 366803 h 632887"/>
              <a:gd name="connsiteX31" fmla="*/ 243348 w 9163652"/>
              <a:gd name="connsiteY31" fmla="*/ 366803 h 632887"/>
              <a:gd name="connsiteX32" fmla="*/ 243348 w 9163652"/>
              <a:gd name="connsiteY32" fmla="*/ 470655 h 632887"/>
              <a:gd name="connsiteX33" fmla="*/ 324464 w 9163652"/>
              <a:gd name="connsiteY33" fmla="*/ 470655 h 632887"/>
              <a:gd name="connsiteX34" fmla="*/ 162232 w 9163652"/>
              <a:gd name="connsiteY34" fmla="*/ 632887 h 632887"/>
              <a:gd name="connsiteX35" fmla="*/ 0 w 9163652"/>
              <a:gd name="connsiteY35" fmla="*/ 470655 h 632887"/>
              <a:gd name="connsiteX36" fmla="*/ 81116 w 9163652"/>
              <a:gd name="connsiteY36" fmla="*/ 470655 h 632887"/>
              <a:gd name="connsiteX37" fmla="*/ 81116 w 9163652"/>
              <a:gd name="connsiteY37" fmla="*/ 280147 h 632887"/>
              <a:gd name="connsiteX38" fmla="*/ 90943 w 9163652"/>
              <a:gd name="connsiteY38" fmla="*/ 280147 h 632887"/>
              <a:gd name="connsiteX39" fmla="*/ 90943 w 9163652"/>
              <a:gd name="connsiteY39" fmla="*/ 248818 h 632887"/>
              <a:gd name="connsiteX40" fmla="*/ 4628308 w 9163652"/>
              <a:gd name="connsiteY40" fmla="*/ 248818 h 632887"/>
              <a:gd name="connsiteX41" fmla="*/ 4616968 w 9163652"/>
              <a:gd name="connsiteY41" fmla="*/ 192035 h 632887"/>
              <a:gd name="connsiteX42" fmla="*/ 4806919 w 9163652"/>
              <a:gd name="connsiteY42" fmla="*/ 0 h 63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63652" h="632887">
                <a:moveTo>
                  <a:pt x="4806919" y="0"/>
                </a:moveTo>
                <a:cubicBezTo>
                  <a:pt x="4911826" y="0"/>
                  <a:pt x="4996870" y="85977"/>
                  <a:pt x="4996870" y="192035"/>
                </a:cubicBezTo>
                <a:lnTo>
                  <a:pt x="4985531" y="248818"/>
                </a:lnTo>
                <a:lnTo>
                  <a:pt x="9072709" y="248818"/>
                </a:lnTo>
                <a:lnTo>
                  <a:pt x="9072709" y="280147"/>
                </a:lnTo>
                <a:lnTo>
                  <a:pt x="9082536" y="280147"/>
                </a:lnTo>
                <a:lnTo>
                  <a:pt x="9082536" y="470655"/>
                </a:lnTo>
                <a:lnTo>
                  <a:pt x="9163652" y="470655"/>
                </a:lnTo>
                <a:lnTo>
                  <a:pt x="9001420" y="632887"/>
                </a:lnTo>
                <a:lnTo>
                  <a:pt x="8839188" y="470655"/>
                </a:lnTo>
                <a:lnTo>
                  <a:pt x="8920304" y="470655"/>
                </a:lnTo>
                <a:lnTo>
                  <a:pt x="8920304" y="366803"/>
                </a:lnTo>
                <a:lnTo>
                  <a:pt x="6445851" y="366803"/>
                </a:lnTo>
                <a:lnTo>
                  <a:pt x="6445851" y="470655"/>
                </a:lnTo>
                <a:lnTo>
                  <a:pt x="6526967" y="470655"/>
                </a:lnTo>
                <a:lnTo>
                  <a:pt x="6364735" y="632887"/>
                </a:lnTo>
                <a:lnTo>
                  <a:pt x="6202503" y="470655"/>
                </a:lnTo>
                <a:lnTo>
                  <a:pt x="6283619" y="470655"/>
                </a:lnTo>
                <a:lnTo>
                  <a:pt x="6283619" y="366803"/>
                </a:lnTo>
                <a:lnTo>
                  <a:pt x="4884049" y="366803"/>
                </a:lnTo>
                <a:lnTo>
                  <a:pt x="4880857" y="368979"/>
                </a:lnTo>
                <a:cubicBezTo>
                  <a:pt x="4858131" y="378697"/>
                  <a:pt x="4833146" y="384070"/>
                  <a:pt x="4806919" y="384070"/>
                </a:cubicBezTo>
                <a:cubicBezTo>
                  <a:pt x="4780693" y="384070"/>
                  <a:pt x="4755707" y="378697"/>
                  <a:pt x="4732982" y="368979"/>
                </a:cubicBezTo>
                <a:lnTo>
                  <a:pt x="4729789" y="366803"/>
                </a:lnTo>
                <a:lnTo>
                  <a:pt x="3145499" y="366803"/>
                </a:lnTo>
                <a:lnTo>
                  <a:pt x="3145499" y="470655"/>
                </a:lnTo>
                <a:lnTo>
                  <a:pt x="3226615" y="470655"/>
                </a:lnTo>
                <a:lnTo>
                  <a:pt x="3064383" y="632887"/>
                </a:lnTo>
                <a:lnTo>
                  <a:pt x="2902151" y="470655"/>
                </a:lnTo>
                <a:lnTo>
                  <a:pt x="2983267" y="470655"/>
                </a:lnTo>
                <a:lnTo>
                  <a:pt x="2983267" y="366803"/>
                </a:lnTo>
                <a:lnTo>
                  <a:pt x="243348" y="366803"/>
                </a:lnTo>
                <a:lnTo>
                  <a:pt x="243348" y="470655"/>
                </a:lnTo>
                <a:lnTo>
                  <a:pt x="324464" y="470655"/>
                </a:lnTo>
                <a:lnTo>
                  <a:pt x="162232" y="632887"/>
                </a:lnTo>
                <a:lnTo>
                  <a:pt x="0" y="470655"/>
                </a:lnTo>
                <a:lnTo>
                  <a:pt x="81116" y="470655"/>
                </a:lnTo>
                <a:lnTo>
                  <a:pt x="81116" y="280147"/>
                </a:lnTo>
                <a:lnTo>
                  <a:pt x="90943" y="280147"/>
                </a:lnTo>
                <a:lnTo>
                  <a:pt x="90943" y="248818"/>
                </a:lnTo>
                <a:lnTo>
                  <a:pt x="4628308" y="248818"/>
                </a:lnTo>
                <a:lnTo>
                  <a:pt x="4616968" y="192035"/>
                </a:lnTo>
                <a:cubicBezTo>
                  <a:pt x="4616968" y="85977"/>
                  <a:pt x="4702012" y="0"/>
                  <a:pt x="4806919" y="0"/>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285200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P spid="9" grpId="0"/>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xmlns="" id="{A169D286-F4D7-4C8B-A6BD-D05384C7F1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6">
            <a:extLst>
              <a:ext uri="{FF2B5EF4-FFF2-40B4-BE49-F238E27FC236}">
                <a16:creationId xmlns:a16="http://schemas.microsoft.com/office/drawing/2014/main" xmlns="" id="{39E8235E-135E-4261-8F54-2B316E493C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7">
            <a:extLst>
              <a:ext uri="{FF2B5EF4-FFF2-40B4-BE49-F238E27FC236}">
                <a16:creationId xmlns:a16="http://schemas.microsoft.com/office/drawing/2014/main" xmlns="" id="{D4ED8EC3-4D57-4620-93CE-4E6661F09A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Shape 59">
            <a:extLst>
              <a:ext uri="{FF2B5EF4-FFF2-40B4-BE49-F238E27FC236}">
                <a16:creationId xmlns:a16="http://schemas.microsoft.com/office/drawing/2014/main" xmlns="" id="{83BCB34A-2F40-4F41-8488-A134C1C155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xmlns="" id="{49332773-A7E6-44EA-8525-AE1F30D96313}"/>
              </a:ext>
            </a:extLst>
          </p:cNvPr>
          <p:cNvPicPr>
            <a:picLocks noChangeAspect="1"/>
          </p:cNvPicPr>
          <p:nvPr/>
        </p:nvPicPr>
        <p:blipFill rotWithShape="1">
          <a:blip r:embed="rId2"/>
          <a:srcRect l="863" r="6909" b="-2"/>
          <a:stretch/>
        </p:blipFill>
        <p:spPr>
          <a:xfrm>
            <a:off x="329507" y="1947996"/>
            <a:ext cx="3806930" cy="2311579"/>
          </a:xfrm>
          <a:prstGeom prst="rect">
            <a:avLst/>
          </a:prstGeom>
        </p:spPr>
      </p:pic>
      <p:sp>
        <p:nvSpPr>
          <p:cNvPr id="62" name="Freeform: Shape 61">
            <a:extLst>
              <a:ext uri="{FF2B5EF4-FFF2-40B4-BE49-F238E27FC236}">
                <a16:creationId xmlns:a16="http://schemas.microsoft.com/office/drawing/2014/main" xmlns="" id="{F78382DC-4207-465E-B379-1E16448AA2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xmlns="" id="{35BE3C06-4E53-4662-A2C1-B402CEA4830A}"/>
              </a:ext>
            </a:extLst>
          </p:cNvPr>
          <p:cNvPicPr>
            <a:picLocks noChangeAspect="1"/>
          </p:cNvPicPr>
          <p:nvPr/>
        </p:nvPicPr>
        <p:blipFill rotWithShape="1">
          <a:blip r:embed="rId3"/>
          <a:srcRect l="4672" r="10990" b="-2"/>
          <a:stretch/>
        </p:blipFill>
        <p:spPr>
          <a:xfrm>
            <a:off x="5114263" y="1873876"/>
            <a:ext cx="6917633" cy="3990618"/>
          </a:xfrm>
          <a:prstGeom prst="rect">
            <a:avLst/>
          </a:prstGeom>
        </p:spPr>
      </p:pic>
      <p:sp>
        <p:nvSpPr>
          <p:cNvPr id="4" name="TextBox 3">
            <a:extLst>
              <a:ext uri="{FF2B5EF4-FFF2-40B4-BE49-F238E27FC236}">
                <a16:creationId xmlns:a16="http://schemas.microsoft.com/office/drawing/2014/main" xmlns="" id="{AC5EEE40-EBA2-4F5A-BA50-78407682BC86}"/>
              </a:ext>
            </a:extLst>
          </p:cNvPr>
          <p:cNvSpPr txBox="1"/>
          <p:nvPr/>
        </p:nvSpPr>
        <p:spPr>
          <a:xfrm>
            <a:off x="7005395" y="1227544"/>
            <a:ext cx="2805255" cy="646331"/>
          </a:xfrm>
          <a:prstGeom prst="rect">
            <a:avLst/>
          </a:prstGeom>
          <a:noFill/>
        </p:spPr>
        <p:txBody>
          <a:bodyPr wrap="non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LUẬT CHƠI</a:t>
            </a:r>
          </a:p>
        </p:txBody>
      </p:sp>
      <p:sp>
        <p:nvSpPr>
          <p:cNvPr id="32" name="TextBox 31">
            <a:extLst>
              <a:ext uri="{FF2B5EF4-FFF2-40B4-BE49-F238E27FC236}">
                <a16:creationId xmlns:a16="http://schemas.microsoft.com/office/drawing/2014/main" xmlns="" id="{F4B0E304-FDF3-4D69-8271-0CEDB304AFC9}"/>
              </a:ext>
            </a:extLst>
          </p:cNvPr>
          <p:cNvSpPr txBox="1"/>
          <p:nvPr/>
        </p:nvSpPr>
        <p:spPr>
          <a:xfrm>
            <a:off x="5386707" y="2569447"/>
            <a:ext cx="6190107" cy="2677656"/>
          </a:xfrm>
          <a:prstGeom prst="rect">
            <a:avLst/>
          </a:prstGeom>
          <a:noFill/>
        </p:spPr>
        <p:txBody>
          <a:bodyPr wrap="square">
            <a:spAutoFit/>
          </a:bodyPr>
          <a:lstStyle/>
          <a:p>
            <a:pPr marL="457200" indent="-457200" algn="just">
              <a:buFont typeface="Wingdings" panose="05000000000000000000" pitchFamily="2" charset="2"/>
              <a:buChar char="ü"/>
            </a:pPr>
            <a:r>
              <a:rPr lang="pt-BR" sz="2800" b="1" dirty="0">
                <a:solidFill>
                  <a:schemeClr val="bg1"/>
                </a:solidFill>
                <a:effectLst/>
                <a:latin typeface="Times New Roman" panose="02020603050405020304" pitchFamily="18" charset="0"/>
                <a:ea typeface="Times New Roman" panose="02020603050405020304" pitchFamily="18" charset="0"/>
              </a:rPr>
              <a:t>GV chia lớp thành 3 nhóm với 3 chủ đề: Cương trực, hàn sĩ, hiếu sinh</a:t>
            </a:r>
            <a:endParaRPr lang="en-US" sz="2800" b="1" dirty="0">
              <a:solidFill>
                <a:schemeClr val="bg1"/>
              </a:solidFill>
              <a:effectLst/>
              <a:latin typeface="Times New Roman" panose="02020603050405020304" pitchFamily="18" charset="0"/>
              <a:ea typeface="Times New Roman" panose="02020603050405020304" pitchFamily="18" charset="0"/>
            </a:endParaRPr>
          </a:p>
          <a:p>
            <a:pPr marL="457200" indent="-457200" algn="just">
              <a:buFont typeface="Wingdings" panose="05000000000000000000" pitchFamily="2" charset="2"/>
              <a:buChar char="ü"/>
            </a:pPr>
            <a:r>
              <a:rPr lang="pt-BR" sz="2800" b="1" dirty="0">
                <a:solidFill>
                  <a:schemeClr val="bg1"/>
                </a:solidFill>
                <a:effectLst/>
                <a:latin typeface="Times New Roman" panose="02020603050405020304" pitchFamily="18" charset="0"/>
                <a:ea typeface="Times New Roman" panose="02020603050405020304" pitchFamily="18" charset="0"/>
              </a:rPr>
              <a:t>HS các nhóm theo từng chủ đề tìm ít nhất 5 từ Hán Việt có chứa yếu tố tạo nên từ đó rồi đặt câu với từ Hán Việt tìm được</a:t>
            </a:r>
            <a:endParaRPr lang="en-US" sz="2800" b="1" dirty="0">
              <a:solidFill>
                <a:schemeClr val="bg1"/>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xmlns="" id="{C90CE605-D637-4739-A3AA-BCB97962A7E0}"/>
              </a:ext>
            </a:extLst>
          </p:cNvPr>
          <p:cNvSpPr txBox="1"/>
          <p:nvPr/>
        </p:nvSpPr>
        <p:spPr>
          <a:xfrm>
            <a:off x="967241" y="1190779"/>
            <a:ext cx="2531462" cy="646331"/>
          </a:xfrm>
          <a:prstGeom prst="rect">
            <a:avLst/>
          </a:prstGeom>
          <a:noFill/>
        </p:spPr>
        <p:txBody>
          <a:bodyPr wrap="non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TRÒ CHƠI</a:t>
            </a:r>
          </a:p>
        </p:txBody>
      </p:sp>
      <p:sp>
        <p:nvSpPr>
          <p:cNvPr id="36" name="TextBox 35">
            <a:extLst>
              <a:ext uri="{FF2B5EF4-FFF2-40B4-BE49-F238E27FC236}">
                <a16:creationId xmlns:a16="http://schemas.microsoft.com/office/drawing/2014/main" xmlns="" id="{31E3D81C-6E8C-45B2-9C1A-FF2921617E55}"/>
              </a:ext>
            </a:extLst>
          </p:cNvPr>
          <p:cNvSpPr txBox="1"/>
          <p:nvPr/>
        </p:nvSpPr>
        <p:spPr>
          <a:xfrm>
            <a:off x="4949206" y="317926"/>
            <a:ext cx="6917633" cy="523220"/>
          </a:xfrm>
          <a:prstGeom prst="rect">
            <a:avLst/>
          </a:prstGeom>
          <a:noFill/>
        </p:spPr>
        <p:txBody>
          <a:bodyPr wrap="square">
            <a:spAutoFit/>
          </a:bodyPr>
          <a:lstStyle/>
          <a:p>
            <a:pPr algn="just"/>
            <a:r>
              <a:rPr lang="en-US" sz="2800" b="1" dirty="0">
                <a:solidFill>
                  <a:srgbClr val="7030A0"/>
                </a:solidFill>
                <a:effectLst/>
                <a:latin typeface="Times New Roman" panose="02020603050405020304" pitchFamily="18" charset="0"/>
                <a:ea typeface="Times New Roman" panose="02020603050405020304" pitchFamily="18" charset="0"/>
              </a:rPr>
              <a:t>3. </a:t>
            </a:r>
            <a:r>
              <a:rPr lang="en-US" sz="2800" b="1" dirty="0" err="1">
                <a:solidFill>
                  <a:srgbClr val="7030A0"/>
                </a:solidFill>
                <a:effectLst/>
                <a:latin typeface="Times New Roman" panose="02020603050405020304" pitchFamily="18" charset="0"/>
                <a:ea typeface="Times New Roman" panose="02020603050405020304" pitchFamily="18" charset="0"/>
              </a:rPr>
              <a:t>Nâng</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cao</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vốn</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từ</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và</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sử</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dụng</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từ</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Hán</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Việt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9190507"/>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156D43-411C-42E3-B43B-CC4B8E07260C}"/>
              </a:ext>
            </a:extLst>
          </p:cNvPr>
          <p:cNvSpPr txBox="1"/>
          <p:nvPr/>
        </p:nvSpPr>
        <p:spPr>
          <a:xfrm>
            <a:off x="660400" y="339212"/>
            <a:ext cx="6098458" cy="584775"/>
          </a:xfrm>
          <a:prstGeom prst="rect">
            <a:avLst/>
          </a:prstGeom>
          <a:noFill/>
        </p:spPr>
        <p:txBody>
          <a:bodyPr wrap="square">
            <a:spAutoFit/>
          </a:bodyPr>
          <a:lstStyle/>
          <a:p>
            <a:pPr algn="just"/>
            <a:r>
              <a:rPr lang="en-US" sz="3200" b="1" dirty="0">
                <a:solidFill>
                  <a:srgbClr val="7030A0"/>
                </a:solidFill>
                <a:effectLst/>
                <a:latin typeface="Times New Roman" panose="02020603050405020304" pitchFamily="18" charset="0"/>
                <a:ea typeface="Times New Roman" panose="02020603050405020304" pitchFamily="18" charset="0"/>
              </a:rPr>
              <a:t>a. </a:t>
            </a:r>
            <a:r>
              <a:rPr lang="en-US" sz="3200" b="1" dirty="0" err="1">
                <a:solidFill>
                  <a:srgbClr val="7030A0"/>
                </a:solidFill>
                <a:effectLst/>
                <a:latin typeface="Times New Roman" panose="02020603050405020304" pitchFamily="18" charset="0"/>
                <a:ea typeface="Times New Roman" panose="02020603050405020304" pitchFamily="18" charset="0"/>
              </a:rPr>
              <a:t>Cương</a:t>
            </a:r>
            <a:r>
              <a:rPr lang="en-US" sz="3200" b="1" dirty="0">
                <a:solidFill>
                  <a:srgbClr val="7030A0"/>
                </a:solidFill>
                <a:effectLst/>
                <a:latin typeface="Times New Roman" panose="02020603050405020304" pitchFamily="18" charset="0"/>
                <a:ea typeface="Times New Roman" panose="02020603050405020304" pitchFamily="18" charset="0"/>
              </a:rPr>
              <a:t> </a:t>
            </a:r>
            <a:r>
              <a:rPr lang="en-US" sz="3200" b="1" dirty="0" err="1">
                <a:solidFill>
                  <a:srgbClr val="7030A0"/>
                </a:solidFill>
                <a:effectLst/>
                <a:latin typeface="Times New Roman" panose="02020603050405020304" pitchFamily="18" charset="0"/>
                <a:ea typeface="Times New Roman" panose="02020603050405020304" pitchFamily="18" charset="0"/>
              </a:rPr>
              <a:t>trực</a:t>
            </a:r>
            <a:endParaRPr lang="en-US" sz="3200"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E8FDBE02-7D0B-478D-B120-8FB7F0152870}"/>
              </a:ext>
            </a:extLst>
          </p:cNvPr>
          <p:cNvGraphicFramePr>
            <a:graphicFrameLocks noGrp="1"/>
          </p:cNvGraphicFramePr>
          <p:nvPr>
            <p:extLst>
              <p:ext uri="{D42A27DB-BD31-4B8C-83A1-F6EECF244321}">
                <p14:modId xmlns:p14="http://schemas.microsoft.com/office/powerpoint/2010/main" val="373806206"/>
              </p:ext>
            </p:extLst>
          </p:nvPr>
        </p:nvGraphicFramePr>
        <p:xfrm>
          <a:off x="685800" y="1173726"/>
          <a:ext cx="10820400" cy="4389120"/>
        </p:xfrm>
        <a:graphic>
          <a:graphicData uri="http://schemas.openxmlformats.org/drawingml/2006/table">
            <a:tbl>
              <a:tblPr firstRow="1" firstCol="1" bandRow="1">
                <a:tableStyleId>{0E3FDE45-AF77-4B5C-9715-49D594BDF05E}</a:tableStyleId>
              </a:tblPr>
              <a:tblGrid>
                <a:gridCol w="3239628">
                  <a:extLst>
                    <a:ext uri="{9D8B030D-6E8A-4147-A177-3AD203B41FA5}">
                      <a16:colId xmlns:a16="http://schemas.microsoft.com/office/drawing/2014/main" xmlns="" val="4028220760"/>
                    </a:ext>
                  </a:extLst>
                </a:gridCol>
                <a:gridCol w="7580772">
                  <a:extLst>
                    <a:ext uri="{9D8B030D-6E8A-4147-A177-3AD203B41FA5}">
                      <a16:colId xmlns:a16="http://schemas.microsoft.com/office/drawing/2014/main" xmlns="" val="2183468334"/>
                    </a:ext>
                  </a:extLst>
                </a:gridCol>
              </a:tblGrid>
              <a:tr h="0">
                <a:tc>
                  <a:txBody>
                    <a:bodyPr/>
                    <a:lstStyle/>
                    <a:p>
                      <a:pPr algn="just"/>
                      <a:r>
                        <a:rPr lang="en-US" sz="3600" dirty="0" err="1">
                          <a:solidFill>
                            <a:srgbClr val="000000"/>
                          </a:solidFill>
                          <a:effectLst/>
                          <a:latin typeface="Times New Roman" panose="02020603050405020304" pitchFamily="18" charset="0"/>
                          <a:cs typeface="Times New Roman" panose="02020603050405020304" pitchFamily="18" charset="0"/>
                        </a:rPr>
                        <a:t>Cương</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nghị</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600" dirty="0">
                          <a:solidFill>
                            <a:srgbClr val="000000"/>
                          </a:solidFill>
                          <a:effectLst/>
                          <a:latin typeface="Times New Roman" panose="02020603050405020304" pitchFamily="18" charset="0"/>
                          <a:cs typeface="Times New Roman" panose="02020603050405020304" pitchFamily="18" charset="0"/>
                        </a:rPr>
                        <a:t>Anh ý </a:t>
                      </a:r>
                      <a:r>
                        <a:rPr lang="en-US" sz="3600" dirty="0" err="1">
                          <a:solidFill>
                            <a:srgbClr val="000000"/>
                          </a:solidFill>
                          <a:effectLst/>
                          <a:latin typeface="Times New Roman" panose="02020603050405020304" pitchFamily="18" charset="0"/>
                          <a:cs typeface="Times New Roman" panose="02020603050405020304" pitchFamily="18" charset="0"/>
                        </a:rPr>
                        <a:t>có</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vẻ</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mặt</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rất</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cương</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nghị</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53297142"/>
                  </a:ext>
                </a:extLst>
              </a:tr>
              <a:tr h="0">
                <a:tc>
                  <a:txBody>
                    <a:bodyPr/>
                    <a:lstStyle/>
                    <a:p>
                      <a:pPr algn="just"/>
                      <a:r>
                        <a:rPr lang="en-US" sz="3600" dirty="0" err="1">
                          <a:solidFill>
                            <a:srgbClr val="000000"/>
                          </a:solidFill>
                          <a:effectLst/>
                          <a:latin typeface="Times New Roman" panose="02020603050405020304" pitchFamily="18" charset="0"/>
                          <a:cs typeface="Times New Roman" panose="02020603050405020304" pitchFamily="18" charset="0"/>
                        </a:rPr>
                        <a:t>Cương</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quyết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600" dirty="0" err="1">
                          <a:solidFill>
                            <a:srgbClr val="000000"/>
                          </a:solidFill>
                          <a:effectLst/>
                          <a:latin typeface="Times New Roman" panose="02020603050405020304" pitchFamily="18" charset="0"/>
                          <a:cs typeface="Times New Roman" panose="02020603050405020304" pitchFamily="18" charset="0"/>
                        </a:rPr>
                        <a:t>Chúng</a:t>
                      </a:r>
                      <a:r>
                        <a:rPr lang="en-US" sz="3600" dirty="0">
                          <a:solidFill>
                            <a:srgbClr val="000000"/>
                          </a:solidFill>
                          <a:effectLst/>
                          <a:latin typeface="Times New Roman" panose="02020603050405020304" pitchFamily="18" charset="0"/>
                          <a:cs typeface="Times New Roman" panose="02020603050405020304" pitchFamily="18" charset="0"/>
                        </a:rPr>
                        <a:t> ta </a:t>
                      </a:r>
                      <a:r>
                        <a:rPr lang="en-US" sz="3600" dirty="0" err="1">
                          <a:solidFill>
                            <a:srgbClr val="000000"/>
                          </a:solidFill>
                          <a:effectLst/>
                          <a:latin typeface="Times New Roman" panose="02020603050405020304" pitchFamily="18" charset="0"/>
                          <a:cs typeface="Times New Roman" panose="02020603050405020304" pitchFamily="18" charset="0"/>
                        </a:rPr>
                        <a:t>cương</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quyết</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không</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thỏa</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hiệp</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với</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cái</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xấu</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xa</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1450864"/>
                  </a:ext>
                </a:extLst>
              </a:tr>
              <a:tr h="0">
                <a:tc>
                  <a:txBody>
                    <a:bodyPr/>
                    <a:lstStyle/>
                    <a:p>
                      <a:pPr algn="just"/>
                      <a:r>
                        <a:rPr lang="en-US" sz="3600">
                          <a:solidFill>
                            <a:srgbClr val="000000"/>
                          </a:solidFill>
                          <a:effectLst/>
                          <a:latin typeface="Times New Roman" panose="02020603050405020304" pitchFamily="18" charset="0"/>
                          <a:cs typeface="Times New Roman" panose="02020603050405020304" pitchFamily="18" charset="0"/>
                        </a:rPr>
                        <a:t>Bộc trực</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600" dirty="0">
                          <a:solidFill>
                            <a:srgbClr val="000000"/>
                          </a:solidFill>
                          <a:effectLst/>
                          <a:latin typeface="Times New Roman" panose="02020603050405020304" pitchFamily="18" charset="0"/>
                          <a:cs typeface="Times New Roman" panose="02020603050405020304" pitchFamily="18" charset="0"/>
                        </a:rPr>
                        <a:t>Anh </a:t>
                      </a:r>
                      <a:r>
                        <a:rPr lang="en-US" sz="3600" dirty="0" err="1">
                          <a:solidFill>
                            <a:srgbClr val="000000"/>
                          </a:solidFill>
                          <a:effectLst/>
                          <a:latin typeface="Times New Roman" panose="02020603050405020304" pitchFamily="18" charset="0"/>
                          <a:cs typeface="Times New Roman" panose="02020603050405020304" pitchFamily="18" charset="0"/>
                        </a:rPr>
                        <a:t>ấy</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tính</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tình</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bộc</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trực</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thẳng</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thắn</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29822500"/>
                  </a:ext>
                </a:extLst>
              </a:tr>
              <a:tr h="47440">
                <a:tc>
                  <a:txBody>
                    <a:bodyPr/>
                    <a:lstStyle/>
                    <a:p>
                      <a:pPr algn="just"/>
                      <a:r>
                        <a:rPr lang="en-US" sz="3600">
                          <a:solidFill>
                            <a:srgbClr val="000000"/>
                          </a:solidFill>
                          <a:effectLst/>
                          <a:latin typeface="Times New Roman" panose="02020603050405020304" pitchFamily="18" charset="0"/>
                          <a:cs typeface="Times New Roman" panose="02020603050405020304" pitchFamily="18" charset="0"/>
                        </a:rPr>
                        <a:t>Chính trực</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600" dirty="0" err="1">
                          <a:solidFill>
                            <a:srgbClr val="000000"/>
                          </a:solidFill>
                          <a:effectLst/>
                          <a:latin typeface="Times New Roman" panose="02020603050405020304" pitchFamily="18" charset="0"/>
                          <a:cs typeface="Times New Roman" panose="02020603050405020304" pitchFamily="18" charset="0"/>
                        </a:rPr>
                        <a:t>Sự</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chính</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trực</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anh</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khiến</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cho</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tất</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cả</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mọi</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người</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đều</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cảm</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phục</a:t>
                      </a:r>
                      <a:r>
                        <a:rPr lang="en-US" sz="3600" dirty="0">
                          <a:solidFill>
                            <a:srgbClr val="000000"/>
                          </a:solidFill>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52144621"/>
                  </a:ext>
                </a:extLst>
              </a:tr>
              <a:tr h="0">
                <a:tc>
                  <a:txBody>
                    <a:bodyPr/>
                    <a:lstStyle/>
                    <a:p>
                      <a:pPr algn="just"/>
                      <a:r>
                        <a:rPr lang="en-US" sz="3600">
                          <a:solidFill>
                            <a:srgbClr val="000000"/>
                          </a:solidFill>
                          <a:effectLst/>
                          <a:latin typeface="Times New Roman" panose="02020603050405020304" pitchFamily="18" charset="0"/>
                          <a:cs typeface="Times New Roman" panose="02020603050405020304" pitchFamily="18" charset="0"/>
                        </a:rPr>
                        <a:t>Trực tính</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600" dirty="0">
                          <a:solidFill>
                            <a:srgbClr val="000000"/>
                          </a:solidFill>
                          <a:effectLst/>
                          <a:latin typeface="Times New Roman" panose="02020603050405020304" pitchFamily="18" charset="0"/>
                          <a:cs typeface="Times New Roman" panose="02020603050405020304" pitchFamily="18" charset="0"/>
                        </a:rPr>
                        <a:t>Anh </a:t>
                      </a:r>
                      <a:r>
                        <a:rPr lang="en-US" sz="3600" dirty="0" err="1">
                          <a:solidFill>
                            <a:srgbClr val="000000"/>
                          </a:solidFill>
                          <a:effectLst/>
                          <a:latin typeface="Times New Roman" panose="02020603050405020304" pitchFamily="18" charset="0"/>
                          <a:cs typeface="Times New Roman" panose="02020603050405020304" pitchFamily="18" charset="0"/>
                        </a:rPr>
                        <a:t>ấy</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là</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người</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trực</a:t>
                      </a:r>
                      <a:r>
                        <a:rPr lang="en-US" sz="3600" dirty="0">
                          <a:solidFill>
                            <a:srgbClr val="000000"/>
                          </a:solidFill>
                          <a:effectLst/>
                          <a:latin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cs typeface="Times New Roman" panose="02020603050405020304" pitchFamily="18" charset="0"/>
                        </a:rPr>
                        <a:t>tính</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31314181"/>
                  </a:ext>
                </a:extLst>
              </a:tr>
              <a:tr h="0">
                <a:tc>
                  <a:txBody>
                    <a:bodyPr/>
                    <a:lstStyle/>
                    <a:p>
                      <a:pPr algn="just"/>
                      <a:r>
                        <a:rPr lang="en-US" sz="3600">
                          <a:solidFill>
                            <a:srgbClr val="000000"/>
                          </a:solidFill>
                          <a:effectLst/>
                          <a:latin typeface="Times New Roman" panose="02020603050405020304" pitchFamily="18" charset="0"/>
                          <a:cs typeface="Times New Roman" panose="02020603050405020304" pitchFamily="18" charset="0"/>
                        </a:rPr>
                        <a: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600" dirty="0">
                          <a:solidFill>
                            <a:srgbClr val="000000"/>
                          </a:solidFill>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37405797"/>
                  </a:ext>
                </a:extLst>
              </a:tr>
            </a:tbl>
          </a:graphicData>
        </a:graphic>
      </p:graphicFrame>
    </p:spTree>
    <p:extLst>
      <p:ext uri="{BB962C8B-B14F-4D97-AF65-F5344CB8AC3E}">
        <p14:creationId xmlns:p14="http://schemas.microsoft.com/office/powerpoint/2010/main" val="3824100771"/>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C137308-ED4C-4DE5-B7CA-581DC0768FCE}"/>
              </a:ext>
            </a:extLst>
          </p:cNvPr>
          <p:cNvSpPr txBox="1"/>
          <p:nvPr/>
        </p:nvSpPr>
        <p:spPr>
          <a:xfrm>
            <a:off x="685800" y="274135"/>
            <a:ext cx="6098458" cy="646331"/>
          </a:xfrm>
          <a:prstGeom prst="rect">
            <a:avLst/>
          </a:prstGeom>
          <a:noFill/>
        </p:spPr>
        <p:txBody>
          <a:bodyPr wrap="square">
            <a:spAutoFit/>
          </a:bodyPr>
          <a:lstStyle/>
          <a:p>
            <a:pPr marL="69850" algn="just"/>
            <a:r>
              <a:rPr lang="en-US" sz="3600" b="1" dirty="0">
                <a:solidFill>
                  <a:srgbClr val="7030A0"/>
                </a:solidFill>
                <a:effectLst/>
                <a:latin typeface="Times New Roman" panose="02020603050405020304" pitchFamily="18" charset="0"/>
                <a:ea typeface="Calibri" panose="020F0502020204030204" pitchFamily="34" charset="0"/>
              </a:rPr>
              <a:t>b. </a:t>
            </a:r>
            <a:r>
              <a:rPr lang="en-US" sz="3600" b="1" dirty="0" err="1">
                <a:solidFill>
                  <a:srgbClr val="7030A0"/>
                </a:solidFill>
                <a:effectLst/>
                <a:latin typeface="Times New Roman" panose="02020603050405020304" pitchFamily="18" charset="0"/>
                <a:ea typeface="Calibri" panose="020F0502020204030204" pitchFamily="34" charset="0"/>
              </a:rPr>
              <a:t>Hàn</a:t>
            </a:r>
            <a:r>
              <a:rPr lang="en-US" sz="3600" b="1" dirty="0">
                <a:solidFill>
                  <a:srgbClr val="7030A0"/>
                </a:solidFill>
                <a:effectLst/>
                <a:latin typeface="Times New Roman" panose="02020603050405020304" pitchFamily="18" charset="0"/>
                <a:ea typeface="Calibri" panose="020F0502020204030204" pitchFamily="34" charset="0"/>
              </a:rPr>
              <a:t> </a:t>
            </a:r>
            <a:r>
              <a:rPr lang="en-US" sz="3600" b="1" dirty="0" err="1">
                <a:solidFill>
                  <a:srgbClr val="7030A0"/>
                </a:solidFill>
                <a:effectLst/>
                <a:latin typeface="Times New Roman" panose="02020603050405020304" pitchFamily="18" charset="0"/>
                <a:ea typeface="Calibri" panose="020F0502020204030204" pitchFamily="34" charset="0"/>
              </a:rPr>
              <a:t>sĩ</a:t>
            </a:r>
            <a:endParaRPr lang="en-US" sz="3600"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AAFF6E40-C435-4912-BDB5-B4EDA192354E}"/>
              </a:ext>
            </a:extLst>
          </p:cNvPr>
          <p:cNvGraphicFramePr>
            <a:graphicFrameLocks noGrp="1"/>
          </p:cNvGraphicFramePr>
          <p:nvPr>
            <p:extLst>
              <p:ext uri="{D42A27DB-BD31-4B8C-83A1-F6EECF244321}">
                <p14:modId xmlns:p14="http://schemas.microsoft.com/office/powerpoint/2010/main" val="1401831523"/>
              </p:ext>
            </p:extLst>
          </p:nvPr>
        </p:nvGraphicFramePr>
        <p:xfrm>
          <a:off x="660400" y="1015181"/>
          <a:ext cx="10820400" cy="4937760"/>
        </p:xfrm>
        <a:graphic>
          <a:graphicData uri="http://schemas.openxmlformats.org/drawingml/2006/table">
            <a:tbl>
              <a:tblPr firstRow="1" firstCol="1" bandRow="1">
                <a:tableStyleId>{775DCB02-9BB8-47FD-8907-85C794F793BA}</a:tableStyleId>
              </a:tblPr>
              <a:tblGrid>
                <a:gridCol w="2746477">
                  <a:extLst>
                    <a:ext uri="{9D8B030D-6E8A-4147-A177-3AD203B41FA5}">
                      <a16:colId xmlns:a16="http://schemas.microsoft.com/office/drawing/2014/main" xmlns="" val="2484223367"/>
                    </a:ext>
                  </a:extLst>
                </a:gridCol>
                <a:gridCol w="8073923">
                  <a:extLst>
                    <a:ext uri="{9D8B030D-6E8A-4147-A177-3AD203B41FA5}">
                      <a16:colId xmlns:a16="http://schemas.microsoft.com/office/drawing/2014/main" xmlns="" val="1243697085"/>
                    </a:ext>
                  </a:extLst>
                </a:gridCol>
              </a:tblGrid>
              <a:tr h="0">
                <a:tc>
                  <a:txBody>
                    <a:bodyPr/>
                    <a:lstStyle/>
                    <a:p>
                      <a:pPr algn="just"/>
                      <a:r>
                        <a:rPr lang="en-US" sz="3600" dirty="0" err="1">
                          <a:effectLst/>
                          <a:latin typeface="Times New Roman" panose="02020603050405020304" pitchFamily="18" charset="0"/>
                          <a:cs typeface="Times New Roman" panose="02020603050405020304" pitchFamily="18" charset="0"/>
                        </a:rPr>
                        <a:t>Sĩ</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tử</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600">
                          <a:effectLst/>
                          <a:latin typeface="Times New Roman" panose="02020603050405020304" pitchFamily="18" charset="0"/>
                          <a:cs typeface="Times New Roman" panose="02020603050405020304" pitchFamily="18" charset="0"/>
                        </a:rPr>
                        <a:t>Các sĩ tử đã sẵn sàng cho kì thi sắp tới</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43033265"/>
                  </a:ext>
                </a:extLst>
              </a:tr>
              <a:tr h="0">
                <a:tc>
                  <a:txBody>
                    <a:bodyPr/>
                    <a:lstStyle/>
                    <a:p>
                      <a:pPr algn="just"/>
                      <a:r>
                        <a:rPr lang="en-US" sz="3600" dirty="0" err="1">
                          <a:effectLst/>
                          <a:latin typeface="Times New Roman" panose="02020603050405020304" pitchFamily="18" charset="0"/>
                          <a:cs typeface="Times New Roman" panose="02020603050405020304" pitchFamily="18" charset="0"/>
                        </a:rPr>
                        <a:t>Học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sĩ</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600" dirty="0" err="1">
                          <a:effectLst/>
                          <a:latin typeface="Times New Roman" panose="02020603050405020304" pitchFamily="18" charset="0"/>
                          <a:cs typeface="Times New Roman" panose="02020603050405020304" pitchFamily="18" charset="0"/>
                        </a:rPr>
                        <a:t>Những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học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sĩ</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đưa</a:t>
                      </a:r>
                      <a:r>
                        <a:rPr lang="en-US" sz="3600" dirty="0">
                          <a:effectLst/>
                          <a:latin typeface="Times New Roman" panose="02020603050405020304" pitchFamily="18" charset="0"/>
                          <a:cs typeface="Times New Roman" panose="02020603050405020304" pitchFamily="18" charset="0"/>
                        </a:rPr>
                        <a:t> ra </a:t>
                      </a:r>
                      <a:r>
                        <a:rPr lang="en-US" sz="3600" dirty="0" err="1">
                          <a:effectLst/>
                          <a:latin typeface="Times New Roman" panose="02020603050405020304" pitchFamily="18" charset="0"/>
                          <a:cs typeface="Times New Roman" panose="02020603050405020304" pitchFamily="18" charset="0"/>
                        </a:rPr>
                        <a:t>nhiều</a:t>
                      </a:r>
                      <a:r>
                        <a:rPr lang="en-US" sz="3600" dirty="0">
                          <a:effectLst/>
                          <a:latin typeface="Times New Roman" panose="02020603050405020304" pitchFamily="18" charset="0"/>
                          <a:cs typeface="Times New Roman" panose="02020603050405020304" pitchFamily="18" charset="0"/>
                        </a:rPr>
                        <a:t> ý </a:t>
                      </a:r>
                      <a:r>
                        <a:rPr lang="en-US" sz="3600" dirty="0" err="1">
                          <a:effectLst/>
                          <a:latin typeface="Times New Roman" panose="02020603050405020304" pitchFamily="18" charset="0"/>
                          <a:cs typeface="Times New Roman" panose="02020603050405020304" pitchFamily="18" charset="0"/>
                        </a:rPr>
                        <a:t>kiến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trái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chiều</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55004271"/>
                  </a:ext>
                </a:extLst>
              </a:tr>
              <a:tr h="0">
                <a:tc>
                  <a:txBody>
                    <a:bodyPr/>
                    <a:lstStyle/>
                    <a:p>
                      <a:pPr algn="just"/>
                      <a:r>
                        <a:rPr lang="en-US" sz="3600">
                          <a:effectLst/>
                          <a:latin typeface="Times New Roman" panose="02020603050405020304" pitchFamily="18" charset="0"/>
                          <a:cs typeface="Times New Roman" panose="02020603050405020304" pitchFamily="18" charset="0"/>
                        </a:rPr>
                        <a:t>Danh sĩ</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600" dirty="0" err="1">
                          <a:effectLst/>
                          <a:latin typeface="Times New Roman" panose="02020603050405020304" pitchFamily="18" charset="0"/>
                          <a:cs typeface="Times New Roman" panose="02020603050405020304" pitchFamily="18" charset="0"/>
                        </a:rPr>
                        <a:t>Nhiều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danh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sĩ</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xưa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đã</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từ</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bỏ</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chốn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quan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trường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12492466"/>
                  </a:ext>
                </a:extLst>
              </a:tr>
              <a:tr h="0">
                <a:tc>
                  <a:txBody>
                    <a:bodyPr/>
                    <a:lstStyle/>
                    <a:p>
                      <a:pPr algn="just"/>
                      <a:r>
                        <a:rPr lang="en-US" sz="3600" dirty="0" err="1">
                          <a:effectLst/>
                          <a:latin typeface="Times New Roman" panose="02020603050405020304" pitchFamily="18" charset="0"/>
                          <a:cs typeface="Times New Roman" panose="02020603050405020304" pitchFamily="18" charset="0"/>
                        </a:rPr>
                        <a:t>Hàn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nho</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600" dirty="0" err="1">
                          <a:effectLst/>
                          <a:latin typeface="Times New Roman" panose="02020603050405020304" pitchFamily="18" charset="0"/>
                          <a:cs typeface="Times New Roman" panose="02020603050405020304" pitchFamily="18" charset="0"/>
                        </a:rPr>
                        <a:t>Nguyễn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Công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Trứ</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vẫn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luôn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tự</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nhận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mình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là</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kẻ</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hàn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nho</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5290200"/>
                  </a:ext>
                </a:extLst>
              </a:tr>
              <a:tr h="0">
                <a:tc>
                  <a:txBody>
                    <a:bodyPr/>
                    <a:lstStyle/>
                    <a:p>
                      <a:pPr algn="just"/>
                      <a:r>
                        <a:rPr lang="en-US" sz="3600">
                          <a:effectLst/>
                          <a:latin typeface="Times New Roman" panose="02020603050405020304" pitchFamily="18" charset="0"/>
                          <a:cs typeface="Times New Roman" panose="02020603050405020304" pitchFamily="18" charset="0"/>
                        </a:rPr>
                        <a:t>Nho sĩ</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600" dirty="0" err="1">
                          <a:effectLst/>
                          <a:latin typeface="Times New Roman" panose="02020603050405020304" pitchFamily="18" charset="0"/>
                          <a:cs typeface="Times New Roman" panose="02020603050405020304" pitchFamily="18" charset="0"/>
                        </a:rPr>
                        <a:t>Những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sĩ</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cuối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mùa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xót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xa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một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nền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văn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hóa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sắp</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sụp</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đổ</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29705239"/>
                  </a:ext>
                </a:extLst>
              </a:tr>
              <a:tr h="0">
                <a:tc>
                  <a:txBody>
                    <a:bodyPr/>
                    <a:lstStyle/>
                    <a:p>
                      <a:pPr algn="just"/>
                      <a:r>
                        <a:rPr lang="en-US" sz="3600">
                          <a:effectLst/>
                          <a:latin typeface="Times New Roman" panose="02020603050405020304" pitchFamily="18" charset="0"/>
                          <a:cs typeface="Times New Roman" panose="02020603050405020304" pitchFamily="18" charset="0"/>
                        </a:rPr>
                        <a: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6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03308772"/>
                  </a:ext>
                </a:extLst>
              </a:tr>
            </a:tbl>
          </a:graphicData>
        </a:graphic>
      </p:graphicFrame>
    </p:spTree>
    <p:extLst>
      <p:ext uri="{BB962C8B-B14F-4D97-AF65-F5344CB8AC3E}">
        <p14:creationId xmlns:p14="http://schemas.microsoft.com/office/powerpoint/2010/main" val="3170542322"/>
      </p:ext>
    </p:extLst>
  </p:cSld>
  <p:clrMapOvr>
    <a:masterClrMapping/>
  </p:clrMapOvr>
  <p:transition spd="slow">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CDD0EFB-FED8-4D8E-BE15-4DA609D84B3A}"/>
              </a:ext>
            </a:extLst>
          </p:cNvPr>
          <p:cNvSpPr txBox="1"/>
          <p:nvPr/>
        </p:nvSpPr>
        <p:spPr>
          <a:xfrm>
            <a:off x="685800" y="170896"/>
            <a:ext cx="6098458" cy="646331"/>
          </a:xfrm>
          <a:prstGeom prst="rect">
            <a:avLst/>
          </a:prstGeom>
          <a:noFill/>
        </p:spPr>
        <p:txBody>
          <a:bodyPr wrap="square">
            <a:spAutoFit/>
          </a:bodyPr>
          <a:lstStyle/>
          <a:p>
            <a:pPr algn="just"/>
            <a:r>
              <a:rPr lang="en-US" sz="3600" b="1" dirty="0">
                <a:solidFill>
                  <a:srgbClr val="7030A0"/>
                </a:solidFill>
                <a:effectLst/>
                <a:latin typeface="Times New Roman" panose="02020603050405020304" pitchFamily="18" charset="0"/>
                <a:ea typeface="Times New Roman" panose="02020603050405020304" pitchFamily="18" charset="0"/>
              </a:rPr>
              <a:t>c. </a:t>
            </a:r>
            <a:r>
              <a:rPr lang="en-US" sz="3600" b="1" dirty="0" err="1">
                <a:solidFill>
                  <a:srgbClr val="7030A0"/>
                </a:solidFill>
                <a:effectLst/>
                <a:latin typeface="Times New Roman" panose="02020603050405020304" pitchFamily="18" charset="0"/>
                <a:ea typeface="Times New Roman" panose="02020603050405020304" pitchFamily="18" charset="0"/>
              </a:rPr>
              <a:t>Hiếu</a:t>
            </a:r>
            <a:r>
              <a:rPr lang="en-US" sz="3600" b="1" dirty="0">
                <a:solidFill>
                  <a:srgbClr val="7030A0"/>
                </a:solidFill>
                <a:effectLst/>
                <a:latin typeface="Times New Roman" panose="02020603050405020304" pitchFamily="18" charset="0"/>
                <a:ea typeface="Times New Roman" panose="02020603050405020304" pitchFamily="18" charset="0"/>
              </a:rPr>
              <a:t> </a:t>
            </a:r>
            <a:r>
              <a:rPr lang="en-US" sz="3600" b="1" dirty="0" err="1">
                <a:solidFill>
                  <a:srgbClr val="7030A0"/>
                </a:solidFill>
                <a:effectLst/>
                <a:latin typeface="Times New Roman" panose="02020603050405020304" pitchFamily="18" charset="0"/>
                <a:ea typeface="Times New Roman" panose="02020603050405020304" pitchFamily="18" charset="0"/>
              </a:rPr>
              <a:t>sinh</a:t>
            </a:r>
            <a:endParaRPr lang="en-US" sz="3600"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42B3DB1C-6367-49E4-A8EC-EF4DAD3482ED}"/>
              </a:ext>
            </a:extLst>
          </p:cNvPr>
          <p:cNvGraphicFramePr>
            <a:graphicFrameLocks noGrp="1"/>
          </p:cNvGraphicFramePr>
          <p:nvPr>
            <p:extLst>
              <p:ext uri="{D42A27DB-BD31-4B8C-83A1-F6EECF244321}">
                <p14:modId xmlns:p14="http://schemas.microsoft.com/office/powerpoint/2010/main" val="2071336185"/>
              </p:ext>
            </p:extLst>
          </p:nvPr>
        </p:nvGraphicFramePr>
        <p:xfrm>
          <a:off x="660400" y="1025013"/>
          <a:ext cx="10820400" cy="5486400"/>
        </p:xfrm>
        <a:graphic>
          <a:graphicData uri="http://schemas.openxmlformats.org/drawingml/2006/table">
            <a:tbl>
              <a:tblPr firstRow="1" firstCol="1" bandRow="1">
                <a:tableStyleId>{ED083AE6-46FA-4A59-8FB0-9F97EB10719F}</a:tableStyleId>
              </a:tblPr>
              <a:tblGrid>
                <a:gridCol w="3239628">
                  <a:extLst>
                    <a:ext uri="{9D8B030D-6E8A-4147-A177-3AD203B41FA5}">
                      <a16:colId xmlns:a16="http://schemas.microsoft.com/office/drawing/2014/main" xmlns="" val="2329710027"/>
                    </a:ext>
                  </a:extLst>
                </a:gridCol>
                <a:gridCol w="7580772">
                  <a:extLst>
                    <a:ext uri="{9D8B030D-6E8A-4147-A177-3AD203B41FA5}">
                      <a16:colId xmlns:a16="http://schemas.microsoft.com/office/drawing/2014/main" xmlns="" val="1755424872"/>
                    </a:ext>
                  </a:extLst>
                </a:gridCol>
              </a:tblGrid>
              <a:tr h="0">
                <a:tc>
                  <a:txBody>
                    <a:bodyPr/>
                    <a:lstStyle/>
                    <a:p>
                      <a:pPr algn="just"/>
                      <a:r>
                        <a:rPr lang="en-US" sz="3600">
                          <a:effectLst/>
                          <a:latin typeface="Times New Roman" panose="02020603050405020304" pitchFamily="18" charset="0"/>
                          <a:cs typeface="Times New Roman" panose="02020603050405020304" pitchFamily="18" charset="0"/>
                        </a:rPr>
                        <a:t>Hiếu thắng</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3600">
                          <a:effectLst/>
                          <a:latin typeface="Times New Roman" panose="02020603050405020304" pitchFamily="18" charset="0"/>
                          <a:cs typeface="Times New Roman" panose="02020603050405020304" pitchFamily="18" charset="0"/>
                        </a:rPr>
                        <a:t>Nó vẫn chưa từ bỏ được thói hiếu thắng</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60072851"/>
                  </a:ext>
                </a:extLst>
              </a:tr>
              <a:tr h="0">
                <a:tc>
                  <a:txBody>
                    <a:bodyPr/>
                    <a:lstStyle/>
                    <a:p>
                      <a:pPr algn="just"/>
                      <a:r>
                        <a:rPr lang="en-US" sz="3600">
                          <a:effectLst/>
                          <a:latin typeface="Times New Roman" panose="02020603050405020304" pitchFamily="18" charset="0"/>
                          <a:cs typeface="Times New Roman" panose="02020603050405020304" pitchFamily="18" charset="0"/>
                        </a:rPr>
                        <a:t>Hiếu chiến</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3600">
                          <a:effectLst/>
                          <a:latin typeface="Times New Roman" panose="02020603050405020304" pitchFamily="18" charset="0"/>
                          <a:cs typeface="Times New Roman" panose="02020603050405020304" pitchFamily="18" charset="0"/>
                        </a:rPr>
                        <a:t>Những thanh niên hiếu chiến là mối lo ngại cho nhiều người </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32947940"/>
                  </a:ext>
                </a:extLst>
              </a:tr>
              <a:tr h="0">
                <a:tc>
                  <a:txBody>
                    <a:bodyPr/>
                    <a:lstStyle/>
                    <a:p>
                      <a:pPr algn="just"/>
                      <a:r>
                        <a:rPr lang="en-US" sz="3600">
                          <a:effectLst/>
                          <a:latin typeface="Times New Roman" panose="02020603050405020304" pitchFamily="18" charset="0"/>
                          <a:cs typeface="Times New Roman" panose="02020603050405020304" pitchFamily="18" charset="0"/>
                        </a:rPr>
                        <a:t>Hiếu học</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3600">
                          <a:effectLst/>
                          <a:latin typeface="Times New Roman" panose="02020603050405020304" pitchFamily="18" charset="0"/>
                          <a:cs typeface="Times New Roman" panose="02020603050405020304" pitchFamily="18" charset="0"/>
                        </a:rPr>
                        <a:t>Gia đình nhà đó rất hiếu học</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74879681"/>
                  </a:ext>
                </a:extLst>
              </a:tr>
              <a:tr h="0">
                <a:tc>
                  <a:txBody>
                    <a:bodyPr/>
                    <a:lstStyle/>
                    <a:p>
                      <a:pPr algn="just"/>
                      <a:r>
                        <a:rPr lang="en-US" sz="3600">
                          <a:effectLst/>
                          <a:latin typeface="Times New Roman" panose="02020603050405020304" pitchFamily="18" charset="0"/>
                          <a:cs typeface="Times New Roman" panose="02020603050405020304" pitchFamily="18" charset="0"/>
                        </a:rPr>
                        <a:t>Nhân sinh</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3600">
                          <a:effectLst/>
                          <a:latin typeface="Times New Roman" panose="02020603050405020304" pitchFamily="18" charset="0"/>
                          <a:cs typeface="Times New Roman" panose="02020603050405020304" pitchFamily="18" charset="0"/>
                        </a:rPr>
                        <a:t>Giữa chốn nhân sinh này, chúng ta đã gặp nhau</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4542572"/>
                  </a:ext>
                </a:extLst>
              </a:tr>
              <a:tr h="0">
                <a:tc>
                  <a:txBody>
                    <a:bodyPr/>
                    <a:lstStyle/>
                    <a:p>
                      <a:pPr algn="just"/>
                      <a:r>
                        <a:rPr lang="en-US" sz="3600">
                          <a:effectLst/>
                          <a:latin typeface="Times New Roman" panose="02020603050405020304" pitchFamily="18" charset="0"/>
                          <a:cs typeface="Times New Roman" panose="02020603050405020304" pitchFamily="18" charset="0"/>
                        </a:rPr>
                        <a:t>Sinh tồn</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3600">
                          <a:effectLst/>
                          <a:latin typeface="Times New Roman" panose="02020603050405020304" pitchFamily="18" charset="0"/>
                          <a:cs typeface="Times New Roman" panose="02020603050405020304" pitchFamily="18" charset="0"/>
                        </a:rPr>
                        <a:t>Học kĩ năng sinh tồn là điều quan trọng nhất khi bạn quyết định đi phượt bụi</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10206224"/>
                  </a:ext>
                </a:extLst>
              </a:tr>
              <a:tr h="0">
                <a:tc>
                  <a:txBody>
                    <a:bodyPr/>
                    <a:lstStyle/>
                    <a:p>
                      <a:pPr algn="just"/>
                      <a:r>
                        <a:rPr lang="en-US" sz="3600">
                          <a:effectLst/>
                          <a:latin typeface="Times New Roman" panose="02020603050405020304" pitchFamily="18" charset="0"/>
                          <a:cs typeface="Times New Roman" panose="02020603050405020304" pitchFamily="18" charset="0"/>
                        </a:rPr>
                        <a: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36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537075172"/>
                  </a:ext>
                </a:extLst>
              </a:tr>
            </a:tbl>
          </a:graphicData>
        </a:graphic>
      </p:graphicFrame>
    </p:spTree>
    <p:extLst>
      <p:ext uri="{BB962C8B-B14F-4D97-AF65-F5344CB8AC3E}">
        <p14:creationId xmlns:p14="http://schemas.microsoft.com/office/powerpoint/2010/main" val="2060702423"/>
      </p:ext>
    </p:extLst>
  </p:cSld>
  <p:clrMapOvr>
    <a:masterClrMapping/>
  </p:clrMapOvr>
  <p:transition spd="slow">
    <p:comb/>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0B4B60E-CB48-45F7-A4B0-A426A79FA5DA}"/>
              </a:ext>
            </a:extLst>
          </p:cNvPr>
          <p:cNvSpPr txBox="1"/>
          <p:nvPr/>
        </p:nvSpPr>
        <p:spPr>
          <a:xfrm>
            <a:off x="3017273" y="382369"/>
            <a:ext cx="6864145" cy="646331"/>
          </a:xfrm>
          <a:prstGeom prst="rect">
            <a:avLst/>
          </a:prstGeom>
          <a:noFill/>
        </p:spPr>
        <p:txBody>
          <a:bodyPr wrap="square">
            <a:spAutoFit/>
          </a:bodyPr>
          <a:lstStyle/>
          <a:p>
            <a:pPr algn="ctr">
              <a:tabLst>
                <a:tab pos="1386840" algn="l"/>
              </a:tabLst>
            </a:pPr>
            <a:r>
              <a:rPr lang="en-US" sz="3600" b="1" dirty="0" err="1">
                <a:solidFill>
                  <a:srgbClr val="7030A0"/>
                </a:solidFill>
                <a:effectLst/>
                <a:latin typeface="Times New Roman" panose="02020603050405020304" pitchFamily="18" charset="0"/>
                <a:ea typeface="Times New Roman" panose="02020603050405020304" pitchFamily="18" charset="0"/>
              </a:rPr>
              <a:t>Bảng</a:t>
            </a:r>
            <a:r>
              <a:rPr lang="en-US" sz="3600" b="1" dirty="0">
                <a:solidFill>
                  <a:srgbClr val="7030A0"/>
                </a:solidFill>
                <a:effectLst/>
                <a:latin typeface="Times New Roman" panose="02020603050405020304" pitchFamily="18" charset="0"/>
                <a:ea typeface="Times New Roman" panose="02020603050405020304" pitchFamily="18" charset="0"/>
              </a:rPr>
              <a:t> </a:t>
            </a:r>
            <a:r>
              <a:rPr lang="en-US" sz="3600" b="1" dirty="0" err="1">
                <a:solidFill>
                  <a:srgbClr val="7030A0"/>
                </a:solidFill>
                <a:effectLst/>
                <a:latin typeface="Times New Roman" panose="02020603050405020304" pitchFamily="18" charset="0"/>
                <a:ea typeface="Times New Roman" panose="02020603050405020304" pitchFamily="18" charset="0"/>
              </a:rPr>
              <a:t>kiểm</a:t>
            </a:r>
            <a:r>
              <a:rPr lang="en-US" sz="3600" b="1" dirty="0">
                <a:solidFill>
                  <a:srgbClr val="7030A0"/>
                </a:solidFill>
                <a:effectLst/>
                <a:latin typeface="Times New Roman" panose="02020603050405020304" pitchFamily="18" charset="0"/>
                <a:ea typeface="Times New Roman" panose="02020603050405020304" pitchFamily="18" charset="0"/>
              </a:rPr>
              <a:t> </a:t>
            </a:r>
            <a:r>
              <a:rPr lang="en-US" sz="3600" b="1" dirty="0" err="1">
                <a:solidFill>
                  <a:srgbClr val="7030A0"/>
                </a:solidFill>
                <a:effectLst/>
                <a:latin typeface="Times New Roman" panose="02020603050405020304" pitchFamily="18" charset="0"/>
                <a:ea typeface="Times New Roman" panose="02020603050405020304" pitchFamily="18" charset="0"/>
              </a:rPr>
              <a:t>đánh</a:t>
            </a:r>
            <a:r>
              <a:rPr lang="en-US" sz="3600" b="1" dirty="0">
                <a:solidFill>
                  <a:srgbClr val="7030A0"/>
                </a:solidFill>
                <a:effectLst/>
                <a:latin typeface="Times New Roman" panose="02020603050405020304" pitchFamily="18" charset="0"/>
                <a:ea typeface="Times New Roman" panose="02020603050405020304" pitchFamily="18" charset="0"/>
              </a:rPr>
              <a:t> </a:t>
            </a:r>
            <a:r>
              <a:rPr lang="en-US" sz="3600" b="1" dirty="0" err="1">
                <a:solidFill>
                  <a:srgbClr val="7030A0"/>
                </a:solidFill>
                <a:effectLst/>
                <a:latin typeface="Times New Roman" panose="02020603050405020304" pitchFamily="18" charset="0"/>
                <a:ea typeface="Times New Roman" panose="02020603050405020304" pitchFamily="18" charset="0"/>
              </a:rPr>
              <a:t>giá</a:t>
            </a:r>
            <a:r>
              <a:rPr lang="en-US" sz="3600" b="1" dirty="0">
                <a:solidFill>
                  <a:srgbClr val="7030A0"/>
                </a:solidFill>
                <a:effectLst/>
                <a:latin typeface="Times New Roman" panose="02020603050405020304" pitchFamily="18" charset="0"/>
                <a:ea typeface="Times New Roman" panose="02020603050405020304" pitchFamily="18" charset="0"/>
              </a:rPr>
              <a:t> </a:t>
            </a:r>
            <a:r>
              <a:rPr lang="en-US" sz="3600" b="1" dirty="0" err="1">
                <a:solidFill>
                  <a:srgbClr val="7030A0"/>
                </a:solidFill>
                <a:effectLst/>
                <a:latin typeface="Times New Roman" panose="02020603050405020304" pitchFamily="18" charset="0"/>
                <a:ea typeface="Times New Roman" panose="02020603050405020304" pitchFamily="18" charset="0"/>
              </a:rPr>
              <a:t>chéo</a:t>
            </a:r>
            <a:r>
              <a:rPr lang="en-US" sz="3600" b="1" dirty="0">
                <a:solidFill>
                  <a:srgbClr val="7030A0"/>
                </a:solidFill>
                <a:effectLst/>
                <a:latin typeface="Times New Roman" panose="02020603050405020304" pitchFamily="18" charset="0"/>
                <a:ea typeface="Times New Roman" panose="02020603050405020304" pitchFamily="18" charset="0"/>
              </a:rPr>
              <a:t> </a:t>
            </a:r>
            <a:r>
              <a:rPr lang="en-US" sz="3600" b="1" dirty="0" err="1">
                <a:solidFill>
                  <a:srgbClr val="7030A0"/>
                </a:solidFill>
                <a:effectLst/>
                <a:latin typeface="Times New Roman" panose="02020603050405020304" pitchFamily="18" charset="0"/>
                <a:ea typeface="Times New Roman" panose="02020603050405020304" pitchFamily="18" charset="0"/>
              </a:rPr>
              <a:t>nhóm</a:t>
            </a:r>
            <a:r>
              <a:rPr lang="en-US" sz="3600" b="1" dirty="0">
                <a:solidFill>
                  <a:srgbClr val="7030A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9BD59DAC-1FCF-4CCF-9BA9-A87F7C2D0F87}"/>
              </a:ext>
            </a:extLst>
          </p:cNvPr>
          <p:cNvGraphicFramePr>
            <a:graphicFrameLocks noGrp="1"/>
          </p:cNvGraphicFramePr>
          <p:nvPr>
            <p:extLst>
              <p:ext uri="{D42A27DB-BD31-4B8C-83A1-F6EECF244321}">
                <p14:modId xmlns:p14="http://schemas.microsoft.com/office/powerpoint/2010/main" val="4263512455"/>
              </p:ext>
            </p:extLst>
          </p:nvPr>
        </p:nvGraphicFramePr>
        <p:xfrm>
          <a:off x="660400" y="1297915"/>
          <a:ext cx="10820400" cy="3840480"/>
        </p:xfrm>
        <a:graphic>
          <a:graphicData uri="http://schemas.openxmlformats.org/drawingml/2006/table">
            <a:tbl>
              <a:tblPr firstRow="1" firstCol="1" bandRow="1"/>
              <a:tblGrid>
                <a:gridCol w="818022">
                  <a:extLst>
                    <a:ext uri="{9D8B030D-6E8A-4147-A177-3AD203B41FA5}">
                      <a16:colId xmlns:a16="http://schemas.microsoft.com/office/drawing/2014/main" xmlns="" val="1226072629"/>
                    </a:ext>
                  </a:extLst>
                </a:gridCol>
                <a:gridCol w="7795017">
                  <a:extLst>
                    <a:ext uri="{9D8B030D-6E8A-4147-A177-3AD203B41FA5}">
                      <a16:colId xmlns:a16="http://schemas.microsoft.com/office/drawing/2014/main" xmlns="" val="2890301054"/>
                    </a:ext>
                  </a:extLst>
                </a:gridCol>
                <a:gridCol w="2207361">
                  <a:extLst>
                    <a:ext uri="{9D8B030D-6E8A-4147-A177-3AD203B41FA5}">
                      <a16:colId xmlns:a16="http://schemas.microsoft.com/office/drawing/2014/main" xmlns="" val="652122133"/>
                    </a:ext>
                  </a:extLst>
                </a:gridCol>
              </a:tblGrid>
              <a:tr h="0">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STT</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Tiêu chí</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Đạt/ Chưa đạt</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101435688"/>
                  </a:ext>
                </a:extLst>
              </a:tr>
              <a:tr h="0">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1</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a:solidFill>
                            <a:srgbClr val="0D0D0D"/>
                          </a:solidFill>
                          <a:effectLst/>
                          <a:latin typeface="Times New Roman" panose="02020603050405020304" pitchFamily="18" charset="0"/>
                          <a:ea typeface="Calibri" panose="020F0502020204030204" pitchFamily="34" charset="0"/>
                        </a:rPr>
                        <a:t>Tìm đủ từ Hán Việt </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b="1">
                          <a:solidFill>
                            <a:srgbClr val="0D0D0D"/>
                          </a:solidFill>
                          <a:effectLst/>
                          <a:latin typeface="Times New Roman" panose="02020603050405020304" pitchFamily="18" charset="0"/>
                          <a:ea typeface="Calibri" panose="020F0502020204030204" pitchFamily="34" charset="0"/>
                        </a:rPr>
                        <a:t> </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3006128"/>
                  </a:ext>
                </a:extLst>
              </a:tr>
              <a:tr h="0">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2</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a:solidFill>
                            <a:srgbClr val="0D0D0D"/>
                          </a:solidFill>
                          <a:effectLst/>
                          <a:latin typeface="Times New Roman" panose="02020603050405020304" pitchFamily="18" charset="0"/>
                          <a:ea typeface="Calibri" panose="020F0502020204030204" pitchFamily="34" charset="0"/>
                        </a:rPr>
                        <a:t>Từ Hán Việt tìm đúng yêu cầu</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b="1">
                          <a:solidFill>
                            <a:srgbClr val="0D0D0D"/>
                          </a:solidFill>
                          <a:effectLst/>
                          <a:latin typeface="Times New Roman" panose="02020603050405020304" pitchFamily="18" charset="0"/>
                          <a:ea typeface="Calibri" panose="020F0502020204030204" pitchFamily="34" charset="0"/>
                        </a:rPr>
                        <a:t> </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6801666"/>
                  </a:ext>
                </a:extLst>
              </a:tr>
              <a:tr h="0">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3</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a:solidFill>
                            <a:srgbClr val="0D0D0D"/>
                          </a:solidFill>
                          <a:effectLst/>
                          <a:latin typeface="Times New Roman" panose="02020603050405020304" pitchFamily="18" charset="0"/>
                          <a:ea typeface="Calibri" panose="020F0502020204030204" pitchFamily="34" charset="0"/>
                        </a:rPr>
                        <a:t>Đặt câu đúng ngữ pháp.</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b="1">
                          <a:solidFill>
                            <a:srgbClr val="0D0D0D"/>
                          </a:solidFill>
                          <a:effectLst/>
                          <a:latin typeface="Times New Roman" panose="02020603050405020304" pitchFamily="18" charset="0"/>
                          <a:ea typeface="Calibri" panose="020F0502020204030204" pitchFamily="34" charset="0"/>
                        </a:rPr>
                        <a:t> </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9023836"/>
                  </a:ext>
                </a:extLst>
              </a:tr>
              <a:tr h="0">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4</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a:solidFill>
                            <a:srgbClr val="0D0D0D"/>
                          </a:solidFill>
                          <a:effectLst/>
                          <a:latin typeface="Times New Roman" panose="02020603050405020304" pitchFamily="18" charset="0"/>
                          <a:ea typeface="Calibri" panose="020F0502020204030204" pitchFamily="34" charset="0"/>
                        </a:rPr>
                        <a:t>Đặt câu đúng văn cảnh.</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b="1">
                          <a:solidFill>
                            <a:srgbClr val="0D0D0D"/>
                          </a:solidFill>
                          <a:effectLst/>
                          <a:latin typeface="Times New Roman" panose="02020603050405020304" pitchFamily="18" charset="0"/>
                          <a:ea typeface="Calibri" panose="020F0502020204030204" pitchFamily="34" charset="0"/>
                        </a:rPr>
                        <a:t> </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2724456"/>
                  </a:ext>
                </a:extLst>
              </a:tr>
              <a:tr h="0">
                <a:tc>
                  <a:txBody>
                    <a:bodyPr/>
                    <a:lstStyle/>
                    <a:p>
                      <a:pPr algn="ctr"/>
                      <a:r>
                        <a:rPr lang="en-US" sz="3600" b="1">
                          <a:solidFill>
                            <a:srgbClr val="0D0D0D"/>
                          </a:solidFill>
                          <a:effectLst/>
                          <a:latin typeface="Times New Roman" panose="02020603050405020304" pitchFamily="18" charset="0"/>
                          <a:ea typeface="Calibri" panose="020F0502020204030204" pitchFamily="34" charset="0"/>
                        </a:rPr>
                        <a:t>5</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a:solidFill>
                            <a:srgbClr val="0D0D0D"/>
                          </a:solidFill>
                          <a:effectLst/>
                          <a:latin typeface="Times New Roman" panose="02020603050405020304" pitchFamily="18" charset="0"/>
                          <a:ea typeface="Calibri" panose="020F0502020204030204" pitchFamily="34" charset="0"/>
                        </a:rPr>
                        <a:t>Câu văn sáng tạo, hấp dẫn, sinh động</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b="1" dirty="0">
                          <a:solidFill>
                            <a:srgbClr val="0D0D0D"/>
                          </a:solidFill>
                          <a:effectLst/>
                          <a:latin typeface="Times New Roman" panose="02020603050405020304" pitchFamily="18" charset="0"/>
                          <a:ea typeface="Calibri" panose="020F0502020204030204" pitchFamily="34" charset="0"/>
                        </a:rPr>
                        <a:t> </a:t>
                      </a:r>
                      <a:endParaRPr lang="en-US" sz="3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8099249"/>
                  </a:ext>
                </a:extLst>
              </a:tr>
            </a:tbl>
          </a:graphicData>
        </a:graphic>
      </p:graphicFrame>
    </p:spTree>
    <p:extLst>
      <p:ext uri="{BB962C8B-B14F-4D97-AF65-F5344CB8AC3E}">
        <p14:creationId xmlns:p14="http://schemas.microsoft.com/office/powerpoint/2010/main" val="747025342"/>
      </p:ext>
    </p:extLst>
  </p:cSld>
  <p:clrMapOvr>
    <a:masterClrMapping/>
  </p:clrMapOvr>
  <p:transition spd="slow">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rectangle&#10;&#10;Description automatically generated">
            <a:extLst>
              <a:ext uri="{FF2B5EF4-FFF2-40B4-BE49-F238E27FC236}">
                <a16:creationId xmlns:a16="http://schemas.microsoft.com/office/drawing/2014/main" xmlns="" id="{A95B1960-89C3-445E-B22F-D930625B5E10}"/>
              </a:ext>
            </a:extLst>
          </p:cNvPr>
          <p:cNvPicPr>
            <a:picLocks noChangeAspect="1"/>
          </p:cNvPicPr>
          <p:nvPr/>
        </p:nvPicPr>
        <p:blipFill>
          <a:blip r:embed="rId2"/>
          <a:stretch>
            <a:fillRect/>
          </a:stretch>
        </p:blipFill>
        <p:spPr>
          <a:xfrm>
            <a:off x="771693" y="1181100"/>
            <a:ext cx="10662327" cy="5336545"/>
          </a:xfrm>
          <a:prstGeom prst="rect">
            <a:avLst/>
          </a:prstGeom>
          <a:ln>
            <a:noFill/>
          </a:ln>
        </p:spPr>
      </p:pic>
      <p:sp>
        <p:nvSpPr>
          <p:cNvPr id="12" name="TextBox 11">
            <a:extLst>
              <a:ext uri="{FF2B5EF4-FFF2-40B4-BE49-F238E27FC236}">
                <a16:creationId xmlns:a16="http://schemas.microsoft.com/office/drawing/2014/main" xmlns="" id="{D7E5C5A4-8F29-4B0F-B678-9C8ED4ED19A2}"/>
              </a:ext>
            </a:extLst>
          </p:cNvPr>
          <p:cNvSpPr txBox="1"/>
          <p:nvPr/>
        </p:nvSpPr>
        <p:spPr>
          <a:xfrm>
            <a:off x="1870512" y="83113"/>
            <a:ext cx="8030589" cy="548099"/>
          </a:xfrm>
          <a:prstGeom prst="rect">
            <a:avLst/>
          </a:prstGeom>
          <a:noFill/>
        </p:spPr>
        <p:txBody>
          <a:bodyPr wrap="square">
            <a:spAutoFit/>
          </a:bodyPr>
          <a:lstStyle/>
          <a:p>
            <a:pPr algn="just">
              <a:lnSpc>
                <a:spcPct val="115000"/>
              </a:lnSpc>
              <a:spcAft>
                <a:spcPts val="1200"/>
              </a:spcAft>
            </a:pPr>
            <a:endParaRPr lang="en-US" sz="2800" dirty="0">
              <a:effectLst/>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xmlns="" id="{4176DB24-71C7-49D0-945A-2F519407280B}"/>
              </a:ext>
            </a:extLst>
          </p:cNvPr>
          <p:cNvSpPr txBox="1"/>
          <p:nvPr/>
        </p:nvSpPr>
        <p:spPr>
          <a:xfrm>
            <a:off x="961198" y="1309034"/>
            <a:ext cx="10283315" cy="5262979"/>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4.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ích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-&gt; tri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tàng</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8916888"/>
      </p:ext>
    </p:extLst>
  </p:cSld>
  <p:clrMapOvr>
    <a:masterClrMapping/>
  </p:clrMapOvr>
  <p:transition spd="slow">
    <p:comb/>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xmlns="" id="{A169D286-F4D7-4C8B-A6BD-D05384C7F1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6">
            <a:extLst>
              <a:ext uri="{FF2B5EF4-FFF2-40B4-BE49-F238E27FC236}">
                <a16:creationId xmlns:a16="http://schemas.microsoft.com/office/drawing/2014/main" xmlns="" id="{39E8235E-135E-4261-8F54-2B316E493C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7">
            <a:extLst>
              <a:ext uri="{FF2B5EF4-FFF2-40B4-BE49-F238E27FC236}">
                <a16:creationId xmlns:a16="http://schemas.microsoft.com/office/drawing/2014/main" xmlns="" id="{D4ED8EC3-4D57-4620-93CE-4E6661F09A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xmlns="" id="{83BCB34A-2F40-4F41-8488-A134C1C155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xmlns="" id="{F78382DC-4207-465E-B379-1E16448AA2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35BE3C06-4E53-4662-A2C1-B402CEA4830A}"/>
              </a:ext>
            </a:extLst>
          </p:cNvPr>
          <p:cNvPicPr>
            <a:picLocks noChangeAspect="1"/>
          </p:cNvPicPr>
          <p:nvPr/>
        </p:nvPicPr>
        <p:blipFill rotWithShape="1">
          <a:blip r:embed="rId2"/>
          <a:srcRect l="4672" r="10990" b="-2"/>
          <a:stretch/>
        </p:blipFill>
        <p:spPr>
          <a:xfrm>
            <a:off x="5114263" y="1873876"/>
            <a:ext cx="6917633" cy="3990618"/>
          </a:xfrm>
          <a:prstGeom prst="rect">
            <a:avLst/>
          </a:prstGeom>
        </p:spPr>
      </p:pic>
      <p:sp>
        <p:nvSpPr>
          <p:cNvPr id="5" name="Oval 4">
            <a:extLst>
              <a:ext uri="{FF2B5EF4-FFF2-40B4-BE49-F238E27FC236}">
                <a16:creationId xmlns:a16="http://schemas.microsoft.com/office/drawing/2014/main" xmlns="" id="{6DDC4644-4CD0-4330-8997-87F3EFAA713C}"/>
              </a:ext>
            </a:extLst>
          </p:cNvPr>
          <p:cNvSpPr/>
          <p:nvPr/>
        </p:nvSpPr>
        <p:spPr>
          <a:xfrm>
            <a:off x="3048" y="1873876"/>
            <a:ext cx="4624043" cy="2432653"/>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C90CE605-D637-4739-A3AA-BCB97962A7E0}"/>
              </a:ext>
            </a:extLst>
          </p:cNvPr>
          <p:cNvSpPr txBox="1"/>
          <p:nvPr/>
        </p:nvSpPr>
        <p:spPr>
          <a:xfrm>
            <a:off x="209574" y="2465489"/>
            <a:ext cx="431239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VẬN DỤNG</a:t>
            </a:r>
          </a:p>
        </p:txBody>
      </p:sp>
      <p:sp>
        <p:nvSpPr>
          <p:cNvPr id="15" name="TextBox 14">
            <a:extLst>
              <a:ext uri="{FF2B5EF4-FFF2-40B4-BE49-F238E27FC236}">
                <a16:creationId xmlns:a16="http://schemas.microsoft.com/office/drawing/2014/main" xmlns="" id="{1955F4BA-2B85-49BC-903A-F952D85F9778}"/>
              </a:ext>
            </a:extLst>
          </p:cNvPr>
          <p:cNvSpPr txBox="1"/>
          <p:nvPr/>
        </p:nvSpPr>
        <p:spPr>
          <a:xfrm>
            <a:off x="5703958" y="2668307"/>
            <a:ext cx="6124497" cy="2312171"/>
          </a:xfrm>
          <a:prstGeom prst="rect">
            <a:avLst/>
          </a:prstGeom>
          <a:noFill/>
        </p:spPr>
        <p:txBody>
          <a:bodyPr wrap="square">
            <a:spAutoFit/>
          </a:bodyPr>
          <a:lstStyle/>
          <a:p>
            <a:pPr algn="just">
              <a:lnSpc>
                <a:spcPct val="115000"/>
              </a:lnSpc>
            </a:pPr>
            <a:r>
              <a:rPr lang="en-US" sz="3200" b="1" dirty="0" err="1">
                <a:solidFill>
                  <a:schemeClr val="bg1"/>
                </a:solidFill>
                <a:effectLst/>
                <a:latin typeface="Times New Roman" panose="02020603050405020304" pitchFamily="18" charset="0"/>
                <a:ea typeface="Times New Roman" panose="02020603050405020304" pitchFamily="18" charset="0"/>
              </a:rPr>
              <a:t>Viết</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một</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đoạn</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văn</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khoảng</a:t>
            </a:r>
            <a:r>
              <a:rPr lang="en-US" sz="3200" b="1" dirty="0">
                <a:solidFill>
                  <a:schemeClr val="bg1"/>
                </a:solidFill>
                <a:effectLst/>
                <a:latin typeface="Times New Roman" panose="02020603050405020304" pitchFamily="18" charset="0"/>
                <a:ea typeface="Times New Roman" panose="02020603050405020304" pitchFamily="18" charset="0"/>
              </a:rPr>
              <a:t> 150 </a:t>
            </a:r>
            <a:r>
              <a:rPr lang="en-US" sz="3200" b="1" dirty="0" err="1">
                <a:solidFill>
                  <a:schemeClr val="bg1"/>
                </a:solidFill>
                <a:effectLst/>
                <a:latin typeface="Times New Roman" panose="02020603050405020304" pitchFamily="18" charset="0"/>
                <a:ea typeface="Times New Roman" panose="02020603050405020304" pitchFamily="18" charset="0"/>
              </a:rPr>
              <a:t>chữ</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phân</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tích</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một</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nhân</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vật</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truyện</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trung</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đại</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mà</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em</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yêu</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thích</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trong</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đó</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có</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sử</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dụng</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từ</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Hán</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Việt</a:t>
            </a:r>
            <a:endParaRPr lang="en-US" sz="3200" b="1" dirty="0">
              <a:solidFill>
                <a:schemeClr val="bg1"/>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xmlns="" id="{9C7C1ADB-FF8E-4A01-8BEA-281EEF0EE0B3}"/>
              </a:ext>
            </a:extLst>
          </p:cNvPr>
          <p:cNvSpPr txBox="1"/>
          <p:nvPr/>
        </p:nvSpPr>
        <p:spPr>
          <a:xfrm>
            <a:off x="7290220" y="1028700"/>
            <a:ext cx="296908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YÊU CẦU</a:t>
            </a:r>
          </a:p>
        </p:txBody>
      </p:sp>
    </p:spTree>
    <p:extLst>
      <p:ext uri="{BB962C8B-B14F-4D97-AF65-F5344CB8AC3E}">
        <p14:creationId xmlns:p14="http://schemas.microsoft.com/office/powerpoint/2010/main" val="4294218781"/>
      </p:ext>
    </p:extLst>
  </p:cSld>
  <p:clrMapOvr>
    <a:masterClrMapping/>
  </p:clrMapOvr>
  <p:transition spd="slow">
    <p:comb/>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9709291-4299-4AD8-BD38-59DECCAFCA6A}"/>
              </a:ext>
            </a:extLst>
          </p:cNvPr>
          <p:cNvGrpSpPr/>
          <p:nvPr/>
        </p:nvGrpSpPr>
        <p:grpSpPr>
          <a:xfrm>
            <a:off x="1478116" y="1181100"/>
            <a:ext cx="9235769" cy="4957233"/>
            <a:chOff x="2031998" y="1181100"/>
            <a:chExt cx="9235769" cy="4957233"/>
          </a:xfrm>
        </p:grpSpPr>
        <p:sp>
          <p:nvSpPr>
            <p:cNvPr id="4" name="Freeform: Shape 3">
              <a:extLst>
                <a:ext uri="{FF2B5EF4-FFF2-40B4-BE49-F238E27FC236}">
                  <a16:creationId xmlns:a16="http://schemas.microsoft.com/office/drawing/2014/main" xmlns="" id="{63174CB9-39EF-4014-B9DC-52980A8CE09C}"/>
                </a:ext>
              </a:extLst>
            </p:cNvPr>
            <p:cNvSpPr/>
            <p:nvPr/>
          </p:nvSpPr>
          <p:spPr>
            <a:xfrm>
              <a:off x="2031998" y="1181100"/>
              <a:ext cx="9235769" cy="1269509"/>
            </a:xfrm>
            <a:custGeom>
              <a:avLst/>
              <a:gdLst>
                <a:gd name="connsiteX0" fmla="*/ 0 w 9235769"/>
                <a:gd name="connsiteY0" fmla="*/ 0 h 1580453"/>
                <a:gd name="connsiteX1" fmla="*/ 9235769 w 9235769"/>
                <a:gd name="connsiteY1" fmla="*/ 0 h 1580453"/>
                <a:gd name="connsiteX2" fmla="*/ 9235769 w 9235769"/>
                <a:gd name="connsiteY2" fmla="*/ 1580453 h 1580453"/>
                <a:gd name="connsiteX3" fmla="*/ 0 w 9235769"/>
                <a:gd name="connsiteY3" fmla="*/ 1580453 h 1580453"/>
                <a:gd name="connsiteX4" fmla="*/ 0 w 9235769"/>
                <a:gd name="connsiteY4" fmla="*/ 0 h 1580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769" h="1580453">
                  <a:moveTo>
                    <a:pt x="0" y="0"/>
                  </a:moveTo>
                  <a:lnTo>
                    <a:pt x="9235769" y="0"/>
                  </a:lnTo>
                  <a:lnTo>
                    <a:pt x="9235769" y="1580453"/>
                  </a:lnTo>
                  <a:lnTo>
                    <a:pt x="0" y="1580453"/>
                  </a:lnTo>
                  <a:lnTo>
                    <a:pt x="0" y="0"/>
                  </a:lnTo>
                  <a:close/>
                </a:path>
              </a:pathLst>
            </a:cu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err="1">
                  <a:latin typeface="Times New Roman" panose="02020603050405020304" pitchFamily="18" charset="0"/>
                  <a:cs typeface="Times New Roman" panose="02020603050405020304" pitchFamily="18" charset="0"/>
                </a:rPr>
                <a:t>Đoạn</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văn</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của</a:t>
              </a:r>
              <a:r>
                <a:rPr lang="en-US" sz="3600" b="1" kern="1200" dirty="0">
                  <a:latin typeface="Times New Roman" panose="02020603050405020304" pitchFamily="18" charset="0"/>
                  <a:cs typeface="Times New Roman" panose="02020603050405020304" pitchFamily="18" charset="0"/>
                </a:rPr>
                <a:t> HS </a:t>
              </a:r>
              <a:r>
                <a:rPr lang="en-US" sz="3600" b="1" kern="1200" dirty="0" err="1">
                  <a:latin typeface="Times New Roman" panose="02020603050405020304" pitchFamily="18" charset="0"/>
                  <a:cs typeface="Times New Roman" panose="02020603050405020304" pitchFamily="18" charset="0"/>
                </a:rPr>
                <a:t>cần</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đảm</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bảo</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các</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yêu</a:t>
              </a:r>
              <a:r>
                <a:rPr lang="en-US" sz="3600" b="1" kern="1200" dirty="0">
                  <a:latin typeface="Times New Roman" panose="02020603050405020304" pitchFamily="18" charset="0"/>
                  <a:cs typeface="Times New Roman" panose="02020603050405020304" pitchFamily="18" charset="0"/>
                </a:rPr>
                <a:t> </a:t>
              </a:r>
              <a:r>
                <a:rPr lang="en-US" sz="3600" b="1" kern="1200" dirty="0" err="1">
                  <a:latin typeface="Times New Roman" panose="02020603050405020304" pitchFamily="18" charset="0"/>
                  <a:cs typeface="Times New Roman" panose="02020603050405020304" pitchFamily="18" charset="0"/>
                </a:rPr>
                <a:t>cầu</a:t>
              </a:r>
              <a:r>
                <a:rPr lang="en-US" sz="3600" b="1" kern="1200" dirty="0">
                  <a:latin typeface="Times New Roman" panose="02020603050405020304" pitchFamily="18" charset="0"/>
                  <a:cs typeface="Times New Roman" panose="02020603050405020304" pitchFamily="18" charset="0"/>
                </a:rPr>
                <a:t>: </a:t>
              </a:r>
              <a:endParaRPr lang="en-US" sz="3600" kern="1200" dirty="0">
                <a:latin typeface="Times New Roman" panose="02020603050405020304" pitchFamily="18" charset="0"/>
                <a:cs typeface="Times New Roman" panose="02020603050405020304" pitchFamily="18" charset="0"/>
              </a:endParaRPr>
            </a:p>
          </p:txBody>
        </p:sp>
        <p:sp>
          <p:nvSpPr>
            <p:cNvPr id="5" name="Freeform: Shape 4">
              <a:extLst>
                <a:ext uri="{FF2B5EF4-FFF2-40B4-BE49-F238E27FC236}">
                  <a16:creationId xmlns:a16="http://schemas.microsoft.com/office/drawing/2014/main" xmlns="" id="{A31DB623-A45C-4BEF-A760-CA3FBDCAF66A}"/>
                </a:ext>
              </a:extLst>
            </p:cNvPr>
            <p:cNvSpPr/>
            <p:nvPr/>
          </p:nvSpPr>
          <p:spPr>
            <a:xfrm>
              <a:off x="2036507" y="2450609"/>
              <a:ext cx="3075583" cy="3318952"/>
            </a:xfrm>
            <a:custGeom>
              <a:avLst/>
              <a:gdLst>
                <a:gd name="connsiteX0" fmla="*/ 0 w 3075583"/>
                <a:gd name="connsiteY0" fmla="*/ 0 h 3318952"/>
                <a:gd name="connsiteX1" fmla="*/ 3075583 w 3075583"/>
                <a:gd name="connsiteY1" fmla="*/ 0 h 3318952"/>
                <a:gd name="connsiteX2" fmla="*/ 3075583 w 3075583"/>
                <a:gd name="connsiteY2" fmla="*/ 3318952 h 3318952"/>
                <a:gd name="connsiteX3" fmla="*/ 0 w 3075583"/>
                <a:gd name="connsiteY3" fmla="*/ 3318952 h 3318952"/>
                <a:gd name="connsiteX4" fmla="*/ 0 w 3075583"/>
                <a:gd name="connsiteY4" fmla="*/ 0 h 331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583" h="3318952">
                  <a:moveTo>
                    <a:pt x="0" y="0"/>
                  </a:moveTo>
                  <a:lnTo>
                    <a:pt x="3075583" y="0"/>
                  </a:lnTo>
                  <a:lnTo>
                    <a:pt x="3075583" y="3318952"/>
                  </a:lnTo>
                  <a:lnTo>
                    <a:pt x="0" y="3318952"/>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Dung </a:t>
              </a:r>
              <a:r>
                <a:rPr lang="en-US" sz="3600" kern="1200" dirty="0" err="1">
                  <a:latin typeface="Times New Roman" panose="02020603050405020304" pitchFamily="18" charset="0"/>
                  <a:cs typeface="Times New Roman" panose="02020603050405020304" pitchFamily="18" charset="0"/>
                </a:rPr>
                <a:t>lượng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đoạn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văn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khoảng</a:t>
              </a:r>
              <a:r>
                <a:rPr lang="en-US" sz="3600" kern="1200" dirty="0">
                  <a:latin typeface="Times New Roman" panose="02020603050405020304" pitchFamily="18" charset="0"/>
                  <a:cs typeface="Times New Roman" panose="02020603050405020304" pitchFamily="18" charset="0"/>
                </a:rPr>
                <a:t> 150 </a:t>
              </a:r>
              <a:r>
                <a:rPr lang="en-US" sz="3600" kern="1200" dirty="0" err="1">
                  <a:latin typeface="Times New Roman" panose="02020603050405020304" pitchFamily="18" charset="0"/>
                  <a:cs typeface="Times New Roman" panose="02020603050405020304" pitchFamily="18" charset="0"/>
                </a:rPr>
                <a:t>chữ</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đảm</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bảo</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hình</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thức</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đoạn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văn</a:t>
              </a:r>
              <a:r>
                <a:rPr lang="en-US" sz="3600" kern="1200" dirty="0">
                  <a:latin typeface="Times New Roman" panose="02020603050405020304" pitchFamily="18" charset="0"/>
                  <a:cs typeface="Times New Roman" panose="02020603050405020304" pitchFamily="18" charset="0"/>
                </a:rPr>
                <a:t>.</a:t>
              </a:r>
            </a:p>
          </p:txBody>
        </p:sp>
        <p:sp>
          <p:nvSpPr>
            <p:cNvPr id="6" name="Freeform: Shape 5">
              <a:extLst>
                <a:ext uri="{FF2B5EF4-FFF2-40B4-BE49-F238E27FC236}">
                  <a16:creationId xmlns:a16="http://schemas.microsoft.com/office/drawing/2014/main" xmlns="" id="{593DC8E5-D8E0-4464-A783-1D53B7CE475C}"/>
                </a:ext>
              </a:extLst>
            </p:cNvPr>
            <p:cNvSpPr/>
            <p:nvPr/>
          </p:nvSpPr>
          <p:spPr>
            <a:xfrm>
              <a:off x="5112090" y="2450609"/>
              <a:ext cx="3075583" cy="3318952"/>
            </a:xfrm>
            <a:custGeom>
              <a:avLst/>
              <a:gdLst>
                <a:gd name="connsiteX0" fmla="*/ 0 w 3075583"/>
                <a:gd name="connsiteY0" fmla="*/ 0 h 3318952"/>
                <a:gd name="connsiteX1" fmla="*/ 3075583 w 3075583"/>
                <a:gd name="connsiteY1" fmla="*/ 0 h 3318952"/>
                <a:gd name="connsiteX2" fmla="*/ 3075583 w 3075583"/>
                <a:gd name="connsiteY2" fmla="*/ 3318952 h 3318952"/>
                <a:gd name="connsiteX3" fmla="*/ 0 w 3075583"/>
                <a:gd name="connsiteY3" fmla="*/ 3318952 h 3318952"/>
                <a:gd name="connsiteX4" fmla="*/ 0 w 3075583"/>
                <a:gd name="connsiteY4" fmla="*/ 0 h 331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583" h="3318952">
                  <a:moveTo>
                    <a:pt x="0" y="0"/>
                  </a:moveTo>
                  <a:lnTo>
                    <a:pt x="3075583" y="0"/>
                  </a:lnTo>
                  <a:lnTo>
                    <a:pt x="3075583" y="3318952"/>
                  </a:lnTo>
                  <a:lnTo>
                    <a:pt x="0" y="3318952"/>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Dung </a:t>
              </a:r>
              <a:r>
                <a:rPr lang="en-US" sz="3600" kern="1200" dirty="0" err="1">
                  <a:latin typeface="Times New Roman" panose="02020603050405020304" pitchFamily="18" charset="0"/>
                  <a:cs typeface="Times New Roman" panose="02020603050405020304" pitchFamily="18" charset="0"/>
                </a:rPr>
                <a:t>lượng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đoạn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văn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khoảng</a:t>
              </a:r>
              <a:r>
                <a:rPr lang="en-US" sz="3600" kern="1200" dirty="0">
                  <a:latin typeface="Times New Roman" panose="02020603050405020304" pitchFamily="18" charset="0"/>
                  <a:cs typeface="Times New Roman" panose="02020603050405020304" pitchFamily="18" charset="0"/>
                </a:rPr>
                <a:t> 150 </a:t>
              </a:r>
              <a:r>
                <a:rPr lang="en-US" sz="3600" kern="1200" dirty="0" err="1">
                  <a:latin typeface="Times New Roman" panose="02020603050405020304" pitchFamily="18" charset="0"/>
                  <a:cs typeface="Times New Roman" panose="02020603050405020304" pitchFamily="18" charset="0"/>
                </a:rPr>
                <a:t>chữ</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đảm</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bảo</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hình</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thức</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đoạn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văn</a:t>
              </a:r>
              <a:r>
                <a:rPr lang="en-US" sz="3600" kern="1200" dirty="0">
                  <a:latin typeface="Times New Roman" panose="02020603050405020304" pitchFamily="18" charset="0"/>
                  <a:cs typeface="Times New Roman" panose="02020603050405020304" pitchFamily="18" charset="0"/>
                </a:rPr>
                <a:t>.</a:t>
              </a:r>
            </a:p>
          </p:txBody>
        </p:sp>
        <p:sp>
          <p:nvSpPr>
            <p:cNvPr id="7" name="Freeform: Shape 6">
              <a:extLst>
                <a:ext uri="{FF2B5EF4-FFF2-40B4-BE49-F238E27FC236}">
                  <a16:creationId xmlns:a16="http://schemas.microsoft.com/office/drawing/2014/main" xmlns="" id="{787128A4-D076-4D0E-BAF1-4EE6E6663B02}"/>
                </a:ext>
              </a:extLst>
            </p:cNvPr>
            <p:cNvSpPr/>
            <p:nvPr/>
          </p:nvSpPr>
          <p:spPr>
            <a:xfrm>
              <a:off x="8187674" y="2450609"/>
              <a:ext cx="3075583" cy="3318952"/>
            </a:xfrm>
            <a:custGeom>
              <a:avLst/>
              <a:gdLst>
                <a:gd name="connsiteX0" fmla="*/ 0 w 3075583"/>
                <a:gd name="connsiteY0" fmla="*/ 0 h 3318952"/>
                <a:gd name="connsiteX1" fmla="*/ 3075583 w 3075583"/>
                <a:gd name="connsiteY1" fmla="*/ 0 h 3318952"/>
                <a:gd name="connsiteX2" fmla="*/ 3075583 w 3075583"/>
                <a:gd name="connsiteY2" fmla="*/ 3318952 h 3318952"/>
                <a:gd name="connsiteX3" fmla="*/ 0 w 3075583"/>
                <a:gd name="connsiteY3" fmla="*/ 3318952 h 3318952"/>
                <a:gd name="connsiteX4" fmla="*/ 0 w 3075583"/>
                <a:gd name="connsiteY4" fmla="*/ 0 h 331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583" h="3318952">
                  <a:moveTo>
                    <a:pt x="0" y="0"/>
                  </a:moveTo>
                  <a:lnTo>
                    <a:pt x="3075583" y="0"/>
                  </a:lnTo>
                  <a:lnTo>
                    <a:pt x="3075583" y="3318952"/>
                  </a:lnTo>
                  <a:lnTo>
                    <a:pt x="0" y="3318952"/>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Đoạn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văn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có</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sử</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dụng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từ</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Hán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Việt</a:t>
              </a:r>
              <a:endParaRPr lang="en-US" sz="3600" kern="12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48FB2613-1CEC-46AA-85B0-576B27470780}"/>
                </a:ext>
              </a:extLst>
            </p:cNvPr>
            <p:cNvSpPr/>
            <p:nvPr/>
          </p:nvSpPr>
          <p:spPr>
            <a:xfrm>
              <a:off x="2031998" y="5769561"/>
              <a:ext cx="9235769" cy="368772"/>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2347058182"/>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EF7682D-24B9-4849-A1C8-7D2B73489C17}"/>
              </a:ext>
            </a:extLst>
          </p:cNvPr>
          <p:cNvGraphicFramePr>
            <a:graphicFrameLocks noGrp="1"/>
          </p:cNvGraphicFramePr>
          <p:nvPr>
            <p:extLst>
              <p:ext uri="{D42A27DB-BD31-4B8C-83A1-F6EECF244321}">
                <p14:modId xmlns:p14="http://schemas.microsoft.com/office/powerpoint/2010/main" val="391493567"/>
              </p:ext>
            </p:extLst>
          </p:nvPr>
        </p:nvGraphicFramePr>
        <p:xfrm>
          <a:off x="666750" y="648854"/>
          <a:ext cx="10858500" cy="4937760"/>
        </p:xfrm>
        <a:graphic>
          <a:graphicData uri="http://schemas.openxmlformats.org/drawingml/2006/table">
            <a:tbl>
              <a:tblPr firstRow="1" firstCol="1" lastRow="1" lastCol="1" bandRow="1" bandCol="1"/>
              <a:tblGrid>
                <a:gridCol w="4170721">
                  <a:extLst>
                    <a:ext uri="{9D8B030D-6E8A-4147-A177-3AD203B41FA5}">
                      <a16:colId xmlns:a16="http://schemas.microsoft.com/office/drawing/2014/main" xmlns="" val="1499903062"/>
                    </a:ext>
                  </a:extLst>
                </a:gridCol>
                <a:gridCol w="6687779">
                  <a:extLst>
                    <a:ext uri="{9D8B030D-6E8A-4147-A177-3AD203B41FA5}">
                      <a16:colId xmlns:a16="http://schemas.microsoft.com/office/drawing/2014/main" xmlns="" val="1426869568"/>
                    </a:ext>
                  </a:extLst>
                </a:gridCol>
              </a:tblGrid>
              <a:tr h="0">
                <a:tc>
                  <a:txBody>
                    <a:bodyPr/>
                    <a:lstStyle/>
                    <a:p>
                      <a:pPr algn="ctr"/>
                      <a:r>
                        <a:rPr lang="en-US" sz="3600" b="1" dirty="0" err="1">
                          <a:effectLst/>
                          <a:latin typeface="Times New Roman" panose="02020603050405020304" pitchFamily="18" charset="0"/>
                          <a:ea typeface="Calibri" panose="020F0502020204030204" pitchFamily="34" charset="0"/>
                        </a:rPr>
                        <a:t>M</a:t>
                      </a:r>
                      <a:r>
                        <a:rPr lang="en-US" sz="3600" b="1" dirty="0" err="1">
                          <a:solidFill>
                            <a:srgbClr val="000000"/>
                          </a:solidFill>
                          <a:effectLst/>
                          <a:latin typeface="Times New Roman" panose="02020603050405020304" pitchFamily="18" charset="0"/>
                          <a:ea typeface="Calibri" panose="020F0502020204030204" pitchFamily="34" charset="0"/>
                        </a:rPr>
                        <a:t>ột</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số</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từ</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Hán</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Việt</a:t>
                      </a:r>
                      <a:r>
                        <a:rPr lang="en-US" sz="3600" b="1" dirty="0">
                          <a:solidFill>
                            <a:srgbClr val="000000"/>
                          </a:solidFill>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Calibri" panose="020F0502020204030204" pitchFamily="34" charset="0"/>
                        </a:rPr>
                        <a:t>gợi</a:t>
                      </a:r>
                      <a:r>
                        <a:rPr lang="en-US" sz="3600" b="1" dirty="0">
                          <a:solidFill>
                            <a:srgbClr val="000000"/>
                          </a:solidFill>
                          <a:effectLst/>
                          <a:latin typeface="Times New Roman" panose="02020603050405020304" pitchFamily="18" charset="0"/>
                          <a:ea typeface="Calibri" panose="020F0502020204030204" pitchFamily="34" charset="0"/>
                        </a:rPr>
                        <a:t> ý</a:t>
                      </a:r>
                      <a:endParaRPr lang="en-US" sz="3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3600" b="1" dirty="0" err="1">
                          <a:solidFill>
                            <a:srgbClr val="000000"/>
                          </a:solidFill>
                          <a:effectLst/>
                          <a:latin typeface="Times New Roman" panose="02020603050405020304" pitchFamily="18" charset="0"/>
                          <a:ea typeface="Calibri" panose="020F0502020204030204" pitchFamily="34" charset="0"/>
                        </a:rPr>
                        <a:t>Nghĩa</a:t>
                      </a:r>
                      <a:endParaRPr lang="en-US" sz="3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991350964"/>
                  </a:ext>
                </a:extLst>
              </a:tr>
              <a:tr h="0">
                <a:tc>
                  <a:txBody>
                    <a:bodyPr/>
                    <a:lstStyle/>
                    <a:p>
                      <a:pPr algn="just"/>
                      <a:r>
                        <a:rPr lang="en-US" sz="3600" dirty="0">
                          <a:solidFill>
                            <a:srgbClr val="212529"/>
                          </a:solidFill>
                          <a:effectLst/>
                          <a:latin typeface="Times New Roman" panose="02020603050405020304" pitchFamily="18" charset="0"/>
                          <a:ea typeface="Times New Roman" panose="02020603050405020304" pitchFamily="18" charset="0"/>
                        </a:rPr>
                        <a:t>- </a:t>
                      </a:r>
                      <a:r>
                        <a:rPr lang="vi-VN" sz="3600" dirty="0">
                          <a:solidFill>
                            <a:srgbClr val="212529"/>
                          </a:solidFill>
                          <a:effectLst/>
                          <a:latin typeface="Times New Roman" panose="02020603050405020304" pitchFamily="18" charset="0"/>
                          <a:ea typeface="Times New Roman" panose="02020603050405020304" pitchFamily="18" charset="0"/>
                        </a:rPr>
                        <a:t>Khoan giảm: </a:t>
                      </a:r>
                      <a:endParaRPr lang="en-US" sz="3600" dirty="0">
                        <a:effectLst/>
                        <a:latin typeface="Times New Roman" panose="02020603050405020304" pitchFamily="18" charset="0"/>
                        <a:ea typeface="Calibri" panose="020F0502020204030204" pitchFamily="34" charset="0"/>
                      </a:endParaRPr>
                    </a:p>
                    <a:p>
                      <a:pPr algn="just"/>
                      <a:r>
                        <a:rPr lang="en-US" sz="3600" dirty="0">
                          <a:solidFill>
                            <a:srgbClr val="212529"/>
                          </a:solidFill>
                          <a:effectLst/>
                          <a:latin typeface="Times New Roman" panose="02020603050405020304" pitchFamily="18" charset="0"/>
                          <a:ea typeface="Times New Roman" panose="02020603050405020304" pitchFamily="18" charset="0"/>
                        </a:rPr>
                        <a:t>- </a:t>
                      </a:r>
                      <a:r>
                        <a:rPr lang="vi-VN" sz="3600" dirty="0">
                          <a:solidFill>
                            <a:srgbClr val="212529"/>
                          </a:solidFill>
                          <a:effectLst/>
                          <a:latin typeface="Times New Roman" panose="02020603050405020304" pitchFamily="18" charset="0"/>
                          <a:ea typeface="Times New Roman" panose="02020603050405020304" pitchFamily="18" charset="0"/>
                        </a:rPr>
                        <a:t>Trung thuần: </a:t>
                      </a:r>
                      <a:endParaRPr lang="en-US" sz="3600" dirty="0">
                        <a:effectLst/>
                        <a:latin typeface="Times New Roman" panose="02020603050405020304" pitchFamily="18" charset="0"/>
                        <a:ea typeface="Calibri" panose="020F0502020204030204" pitchFamily="34" charset="0"/>
                      </a:endParaRPr>
                    </a:p>
                    <a:p>
                      <a:pPr algn="just"/>
                      <a:r>
                        <a:rPr lang="en-US" sz="3600" dirty="0">
                          <a:solidFill>
                            <a:srgbClr val="212529"/>
                          </a:solidFill>
                          <a:effectLst/>
                          <a:latin typeface="Times New Roman" panose="02020603050405020304" pitchFamily="18" charset="0"/>
                          <a:ea typeface="Times New Roman" panose="02020603050405020304" pitchFamily="18" charset="0"/>
                        </a:rPr>
                        <a:t>- L</a:t>
                      </a:r>
                      <a:r>
                        <a:rPr lang="vi-VN" sz="3600" dirty="0">
                          <a:solidFill>
                            <a:srgbClr val="212529"/>
                          </a:solidFill>
                          <a:effectLst/>
                          <a:latin typeface="Times New Roman" panose="02020603050405020304" pitchFamily="18" charset="0"/>
                          <a:ea typeface="Times New Roman" panose="02020603050405020304" pitchFamily="18" charset="0"/>
                        </a:rPr>
                        <a:t>ẫm liệt:</a:t>
                      </a:r>
                      <a:endParaRPr lang="en-US" sz="3600" dirty="0">
                        <a:effectLst/>
                        <a:latin typeface="Times New Roman" panose="02020603050405020304" pitchFamily="18" charset="0"/>
                        <a:ea typeface="Calibri" panose="020F0502020204030204" pitchFamily="34" charset="0"/>
                      </a:endParaRPr>
                    </a:p>
                    <a:p>
                      <a:pPr algn="just"/>
                      <a:r>
                        <a:rPr lang="en-US" sz="3600" dirty="0">
                          <a:solidFill>
                            <a:srgbClr val="212529"/>
                          </a:solidFill>
                          <a:effectLst/>
                          <a:latin typeface="Times New Roman" panose="02020603050405020304" pitchFamily="18" charset="0"/>
                          <a:ea typeface="Times New Roman" panose="02020603050405020304" pitchFamily="18" charset="0"/>
                        </a:rPr>
                        <a:t>- </a:t>
                      </a:r>
                      <a:r>
                        <a:rPr lang="vi-VN" sz="3600" dirty="0">
                          <a:solidFill>
                            <a:srgbClr val="212529"/>
                          </a:solidFill>
                          <a:effectLst/>
                          <a:latin typeface="Times New Roman" panose="02020603050405020304" pitchFamily="18" charset="0"/>
                          <a:ea typeface="Times New Roman" panose="02020603050405020304" pitchFamily="18" charset="0"/>
                        </a:rPr>
                        <a:t>Cư sĩ: </a:t>
                      </a:r>
                      <a:endParaRPr lang="en-US" sz="3600" dirty="0">
                        <a:effectLst/>
                        <a:latin typeface="Times New Roman" panose="02020603050405020304" pitchFamily="18" charset="0"/>
                        <a:ea typeface="Calibri" panose="020F0502020204030204" pitchFamily="34" charset="0"/>
                      </a:endParaRPr>
                    </a:p>
                    <a:p>
                      <a:pPr algn="just"/>
                      <a:r>
                        <a:rPr lang="en-US" sz="3600" dirty="0">
                          <a:solidFill>
                            <a:srgbClr val="212529"/>
                          </a:solidFill>
                          <a:effectLst/>
                          <a:latin typeface="Times New Roman" panose="02020603050405020304" pitchFamily="18" charset="0"/>
                          <a:ea typeface="Times New Roman" panose="02020603050405020304" pitchFamily="18" charset="0"/>
                        </a:rPr>
                        <a:t>- </a:t>
                      </a:r>
                      <a:r>
                        <a:rPr lang="vi-VN" sz="3600" dirty="0">
                          <a:solidFill>
                            <a:srgbClr val="212529"/>
                          </a:solidFill>
                          <a:effectLst/>
                          <a:latin typeface="Times New Roman" panose="02020603050405020304" pitchFamily="18" charset="0"/>
                          <a:ea typeface="Times New Roman" panose="02020603050405020304" pitchFamily="18" charset="0"/>
                        </a:rPr>
                        <a:t>Khảng khái: </a:t>
                      </a:r>
                      <a:endParaRPr lang="en-US" sz="3600" dirty="0">
                        <a:effectLst/>
                        <a:latin typeface="Times New Roman" panose="02020603050405020304" pitchFamily="18" charset="0"/>
                        <a:ea typeface="Calibri" panose="020F0502020204030204" pitchFamily="34" charset="0"/>
                      </a:endParaRPr>
                    </a:p>
                    <a:p>
                      <a:pPr algn="just"/>
                      <a:r>
                        <a:rPr lang="en-US" sz="3600" dirty="0">
                          <a:solidFill>
                            <a:srgbClr val="212529"/>
                          </a:solidFill>
                          <a:effectLst/>
                          <a:latin typeface="Times New Roman" panose="02020603050405020304" pitchFamily="18" charset="0"/>
                          <a:ea typeface="Times New Roman" panose="02020603050405020304" pitchFamily="18" charset="0"/>
                        </a:rPr>
                        <a:t> </a:t>
                      </a:r>
                    </a:p>
                    <a:p>
                      <a:pPr algn="just"/>
                      <a:r>
                        <a:rPr lang="en-US" sz="3600" dirty="0">
                          <a:solidFill>
                            <a:srgbClr val="212529"/>
                          </a:solidFill>
                          <a:effectLst/>
                          <a:latin typeface="Times New Roman" panose="02020603050405020304" pitchFamily="18" charset="0"/>
                          <a:ea typeface="Times New Roman" panose="02020603050405020304" pitchFamily="18" charset="0"/>
                        </a:rPr>
                        <a:t>- </a:t>
                      </a:r>
                      <a:r>
                        <a:rPr lang="vi-VN" sz="3600" dirty="0">
                          <a:solidFill>
                            <a:srgbClr val="212529"/>
                          </a:solidFill>
                          <a:effectLst/>
                          <a:latin typeface="Times New Roman" panose="02020603050405020304" pitchFamily="18" charset="0"/>
                          <a:ea typeface="Times New Roman" panose="02020603050405020304" pitchFamily="18" charset="0"/>
                        </a:rPr>
                        <a:t>Hàn sĩ: </a:t>
                      </a:r>
                      <a:endParaRPr lang="en-US" sz="3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3600" dirty="0">
                          <a:solidFill>
                            <a:srgbClr val="212529"/>
                          </a:solidFill>
                          <a:effectLst/>
                          <a:latin typeface="Times New Roman" panose="02020603050405020304" pitchFamily="18" charset="0"/>
                          <a:ea typeface="Times New Roman" panose="02020603050405020304" pitchFamily="18" charset="0"/>
                        </a:rPr>
                        <a:t>- </a:t>
                      </a:r>
                      <a:r>
                        <a:rPr lang="vi-VN" sz="3600" dirty="0">
                          <a:solidFill>
                            <a:srgbClr val="212529"/>
                          </a:solidFill>
                          <a:effectLst/>
                          <a:latin typeface="Times New Roman" panose="02020603050405020304" pitchFamily="18" charset="0"/>
                          <a:ea typeface="Times New Roman" panose="02020603050405020304" pitchFamily="18" charset="0"/>
                        </a:rPr>
                        <a:t>rộng lượng giảm bớt hình phạt.</a:t>
                      </a:r>
                      <a:endParaRPr lang="en-US" sz="3600" dirty="0">
                        <a:effectLst/>
                        <a:latin typeface="Times New Roman" panose="02020603050405020304" pitchFamily="18" charset="0"/>
                        <a:ea typeface="Calibri" panose="020F0502020204030204" pitchFamily="34" charset="0"/>
                      </a:endParaRPr>
                    </a:p>
                    <a:p>
                      <a:pPr algn="just"/>
                      <a:r>
                        <a:rPr lang="en-US" sz="3600" dirty="0">
                          <a:solidFill>
                            <a:srgbClr val="212529"/>
                          </a:solidFill>
                          <a:effectLst/>
                          <a:latin typeface="Times New Roman" panose="02020603050405020304" pitchFamily="18" charset="0"/>
                          <a:ea typeface="Times New Roman" panose="02020603050405020304" pitchFamily="18" charset="0"/>
                        </a:rPr>
                        <a:t>- </a:t>
                      </a:r>
                      <a:r>
                        <a:rPr lang="vi-VN" sz="3600" dirty="0">
                          <a:solidFill>
                            <a:srgbClr val="212529"/>
                          </a:solidFill>
                          <a:effectLst/>
                          <a:latin typeface="Times New Roman" panose="02020603050405020304" pitchFamily="18" charset="0"/>
                          <a:ea typeface="Times New Roman" panose="02020603050405020304" pitchFamily="18" charset="0"/>
                        </a:rPr>
                        <a:t>một lòng ngay thẳng</a:t>
                      </a:r>
                      <a:endParaRPr lang="en-US" sz="3600" dirty="0">
                        <a:effectLst/>
                        <a:latin typeface="Times New Roman" panose="02020603050405020304" pitchFamily="18" charset="0"/>
                        <a:ea typeface="Calibri" panose="020F0502020204030204" pitchFamily="34" charset="0"/>
                      </a:endParaRPr>
                    </a:p>
                    <a:p>
                      <a:pPr algn="just"/>
                      <a:r>
                        <a:rPr lang="en-US" sz="3600" dirty="0">
                          <a:solidFill>
                            <a:srgbClr val="212529"/>
                          </a:solidFill>
                          <a:effectLst/>
                          <a:latin typeface="Times New Roman" panose="02020603050405020304" pitchFamily="18" charset="0"/>
                          <a:ea typeface="Times New Roman" panose="02020603050405020304" pitchFamily="18" charset="0"/>
                        </a:rPr>
                        <a:t>- </a:t>
                      </a:r>
                      <a:r>
                        <a:rPr lang="vi-VN" sz="3600" dirty="0">
                          <a:solidFill>
                            <a:srgbClr val="212529"/>
                          </a:solidFill>
                          <a:effectLst/>
                          <a:latin typeface="Times New Roman" panose="02020603050405020304" pitchFamily="18" charset="0"/>
                          <a:ea typeface="Times New Roman" panose="02020603050405020304" pitchFamily="18" charset="0"/>
                        </a:rPr>
                        <a:t>mạnh mẽ, oai phong</a:t>
                      </a:r>
                      <a:endParaRPr lang="en-US" sz="3600" dirty="0">
                        <a:effectLst/>
                        <a:latin typeface="Times New Roman" panose="02020603050405020304" pitchFamily="18" charset="0"/>
                        <a:ea typeface="Calibri" panose="020F0502020204030204" pitchFamily="34" charset="0"/>
                      </a:endParaRPr>
                    </a:p>
                    <a:p>
                      <a:pPr algn="just"/>
                      <a:r>
                        <a:rPr lang="en-US" sz="3600" dirty="0">
                          <a:solidFill>
                            <a:srgbClr val="212529"/>
                          </a:solidFill>
                          <a:effectLst/>
                          <a:latin typeface="Times New Roman" panose="02020603050405020304" pitchFamily="18" charset="0"/>
                          <a:ea typeface="Times New Roman" panose="02020603050405020304" pitchFamily="18" charset="0"/>
                        </a:rPr>
                        <a:t>- </a:t>
                      </a:r>
                      <a:r>
                        <a:rPr lang="vi-VN" sz="3600" dirty="0">
                          <a:solidFill>
                            <a:srgbClr val="212529"/>
                          </a:solidFill>
                          <a:effectLst/>
                          <a:latin typeface="Times New Roman" panose="02020603050405020304" pitchFamily="18" charset="0"/>
                          <a:ea typeface="Times New Roman" panose="02020603050405020304" pitchFamily="18" charset="0"/>
                        </a:rPr>
                        <a:t>người trí thức ở ẩn</a:t>
                      </a:r>
                      <a:r>
                        <a:rPr lang="en-US" sz="3600" dirty="0">
                          <a:effectLst/>
                          <a:latin typeface="Times New Roman" panose="02020603050405020304" pitchFamily="18" charset="0"/>
                          <a:ea typeface="Calibri" panose="020F0502020204030204" pitchFamily="34" charset="0"/>
                        </a:rPr>
                        <a:t>.</a:t>
                      </a:r>
                    </a:p>
                    <a:p>
                      <a:pPr algn="just"/>
                      <a:r>
                        <a:rPr lang="en-US" sz="3600" dirty="0">
                          <a:solidFill>
                            <a:srgbClr val="212529"/>
                          </a:solidFill>
                          <a:effectLst/>
                          <a:latin typeface="Times New Roman" panose="02020603050405020304" pitchFamily="18" charset="0"/>
                          <a:ea typeface="Times New Roman" panose="02020603050405020304" pitchFamily="18" charset="0"/>
                        </a:rPr>
                        <a:t>- </a:t>
                      </a:r>
                      <a:r>
                        <a:rPr lang="vi-VN" sz="3600" dirty="0">
                          <a:solidFill>
                            <a:srgbClr val="212529"/>
                          </a:solidFill>
                          <a:effectLst/>
                          <a:latin typeface="Times New Roman" panose="02020603050405020304" pitchFamily="18" charset="0"/>
                          <a:ea typeface="Times New Roman" panose="02020603050405020304" pitchFamily="18" charset="0"/>
                        </a:rPr>
                        <a:t>ngay thẳng và hào hiệp, ưa làm việc nghĩa.</a:t>
                      </a:r>
                      <a:endParaRPr lang="en-US" sz="3600" dirty="0">
                        <a:effectLst/>
                        <a:latin typeface="Times New Roman" panose="02020603050405020304" pitchFamily="18" charset="0"/>
                        <a:ea typeface="Calibri" panose="020F0502020204030204" pitchFamily="34" charset="0"/>
                      </a:endParaRPr>
                    </a:p>
                    <a:p>
                      <a:pPr algn="just"/>
                      <a:r>
                        <a:rPr lang="en-US" sz="3600" dirty="0">
                          <a:solidFill>
                            <a:srgbClr val="212529"/>
                          </a:solidFill>
                          <a:effectLst/>
                          <a:latin typeface="Times New Roman" panose="02020603050405020304" pitchFamily="18" charset="0"/>
                          <a:ea typeface="Times New Roman" panose="02020603050405020304" pitchFamily="18" charset="0"/>
                        </a:rPr>
                        <a:t>- </a:t>
                      </a:r>
                      <a:r>
                        <a:rPr lang="vi-VN" sz="3600" dirty="0">
                          <a:solidFill>
                            <a:srgbClr val="212529"/>
                          </a:solidFill>
                          <a:effectLst/>
                          <a:latin typeface="Times New Roman" panose="02020603050405020304" pitchFamily="18" charset="0"/>
                          <a:ea typeface="Times New Roman" panose="02020603050405020304" pitchFamily="18" charset="0"/>
                        </a:rPr>
                        <a:t>học trò nghèo.</a:t>
                      </a:r>
                      <a:endParaRPr lang="en-US" sz="3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7701174"/>
                  </a:ext>
                </a:extLst>
              </a:tr>
            </a:tbl>
          </a:graphicData>
        </a:graphic>
      </p:graphicFrame>
    </p:spTree>
    <p:extLst>
      <p:ext uri="{BB962C8B-B14F-4D97-AF65-F5344CB8AC3E}">
        <p14:creationId xmlns:p14="http://schemas.microsoft.com/office/powerpoint/2010/main" val="1789570928"/>
      </p:ext>
    </p:ext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1BAD262-55FC-4FC4-8B7B-0CFE13ED611C}"/>
              </a:ext>
            </a:extLst>
          </p:cNvPr>
          <p:cNvSpPr txBox="1"/>
          <p:nvPr/>
        </p:nvSpPr>
        <p:spPr>
          <a:xfrm>
            <a:off x="576416" y="197578"/>
            <a:ext cx="11039168" cy="1061637"/>
          </a:xfrm>
          <a:prstGeom prst="rect">
            <a:avLst/>
          </a:prstGeom>
          <a:noFill/>
        </p:spPr>
        <p:txBody>
          <a:bodyPr wrap="square">
            <a:spAutoFit/>
          </a:bodyPr>
          <a:lstStyle/>
          <a:p>
            <a:pPr algn="ctr">
              <a:lnSpc>
                <a:spcPct val="115000"/>
              </a:lnSpc>
              <a:spcAft>
                <a:spcPts val="1200"/>
              </a:spcAft>
            </a:pPr>
            <a:r>
              <a:rPr lang="en-US" sz="2400" b="1" dirty="0" err="1">
                <a:solidFill>
                  <a:srgbClr val="7030A0"/>
                </a:solidFill>
                <a:effectLst/>
                <a:latin typeface="Times New Roman" panose="02020603050405020304" pitchFamily="18" charset="0"/>
                <a:ea typeface="Calibri" panose="020F0502020204030204" pitchFamily="34" charset="0"/>
              </a:rPr>
              <a:t>Bảng</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kiểm</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đoạn</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văn</a:t>
            </a:r>
            <a:r>
              <a:rPr lang="en-US" sz="2400" b="1" dirty="0">
                <a:solidFill>
                  <a:srgbClr val="7030A0"/>
                </a:solidFill>
                <a:effectLst/>
                <a:latin typeface="Times New Roman" panose="02020603050405020304" pitchFamily="18" charset="0"/>
                <a:ea typeface="Calibri" panose="020F0502020204030204" pitchFamily="34" charset="0"/>
              </a:rPr>
              <a:t>:</a:t>
            </a:r>
          </a:p>
          <a:p>
            <a:pPr algn="ctr">
              <a:lnSpc>
                <a:spcPct val="115000"/>
              </a:lnSpc>
              <a:spcAft>
                <a:spcPts val="1200"/>
              </a:spcAft>
            </a:pP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Phân</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tích</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một</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nhân</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vật</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truyện</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trung</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đại</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mà</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em</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yêu</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thích</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có</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sử</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dụng</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từ</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Hán</a:t>
            </a:r>
            <a:r>
              <a:rPr lang="en-US" sz="2400" b="1" dirty="0">
                <a:solidFill>
                  <a:srgbClr val="7030A0"/>
                </a:solidFill>
                <a:effectLst/>
                <a:latin typeface="Times New Roman" panose="02020603050405020304" pitchFamily="18" charset="0"/>
                <a:ea typeface="Calibri" panose="020F0502020204030204" pitchFamily="34" charset="0"/>
              </a:rPr>
              <a:t> </a:t>
            </a:r>
            <a:r>
              <a:rPr lang="en-US" sz="2400" b="1" dirty="0" err="1">
                <a:solidFill>
                  <a:srgbClr val="7030A0"/>
                </a:solidFill>
                <a:effectLst/>
                <a:latin typeface="Times New Roman" panose="02020603050405020304" pitchFamily="18" charset="0"/>
                <a:ea typeface="Calibri" panose="020F0502020204030204" pitchFamily="34" charset="0"/>
              </a:rPr>
              <a:t>Việt</a:t>
            </a:r>
            <a:endParaRPr lang="en-US" sz="2400" dirty="0">
              <a:effectLst/>
              <a:latin typeface="Times New Roman" panose="02020603050405020304" pitchFamily="18" charset="0"/>
              <a:ea typeface="Calibri" panose="020F0502020204030204" pitchFamily="34" charset="0"/>
            </a:endParaRPr>
          </a:p>
        </p:txBody>
      </p:sp>
      <p:graphicFrame>
        <p:nvGraphicFramePr>
          <p:cNvPr id="6" name="Table 5">
            <a:extLst>
              <a:ext uri="{FF2B5EF4-FFF2-40B4-BE49-F238E27FC236}">
                <a16:creationId xmlns:a16="http://schemas.microsoft.com/office/drawing/2014/main" xmlns="" id="{198D8302-3748-4A0F-A89F-46ABB670E70F}"/>
              </a:ext>
            </a:extLst>
          </p:cNvPr>
          <p:cNvGraphicFramePr>
            <a:graphicFrameLocks noGrp="1"/>
          </p:cNvGraphicFramePr>
          <p:nvPr>
            <p:extLst>
              <p:ext uri="{D42A27DB-BD31-4B8C-83A1-F6EECF244321}">
                <p14:modId xmlns:p14="http://schemas.microsoft.com/office/powerpoint/2010/main" val="3675540878"/>
              </p:ext>
            </p:extLst>
          </p:nvPr>
        </p:nvGraphicFramePr>
        <p:xfrm>
          <a:off x="660400" y="1381612"/>
          <a:ext cx="10820400" cy="5398008"/>
        </p:xfrm>
        <a:graphic>
          <a:graphicData uri="http://schemas.openxmlformats.org/drawingml/2006/table">
            <a:tbl>
              <a:tblPr firstRow="1" firstCol="1" bandRow="1"/>
              <a:tblGrid>
                <a:gridCol w="820186">
                  <a:extLst>
                    <a:ext uri="{9D8B030D-6E8A-4147-A177-3AD203B41FA5}">
                      <a16:colId xmlns:a16="http://schemas.microsoft.com/office/drawing/2014/main" xmlns="" val="3078956468"/>
                    </a:ext>
                  </a:extLst>
                </a:gridCol>
                <a:gridCol w="8204027">
                  <a:extLst>
                    <a:ext uri="{9D8B030D-6E8A-4147-A177-3AD203B41FA5}">
                      <a16:colId xmlns:a16="http://schemas.microsoft.com/office/drawing/2014/main" xmlns="" val="3579841334"/>
                    </a:ext>
                  </a:extLst>
                </a:gridCol>
                <a:gridCol w="1796187">
                  <a:extLst>
                    <a:ext uri="{9D8B030D-6E8A-4147-A177-3AD203B41FA5}">
                      <a16:colId xmlns:a16="http://schemas.microsoft.com/office/drawing/2014/main" xmlns="" val="238612084"/>
                    </a:ext>
                  </a:extLst>
                </a:gridCol>
              </a:tblGrid>
              <a:tr h="0">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Calibri" panose="020F0502020204030204" pitchFamily="34" charset="0"/>
                        </a:rPr>
                        <a:t>STT</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Calibri" panose="020F0502020204030204" pitchFamily="34" charset="0"/>
                        </a:rPr>
                        <a:t>Tiêu chí</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Calibri" panose="020F0502020204030204" pitchFamily="34" charset="0"/>
                        </a:rPr>
                        <a:t>Đạt/ Chưa đạt</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491976070"/>
                  </a:ext>
                </a:extLst>
              </a:tr>
              <a:tr h="0">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Calibri" panose="020F0502020204030204" pitchFamily="34" charset="0"/>
                        </a:rPr>
                        <a:t>1</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a:solidFill>
                            <a:srgbClr val="0D0D0D"/>
                          </a:solidFill>
                          <a:effectLst/>
                          <a:latin typeface="Times New Roman" panose="02020603050405020304" pitchFamily="18" charset="0"/>
                          <a:ea typeface="Calibri" panose="020F0502020204030204" pitchFamily="34" charset="0"/>
                        </a:rPr>
                        <a:t>Đảm bảo hình thức đoạn văn với dung lượng khoảng 150 chữ.</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b="1">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6781570"/>
                  </a:ext>
                </a:extLst>
              </a:tr>
              <a:tr h="0">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Calibri" panose="020F0502020204030204" pitchFamily="34" charset="0"/>
                        </a:rPr>
                        <a:t>2</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a:solidFill>
                            <a:srgbClr val="0D0D0D"/>
                          </a:solidFill>
                          <a:effectLst/>
                          <a:latin typeface="Times New Roman" panose="02020603050405020304" pitchFamily="18" charset="0"/>
                          <a:ea typeface="Calibri" panose="020F0502020204030204" pitchFamily="34" charset="0"/>
                        </a:rPr>
                        <a:t>Đoạn văn đúng chủ đề: </a:t>
                      </a:r>
                      <a:r>
                        <a:rPr lang="vi-VN" sz="2800">
                          <a:solidFill>
                            <a:srgbClr val="0D0D0D"/>
                          </a:solidFill>
                          <a:effectLst/>
                          <a:latin typeface="Times New Roman" panose="02020603050405020304" pitchFamily="18" charset="0"/>
                          <a:ea typeface="Calibri" panose="020F0502020204030204" pitchFamily="34" charset="0"/>
                        </a:rPr>
                        <a:t>phân tích một nhân vật </a:t>
                      </a:r>
                      <a:r>
                        <a:rPr lang="en-US" sz="2800">
                          <a:solidFill>
                            <a:srgbClr val="0D0D0D"/>
                          </a:solidFill>
                          <a:effectLst/>
                          <a:latin typeface="Times New Roman" panose="02020603050405020304" pitchFamily="18" charset="0"/>
                          <a:ea typeface="Calibri" panose="020F0502020204030204" pitchFamily="34" charset="0"/>
                        </a:rPr>
                        <a:t>truyện trung đại</a:t>
                      </a:r>
                      <a:r>
                        <a:rPr lang="vi-VN" sz="2800">
                          <a:solidFill>
                            <a:srgbClr val="0D0D0D"/>
                          </a:solidFill>
                          <a:effectLst/>
                          <a:latin typeface="Times New Roman" panose="02020603050405020304" pitchFamily="18" charset="0"/>
                          <a:ea typeface="Calibri" panose="020F0502020204030204" pitchFamily="34" charset="0"/>
                        </a:rPr>
                        <a:t> mà em yêu thích</a:t>
                      </a:r>
                      <a:r>
                        <a:rPr lang="en-US" sz="2800">
                          <a:solidFill>
                            <a:srgbClr val="0D0D0D"/>
                          </a:solidFill>
                          <a:effectLst/>
                          <a:latin typeface="Times New Roman" panose="02020603050405020304" pitchFamily="18" charset="0"/>
                          <a:ea typeface="Calibri" panose="020F0502020204030204" pitchFamily="34" charset="0"/>
                        </a:rPr>
                        <a:t>.</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b="1">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2792586"/>
                  </a:ext>
                </a:extLst>
              </a:tr>
              <a:tr h="0">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Calibri" panose="020F0502020204030204" pitchFamily="34" charset="0"/>
                        </a:rPr>
                        <a:t>3</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a:solidFill>
                            <a:srgbClr val="0D0D0D"/>
                          </a:solidFill>
                          <a:effectLst/>
                          <a:latin typeface="Times New Roman" panose="02020603050405020304" pitchFamily="18" charset="0"/>
                          <a:ea typeface="Calibri" panose="020F0502020204030204" pitchFamily="34" charset="0"/>
                        </a:rPr>
                        <a:t>Đoạn văn đảm bảo tính liên kết giữa các câu trong đoạn văn</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b="1">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0362394"/>
                  </a:ext>
                </a:extLst>
              </a:tr>
              <a:tr h="0">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Calibri" panose="020F0502020204030204" pitchFamily="34" charset="0"/>
                        </a:rPr>
                        <a:t>4</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a:solidFill>
                            <a:srgbClr val="0D0D0D"/>
                          </a:solidFill>
                          <a:effectLst/>
                          <a:latin typeface="Times New Roman" panose="02020603050405020304" pitchFamily="18" charset="0"/>
                          <a:ea typeface="Calibri" panose="020F0502020204030204" pitchFamily="34" charset="0"/>
                        </a:rPr>
                        <a:t>Đoạn văn đảm bảo về yêu cầu về chính tả, cách sử dụng từ ngữ, ngữ pháp.</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b="1">
                          <a:solidFill>
                            <a:srgbClr val="0D0D0D"/>
                          </a:solidFill>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7398059"/>
                  </a:ext>
                </a:extLst>
              </a:tr>
              <a:tr h="0">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Calibri" panose="020F0502020204030204" pitchFamily="34" charset="0"/>
                        </a:rPr>
                        <a:t>5</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a:solidFill>
                            <a:srgbClr val="0D0D0D"/>
                          </a:solidFill>
                          <a:effectLst/>
                          <a:latin typeface="Times New Roman" panose="02020603050405020304" pitchFamily="18" charset="0"/>
                          <a:ea typeface="Calibri" panose="020F0502020204030204" pitchFamily="34" charset="0"/>
                        </a:rPr>
                        <a:t>Đoạn văn có sử dụng </a:t>
                      </a:r>
                      <a:r>
                        <a:rPr lang="en-US" sz="2800">
                          <a:solidFill>
                            <a:srgbClr val="000000"/>
                          </a:solidFill>
                          <a:effectLst/>
                          <a:latin typeface="Times New Roman" panose="02020603050405020304" pitchFamily="18" charset="0"/>
                          <a:ea typeface="Calibri" panose="020F0502020204030204" pitchFamily="34" charset="0"/>
                        </a:rPr>
                        <a:t>ít nhất 03 từ Hán Việt</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200"/>
                        </a:spcAft>
                      </a:pPr>
                      <a:r>
                        <a:rPr lang="en-US" sz="2800" b="1" dirty="0">
                          <a:solidFill>
                            <a:srgbClr val="0D0D0D"/>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4386508"/>
                  </a:ext>
                </a:extLst>
              </a:tr>
            </a:tbl>
          </a:graphicData>
        </a:graphic>
      </p:graphicFrame>
    </p:spTree>
    <p:extLst>
      <p:ext uri="{BB962C8B-B14F-4D97-AF65-F5344CB8AC3E}">
        <p14:creationId xmlns:p14="http://schemas.microsoft.com/office/powerpoint/2010/main" val="332084314"/>
      </p:ext>
    </p:extLst>
  </p:cSld>
  <p:clrMapOvr>
    <a:masterClrMapping/>
  </p:clrMapOvr>
  <p:transition spd="slow">
    <p:comb/>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xmlns=""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xmlns=""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hape, rectangle&#10;&#10;Description automatically generated">
            <a:extLst>
              <a:ext uri="{FF2B5EF4-FFF2-40B4-BE49-F238E27FC236}">
                <a16:creationId xmlns:a16="http://schemas.microsoft.com/office/drawing/2014/main" xmlns="" id="{A95B1960-89C3-445E-B22F-D930625B5E10}"/>
              </a:ext>
            </a:extLst>
          </p:cNvPr>
          <p:cNvPicPr>
            <a:picLocks noChangeAspect="1"/>
          </p:cNvPicPr>
          <p:nvPr/>
        </p:nvPicPr>
        <p:blipFill>
          <a:blip r:embed="rId2"/>
          <a:stretch>
            <a:fillRect/>
          </a:stretch>
        </p:blipFill>
        <p:spPr>
          <a:xfrm>
            <a:off x="771693" y="1181100"/>
            <a:ext cx="10662327" cy="5336545"/>
          </a:xfrm>
          <a:prstGeom prst="rect">
            <a:avLst/>
          </a:prstGeom>
          <a:ln>
            <a:noFill/>
          </a:ln>
        </p:spPr>
      </p:pic>
      <p:sp>
        <p:nvSpPr>
          <p:cNvPr id="19" name="Isosceles Triangle 18">
            <a:extLst>
              <a:ext uri="{FF2B5EF4-FFF2-40B4-BE49-F238E27FC236}">
                <a16:creationId xmlns:a16="http://schemas.microsoft.com/office/drawing/2014/main" xmlns=""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7E5C5A4-8F29-4B0F-B678-9C8ED4ED19A2}"/>
              </a:ext>
            </a:extLst>
          </p:cNvPr>
          <p:cNvSpPr txBox="1"/>
          <p:nvPr/>
        </p:nvSpPr>
        <p:spPr>
          <a:xfrm>
            <a:off x="1870512" y="83113"/>
            <a:ext cx="8030589" cy="1043619"/>
          </a:xfrm>
          <a:prstGeom prst="rect">
            <a:avLst/>
          </a:prstGeom>
          <a:noFill/>
        </p:spPr>
        <p:txBody>
          <a:bodyPr wrap="square">
            <a:spAutoFit/>
          </a:bodyPr>
          <a:lstStyle/>
          <a:p>
            <a:pPr algn="just">
              <a:lnSpc>
                <a:spcPct val="115000"/>
              </a:lnSpc>
              <a:spcAft>
                <a:spcPts val="1200"/>
              </a:spcAft>
            </a:pPr>
            <a:r>
              <a:rPr lang="en-US" sz="2800" b="1" dirty="0">
                <a:solidFill>
                  <a:srgbClr val="7030A0"/>
                </a:solidFill>
                <a:effectLst/>
                <a:latin typeface="Times New Roman" panose="02020603050405020304" pitchFamily="18" charset="0"/>
                <a:ea typeface="Calibri" panose="020F0502020204030204" pitchFamily="34" charset="0"/>
              </a:rPr>
              <a:t>*</a:t>
            </a:r>
            <a:r>
              <a:rPr lang="vi-VN" sz="2800" b="1" dirty="0">
                <a:solidFill>
                  <a:srgbClr val="7030A0"/>
                </a:solidFill>
                <a:effectLst/>
                <a:latin typeface="Times New Roman" panose="02020603050405020304" pitchFamily="18" charset="0"/>
                <a:ea typeface="Calibri" panose="020F0502020204030204" pitchFamily="34" charset="0"/>
              </a:rPr>
              <a:t>Đoạn văn tham khảo: </a:t>
            </a:r>
            <a:r>
              <a:rPr lang="en-US" sz="2800" b="1" dirty="0" err="1">
                <a:solidFill>
                  <a:srgbClr val="7030A0"/>
                </a:solidFill>
                <a:effectLst/>
                <a:latin typeface="Times New Roman" panose="02020603050405020304" pitchFamily="18" charset="0"/>
                <a:ea typeface="Calibri" panose="020F0502020204030204" pitchFamily="34" charset="0"/>
              </a:rPr>
              <a:t>Phân</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tích</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nhân</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vật</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Ngô</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Tử</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Văn</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trong</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i="1" dirty="0" err="1">
                <a:solidFill>
                  <a:srgbClr val="7030A0"/>
                </a:solidFill>
                <a:effectLst/>
                <a:latin typeface="Times New Roman" panose="02020603050405020304" pitchFamily="18" charset="0"/>
                <a:ea typeface="Calibri" panose="020F0502020204030204" pitchFamily="34" charset="0"/>
              </a:rPr>
              <a:t>Chuyện</a:t>
            </a:r>
            <a:r>
              <a:rPr lang="en-US" sz="2800" b="1" i="1" dirty="0">
                <a:solidFill>
                  <a:srgbClr val="7030A0"/>
                </a:solidFill>
                <a:effectLst/>
                <a:latin typeface="Times New Roman" panose="02020603050405020304" pitchFamily="18" charset="0"/>
                <a:ea typeface="Calibri" panose="020F0502020204030204" pitchFamily="34" charset="0"/>
              </a:rPr>
              <a:t> </a:t>
            </a:r>
            <a:r>
              <a:rPr lang="en-US" sz="2800" b="1" i="1" dirty="0" err="1">
                <a:solidFill>
                  <a:srgbClr val="7030A0"/>
                </a:solidFill>
                <a:effectLst/>
                <a:latin typeface="Times New Roman" panose="02020603050405020304" pitchFamily="18" charset="0"/>
                <a:ea typeface="Calibri" panose="020F0502020204030204" pitchFamily="34" charset="0"/>
              </a:rPr>
              <a:t>chức</a:t>
            </a:r>
            <a:r>
              <a:rPr lang="en-US" sz="2800" b="1" i="1" dirty="0">
                <a:solidFill>
                  <a:srgbClr val="7030A0"/>
                </a:solidFill>
                <a:effectLst/>
                <a:latin typeface="Times New Roman" panose="02020603050405020304" pitchFamily="18" charset="0"/>
                <a:ea typeface="Calibri" panose="020F0502020204030204" pitchFamily="34" charset="0"/>
              </a:rPr>
              <a:t> </a:t>
            </a:r>
            <a:r>
              <a:rPr lang="en-US" sz="2800" b="1" i="1" dirty="0" err="1">
                <a:solidFill>
                  <a:srgbClr val="7030A0"/>
                </a:solidFill>
                <a:effectLst/>
                <a:latin typeface="Times New Roman" panose="02020603050405020304" pitchFamily="18" charset="0"/>
                <a:ea typeface="Calibri" panose="020F0502020204030204" pitchFamily="34" charset="0"/>
              </a:rPr>
              <a:t>Phán</a:t>
            </a:r>
            <a:r>
              <a:rPr lang="en-US" sz="2800" b="1" i="1" dirty="0">
                <a:solidFill>
                  <a:srgbClr val="7030A0"/>
                </a:solidFill>
                <a:effectLst/>
                <a:latin typeface="Times New Roman" panose="02020603050405020304" pitchFamily="18" charset="0"/>
                <a:ea typeface="Calibri" panose="020F0502020204030204" pitchFamily="34" charset="0"/>
              </a:rPr>
              <a:t> </a:t>
            </a:r>
            <a:r>
              <a:rPr lang="en-US" sz="2800" b="1" i="1" dirty="0" err="1">
                <a:solidFill>
                  <a:srgbClr val="7030A0"/>
                </a:solidFill>
                <a:effectLst/>
                <a:latin typeface="Times New Roman" panose="02020603050405020304" pitchFamily="18" charset="0"/>
                <a:ea typeface="Calibri" panose="020F0502020204030204" pitchFamily="34" charset="0"/>
              </a:rPr>
              <a:t>sự</a:t>
            </a:r>
            <a:r>
              <a:rPr lang="en-US" sz="2800" b="1" i="1" dirty="0">
                <a:solidFill>
                  <a:srgbClr val="7030A0"/>
                </a:solidFill>
                <a:effectLst/>
                <a:latin typeface="Times New Roman" panose="02020603050405020304" pitchFamily="18" charset="0"/>
                <a:ea typeface="Calibri" panose="020F0502020204030204" pitchFamily="34" charset="0"/>
              </a:rPr>
              <a:t> </a:t>
            </a:r>
            <a:r>
              <a:rPr lang="en-US" sz="2800" b="1" i="1" dirty="0" err="1">
                <a:solidFill>
                  <a:srgbClr val="7030A0"/>
                </a:solidFill>
                <a:effectLst/>
                <a:latin typeface="Times New Roman" panose="02020603050405020304" pitchFamily="18" charset="0"/>
                <a:ea typeface="Calibri" panose="020F0502020204030204" pitchFamily="34" charset="0"/>
              </a:rPr>
              <a:t>đền</a:t>
            </a:r>
            <a:r>
              <a:rPr lang="en-US" sz="2800" b="1" i="1" dirty="0">
                <a:solidFill>
                  <a:srgbClr val="7030A0"/>
                </a:solidFill>
                <a:effectLst/>
                <a:latin typeface="Times New Roman" panose="02020603050405020304" pitchFamily="18" charset="0"/>
                <a:ea typeface="Calibri" panose="020F0502020204030204" pitchFamily="34" charset="0"/>
              </a:rPr>
              <a:t> </a:t>
            </a:r>
            <a:r>
              <a:rPr lang="en-US" sz="2800" b="1" i="1" dirty="0" err="1">
                <a:solidFill>
                  <a:srgbClr val="7030A0"/>
                </a:solidFill>
                <a:effectLst/>
                <a:latin typeface="Times New Roman" panose="02020603050405020304" pitchFamily="18" charset="0"/>
                <a:ea typeface="Calibri" panose="020F0502020204030204" pitchFamily="34" charset="0"/>
              </a:rPr>
              <a:t>Tản</a:t>
            </a:r>
            <a:r>
              <a:rPr lang="en-US" sz="2800" b="1" i="1" dirty="0">
                <a:solidFill>
                  <a:srgbClr val="7030A0"/>
                </a:solidFill>
                <a:effectLst/>
                <a:latin typeface="Times New Roman" panose="02020603050405020304" pitchFamily="18" charset="0"/>
                <a:ea typeface="Calibri" panose="020F0502020204030204" pitchFamily="34" charset="0"/>
              </a:rPr>
              <a:t> </a:t>
            </a:r>
            <a:r>
              <a:rPr lang="en-US" sz="2800" b="1" i="1" dirty="0" err="1">
                <a:solidFill>
                  <a:srgbClr val="7030A0"/>
                </a:solidFill>
                <a:effectLst/>
                <a:latin typeface="Times New Roman" panose="02020603050405020304" pitchFamily="18" charset="0"/>
                <a:ea typeface="Calibri" panose="020F0502020204030204" pitchFamily="34" charset="0"/>
              </a:rPr>
              <a:t>Viên</a:t>
            </a:r>
            <a:endParaRPr lang="en-US" sz="2800" dirty="0">
              <a:effectLst/>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xmlns="" id="{4176DB24-71C7-49D0-945A-2F519407280B}"/>
              </a:ext>
            </a:extLst>
          </p:cNvPr>
          <p:cNvSpPr txBox="1"/>
          <p:nvPr/>
        </p:nvSpPr>
        <p:spPr>
          <a:xfrm>
            <a:off x="961198" y="1420508"/>
            <a:ext cx="10283315" cy="5143716"/>
          </a:xfrm>
          <a:prstGeom prst="rect">
            <a:avLst/>
          </a:prstGeom>
          <a:noFill/>
        </p:spPr>
        <p:txBody>
          <a:bodyPr wrap="square">
            <a:spAutoFit/>
          </a:bodyPr>
          <a:lstStyle/>
          <a:p>
            <a:pPr algn="just">
              <a:lnSpc>
                <a:spcPct val="115000"/>
              </a:lnSpc>
              <a:tabLst>
                <a:tab pos="1386840" algn="l"/>
              </a:tabLst>
            </a:pPr>
            <a:r>
              <a:rPr lang="en-US" sz="3200" dirty="0" err="1">
                <a:solidFill>
                  <a:srgbClr val="000000"/>
                </a:solidFill>
                <a:effectLst/>
                <a:latin typeface="Times New Roman" panose="02020603050405020304" pitchFamily="18" charset="0"/>
                <a:ea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kiên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định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rõ</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bị</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lôi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xuống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địa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phủ</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hề</a:t>
            </a:r>
            <a:r>
              <a:rPr lang="en-US" sz="3200" dirty="0">
                <a:solidFill>
                  <a:srgbClr val="000000"/>
                </a:solidFill>
                <a:effectLst/>
                <a:latin typeface="Times New Roman" panose="02020603050405020304" pitchFamily="18" charset="0"/>
                <a:ea typeface="Times New Roman" panose="02020603050405020304" pitchFamily="18" charset="0"/>
              </a:rPr>
              <a:t> run </a:t>
            </a:r>
            <a:r>
              <a:rPr lang="en-US" sz="3200" dirty="0" err="1">
                <a:solidFill>
                  <a:srgbClr val="000000"/>
                </a:solidFill>
                <a:effectLst/>
                <a:latin typeface="Times New Roman" panose="02020603050405020304" pitchFamily="18" charset="0"/>
                <a:ea typeface="Times New Roman" panose="02020603050405020304" pitchFamily="18" charset="0"/>
              </a:rPr>
              <a:t>sợ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tướng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đúng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lý</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cùng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yêu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cầu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xét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công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khai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minh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bạch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công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đứng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ung</a:t>
            </a:r>
            <a:r>
              <a:rPr lang="en-US" sz="3200" dirty="0">
                <a:solidFill>
                  <a:srgbClr val="000000"/>
                </a:solidFill>
                <a:effectLst/>
                <a:latin typeface="Times New Roman" panose="02020603050405020304" pitchFamily="18" charset="0"/>
                <a:ea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rPr>
              <a:t>vạch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tội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tướng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vừa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bị</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oan</a:t>
            </a:r>
            <a:r>
              <a:rPr lang="en-US" sz="3200" dirty="0">
                <a:solidFill>
                  <a:srgbClr val="000000"/>
                </a:solidFill>
                <a:effectLst/>
                <a:latin typeface="Times New Roman" panose="02020603050405020304" pitchFamily="18" charset="0"/>
                <a:ea typeface="Times New Roman" panose="02020603050405020304" pitchFamily="18" charset="0"/>
              </a:rPr>
              <a:t>. Khi </a:t>
            </a:r>
            <a:r>
              <a:rPr lang="en-US" sz="3200" dirty="0" err="1">
                <a:solidFill>
                  <a:srgbClr val="000000"/>
                </a:solidFill>
                <a:effectLst/>
                <a:latin typeface="Times New Roman" panose="02020603050405020304" pitchFamily="18" charset="0"/>
                <a:ea typeface="Times New Roman" panose="02020603050405020304" pitchFamily="18" charset="0"/>
              </a:rPr>
              <a:t>đứng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Diêm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đưa</a:t>
            </a:r>
            <a:r>
              <a:rPr lang="en-US" sz="3200" dirty="0">
                <a:solidFill>
                  <a:srgbClr val="000000"/>
                </a:solidFill>
                <a:effectLst/>
                <a:latin typeface="Times New Roman" panose="02020603050405020304" pitchFamily="18" charset="0"/>
                <a:ea typeface="Times New Roman" panose="02020603050405020304" pitchFamily="18" charset="0"/>
              </a:rPr>
              <a:t> ra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lý</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lẽ</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chứng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rõ</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lẽ</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1993964"/>
      </p:ext>
    </p:extLst>
  </p:cSld>
  <p:clrMapOvr>
    <a:masterClrMapping/>
  </p:clrMapOvr>
  <p:transition spd="slow">
    <p:comb/>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xmlns=""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Isosceles Triangle 16">
            <a:extLst>
              <a:ext uri="{FF2B5EF4-FFF2-40B4-BE49-F238E27FC236}">
                <a16:creationId xmlns:a16="http://schemas.microsoft.com/office/drawing/2014/main" xmlns=""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Shape, rectangle&#10;&#10;Description automatically generated">
            <a:extLst>
              <a:ext uri="{FF2B5EF4-FFF2-40B4-BE49-F238E27FC236}">
                <a16:creationId xmlns:a16="http://schemas.microsoft.com/office/drawing/2014/main" xmlns="" id="{A95B1960-89C3-445E-B22F-D930625B5E10}"/>
              </a:ext>
            </a:extLst>
          </p:cNvPr>
          <p:cNvPicPr>
            <a:picLocks noChangeAspect="1"/>
          </p:cNvPicPr>
          <p:nvPr/>
        </p:nvPicPr>
        <p:blipFill>
          <a:blip r:embed="rId2"/>
          <a:stretch>
            <a:fillRect/>
          </a:stretch>
        </p:blipFill>
        <p:spPr>
          <a:xfrm>
            <a:off x="771693" y="597511"/>
            <a:ext cx="10662327" cy="5765477"/>
          </a:xfrm>
          <a:prstGeom prst="rect">
            <a:avLst/>
          </a:prstGeom>
          <a:ln>
            <a:noFill/>
          </a:ln>
        </p:spPr>
      </p:pic>
      <p:sp>
        <p:nvSpPr>
          <p:cNvPr id="19" name="Isosceles Triangle 18">
            <a:extLst>
              <a:ext uri="{FF2B5EF4-FFF2-40B4-BE49-F238E27FC236}">
                <a16:creationId xmlns:a16="http://schemas.microsoft.com/office/drawing/2014/main" xmlns=""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4176DB24-71C7-49D0-945A-2F519407280B}"/>
              </a:ext>
            </a:extLst>
          </p:cNvPr>
          <p:cNvSpPr txBox="1"/>
          <p:nvPr/>
        </p:nvSpPr>
        <p:spPr>
          <a:xfrm>
            <a:off x="954342" y="975643"/>
            <a:ext cx="10283315" cy="5138010"/>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Trước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lời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tướng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giặc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Văn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hề</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run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sợ</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ngẩng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cao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ra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tội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trạng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tướng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giặc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Văn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cương</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quyết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đấu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tranh</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vệ</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lẽ</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chiến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đấu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cùng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dành</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phần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thắng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trước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hồn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ma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gian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tà</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tên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tướng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giặc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toàn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Văn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đại</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gương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mọi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chàng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cử</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chức</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Viên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chịu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trách</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nhiệm</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giữ</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gìn</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bảo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vệ</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lý</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935557768"/>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xmlns="" id="{5DCB5928-DC7D-4612-9922-441966E156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0">
            <a:extLst>
              <a:ext uri="{FF2B5EF4-FFF2-40B4-BE49-F238E27FC236}">
                <a16:creationId xmlns:a16="http://schemas.microsoft.com/office/drawing/2014/main" xmlns="" id="{682C1161-1736-45EC-99B7-33F3CAE9D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xmlns="" id="{84D4DDB8-B68F-45B0-9F62-C4279996F6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xmlns=""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FB816E55-4CF8-4735-B1DD-F81D4235EF2F}"/>
              </a:ext>
            </a:extLst>
          </p:cNvPr>
          <p:cNvPicPr>
            <a:picLocks noChangeAspect="1"/>
          </p:cNvPicPr>
          <p:nvPr/>
        </p:nvPicPr>
        <p:blipFill>
          <a:blip r:embed="rId2"/>
          <a:stretch>
            <a:fillRect/>
          </a:stretch>
        </p:blipFill>
        <p:spPr>
          <a:xfrm>
            <a:off x="5309419" y="1711110"/>
            <a:ext cx="6513773" cy="3284528"/>
          </a:xfrm>
          <a:prstGeom prst="rect">
            <a:avLst/>
          </a:prstGeom>
        </p:spPr>
      </p:pic>
      <p:sp>
        <p:nvSpPr>
          <p:cNvPr id="5" name="Rectangle 4">
            <a:extLst>
              <a:ext uri="{FF2B5EF4-FFF2-40B4-BE49-F238E27FC236}">
                <a16:creationId xmlns:a16="http://schemas.microsoft.com/office/drawing/2014/main" xmlns="" id="{39FD06FC-4B5F-4BD1-98F9-3E6995CE6B81}"/>
              </a:ext>
            </a:extLst>
          </p:cNvPr>
          <p:cNvSpPr/>
          <p:nvPr/>
        </p:nvSpPr>
        <p:spPr>
          <a:xfrm>
            <a:off x="9099755" y="1504335"/>
            <a:ext cx="3092245" cy="545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8AFFD77F-DC48-4CD7-AAFD-FBE351FD0122}"/>
              </a:ext>
            </a:extLst>
          </p:cNvPr>
          <p:cNvSpPr txBox="1"/>
          <p:nvPr/>
        </p:nvSpPr>
        <p:spPr>
          <a:xfrm>
            <a:off x="660400" y="2684558"/>
            <a:ext cx="6120580" cy="1107996"/>
          </a:xfrm>
          <a:prstGeom prst="rect">
            <a:avLst/>
          </a:prstGeom>
          <a:noFill/>
        </p:spPr>
        <p:txBody>
          <a:bodyPr wrap="square">
            <a:spAutoFit/>
          </a:bodyPr>
          <a:lstStyle/>
          <a:p>
            <a:r>
              <a:rPr kumimoji="0" lang="en-US" sz="6600" b="1" i="0" u="none" strike="noStrike" kern="1200" cap="none" spc="0" normalizeH="0" baseline="0" noProof="0" dirty="0">
                <a:ln>
                  <a:noFill/>
                </a:ln>
                <a:solidFill>
                  <a:srgbClr val="FF0000"/>
                </a:solidFill>
                <a:effectLst/>
                <a:uLnTx/>
                <a:uFillTx/>
                <a:latin typeface="Viner Hand ITC" panose="03070502030502020203" pitchFamily="66" charset="0"/>
                <a:ea typeface="Times New Roman" panose="02020603050405020304" pitchFamily="18" charset="0"/>
                <a:cs typeface="+mn-cs"/>
              </a:rPr>
              <a:t>HÁN VIỆT</a:t>
            </a:r>
            <a:endParaRPr lang="en-US" sz="6600" dirty="0"/>
          </a:p>
        </p:txBody>
      </p:sp>
    </p:spTree>
    <p:extLst>
      <p:ext uri="{BB962C8B-B14F-4D97-AF65-F5344CB8AC3E}">
        <p14:creationId xmlns:p14="http://schemas.microsoft.com/office/powerpoint/2010/main" val="3509834064"/>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xmlns="" id="{5DCB5928-DC7D-4612-9922-441966E156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0">
            <a:extLst>
              <a:ext uri="{FF2B5EF4-FFF2-40B4-BE49-F238E27FC236}">
                <a16:creationId xmlns:a16="http://schemas.microsoft.com/office/drawing/2014/main" xmlns="" id="{682C1161-1736-45EC-99B7-33F3CAE9D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xmlns="" id="{84D4DDB8-B68F-45B0-9F62-C4279996F6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xmlns=""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FB816E55-4CF8-4735-B1DD-F81D4235EF2F}"/>
              </a:ext>
            </a:extLst>
          </p:cNvPr>
          <p:cNvPicPr>
            <a:picLocks noChangeAspect="1"/>
          </p:cNvPicPr>
          <p:nvPr/>
        </p:nvPicPr>
        <p:blipFill>
          <a:blip r:embed="rId2"/>
          <a:stretch>
            <a:fillRect/>
          </a:stretch>
        </p:blipFill>
        <p:spPr>
          <a:xfrm>
            <a:off x="5309419" y="1711110"/>
            <a:ext cx="6513773" cy="3284528"/>
          </a:xfrm>
          <a:prstGeom prst="rect">
            <a:avLst/>
          </a:prstGeom>
        </p:spPr>
      </p:pic>
      <p:sp>
        <p:nvSpPr>
          <p:cNvPr id="5" name="Rectangle 4">
            <a:extLst>
              <a:ext uri="{FF2B5EF4-FFF2-40B4-BE49-F238E27FC236}">
                <a16:creationId xmlns:a16="http://schemas.microsoft.com/office/drawing/2014/main" xmlns="" id="{39FD06FC-4B5F-4BD1-98F9-3E6995CE6B81}"/>
              </a:ext>
            </a:extLst>
          </p:cNvPr>
          <p:cNvSpPr/>
          <p:nvPr/>
        </p:nvSpPr>
        <p:spPr>
          <a:xfrm>
            <a:off x="9099755" y="1504335"/>
            <a:ext cx="3092245" cy="545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xmlns="" id="{D7257D78-CBE1-49CB-9573-E7D7F8F80202}"/>
              </a:ext>
            </a:extLst>
          </p:cNvPr>
          <p:cNvSpPr txBox="1"/>
          <p:nvPr/>
        </p:nvSpPr>
        <p:spPr>
          <a:xfrm>
            <a:off x="709316" y="1905122"/>
            <a:ext cx="4254811" cy="2308324"/>
          </a:xfrm>
          <a:prstGeom prst="rect">
            <a:avLst/>
          </a:prstGeom>
          <a:noFill/>
        </p:spPr>
        <p:txBody>
          <a:bodyPr wrap="square">
            <a:spAutoFit/>
          </a:bodyPr>
          <a:lstStyle/>
          <a:p>
            <a:pPr algn="ctr"/>
            <a:r>
              <a:rPr lang="en-US" sz="4800" b="1" dirty="0" err="1">
                <a:effectLst/>
                <a:latin typeface="Times New Roman" panose="02020603050405020304" pitchFamily="18" charset="0"/>
                <a:ea typeface="Calibri" panose="020F0502020204030204" pitchFamily="34" charset="0"/>
              </a:rPr>
              <a:t>Câu</a:t>
            </a:r>
            <a:r>
              <a:rPr lang="en-US" sz="4800" b="1" dirty="0">
                <a:effectLst/>
                <a:latin typeface="Times New Roman" panose="02020603050405020304" pitchFamily="18" charset="0"/>
                <a:ea typeface="Calibri" panose="020F0502020204030204" pitchFamily="34" charset="0"/>
              </a:rPr>
              <a:t> 1. </a:t>
            </a:r>
            <a:r>
              <a:rPr lang="en-US" sz="4800" b="1" dirty="0" err="1">
                <a:effectLst/>
                <a:latin typeface="Times New Roman" panose="02020603050405020304" pitchFamily="18" charset="0"/>
                <a:ea typeface="Calibri" panose="020F0502020204030204" pitchFamily="34" charset="0"/>
              </a:rPr>
              <a:t>Từ</a:t>
            </a:r>
            <a:r>
              <a:rPr lang="en-US" sz="4800" b="1" dirty="0">
                <a:effectLst/>
                <a:latin typeface="Times New Roman" panose="02020603050405020304" pitchFamily="18" charset="0"/>
                <a:ea typeface="Calibri" panose="020F0502020204030204" pitchFamily="34" charset="0"/>
              </a:rPr>
              <a:t> </a:t>
            </a:r>
            <a:r>
              <a:rPr lang="en-US" sz="4800" b="1" dirty="0" err="1">
                <a:effectLst/>
                <a:latin typeface="Times New Roman" panose="02020603050405020304" pitchFamily="18" charset="0"/>
                <a:ea typeface="Calibri" panose="020F0502020204030204" pitchFamily="34" charset="0"/>
              </a:rPr>
              <a:t>Hán</a:t>
            </a:r>
            <a:r>
              <a:rPr lang="en-US" sz="4800" b="1" dirty="0">
                <a:effectLst/>
                <a:latin typeface="Times New Roman" panose="02020603050405020304" pitchFamily="18" charset="0"/>
                <a:ea typeface="Calibri" panose="020F0502020204030204" pitchFamily="34" charset="0"/>
              </a:rPr>
              <a:t> </a:t>
            </a:r>
            <a:r>
              <a:rPr lang="en-US" sz="4800" b="1" dirty="0" err="1">
                <a:effectLst/>
                <a:latin typeface="Times New Roman" panose="02020603050405020304" pitchFamily="18" charset="0"/>
                <a:ea typeface="Calibri" panose="020F0502020204030204" pitchFamily="34" charset="0"/>
              </a:rPr>
              <a:t>Việt</a:t>
            </a:r>
            <a:r>
              <a:rPr lang="en-US" sz="4800" b="1" dirty="0">
                <a:effectLst/>
                <a:latin typeface="Times New Roman" panose="02020603050405020304" pitchFamily="18" charset="0"/>
                <a:ea typeface="Calibri" panose="020F0502020204030204" pitchFamily="34" charset="0"/>
              </a:rPr>
              <a:t> </a:t>
            </a:r>
            <a:r>
              <a:rPr lang="en-US" sz="4800" b="1" dirty="0" err="1">
                <a:effectLst/>
                <a:latin typeface="Times New Roman" panose="02020603050405020304" pitchFamily="18" charset="0"/>
                <a:ea typeface="Calibri" panose="020F0502020204030204" pitchFamily="34" charset="0"/>
              </a:rPr>
              <a:t>là</a:t>
            </a:r>
            <a:r>
              <a:rPr lang="en-US" sz="4800" b="1" dirty="0">
                <a:effectLst/>
                <a:latin typeface="Times New Roman" panose="02020603050405020304" pitchFamily="18" charset="0"/>
                <a:ea typeface="Calibri" panose="020F0502020204030204" pitchFamily="34" charset="0"/>
              </a:rPr>
              <a:t> </a:t>
            </a:r>
            <a:r>
              <a:rPr lang="en-US" sz="4800" b="1" dirty="0" err="1">
                <a:effectLst/>
                <a:latin typeface="Times New Roman" panose="02020603050405020304" pitchFamily="18" charset="0"/>
                <a:ea typeface="Calibri" panose="020F0502020204030204" pitchFamily="34" charset="0"/>
              </a:rPr>
              <a:t>gì</a:t>
            </a:r>
            <a:r>
              <a:rPr lang="en-US" sz="4800" b="1" dirty="0">
                <a:effectLst/>
                <a:latin typeface="Times New Roman" panose="02020603050405020304" pitchFamily="18" charset="0"/>
                <a:ea typeface="Calibri" panose="020F0502020204030204" pitchFamily="34" charset="0"/>
              </a:rPr>
              <a:t>? Cho </a:t>
            </a:r>
            <a:r>
              <a:rPr lang="en-US" sz="4800" b="1" dirty="0" err="1">
                <a:effectLst/>
                <a:latin typeface="Times New Roman" panose="02020603050405020304" pitchFamily="18" charset="0"/>
                <a:ea typeface="Calibri" panose="020F0502020204030204" pitchFamily="34" charset="0"/>
              </a:rPr>
              <a:t>ví</a:t>
            </a:r>
            <a:r>
              <a:rPr lang="en-US" sz="4800" b="1" dirty="0">
                <a:effectLst/>
                <a:latin typeface="Times New Roman" panose="02020603050405020304" pitchFamily="18" charset="0"/>
                <a:ea typeface="Calibri" panose="020F0502020204030204" pitchFamily="34" charset="0"/>
              </a:rPr>
              <a:t> </a:t>
            </a:r>
            <a:r>
              <a:rPr lang="en-US" sz="4800" b="1" dirty="0" err="1">
                <a:effectLst/>
                <a:latin typeface="Times New Roman" panose="02020603050405020304" pitchFamily="18" charset="0"/>
                <a:ea typeface="Calibri" panose="020F0502020204030204" pitchFamily="34" charset="0"/>
              </a:rPr>
              <a:t>dụ</a:t>
            </a:r>
            <a:r>
              <a:rPr lang="en-US" sz="4800" b="1"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3791945271"/>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8367D509-99BF-4A95-B99E-24D7462E034F}"/>
              </a:ext>
            </a:extLst>
          </p:cNvPr>
          <p:cNvSpPr/>
          <p:nvPr/>
        </p:nvSpPr>
        <p:spPr>
          <a:xfrm>
            <a:off x="2483204" y="4333483"/>
            <a:ext cx="8873053" cy="924416"/>
          </a:xfrm>
          <a:prstGeom prst="roundRect">
            <a:avLst>
              <a:gd name="adj" fmla="val 50000"/>
            </a:avLst>
          </a:prstGeom>
          <a:gradFill flip="none" rotWithShape="1">
            <a:gsLst>
              <a:gs pos="0">
                <a:srgbClr val="66FFFF"/>
              </a:gs>
              <a:gs pos="64000">
                <a:srgbClr val="0099FF"/>
              </a:gs>
            </a:gsLst>
            <a:lin ang="2700000" scaled="1"/>
            <a:tileRect/>
          </a:gradFill>
          <a:ln w="12700" cap="flat" cmpd="sng" algn="ctr">
            <a:noFill/>
            <a:prstDash val="solid"/>
            <a:miter lim="800000"/>
          </a:ln>
          <a:effectLst/>
        </p:spPr>
        <p:txBody>
          <a:bodyPr rtlCol="0" anchor="ctr"/>
          <a:lstStyle/>
          <a:p>
            <a:pPr algn="ct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Từ</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Hán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Việt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có</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những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đặc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điểm</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riêng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về</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cấu</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tạo</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về</a:t>
            </a:r>
            <a:r>
              <a:rPr lang="en-US" sz="3200" b="1" dirty="0">
                <a:latin typeface="Times New Roman" panose="02020603050405020304" pitchFamily="18" charset="0"/>
                <a:ea typeface="Calibri" panose="020F0502020204030204" pitchFamily="34" charset="0"/>
              </a:rPr>
              <a:t> ý </a:t>
            </a:r>
            <a:r>
              <a:rPr lang="en-US" sz="3200" b="1" dirty="0" err="1">
                <a:latin typeface="Times New Roman" panose="02020603050405020304" pitchFamily="18" charset="0"/>
                <a:ea typeface="Calibri" panose="020F0502020204030204" pitchFamily="34" charset="0"/>
              </a:rPr>
              <a:t>nghĩa</a:t>
            </a:r>
            <a:r>
              <a:rPr lang="en-US" sz="3200" b="1" dirty="0">
                <a:latin typeface="Times New Roman" panose="02020603050405020304" pitchFamily="18" charset="0"/>
                <a:ea typeface="Calibri" panose="020F0502020204030204" pitchFamily="34" charset="0"/>
              </a:rPr>
              <a:t>.</a:t>
            </a:r>
            <a:endParaRPr lang="en-US" sz="2800" b="1" dirty="0">
              <a:latin typeface="Times New Roman" panose="02020603050405020304" pitchFamily="18" charset="0"/>
              <a:ea typeface="Calibri" panose="020F0502020204030204" pitchFamily="34" charset="0"/>
            </a:endParaRPr>
          </a:p>
        </p:txBody>
      </p:sp>
      <p:sp>
        <p:nvSpPr>
          <p:cNvPr id="4" name="Oval 3">
            <a:extLst>
              <a:ext uri="{FF2B5EF4-FFF2-40B4-BE49-F238E27FC236}">
                <a16:creationId xmlns:a16="http://schemas.microsoft.com/office/drawing/2014/main" xmlns="" id="{9C37F5DE-EB64-4A61-BCA9-9EBC0D137ACC}"/>
              </a:ext>
            </a:extLst>
          </p:cNvPr>
          <p:cNvSpPr/>
          <p:nvPr/>
        </p:nvSpPr>
        <p:spPr>
          <a:xfrm>
            <a:off x="1724338" y="4262594"/>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C</a:t>
            </a:r>
          </a:p>
        </p:txBody>
      </p:sp>
      <p:sp>
        <p:nvSpPr>
          <p:cNvPr id="10" name="Rectangle: Rounded Corners 9">
            <a:extLst>
              <a:ext uri="{FF2B5EF4-FFF2-40B4-BE49-F238E27FC236}">
                <a16:creationId xmlns:a16="http://schemas.microsoft.com/office/drawing/2014/main" xmlns="" id="{32A04F1E-62B0-4F56-89FB-E4DEC9A9874B}"/>
              </a:ext>
            </a:extLst>
          </p:cNvPr>
          <p:cNvSpPr/>
          <p:nvPr/>
        </p:nvSpPr>
        <p:spPr>
          <a:xfrm>
            <a:off x="2483204" y="2102017"/>
            <a:ext cx="8873053" cy="924416"/>
          </a:xfrm>
          <a:prstGeom prst="roundRect">
            <a:avLst>
              <a:gd name="adj" fmla="val 50000"/>
            </a:avLst>
          </a:prstGeom>
          <a:gradFill flip="none" rotWithShape="1">
            <a:gsLst>
              <a:gs pos="0">
                <a:srgbClr val="FFFF00"/>
              </a:gs>
              <a:gs pos="64000">
                <a:srgbClr val="FF3300"/>
              </a:gs>
            </a:gsLst>
            <a:lin ang="2700000" scaled="1"/>
            <a:tileRect/>
          </a:gradFill>
          <a:ln w="12700" cap="flat" cmpd="sng" algn="ctr">
            <a:noFill/>
            <a:prstDash val="solid"/>
            <a:miter lim="800000"/>
          </a:ln>
          <a:effectLst/>
        </p:spPr>
        <p:txBody>
          <a:bodyPr rtlCol="0" anchor="ctr"/>
          <a:lstStyle/>
          <a:p>
            <a:pPr algn="just"/>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Từ</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Hán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Việt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là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một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bộ</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phận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của</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tiếng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Việt</a:t>
            </a:r>
            <a:r>
              <a:rPr lang="en-US" sz="3200" b="1" dirty="0">
                <a:latin typeface="Times New Roman" panose="02020603050405020304" pitchFamily="18" charset="0"/>
                <a:ea typeface="Calibri" panose="020F0502020204030204" pitchFamily="34" charset="0"/>
              </a:rPr>
              <a:t>.</a:t>
            </a:r>
            <a:endParaRPr lang="en-US" sz="2800" b="1" dirty="0">
              <a:latin typeface="Times New Roman" panose="02020603050405020304" pitchFamily="18" charset="0"/>
              <a:ea typeface="Calibri" panose="020F0502020204030204" pitchFamily="34" charset="0"/>
            </a:endParaRPr>
          </a:p>
        </p:txBody>
      </p:sp>
      <p:sp>
        <p:nvSpPr>
          <p:cNvPr id="11" name="Oval 10">
            <a:extLst>
              <a:ext uri="{FF2B5EF4-FFF2-40B4-BE49-F238E27FC236}">
                <a16:creationId xmlns:a16="http://schemas.microsoft.com/office/drawing/2014/main" xmlns="" id="{C71FBD85-EE5A-4516-AC3F-B426536BD87B}"/>
              </a:ext>
            </a:extLst>
          </p:cNvPr>
          <p:cNvSpPr/>
          <p:nvPr/>
        </p:nvSpPr>
        <p:spPr>
          <a:xfrm>
            <a:off x="1724338" y="2036818"/>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A</a:t>
            </a:r>
          </a:p>
        </p:txBody>
      </p:sp>
      <p:sp>
        <p:nvSpPr>
          <p:cNvPr id="17" name="Rectangle: Rounded Corners 16">
            <a:extLst>
              <a:ext uri="{FF2B5EF4-FFF2-40B4-BE49-F238E27FC236}">
                <a16:creationId xmlns:a16="http://schemas.microsoft.com/office/drawing/2014/main" xmlns="" id="{7126A64A-2593-4458-8DDC-F5B32A4F58E2}"/>
              </a:ext>
            </a:extLst>
          </p:cNvPr>
          <p:cNvSpPr/>
          <p:nvPr/>
        </p:nvSpPr>
        <p:spPr>
          <a:xfrm>
            <a:off x="2483204" y="3217750"/>
            <a:ext cx="8873053" cy="924416"/>
          </a:xfrm>
          <a:prstGeom prst="roundRect">
            <a:avLst>
              <a:gd name="adj" fmla="val 50000"/>
            </a:avLst>
          </a:prstGeom>
          <a:gradFill flip="none" rotWithShape="1">
            <a:gsLst>
              <a:gs pos="0">
                <a:srgbClr val="CC3399"/>
              </a:gs>
              <a:gs pos="64000">
                <a:srgbClr val="FF0066"/>
              </a:gs>
            </a:gsLst>
            <a:lin ang="2700000" scaled="1"/>
            <a:tileRect/>
          </a:gradFill>
          <a:ln w="12700" cap="flat" cmpd="sng" algn="ctr">
            <a:noFill/>
            <a:prstDash val="solid"/>
            <a:miter lim="800000"/>
          </a:ln>
          <a:effectLst/>
        </p:spPr>
        <p:txBody>
          <a:bodyPr rtlCol="0" anchor="ctr"/>
          <a:lstStyle/>
          <a:p>
            <a:pPr algn="ct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Dùng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từ</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Hán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Việt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sẽ</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làm</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giảm</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sự</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trong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sáng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của</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tiếng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Việt</a:t>
            </a:r>
            <a:r>
              <a:rPr lang="en-US" sz="3200" b="1" dirty="0">
                <a:latin typeface="Times New Roman" panose="02020603050405020304" pitchFamily="18" charset="0"/>
                <a:ea typeface="Calibri" panose="020F0502020204030204" pitchFamily="34" charset="0"/>
              </a:rPr>
              <a:t>.</a:t>
            </a:r>
            <a:endParaRPr lang="en-US" sz="2800" b="1" dirty="0">
              <a:latin typeface="Times New Roman" panose="02020603050405020304" pitchFamily="18" charset="0"/>
              <a:ea typeface="Calibri" panose="020F0502020204030204" pitchFamily="34" charset="0"/>
            </a:endParaRPr>
          </a:p>
        </p:txBody>
      </p:sp>
      <p:sp>
        <p:nvSpPr>
          <p:cNvPr id="18" name="Oval 17">
            <a:extLst>
              <a:ext uri="{FF2B5EF4-FFF2-40B4-BE49-F238E27FC236}">
                <a16:creationId xmlns:a16="http://schemas.microsoft.com/office/drawing/2014/main" xmlns="" id="{5EAEC9E8-1ECE-4724-94BF-54FF86537777}"/>
              </a:ext>
            </a:extLst>
          </p:cNvPr>
          <p:cNvSpPr/>
          <p:nvPr/>
        </p:nvSpPr>
        <p:spPr>
          <a:xfrm>
            <a:off x="1724338" y="3149706"/>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B</a:t>
            </a:r>
          </a:p>
        </p:txBody>
      </p:sp>
      <p:sp>
        <p:nvSpPr>
          <p:cNvPr id="24" name="Rectangle: Rounded Corners 23">
            <a:extLst>
              <a:ext uri="{FF2B5EF4-FFF2-40B4-BE49-F238E27FC236}">
                <a16:creationId xmlns:a16="http://schemas.microsoft.com/office/drawing/2014/main" xmlns="" id="{81A7F7B4-5519-4ACA-ADDA-4DAC09CFFAAC}"/>
              </a:ext>
            </a:extLst>
          </p:cNvPr>
          <p:cNvSpPr/>
          <p:nvPr/>
        </p:nvSpPr>
        <p:spPr>
          <a:xfrm>
            <a:off x="2483204" y="5449217"/>
            <a:ext cx="8873053" cy="924416"/>
          </a:xfrm>
          <a:prstGeom prst="roundRect">
            <a:avLst>
              <a:gd name="adj" fmla="val 50000"/>
            </a:avLst>
          </a:prstGeom>
          <a:gradFill flip="none" rotWithShape="1">
            <a:gsLst>
              <a:gs pos="0">
                <a:srgbClr val="66FF66"/>
              </a:gs>
              <a:gs pos="64000">
                <a:srgbClr val="33CC33"/>
              </a:gs>
            </a:gsLst>
            <a:lin ang="2700000" scaled="1"/>
            <a:tileRect/>
          </a:gradFill>
          <a:ln w="12700" cap="flat" cmpd="sng" algn="ctr">
            <a:noFill/>
            <a:prstDash val="solid"/>
            <a:miter lim="800000"/>
          </a:ln>
          <a:effectLst/>
        </p:spPr>
        <p:txBody>
          <a:bodyPr rtlCol="0" anchor="ctr"/>
          <a:lstStyle/>
          <a:p>
            <a:pPr algn="ct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Dùng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từ</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Hán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Việt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đúng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lúc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đúng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chỗ</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sẽ</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đem</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lại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hiệu</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quả</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diễn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đạt</a:t>
            </a:r>
            <a:r>
              <a:rPr lang="en-US" sz="3200" b="1" dirty="0">
                <a:latin typeface="Times New Roman" panose="02020603050405020304" pitchFamily="18" charset="0"/>
                <a:ea typeface="Calibri" panose="020F0502020204030204" pitchFamily="34" charset="0"/>
              </a:rPr>
              <a:t>.</a:t>
            </a:r>
            <a:endParaRPr lang="en-US" sz="2800" b="1" dirty="0">
              <a:latin typeface="Times New Roman" panose="02020603050405020304" pitchFamily="18" charset="0"/>
              <a:ea typeface="Calibri" panose="020F0502020204030204" pitchFamily="34" charset="0"/>
            </a:endParaRPr>
          </a:p>
        </p:txBody>
      </p:sp>
      <p:sp>
        <p:nvSpPr>
          <p:cNvPr id="25" name="Oval 24">
            <a:extLst>
              <a:ext uri="{FF2B5EF4-FFF2-40B4-BE49-F238E27FC236}">
                <a16:creationId xmlns:a16="http://schemas.microsoft.com/office/drawing/2014/main" xmlns="" id="{BA98BFDE-582A-40A6-B926-89F16AFBE4DF}"/>
              </a:ext>
            </a:extLst>
          </p:cNvPr>
          <p:cNvSpPr/>
          <p:nvPr/>
        </p:nvSpPr>
        <p:spPr>
          <a:xfrm>
            <a:off x="1724338" y="5375483"/>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D</a:t>
            </a:r>
          </a:p>
        </p:txBody>
      </p:sp>
      <p:sp>
        <p:nvSpPr>
          <p:cNvPr id="30" name="Rectangle: Rounded Corners 29">
            <a:extLst>
              <a:ext uri="{FF2B5EF4-FFF2-40B4-BE49-F238E27FC236}">
                <a16:creationId xmlns:a16="http://schemas.microsoft.com/office/drawing/2014/main" xmlns="" id="{DD117817-BA87-4BF4-A902-487419DB97ED}"/>
              </a:ext>
            </a:extLst>
          </p:cNvPr>
          <p:cNvSpPr/>
          <p:nvPr/>
        </p:nvSpPr>
        <p:spPr>
          <a:xfrm>
            <a:off x="571090" y="440517"/>
            <a:ext cx="11049819" cy="1525412"/>
          </a:xfrm>
          <a:prstGeom prst="roundRect">
            <a:avLst>
              <a:gd name="adj" fmla="val 29259"/>
            </a:avLst>
          </a:prstGeom>
          <a:gradFill flip="none" rotWithShape="1">
            <a:gsLst>
              <a:gs pos="0">
                <a:srgbClr val="66FF66"/>
              </a:gs>
              <a:gs pos="64000">
                <a:srgbClr val="33CC33"/>
              </a:gs>
            </a:gsLst>
            <a:lin ang="2700000" scaled="1"/>
            <a:tileRect/>
          </a:gradFill>
          <a:ln w="12700" cap="flat" cmpd="sng" algn="ctr">
            <a:noFill/>
            <a:prstDash val="solid"/>
            <a:miter lim="800000"/>
          </a:ln>
          <a:effectLst/>
        </p:spPr>
        <p:txBody>
          <a:bodyPr rtlCol="0" anchor="ctr"/>
          <a:lstStyle/>
          <a:p>
            <a:pPr lvl="0" algn="just"/>
            <a:r>
              <a:rPr lang="en-US" sz="4400" b="1" dirty="0" err="1">
                <a:latin typeface="Times New Roman" panose="02020603050405020304" pitchFamily="18" charset="0"/>
                <a:ea typeface="Times New Roman" panose="02020603050405020304" pitchFamily="18" charset="0"/>
              </a:rPr>
              <a:t>Câu</a:t>
            </a:r>
            <a:r>
              <a:rPr lang="en-US" sz="4400" b="1" dirty="0">
                <a:latin typeface="Times New Roman" panose="02020603050405020304" pitchFamily="18" charset="0"/>
                <a:ea typeface="Times New Roman" panose="02020603050405020304" pitchFamily="18" charset="0"/>
              </a:rPr>
              <a:t> 2.</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Nhận</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định</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nào</a:t>
            </a:r>
            <a:r>
              <a:rPr lang="en-US" sz="4400"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không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đúng</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về</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rPr>
              <a:t>Việt</a:t>
            </a:r>
            <a:r>
              <a:rPr lang="en-US" sz="4400" dirty="0">
                <a:latin typeface="Times New Roman" panose="02020603050405020304" pitchFamily="18" charset="0"/>
                <a:ea typeface="Times New Roman" panose="02020603050405020304" pitchFamily="18" charset="0"/>
              </a:rPr>
              <a: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2618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8"/>
                                        </p:tgtEl>
                                        <p:attrNameLst>
                                          <p:attrName>fillcolor</p:attrName>
                                        </p:attrNameLst>
                                      </p:cBhvr>
                                      <p:to>
                                        <a:schemeClr val="accent2"/>
                                      </p:to>
                                    </p:animClr>
                                    <p:set>
                                      <p:cBhvr>
                                        <p:cTn id="7" dur="2000" fill="hold"/>
                                        <p:tgtEl>
                                          <p:spTgt spid="18"/>
                                        </p:tgtEl>
                                        <p:attrNameLst>
                                          <p:attrName>fill.type</p:attrName>
                                        </p:attrNameLst>
                                      </p:cBhvr>
                                      <p:to>
                                        <p:strVal val="solid"/>
                                      </p:to>
                                    </p:set>
                                    <p:set>
                                      <p:cBhvr>
                                        <p:cTn id="8"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8367D509-99BF-4A95-B99E-24D7462E034F}"/>
              </a:ext>
            </a:extLst>
          </p:cNvPr>
          <p:cNvSpPr/>
          <p:nvPr/>
        </p:nvSpPr>
        <p:spPr>
          <a:xfrm>
            <a:off x="2483204" y="4333483"/>
            <a:ext cx="8873053" cy="924416"/>
          </a:xfrm>
          <a:prstGeom prst="roundRect">
            <a:avLst>
              <a:gd name="adj" fmla="val 50000"/>
            </a:avLst>
          </a:prstGeom>
          <a:gradFill flip="none" rotWithShape="1">
            <a:gsLst>
              <a:gs pos="0">
                <a:srgbClr val="66FFFF"/>
              </a:gs>
              <a:gs pos="64000">
                <a:srgbClr val="0099FF"/>
              </a:gs>
            </a:gsLst>
            <a:lin ang="2700000" scaled="1"/>
            <a:tileRect/>
          </a:gradFill>
          <a:ln w="12700" cap="flat" cmpd="sng" algn="ctr">
            <a:noFill/>
            <a:prstDash val="solid"/>
            <a:miter lim="800000"/>
          </a:ln>
          <a:effectLst/>
        </p:spPr>
        <p:txBody>
          <a:bodyPr rtlCol="0" anchor="ctr"/>
          <a:lstStyle/>
          <a:p>
            <a:pPr algn="just"/>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Có</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ba</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nghĩa</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khác</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nhau</a:t>
            </a:r>
            <a:r>
              <a:rPr lang="en-US" sz="3200" b="1" dirty="0">
                <a:effectLst/>
                <a:latin typeface="Times New Roman" panose="02020603050405020304" pitchFamily="18" charset="0"/>
                <a:ea typeface="Calibri" panose="020F0502020204030204" pitchFamily="34" charset="0"/>
              </a:rPr>
              <a:t>.</a:t>
            </a:r>
            <a:endParaRPr lang="en-US" sz="2800" b="1" dirty="0">
              <a:effectLst/>
              <a:latin typeface="Times New Roman" panose="02020603050405020304" pitchFamily="18" charset="0"/>
              <a:ea typeface="Calibri" panose="020F0502020204030204" pitchFamily="34" charset="0"/>
            </a:endParaRPr>
          </a:p>
        </p:txBody>
      </p:sp>
      <p:sp>
        <p:nvSpPr>
          <p:cNvPr id="4" name="Oval 3">
            <a:extLst>
              <a:ext uri="{FF2B5EF4-FFF2-40B4-BE49-F238E27FC236}">
                <a16:creationId xmlns:a16="http://schemas.microsoft.com/office/drawing/2014/main" xmlns="" id="{9C37F5DE-EB64-4A61-BCA9-9EBC0D137ACC}"/>
              </a:ext>
            </a:extLst>
          </p:cNvPr>
          <p:cNvSpPr/>
          <p:nvPr/>
        </p:nvSpPr>
        <p:spPr>
          <a:xfrm>
            <a:off x="1724338" y="4262594"/>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C</a:t>
            </a:r>
          </a:p>
        </p:txBody>
      </p:sp>
      <p:sp>
        <p:nvSpPr>
          <p:cNvPr id="10" name="Rectangle: Rounded Corners 9">
            <a:extLst>
              <a:ext uri="{FF2B5EF4-FFF2-40B4-BE49-F238E27FC236}">
                <a16:creationId xmlns:a16="http://schemas.microsoft.com/office/drawing/2014/main" xmlns="" id="{32A04F1E-62B0-4F56-89FB-E4DEC9A9874B}"/>
              </a:ext>
            </a:extLst>
          </p:cNvPr>
          <p:cNvSpPr/>
          <p:nvPr/>
        </p:nvSpPr>
        <p:spPr>
          <a:xfrm>
            <a:off x="2483204" y="2102017"/>
            <a:ext cx="8873053" cy="924416"/>
          </a:xfrm>
          <a:prstGeom prst="roundRect">
            <a:avLst>
              <a:gd name="adj" fmla="val 50000"/>
            </a:avLst>
          </a:prstGeom>
          <a:gradFill flip="none" rotWithShape="1">
            <a:gsLst>
              <a:gs pos="0">
                <a:srgbClr val="FFFF00"/>
              </a:gs>
              <a:gs pos="64000">
                <a:srgbClr val="FF3300"/>
              </a:gs>
            </a:gsLst>
            <a:lin ang="2700000" scaled="1"/>
            <a:tileRect/>
          </a:gradFill>
          <a:ln w="12700" cap="flat" cmpd="sng" algn="ctr">
            <a:noFill/>
            <a:prstDash val="solid"/>
            <a:miter lim="800000"/>
          </a:ln>
          <a:effectLst/>
        </p:spPr>
        <p:txBody>
          <a:bodyPr rtlCol="0" anchor="ctr"/>
          <a:lstStyle/>
          <a:p>
            <a:pPr algn="just"/>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Chỉ</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có</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một</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nghĩa</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duy</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nhất</a:t>
            </a:r>
            <a:r>
              <a:rPr lang="en-US" sz="3200" b="1" dirty="0">
                <a:effectLst/>
                <a:latin typeface="Times New Roman" panose="02020603050405020304" pitchFamily="18" charset="0"/>
                <a:ea typeface="Calibri" panose="020F0502020204030204" pitchFamily="34" charset="0"/>
              </a:rPr>
              <a:t>.</a:t>
            </a:r>
            <a:endParaRPr lang="en-US" sz="2800" b="1" dirty="0">
              <a:effectLst/>
              <a:latin typeface="Times New Roman" panose="02020603050405020304" pitchFamily="18" charset="0"/>
              <a:ea typeface="Calibri" panose="020F0502020204030204" pitchFamily="34" charset="0"/>
            </a:endParaRPr>
          </a:p>
        </p:txBody>
      </p:sp>
      <p:sp>
        <p:nvSpPr>
          <p:cNvPr id="11" name="Oval 10">
            <a:extLst>
              <a:ext uri="{FF2B5EF4-FFF2-40B4-BE49-F238E27FC236}">
                <a16:creationId xmlns:a16="http://schemas.microsoft.com/office/drawing/2014/main" xmlns="" id="{C71FBD85-EE5A-4516-AC3F-B426536BD87B}"/>
              </a:ext>
            </a:extLst>
          </p:cNvPr>
          <p:cNvSpPr/>
          <p:nvPr/>
        </p:nvSpPr>
        <p:spPr>
          <a:xfrm>
            <a:off x="1724338" y="2036818"/>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A</a:t>
            </a:r>
          </a:p>
        </p:txBody>
      </p:sp>
      <p:sp>
        <p:nvSpPr>
          <p:cNvPr id="17" name="Rectangle: Rounded Corners 16">
            <a:extLst>
              <a:ext uri="{FF2B5EF4-FFF2-40B4-BE49-F238E27FC236}">
                <a16:creationId xmlns:a16="http://schemas.microsoft.com/office/drawing/2014/main" xmlns="" id="{7126A64A-2593-4458-8DDC-F5B32A4F58E2}"/>
              </a:ext>
            </a:extLst>
          </p:cNvPr>
          <p:cNvSpPr/>
          <p:nvPr/>
        </p:nvSpPr>
        <p:spPr>
          <a:xfrm>
            <a:off x="2483204" y="3217750"/>
            <a:ext cx="8873053" cy="924416"/>
          </a:xfrm>
          <a:prstGeom prst="roundRect">
            <a:avLst>
              <a:gd name="adj" fmla="val 50000"/>
            </a:avLst>
          </a:prstGeom>
          <a:gradFill flip="none" rotWithShape="1">
            <a:gsLst>
              <a:gs pos="0">
                <a:srgbClr val="CC3399"/>
              </a:gs>
              <a:gs pos="64000">
                <a:srgbClr val="FF0066"/>
              </a:gs>
            </a:gsLst>
            <a:lin ang="2700000" scaled="1"/>
            <a:tileRect/>
          </a:gra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Có</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hai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nghĩa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khác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nhau</a:t>
            </a:r>
            <a:r>
              <a:rPr lang="en-US" sz="3200" b="1" dirty="0">
                <a:effectLst/>
                <a:latin typeface="Times New Roman" panose="02020603050405020304" pitchFamily="18" charset="0"/>
                <a:ea typeface="Times New Roman" panose="02020603050405020304" pitchFamily="18" charset="0"/>
              </a:rPr>
              <a:t>.</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xmlns="" id="{5EAEC9E8-1ECE-4724-94BF-54FF86537777}"/>
              </a:ext>
            </a:extLst>
          </p:cNvPr>
          <p:cNvSpPr/>
          <p:nvPr/>
        </p:nvSpPr>
        <p:spPr>
          <a:xfrm>
            <a:off x="1724338" y="3149706"/>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B</a:t>
            </a:r>
          </a:p>
        </p:txBody>
      </p:sp>
      <p:sp>
        <p:nvSpPr>
          <p:cNvPr id="24" name="Rectangle: Rounded Corners 23">
            <a:extLst>
              <a:ext uri="{FF2B5EF4-FFF2-40B4-BE49-F238E27FC236}">
                <a16:creationId xmlns:a16="http://schemas.microsoft.com/office/drawing/2014/main" xmlns="" id="{81A7F7B4-5519-4ACA-ADDA-4DAC09CFFAAC}"/>
              </a:ext>
            </a:extLst>
          </p:cNvPr>
          <p:cNvSpPr/>
          <p:nvPr/>
        </p:nvSpPr>
        <p:spPr>
          <a:xfrm>
            <a:off x="2483204" y="5449217"/>
            <a:ext cx="8873053" cy="924416"/>
          </a:xfrm>
          <a:prstGeom prst="roundRect">
            <a:avLst>
              <a:gd name="adj" fmla="val 50000"/>
            </a:avLst>
          </a:prstGeom>
          <a:gradFill flip="none" rotWithShape="1">
            <a:gsLst>
              <a:gs pos="0">
                <a:srgbClr val="66FF66"/>
              </a:gs>
              <a:gs pos="64000">
                <a:srgbClr val="33CC33"/>
              </a:gs>
            </a:gsLst>
            <a:lin ang="2700000" scaled="1"/>
            <a:tileRect/>
          </a:gra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Có</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bảy</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nghĩa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khác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nhau</a:t>
            </a:r>
            <a:r>
              <a:rPr lang="en-US" sz="3200" b="1" dirty="0">
                <a:effectLst/>
                <a:latin typeface="Times New Roman" panose="02020603050405020304" pitchFamily="18" charset="0"/>
                <a:ea typeface="Times New Roman" panose="02020603050405020304" pitchFamily="18" charset="0"/>
              </a:rPr>
              <a:t>.</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xmlns="" id="{BA98BFDE-582A-40A6-B926-89F16AFBE4DF}"/>
              </a:ext>
            </a:extLst>
          </p:cNvPr>
          <p:cNvSpPr/>
          <p:nvPr/>
        </p:nvSpPr>
        <p:spPr>
          <a:xfrm>
            <a:off x="1724338" y="5375483"/>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D</a:t>
            </a:r>
          </a:p>
        </p:txBody>
      </p:sp>
      <p:sp>
        <p:nvSpPr>
          <p:cNvPr id="30" name="Rectangle: Rounded Corners 29">
            <a:extLst>
              <a:ext uri="{FF2B5EF4-FFF2-40B4-BE49-F238E27FC236}">
                <a16:creationId xmlns:a16="http://schemas.microsoft.com/office/drawing/2014/main" xmlns="" id="{DD117817-BA87-4BF4-A902-487419DB97ED}"/>
              </a:ext>
            </a:extLst>
          </p:cNvPr>
          <p:cNvSpPr/>
          <p:nvPr/>
        </p:nvSpPr>
        <p:spPr>
          <a:xfrm>
            <a:off x="571090" y="440517"/>
            <a:ext cx="11049819" cy="1525412"/>
          </a:xfrm>
          <a:prstGeom prst="roundRect">
            <a:avLst>
              <a:gd name="adj" fmla="val 29259"/>
            </a:avLst>
          </a:prstGeom>
          <a:gradFill flip="none" rotWithShape="1">
            <a:gsLst>
              <a:gs pos="0">
                <a:srgbClr val="66FF66"/>
              </a:gs>
              <a:gs pos="64000">
                <a:srgbClr val="33CC33"/>
              </a:gs>
            </a:gsLst>
            <a:lin ang="2700000" scaled="1"/>
            <a:tileRect/>
          </a:gradFill>
          <a:ln w="12700" cap="flat" cmpd="sng" algn="ctr">
            <a:noFill/>
            <a:prstDash val="solid"/>
            <a:miter lim="800000"/>
          </a:ln>
          <a:effectLst/>
        </p:spPr>
        <p:txBody>
          <a:bodyPr rtlCol="0" anchor="ctr"/>
          <a:lstStyle/>
          <a:p>
            <a:pPr algn="just"/>
            <a:r>
              <a:rPr lang="en-US" sz="3200" b="1" dirty="0" err="1">
                <a:effectLst/>
                <a:latin typeface="Times New Roman" panose="02020603050405020304" pitchFamily="18" charset="0"/>
                <a:ea typeface="Calibri" panose="020F0502020204030204" pitchFamily="34" charset="0"/>
              </a:rPr>
              <a:t>Câu</a:t>
            </a:r>
            <a:r>
              <a:rPr lang="en-US" sz="3200" b="1" dirty="0">
                <a:effectLst/>
                <a:latin typeface="Times New Roman" panose="02020603050405020304" pitchFamily="18" charset="0"/>
                <a:ea typeface="Calibri" panose="020F0502020204030204" pitchFamily="34" charset="0"/>
              </a:rPr>
              <a:t> 3. </a:t>
            </a:r>
            <a:r>
              <a:rPr lang="en-US" sz="3200" dirty="0">
                <a:effectLst/>
                <a:latin typeface="Times New Roman" panose="02020603050405020304" pitchFamily="18" charset="0"/>
                <a:ea typeface="Calibri" panose="020F0502020204030204" pitchFamily="34" charset="0"/>
              </a:rPr>
              <a:t>Cho </a:t>
            </a:r>
            <a:r>
              <a:rPr lang="en-US" sz="3200" dirty="0" err="1">
                <a:effectLst/>
                <a:latin typeface="Times New Roman" panose="02020603050405020304" pitchFamily="18" charset="0"/>
                <a:ea typeface="Calibri" panose="020F0502020204030204" pitchFamily="34" charset="0"/>
              </a:rPr>
              <a:t>các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từ</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thành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trực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tuyến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kiên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tâm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hiếu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hòa</a:t>
            </a:r>
            <a:r>
              <a:rPr lang="en-US" sz="3200" dirty="0">
                <a:effectLst/>
                <a:latin typeface="Times New Roman" panose="02020603050405020304" pitchFamily="18" charset="0"/>
                <a:ea typeface="Calibri" panose="020F0502020204030204" pitchFamily="34" charset="0"/>
              </a:rPr>
              <a:t>.</a:t>
            </a:r>
            <a:r>
              <a:rPr lang="en-US" sz="3200" dirty="0">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thể</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rút</a:t>
            </a:r>
            <a:r>
              <a:rPr lang="en-US" sz="3200" dirty="0">
                <a:effectLst/>
                <a:latin typeface="Times New Roman" panose="02020603050405020304" pitchFamily="18" charset="0"/>
                <a:ea typeface="Calibri" panose="020F0502020204030204" pitchFamily="34" charset="0"/>
              </a:rPr>
              <a:t> ra </a:t>
            </a:r>
            <a:r>
              <a:rPr lang="en-US" sz="3200" dirty="0" err="1">
                <a:effectLst/>
                <a:latin typeface="Times New Roman" panose="02020603050405020304" pitchFamily="18" charset="0"/>
                <a:ea typeface="Calibri" panose="020F0502020204030204" pitchFamily="34" charset="0"/>
              </a:rPr>
              <a:t>được</a:t>
            </a:r>
            <a:r>
              <a:rPr lang="en-US" sz="3200" dirty="0">
                <a:effectLst/>
                <a:latin typeface="Times New Roman" panose="02020603050405020304" pitchFamily="18" charset="0"/>
                <a:ea typeface="Calibri" panose="020F0502020204030204" pitchFamily="34" charset="0"/>
              </a:rPr>
              <a:t> bao </a:t>
            </a:r>
            <a:r>
              <a:rPr lang="en-US" sz="3200" dirty="0" err="1">
                <a:effectLst/>
                <a:latin typeface="Times New Roman" panose="02020603050405020304" pitchFamily="18" charset="0"/>
                <a:ea typeface="Calibri" panose="020F0502020204030204" pitchFamily="34" charset="0"/>
              </a:rPr>
              <a:t>nhiêu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nghĩa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nhau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trung</a:t>
            </a:r>
            <a:r>
              <a:rPr lang="en-US" sz="3200"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42524419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8"/>
                                        </p:tgtEl>
                                        <p:attrNameLst>
                                          <p:attrName>fillcolor</p:attrName>
                                        </p:attrNameLst>
                                      </p:cBhvr>
                                      <p:to>
                                        <a:schemeClr val="accent2"/>
                                      </p:to>
                                    </p:animClr>
                                    <p:set>
                                      <p:cBhvr>
                                        <p:cTn id="7" dur="2000" fill="hold"/>
                                        <p:tgtEl>
                                          <p:spTgt spid="18"/>
                                        </p:tgtEl>
                                        <p:attrNameLst>
                                          <p:attrName>fill.type</p:attrName>
                                        </p:attrNameLst>
                                      </p:cBhvr>
                                      <p:to>
                                        <p:strVal val="solid"/>
                                      </p:to>
                                    </p:set>
                                    <p:set>
                                      <p:cBhvr>
                                        <p:cTn id="8"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8367D509-99BF-4A95-B99E-24D7462E034F}"/>
              </a:ext>
            </a:extLst>
          </p:cNvPr>
          <p:cNvSpPr/>
          <p:nvPr/>
        </p:nvSpPr>
        <p:spPr>
          <a:xfrm>
            <a:off x="2483204" y="4333483"/>
            <a:ext cx="8873053" cy="924416"/>
          </a:xfrm>
          <a:prstGeom prst="roundRect">
            <a:avLst>
              <a:gd name="adj" fmla="val 50000"/>
            </a:avLst>
          </a:prstGeom>
          <a:gradFill flip="none" rotWithShape="1">
            <a:gsLst>
              <a:gs pos="0">
                <a:srgbClr val="66FFFF"/>
              </a:gs>
              <a:gs pos="64000">
                <a:srgbClr val="0099FF"/>
              </a:gs>
            </a:gsLst>
            <a:lin ang="2700000" scaled="1"/>
            <a:tileRect/>
          </a:gra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p>
        </p:txBody>
      </p:sp>
      <p:sp>
        <p:nvSpPr>
          <p:cNvPr id="4" name="Oval 3">
            <a:extLst>
              <a:ext uri="{FF2B5EF4-FFF2-40B4-BE49-F238E27FC236}">
                <a16:creationId xmlns:a16="http://schemas.microsoft.com/office/drawing/2014/main" xmlns="" id="{9C37F5DE-EB64-4A61-BCA9-9EBC0D137ACC}"/>
              </a:ext>
            </a:extLst>
          </p:cNvPr>
          <p:cNvSpPr/>
          <p:nvPr/>
        </p:nvSpPr>
        <p:spPr>
          <a:xfrm>
            <a:off x="1724338" y="4262594"/>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C</a:t>
            </a:r>
          </a:p>
        </p:txBody>
      </p:sp>
      <p:sp>
        <p:nvSpPr>
          <p:cNvPr id="10" name="Rectangle: Rounded Corners 9">
            <a:extLst>
              <a:ext uri="{FF2B5EF4-FFF2-40B4-BE49-F238E27FC236}">
                <a16:creationId xmlns:a16="http://schemas.microsoft.com/office/drawing/2014/main" xmlns="" id="{32A04F1E-62B0-4F56-89FB-E4DEC9A9874B}"/>
              </a:ext>
            </a:extLst>
          </p:cNvPr>
          <p:cNvSpPr/>
          <p:nvPr/>
        </p:nvSpPr>
        <p:spPr>
          <a:xfrm>
            <a:off x="2483204" y="2102017"/>
            <a:ext cx="8873053" cy="924416"/>
          </a:xfrm>
          <a:prstGeom prst="roundRect">
            <a:avLst>
              <a:gd name="adj" fmla="val 50000"/>
            </a:avLst>
          </a:prstGeom>
          <a:gradFill flip="none" rotWithShape="1">
            <a:gsLst>
              <a:gs pos="0">
                <a:srgbClr val="FFFF00"/>
              </a:gs>
              <a:gs pos="64000">
                <a:srgbClr val="FF3300"/>
              </a:gs>
            </a:gsLst>
            <a:lin ang="2700000" scaled="1"/>
            <a:tileRect/>
          </a:gra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p>
        </p:txBody>
      </p:sp>
      <p:sp>
        <p:nvSpPr>
          <p:cNvPr id="11" name="Oval 10">
            <a:extLst>
              <a:ext uri="{FF2B5EF4-FFF2-40B4-BE49-F238E27FC236}">
                <a16:creationId xmlns:a16="http://schemas.microsoft.com/office/drawing/2014/main" xmlns="" id="{C71FBD85-EE5A-4516-AC3F-B426536BD87B}"/>
              </a:ext>
            </a:extLst>
          </p:cNvPr>
          <p:cNvSpPr/>
          <p:nvPr/>
        </p:nvSpPr>
        <p:spPr>
          <a:xfrm>
            <a:off x="1724338" y="2036818"/>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A</a:t>
            </a:r>
          </a:p>
        </p:txBody>
      </p:sp>
      <p:sp>
        <p:nvSpPr>
          <p:cNvPr id="17" name="Rectangle: Rounded Corners 16">
            <a:extLst>
              <a:ext uri="{FF2B5EF4-FFF2-40B4-BE49-F238E27FC236}">
                <a16:creationId xmlns:a16="http://schemas.microsoft.com/office/drawing/2014/main" xmlns="" id="{7126A64A-2593-4458-8DDC-F5B32A4F58E2}"/>
              </a:ext>
            </a:extLst>
          </p:cNvPr>
          <p:cNvSpPr/>
          <p:nvPr/>
        </p:nvSpPr>
        <p:spPr>
          <a:xfrm>
            <a:off x="2483204" y="3217750"/>
            <a:ext cx="8873053" cy="924416"/>
          </a:xfrm>
          <a:prstGeom prst="roundRect">
            <a:avLst>
              <a:gd name="adj" fmla="val 50000"/>
            </a:avLst>
          </a:prstGeom>
          <a:gradFill flip="none" rotWithShape="1">
            <a:gsLst>
              <a:gs pos="0">
                <a:srgbClr val="CC3399"/>
              </a:gs>
              <a:gs pos="64000">
                <a:srgbClr val="FF0066"/>
              </a:gs>
            </a:gsLst>
            <a:lin ang="2700000" scaled="1"/>
            <a:tileRect/>
          </a:gra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p>
        </p:txBody>
      </p:sp>
      <p:sp>
        <p:nvSpPr>
          <p:cNvPr id="18" name="Oval 17">
            <a:extLst>
              <a:ext uri="{FF2B5EF4-FFF2-40B4-BE49-F238E27FC236}">
                <a16:creationId xmlns:a16="http://schemas.microsoft.com/office/drawing/2014/main" xmlns="" id="{5EAEC9E8-1ECE-4724-94BF-54FF86537777}"/>
              </a:ext>
            </a:extLst>
          </p:cNvPr>
          <p:cNvSpPr/>
          <p:nvPr/>
        </p:nvSpPr>
        <p:spPr>
          <a:xfrm>
            <a:off x="1724338" y="3149706"/>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B</a:t>
            </a:r>
          </a:p>
        </p:txBody>
      </p:sp>
      <p:sp>
        <p:nvSpPr>
          <p:cNvPr id="24" name="Rectangle: Rounded Corners 23">
            <a:extLst>
              <a:ext uri="{FF2B5EF4-FFF2-40B4-BE49-F238E27FC236}">
                <a16:creationId xmlns:a16="http://schemas.microsoft.com/office/drawing/2014/main" xmlns="" id="{81A7F7B4-5519-4ACA-ADDA-4DAC09CFFAAC}"/>
              </a:ext>
            </a:extLst>
          </p:cNvPr>
          <p:cNvSpPr/>
          <p:nvPr/>
        </p:nvSpPr>
        <p:spPr>
          <a:xfrm>
            <a:off x="2483204" y="5449217"/>
            <a:ext cx="8873053" cy="924416"/>
          </a:xfrm>
          <a:prstGeom prst="roundRect">
            <a:avLst>
              <a:gd name="adj" fmla="val 50000"/>
            </a:avLst>
          </a:prstGeom>
          <a:gradFill flip="none" rotWithShape="1">
            <a:gsLst>
              <a:gs pos="0">
                <a:srgbClr val="66FF66"/>
              </a:gs>
              <a:gs pos="64000">
                <a:srgbClr val="33CC33"/>
              </a:gs>
            </a:gsLst>
            <a:lin ang="2700000" scaled="1"/>
            <a:tileRect/>
          </a:gradFill>
          <a:ln w="12700" cap="flat" cmpd="sng" algn="ctr">
            <a:no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p>
        </p:txBody>
      </p:sp>
      <p:sp>
        <p:nvSpPr>
          <p:cNvPr id="25" name="Oval 24">
            <a:extLst>
              <a:ext uri="{FF2B5EF4-FFF2-40B4-BE49-F238E27FC236}">
                <a16:creationId xmlns:a16="http://schemas.microsoft.com/office/drawing/2014/main" xmlns="" id="{BA98BFDE-582A-40A6-B926-89F16AFBE4DF}"/>
              </a:ext>
            </a:extLst>
          </p:cNvPr>
          <p:cNvSpPr/>
          <p:nvPr/>
        </p:nvSpPr>
        <p:spPr>
          <a:xfrm>
            <a:off x="1724338" y="5375483"/>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D</a:t>
            </a:r>
          </a:p>
        </p:txBody>
      </p:sp>
      <p:sp>
        <p:nvSpPr>
          <p:cNvPr id="30" name="Rectangle: Rounded Corners 29">
            <a:extLst>
              <a:ext uri="{FF2B5EF4-FFF2-40B4-BE49-F238E27FC236}">
                <a16:creationId xmlns:a16="http://schemas.microsoft.com/office/drawing/2014/main" xmlns="" id="{DD117817-BA87-4BF4-A902-487419DB97ED}"/>
              </a:ext>
            </a:extLst>
          </p:cNvPr>
          <p:cNvSpPr/>
          <p:nvPr/>
        </p:nvSpPr>
        <p:spPr>
          <a:xfrm>
            <a:off x="571090" y="440517"/>
            <a:ext cx="11049819" cy="1525412"/>
          </a:xfrm>
          <a:prstGeom prst="roundRect">
            <a:avLst>
              <a:gd name="adj" fmla="val 29259"/>
            </a:avLst>
          </a:prstGeom>
          <a:gradFill flip="none" rotWithShape="1">
            <a:gsLst>
              <a:gs pos="0">
                <a:srgbClr val="66FF66"/>
              </a:gs>
              <a:gs pos="64000">
                <a:srgbClr val="33CC33"/>
              </a:gs>
            </a:gsLst>
            <a:lin ang="2700000" scaled="1"/>
            <a:tileRect/>
          </a:gradFill>
          <a:ln w="12700" cap="flat" cmpd="sng" algn="ctr">
            <a:noFill/>
            <a:prstDash val="solid"/>
            <a:miter lim="800000"/>
          </a:ln>
          <a:effectLst/>
        </p:spPr>
        <p:txBody>
          <a:bodyPr rtlCol="0" anchor="ctr"/>
          <a:lstStyle/>
          <a:p>
            <a:pPr algn="just"/>
            <a:r>
              <a:rPr lang="en-US" sz="3200" b="1" dirty="0" err="1">
                <a:effectLst/>
                <a:latin typeface="Times New Roman" panose="02020603050405020304" pitchFamily="18" charset="0"/>
                <a:ea typeface="Calibri" panose="020F0502020204030204" pitchFamily="34" charset="0"/>
              </a:rPr>
              <a:t>Câu</a:t>
            </a:r>
            <a:r>
              <a:rPr lang="en-US" sz="3200" b="1" dirty="0">
                <a:effectLst/>
                <a:latin typeface="Times New Roman" panose="02020603050405020304" pitchFamily="18" charset="0"/>
                <a:ea typeface="Calibri" panose="020F0502020204030204" pitchFamily="34" charset="0"/>
              </a:rPr>
              <a:t> 4. </a:t>
            </a:r>
            <a:r>
              <a:rPr lang="en-US" sz="3200" dirty="0">
                <a:effectLst/>
                <a:latin typeface="Times New Roman" panose="02020603050405020304" pitchFamily="18" charset="0"/>
                <a:ea typeface="Calibri" panose="020F0502020204030204" pitchFamily="34" charset="0"/>
              </a:rPr>
              <a:t>Cho </a:t>
            </a:r>
            <a:r>
              <a:rPr lang="en-US" sz="3200" dirty="0" err="1">
                <a:effectLst/>
                <a:latin typeface="Times New Roman" panose="02020603050405020304" pitchFamily="18" charset="0"/>
                <a:ea typeface="Calibri" panose="020F0502020204030204" pitchFamily="34" charset="0"/>
              </a:rPr>
              <a:t>các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từ</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cầu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thủ</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thủ</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tiêu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thủ</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lĩnh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xạ</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thủ</a:t>
            </a:r>
            <a:r>
              <a:rPr lang="en-US" sz="3200" dirty="0">
                <a:effectLst/>
                <a:latin typeface="Times New Roman" panose="02020603050405020304" pitchFamily="18" charset="0"/>
                <a:ea typeface="Calibri" panose="020F0502020204030204" pitchFamily="34" charset="0"/>
              </a:rPr>
              <a:t>.</a:t>
            </a:r>
          </a:p>
          <a:p>
            <a:pPr algn="just"/>
            <a:r>
              <a:rPr lang="en-US" sz="3200" dirty="0" err="1">
                <a:effectLst/>
                <a:latin typeface="Times New Roman" panose="02020603050405020304" pitchFamily="18" charset="0"/>
                <a:ea typeface="Calibri" panose="020F0502020204030204" pitchFamily="34" charset="0"/>
              </a:rPr>
              <a:t>Có</a:t>
            </a:r>
            <a:r>
              <a:rPr lang="en-US" sz="3200" dirty="0">
                <a:effectLst/>
                <a:latin typeface="Times New Roman" panose="02020603050405020304" pitchFamily="18" charset="0"/>
                <a:ea typeface="Calibri" panose="020F0502020204030204" pitchFamily="34" charset="0"/>
              </a:rPr>
              <a:t> bao </a:t>
            </a:r>
            <a:r>
              <a:rPr lang="en-US" sz="3200" dirty="0" err="1">
                <a:effectLst/>
                <a:latin typeface="Times New Roman" panose="02020603050405020304" pitchFamily="18" charset="0"/>
                <a:ea typeface="Calibri" panose="020F0502020204030204" pitchFamily="34" charset="0"/>
              </a:rPr>
              <a:t>nhiêu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tiếng</a:t>
            </a:r>
            <a:r>
              <a:rPr lang="en-US" sz="3200"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thủ</a:t>
            </a:r>
            <a:r>
              <a:rPr lang="en-US" sz="3200" i="1"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với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nghĩa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nhau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trong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từ</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trên</a:t>
            </a:r>
            <a:r>
              <a:rPr lang="en-US" sz="3200"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401122084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chemeClr val="accent2"/>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8367D509-99BF-4A95-B99E-24D7462E034F}"/>
              </a:ext>
            </a:extLst>
          </p:cNvPr>
          <p:cNvSpPr/>
          <p:nvPr/>
        </p:nvSpPr>
        <p:spPr>
          <a:xfrm>
            <a:off x="2483204" y="4333483"/>
            <a:ext cx="8873053" cy="924416"/>
          </a:xfrm>
          <a:prstGeom prst="roundRect">
            <a:avLst>
              <a:gd name="adj" fmla="val 50000"/>
            </a:avLst>
          </a:prstGeom>
          <a:gradFill flip="none" rotWithShape="1">
            <a:gsLst>
              <a:gs pos="0">
                <a:srgbClr val="66FFFF"/>
              </a:gs>
              <a:gs pos="64000">
                <a:srgbClr val="0099FF"/>
              </a:gs>
            </a:gsLst>
            <a:lin ang="2700000" scaled="1"/>
            <a:tileRect/>
          </a:gradFill>
          <a:ln w="12700" cap="flat" cmpd="sng" algn="ctr">
            <a:noFill/>
            <a:prstDash val="solid"/>
            <a:miter lim="800000"/>
          </a:ln>
          <a:effectLst/>
        </p:spPr>
        <p:txBody>
          <a:bodyPr rtlCol="0" anchor="ctr"/>
          <a:lstStyle/>
          <a:p>
            <a:pPr lvl="0" algn="ctr"/>
            <a:r>
              <a:rPr lang="en-US" sz="3200">
                <a:latin typeface="Times New Roman" panose="02020603050405020304" pitchFamily="18" charset="0"/>
                <a:ea typeface="Times New Roman" panose="02020603050405020304" pitchFamily="18" charset="0"/>
              </a:rPr>
              <a:t>Bằng cách đi tìm hỏi những người biết chữ Hán.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xmlns="" id="{9C37F5DE-EB64-4A61-BCA9-9EBC0D137ACC}"/>
              </a:ext>
            </a:extLst>
          </p:cNvPr>
          <p:cNvSpPr/>
          <p:nvPr/>
        </p:nvSpPr>
        <p:spPr>
          <a:xfrm>
            <a:off x="1724338" y="4262594"/>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C</a:t>
            </a:r>
          </a:p>
        </p:txBody>
      </p:sp>
      <p:sp>
        <p:nvSpPr>
          <p:cNvPr id="10" name="Rectangle: Rounded Corners 9">
            <a:extLst>
              <a:ext uri="{FF2B5EF4-FFF2-40B4-BE49-F238E27FC236}">
                <a16:creationId xmlns:a16="http://schemas.microsoft.com/office/drawing/2014/main" xmlns="" id="{32A04F1E-62B0-4F56-89FB-E4DEC9A9874B}"/>
              </a:ext>
            </a:extLst>
          </p:cNvPr>
          <p:cNvSpPr/>
          <p:nvPr/>
        </p:nvSpPr>
        <p:spPr>
          <a:xfrm>
            <a:off x="2483204" y="2102017"/>
            <a:ext cx="8873053" cy="924416"/>
          </a:xfrm>
          <a:prstGeom prst="roundRect">
            <a:avLst>
              <a:gd name="adj" fmla="val 50000"/>
            </a:avLst>
          </a:prstGeom>
          <a:gradFill flip="none" rotWithShape="1">
            <a:gsLst>
              <a:gs pos="0">
                <a:srgbClr val="FFFF00"/>
              </a:gs>
              <a:gs pos="64000">
                <a:srgbClr val="FF3300"/>
              </a:gs>
            </a:gsLst>
            <a:lin ang="2700000" scaled="1"/>
            <a:tileRect/>
          </a:gradFill>
          <a:ln w="12700" cap="flat" cmpd="sng" algn="ctr">
            <a:noFill/>
            <a:prstDash val="solid"/>
            <a:miter lim="800000"/>
          </a:ln>
          <a:effectLst/>
        </p:spPr>
        <p:txBody>
          <a:bodyPr rtlCol="0" anchor="ctr"/>
          <a:lstStyle/>
          <a:p>
            <a:pPr algn="ctr"/>
            <a:r>
              <a:rPr lang="en-US" sz="3200" dirty="0" err="1">
                <a:effectLst/>
                <a:latin typeface="Times New Roman" panose="02020603050405020304" pitchFamily="18" charset="0"/>
                <a:ea typeface="Calibri" panose="020F0502020204030204" pitchFamily="34" charset="0"/>
              </a:rPr>
              <a:t>Bằng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cách</a:t>
            </a:r>
            <a:r>
              <a:rPr lang="en-US" sz="3200" dirty="0">
                <a:effectLst/>
                <a:latin typeface="Times New Roman" panose="02020603050405020304" pitchFamily="18" charset="0"/>
                <a:ea typeface="Calibri" panose="020F0502020204030204" pitchFamily="34" charset="0"/>
              </a:rPr>
              <a:t> so </a:t>
            </a:r>
            <a:r>
              <a:rPr lang="en-US" sz="3200" dirty="0" err="1">
                <a:effectLst/>
                <a:latin typeface="Times New Roman" panose="02020603050405020304" pitchFamily="18" charset="0"/>
                <a:ea typeface="Calibri" panose="020F0502020204030204" pitchFamily="34" charset="0"/>
              </a:rPr>
              <a:t>sánh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từ</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ghép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đang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xét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với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những</a:t>
            </a:r>
            <a:r>
              <a:rPr lang="en-US" sz="3200" dirty="0">
                <a:effectLst/>
                <a:latin typeface="Times New Roman" panose="02020603050405020304" pitchFamily="18" charset="0"/>
                <a:ea typeface="Calibri" panose="020F0502020204030204" pitchFamily="34" charset="0"/>
              </a:rPr>
              <a:t> </a:t>
            </a:r>
          </a:p>
          <a:p>
            <a:pPr algn="ctr"/>
            <a:r>
              <a:rPr lang="en-US" sz="3200" dirty="0" err="1">
                <a:effectLst/>
                <a:latin typeface="Times New Roman" panose="02020603050405020304" pitchFamily="18" charset="0"/>
                <a:ea typeface="Calibri" panose="020F0502020204030204" pitchFamily="34" charset="0"/>
              </a:rPr>
              <a:t>từ</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ghép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ví</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dụ</a:t>
            </a:r>
            <a:r>
              <a:rPr lang="en-US" sz="3200"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giáo</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sư</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võ</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sư</a:t>
            </a:r>
            <a:r>
              <a:rPr lang="en-US" sz="3200"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11" name="Oval 10">
            <a:extLst>
              <a:ext uri="{FF2B5EF4-FFF2-40B4-BE49-F238E27FC236}">
                <a16:creationId xmlns:a16="http://schemas.microsoft.com/office/drawing/2014/main" xmlns="" id="{C71FBD85-EE5A-4516-AC3F-B426536BD87B}"/>
              </a:ext>
            </a:extLst>
          </p:cNvPr>
          <p:cNvSpPr/>
          <p:nvPr/>
        </p:nvSpPr>
        <p:spPr>
          <a:xfrm>
            <a:off x="1724338" y="2036818"/>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A</a:t>
            </a:r>
          </a:p>
        </p:txBody>
      </p:sp>
      <p:sp>
        <p:nvSpPr>
          <p:cNvPr id="17" name="Rectangle: Rounded Corners 16">
            <a:extLst>
              <a:ext uri="{FF2B5EF4-FFF2-40B4-BE49-F238E27FC236}">
                <a16:creationId xmlns:a16="http://schemas.microsoft.com/office/drawing/2014/main" xmlns="" id="{7126A64A-2593-4458-8DDC-F5B32A4F58E2}"/>
              </a:ext>
            </a:extLst>
          </p:cNvPr>
          <p:cNvSpPr/>
          <p:nvPr/>
        </p:nvSpPr>
        <p:spPr>
          <a:xfrm>
            <a:off x="2483204" y="3217750"/>
            <a:ext cx="8873053" cy="924416"/>
          </a:xfrm>
          <a:prstGeom prst="roundRect">
            <a:avLst>
              <a:gd name="adj" fmla="val 50000"/>
            </a:avLst>
          </a:prstGeom>
          <a:gradFill flip="none" rotWithShape="1">
            <a:gsLst>
              <a:gs pos="0">
                <a:srgbClr val="CC3399"/>
              </a:gs>
              <a:gs pos="64000">
                <a:srgbClr val="FF0066"/>
              </a:gs>
            </a:gsLst>
            <a:lin ang="2700000" scaled="1"/>
            <a:tileRect/>
          </a:gradFill>
          <a:ln w="12700" cap="flat" cmpd="sng" algn="ctr">
            <a:noFill/>
            <a:prstDash val="solid"/>
            <a:miter lim="800000"/>
          </a:ln>
          <a:effectLst/>
        </p:spPr>
        <p:txBody>
          <a:bodyPr rtlCol="0" anchor="ctr"/>
          <a:lstStyle/>
          <a:p>
            <a:pPr algn="ctr"/>
            <a:r>
              <a:rPr lang="en-US" sz="3200" dirty="0" err="1">
                <a:latin typeface="Times New Roman" panose="02020603050405020304" pitchFamily="18" charset="0"/>
                <a:ea typeface="Calibri" panose="020F0502020204030204" pitchFamily="34" charset="0"/>
              </a:rPr>
              <a:t>Bằng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kiểm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nghĩa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tiếng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này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p>
          <a:p>
            <a:pPr algn="ct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điển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Hán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Việt</a:t>
            </a:r>
            <a:r>
              <a:rPr lang="en-US" sz="3200" dirty="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
        <p:nvSpPr>
          <p:cNvPr id="18" name="Oval 17">
            <a:extLst>
              <a:ext uri="{FF2B5EF4-FFF2-40B4-BE49-F238E27FC236}">
                <a16:creationId xmlns:a16="http://schemas.microsoft.com/office/drawing/2014/main" xmlns="" id="{5EAEC9E8-1ECE-4724-94BF-54FF86537777}"/>
              </a:ext>
            </a:extLst>
          </p:cNvPr>
          <p:cNvSpPr/>
          <p:nvPr/>
        </p:nvSpPr>
        <p:spPr>
          <a:xfrm>
            <a:off x="1724338" y="3149706"/>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B</a:t>
            </a:r>
          </a:p>
        </p:txBody>
      </p:sp>
      <p:sp>
        <p:nvSpPr>
          <p:cNvPr id="24" name="Rectangle: Rounded Corners 23">
            <a:extLst>
              <a:ext uri="{FF2B5EF4-FFF2-40B4-BE49-F238E27FC236}">
                <a16:creationId xmlns:a16="http://schemas.microsoft.com/office/drawing/2014/main" xmlns="" id="{81A7F7B4-5519-4ACA-ADDA-4DAC09CFFAAC}"/>
              </a:ext>
            </a:extLst>
          </p:cNvPr>
          <p:cNvSpPr/>
          <p:nvPr/>
        </p:nvSpPr>
        <p:spPr>
          <a:xfrm>
            <a:off x="2483204" y="5449217"/>
            <a:ext cx="8873053" cy="924416"/>
          </a:xfrm>
          <a:prstGeom prst="roundRect">
            <a:avLst>
              <a:gd name="adj" fmla="val 50000"/>
            </a:avLst>
          </a:prstGeom>
          <a:gradFill flip="none" rotWithShape="1">
            <a:gsLst>
              <a:gs pos="0">
                <a:srgbClr val="66FF66"/>
              </a:gs>
              <a:gs pos="64000">
                <a:srgbClr val="33CC33"/>
              </a:gs>
            </a:gsLst>
            <a:lin ang="2700000" scaled="1"/>
            <a:tileRect/>
          </a:gradFill>
          <a:ln w="12700" cap="flat" cmpd="sng" algn="ctr">
            <a:noFill/>
            <a:prstDash val="solid"/>
            <a:miter lim="800000"/>
          </a:ln>
          <a:effectLst/>
        </p:spPr>
        <p:txBody>
          <a:bodyPr rtlCol="0" anchor="ctr"/>
          <a:lstStyle/>
          <a:p>
            <a:pPr algn="ctr"/>
            <a:r>
              <a:rPr lang="en-US" sz="3200">
                <a:latin typeface="Times New Roman" panose="02020603050405020304" pitchFamily="18" charset="0"/>
                <a:ea typeface="Calibri" panose="020F0502020204030204" pitchFamily="34" charset="0"/>
              </a:rPr>
              <a:t>Bằng cách liên hệ với từ thuần Việt tương đương, nếu có.</a:t>
            </a:r>
            <a:endParaRPr lang="en-US" sz="2800">
              <a:latin typeface="Times New Roman" panose="02020603050405020304" pitchFamily="18" charset="0"/>
              <a:ea typeface="Calibri" panose="020F0502020204030204" pitchFamily="34" charset="0"/>
            </a:endParaRPr>
          </a:p>
        </p:txBody>
      </p:sp>
      <p:sp>
        <p:nvSpPr>
          <p:cNvPr id="25" name="Oval 24">
            <a:extLst>
              <a:ext uri="{FF2B5EF4-FFF2-40B4-BE49-F238E27FC236}">
                <a16:creationId xmlns:a16="http://schemas.microsoft.com/office/drawing/2014/main" xmlns="" id="{BA98BFDE-582A-40A6-B926-89F16AFBE4DF}"/>
              </a:ext>
            </a:extLst>
          </p:cNvPr>
          <p:cNvSpPr/>
          <p:nvPr/>
        </p:nvSpPr>
        <p:spPr>
          <a:xfrm>
            <a:off x="1724338" y="5375483"/>
            <a:ext cx="1042000" cy="1042000"/>
          </a:xfrm>
          <a:prstGeom prst="ellipse">
            <a:avLst/>
          </a:prstGeom>
          <a:solidFill>
            <a:sysClr val="window" lastClr="FFFFFF"/>
          </a:solidFill>
          <a:ln w="12700" cap="flat" cmpd="sng" algn="ctr">
            <a:solidFill>
              <a:sysClr val="window" lastClr="FFFFFF"/>
            </a:solidFill>
            <a:prstDash val="solid"/>
            <a:miter lim="800000"/>
          </a:ln>
          <a:effectLst>
            <a:outerShdw blurRad="190500" dist="38100" dir="2700000" sx="104000" sy="104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ea typeface="+mn-ea"/>
                <a:cs typeface="+mn-cs"/>
              </a:rPr>
              <a:t>D</a:t>
            </a:r>
          </a:p>
        </p:txBody>
      </p:sp>
      <p:sp>
        <p:nvSpPr>
          <p:cNvPr id="30" name="Rectangle: Rounded Corners 29">
            <a:extLst>
              <a:ext uri="{FF2B5EF4-FFF2-40B4-BE49-F238E27FC236}">
                <a16:creationId xmlns:a16="http://schemas.microsoft.com/office/drawing/2014/main" xmlns="" id="{DD117817-BA87-4BF4-A902-487419DB97ED}"/>
              </a:ext>
            </a:extLst>
          </p:cNvPr>
          <p:cNvSpPr/>
          <p:nvPr/>
        </p:nvSpPr>
        <p:spPr>
          <a:xfrm>
            <a:off x="571090" y="440517"/>
            <a:ext cx="11049819" cy="1525412"/>
          </a:xfrm>
          <a:prstGeom prst="roundRect">
            <a:avLst>
              <a:gd name="adj" fmla="val 29259"/>
            </a:avLst>
          </a:prstGeom>
          <a:gradFill flip="none" rotWithShape="1">
            <a:gsLst>
              <a:gs pos="0">
                <a:srgbClr val="66FF66"/>
              </a:gs>
              <a:gs pos="64000">
                <a:srgbClr val="33CC33"/>
              </a:gs>
            </a:gsLst>
            <a:lin ang="2700000" scaled="1"/>
            <a:tileRect/>
          </a:gradFill>
          <a:ln w="12700" cap="flat" cmpd="sng" algn="ctr">
            <a:noFill/>
            <a:prstDash val="solid"/>
            <a:miter lim="800000"/>
          </a:ln>
          <a:effectLst/>
        </p:spPr>
        <p:txBody>
          <a:bodyPr rtlCol="0" anchor="ctr"/>
          <a:lstStyle/>
          <a:p>
            <a:pPr algn="just"/>
            <a:r>
              <a:rPr lang="en-US" sz="3200" b="1" dirty="0" err="1">
                <a:effectLst/>
                <a:latin typeface="Times New Roman" panose="02020603050405020304" pitchFamily="18" charset="0"/>
                <a:ea typeface="Calibri" panose="020F0502020204030204" pitchFamily="34" charset="0"/>
              </a:rPr>
              <a:t>Câu</a:t>
            </a:r>
            <a:r>
              <a:rPr lang="en-US" sz="3200" b="1" dirty="0">
                <a:effectLst/>
                <a:latin typeface="Times New Roman" panose="02020603050405020304" pitchFamily="18" charset="0"/>
                <a:ea typeface="Calibri" panose="020F0502020204030204" pitchFamily="34" charset="0"/>
              </a:rPr>
              <a:t> 5. </a:t>
            </a:r>
            <a:r>
              <a:rPr lang="en-US" sz="3200" dirty="0" err="1">
                <a:effectLst/>
                <a:latin typeface="Times New Roman" panose="02020603050405020304" pitchFamily="18" charset="0"/>
                <a:ea typeface="Calibri" panose="020F0502020204030204" pitchFamily="34" charset="0"/>
              </a:rPr>
              <a:t>Người</a:t>
            </a:r>
            <a:r>
              <a:rPr lang="en-US" sz="3200" dirty="0">
                <a:effectLst/>
                <a:latin typeface="Times New Roman" panose="02020603050405020304" pitchFamily="18" charset="0"/>
                <a:ea typeface="Calibri" panose="020F0502020204030204" pitchFamily="34" charset="0"/>
              </a:rPr>
              <a:t> ta </a:t>
            </a:r>
            <a:r>
              <a:rPr lang="en-US" sz="3200" dirty="0" err="1">
                <a:effectLst/>
                <a:latin typeface="Times New Roman" panose="02020603050405020304" pitchFamily="18" charset="0"/>
                <a:ea typeface="Calibri" panose="020F0502020204030204" pitchFamily="34" charset="0"/>
              </a:rPr>
              <a:t>thường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làm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cách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nào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để</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biết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nghĩa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những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từ</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Hán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Việt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chẳng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hạn</a:t>
            </a:r>
            <a:r>
              <a:rPr lang="en-US" sz="3200"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sư</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trong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từ</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ghép</a:t>
            </a:r>
            <a:r>
              <a:rPr lang="en-US" sz="3200"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giáo</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sư</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Chọn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câu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đúng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nhất</a:t>
            </a:r>
            <a:r>
              <a:rPr lang="en-US" sz="3200"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351825931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chemeClr val="accent2"/>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327</TotalTime>
  <Words>2696</Words>
  <Application>Microsoft Office PowerPoint</Application>
  <PresentationFormat>Custom</PresentationFormat>
  <Paragraphs>286</Paragraphs>
  <Slides>32</Slides>
  <Notes>0</Notes>
  <HiddenSlides>0</HiddenSlides>
  <MMClips>1</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Macbook</cp:lastModifiedBy>
  <cp:revision>18</cp:revision>
  <dcterms:created xsi:type="dcterms:W3CDTF">2022-07-07T09:43:41Z</dcterms:created>
  <dcterms:modified xsi:type="dcterms:W3CDTF">2024-09-28T13:26:28Z</dcterms:modified>
</cp:coreProperties>
</file>