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60" r:id="rId4"/>
    <p:sldId id="257"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84" r:id="rId20"/>
    <p:sldId id="283" r:id="rId21"/>
    <p:sldId id="280" r:id="rId22"/>
    <p:sldId id="281" r:id="rId23"/>
    <p:sldId id="282" r:id="rId24"/>
    <p:sldId id="285"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0" d="100"/>
          <a:sy n="70" d="100"/>
        </p:scale>
        <p:origin x="8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421804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68392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757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36200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4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84510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55299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96060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75379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387705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38665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70174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53180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56C48-B4A7-4832-A2E0-296C180B04DC}" type="datetimeFigureOut">
              <a:rPr lang="en-US" smtClean="0"/>
              <a:t>17/11/2024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70117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56C48-B4A7-4832-A2E0-296C180B04DC}" type="datetimeFigureOut">
              <a:rPr lang="en-US" smtClean="0"/>
              <a:t>17/11/2024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52146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6C48-B4A7-4832-A2E0-296C180B04DC}" type="datetimeFigureOut">
              <a:rPr lang="en-US" smtClean="0"/>
              <a:t>17/11/2024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291789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521176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25939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4022347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88941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6C48-B4A7-4832-A2E0-296C180B04DC}" type="datetimeFigureOut">
              <a:rPr lang="en-US" smtClean="0"/>
              <a:t>17/11/2024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9257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12581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56C48-B4A7-4832-A2E0-296C180B04DC}" type="datetimeFigureOut">
              <a:rPr lang="en-US" smtClean="0"/>
              <a:t>17/11/2024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9013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56C48-B4A7-4832-A2E0-296C180B04DC}" type="datetimeFigureOut">
              <a:rPr lang="en-US" smtClean="0"/>
              <a:t>17/11/2024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30807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6C48-B4A7-4832-A2E0-296C180B04DC}" type="datetimeFigureOut">
              <a:rPr lang="en-US" smtClean="0"/>
              <a:t>17/11/2024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68607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5563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6C48-B4A7-4832-A2E0-296C180B04DC}" type="datetimeFigureOut">
              <a:rPr lang="en-US" smtClean="0"/>
              <a:t>17/11/2024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67A2-3477-49EA-9C78-2D3F84E2E261}" type="slidenum">
              <a:rPr lang="en-US" smtClean="0"/>
              <a:t>‹#›</a:t>
            </a:fld>
            <a:endParaRPr lang="en-US"/>
          </a:p>
        </p:txBody>
      </p:sp>
    </p:spTree>
    <p:extLst>
      <p:ext uri="{BB962C8B-B14F-4D97-AF65-F5344CB8AC3E}">
        <p14:creationId xmlns:p14="http://schemas.microsoft.com/office/powerpoint/2010/main" val="12812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656C48-B4A7-4832-A2E0-296C180B04DC}" type="datetimeFigureOut">
              <a:rPr lang="en-US" smtClean="0"/>
              <a:t>17/11/2024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9F67A2-3477-49EA-9C78-2D3F84E2E261}" type="slidenum">
              <a:rPr lang="en-US" smtClean="0"/>
              <a:t>‹#›</a:t>
            </a:fld>
            <a:endParaRPr lang="en-US"/>
          </a:p>
        </p:txBody>
      </p:sp>
    </p:spTree>
    <p:extLst>
      <p:ext uri="{BB962C8B-B14F-4D97-AF65-F5344CB8AC3E}">
        <p14:creationId xmlns:p14="http://schemas.microsoft.com/office/powerpoint/2010/main" val="2554634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56C48-B4A7-4832-A2E0-296C180B04DC}" type="datetimeFigureOut">
              <a:rPr lang="en-US" smtClean="0"/>
              <a:t>17/11/2024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F67A2-3477-49EA-9C78-2D3F84E2E261}" type="slidenum">
              <a:rPr lang="en-US" smtClean="0"/>
              <a:t>‹#›</a:t>
            </a:fld>
            <a:endParaRPr lang="en-US"/>
          </a:p>
        </p:txBody>
      </p:sp>
    </p:spTree>
    <p:extLst>
      <p:ext uri="{BB962C8B-B14F-4D97-AF65-F5344CB8AC3E}">
        <p14:creationId xmlns:p14="http://schemas.microsoft.com/office/powerpoint/2010/main" val="30066471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7" Type="http://schemas.openxmlformats.org/officeDocument/2006/relationships/image" Target="../media/image34.svg"/><Relationship Id="rId12" Type="http://schemas.openxmlformats.org/officeDocument/2006/relationships/image" Target="../media/image41.svg"/><Relationship Id="rId2" Type="http://schemas.openxmlformats.org/officeDocument/2006/relationships/image" Target="../media/image17.png"/><Relationship Id="rId1" Type="http://schemas.openxmlformats.org/officeDocument/2006/relationships/slideLayout" Target="../slideLayouts/slideLayout7.xml"/><Relationship Id="rId15" Type="http://schemas.openxmlformats.org/officeDocument/2006/relationships/image" Target="../media/image35.png"/><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45.sv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67.svg"/><Relationship Id="rId23" Type="http://schemas.openxmlformats.org/officeDocument/2006/relationships/image" Target="../media/image40.png"/><Relationship Id="rId10" Type="http://schemas.openxmlformats.org/officeDocument/2006/relationships/image" Target="../media/image38.png"/><Relationship Id="rId9" Type="http://schemas.openxmlformats.org/officeDocument/2006/relationships/image" Target="../media/image12.svg"/><Relationship Id="rId22" Type="http://schemas.openxmlformats.org/officeDocument/2006/relationships/image" Target="../media/image28.svg"/></Relationships>
</file>

<file path=ppt/slides/_rels/slide12.xml.rels><?xml version="1.0" encoding="UTF-8" standalone="yes"?>
<Relationships xmlns="http://schemas.openxmlformats.org/package/2006/relationships"><Relationship Id="rId18" Type="http://schemas.openxmlformats.org/officeDocument/2006/relationships/image" Target="../media/image44.png"/><Relationship Id="rId3" Type="http://schemas.openxmlformats.org/officeDocument/2006/relationships/image" Target="../media/image6.svg"/><Relationship Id="rId21" Type="http://schemas.openxmlformats.org/officeDocument/2006/relationships/image" Target="../media/image90.svg"/><Relationship Id="rId12" Type="http://schemas.openxmlformats.org/officeDocument/2006/relationships/image" Target="../media/image42.png"/><Relationship Id="rId17" Type="http://schemas.openxmlformats.org/officeDocument/2006/relationships/image" Target="../media/image88.svg"/><Relationship Id="rId2" Type="http://schemas.openxmlformats.org/officeDocument/2006/relationships/image" Target="../media/image31.png"/><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82.svg"/><Relationship Id="rId15" Type="http://schemas.openxmlformats.org/officeDocument/2006/relationships/image" Target="../media/image86.svg"/><Relationship Id="rId23"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1.png"/><Relationship Id="rId22"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94.svg"/><Relationship Id="rId12"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02.svg"/><Relationship Id="rId5" Type="http://schemas.openxmlformats.org/officeDocument/2006/relationships/image" Target="../media/image96.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37.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45.sv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67.svg"/><Relationship Id="rId23" Type="http://schemas.openxmlformats.org/officeDocument/2006/relationships/image" Target="../media/image53.png"/><Relationship Id="rId10" Type="http://schemas.openxmlformats.org/officeDocument/2006/relationships/image" Target="../media/image38.png"/><Relationship Id="rId9" Type="http://schemas.openxmlformats.org/officeDocument/2006/relationships/image" Target="../media/image12.svg"/><Relationship Id="rId22" Type="http://schemas.openxmlformats.org/officeDocument/2006/relationships/image" Target="../media/image28.svg"/></Relationships>
</file>

<file path=ppt/slides/_rels/slide16.xml.rels><?xml version="1.0" encoding="UTF-8" standalone="yes"?>
<Relationships xmlns="http://schemas.openxmlformats.org/package/2006/relationships"><Relationship Id="rId12"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02.svg"/><Relationship Id="rId5" Type="http://schemas.openxmlformats.org/officeDocument/2006/relationships/image" Target="../media/image96.svg"/></Relationships>
</file>

<file path=ppt/slides/_rels/slide17.xml.rels><?xml version="1.0" encoding="UTF-8" standalone="yes"?>
<Relationships xmlns="http://schemas.openxmlformats.org/package/2006/relationships"><Relationship Id="rId18" Type="http://schemas.openxmlformats.org/officeDocument/2006/relationships/image" Target="../media/image44.png"/><Relationship Id="rId3" Type="http://schemas.openxmlformats.org/officeDocument/2006/relationships/image" Target="../media/image6.svg"/><Relationship Id="rId21" Type="http://schemas.openxmlformats.org/officeDocument/2006/relationships/image" Target="../media/image90.svg"/><Relationship Id="rId17" Type="http://schemas.openxmlformats.org/officeDocument/2006/relationships/image" Target="../media/image88.svg"/><Relationship Id="rId2" Type="http://schemas.openxmlformats.org/officeDocument/2006/relationships/image" Target="../media/image31.png"/><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86.svg"/><Relationship Id="rId19" Type="http://schemas.openxmlformats.org/officeDocument/2006/relationships/image" Target="../media/image10.svg"/><Relationship Id="rId4" Type="http://schemas.openxmlformats.org/officeDocument/2006/relationships/image" Target="../media/image42.png"/><Relationship Id="rId22"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4.svg"/><Relationship Id="rId3" Type="http://schemas.openxmlformats.org/officeDocument/2006/relationships/image" Target="../media/image57.svg"/><Relationship Id="rId7" Type="http://schemas.openxmlformats.org/officeDocument/2006/relationships/image" Target="../media/image6.svg"/><Relationship Id="rId12" Type="http://schemas.openxmlformats.org/officeDocument/2006/relationships/image" Target="../media/image5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1.png"/><Relationship Id="rId3" Type="http://schemas.openxmlformats.org/officeDocument/2006/relationships/slideLayout" Target="../slideLayouts/slideLayout1.xml"/><Relationship Id="rId7" Type="http://schemas.openxmlformats.org/officeDocument/2006/relationships/image" Target="../media/image1921.svg"/><Relationship Id="rId12" Type="http://schemas.openxmlformats.org/officeDocument/2006/relationships/image" Target="../media/image60.png"/><Relationship Id="rId17" Type="http://schemas.openxmlformats.org/officeDocument/2006/relationships/slide" Target="slide8.xml"/><Relationship Id="rId2" Type="http://schemas.openxmlformats.org/officeDocument/2006/relationships/audio" Target="../media/media2.mp3"/><Relationship Id="rId16" Type="http://schemas.openxmlformats.org/officeDocument/2006/relationships/image" Target="../media/image64.png"/><Relationship Id="rId1" Type="http://schemas.microsoft.com/office/2007/relationships/media" Target="../media/media2.mp3"/><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image" Target="../media/image190.svg"/><Relationship Id="rId15" Type="http://schemas.openxmlformats.org/officeDocument/2006/relationships/image" Target="../media/image63.png"/><Relationship Id="rId10" Type="http://schemas.openxmlformats.org/officeDocument/2006/relationships/image" Target="../media/image194.svg"/><Relationship Id="rId4" Type="http://schemas.openxmlformats.org/officeDocument/2006/relationships/image" Target="../media/image56.png"/><Relationship Id="rId9" Type="http://schemas.openxmlformats.org/officeDocument/2006/relationships/image" Target="../media/image58.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image" Target="../media/image5.png"/><Relationship Id="rId5" Type="http://schemas.openxmlformats.org/officeDocument/2006/relationships/slide" Target="slide3.xml"/><Relationship Id="rId10"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92.sv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920.svg"/><Relationship Id="rId7" Type="http://schemas.openxmlformats.org/officeDocument/2006/relationships/slide" Target="slide24.xm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1630.sv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192.svg"/><Relationship Id="rId7" Type="http://schemas.openxmlformats.org/officeDocument/2006/relationships/image" Target="../media/image71.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slide" Target="slide23.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svg"/><Relationship Id="rId10" Type="http://schemas.openxmlformats.org/officeDocument/2006/relationships/image" Target="../media/image72.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16.png"/><Relationship Id="rId17" Type="http://schemas.openxmlformats.org/officeDocument/2006/relationships/image" Target="../media/image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8" Type="http://schemas.openxmlformats.org/officeDocument/2006/relationships/image" Target="../media/image18.png"/><Relationship Id="rId7" Type="http://schemas.openxmlformats.org/officeDocument/2006/relationships/image" Target="../media/image34.svg"/><Relationship Id="rId12" Type="http://schemas.openxmlformats.org/officeDocument/2006/relationships/image" Target="../media/image16.png"/><Relationship Id="rId17" Type="http://schemas.openxmlformats.org/officeDocument/2006/relationships/image" Target="../media/image8.svg"/><Relationship Id="rId2" Type="http://schemas.openxmlformats.org/officeDocument/2006/relationships/image" Target="../media/image13.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2.svg"/><Relationship Id="rId1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41.svg"/><Relationship Id="rId17" Type="http://schemas.openxmlformats.org/officeDocument/2006/relationships/image" Target="../media/image28.png"/><Relationship Id="rId2" Type="http://schemas.openxmlformats.org/officeDocument/2006/relationships/image" Target="../media/image20.png"/><Relationship Id="rId16" Type="http://schemas.openxmlformats.org/officeDocument/2006/relationships/image" Target="../media/image14.svg"/><Relationship Id="rId20"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4.sv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39.svg"/><Relationship Id="rId14"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7.svg"/><Relationship Id="rId7" Type="http://schemas.openxmlformats.org/officeDocument/2006/relationships/image" Target="../media/image6.sv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4.sv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6" name="TextBox 235"/>
          <p:cNvSpPr txBox="1"/>
          <p:nvPr/>
        </p:nvSpPr>
        <p:spPr>
          <a:xfrm>
            <a:off x="3591095" y="1075536"/>
            <a:ext cx="5361981" cy="1261884"/>
          </a:xfrm>
          <a:prstGeom prst="rect">
            <a:avLst/>
          </a:prstGeom>
          <a:noFill/>
        </p:spPr>
        <p:txBody>
          <a:bodyPr wrap="non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TRÒ CHƠI</a:t>
            </a:r>
          </a:p>
          <a:p>
            <a:pPr algn="ctr"/>
            <a:r>
              <a:rPr lang="en-US" sz="3600" b="1" dirty="0">
                <a:solidFill>
                  <a:srgbClr val="FF0000"/>
                </a:solidFill>
                <a:latin typeface="Times New Roman" panose="02020603050405020304" pitchFamily="18" charset="0"/>
                <a:cs typeface="Times New Roman" panose="02020603050405020304" pitchFamily="18" charset="0"/>
              </a:rPr>
              <a:t>VÒNG QUAY MAY MẮN</a:t>
            </a:r>
          </a:p>
        </p:txBody>
      </p:sp>
    </p:spTree>
    <p:extLst>
      <p:ext uri="{BB962C8B-B14F-4D97-AF65-F5344CB8AC3E}">
        <p14:creationId xmlns:p14="http://schemas.microsoft.com/office/powerpoint/2010/main" val="31560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childTnLst>
                                    <p:animClr clrSpc="hsl" dir="cw">
                                      <p:cBhvr override="childStyle">
                                        <p:cTn id="6" dur="500" fill="hold"/>
                                        <p:tgtEl>
                                          <p:spTgt spid="236"/>
                                        </p:tgtEl>
                                        <p:attrNameLst>
                                          <p:attrName>style.color</p:attrName>
                                        </p:attrNameLst>
                                      </p:cBhvr>
                                      <p:by>
                                        <p:hsl h="10842353" s="0" l="0"/>
                                      </p:by>
                                    </p:animClr>
                                    <p:animClr clrSpc="hsl" dir="cw">
                                      <p:cBhvr>
                                        <p:cTn id="7" dur="500" fill="hold"/>
                                        <p:tgtEl>
                                          <p:spTgt spid="236"/>
                                        </p:tgtEl>
                                        <p:attrNameLst>
                                          <p:attrName>fillcolor</p:attrName>
                                        </p:attrNameLst>
                                      </p:cBhvr>
                                      <p:by>
                                        <p:hsl h="10842353" s="0" l="0"/>
                                      </p:by>
                                    </p:animClr>
                                    <p:animClr clrSpc="hsl" dir="cw">
                                      <p:cBhvr>
                                        <p:cTn id="8" dur="500" fill="hold"/>
                                        <p:tgtEl>
                                          <p:spTgt spid="236"/>
                                        </p:tgtEl>
                                        <p:attrNameLst>
                                          <p:attrName>stroke.color</p:attrName>
                                        </p:attrNameLst>
                                      </p:cBhvr>
                                      <p:by>
                                        <p:hsl h="10842353" s="0" l="0"/>
                                      </p:by>
                                    </p:animClr>
                                    <p:set>
                                      <p:cBhvr>
                                        <p:cTn id="9" dur="500" fill="hold"/>
                                        <p:tgtEl>
                                          <p:spTgt spid="2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4557" y="685801"/>
            <a:ext cx="9562887" cy="53769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92955">
            <a:off x="814966" y="333396"/>
            <a:ext cx="1151790" cy="408362"/>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81850">
            <a:off x="10491320" y="3604675"/>
            <a:ext cx="765693" cy="771303"/>
          </a:xfrm>
          <a:prstGeom prst="rect">
            <a:avLst/>
          </a:prstGeom>
        </p:spPr>
      </p:pic>
      <p:sp>
        <p:nvSpPr>
          <p:cNvPr id="6" name="Hình Bầu dục 5">
            <a:extLst>
              <a:ext uri="{FF2B5EF4-FFF2-40B4-BE49-F238E27FC236}">
                <a16:creationId xmlns:a16="http://schemas.microsoft.com/office/drawing/2014/main" xmlns="" id="{19A959EC-65FA-8E03-B0BC-189A60919F81}"/>
              </a:ext>
            </a:extLst>
          </p:cNvPr>
          <p:cNvSpPr/>
          <p:nvPr/>
        </p:nvSpPr>
        <p:spPr>
          <a:xfrm>
            <a:off x="3493225" y="1071030"/>
            <a:ext cx="2217651" cy="917564"/>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ysClr val="windowText" lastClr="000000"/>
                </a:solidFill>
                <a:latin typeface="Arial" panose="020B0604020202020204" pitchFamily="34" charset="0"/>
                <a:cs typeface="Arial" panose="020B0604020202020204" pitchFamily="34" charset="0"/>
              </a:rPr>
              <a:t>Ví</a:t>
            </a:r>
            <a:r>
              <a:rPr lang="en-US" sz="2667" b="1" dirty="0">
                <a:solidFill>
                  <a:sysClr val="windowText" lastClr="000000"/>
                </a:solidFill>
                <a:latin typeface="Arial" panose="020B0604020202020204" pitchFamily="34" charset="0"/>
                <a:cs typeface="Arial" panose="020B0604020202020204" pitchFamily="34" charset="0"/>
              </a:rPr>
              <a:t> </a:t>
            </a:r>
            <a:r>
              <a:rPr lang="en-US" sz="2667" b="1" dirty="0" err="1">
                <a:solidFill>
                  <a:sysClr val="windowText" lastClr="000000"/>
                </a:solidFill>
                <a:latin typeface="Arial" panose="020B0604020202020204" pitchFamily="34" charset="0"/>
                <a:cs typeface="Arial" panose="020B0604020202020204" pitchFamily="34" charset="0"/>
              </a:rPr>
              <a:t>dụ</a:t>
            </a:r>
            <a:r>
              <a:rPr lang="en-US" sz="2667"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xmlns="" id="{6A8EF745-6CCA-0D04-C0E1-FA1D3261BE16}"/>
                  </a:ext>
                </a:extLst>
              </p:cNvPr>
              <p:cNvSpPr txBox="1"/>
              <p:nvPr/>
            </p:nvSpPr>
            <p:spPr>
              <a:xfrm>
                <a:off x="1223435" y="2114070"/>
                <a:ext cx="7980995" cy="1582036"/>
              </a:xfrm>
              <a:prstGeom prst="rect">
                <a:avLst/>
              </a:prstGeom>
              <a:noFill/>
            </p:spPr>
            <p:txBody>
              <a:bodyPr wrap="square" rtlCol="0">
                <a:spAutoFit/>
              </a:bodyPr>
              <a:lstStyle/>
              <a:p>
                <a:pPr algn="just">
                  <a:lnSpc>
                    <a:spcPct val="150000"/>
                  </a:lnSpc>
                </a:pPr>
                <a:r>
                  <a:rPr lang="en-US" sz="2667" dirty="0">
                    <a:latin typeface="Times New Roman" panose="02020603050405020304" pitchFamily="18" charset="0"/>
                    <a:cs typeface="Times New Roman" panose="02020603050405020304" pitchFamily="18" charset="0"/>
                  </a:rPr>
                  <a:t>Từ </a:t>
                </a:r>
                <a:r>
                  <a:rPr lang="en-US" sz="2667" dirty="0" err="1">
                    <a:latin typeface="Times New Roman" panose="02020603050405020304" pitchFamily="18" charset="0"/>
                    <a:cs typeface="Times New Roman" panose="02020603050405020304" pitchFamily="18" charset="0"/>
                  </a:rPr>
                  <a:t>các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tỉ</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số</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sau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đây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lập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được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tỉ</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không</a:t>
                </a:r>
                <a:r>
                  <a:rPr lang="en-US" sz="2667" dirty="0">
                    <a:latin typeface="Times New Roman" panose="02020603050405020304" pitchFamily="18" charset="0"/>
                    <a:cs typeface="Times New Roman" panose="02020603050405020304" pitchFamily="18" charset="0"/>
                  </a:rPr>
                  <a:t>?</a:t>
                </a:r>
              </a:p>
              <a:p>
                <a:pPr algn="just">
                  <a:lnSpc>
                    <a:spcPct val="150000"/>
                  </a:lnSpc>
                </a:pPr>
                <a:r>
                  <a:rPr lang="en-US" sz="2667">
                    <a:latin typeface="Times New Roman" panose="02020603050405020304" pitchFamily="18" charset="0"/>
                    <a:cs typeface="Times New Roman" panose="02020603050405020304" pitchFamily="18" charset="0"/>
                  </a:rPr>
                  <a:t>	</a:t>
                </a:r>
                <a:r>
                  <a:rPr lang="en-US" sz="2667" smtClean="0">
                    <a:latin typeface="Times New Roman" panose="02020603050405020304" pitchFamily="18" charset="0"/>
                    <a:cs typeface="Times New Roman" panose="02020603050405020304" pitchFamily="18" charset="0"/>
                  </a:rPr>
                  <a:t>a</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20</m:t>
                        </m:r>
                      </m:den>
                    </m:f>
                  </m:oMath>
                </a14:m>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14</m:t>
                        </m:r>
                      </m:num>
                      <m:den>
                        <m:r>
                          <a:rPr lang="en-US" sz="2667" i="1">
                            <a:latin typeface="Cambria Math" panose="02040503050406030204" pitchFamily="18" charset="0"/>
                            <a:cs typeface="Arial" panose="020B0604020202020204" pitchFamily="34" charset="0"/>
                          </a:rPr>
                          <m:t>−35</m:t>
                        </m:r>
                      </m:den>
                    </m:f>
                  </m:oMath>
                </a14:m>
                <a:r>
                  <a:rPr lang="en-US" sz="2667" dirty="0">
                    <a:latin typeface="Times New Roman" panose="02020603050405020304" pitchFamily="18" charset="0"/>
                    <a:cs typeface="Times New Roman" panose="02020603050405020304" pitchFamily="18" charset="0"/>
                  </a:rPr>
                  <a:t>		</a:t>
                </a:r>
                <a:r>
                  <a:rPr lang="en-US" sz="2667">
                    <a:latin typeface="Times New Roman" panose="02020603050405020304" pitchFamily="18" charset="0"/>
                    <a:cs typeface="Times New Roman" panose="02020603050405020304" pitchFamily="18" charset="0"/>
                  </a:rPr>
                  <a:t>	</a:t>
                </a:r>
                <a:r>
                  <a:rPr lang="en-US" sz="2667" smtClean="0">
                    <a:latin typeface="Times New Roman" panose="02020603050405020304" pitchFamily="18" charset="0"/>
                    <a:cs typeface="Times New Roman" panose="02020603050405020304" pitchFamily="18" charset="0"/>
                  </a:rPr>
                  <a:t>b</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3</m:t>
                        </m:r>
                      </m:den>
                    </m:f>
                    <m:r>
                      <a:rPr lang="en-US" sz="2667" i="1">
                        <a:latin typeface="Cambria Math" panose="02040503050406030204" pitchFamily="18" charset="0"/>
                        <a:cs typeface="Arial" panose="020B0604020202020204" pitchFamily="34" charset="0"/>
                      </a:rPr>
                      <m:t>:6</m:t>
                    </m:r>
                  </m:oMath>
                </a14:m>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r>
                      <a:rPr lang="en-US" sz="2667" i="1">
                        <a:latin typeface="Cambria Math" panose="02040503050406030204" pitchFamily="18" charset="0"/>
                        <a:cs typeface="Arial" panose="020B0604020202020204" pitchFamily="34" charset="0"/>
                      </a:rPr>
                      <m:t>6:</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3</m:t>
                        </m:r>
                      </m:den>
                    </m:f>
                  </m:oMath>
                </a14:m>
                <a:endParaRPr lang="en-US" sz="2667" dirty="0">
                  <a:latin typeface="Times New Roman" panose="02020603050405020304" pitchFamily="18" charset="0"/>
                  <a:cs typeface="Times New Roman" panose="02020603050405020304" pitchFamily="18" charset="0"/>
                </a:endParaRPr>
              </a:p>
            </p:txBody>
          </p:sp>
        </mc:Choice>
        <mc:Fallback>
          <p:sp>
            <p:nvSpPr>
              <p:cNvPr id="7" name="Hộp Văn bản 6">
                <a:extLst>
                  <a:ext uri="{FF2B5EF4-FFF2-40B4-BE49-F238E27FC236}">
                    <a16:creationId xmlns:a16="http://schemas.microsoft.com/office/drawing/2014/main" xmlns="" xmlns:a14="http://schemas.microsoft.com/office/drawing/2010/main" id="{6A8EF745-6CCA-0D04-C0E1-FA1D3261BE16}"/>
                  </a:ext>
                </a:extLst>
              </p:cNvPr>
              <p:cNvSpPr txBox="1">
                <a:spLocks noRot="1" noChangeAspect="1" noMove="1" noResize="1" noEditPoints="1" noAdjustHandles="1" noChangeArrowheads="1" noChangeShapeType="1" noTextEdit="1"/>
              </p:cNvSpPr>
              <p:nvPr/>
            </p:nvSpPr>
            <p:spPr>
              <a:xfrm>
                <a:off x="1223435" y="2114070"/>
                <a:ext cx="7980995" cy="1582036"/>
              </a:xfrm>
              <a:prstGeom prst="rect">
                <a:avLst/>
              </a:prstGeom>
              <a:blipFill rotWithShape="0">
                <a:blip r:embed="rId15"/>
                <a:stretch>
                  <a:fillRect l="-1451"/>
                </a:stretch>
              </a:blipFill>
            </p:spPr>
            <p:txBody>
              <a:bodyPr/>
              <a:lstStyle/>
              <a:p>
                <a:r>
                  <a:rPr lang="en-US">
                    <a:noFill/>
                  </a:rPr>
                  <a:t> </a:t>
                </a:r>
              </a:p>
            </p:txBody>
          </p:sp>
        </mc:Fallback>
      </mc:AlternateContent>
    </p:spTree>
    <p:extLst>
      <p:ext uri="{BB962C8B-B14F-4D97-AF65-F5344CB8AC3E}">
        <p14:creationId xmlns:p14="http://schemas.microsoft.com/office/powerpoint/2010/main" val="292275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up)">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8890">
            <a:off x="3113606" y="5915587"/>
            <a:ext cx="2764957" cy="90489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7978">
            <a:off x="542274" y="2108911"/>
            <a:ext cx="1536574" cy="1500255"/>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1458">
            <a:off x="736004" y="668365"/>
            <a:ext cx="9663926" cy="543375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306233">
            <a:off x="7709309" y="5853857"/>
            <a:ext cx="669786" cy="674693"/>
          </a:xfrm>
          <a:prstGeom prst="rect">
            <a:avLst/>
          </a:prstGeom>
        </p:spPr>
      </p:pic>
      <p:sp>
        <p:nvSpPr>
          <p:cNvPr id="21" name="Hộp Văn bản 20">
            <a:extLst>
              <a:ext uri="{FF2B5EF4-FFF2-40B4-BE49-F238E27FC236}">
                <a16:creationId xmlns:a16="http://schemas.microsoft.com/office/drawing/2014/main" xmlns="" id="{48525E42-2E2F-DD9B-038A-46B15AEBE25F}"/>
              </a:ext>
            </a:extLst>
          </p:cNvPr>
          <p:cNvSpPr txBox="1"/>
          <p:nvPr/>
        </p:nvSpPr>
        <p:spPr>
          <a:xfrm>
            <a:off x="4444779" y="746980"/>
            <a:ext cx="2246373" cy="502766"/>
          </a:xfrm>
          <a:prstGeom prst="rect">
            <a:avLst/>
          </a:prstGeom>
          <a:noFill/>
        </p:spPr>
        <p:txBody>
          <a:bodyPr wrap="square" rtlCol="0">
            <a:spAutoFit/>
          </a:bodyPr>
          <a:lstStyle/>
          <a:p>
            <a:pPr algn="ctr"/>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xmlns="" id="{7C4AC529-4FFD-6B8B-12BF-0244F59EFB4C}"/>
                  </a:ext>
                </a:extLst>
              </p:cNvPr>
              <p:cNvSpPr txBox="1"/>
              <p:nvPr/>
            </p:nvSpPr>
            <p:spPr>
              <a:xfrm>
                <a:off x="1115700" y="998363"/>
                <a:ext cx="8904532" cy="4969887"/>
              </a:xfrm>
              <a:prstGeom prst="rect">
                <a:avLst/>
              </a:prstGeom>
              <a:noFill/>
            </p:spPr>
            <p:txBody>
              <a:bodyPr wrap="square" rtlCol="0">
                <a:spAutoFit/>
              </a:bodyPr>
              <a:lstStyle/>
              <a:p>
                <a:pPr marL="514350" indent="-514350" algn="just">
                  <a:lnSpc>
                    <a:spcPct val="150000"/>
                  </a:lnSpc>
                  <a:buAutoNum type="alphaLcParenR"/>
                </a:pPr>
                <a:r>
                  <a:rPr lang="en-US" sz="2667" smtClean="0">
                    <a:latin typeface="Arial" panose="020B0604020202020204" pitchFamily="34" charset="0"/>
                    <a:cs typeface="Arial" panose="020B0604020202020204" pitchFamily="34" charset="0"/>
                  </a:rPr>
                  <a:t>Ta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rPr>
                        </m:ctrlPr>
                      </m:fPr>
                      <m:num>
                        <m:r>
                          <a:rPr lang="en-US" sz="2667" i="1">
                            <a:latin typeface="Cambria Math" panose="02040503050406030204" pitchFamily="18" charset="0"/>
                          </a:rPr>
                          <m:t>−8</m:t>
                        </m:r>
                      </m:num>
                      <m:den>
                        <m:r>
                          <a:rPr lang="en-US" sz="2667" i="1">
                            <a:latin typeface="Cambria Math" panose="02040503050406030204" pitchFamily="18" charset="0"/>
                          </a:rPr>
                          <m:t>20</m:t>
                        </m:r>
                      </m:den>
                    </m:f>
                    <m:r>
                      <a:rPr lang="en-US" sz="2667" i="1">
                        <a:latin typeface="Cambria Math" panose="02040503050406030204" pitchFamily="18" charset="0"/>
                      </a:rPr>
                      <m:t>=</m:t>
                    </m:r>
                    <m:f>
                      <m:fPr>
                        <m:ctrlPr>
                          <a:rPr lang="en-US" sz="2667" i="1">
                            <a:latin typeface="Cambria Math" panose="02040503050406030204" pitchFamily="18" charset="0"/>
                          </a:rPr>
                        </m:ctrlPr>
                      </m:fPr>
                      <m:num>
                        <m:d>
                          <m:dPr>
                            <m:ctrlPr>
                              <a:rPr lang="en-US" sz="2667" i="1">
                                <a:latin typeface="Cambria Math" panose="02040503050406030204" pitchFamily="18" charset="0"/>
                              </a:rPr>
                            </m:ctrlPr>
                          </m:dPr>
                          <m:e>
                            <m:r>
                              <a:rPr lang="en-US" sz="2667" i="1">
                                <a:latin typeface="Cambria Math" panose="02040503050406030204" pitchFamily="18" charset="0"/>
                              </a:rPr>
                              <m:t>−8</m:t>
                            </m:r>
                          </m:e>
                        </m:d>
                        <m:r>
                          <a:rPr lang="en-US" sz="2667" i="1">
                            <a:latin typeface="Cambria Math" panose="02040503050406030204" pitchFamily="18" charset="0"/>
                          </a:rPr>
                          <m:t>:4</m:t>
                        </m:r>
                      </m:num>
                      <m:den>
                        <m:r>
                          <a:rPr lang="en-US" sz="2667" i="1">
                            <a:latin typeface="Cambria Math" panose="02040503050406030204" pitchFamily="18" charset="0"/>
                          </a:rPr>
                          <m:t>20:4</m:t>
                        </m:r>
                      </m:den>
                    </m:f>
                    <m:r>
                      <a:rPr lang="en-US" sz="2667" i="1">
                        <a:latin typeface="Cambria Math" panose="02040503050406030204" pitchFamily="18" charset="0"/>
                      </a:rPr>
                      <m:t>=</m:t>
                    </m:r>
                    <m:f>
                      <m:fPr>
                        <m:ctrlPr>
                          <a:rPr lang="en-US" sz="2667" i="1">
                            <a:latin typeface="Cambria Math" panose="02040503050406030204" pitchFamily="18" charset="0"/>
                          </a:rPr>
                        </m:ctrlPr>
                      </m:fPr>
                      <m:num>
                        <m:r>
                          <a:rPr lang="en-US" sz="2667" i="1">
                            <a:latin typeface="Cambria Math" panose="02040503050406030204" pitchFamily="18" charset="0"/>
                          </a:rPr>
                          <m:t>−2</m:t>
                        </m:r>
                      </m:num>
                      <m:den>
                        <m:r>
                          <a:rPr lang="en-US" sz="2667" i="1">
                            <a:latin typeface="Cambria Math" panose="02040503050406030204" pitchFamily="18" charset="0"/>
                          </a:rPr>
                          <m:t>5</m:t>
                        </m:r>
                      </m:den>
                    </m:f>
                  </m:oMath>
                </a14:m>
                <a:r>
                  <a:rPr lang="en-US" sz="2667" dirty="0" smtClean="0">
                    <a:latin typeface="Arial" panose="020B0604020202020204" pitchFamily="34" charset="0"/>
                    <a:cs typeface="Arial" panose="020B0604020202020204" pitchFamily="34" charset="0"/>
                  </a:rPr>
                  <a:t>;</a:t>
                </a:r>
              </a:p>
              <a:p>
                <a:pPr algn="just">
                  <a:lnSpc>
                    <a:spcPct val="150000"/>
                  </a:lnSpc>
                </a:pPr>
                <a:r>
                  <a:rPr lang="en-US" sz="2667">
                    <a:latin typeface="Arial" panose="020B0604020202020204" pitchFamily="34" charset="0"/>
                    <a:cs typeface="Arial" panose="020B0604020202020204" pitchFamily="34" charset="0"/>
                  </a:rPr>
                  <a:t> </a:t>
                </a:r>
                <a:r>
                  <a:rPr lang="en-US" sz="2667" smtClean="0">
                    <a:latin typeface="Arial" panose="020B0604020202020204" pitchFamily="34" charset="0"/>
                    <a:cs typeface="Arial" panose="020B0604020202020204" pitchFamily="34" charset="0"/>
                  </a:rPr>
                  <a:t>              </a:t>
                </a:r>
                <a:r>
                  <a:rPr lang="en-US" sz="2667" smtClean="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14</m:t>
                        </m:r>
                      </m:num>
                      <m:den>
                        <m:r>
                          <a:rPr lang="en-US" sz="2667" i="1">
                            <a:latin typeface="Cambria Math" panose="02040503050406030204" pitchFamily="18" charset="0"/>
                            <a:cs typeface="Arial" panose="020B0604020202020204" pitchFamily="34" charset="0"/>
                          </a:rPr>
                          <m:t>−35</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14:(−7)</m:t>
                        </m:r>
                      </m:num>
                      <m:den>
                        <m:d>
                          <m:dPr>
                            <m:ctrlPr>
                              <a:rPr lang="en-US" sz="2667" i="1">
                                <a:latin typeface="Cambria Math" panose="02040503050406030204" pitchFamily="18" charset="0"/>
                                <a:cs typeface="Arial" panose="020B0604020202020204" pitchFamily="34" charset="0"/>
                              </a:rPr>
                            </m:ctrlPr>
                          </m:dPr>
                          <m:e>
                            <m:r>
                              <a:rPr lang="en-US" sz="2667" i="1">
                                <a:latin typeface="Cambria Math" panose="02040503050406030204" pitchFamily="18" charset="0"/>
                                <a:cs typeface="Arial" panose="020B0604020202020204" pitchFamily="34" charset="0"/>
                              </a:rPr>
                              <m:t>−35</m:t>
                            </m:r>
                          </m:e>
                        </m:d>
                        <m:r>
                          <a:rPr lang="en-US" sz="2667" i="1">
                            <a:latin typeface="Cambria Math" panose="02040503050406030204" pitchFamily="18" charset="0"/>
                            <a:cs typeface="Arial" panose="020B0604020202020204" pitchFamily="34" charset="0"/>
                          </a:rPr>
                          <m:t>:(−7)</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−2</m:t>
                        </m:r>
                      </m:num>
                      <m:den>
                        <m:r>
                          <a:rPr lang="en-US" sz="2667" i="1">
                            <a:latin typeface="Cambria Math" panose="02040503050406030204" pitchFamily="18" charset="0"/>
                            <a:cs typeface="Arial" panose="020B0604020202020204" pitchFamily="34" charset="0"/>
                          </a:rPr>
                          <m:t>5</m:t>
                        </m:r>
                      </m:den>
                    </m:f>
                  </m:oMath>
                </a14:m>
                <a:endParaRPr lang="en-US" sz="2667" dirty="0">
                  <a:latin typeface="Arial" panose="020B0604020202020204" pitchFamily="34" charset="0"/>
                  <a:cs typeface="Arial" panose="020B0604020202020204" pitchFamily="34" charset="0"/>
                </a:endParaRPr>
              </a:p>
              <a:p>
                <a:pPr algn="just">
                  <a:lnSpc>
                    <a:spcPct val="150000"/>
                  </a:lnSpc>
                </a:pPr>
                <a:r>
                  <a:rPr lang="en-US" sz="2667" smtClean="0">
                    <a:latin typeface="Arial" panose="020B0604020202020204" pitchFamily="34" charset="0"/>
                    <a:cs typeface="Arial" panose="020B0604020202020204" pitchFamily="34" charset="0"/>
                  </a:rPr>
                  <a:t>      Vậy </a:t>
                </a:r>
                <a:r>
                  <a:rPr lang="en-US" sz="2667" dirty="0">
                    <a:latin typeface="Arial" panose="020B0604020202020204" pitchFamily="34" charset="0"/>
                    <a:cs typeface="Arial" panose="020B0604020202020204" pitchFamily="34" charset="0"/>
                  </a:rPr>
                  <a:t>ta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lệ</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thức</a:t>
                </a:r>
                <a:r>
                  <a:rPr lang="en-US" sz="2667" dirty="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rPr>
                        </m:ctrlPr>
                      </m:fPr>
                      <m:num>
                        <m:r>
                          <a:rPr lang="en-US" sz="2667" i="1">
                            <a:latin typeface="Cambria Math" panose="02040503050406030204" pitchFamily="18" charset="0"/>
                          </a:rPr>
                          <m:t>−8</m:t>
                        </m:r>
                      </m:num>
                      <m:den>
                        <m:r>
                          <a:rPr lang="en-US" sz="2667" i="1">
                            <a:latin typeface="Cambria Math" panose="02040503050406030204" pitchFamily="18" charset="0"/>
                          </a:rPr>
                          <m:t>20</m:t>
                        </m:r>
                      </m:den>
                    </m:f>
                    <m:r>
                      <a:rPr lang="en-US" sz="2667" i="1">
                        <a:latin typeface="Cambria Math" panose="02040503050406030204" pitchFamily="18"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−2</m:t>
                        </m:r>
                      </m:num>
                      <m:den>
                        <m:r>
                          <a:rPr lang="en-US" sz="2667" i="1">
                            <a:latin typeface="Cambria Math" panose="02040503050406030204" pitchFamily="18" charset="0"/>
                            <a:cs typeface="Arial" panose="020B0604020202020204" pitchFamily="34" charset="0"/>
                          </a:rPr>
                          <m:t>5</m:t>
                        </m:r>
                      </m:den>
                    </m:f>
                  </m:oMath>
                </a14:m>
                <a:r>
                  <a:rPr lang="en-US" sz="2667" dirty="0">
                    <a:latin typeface="Arial" panose="020B0604020202020204" pitchFamily="34" charset="0"/>
                    <a:cs typeface="Arial" panose="020B0604020202020204" pitchFamily="34" charset="0"/>
                  </a:rPr>
                  <a:t>.</a:t>
                </a:r>
              </a:p>
              <a:p>
                <a:pPr algn="just">
                  <a:lnSpc>
                    <a:spcPct val="150000"/>
                  </a:lnSpc>
                </a:pPr>
                <a:r>
                  <a:rPr lang="en-US" sz="2667" dirty="0">
                    <a:latin typeface="Arial" panose="020B0604020202020204" pitchFamily="34" charset="0"/>
                    <a:cs typeface="Arial" panose="020B0604020202020204" pitchFamily="34" charset="0"/>
                  </a:rPr>
                  <a:t>b) Ta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3</m:t>
                        </m:r>
                      </m:den>
                    </m:f>
                    <m:r>
                      <a:rPr lang="en-US" sz="2667" i="1">
                        <a:latin typeface="Cambria Math" panose="02040503050406030204" pitchFamily="18" charset="0"/>
                        <a:cs typeface="Arial" panose="020B0604020202020204" pitchFamily="34" charset="0"/>
                      </a:rPr>
                      <m:t>:6=</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3</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m:t>
                        </m:r>
                      </m:num>
                      <m:den>
                        <m:r>
                          <a:rPr lang="en-US" sz="2667" i="1">
                            <a:latin typeface="Cambria Math" panose="02040503050406030204" pitchFamily="18" charset="0"/>
                            <a:cs typeface="Arial" panose="020B0604020202020204" pitchFamily="34" charset="0"/>
                          </a:rPr>
                          <m:t>6</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4</m:t>
                        </m:r>
                      </m:num>
                      <m:den>
                        <m:r>
                          <a:rPr lang="en-US" sz="2667" i="1">
                            <a:latin typeface="Cambria Math" panose="02040503050406030204" pitchFamily="18" charset="0"/>
                            <a:cs typeface="Arial" panose="020B0604020202020204" pitchFamily="34" charset="0"/>
                          </a:rPr>
                          <m:t>9</m:t>
                        </m:r>
                      </m:den>
                    </m:f>
                  </m:oMath>
                </a14:m>
                <a:r>
                  <a:rPr lang="en-US" sz="2667" dirty="0">
                    <a:latin typeface="Arial" panose="020B0604020202020204" pitchFamily="34" charset="0"/>
                    <a:cs typeface="Arial" panose="020B0604020202020204" pitchFamily="34" charset="0"/>
                  </a:rPr>
                  <a:t>; </a:t>
                </a:r>
                <a:r>
                  <a:rPr lang="en-US" sz="2667" dirty="0">
                    <a:latin typeface="Arial" panose="020B0604020202020204" pitchFamily="34" charset="0"/>
                    <a:cs typeface="Arial" panose="020B0604020202020204" pitchFamily="34" charset="0"/>
                  </a:rPr>
                  <a:t> </a:t>
                </a:r>
                <a:r>
                  <a:rPr lang="en-US" sz="2667" dirty="0" smtClean="0">
                    <a:latin typeface="Arial" panose="020B060402020202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cs typeface="Arial" panose="020B0604020202020204" pitchFamily="34" charset="0"/>
                      </a:rPr>
                      <m:t>6:</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8</m:t>
                        </m:r>
                      </m:num>
                      <m:den>
                        <m:r>
                          <a:rPr lang="en-US" sz="2667" i="1">
                            <a:latin typeface="Cambria Math" panose="02040503050406030204" pitchFamily="18" charset="0"/>
                            <a:cs typeface="Arial" panose="020B0604020202020204" pitchFamily="34" charset="0"/>
                          </a:rPr>
                          <m:t>3</m:t>
                        </m:r>
                      </m:den>
                    </m:f>
                    <m:r>
                      <a:rPr lang="en-US" sz="2667" i="1">
                        <a:latin typeface="Cambria Math" panose="02040503050406030204" pitchFamily="18" charset="0"/>
                        <a:cs typeface="Arial" panose="020B0604020202020204" pitchFamily="34" charset="0"/>
                      </a:rPr>
                      <m:t>=6.</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3</m:t>
                        </m:r>
                      </m:num>
                      <m:den>
                        <m:r>
                          <a:rPr lang="en-US" sz="2667" i="1">
                            <a:latin typeface="Cambria Math" panose="02040503050406030204" pitchFamily="18" charset="0"/>
                            <a:cs typeface="Arial" panose="020B0604020202020204" pitchFamily="34" charset="0"/>
                          </a:rPr>
                          <m:t>8</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9</m:t>
                        </m:r>
                      </m:num>
                      <m:den>
                        <m:r>
                          <a:rPr lang="en-US" sz="2667" i="1">
                            <a:latin typeface="Cambria Math" panose="02040503050406030204" pitchFamily="18" charset="0"/>
                            <a:cs typeface="Arial" panose="020B0604020202020204" pitchFamily="34" charset="0"/>
                          </a:rPr>
                          <m:t>4</m:t>
                        </m:r>
                      </m:den>
                    </m:f>
                  </m:oMath>
                </a14:m>
                <a:endParaRPr lang="en-US" sz="2667" dirty="0">
                  <a:latin typeface="Arial" panose="020B0604020202020204" pitchFamily="34" charset="0"/>
                  <a:cs typeface="Arial" panose="020B0604020202020204" pitchFamily="34" charset="0"/>
                </a:endParaRPr>
              </a:p>
              <a:p>
                <a:pPr algn="just">
                  <a:lnSpc>
                    <a:spcPct val="150000"/>
                  </a:lnSpc>
                </a:pPr>
                <a:r>
                  <a:rPr lang="en-US" sz="2667" dirty="0">
                    <a:latin typeface="Arial" panose="020B0604020202020204" pitchFamily="34" charset="0"/>
                    <a:cs typeface="Arial" panose="020B0604020202020204" pitchFamily="34" charset="0"/>
                  </a:rPr>
                  <a:t>Hai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đã</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cho</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không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bằng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nhau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nên</a:t>
                </a:r>
                <a:r>
                  <a:rPr lang="en-US" sz="2667" dirty="0">
                    <a:latin typeface="Arial" panose="020B0604020202020204" pitchFamily="34" charset="0"/>
                    <a:cs typeface="Arial" panose="020B0604020202020204" pitchFamily="34" charset="0"/>
                  </a:rPr>
                  <a:t> ta </a:t>
                </a:r>
                <a:r>
                  <a:rPr lang="en-US" sz="2667" dirty="0" err="1">
                    <a:latin typeface="Arial" panose="020B0604020202020204" pitchFamily="34" charset="0"/>
                    <a:cs typeface="Arial" panose="020B0604020202020204" pitchFamily="34" charset="0"/>
                  </a:rPr>
                  <a:t>không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lệ</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thức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từ</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hai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đó</a:t>
                </a:r>
                <a:r>
                  <a:rPr lang="en-US" sz="2667" dirty="0">
                    <a:latin typeface="Arial" panose="020B0604020202020204" pitchFamily="34" charset="0"/>
                    <a:cs typeface="Arial" panose="020B0604020202020204" pitchFamily="34" charset="0"/>
                  </a:rPr>
                  <a:t>.</a:t>
                </a:r>
              </a:p>
            </p:txBody>
          </p:sp>
        </mc:Choice>
        <mc:Fallback>
          <p:sp>
            <p:nvSpPr>
              <p:cNvPr id="22" name="Hộp Văn bản 21">
                <a:extLst>
                  <a:ext uri="{FF2B5EF4-FFF2-40B4-BE49-F238E27FC236}">
                    <a16:creationId xmlns:a16="http://schemas.microsoft.com/office/drawing/2014/main" xmlns="" xmlns:a14="http://schemas.microsoft.com/office/drawing/2010/main" id="{7C4AC529-4FFD-6B8B-12BF-0244F59EFB4C}"/>
                  </a:ext>
                </a:extLst>
              </p:cNvPr>
              <p:cNvSpPr txBox="1">
                <a:spLocks noRot="1" noChangeAspect="1" noMove="1" noResize="1" noEditPoints="1" noAdjustHandles="1" noChangeArrowheads="1" noChangeShapeType="1" noTextEdit="1"/>
              </p:cNvSpPr>
              <p:nvPr/>
            </p:nvSpPr>
            <p:spPr>
              <a:xfrm>
                <a:off x="1115700" y="998363"/>
                <a:ext cx="8904532" cy="4969887"/>
              </a:xfrm>
              <a:prstGeom prst="rect">
                <a:avLst/>
              </a:prstGeom>
              <a:blipFill rotWithShape="0">
                <a:blip r:embed="rId23"/>
                <a:stretch>
                  <a:fillRect l="-1300" r="-1232" b="-736"/>
                </a:stretch>
              </a:blipFill>
            </p:spPr>
            <p:txBody>
              <a:bodyPr/>
              <a:lstStyle/>
              <a:p>
                <a:r>
                  <a:rPr lang="en-US">
                    <a:noFill/>
                  </a:rPr>
                  <a:t> </a:t>
                </a:r>
              </a:p>
            </p:txBody>
          </p:sp>
        </mc:Fallback>
      </mc:AlternateContent>
    </p:spTree>
    <p:extLst>
      <p:ext uri="{BB962C8B-B14F-4D97-AF65-F5344CB8AC3E}">
        <p14:creationId xmlns:p14="http://schemas.microsoft.com/office/powerpoint/2010/main" val="65738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dissolv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dissolve">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dissolve">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dissolve">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2">
                                            <p:txEl>
                                              <p:pRg st="4" end="4"/>
                                            </p:txEl>
                                          </p:spTgt>
                                        </p:tgtEl>
                                        <p:attrNameLst>
                                          <p:attrName>style.visibility</p:attrName>
                                        </p:attrNameLst>
                                      </p:cBhvr>
                                      <p:to>
                                        <p:strVal val="visible"/>
                                      </p:to>
                                    </p:set>
                                    <p:animEffect transition="in" filter="dissolve">
                                      <p:cBhvr>
                                        <p:cTn id="33"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3065" y="202345"/>
            <a:ext cx="10745871" cy="6146059"/>
          </a:xfrm>
          <a:prstGeom prst="rect">
            <a:avLst/>
          </a:prstGeom>
        </p:spPr>
      </p:pic>
      <p:sp>
        <p:nvSpPr>
          <p:cNvPr id="58" name="TextBox 58"/>
          <p:cNvSpPr txBox="1"/>
          <p:nvPr/>
        </p:nvSpPr>
        <p:spPr>
          <a:xfrm>
            <a:off x="6237217" y="1032639"/>
            <a:ext cx="1265871" cy="743793"/>
          </a:xfrm>
          <a:prstGeom prst="rect">
            <a:avLst/>
          </a:prstGeom>
        </p:spPr>
        <p:txBody>
          <a:bodyPr lIns="0" tIns="0" rIns="0" bIns="0" rtlCol="0" anchor="t">
            <a:spAutoFit/>
          </a:bodyPr>
          <a:lstStyle/>
          <a:p>
            <a:pPr algn="ctr">
              <a:lnSpc>
                <a:spcPts val="2901"/>
              </a:lnSpc>
              <a:spcBef>
                <a:spcPct val="0"/>
              </a:spcBef>
            </a:pPr>
            <a:r>
              <a:rPr lang="en-US" sz="2072">
                <a:solidFill>
                  <a:srgbClr val="FFFFFF"/>
                </a:solidFill>
                <a:latin typeface="KG Primary Penmanship"/>
              </a:rPr>
              <a:t>Category 4</a:t>
            </a:r>
          </a:p>
        </p:txBody>
      </p:sp>
      <p:sp>
        <p:nvSpPr>
          <p:cNvPr id="59" name="TextBox 59"/>
          <p:cNvSpPr txBox="1"/>
          <p:nvPr/>
        </p:nvSpPr>
        <p:spPr>
          <a:xfrm>
            <a:off x="9316751" y="1022768"/>
            <a:ext cx="1265871" cy="743793"/>
          </a:xfrm>
          <a:prstGeom prst="rect">
            <a:avLst/>
          </a:prstGeom>
        </p:spPr>
        <p:txBody>
          <a:bodyPr lIns="0" tIns="0" rIns="0" bIns="0" rtlCol="0" anchor="t">
            <a:spAutoFit/>
          </a:bodyPr>
          <a:lstStyle/>
          <a:p>
            <a:pPr algn="ctr">
              <a:lnSpc>
                <a:spcPts val="2901"/>
              </a:lnSpc>
              <a:spcBef>
                <a:spcPct val="0"/>
              </a:spcBef>
            </a:pPr>
            <a:r>
              <a:rPr lang="en-US" sz="2072" dirty="0">
                <a:solidFill>
                  <a:srgbClr val="FFFFFF"/>
                </a:solidFill>
                <a:latin typeface="KG Primary Penmanship"/>
              </a:rPr>
              <a:t>Category 6</a:t>
            </a:r>
          </a:p>
        </p:txBody>
      </p:sp>
      <p:sp>
        <p:nvSpPr>
          <p:cNvPr id="90" name="TextBox 90"/>
          <p:cNvSpPr txBox="1"/>
          <p:nvPr/>
        </p:nvSpPr>
        <p:spPr>
          <a:xfrm>
            <a:off x="7771522" y="1022768"/>
            <a:ext cx="1265871" cy="743793"/>
          </a:xfrm>
          <a:prstGeom prst="rect">
            <a:avLst/>
          </a:prstGeom>
        </p:spPr>
        <p:txBody>
          <a:bodyPr lIns="0" tIns="0" rIns="0" bIns="0" rtlCol="0" anchor="t">
            <a:spAutoFit/>
          </a:bodyPr>
          <a:lstStyle/>
          <a:p>
            <a:pPr algn="ctr">
              <a:lnSpc>
                <a:spcPts val="2901"/>
              </a:lnSpc>
              <a:spcBef>
                <a:spcPct val="0"/>
              </a:spcBef>
            </a:pPr>
            <a:r>
              <a:rPr lang="en-US" sz="2072">
                <a:solidFill>
                  <a:srgbClr val="FFFFFF"/>
                </a:solidFill>
                <a:latin typeface="KG Primary Penmanship"/>
              </a:rPr>
              <a:t>Category 5</a:t>
            </a:r>
          </a:p>
        </p:txBody>
      </p:sp>
      <p:pic>
        <p:nvPicPr>
          <p:cNvPr id="117" name="Picture 1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78696">
            <a:off x="10965821" y="3199989"/>
            <a:ext cx="881887" cy="1273065"/>
          </a:xfrm>
          <a:prstGeom prst="rect">
            <a:avLst/>
          </a:prstGeom>
        </p:spPr>
      </p:pic>
      <p:pic>
        <p:nvPicPr>
          <p:cNvPr id="119" name="Picture 1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34936">
            <a:off x="10831956" y="339405"/>
            <a:ext cx="1009635" cy="985771"/>
          </a:xfrm>
          <a:prstGeom prst="rect">
            <a:avLst/>
          </a:prstGeom>
        </p:spPr>
      </p:pic>
      <p:pic>
        <p:nvPicPr>
          <p:cNvPr id="120" name="Picture 1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32667" y="5781803"/>
            <a:ext cx="780795" cy="780795"/>
          </a:xfrm>
          <a:prstGeom prst="rect">
            <a:avLst/>
          </a:prstGeom>
        </p:spPr>
      </p:pic>
      <p:pic>
        <p:nvPicPr>
          <p:cNvPr id="121" name="Picture 1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34474">
            <a:off x="481471" y="-253533"/>
            <a:ext cx="684640" cy="689655"/>
          </a:xfrm>
          <a:prstGeom prst="rect">
            <a:avLst/>
          </a:prstGeom>
        </p:spPr>
      </p:pic>
      <p:pic>
        <p:nvPicPr>
          <p:cNvPr id="122" name="Picture 1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34474">
            <a:off x="11781784" y="5388492"/>
            <a:ext cx="304662" cy="306894"/>
          </a:xfrm>
          <a:prstGeom prst="rect">
            <a:avLst/>
          </a:prstGeom>
        </p:spPr>
      </p:pic>
      <p:sp>
        <p:nvSpPr>
          <p:cNvPr id="131" name="Hình chữ nhật: Góc Tròn 130">
            <a:extLst>
              <a:ext uri="{FF2B5EF4-FFF2-40B4-BE49-F238E27FC236}">
                <a16:creationId xmlns:a16="http://schemas.microsoft.com/office/drawing/2014/main" xmlns="" id="{6A87111C-F552-FC40-B1CC-336ECF36BCFC}"/>
              </a:ext>
            </a:extLst>
          </p:cNvPr>
          <p:cNvSpPr/>
          <p:nvPr/>
        </p:nvSpPr>
        <p:spPr>
          <a:xfrm>
            <a:off x="332667" y="138524"/>
            <a:ext cx="2235200" cy="812800"/>
          </a:xfrm>
          <a:prstGeom prst="roundRect">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ysClr val="windowText" lastClr="000000"/>
                </a:solidFill>
                <a:latin typeface="Arial" panose="020B0604020202020204" pitchFamily="34" charset="0"/>
                <a:cs typeface="Arial" panose="020B0604020202020204" pitchFamily="34" charset="0"/>
              </a:rPr>
              <a:t>Luyện</a:t>
            </a:r>
            <a:r>
              <a:rPr lang="en-US" sz="2667" b="1" dirty="0">
                <a:solidFill>
                  <a:sysClr val="windowText" lastClr="000000"/>
                </a:solidFill>
                <a:latin typeface="Arial" panose="020B0604020202020204" pitchFamily="34" charset="0"/>
                <a:cs typeface="Arial" panose="020B0604020202020204" pitchFamily="34" charset="0"/>
              </a:rPr>
              <a:t> </a:t>
            </a:r>
            <a:r>
              <a:rPr lang="en-US" sz="2667" b="1" dirty="0" err="1">
                <a:solidFill>
                  <a:sysClr val="windowText" lastClr="000000"/>
                </a:solidFill>
                <a:latin typeface="Arial" panose="020B0604020202020204" pitchFamily="34" charset="0"/>
                <a:cs typeface="Arial" panose="020B0604020202020204" pitchFamily="34" charset="0"/>
              </a:rPr>
              <a:t>tập</a:t>
            </a:r>
            <a:r>
              <a:rPr lang="en-US" sz="2667"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132" name="Hộp Văn bản 131">
                <a:extLst>
                  <a:ext uri="{FF2B5EF4-FFF2-40B4-BE49-F238E27FC236}">
                    <a16:creationId xmlns:a16="http://schemas.microsoft.com/office/drawing/2014/main" xmlns="" id="{54FAB960-2AD1-30DF-40A6-639A14C364F7}"/>
                  </a:ext>
                </a:extLst>
              </p:cNvPr>
              <p:cNvSpPr txBox="1"/>
              <p:nvPr/>
            </p:nvSpPr>
            <p:spPr>
              <a:xfrm>
                <a:off x="971264" y="922739"/>
                <a:ext cx="10531903" cy="1587999"/>
              </a:xfrm>
              <a:prstGeom prst="rect">
                <a:avLst/>
              </a:prstGeom>
              <a:noFill/>
            </p:spPr>
            <p:txBody>
              <a:bodyPr wrap="square" rtlCol="0">
                <a:spAutoFit/>
              </a:bodyPr>
              <a:lstStyle/>
              <a:p>
                <a:pPr algn="just">
                  <a:lnSpc>
                    <a:spcPct val="150000"/>
                  </a:lnSpc>
                </a:pPr>
                <a:r>
                  <a:rPr lang="en-US" sz="2667" dirty="0">
                    <a:latin typeface="Times New Roman" panose="02020603050405020304" pitchFamily="18" charset="0"/>
                    <a:cs typeface="Times New Roman" panose="02020603050405020304" pitchFamily="18" charset="0"/>
                  </a:rPr>
                  <a:t>Từ </a:t>
                </a:r>
                <a:r>
                  <a:rPr lang="en-US" sz="2667" dirty="0" err="1">
                    <a:latin typeface="Times New Roman" panose="02020603050405020304" pitchFamily="18" charset="0"/>
                    <a:cs typeface="Times New Roman" panose="02020603050405020304" pitchFamily="18" charset="0"/>
                  </a:rPr>
                  <a:t>các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tỉ</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số</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sau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đây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lập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được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tỉ</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không</a:t>
                </a:r>
                <a:r>
                  <a:rPr lang="en-US" sz="2667" dirty="0">
                    <a:latin typeface="Times New Roman" panose="02020603050405020304" pitchFamily="18" charset="0"/>
                    <a:cs typeface="Times New Roman" panose="02020603050405020304" pitchFamily="18" charset="0"/>
                  </a:rPr>
                  <a:t>?</a:t>
                </a:r>
              </a:p>
              <a:p>
                <a:pPr algn="just">
                  <a:lnSpc>
                    <a:spcPct val="150000"/>
                  </a:lnSpc>
                </a:pPr>
                <a:r>
                  <a:rPr lang="en-US" sz="2667"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−2</m:t>
                        </m:r>
                      </m:num>
                      <m:den>
                        <m:r>
                          <a:rPr lang="en-US" sz="2667" i="1">
                            <a:latin typeface="Cambria Math" panose="02040503050406030204" pitchFamily="18" charset="0"/>
                            <a:cs typeface="Arial" panose="020B0604020202020204" pitchFamily="34" charset="0"/>
                          </a:rPr>
                          <m:t>5</m:t>
                        </m:r>
                      </m:den>
                    </m:f>
                    <m:r>
                      <a:rPr lang="en-US" sz="2667" i="1">
                        <a:latin typeface="Cambria Math" panose="02040503050406030204" pitchFamily="18" charset="0"/>
                        <a:cs typeface="Arial" panose="020B0604020202020204" pitchFamily="34" charset="0"/>
                      </a:rPr>
                      <m:t>:4</m:t>
                    </m:r>
                  </m:oMath>
                </a14:m>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3</m:t>
                        </m:r>
                      </m:num>
                      <m:den>
                        <m:r>
                          <a:rPr lang="en-US" sz="2667" i="1">
                            <a:latin typeface="Cambria Math" panose="02040503050406030204" pitchFamily="18" charset="0"/>
                            <a:cs typeface="Arial" panose="020B0604020202020204" pitchFamily="34" charset="0"/>
                          </a:rPr>
                          <m:t>4</m:t>
                        </m:r>
                      </m:den>
                    </m:f>
                    <m:r>
                      <a:rPr lang="en-US" sz="2667" i="1">
                        <a:latin typeface="Cambria Math" panose="02040503050406030204" pitchFamily="18" charset="0"/>
                        <a:cs typeface="Arial" panose="020B0604020202020204" pitchFamily="34" charset="0"/>
                      </a:rPr>
                      <m:t>:</m:t>
                    </m:r>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−15</m:t>
                        </m:r>
                      </m:num>
                      <m:den>
                        <m:r>
                          <a:rPr lang="en-US" sz="2667" i="1">
                            <a:latin typeface="Cambria Math" panose="02040503050406030204" pitchFamily="18" charset="0"/>
                            <a:cs typeface="Arial" panose="020B0604020202020204" pitchFamily="34" charset="0"/>
                          </a:rPr>
                          <m:t>2</m:t>
                        </m:r>
                      </m:den>
                    </m:f>
                  </m:oMath>
                </a14:m>
                <a:r>
                  <a:rPr lang="en-US" sz="2667"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15</m:t>
                        </m:r>
                      </m:num>
                      <m:den>
                        <m:r>
                          <a:rPr lang="en-US" sz="2667" i="1">
                            <a:latin typeface="Cambria Math" panose="02040503050406030204" pitchFamily="18" charset="0"/>
                            <a:cs typeface="Arial" panose="020B0604020202020204" pitchFamily="34" charset="0"/>
                          </a:rPr>
                          <m:t>27</m:t>
                        </m:r>
                      </m:den>
                    </m:f>
                  </m:oMath>
                </a14:m>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r>
                      <a:rPr lang="en-US" sz="2667" i="1">
                        <a:latin typeface="Cambria Math" panose="02040503050406030204" pitchFamily="18" charset="0"/>
                        <a:cs typeface="Arial" panose="020B0604020202020204" pitchFamily="34" charset="0"/>
                      </a:rPr>
                      <m:t>25:30</m:t>
                    </m:r>
                  </m:oMath>
                </a14:m>
                <a:endParaRPr lang="en-US" sz="2667" dirty="0">
                  <a:latin typeface="Times New Roman" panose="02020603050405020304" pitchFamily="18" charset="0"/>
                  <a:cs typeface="Times New Roman" panose="02020603050405020304" pitchFamily="18" charset="0"/>
                </a:endParaRPr>
              </a:p>
            </p:txBody>
          </p:sp>
        </mc:Choice>
        <mc:Fallback>
          <p:sp>
            <p:nvSpPr>
              <p:cNvPr id="132" name="Hộp Văn bản 131">
                <a:extLst>
                  <a:ext uri="{FF2B5EF4-FFF2-40B4-BE49-F238E27FC236}">
                    <a16:creationId xmlns:a16="http://schemas.microsoft.com/office/drawing/2014/main" xmlns="" xmlns:a14="http://schemas.microsoft.com/office/drawing/2010/main" id="{54FAB960-2AD1-30DF-40A6-639A14C364F7}"/>
                  </a:ext>
                </a:extLst>
              </p:cNvPr>
              <p:cNvSpPr txBox="1">
                <a:spLocks noRot="1" noChangeAspect="1" noMove="1" noResize="1" noEditPoints="1" noAdjustHandles="1" noChangeArrowheads="1" noChangeShapeType="1" noTextEdit="1"/>
              </p:cNvSpPr>
              <p:nvPr/>
            </p:nvSpPr>
            <p:spPr>
              <a:xfrm>
                <a:off x="971264" y="922739"/>
                <a:ext cx="10531903" cy="1587999"/>
              </a:xfrm>
              <a:prstGeom prst="rect">
                <a:avLst/>
              </a:prstGeom>
              <a:blipFill rotWithShape="0">
                <a:blip r:embed="rId22"/>
                <a:stretch>
                  <a:fillRect l="-11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5" name="Hộp Văn bản 134">
                <a:extLst>
                  <a:ext uri="{FF2B5EF4-FFF2-40B4-BE49-F238E27FC236}">
                    <a16:creationId xmlns:a16="http://schemas.microsoft.com/office/drawing/2014/main" xmlns="" id="{D3AD2A30-BBBF-FB18-0755-352815D294F5}"/>
                  </a:ext>
                </a:extLst>
              </p:cNvPr>
              <p:cNvSpPr txBox="1"/>
              <p:nvPr/>
            </p:nvSpPr>
            <p:spPr>
              <a:xfrm>
                <a:off x="723066" y="3355841"/>
                <a:ext cx="10048444" cy="2830840"/>
              </a:xfrm>
              <a:prstGeom prst="rect">
                <a:avLst/>
              </a:prstGeom>
              <a:noFill/>
            </p:spPr>
            <p:txBody>
              <a:bodyPr wrap="square">
                <a:spAutoFit/>
              </a:bodyPr>
              <a:lstStyle/>
              <a:p>
                <a:pPr algn="just">
                  <a:lnSpc>
                    <a:spcPct val="150000"/>
                  </a:lnSpc>
                  <a:spcAft>
                    <a:spcPts val="400"/>
                  </a:spcAft>
                </a:pPr>
                <a:r>
                  <a:rPr lang="en-US" sz="2667" dirty="0" smtClean="0">
                    <a:latin typeface="Times New Roman" panose="02020603050405020304" pitchFamily="18" charset="0"/>
                    <a:ea typeface="Calibri" panose="020F0502020204030204" pitchFamily="34" charset="0"/>
                    <a:cs typeface="Times New Roman" panose="02020603050405020304" pitchFamily="18" charset="0"/>
                  </a:rPr>
                  <a:t>a) Ta </a:t>
                </a:r>
                <a:r>
                  <a:rPr lang="en-US" sz="2667" dirty="0" err="1">
                    <a:latin typeface="Times New Roman" panose="02020603050405020304" pitchFamily="18" charset="0"/>
                    <a:ea typeface="Calibri" panose="020F0502020204030204" pitchFamily="34" charset="0"/>
                    <a:cs typeface="Times New Roman" panose="02020603050405020304" pitchFamily="18" charset="0"/>
                  </a:rPr>
                  <a:t>có</a:t>
                </a:r>
                <a:r>
                  <a:rPr lang="en-US" sz="2667"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2</m:t>
                        </m:r>
                      </m:num>
                      <m:den>
                        <m:r>
                          <a:rPr lang="en-US" sz="2667" i="1">
                            <a:latin typeface="Cambria Math" panose="02040503050406030204" pitchFamily="18" charset="0"/>
                            <a:ea typeface="Calibri" panose="020F0502020204030204" pitchFamily="34" charset="0"/>
                            <a:cs typeface="Times New Roman" panose="02020603050405020304" pitchFamily="18" charset="0"/>
                          </a:rPr>
                          <m:t>5</m:t>
                        </m:r>
                      </m:den>
                    </m:f>
                    <m:r>
                      <a:rPr lang="en-US" sz="2667" i="1">
                        <a:latin typeface="Cambria Math" panose="02040503050406030204" pitchFamily="18" charset="0"/>
                        <a:ea typeface="Calibri" panose="020F0502020204030204" pitchFamily="34" charset="0"/>
                        <a:cs typeface="Times New Roman" panose="02020603050405020304" pitchFamily="18" charset="0"/>
                      </a:rPr>
                      <m:t>:4=−</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2</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5</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1</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4</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2</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20</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1</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10</m:t>
                        </m:r>
                      </m:den>
                    </m:f>
                  </m:oMath>
                </a14:m>
                <a:endParaRPr lang="en-US" sz="2667" i="1" smtClean="0">
                  <a:latin typeface="Cambria Math" panose="02040503050406030204" pitchFamily="18" charset="0"/>
                  <a:ea typeface="Yu Mincho" panose="02020400000000000000" pitchFamily="18" charset="-128"/>
                  <a:cs typeface="Times New Roman" panose="02020603050405020304" pitchFamily="18" charset="0"/>
                </a:endParaRPr>
              </a:p>
              <a:p>
                <a:pPr algn="just">
                  <a:lnSpc>
                    <a:spcPct val="150000"/>
                  </a:lnSpc>
                  <a:spcAft>
                    <a:spcPts val="400"/>
                  </a:spcAft>
                </a:pPr>
                <a14:m>
                  <m:oMath xmlns:m="http://schemas.openxmlformats.org/officeDocument/2006/math">
                    <m:r>
                      <a:rPr lang="en-US" sz="2667">
                        <a:latin typeface="Cambria Math" panose="02040503050406030204" pitchFamily="18" charset="0"/>
                        <a:ea typeface="Yu Mincho" panose="02020400000000000000" pitchFamily="18" charset="-128"/>
                        <a:cs typeface="Times New Roman" panose="02020603050405020304" pitchFamily="18" charset="0"/>
                      </a:rPr>
                      <m:t> </m:t>
                    </m:r>
                    <m:r>
                      <a:rPr lang="en-US" sz="2667" b="0" i="0" smtClean="0">
                        <a:latin typeface="Cambria Math" panose="02040503050406030204" pitchFamily="18" charset="0"/>
                        <a:ea typeface="Yu Mincho" panose="02020400000000000000" pitchFamily="18" charset="-128"/>
                        <a:cs typeface="Times New Roman" panose="02020603050405020304" pitchFamily="18" charset="0"/>
                      </a:rPr>
                      <m:t>               </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3</m:t>
                        </m:r>
                      </m:num>
                      <m:den>
                        <m:r>
                          <a:rPr lang="en-US" sz="2667" i="1">
                            <a:latin typeface="Cambria Math" panose="02040503050406030204" pitchFamily="18" charset="0"/>
                            <a:ea typeface="Calibri" panose="020F0502020204030204" pitchFamily="34" charset="0"/>
                            <a:cs typeface="Times New Roman" panose="02020603050405020304" pitchFamily="18" charset="0"/>
                          </a:rPr>
                          <m:t>4</m:t>
                        </m:r>
                      </m:den>
                    </m:f>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15</m:t>
                        </m:r>
                      </m:num>
                      <m:den>
                        <m:r>
                          <a:rPr lang="en-US" sz="2667" i="1">
                            <a:latin typeface="Cambria Math" panose="02040503050406030204" pitchFamily="18" charset="0"/>
                            <a:ea typeface="Calibri" panose="020F0502020204030204" pitchFamily="34" charset="0"/>
                            <a:cs typeface="Times New Roman" panose="02020603050405020304" pitchFamily="18" charset="0"/>
                          </a:rPr>
                          <m:t>2</m:t>
                        </m:r>
                      </m:den>
                    </m:f>
                    <m:r>
                      <a:rPr lang="en-US" sz="2667" i="1">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3</m:t>
                        </m:r>
                      </m:num>
                      <m:den>
                        <m:r>
                          <a:rPr lang="en-US" sz="2667" i="1">
                            <a:latin typeface="Cambria Math" panose="02040503050406030204" pitchFamily="18" charset="0"/>
                            <a:ea typeface="Calibri" panose="020F0502020204030204" pitchFamily="34" charset="0"/>
                            <a:cs typeface="Times New Roman" panose="02020603050405020304" pitchFamily="18" charset="0"/>
                          </a:rPr>
                          <m:t>4</m:t>
                        </m:r>
                      </m:den>
                    </m:f>
                    <m:r>
                      <a:rPr lang="en-US" sz="2667" i="1">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2</m:t>
                        </m:r>
                      </m:num>
                      <m:den>
                        <m:r>
                          <a:rPr lang="en-US" sz="2667" i="1">
                            <a:latin typeface="Cambria Math" panose="02040503050406030204" pitchFamily="18" charset="0"/>
                            <a:ea typeface="Calibri" panose="020F0502020204030204" pitchFamily="34" charset="0"/>
                            <a:cs typeface="Times New Roman" panose="02020603050405020304" pitchFamily="18" charset="0"/>
                          </a:rPr>
                          <m:t>15</m:t>
                        </m:r>
                      </m:den>
                    </m:f>
                    <m:r>
                      <a:rPr lang="en-US" sz="2667" i="1">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6</m:t>
                        </m:r>
                      </m:num>
                      <m:den>
                        <m:r>
                          <a:rPr lang="en-US" sz="2667" i="1">
                            <a:latin typeface="Cambria Math" panose="02040503050406030204" pitchFamily="18" charset="0"/>
                            <a:ea typeface="Calibri" panose="020F0502020204030204" pitchFamily="34" charset="0"/>
                            <a:cs typeface="Times New Roman" panose="02020603050405020304" pitchFamily="18" charset="0"/>
                          </a:rPr>
                          <m:t>60</m:t>
                        </m:r>
                      </m:den>
                    </m:f>
                    <m:r>
                      <a:rPr lang="en-US" sz="2667" i="1">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1</m:t>
                        </m:r>
                      </m:num>
                      <m:den>
                        <m:r>
                          <a:rPr lang="en-US" sz="2667" i="1">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400"/>
                  </a:spcAft>
                </a:pPr>
                <a:r>
                  <a:rPr lang="en-US" sz="2667">
                    <a:latin typeface="Times New Roman" panose="02020603050405020304" pitchFamily="18" charset="0"/>
                    <a:ea typeface="Calibri" panose="020F0502020204030204" pitchFamily="34" charset="0"/>
                    <a:cs typeface="Times New Roman" panose="02020603050405020304" pitchFamily="18" charset="0"/>
                  </a:rPr>
                  <a:t> </a:t>
                </a:r>
                <a:r>
                  <a:rPr lang="en-US" sz="2667" smtClean="0">
                    <a:latin typeface="Times New Roman" panose="02020603050405020304" pitchFamily="18" charset="0"/>
                    <a:ea typeface="Calibri" panose="020F0502020204030204" pitchFamily="34" charset="0"/>
                    <a:cs typeface="Times New Roman" panose="02020603050405020304" pitchFamily="18" charset="0"/>
                  </a:rPr>
                  <a:t>    Vậy </a:t>
                </a:r>
                <a14:m>
                  <m:oMath xmlns:m="http://schemas.openxmlformats.org/officeDocument/2006/math">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−2</m:t>
                        </m:r>
                      </m:num>
                      <m:den>
                        <m:r>
                          <a:rPr lang="en-US" sz="2667" i="1">
                            <a:latin typeface="Cambria Math" panose="02040503050406030204" pitchFamily="18" charset="0"/>
                            <a:ea typeface="Calibri" panose="020F0502020204030204" pitchFamily="34" charset="0"/>
                            <a:cs typeface="Times New Roman" panose="02020603050405020304" pitchFamily="18" charset="0"/>
                          </a:rPr>
                          <m:t>5</m:t>
                        </m:r>
                      </m:den>
                    </m:f>
                    <m:r>
                      <a:rPr lang="en-US" sz="2667" i="1">
                        <a:latin typeface="Cambria Math" panose="02040503050406030204" pitchFamily="18" charset="0"/>
                        <a:ea typeface="Calibri" panose="020F0502020204030204" pitchFamily="34" charset="0"/>
                        <a:cs typeface="Times New Roman" panose="02020603050405020304" pitchFamily="18" charset="0"/>
                      </a:rPr>
                      <m:t>:4 </m:t>
                    </m:r>
                  </m:oMath>
                </a14:m>
                <a:r>
                  <a:rPr lang="en-US" sz="2667"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3</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4</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−15</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2</m:t>
                        </m:r>
                      </m:den>
                    </m:f>
                  </m:oMath>
                </a14:m>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r>
                  <a:rPr lang="en-US" sz="2667" dirty="0" err="1">
                    <a:latin typeface="Times New Roman" panose="02020603050405020304" pitchFamily="18" charset="0"/>
                    <a:ea typeface="Yu Mincho" panose="02020400000000000000" pitchFamily="18" charset="-128"/>
                    <a:cs typeface="Times New Roman" panose="02020603050405020304" pitchFamily="18" charset="0"/>
                  </a:rPr>
                  <a:t>lập</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r>
                  <a:rPr lang="en-US" sz="2667" dirty="0" err="1">
                    <a:latin typeface="Times New Roman" panose="02020603050405020304" pitchFamily="18" charset="0"/>
                    <a:ea typeface="Yu Mincho" panose="02020400000000000000" pitchFamily="18" charset="-128"/>
                    <a:cs typeface="Times New Roman" panose="02020603050405020304" pitchFamily="18" charset="0"/>
                  </a:rPr>
                  <a:t>được</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r>
                  <a:rPr lang="en-US" sz="2667" dirty="0" err="1">
                    <a:latin typeface="Times New Roman" panose="02020603050405020304" pitchFamily="18" charset="0"/>
                    <a:ea typeface="Yu Mincho" panose="02020400000000000000" pitchFamily="18" charset="-128"/>
                    <a:cs typeface="Times New Roman" panose="02020603050405020304" pitchFamily="18" charset="0"/>
                  </a:rPr>
                  <a:t>tỉ</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r>
                  <a:rPr lang="en-US" sz="2667" dirty="0" err="1">
                    <a:latin typeface="Times New Roman" panose="02020603050405020304" pitchFamily="18" charset="0"/>
                    <a:ea typeface="Yu Mincho" panose="02020400000000000000" pitchFamily="18" charset="-128"/>
                    <a:cs typeface="Times New Roman" panose="02020603050405020304" pitchFamily="18" charset="0"/>
                  </a:rPr>
                  <a:t>lệ</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r>
                  <a:rPr lang="en-US" sz="2667" dirty="0" err="1">
                    <a:latin typeface="Times New Roman" panose="02020603050405020304" pitchFamily="18" charset="0"/>
                    <a:ea typeface="Yu Mincho" panose="02020400000000000000" pitchFamily="18" charset="-128"/>
                    <a:cs typeface="Times New Roman" panose="02020603050405020304" pitchFamily="18" charset="0"/>
                  </a:rPr>
                  <a:t>thức</a:t>
                </a:r>
                <a:r>
                  <a:rPr lang="en-US" sz="2667" dirty="0">
                    <a:latin typeface="Times New Roman" panose="02020603050405020304" pitchFamily="18" charset="0"/>
                    <a:ea typeface="Yu Mincho" panose="02020400000000000000" pitchFamily="18" charset="-128"/>
                    <a:cs typeface="Times New Roman" panose="02020603050405020304" pitchFamily="18" charset="0"/>
                  </a:rPr>
                  <a:t> </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35" name="Hộp Văn bản 134">
                <a:extLst>
                  <a:ext uri="{FF2B5EF4-FFF2-40B4-BE49-F238E27FC236}">
                    <a16:creationId xmlns:a16="http://schemas.microsoft.com/office/drawing/2014/main" xmlns="" xmlns:a14="http://schemas.microsoft.com/office/drawing/2010/main" id="{D3AD2A30-BBBF-FB18-0755-352815D294F5}"/>
                  </a:ext>
                </a:extLst>
              </p:cNvPr>
              <p:cNvSpPr txBox="1">
                <a:spLocks noRot="1" noChangeAspect="1" noMove="1" noResize="1" noEditPoints="1" noAdjustHandles="1" noChangeArrowheads="1" noChangeShapeType="1" noTextEdit="1"/>
              </p:cNvSpPr>
              <p:nvPr/>
            </p:nvSpPr>
            <p:spPr>
              <a:xfrm>
                <a:off x="723066" y="3355841"/>
                <a:ext cx="10048444" cy="2830840"/>
              </a:xfrm>
              <a:prstGeom prst="rect">
                <a:avLst/>
              </a:prstGeom>
              <a:blipFill rotWithShape="0">
                <a:blip r:embed="rId23"/>
                <a:stretch>
                  <a:fillRect l="-1153"/>
                </a:stretch>
              </a:blipFill>
            </p:spPr>
            <p:txBody>
              <a:bodyPr/>
              <a:lstStyle/>
              <a:p>
                <a:r>
                  <a:rPr lang="en-US">
                    <a:noFill/>
                  </a:rPr>
                  <a:t> </a:t>
                </a:r>
              </a:p>
            </p:txBody>
          </p:sp>
        </mc:Fallback>
      </mc:AlternateContent>
      <p:sp>
        <p:nvSpPr>
          <p:cNvPr id="136" name="Hộp Văn bản 135">
            <a:extLst>
              <a:ext uri="{FF2B5EF4-FFF2-40B4-BE49-F238E27FC236}">
                <a16:creationId xmlns:a16="http://schemas.microsoft.com/office/drawing/2014/main" xmlns="" id="{1C7CCE7C-FFD9-5614-C048-1D1FC28AC189}"/>
              </a:ext>
            </a:extLst>
          </p:cNvPr>
          <p:cNvSpPr txBox="1"/>
          <p:nvPr/>
        </p:nvSpPr>
        <p:spPr>
          <a:xfrm>
            <a:off x="5114030" y="2756534"/>
            <a:ext cx="2246373" cy="502766"/>
          </a:xfrm>
          <a:prstGeom prst="rect">
            <a:avLst/>
          </a:prstGeom>
          <a:noFill/>
        </p:spPr>
        <p:txBody>
          <a:bodyPr wrap="square" rtlCol="0">
            <a:spAutoFit/>
          </a:bodyPr>
          <a:lstStyle/>
          <a:p>
            <a:pPr algn="ctr"/>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64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randombar(horizontal)">
                                      <p:cBhvr>
                                        <p:cTn id="12" dur="5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randombar(horizontal)">
                                      <p:cBhvr>
                                        <p:cTn id="17" dur="500"/>
                                        <p:tgtEl>
                                          <p:spTgt spid="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6">
                                            <p:txEl>
                                              <p:pRg st="0" end="0"/>
                                            </p:txEl>
                                          </p:spTgt>
                                        </p:tgtEl>
                                        <p:attrNameLst>
                                          <p:attrName>style.visibility</p:attrName>
                                        </p:attrNameLst>
                                      </p:cBhvr>
                                      <p:to>
                                        <p:strVal val="visible"/>
                                      </p:to>
                                    </p:set>
                                    <p:anim calcmode="lin" valueType="num">
                                      <p:cBhvr additive="base">
                                        <p:cTn id="22"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5">
                                            <p:txEl>
                                              <p:pRg st="0" end="0"/>
                                            </p:txEl>
                                          </p:spTgt>
                                        </p:tgtEl>
                                        <p:attrNameLst>
                                          <p:attrName>style.visibility</p:attrName>
                                        </p:attrNameLst>
                                      </p:cBhvr>
                                      <p:to>
                                        <p:strVal val="visible"/>
                                      </p:to>
                                    </p:set>
                                    <p:animEffect transition="in" filter="fade">
                                      <p:cBhvr>
                                        <p:cTn id="28" dur="500"/>
                                        <p:tgtEl>
                                          <p:spTgt spid="13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5">
                                            <p:txEl>
                                              <p:pRg st="1" end="1"/>
                                            </p:txEl>
                                          </p:spTgt>
                                        </p:tgtEl>
                                        <p:attrNameLst>
                                          <p:attrName>style.visibility</p:attrName>
                                        </p:attrNameLst>
                                      </p:cBhvr>
                                      <p:to>
                                        <p:strVal val="visible"/>
                                      </p:to>
                                    </p:set>
                                    <p:animEffect transition="in" filter="fade">
                                      <p:cBhvr>
                                        <p:cTn id="33" dur="500"/>
                                        <p:tgtEl>
                                          <p:spTgt spid="13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5">
                                            <p:txEl>
                                              <p:pRg st="2" end="2"/>
                                            </p:txEl>
                                          </p:spTgt>
                                        </p:tgtEl>
                                        <p:attrNameLst>
                                          <p:attrName>style.visibility</p:attrName>
                                        </p:attrNameLst>
                                      </p:cBhvr>
                                      <p:to>
                                        <p:strVal val="visible"/>
                                      </p:to>
                                    </p:set>
                                    <p:animEffect transition="in" filter="fade">
                                      <p:cBhvr>
                                        <p:cTn id="38" dur="5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778">
            <a:off x="9444830" y="3357906"/>
            <a:ext cx="2647330" cy="3377773"/>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8009">
            <a:off x="-485122" y="2112917"/>
            <a:ext cx="2647330" cy="337777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4038" y="738445"/>
            <a:ext cx="9663926" cy="543375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3202">
            <a:off x="1086655" y="434965"/>
            <a:ext cx="1270700" cy="392762"/>
          </a:xfrm>
          <a:prstGeom prst="rect">
            <a:avLst/>
          </a:prstGeom>
        </p:spPr>
      </p:pic>
      <mc:AlternateContent xmlns:mc="http://schemas.openxmlformats.org/markup-compatibility/2006">
        <mc:Choice xmlns:a14="http://schemas.microsoft.com/office/drawing/2010/main" Requires="a14">
          <p:sp>
            <p:nvSpPr>
              <p:cNvPr id="21" name="Hộp Văn bản 20">
                <a:extLst>
                  <a:ext uri="{FF2B5EF4-FFF2-40B4-BE49-F238E27FC236}">
                    <a16:creationId xmlns:a16="http://schemas.microsoft.com/office/drawing/2014/main" xmlns="" id="{C5377F3B-EF5B-F60D-4732-D95B156B74DC}"/>
                  </a:ext>
                </a:extLst>
              </p:cNvPr>
              <p:cNvSpPr txBox="1"/>
              <p:nvPr/>
            </p:nvSpPr>
            <p:spPr>
              <a:xfrm>
                <a:off x="1468191" y="1250134"/>
                <a:ext cx="9053847" cy="3848811"/>
              </a:xfrm>
              <a:prstGeom prst="rect">
                <a:avLst/>
              </a:prstGeom>
              <a:noFill/>
            </p:spPr>
            <p:txBody>
              <a:bodyPr wrap="square">
                <a:spAutoFit/>
              </a:bodyPr>
              <a:lstStyle/>
              <a:p>
                <a:pPr algn="just">
                  <a:lnSpc>
                    <a:spcPct val="150000"/>
                  </a:lnSpc>
                  <a:spcAft>
                    <a:spcPts val="400"/>
                  </a:spcAft>
                </a:pPr>
                <a:r>
                  <a:rPr lang="en-US" sz="2667" dirty="0">
                    <a:latin typeface="Arial" panose="020B0604020202020204" pitchFamily="34" charset="0"/>
                    <a:ea typeface="Yu Mincho" panose="02020400000000000000" pitchFamily="18" charset="-128"/>
                    <a:cs typeface="Arial" panose="020B0604020202020204" pitchFamily="34" charset="0"/>
                  </a:rPr>
                  <a:t>b) Ta </a:t>
                </a:r>
                <a:r>
                  <a:rPr lang="en-US" sz="2667" dirty="0" err="1">
                    <a:latin typeface="Arial" panose="020B0604020202020204" pitchFamily="34" charset="0"/>
                    <a:ea typeface="Yu Mincho" panose="02020400000000000000" pitchFamily="18" charset="-128"/>
                    <a:cs typeface="Arial" panose="020B0604020202020204" pitchFamily="34" charset="0"/>
                  </a:rPr>
                  <a:t>có</a:t>
                </a:r>
                <a:r>
                  <a:rPr lang="en-US" sz="2667" dirty="0">
                    <a:latin typeface="Arial" panose="020B0604020202020204" pitchFamily="34" charset="0"/>
                    <a:ea typeface="Yu Mincho" panose="02020400000000000000" pitchFamily="18" charset="-128"/>
                    <a:cs typeface="Arial" panose="020B0604020202020204" pitchFamily="34" charset="0"/>
                  </a:rPr>
                  <a:t>: </a:t>
                </a:r>
                <a:endParaRPr lang="en-US" sz="2667"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400"/>
                  </a:spcAft>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15</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27</m:t>
                          </m:r>
                        </m:den>
                      </m:f>
                      <m:r>
                        <a:rPr lang="en-US" sz="2400"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15:3</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27:3</m:t>
                          </m:r>
                        </m:den>
                      </m:f>
                      <m:r>
                        <a:rPr lang="en-US" sz="2400"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5</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9</m:t>
                          </m:r>
                        </m:den>
                      </m:f>
                      <m:r>
                        <a:rPr lang="en-US" sz="2400" i="1">
                          <a:latin typeface="Cambria Math" panose="02040503050406030204" pitchFamily="18" charset="0"/>
                          <a:ea typeface="Yu Mincho" panose="02020400000000000000" pitchFamily="18" charset="-128"/>
                          <a:cs typeface="Times New Roman" panose="02020603050405020304" pitchFamily="18" charset="0"/>
                        </a:rPr>
                        <m:t>;</m:t>
                      </m:r>
                    </m:oMath>
                  </m:oMathPara>
                </a14:m>
                <a:endParaRPr lang="en-US"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4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Yu Mincho" panose="02020400000000000000" pitchFamily="18" charset="-128"/>
                          <a:cs typeface="Times New Roman" panose="02020603050405020304" pitchFamily="18" charset="0"/>
                        </a:rPr>
                        <m:t>25:30=</m:t>
                      </m:r>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25</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30</m:t>
                          </m:r>
                        </m:den>
                      </m:f>
                      <m:r>
                        <a:rPr lang="en-US" sz="2400"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25:5</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30:5</m:t>
                          </m:r>
                        </m:den>
                      </m:f>
                      <m:r>
                        <a:rPr lang="en-US" sz="2400"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a:latin typeface="Cambria Math" panose="02040503050406030204" pitchFamily="18" charset="0"/>
                              <a:ea typeface="Yu Mincho" panose="02020400000000000000" pitchFamily="18" charset="-128"/>
                              <a:cs typeface="Times New Roman" panose="02020603050405020304" pitchFamily="18" charset="0"/>
                            </a:rPr>
                          </m:ctrlPr>
                        </m:fPr>
                        <m:num>
                          <m:r>
                            <a:rPr lang="en-US" sz="2400" i="1">
                              <a:latin typeface="Cambria Math" panose="02040503050406030204" pitchFamily="18" charset="0"/>
                              <a:ea typeface="Yu Mincho" panose="02020400000000000000" pitchFamily="18" charset="-128"/>
                              <a:cs typeface="Times New Roman" panose="02020603050405020304" pitchFamily="18" charset="0"/>
                            </a:rPr>
                            <m:t>5</m:t>
                          </m:r>
                        </m:num>
                        <m:den>
                          <m:r>
                            <a:rPr lang="en-US" sz="2400" i="1">
                              <a:latin typeface="Cambria Math" panose="02040503050406030204" pitchFamily="18" charset="0"/>
                              <a:ea typeface="Yu Mincho" panose="02020400000000000000" pitchFamily="18" charset="-128"/>
                              <a:cs typeface="Times New Roman" panose="02020603050405020304" pitchFamily="18" charset="0"/>
                            </a:rPr>
                            <m:t>6</m:t>
                          </m:r>
                        </m:den>
                      </m:f>
                    </m:oMath>
                  </m:oMathPara>
                </a14:m>
                <a:endParaRPr lang="en-US" sz="2667"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667" dirty="0" err="1">
                    <a:latin typeface="Arial" panose="020B0604020202020204" pitchFamily="34" charset="0"/>
                    <a:ea typeface="Yu Mincho" panose="02020400000000000000" pitchFamily="18" charset="-128"/>
                    <a:cs typeface="Arial" panose="020B0604020202020204" pitchFamily="34" charset="0"/>
                  </a:rPr>
                  <a:t>Vì</a:t>
                </a:r>
                <a:r>
                  <a:rPr lang="en-US" sz="2667"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5</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9</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5</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6</m:t>
                        </m:r>
                      </m:den>
                    </m:f>
                  </m:oMath>
                </a14:m>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nên</a:t>
                </a:r>
                <a:r>
                  <a:rPr lang="en-US" sz="2667"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15</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27</m:t>
                        </m:r>
                      </m:den>
                    </m:f>
                  </m:oMath>
                </a14:m>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và</a:t>
                </a:r>
                <a:r>
                  <a:rPr lang="en-US" sz="2667"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2667" i="1">
                        <a:latin typeface="Cambria Math" panose="02040503050406030204" pitchFamily="18" charset="0"/>
                        <a:ea typeface="Yu Mincho" panose="02020400000000000000" pitchFamily="18" charset="-128"/>
                        <a:cs typeface="Times New Roman" panose="02020603050405020304" pitchFamily="18" charset="0"/>
                      </a:rPr>
                      <m:t>25:30</m:t>
                    </m:r>
                  </m:oMath>
                </a14:m>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không</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lập</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được</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tỉ</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lệ</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thức</a:t>
                </a:r>
                <a:r>
                  <a:rPr lang="en-US" sz="2667" dirty="0">
                    <a:latin typeface="Arial" panose="020B0604020202020204" pitchFamily="34" charset="0"/>
                    <a:ea typeface="Yu Mincho" panose="02020400000000000000" pitchFamily="18" charset="-128"/>
                    <a:cs typeface="Arial" panose="020B0604020202020204" pitchFamily="34" charset="0"/>
                  </a:rPr>
                  <a:t>. </a:t>
                </a:r>
                <a:endParaRPr lang="en-US" sz="2667" dirty="0">
                  <a:latin typeface="Arial" panose="020B0604020202020204" pitchFamily="34" charset="0"/>
                  <a:cs typeface="Arial" panose="020B0604020202020204" pitchFamily="34" charset="0"/>
                </a:endParaRPr>
              </a:p>
            </p:txBody>
          </p:sp>
        </mc:Choice>
        <mc:Fallback>
          <p:sp>
            <p:nvSpPr>
              <p:cNvPr id="21" name="Hộp Văn bản 20">
                <a:extLst>
                  <a:ext uri="{FF2B5EF4-FFF2-40B4-BE49-F238E27FC236}">
                    <a16:creationId xmlns:a16="http://schemas.microsoft.com/office/drawing/2014/main" xmlns="" xmlns:a14="http://schemas.microsoft.com/office/drawing/2010/main" id="{C5377F3B-EF5B-F60D-4732-D95B156B74DC}"/>
                  </a:ext>
                </a:extLst>
              </p:cNvPr>
              <p:cNvSpPr txBox="1">
                <a:spLocks noRot="1" noChangeAspect="1" noMove="1" noResize="1" noEditPoints="1" noAdjustHandles="1" noChangeArrowheads="1" noChangeShapeType="1" noTextEdit="1"/>
              </p:cNvSpPr>
              <p:nvPr/>
            </p:nvSpPr>
            <p:spPr>
              <a:xfrm>
                <a:off x="1468191" y="1250134"/>
                <a:ext cx="9053847" cy="3848811"/>
              </a:xfrm>
              <a:prstGeom prst="rect">
                <a:avLst/>
              </a:prstGeom>
              <a:blipFill rotWithShape="0">
                <a:blip r:embed="rId12"/>
                <a:stretch>
                  <a:fillRect l="-1279"/>
                </a:stretch>
              </a:blipFill>
            </p:spPr>
            <p:txBody>
              <a:bodyPr/>
              <a:lstStyle/>
              <a:p>
                <a:r>
                  <a:rPr lang="en-US">
                    <a:noFill/>
                  </a:rPr>
                  <a:t> </a:t>
                </a:r>
              </a:p>
            </p:txBody>
          </p:sp>
        </mc:Fallback>
      </mc:AlternateContent>
    </p:spTree>
    <p:extLst>
      <p:ext uri="{BB962C8B-B14F-4D97-AF65-F5344CB8AC3E}">
        <p14:creationId xmlns:p14="http://schemas.microsoft.com/office/powerpoint/2010/main" val="292709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up)">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1128" y="399245"/>
            <a:ext cx="9562887" cy="5624863"/>
          </a:xfrm>
          <a:prstGeom prst="rect">
            <a:avLst/>
          </a:prstGeom>
        </p:spPr>
      </p:pic>
      <p:sp>
        <p:nvSpPr>
          <p:cNvPr id="6" name="Hộp Văn bản 5">
            <a:extLst>
              <a:ext uri="{FF2B5EF4-FFF2-40B4-BE49-F238E27FC236}">
                <a16:creationId xmlns:a16="http://schemas.microsoft.com/office/drawing/2014/main" xmlns="" id="{6F53DC28-DFA4-0205-EF90-F0FADAC501BD}"/>
              </a:ext>
            </a:extLst>
          </p:cNvPr>
          <p:cNvSpPr txBox="1"/>
          <p:nvPr/>
        </p:nvSpPr>
        <p:spPr>
          <a:xfrm>
            <a:off x="940158" y="739542"/>
            <a:ext cx="9833857" cy="1569660"/>
          </a:xfrm>
          <a:prstGeom prst="rect">
            <a:avLst/>
          </a:prstGeom>
          <a:noFill/>
        </p:spPr>
        <p:txBody>
          <a:bodyPr wrap="square" rtlCol="0">
            <a:spAutoFit/>
          </a:bodyPr>
          <a:lstStyle/>
          <a:p>
            <a:pPr algn="ctr"/>
            <a:r>
              <a:rPr lang="en-US" sz="2400" smtClean="0">
                <a:latin typeface="Arial" panose="020B0604020202020204" pitchFamily="34" charset="0"/>
                <a:cs typeface="Arial" panose="020B0604020202020204" pitchFamily="34" charset="0"/>
              </a:rPr>
              <a:t>HĐ THEO NHÓM NỘP SẢN PHẨM NHÓM TRÊN PADLET</a:t>
            </a:r>
          </a:p>
          <a:p>
            <a:pPr algn="ctr"/>
            <a:r>
              <a:rPr lang="en-US" sz="2400" smtClean="0">
                <a:latin typeface="Arial" panose="020B0604020202020204" pitchFamily="34" charset="0"/>
                <a:cs typeface="Arial" panose="020B0604020202020204" pitchFamily="34" charset="0"/>
              </a:rPr>
              <a:t>Nhóm 1,2 làm ý a</a:t>
            </a:r>
          </a:p>
          <a:p>
            <a:pPr algn="ctr"/>
            <a:r>
              <a:rPr lang="en-US" sz="2400" smtClean="0">
                <a:latin typeface="Arial" panose="020B0604020202020204" pitchFamily="34" charset="0"/>
                <a:cs typeface="Arial" panose="020B0604020202020204" pitchFamily="34" charset="0"/>
              </a:rPr>
              <a:t>Nhóm 3,4 làm ý b</a:t>
            </a:r>
          </a:p>
          <a:p>
            <a:pPr algn="ctr"/>
            <a:r>
              <a:rPr lang="en-US" sz="2400" smtClean="0">
                <a:latin typeface="Arial" panose="020B0604020202020204" pitchFamily="34" charset="0"/>
                <a:cs typeface="Arial" panose="020B0604020202020204" pitchFamily="34" charset="0"/>
              </a:rPr>
              <a:t>Nhóm 5,6 làm ý c</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xmlns="" id="{3C49D596-C259-1F75-8B47-27483314B9EA}"/>
                  </a:ext>
                </a:extLst>
              </p:cNvPr>
              <p:cNvSpPr txBox="1"/>
              <p:nvPr/>
            </p:nvSpPr>
            <p:spPr>
              <a:xfrm>
                <a:off x="1828799" y="2217435"/>
                <a:ext cx="8945217" cy="3429080"/>
              </a:xfrm>
              <a:prstGeom prst="rect">
                <a:avLst/>
              </a:prstGeom>
              <a:noFill/>
            </p:spPr>
            <p:txBody>
              <a:bodyPr wrap="square" rtlCol="0">
                <a:spAutoFit/>
              </a:bodyPr>
              <a:lstStyle/>
              <a:p>
                <a:pPr algn="just">
                  <a:lnSpc>
                    <a:spcPct val="150000"/>
                  </a:lnSpc>
                </a:pPr>
                <a:r>
                  <a:rPr lang="en-US" sz="2667" b="1" dirty="0">
                    <a:latin typeface="Arial" panose="020B0604020202020204" pitchFamily="34" charset="0"/>
                    <a:cs typeface="Arial" panose="020B0604020202020204" pitchFamily="34" charset="0"/>
                  </a:rPr>
                  <a:t>Bài 1 (SGK – tr.54) </a:t>
                </a:r>
                <a:r>
                  <a:rPr lang="en-US" sz="2667" dirty="0" err="1">
                    <a:latin typeface="Arial" panose="020B0604020202020204" pitchFamily="34" charset="0"/>
                    <a:cs typeface="Arial" panose="020B0604020202020204" pitchFamily="34" charset="0"/>
                  </a:rPr>
                  <a:t>Từ</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đây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được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lệ</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thức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không</a:t>
                </a:r>
                <a:r>
                  <a:rPr lang="en-US" sz="2667" dirty="0">
                    <a:latin typeface="Arial" panose="020B0604020202020204" pitchFamily="34" charset="0"/>
                    <a:cs typeface="Arial" panose="020B0604020202020204" pitchFamily="34" charset="0"/>
                  </a:rPr>
                  <a:t>?</a:t>
                </a:r>
              </a:p>
              <a:p>
                <a:pPr algn="just">
                  <a:lnSpc>
                    <a:spcPct val="150000"/>
                  </a:lnSpc>
                </a:pPr>
                <a:r>
                  <a:rPr lang="en-US" sz="2667" dirty="0">
                    <a:latin typeface="Arial" panose="020B0604020202020204" pitchFamily="34" charset="0"/>
                    <a:cs typeface="Arial" panose="020B0604020202020204" pitchFamily="34" charset="0"/>
                  </a:rPr>
                  <a:t>a) </a:t>
                </a:r>
                <a14:m>
                  <m:oMath xmlns:m="http://schemas.openxmlformats.org/officeDocument/2006/math">
                    <m:r>
                      <a:rPr lang="en-US" sz="2667" i="1" dirty="0">
                        <a:latin typeface="Cambria Math" panose="02040503050406030204" pitchFamily="18" charset="0"/>
                        <a:cs typeface="Arial" panose="020B0604020202020204" pitchFamily="34" charset="0"/>
                      </a:rPr>
                      <m:t>3,5</m:t>
                    </m:r>
                    <m:r>
                      <a:rPr lang="en-US" sz="2667" i="1" dirty="0">
                        <a:latin typeface="Cambria Math" panose="02040503050406030204" pitchFamily="18" charset="0"/>
                        <a:cs typeface="Arial" panose="020B0604020202020204" pitchFamily="34" charset="0"/>
                        <a:sym typeface="Wingdings" panose="05000000000000000000" pitchFamily="2" charset="2"/>
                      </a:rPr>
                      <m:t>:(−5,25)</m:t>
                    </m:r>
                  </m:oMath>
                </a14:m>
                <a:r>
                  <a:rPr lang="en-US" sz="2667" dirty="0">
                    <a:latin typeface="Arial" panose="020B0604020202020204" pitchFamily="34" charset="0"/>
                    <a:cs typeface="Arial" panose="020B0604020202020204" pitchFamily="34" charset="0"/>
                    <a:sym typeface="Wingdings" panose="05000000000000000000" pitchFamily="2" charset="2"/>
                  </a:rPr>
                  <a:t> </a:t>
                </a:r>
                <a:r>
                  <a:rPr lang="en-US" sz="2667" dirty="0" err="1">
                    <a:latin typeface="Arial" panose="020B0604020202020204" pitchFamily="34" charset="0"/>
                    <a:cs typeface="Arial" panose="020B0604020202020204" pitchFamily="34" charset="0"/>
                    <a:sym typeface="Wingdings" panose="05000000000000000000" pitchFamily="2" charset="2"/>
                  </a:rPr>
                  <a:t>và</a:t>
                </a:r>
                <a:r>
                  <a:rPr lang="en-US" sz="2667" dirty="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667" i="1" dirty="0">
                        <a:latin typeface="Cambria Math" panose="02040503050406030204" pitchFamily="18" charset="0"/>
                        <a:cs typeface="Arial" panose="020B0604020202020204" pitchFamily="34" charset="0"/>
                        <a:sym typeface="Wingdings" panose="05000000000000000000" pitchFamily="2" charset="2"/>
                      </a:rPr>
                      <m:t>(−8</m:t>
                    </m:r>
                    <m:r>
                      <a:rPr lang="en-US" sz="2667" i="1" dirty="0" smtClean="0">
                        <a:latin typeface="Cambria Math" panose="02040503050406030204" pitchFamily="18" charset="0"/>
                        <a:cs typeface="Arial" panose="020B0604020202020204" pitchFamily="34" charset="0"/>
                        <a:sym typeface="Wingdings" panose="05000000000000000000" pitchFamily="2" charset="2"/>
                      </a:rPr>
                      <m:t>)</m:t>
                    </m:r>
                    <m:r>
                      <a:rPr lang="en-US" sz="2667" i="1" dirty="0">
                        <a:latin typeface="Cambria Math" panose="02040503050406030204" pitchFamily="18" charset="0"/>
                        <a:cs typeface="Arial" panose="020B0604020202020204" pitchFamily="34" charset="0"/>
                        <a:sym typeface="Wingdings" panose="05000000000000000000" pitchFamily="2" charset="2"/>
                      </a:rPr>
                      <m:t>:12</m:t>
                    </m:r>
                  </m:oMath>
                </a14:m>
                <a:r>
                  <a:rPr lang="en-US" sz="2667" dirty="0">
                    <a:latin typeface="Arial" panose="020B0604020202020204" pitchFamily="34" charset="0"/>
                    <a:cs typeface="Arial" panose="020B0604020202020204" pitchFamily="34" charset="0"/>
                    <a:sym typeface="Wingdings" panose="05000000000000000000" pitchFamily="2" charset="2"/>
                  </a:rPr>
                  <a:t>.</a:t>
                </a:r>
              </a:p>
              <a:p>
                <a:pPr algn="just">
                  <a:lnSpc>
                    <a:spcPct val="150000"/>
                  </a:lnSpc>
                </a:pPr>
                <a:r>
                  <a:rPr lang="en-US" sz="2667" dirty="0">
                    <a:latin typeface="Arial" panose="020B0604020202020204" pitchFamily="34" charset="0"/>
                    <a:cs typeface="Arial" panose="020B0604020202020204" pitchFamily="34" charset="0"/>
                  </a:rPr>
                  <a:t>b) </a:t>
                </a:r>
                <a14:m>
                  <m:oMath xmlns:m="http://schemas.openxmlformats.org/officeDocument/2006/math">
                    <m:r>
                      <a:rPr lang="en-US" sz="2667">
                        <a:latin typeface="Cambria Math" panose="02040503050406030204" pitchFamily="18" charset="0"/>
                      </a:rPr>
                      <m:t>39</m:t>
                    </m:r>
                    <m:f>
                      <m:fPr>
                        <m:ctrlPr>
                          <a:rPr lang="en-US" sz="2667" i="1">
                            <a:latin typeface="Cambria Math" panose="02040503050406030204" pitchFamily="18" charset="0"/>
                          </a:rPr>
                        </m:ctrlPr>
                      </m:fPr>
                      <m:num>
                        <m:r>
                          <a:rPr lang="en-US" sz="2667" i="1">
                            <a:latin typeface="Cambria Math" panose="02040503050406030204" pitchFamily="18" charset="0"/>
                          </a:rPr>
                          <m:t>3</m:t>
                        </m:r>
                      </m:num>
                      <m:den>
                        <m:r>
                          <a:rPr lang="en-US" sz="2667" i="1">
                            <a:latin typeface="Cambria Math" panose="02040503050406030204" pitchFamily="18" charset="0"/>
                          </a:rPr>
                          <m:t>10</m:t>
                        </m:r>
                      </m:den>
                    </m:f>
                    <m:r>
                      <a:rPr lang="en-US" sz="2667" i="1">
                        <a:latin typeface="Cambria Math" panose="02040503050406030204" pitchFamily="18" charset="0"/>
                      </a:rPr>
                      <m:t>:52</m:t>
                    </m:r>
                    <m:f>
                      <m:fPr>
                        <m:ctrlPr>
                          <a:rPr lang="en-US" sz="2667" i="1">
                            <a:latin typeface="Cambria Math" panose="02040503050406030204" pitchFamily="18" charset="0"/>
                          </a:rPr>
                        </m:ctrlPr>
                      </m:fPr>
                      <m:num>
                        <m:r>
                          <a:rPr lang="en-US" sz="2667" i="1">
                            <a:latin typeface="Cambria Math" panose="02040503050406030204" pitchFamily="18" charset="0"/>
                          </a:rPr>
                          <m:t>2</m:t>
                        </m:r>
                      </m:num>
                      <m:den>
                        <m:r>
                          <a:rPr lang="en-US" sz="2667" i="1">
                            <a:latin typeface="Cambria Math" panose="02040503050406030204" pitchFamily="18" charset="0"/>
                          </a:rPr>
                          <m:t>5</m:t>
                        </m:r>
                      </m:den>
                    </m:f>
                  </m:oMath>
                </a14:m>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14:m>
                  <m:oMath xmlns:m="http://schemas.openxmlformats.org/officeDocument/2006/math">
                    <m:r>
                      <a:rPr lang="en-US" sz="2667" i="1" dirty="0">
                        <a:latin typeface="Cambria Math" panose="02040503050406030204" pitchFamily="18" charset="0"/>
                        <a:cs typeface="Arial" panose="020B0604020202020204" pitchFamily="34" charset="0"/>
                      </a:rPr>
                      <m:t>7,5:10</m:t>
                    </m:r>
                  </m:oMath>
                </a14:m>
                <a:r>
                  <a:rPr lang="en-US" sz="2667" dirty="0">
                    <a:latin typeface="Arial" panose="020B0604020202020204" pitchFamily="34" charset="0"/>
                    <a:cs typeface="Arial" panose="020B0604020202020204" pitchFamily="34" charset="0"/>
                  </a:rPr>
                  <a:t>.</a:t>
                </a:r>
              </a:p>
              <a:p>
                <a:pPr algn="just">
                  <a:lnSpc>
                    <a:spcPct val="150000"/>
                  </a:lnSpc>
                </a:pPr>
                <a:r>
                  <a:rPr lang="en-US" sz="2667" dirty="0">
                    <a:latin typeface="Arial" panose="020B0604020202020204" pitchFamily="34" charset="0"/>
                    <a:cs typeface="Arial" panose="020B0604020202020204" pitchFamily="34" charset="0"/>
                  </a:rPr>
                  <a:t>c) </a:t>
                </a:r>
                <a14:m>
                  <m:oMath xmlns:m="http://schemas.openxmlformats.org/officeDocument/2006/math">
                    <m:r>
                      <a:rPr lang="en-US" sz="2667" i="1" dirty="0">
                        <a:latin typeface="Cambria Math" panose="02040503050406030204" pitchFamily="18" charset="0"/>
                        <a:cs typeface="Arial" panose="020B0604020202020204" pitchFamily="34" charset="0"/>
                      </a:rPr>
                      <m:t>0,8:(−0,6)</m:t>
                    </m:r>
                  </m:oMath>
                </a14:m>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14:m>
                  <m:oMath xmlns:m="http://schemas.openxmlformats.org/officeDocument/2006/math">
                    <m:r>
                      <a:rPr lang="en-US" sz="2667" i="1" dirty="0">
                        <a:latin typeface="Cambria Math" panose="02040503050406030204" pitchFamily="18" charset="0"/>
                        <a:cs typeface="Arial" panose="020B0604020202020204" pitchFamily="34" charset="0"/>
                      </a:rPr>
                      <m:t>1,2:(−1,8)</m:t>
                    </m:r>
                  </m:oMath>
                </a14:m>
                <a:r>
                  <a:rPr lang="en-US" sz="2667" dirty="0">
                    <a:latin typeface="Arial" panose="020B0604020202020204" pitchFamily="34" charset="0"/>
                    <a:cs typeface="Arial" panose="020B0604020202020204" pitchFamily="34" charset="0"/>
                  </a:rPr>
                  <a:t>.</a:t>
                </a:r>
              </a:p>
            </p:txBody>
          </p:sp>
        </mc:Choice>
        <mc:Fallback>
          <p:sp>
            <p:nvSpPr>
              <p:cNvPr id="7" name="Hộp Văn bản 6">
                <a:extLst>
                  <a:ext uri="{FF2B5EF4-FFF2-40B4-BE49-F238E27FC236}">
                    <a16:creationId xmlns:a16="http://schemas.microsoft.com/office/drawing/2014/main" xmlns="" xmlns:a14="http://schemas.microsoft.com/office/drawing/2010/main" id="{3C49D596-C259-1F75-8B47-27483314B9EA}"/>
                  </a:ext>
                </a:extLst>
              </p:cNvPr>
              <p:cNvSpPr txBox="1">
                <a:spLocks noRot="1" noChangeAspect="1" noMove="1" noResize="1" noEditPoints="1" noAdjustHandles="1" noChangeArrowheads="1" noChangeShapeType="1" noTextEdit="1"/>
              </p:cNvSpPr>
              <p:nvPr/>
            </p:nvSpPr>
            <p:spPr>
              <a:xfrm>
                <a:off x="1828799" y="2217435"/>
                <a:ext cx="8945217" cy="3429080"/>
              </a:xfrm>
              <a:prstGeom prst="rect">
                <a:avLst/>
              </a:prstGeom>
              <a:blipFill rotWithShape="0">
                <a:blip r:embed="rId8"/>
                <a:stretch>
                  <a:fillRect l="-1295" r="-1295" b="-1601"/>
                </a:stretch>
              </a:blipFill>
            </p:spPr>
            <p:txBody>
              <a:bodyPr/>
              <a:lstStyle/>
              <a:p>
                <a:r>
                  <a:rPr lang="en-US">
                    <a:noFill/>
                  </a:rPr>
                  <a:t> </a:t>
                </a:r>
              </a:p>
            </p:txBody>
          </p:sp>
        </mc:Fallback>
      </mc:AlternateContent>
    </p:spTree>
    <p:extLst>
      <p:ext uri="{BB962C8B-B14F-4D97-AF65-F5344CB8AC3E}">
        <p14:creationId xmlns:p14="http://schemas.microsoft.com/office/powerpoint/2010/main" val="66014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8890">
            <a:off x="3113606" y="5915587"/>
            <a:ext cx="2764957" cy="90489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7978">
            <a:off x="542274" y="2108911"/>
            <a:ext cx="1536574" cy="1500255"/>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1458">
            <a:off x="1264038" y="738445"/>
            <a:ext cx="9663926" cy="543375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306233">
            <a:off x="7709309" y="5853857"/>
            <a:ext cx="669786" cy="674693"/>
          </a:xfrm>
          <a:prstGeom prst="rect">
            <a:avLst/>
          </a:prstGeom>
        </p:spPr>
      </p:pic>
      <p:sp>
        <p:nvSpPr>
          <p:cNvPr id="8" name="Hộp Văn bản 7">
            <a:extLst>
              <a:ext uri="{FF2B5EF4-FFF2-40B4-BE49-F238E27FC236}">
                <a16:creationId xmlns:a16="http://schemas.microsoft.com/office/drawing/2014/main" xmlns="" id="{4E2680DD-C112-AB14-454C-E9E48614F8BA}"/>
              </a:ext>
            </a:extLst>
          </p:cNvPr>
          <p:cNvSpPr txBox="1"/>
          <p:nvPr/>
        </p:nvSpPr>
        <p:spPr>
          <a:xfrm>
            <a:off x="4978401" y="1132909"/>
            <a:ext cx="1902667" cy="502766"/>
          </a:xfrm>
          <a:prstGeom prst="rect">
            <a:avLst/>
          </a:prstGeom>
          <a:noFill/>
        </p:spPr>
        <p:txBody>
          <a:bodyPr wrap="square" rtlCol="0">
            <a:spAutoFit/>
          </a:bodyPr>
          <a:lstStyle/>
          <a:p>
            <a:pPr algn="ctr"/>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xmlns="" id="{292907F3-B7DF-584F-AC4C-7D37929F5346}"/>
                  </a:ext>
                </a:extLst>
              </p:cNvPr>
              <p:cNvSpPr txBox="1"/>
              <p:nvPr/>
            </p:nvSpPr>
            <p:spPr>
              <a:xfrm>
                <a:off x="1519707" y="1625043"/>
                <a:ext cx="8550684" cy="3822200"/>
              </a:xfrm>
              <a:prstGeom prst="rect">
                <a:avLst/>
              </a:prstGeom>
              <a:noFill/>
            </p:spPr>
            <p:txBody>
              <a:bodyPr wrap="square">
                <a:spAutoFit/>
              </a:bodyPr>
              <a:lstStyle/>
              <a:p>
                <a:pPr algn="just">
                  <a:lnSpc>
                    <a:spcPct val="150000"/>
                  </a:lnSpc>
                  <a:spcAft>
                    <a:spcPts val="800"/>
                  </a:spcAft>
                </a:pPr>
                <a:r>
                  <a:rPr lang="en-US" sz="2667" dirty="0">
                    <a:latin typeface="Arial" panose="020B0604020202020204" pitchFamily="34" charset="0"/>
                    <a:ea typeface="Calibri" panose="020F0502020204030204" pitchFamily="34" charset="0"/>
                    <a:cs typeface="Arial" panose="020B0604020202020204" pitchFamily="34" charset="0"/>
                  </a:rPr>
                  <a:t>a) Ta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a:t>
                </a: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3,5:(</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5,25)=</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3,5</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5,25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350</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525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350:(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175)</m:t>
                          </m:r>
                        </m:num>
                        <m:den>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525):(</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175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2</m:t>
                          </m:r>
                        </m:num>
                        <m:den>
                          <m:r>
                            <a:rPr lang="en-US" sz="2400">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400" dirty="0">
                  <a:latin typeface="Arial" panose="020B0604020202020204" pitchFamily="34" charset="0"/>
                  <a:ea typeface="Calibri" panose="020F0502020204030204" pitchFamily="34" charset="0"/>
                  <a:cs typeface="Arial" panose="020B0604020202020204" pitchFamily="34" charset="0"/>
                </a:endParaRP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8):12=</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8</m:t>
                          </m:r>
                        </m:num>
                        <m:den>
                          <m:r>
                            <a:rPr lang="en-US" sz="2400">
                              <a:latin typeface="Cambria Math" panose="02040503050406030204" pitchFamily="18" charset="0"/>
                              <a:ea typeface="Calibri" panose="020F0502020204030204" pitchFamily="34" charset="0"/>
                              <a:cs typeface="Times New Roman" panose="02020603050405020304" pitchFamily="18" charset="0"/>
                            </a:rPr>
                            <m:t>12</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8):4</m:t>
                          </m:r>
                        </m:num>
                        <m:den>
                          <m:r>
                            <a:rPr lang="en-US" sz="2400">
                              <a:latin typeface="Cambria Math" panose="02040503050406030204" pitchFamily="18" charset="0"/>
                              <a:ea typeface="Calibri" panose="020F0502020204030204" pitchFamily="34" charset="0"/>
                              <a:cs typeface="Times New Roman" panose="02020603050405020304" pitchFamily="18" charset="0"/>
                            </a:rPr>
                            <m:t>12:4</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2</m:t>
                          </m:r>
                        </m:num>
                        <m:den>
                          <m:r>
                            <a:rPr lang="en-US" sz="2400">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667"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667" dirty="0" err="1">
                    <a:latin typeface="Arial" panose="020B0604020202020204" pitchFamily="34" charset="0"/>
                    <a:ea typeface="Calibri" panose="020F0502020204030204" pitchFamily="34" charset="0"/>
                    <a:cs typeface="Arial" panose="020B0604020202020204" pitchFamily="34" charset="0"/>
                  </a:rPr>
                  <a:t>Vậy</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từ</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latin typeface="Cambria Math" panose="02040503050406030204" pitchFamily="18" charset="0"/>
                        <a:ea typeface="Calibri" panose="020F0502020204030204" pitchFamily="34" charset="0"/>
                        <a:cs typeface="Arial" panose="020B0604020202020204" pitchFamily="34" charset="0"/>
                      </a:rPr>
                      <m:t>3,5:</m:t>
                    </m:r>
                    <m:r>
                      <a:rPr lang="en-US" sz="2667">
                        <a:latin typeface="Cambria Math" panose="02040503050406030204" pitchFamily="18" charset="0"/>
                        <a:ea typeface="Calibri" panose="020F0502020204030204" pitchFamily="34" charset="0"/>
                        <a:cs typeface="Times New Roman" panose="02020603050405020304" pitchFamily="18" charset="0"/>
                      </a:rPr>
                      <m:t>(</m:t>
                    </m:r>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a:latin typeface="Cambria Math" panose="02040503050406030204" pitchFamily="18" charset="0"/>
                        <a:ea typeface="Calibri" panose="020F0502020204030204" pitchFamily="34" charset="0"/>
                        <a:cs typeface="Times New Roman" panose="02020603050405020304" pitchFamily="18" charset="0"/>
                      </a:rPr>
                      <m:t>5,25)</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latin typeface="Cambria Math" panose="02040503050406030204" pitchFamily="18" charset="0"/>
                        <a:ea typeface="Calibri" panose="020F0502020204030204" pitchFamily="34" charset="0"/>
                        <a:cs typeface="Arial" panose="020B0604020202020204" pitchFamily="34" charset="0"/>
                      </a:rPr>
                      <m:t>(−8):12 </m:t>
                    </m:r>
                  </m:oMath>
                </a14:m>
                <a:r>
                  <a:rPr lang="en-US" sz="2667" dirty="0" err="1">
                    <a:latin typeface="Arial" panose="020B0604020202020204" pitchFamily="34" charset="0"/>
                    <a:ea typeface="Calibri" panose="020F0502020204030204" pitchFamily="34" charset="0"/>
                    <a:cs typeface="Arial" panose="020B0604020202020204" pitchFamily="34" charset="0"/>
                  </a:rPr>
                  <a:t>lập</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được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lệ</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endParaRPr lang="en-US" sz="2667" dirty="0">
                  <a:latin typeface="Arial" panose="020B0604020202020204" pitchFamily="34" charset="0"/>
                  <a:cs typeface="Arial" panose="020B0604020202020204" pitchFamily="34" charset="0"/>
                </a:endParaRPr>
              </a:p>
            </p:txBody>
          </p:sp>
        </mc:Choice>
        <mc:Fallback>
          <p:sp>
            <p:nvSpPr>
              <p:cNvPr id="19" name="Hộp Văn bản 18">
                <a:extLst>
                  <a:ext uri="{FF2B5EF4-FFF2-40B4-BE49-F238E27FC236}">
                    <a16:creationId xmlns:a16="http://schemas.microsoft.com/office/drawing/2014/main" xmlns="" xmlns:a14="http://schemas.microsoft.com/office/drawing/2010/main" id="{292907F3-B7DF-584F-AC4C-7D37929F5346}"/>
                  </a:ext>
                </a:extLst>
              </p:cNvPr>
              <p:cNvSpPr txBox="1">
                <a:spLocks noRot="1" noChangeAspect="1" noMove="1" noResize="1" noEditPoints="1" noAdjustHandles="1" noChangeArrowheads="1" noChangeShapeType="1" noTextEdit="1"/>
              </p:cNvSpPr>
              <p:nvPr/>
            </p:nvSpPr>
            <p:spPr>
              <a:xfrm>
                <a:off x="1519707" y="1625043"/>
                <a:ext cx="8550684" cy="3822200"/>
              </a:xfrm>
              <a:prstGeom prst="rect">
                <a:avLst/>
              </a:prstGeom>
              <a:blipFill rotWithShape="0">
                <a:blip r:embed="rId23"/>
                <a:stretch>
                  <a:fillRect l="-1354" r="-1354" b="-1276"/>
                </a:stretch>
              </a:blipFill>
            </p:spPr>
            <p:txBody>
              <a:bodyPr/>
              <a:lstStyle/>
              <a:p>
                <a:r>
                  <a:rPr lang="en-US">
                    <a:noFill/>
                  </a:rPr>
                  <a:t> </a:t>
                </a:r>
              </a:p>
            </p:txBody>
          </p:sp>
        </mc:Fallback>
      </mc:AlternateContent>
    </p:spTree>
    <p:extLst>
      <p:ext uri="{BB962C8B-B14F-4D97-AF65-F5344CB8AC3E}">
        <p14:creationId xmlns:p14="http://schemas.microsoft.com/office/powerpoint/2010/main" val="76110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4038" y="738445"/>
            <a:ext cx="9663926" cy="543375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3202">
            <a:off x="1086655" y="434965"/>
            <a:ext cx="1270700" cy="392762"/>
          </a:xfrm>
          <a:prstGeom prst="rect">
            <a:avLst/>
          </a:prstGeom>
        </p:spPr>
      </p:pic>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xmlns="" id="{4B14F260-2D63-7BAF-1A01-50738131AE42}"/>
                  </a:ext>
                </a:extLst>
              </p:cNvPr>
              <p:cNvSpPr txBox="1"/>
              <p:nvPr/>
            </p:nvSpPr>
            <p:spPr>
              <a:xfrm>
                <a:off x="1712890" y="1305358"/>
                <a:ext cx="8989454" cy="3395097"/>
              </a:xfrm>
              <a:prstGeom prst="rect">
                <a:avLst/>
              </a:prstGeom>
              <a:noFill/>
            </p:spPr>
            <p:txBody>
              <a:bodyPr wrap="square">
                <a:spAutoFit/>
              </a:bodyPr>
              <a:lstStyle/>
              <a:p>
                <a:pPr algn="just">
                  <a:lnSpc>
                    <a:spcPct val="150000"/>
                  </a:lnSpc>
                  <a:spcAft>
                    <a:spcPts val="800"/>
                  </a:spcAft>
                </a:pPr>
                <a:r>
                  <a:rPr lang="en-US" sz="2667" dirty="0">
                    <a:latin typeface="Arial" panose="020B0604020202020204" pitchFamily="34" charset="0"/>
                    <a:ea typeface="Calibri" panose="020F0502020204030204" pitchFamily="34" charset="0"/>
                    <a:cs typeface="Arial" panose="020B0604020202020204" pitchFamily="34" charset="0"/>
                  </a:rPr>
                  <a:t>b) Ta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a:t>
                </a: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39</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m:t>
                          </m:r>
                        </m:num>
                        <m:den>
                          <m:r>
                            <a:rPr lang="en-US" sz="2400">
                              <a:latin typeface="Cambria Math" panose="02040503050406030204" pitchFamily="18" charset="0"/>
                              <a:ea typeface="Calibri" panose="020F0502020204030204" pitchFamily="34" charset="0"/>
                              <a:cs typeface="Times New Roman" panose="02020603050405020304" pitchFamily="18" charset="0"/>
                            </a:rPr>
                            <m:t>10</m:t>
                          </m:r>
                        </m:den>
                      </m:f>
                      <m:r>
                        <a:rPr lang="en-US" sz="2400">
                          <a:latin typeface="Cambria Math" panose="02040503050406030204" pitchFamily="18" charset="0"/>
                          <a:ea typeface="Calibri" panose="020F0502020204030204" pitchFamily="34" charset="0"/>
                          <a:cs typeface="Times New Roman" panose="02020603050405020304" pitchFamily="18" charset="0"/>
                        </a:rPr>
                        <m:t>:52</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2</m:t>
                          </m:r>
                        </m:num>
                        <m:den>
                          <m:r>
                            <a:rPr lang="en-US" sz="2400">
                              <a:latin typeface="Cambria Math" panose="02040503050406030204" pitchFamily="18" charset="0"/>
                              <a:ea typeface="Calibri" panose="020F0502020204030204" pitchFamily="34" charset="0"/>
                              <a:cs typeface="Times New Roman" panose="02020603050405020304" pitchFamily="18" charset="0"/>
                            </a:rPr>
                            <m:t>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393</m:t>
                          </m:r>
                        </m:num>
                        <m:den>
                          <m:r>
                            <a:rPr lang="en-US" sz="2400">
                              <a:latin typeface="Cambria Math" panose="02040503050406030204" pitchFamily="18" charset="0"/>
                              <a:ea typeface="Calibri" panose="020F0502020204030204" pitchFamily="34" charset="0"/>
                              <a:cs typeface="Times New Roman" panose="02020603050405020304" pitchFamily="18" charset="0"/>
                            </a:rPr>
                            <m:t>10</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262</m:t>
                          </m:r>
                        </m:num>
                        <m:den>
                          <m:r>
                            <a:rPr lang="en-US" sz="2400">
                              <a:latin typeface="Cambria Math" panose="02040503050406030204" pitchFamily="18" charset="0"/>
                              <a:ea typeface="Calibri" panose="020F0502020204030204" pitchFamily="34" charset="0"/>
                              <a:cs typeface="Times New Roman" panose="02020603050405020304" pitchFamily="18" charset="0"/>
                            </a:rPr>
                            <m:t>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393</m:t>
                          </m:r>
                        </m:num>
                        <m:den>
                          <m:r>
                            <a:rPr lang="en-US" sz="2400">
                              <a:latin typeface="Cambria Math" panose="02040503050406030204" pitchFamily="18" charset="0"/>
                              <a:ea typeface="Calibri" panose="020F0502020204030204" pitchFamily="34" charset="0"/>
                              <a:cs typeface="Times New Roman" panose="02020603050405020304" pitchFamily="18" charset="0"/>
                            </a:rPr>
                            <m:t>10</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5</m:t>
                          </m:r>
                        </m:num>
                        <m:den>
                          <m:r>
                            <a:rPr lang="en-US" sz="2400">
                              <a:latin typeface="Cambria Math" panose="02040503050406030204" pitchFamily="18" charset="0"/>
                              <a:ea typeface="Calibri" panose="020F0502020204030204" pitchFamily="34" charset="0"/>
                              <a:cs typeface="Times New Roman" panose="02020603050405020304" pitchFamily="18" charset="0"/>
                            </a:rPr>
                            <m:t>262</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m:t>
                          </m:r>
                        </m:num>
                        <m:den>
                          <m:r>
                            <a:rPr lang="en-US" sz="2400">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2400" dirty="0">
                  <a:latin typeface="Arial" panose="020B0604020202020204" pitchFamily="34" charset="0"/>
                  <a:ea typeface="Calibri" panose="020F0502020204030204" pitchFamily="34" charset="0"/>
                  <a:cs typeface="Arial" panose="020B0604020202020204" pitchFamily="34" charset="0"/>
                </a:endParaRP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7,5:10=</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7,5</m:t>
                          </m:r>
                        </m:num>
                        <m:den>
                          <m:r>
                            <a:rPr lang="en-US" sz="2400">
                              <a:latin typeface="Cambria Math" panose="02040503050406030204" pitchFamily="18" charset="0"/>
                              <a:ea typeface="Calibri" panose="020F0502020204030204" pitchFamily="34" charset="0"/>
                              <a:cs typeface="Times New Roman" panose="02020603050405020304" pitchFamily="18" charset="0"/>
                            </a:rPr>
                            <m:t>10</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75</m:t>
                          </m:r>
                        </m:num>
                        <m:den>
                          <m:r>
                            <a:rPr lang="en-US" sz="2400">
                              <a:latin typeface="Cambria Math" panose="02040503050406030204" pitchFamily="18" charset="0"/>
                              <a:ea typeface="Calibri" panose="020F0502020204030204" pitchFamily="34" charset="0"/>
                              <a:cs typeface="Times New Roman" panose="02020603050405020304" pitchFamily="18" charset="0"/>
                            </a:rPr>
                            <m:t>100</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75:25</m:t>
                          </m:r>
                        </m:num>
                        <m:den>
                          <m:r>
                            <a:rPr lang="en-US" sz="2400">
                              <a:latin typeface="Cambria Math" panose="02040503050406030204" pitchFamily="18" charset="0"/>
                              <a:ea typeface="Calibri" panose="020F0502020204030204" pitchFamily="34" charset="0"/>
                              <a:cs typeface="Times New Roman" panose="02020603050405020304" pitchFamily="18" charset="0"/>
                            </a:rPr>
                            <m:t>100:25</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3</m:t>
                          </m:r>
                        </m:num>
                        <m:den>
                          <m:r>
                            <a:rPr lang="en-US" sz="2400">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2667"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Vậy</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từ</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Times New Roman" panose="02020603050405020304" pitchFamily="18" charset="0"/>
                      </a:rPr>
                      <m:t>39</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a:latin typeface="Cambria Math" panose="02040503050406030204" pitchFamily="18" charset="0"/>
                            <a:ea typeface="Calibri" panose="020F0502020204030204" pitchFamily="34" charset="0"/>
                            <a:cs typeface="Times New Roman" panose="02020603050405020304" pitchFamily="18" charset="0"/>
                          </a:rPr>
                          <m:t>3</m:t>
                        </m:r>
                      </m:num>
                      <m:den>
                        <m:r>
                          <a:rPr lang="en-US" sz="2667">
                            <a:latin typeface="Cambria Math" panose="02040503050406030204" pitchFamily="18" charset="0"/>
                            <a:ea typeface="Calibri" panose="020F0502020204030204" pitchFamily="34" charset="0"/>
                            <a:cs typeface="Times New Roman" panose="02020603050405020304" pitchFamily="18" charset="0"/>
                          </a:rPr>
                          <m:t>10</m:t>
                        </m:r>
                      </m:den>
                    </m:f>
                    <m:r>
                      <a:rPr lang="en-US" sz="2667">
                        <a:latin typeface="Cambria Math" panose="02040503050406030204" pitchFamily="18" charset="0"/>
                        <a:ea typeface="Calibri" panose="020F0502020204030204" pitchFamily="34" charset="0"/>
                        <a:cs typeface="Times New Roman" panose="02020603050405020304" pitchFamily="18" charset="0"/>
                      </a:rPr>
                      <m:t>:52</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a:latin typeface="Cambria Math" panose="02040503050406030204" pitchFamily="18" charset="0"/>
                            <a:ea typeface="Calibri" panose="020F0502020204030204" pitchFamily="34" charset="0"/>
                            <a:cs typeface="Times New Roman" panose="02020603050405020304" pitchFamily="18" charset="0"/>
                          </a:rPr>
                          <m:t>2</m:t>
                        </m:r>
                      </m:num>
                      <m:den>
                        <m:r>
                          <a:rPr lang="en-US" sz="2667">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latin typeface="Cambria Math" panose="02040503050406030204" pitchFamily="18" charset="0"/>
                        <a:ea typeface="Calibri" panose="020F0502020204030204" pitchFamily="34" charset="0"/>
                        <a:cs typeface="Arial" panose="020B0604020202020204" pitchFamily="34" charset="0"/>
                      </a:rPr>
                      <m:t>7,5:10</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lập</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được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lệ</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endParaRPr lang="en-US" sz="2667"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Hộp Văn bản 6">
                <a:extLst>
                  <a:ext uri="{FF2B5EF4-FFF2-40B4-BE49-F238E27FC236}">
                    <a16:creationId xmlns:a16="http://schemas.microsoft.com/office/drawing/2014/main" xmlns="" xmlns:a14="http://schemas.microsoft.com/office/drawing/2010/main" id="{4B14F260-2D63-7BAF-1A01-50738131AE42}"/>
                  </a:ext>
                </a:extLst>
              </p:cNvPr>
              <p:cNvSpPr txBox="1">
                <a:spLocks noRot="1" noChangeAspect="1" noMove="1" noResize="1" noEditPoints="1" noAdjustHandles="1" noChangeArrowheads="1" noChangeShapeType="1" noTextEdit="1"/>
              </p:cNvSpPr>
              <p:nvPr/>
            </p:nvSpPr>
            <p:spPr>
              <a:xfrm>
                <a:off x="1712890" y="1305358"/>
                <a:ext cx="8989454" cy="3395097"/>
              </a:xfrm>
              <a:prstGeom prst="rect">
                <a:avLst/>
              </a:prstGeom>
              <a:blipFill rotWithShape="0">
                <a:blip r:embed="rId12"/>
                <a:stretch>
                  <a:fillRect l="-1288"/>
                </a:stretch>
              </a:blipFill>
            </p:spPr>
            <p:txBody>
              <a:bodyPr/>
              <a:lstStyle/>
              <a:p>
                <a:r>
                  <a:rPr lang="en-US">
                    <a:noFill/>
                  </a:rPr>
                  <a:t> </a:t>
                </a:r>
              </a:p>
            </p:txBody>
          </p:sp>
        </mc:Fallback>
      </mc:AlternateContent>
    </p:spTree>
    <p:extLst>
      <p:ext uri="{BB962C8B-B14F-4D97-AF65-F5344CB8AC3E}">
        <p14:creationId xmlns:p14="http://schemas.microsoft.com/office/powerpoint/2010/main" val="304198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3065" y="202345"/>
            <a:ext cx="10745871" cy="6146059"/>
          </a:xfrm>
          <a:prstGeom prst="rect">
            <a:avLst/>
          </a:prstGeom>
        </p:spPr>
      </p:pic>
      <p:sp>
        <p:nvSpPr>
          <p:cNvPr id="58" name="TextBox 58"/>
          <p:cNvSpPr txBox="1"/>
          <p:nvPr/>
        </p:nvSpPr>
        <p:spPr>
          <a:xfrm>
            <a:off x="6237217" y="1032639"/>
            <a:ext cx="1265871" cy="743793"/>
          </a:xfrm>
          <a:prstGeom prst="rect">
            <a:avLst/>
          </a:prstGeom>
        </p:spPr>
        <p:txBody>
          <a:bodyPr lIns="0" tIns="0" rIns="0" bIns="0" rtlCol="0" anchor="t">
            <a:spAutoFit/>
          </a:bodyPr>
          <a:lstStyle/>
          <a:p>
            <a:pPr algn="ctr" defTabSz="609630">
              <a:lnSpc>
                <a:spcPts val="2901"/>
              </a:lnSpc>
              <a:spcBef>
                <a:spcPct val="0"/>
              </a:spcBef>
              <a:defRPr/>
            </a:pPr>
            <a:r>
              <a:rPr lang="en-US" sz="2072" dirty="0">
                <a:solidFill>
                  <a:srgbClr val="FFFFFF"/>
                </a:solidFill>
                <a:latin typeface="KG Primary Penmanship"/>
              </a:rPr>
              <a:t>Category 4</a:t>
            </a:r>
          </a:p>
        </p:txBody>
      </p:sp>
      <p:sp>
        <p:nvSpPr>
          <p:cNvPr id="59" name="TextBox 59"/>
          <p:cNvSpPr txBox="1"/>
          <p:nvPr/>
        </p:nvSpPr>
        <p:spPr>
          <a:xfrm>
            <a:off x="9316751" y="1022768"/>
            <a:ext cx="1265871" cy="743793"/>
          </a:xfrm>
          <a:prstGeom prst="rect">
            <a:avLst/>
          </a:prstGeom>
        </p:spPr>
        <p:txBody>
          <a:bodyPr lIns="0" tIns="0" rIns="0" bIns="0" rtlCol="0" anchor="t">
            <a:spAutoFit/>
          </a:bodyPr>
          <a:lstStyle/>
          <a:p>
            <a:pPr algn="ctr" defTabSz="609630">
              <a:lnSpc>
                <a:spcPts val="2901"/>
              </a:lnSpc>
              <a:spcBef>
                <a:spcPct val="0"/>
              </a:spcBef>
              <a:defRPr/>
            </a:pPr>
            <a:r>
              <a:rPr lang="en-US" sz="2072" dirty="0">
                <a:solidFill>
                  <a:srgbClr val="FFFFFF"/>
                </a:solidFill>
                <a:latin typeface="KG Primary Penmanship"/>
              </a:rPr>
              <a:t>Category 6</a:t>
            </a:r>
          </a:p>
        </p:txBody>
      </p:sp>
      <p:sp>
        <p:nvSpPr>
          <p:cNvPr id="90" name="TextBox 90"/>
          <p:cNvSpPr txBox="1"/>
          <p:nvPr/>
        </p:nvSpPr>
        <p:spPr>
          <a:xfrm>
            <a:off x="7771522" y="1022768"/>
            <a:ext cx="1265871" cy="743793"/>
          </a:xfrm>
          <a:prstGeom prst="rect">
            <a:avLst/>
          </a:prstGeom>
        </p:spPr>
        <p:txBody>
          <a:bodyPr lIns="0" tIns="0" rIns="0" bIns="0" rtlCol="0" anchor="t">
            <a:spAutoFit/>
          </a:bodyPr>
          <a:lstStyle/>
          <a:p>
            <a:pPr algn="ctr" defTabSz="609630">
              <a:lnSpc>
                <a:spcPts val="2901"/>
              </a:lnSpc>
              <a:spcBef>
                <a:spcPct val="0"/>
              </a:spcBef>
              <a:defRPr/>
            </a:pPr>
            <a:r>
              <a:rPr lang="en-US" sz="2072" dirty="0">
                <a:solidFill>
                  <a:srgbClr val="FFFFFF"/>
                </a:solidFill>
                <a:latin typeface="KG Primary Penmanship"/>
              </a:rPr>
              <a:t>Category 5</a:t>
            </a:r>
          </a:p>
        </p:txBody>
      </p:sp>
      <p:pic>
        <p:nvPicPr>
          <p:cNvPr id="119" name="Picture 1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34936">
            <a:off x="10831956" y="339405"/>
            <a:ext cx="1009635" cy="985771"/>
          </a:xfrm>
          <a:prstGeom prst="rect">
            <a:avLst/>
          </a:prstGeom>
        </p:spPr>
      </p:pic>
      <p:pic>
        <p:nvPicPr>
          <p:cNvPr id="120" name="Picture 1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32667" y="5781803"/>
            <a:ext cx="780795" cy="780795"/>
          </a:xfrm>
          <a:prstGeom prst="rect">
            <a:avLst/>
          </a:prstGeom>
        </p:spPr>
      </p:pic>
      <p:pic>
        <p:nvPicPr>
          <p:cNvPr id="121" name="Picture 1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34474">
            <a:off x="481471" y="-253533"/>
            <a:ext cx="684640" cy="689655"/>
          </a:xfrm>
          <a:prstGeom prst="rect">
            <a:avLst/>
          </a:prstGeom>
        </p:spPr>
      </p:pic>
      <p:pic>
        <p:nvPicPr>
          <p:cNvPr id="122" name="Picture 1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34474">
            <a:off x="11781784" y="5388492"/>
            <a:ext cx="304662" cy="306894"/>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xmlns="" id="{1A27222E-50DD-1AEF-AEAA-02EE3E6D4616}"/>
                  </a:ext>
                </a:extLst>
              </p:cNvPr>
              <p:cNvSpPr txBox="1"/>
              <p:nvPr/>
            </p:nvSpPr>
            <p:spPr>
              <a:xfrm>
                <a:off x="2153235" y="1256123"/>
                <a:ext cx="8287656" cy="4145366"/>
              </a:xfrm>
              <a:prstGeom prst="rect">
                <a:avLst/>
              </a:prstGeom>
              <a:noFill/>
            </p:spPr>
            <p:txBody>
              <a:bodyPr wrap="square">
                <a:spAutoFit/>
              </a:bodyPr>
              <a:lstStyle/>
              <a:p>
                <a:pPr algn="just">
                  <a:lnSpc>
                    <a:spcPct val="150000"/>
                  </a:lnSpc>
                  <a:spcAft>
                    <a:spcPts val="800"/>
                  </a:spcAft>
                </a:pPr>
                <a:r>
                  <a:rPr lang="en-US" sz="2667" dirty="0">
                    <a:latin typeface="Arial" panose="020B0604020202020204" pitchFamily="34" charset="0"/>
                    <a:ea typeface="Calibri" panose="020F0502020204030204" pitchFamily="34" charset="0"/>
                    <a:cs typeface="Arial" panose="020B0604020202020204" pitchFamily="34" charset="0"/>
                  </a:rPr>
                  <a:t>c) Ta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a:t>
                </a: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0,8:(</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0,6)=</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0,8</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0,6</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8</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6</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8:(</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2)</m:t>
                          </m:r>
                        </m:num>
                        <m:den>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6):(</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2)</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4</m:t>
                          </m:r>
                        </m:num>
                        <m:den>
                          <m:r>
                            <a:rPr lang="en-US" sz="2400">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400" i="1" dirty="0">
                  <a:latin typeface="Arial" panose="020B0604020202020204" pitchFamily="34" charset="0"/>
                  <a:ea typeface="Calibri" panose="020F0502020204030204" pitchFamily="34" charset="0"/>
                  <a:cs typeface="Arial" panose="020B0604020202020204" pitchFamily="34" charset="0"/>
                </a:endParaRPr>
              </a:p>
              <a:p>
                <a:pPr algn="just">
                  <a:spcAft>
                    <a:spcPts val="1200"/>
                  </a:spcAft>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ea typeface="Calibri" panose="020F0502020204030204" pitchFamily="34" charset="0"/>
                          <a:cs typeface="Times New Roman" panose="02020603050405020304" pitchFamily="18" charset="0"/>
                        </a:rPr>
                        <m:t>1,2:(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1,8)=</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1,2</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1,8</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12</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18</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a:latin typeface="Cambria Math" panose="02040503050406030204" pitchFamily="18" charset="0"/>
                              <a:ea typeface="Calibri" panose="020F0502020204030204" pitchFamily="34" charset="0"/>
                              <a:cs typeface="Times New Roman" panose="02020603050405020304" pitchFamily="18" charset="0"/>
                            </a:rPr>
                            <m:t>12:(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6)</m:t>
                          </m:r>
                        </m:num>
                        <m:den>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18):(</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6)</m:t>
                          </m:r>
                        </m:den>
                      </m:f>
                      <m:r>
                        <a:rPr lang="en-US"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a:latin typeface="Cambria Math" panose="02040503050406030204" pitchFamily="18" charset="0"/>
                              <a:ea typeface="Calibri" panose="020F0502020204030204" pitchFamily="34" charset="0"/>
                              <a:cs typeface="Times New Roman" panose="02020603050405020304" pitchFamily="18" charset="0"/>
                            </a:rPr>
                            <m:t>2</m:t>
                          </m:r>
                        </m:num>
                        <m:den>
                          <m:r>
                            <a:rPr lang="en-US" sz="2400">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Vì</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a:latin typeface="Cambria Math" panose="02040503050406030204" pitchFamily="18" charset="0"/>
                            <a:ea typeface="Calibri" panose="020F0502020204030204" pitchFamily="34" charset="0"/>
                            <a:cs typeface="Times New Roman" panose="02020603050405020304" pitchFamily="18" charset="0"/>
                          </a:rPr>
                          <m:t>4</m:t>
                        </m:r>
                      </m:num>
                      <m:den>
                        <m:r>
                          <a:rPr lang="en-US" sz="2667">
                            <a:latin typeface="Cambria Math" panose="02040503050406030204" pitchFamily="18" charset="0"/>
                            <a:ea typeface="Calibri" panose="020F0502020204030204" pitchFamily="34" charset="0"/>
                            <a:cs typeface="Times New Roman" panose="02020603050405020304" pitchFamily="18" charset="0"/>
                          </a:rPr>
                          <m:t>3</m:t>
                        </m:r>
                      </m:den>
                    </m:f>
                    <m:r>
                      <a:rPr lang="en-US" sz="2667">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a:latin typeface="Cambria Math" panose="02040503050406030204" pitchFamily="18" charset="0"/>
                            <a:ea typeface="Calibri" panose="020F0502020204030204" pitchFamily="34" charset="0"/>
                            <a:cs typeface="Times New Roman" panose="02020603050405020304" pitchFamily="18" charset="0"/>
                          </a:rPr>
                          <m:t>2</m:t>
                        </m:r>
                      </m:num>
                      <m:den>
                        <m:r>
                          <a:rPr lang="en-US" sz="2667">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nên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từ</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Times New Roman" panose="02020603050405020304" pitchFamily="18" charset="0"/>
                      </a:rPr>
                      <m:t>0,8:(</m:t>
                    </m:r>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a:latin typeface="Cambria Math" panose="02040503050406030204" pitchFamily="18" charset="0"/>
                        <a:ea typeface="Calibri" panose="020F0502020204030204" pitchFamily="34" charset="0"/>
                        <a:cs typeface="Times New Roman" panose="02020603050405020304" pitchFamily="18" charset="0"/>
                      </a:rPr>
                      <m:t>0,6)</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Times New Roman" panose="02020603050405020304" pitchFamily="18" charset="0"/>
                      </a:rPr>
                      <m:t>1,2:(</m:t>
                    </m:r>
                    <m:r>
                      <a:rPr lang="en-US" sz="2667" i="1">
                        <a:latin typeface="Cambria Math" panose="02040503050406030204" pitchFamily="18" charset="0"/>
                        <a:ea typeface="Calibri" panose="020F0502020204030204" pitchFamily="34" charset="0"/>
                        <a:cs typeface="Times New Roman" panose="02020603050405020304" pitchFamily="18" charset="0"/>
                      </a:rPr>
                      <m:t>−</m:t>
                    </m:r>
                    <m:r>
                      <a:rPr lang="en-US" sz="2667">
                        <a:latin typeface="Cambria Math" panose="02040503050406030204" pitchFamily="18" charset="0"/>
                        <a:ea typeface="Calibri" panose="020F0502020204030204" pitchFamily="34" charset="0"/>
                        <a:cs typeface="Times New Roman" panose="02020603050405020304" pitchFamily="18" charset="0"/>
                      </a:rPr>
                      <m:t>1.8)</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không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lập</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được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lệ</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endParaRPr lang="en-US" sz="2667"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Hộp Văn bản 3">
                <a:extLst>
                  <a:ext uri="{FF2B5EF4-FFF2-40B4-BE49-F238E27FC236}">
                    <a16:creationId xmlns:a16="http://schemas.microsoft.com/office/drawing/2014/main" xmlns:a14="http://schemas.microsoft.com/office/drawing/2010/main" xmlns="" id="{1A27222E-50DD-1AEF-AEAA-02EE3E6D4616}"/>
                  </a:ext>
                </a:extLst>
              </p:cNvPr>
              <p:cNvSpPr txBox="1">
                <a:spLocks noRot="1" noChangeAspect="1" noMove="1" noResize="1" noEditPoints="1" noAdjustHandles="1" noChangeArrowheads="1" noChangeShapeType="1" noTextEdit="1"/>
              </p:cNvSpPr>
              <p:nvPr/>
            </p:nvSpPr>
            <p:spPr>
              <a:xfrm>
                <a:off x="2153235" y="1256123"/>
                <a:ext cx="8287656" cy="4145366"/>
              </a:xfrm>
              <a:prstGeom prst="rect">
                <a:avLst/>
              </a:prstGeom>
              <a:blipFill rotWithShape="0">
                <a:blip r:embed="rId22"/>
                <a:stretch>
                  <a:fillRect l="-1397" b="-1176"/>
                </a:stretch>
              </a:blipFill>
            </p:spPr>
            <p:txBody>
              <a:bodyPr/>
              <a:lstStyle/>
              <a:p>
                <a:r>
                  <a:rPr lang="en-US">
                    <a:noFill/>
                  </a:rPr>
                  <a:t> </a:t>
                </a:r>
              </a:p>
            </p:txBody>
          </p:sp>
        </mc:Fallback>
      </mc:AlternateContent>
    </p:spTree>
    <p:extLst>
      <p:ext uri="{BB962C8B-B14F-4D97-AF65-F5344CB8AC3E}">
        <p14:creationId xmlns:p14="http://schemas.microsoft.com/office/powerpoint/2010/main" val="48321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9797">
            <a:off x="1405617" y="3917106"/>
            <a:ext cx="3849387" cy="37723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66926">
            <a:off x="8265940" y="-1196979"/>
            <a:ext cx="1531337" cy="335552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3065" y="349621"/>
            <a:ext cx="10745871" cy="614605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34936">
            <a:off x="133208" y="341834"/>
            <a:ext cx="1433697" cy="139981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69548">
            <a:off x="9656173" y="5426535"/>
            <a:ext cx="2302487" cy="753541"/>
          </a:xfrm>
          <a:prstGeom prst="rect">
            <a:avLst/>
          </a:prstGeom>
        </p:spPr>
      </p:pic>
      <p:sp>
        <p:nvSpPr>
          <p:cNvPr id="7" name="Hộp Văn bản 6">
            <a:extLst>
              <a:ext uri="{FF2B5EF4-FFF2-40B4-BE49-F238E27FC236}">
                <a16:creationId xmlns:a16="http://schemas.microsoft.com/office/drawing/2014/main" xmlns="" id="{35861682-9504-E1FB-360A-9C3586FEABBB}"/>
              </a:ext>
            </a:extLst>
          </p:cNvPr>
          <p:cNvSpPr txBox="1"/>
          <p:nvPr/>
        </p:nvSpPr>
        <p:spPr>
          <a:xfrm>
            <a:off x="2517409" y="970102"/>
            <a:ext cx="6278861" cy="769441"/>
          </a:xfrm>
          <a:prstGeom prst="rect">
            <a:avLst/>
          </a:prstGeom>
          <a:noFill/>
        </p:spPr>
        <p:txBody>
          <a:bodyPr wrap="square" rtlCol="0">
            <a:spAutoFit/>
          </a:bodyPr>
          <a:lstStyle/>
          <a:p>
            <a:pPr algn="ctr"/>
            <a:r>
              <a:rPr lang="en-US" sz="4400" b="1" smtClean="0">
                <a:latin typeface="Arial" panose="020B0604020202020204" pitchFamily="34" charset="0"/>
                <a:cs typeface="Arial" panose="020B0604020202020204" pitchFamily="34" charset="0"/>
              </a:rPr>
              <a:t>BÀI TẬP CỦNG CỐ</a:t>
            </a:r>
            <a:endParaRPr lang="en-US" sz="4400" b="1" dirty="0">
              <a:latin typeface="Arial" panose="020B0604020202020204" pitchFamily="34" charset="0"/>
              <a:cs typeface="Arial" panose="020B0604020202020204" pitchFamily="34" charset="0"/>
            </a:endParaRPr>
          </a:p>
        </p:txBody>
      </p:sp>
      <p:sp>
        <p:nvSpPr>
          <p:cNvPr id="8" name="Bong bóng Lời nói: Hình bầu dục 7">
            <a:extLst>
              <a:ext uri="{FF2B5EF4-FFF2-40B4-BE49-F238E27FC236}">
                <a16:creationId xmlns:a16="http://schemas.microsoft.com/office/drawing/2014/main" xmlns="" id="{4303C549-2DB7-907F-9EFA-C4E48558B252}"/>
              </a:ext>
            </a:extLst>
          </p:cNvPr>
          <p:cNvSpPr/>
          <p:nvPr/>
        </p:nvSpPr>
        <p:spPr>
          <a:xfrm>
            <a:off x="5130800" y="2108200"/>
            <a:ext cx="5638800" cy="2844800"/>
          </a:xfrm>
          <a:prstGeom prst="wedgeEllipseCallout">
            <a:avLst>
              <a:gd name="adj1" fmla="val -46889"/>
              <a:gd name="adj2" fmla="val 73724"/>
            </a:avLst>
          </a:prstGeom>
          <a:solidFill>
            <a:srgbClr val="FFE780"/>
          </a:solidFill>
          <a:ln>
            <a:solidFill>
              <a:srgbClr val="FFE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67" dirty="0" err="1">
                <a:solidFill>
                  <a:sysClr val="windowText" lastClr="000000"/>
                </a:solidFill>
                <a:latin typeface="Arial" panose="020B0604020202020204" pitchFamily="34" charset="0"/>
                <a:cs typeface="Arial" panose="020B0604020202020204" pitchFamily="34" charset="0"/>
              </a:rPr>
              <a:t>Các</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em</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hãy</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trả</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lời</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các</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câu</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hỏi</a:t>
            </a:r>
            <a:r>
              <a:rPr lang="en-US" sz="2667" dirty="0">
                <a:solidFill>
                  <a:sysClr val="windowText" lastClr="000000"/>
                </a:solidFill>
                <a:latin typeface="Arial" panose="020B0604020202020204" pitchFamily="34" charset="0"/>
                <a:cs typeface="Arial" panose="020B0604020202020204" pitchFamily="34" charset="0"/>
              </a:rPr>
              <a:t> </a:t>
            </a:r>
            <a:r>
              <a:rPr lang="en-US" sz="2667" dirty="0" err="1">
                <a:solidFill>
                  <a:sysClr val="windowText" lastClr="000000"/>
                </a:solidFill>
                <a:latin typeface="Arial" panose="020B0604020202020204" pitchFamily="34" charset="0"/>
                <a:cs typeface="Arial" panose="020B0604020202020204" pitchFamily="34" charset="0"/>
              </a:rPr>
              <a:t>trắc</a:t>
            </a:r>
            <a:r>
              <a:rPr lang="en-US" sz="2667" dirty="0">
                <a:solidFill>
                  <a:sysClr val="windowText" lastClr="000000"/>
                </a:solidFill>
                <a:latin typeface="Arial" panose="020B0604020202020204" pitchFamily="34" charset="0"/>
                <a:cs typeface="Arial" panose="020B0604020202020204" pitchFamily="34" charset="0"/>
              </a:rPr>
              <a:t> </a:t>
            </a:r>
            <a:r>
              <a:rPr lang="en-US" sz="2667" err="1">
                <a:solidFill>
                  <a:sysClr val="windowText" lastClr="000000"/>
                </a:solidFill>
                <a:latin typeface="Arial" panose="020B0604020202020204" pitchFamily="34" charset="0"/>
                <a:cs typeface="Arial" panose="020B0604020202020204" pitchFamily="34" charset="0"/>
              </a:rPr>
              <a:t>nghiệm</a:t>
            </a:r>
            <a:r>
              <a:rPr lang="en-US" sz="2667">
                <a:solidFill>
                  <a:sysClr val="windowText" lastClr="000000"/>
                </a:solidFill>
                <a:latin typeface="Arial" panose="020B0604020202020204" pitchFamily="34" charset="0"/>
                <a:cs typeface="Arial" panose="020B0604020202020204" pitchFamily="34" charset="0"/>
              </a:rPr>
              <a:t> </a:t>
            </a:r>
            <a:r>
              <a:rPr lang="en-US" sz="2667" smtClean="0">
                <a:solidFill>
                  <a:sysClr val="windowText" lastClr="000000"/>
                </a:solidFill>
                <a:latin typeface="Arial" panose="020B0604020202020204" pitchFamily="34" charset="0"/>
                <a:cs typeface="Arial" panose="020B0604020202020204" pitchFamily="34" charset="0"/>
              </a:rPr>
              <a:t>trên phần mềm Azota</a:t>
            </a:r>
            <a:endParaRPr lang="en-US" sz="2667" dirty="0">
              <a:solidFill>
                <a:sysClr val="windowText" lastClr="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xmlns="" id="{63FFEC31-A4A6-B2E7-A639-A0C5F89EC7F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517409" y="3053632"/>
            <a:ext cx="2562899" cy="3316693"/>
          </a:xfrm>
          <a:prstGeom prst="rect">
            <a:avLst/>
          </a:prstGeom>
        </p:spPr>
      </p:pic>
    </p:spTree>
    <p:extLst>
      <p:ext uri="{BB962C8B-B14F-4D97-AF65-F5344CB8AC3E}">
        <p14:creationId xmlns:p14="http://schemas.microsoft.com/office/powerpoint/2010/main" val="695930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0">
            <a:extLst>
              <a:ext uri="{FF2B5EF4-FFF2-40B4-BE49-F238E27FC236}">
                <a16:creationId xmlns:a16="http://schemas.microsoft.com/office/drawing/2014/main" xmlns="" id="{023CA9D5-0DD5-236F-40D8-914060EBDD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70280" y="142924"/>
            <a:ext cx="1776222" cy="1828800"/>
          </a:xfrm>
          <a:prstGeom prst="rect">
            <a:avLst/>
          </a:prstGeom>
        </p:spPr>
      </p:pic>
      <p:pic>
        <p:nvPicPr>
          <p:cNvPr id="50" name="Picture 8">
            <a:extLst>
              <a:ext uri="{FF2B5EF4-FFF2-40B4-BE49-F238E27FC236}">
                <a16:creationId xmlns:a16="http://schemas.microsoft.com/office/drawing/2014/main" xmlns="" id="{F18A7A19-E8CD-630B-2956-66FB3D7457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xmlns="" id="{F66E24A6-6B41-9002-EE56-0C671E10D9DF}"/>
              </a:ext>
            </a:extLst>
          </p:cNvPr>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panose="020F0502020204030204"/>
            </a:endParaRPr>
          </a:p>
        </p:txBody>
      </p:sp>
      <p:pic>
        <p:nvPicPr>
          <p:cNvPr id="5" name="Tieng-song-bien-nhe-nhang-www_tiengdong_com (mp3cut.net)">
            <a:hlinkClick r:id="" action="ppaction://media"/>
            <a:extLst>
              <a:ext uri="{FF2B5EF4-FFF2-40B4-BE49-F238E27FC236}">
                <a16:creationId xmlns:a16="http://schemas.microsoft.com/office/drawing/2014/main" xmlns=""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1456" y="-587565"/>
            <a:ext cx="487363" cy="487363"/>
          </a:xfrm>
          <a:prstGeom prst="rect">
            <a:avLst/>
          </a:prstGeom>
        </p:spPr>
      </p:pic>
      <p:grpSp>
        <p:nvGrpSpPr>
          <p:cNvPr id="52" name="Group 51">
            <a:extLst>
              <a:ext uri="{FF2B5EF4-FFF2-40B4-BE49-F238E27FC236}">
                <a16:creationId xmlns:a16="http://schemas.microsoft.com/office/drawing/2014/main" xmlns="" id="{20AE71EA-CB1F-08EF-8C17-999003364EBD}"/>
              </a:ext>
            </a:extLst>
          </p:cNvPr>
          <p:cNvGrpSpPr/>
          <p:nvPr/>
        </p:nvGrpSpPr>
        <p:grpSpPr>
          <a:xfrm flipH="1">
            <a:off x="12573012" y="166425"/>
            <a:ext cx="6418659" cy="1940071"/>
            <a:chOff x="11265112" y="208348"/>
            <a:chExt cx="6418659" cy="1940071"/>
          </a:xfrm>
        </p:grpSpPr>
        <p:grpSp>
          <p:nvGrpSpPr>
            <p:cNvPr id="53" name="Group 52">
              <a:extLst>
                <a:ext uri="{FF2B5EF4-FFF2-40B4-BE49-F238E27FC236}">
                  <a16:creationId xmlns:a16="http://schemas.microsoft.com/office/drawing/2014/main" xmlns="" id="{22E06263-E085-7812-D402-175515A11E1F}"/>
                </a:ext>
              </a:extLst>
            </p:cNvPr>
            <p:cNvGrpSpPr/>
            <p:nvPr/>
          </p:nvGrpSpPr>
          <p:grpSpPr>
            <a:xfrm>
              <a:off x="13181693" y="208348"/>
              <a:ext cx="4502078" cy="1940071"/>
              <a:chOff x="2844902" y="822114"/>
              <a:chExt cx="4502078" cy="1940071"/>
            </a:xfrm>
          </p:grpSpPr>
          <p:pic>
            <p:nvPicPr>
              <p:cNvPr id="55" name="Picture 22">
                <a:extLst>
                  <a:ext uri="{FF2B5EF4-FFF2-40B4-BE49-F238E27FC236}">
                    <a16:creationId xmlns:a16="http://schemas.microsoft.com/office/drawing/2014/main" xmlns="" id="{F300F0C1-5B07-A232-C161-AC3C342C72A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5797314" y="1652060"/>
                <a:ext cx="1549666" cy="1110125"/>
              </a:xfrm>
              <a:prstGeom prst="rect">
                <a:avLst/>
              </a:prstGeom>
            </p:spPr>
          </p:pic>
          <p:pic>
            <p:nvPicPr>
              <p:cNvPr id="56" name="Picture 22">
                <a:extLst>
                  <a:ext uri="{FF2B5EF4-FFF2-40B4-BE49-F238E27FC236}">
                    <a16:creationId xmlns:a16="http://schemas.microsoft.com/office/drawing/2014/main" xmlns="" id="{73355E02-477E-4D94-50DD-A9259DA812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2844902" y="822114"/>
                <a:ext cx="903147" cy="633894"/>
              </a:xfrm>
              <a:prstGeom prst="rect">
                <a:avLst/>
              </a:prstGeom>
            </p:spPr>
          </p:pic>
        </p:grpSp>
        <p:pic>
          <p:nvPicPr>
            <p:cNvPr id="54" name="Picture 22">
              <a:extLst>
                <a:ext uri="{FF2B5EF4-FFF2-40B4-BE49-F238E27FC236}">
                  <a16:creationId xmlns:a16="http://schemas.microsoft.com/office/drawing/2014/main" xmlns="" id="{D7CF5151-5D60-9BDA-AF7D-98F145387B7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11265112" y="1208958"/>
              <a:ext cx="1095353" cy="768798"/>
            </a:xfrm>
            <a:prstGeom prst="rect">
              <a:avLst/>
            </a:prstGeom>
          </p:spPr>
        </p:pic>
      </p:grpSp>
      <p:grpSp>
        <p:nvGrpSpPr>
          <p:cNvPr id="57" name="Group 56">
            <a:extLst>
              <a:ext uri="{FF2B5EF4-FFF2-40B4-BE49-F238E27FC236}">
                <a16:creationId xmlns:a16="http://schemas.microsoft.com/office/drawing/2014/main" xmlns="" id="{F353B625-6247-C32F-7D03-7DA9134EB4AC}"/>
              </a:ext>
            </a:extLst>
          </p:cNvPr>
          <p:cNvGrpSpPr/>
          <p:nvPr/>
        </p:nvGrpSpPr>
        <p:grpSpPr>
          <a:xfrm>
            <a:off x="-4275504" y="539396"/>
            <a:ext cx="4184823" cy="1353701"/>
            <a:chOff x="1132596" y="240919"/>
            <a:chExt cx="4184823" cy="1353701"/>
          </a:xfrm>
        </p:grpSpPr>
        <p:pic>
          <p:nvPicPr>
            <p:cNvPr id="58" name="Picture 22">
              <a:extLst>
                <a:ext uri="{FF2B5EF4-FFF2-40B4-BE49-F238E27FC236}">
                  <a16:creationId xmlns:a16="http://schemas.microsoft.com/office/drawing/2014/main" xmlns="" id="{FABA9242-DA35-264E-087F-C156816E83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1132596" y="484495"/>
              <a:ext cx="1549666" cy="1110125"/>
            </a:xfrm>
            <a:prstGeom prst="rect">
              <a:avLst/>
            </a:prstGeom>
          </p:spPr>
        </p:pic>
        <p:pic>
          <p:nvPicPr>
            <p:cNvPr id="59" name="Picture 22">
              <a:extLst>
                <a:ext uri="{FF2B5EF4-FFF2-40B4-BE49-F238E27FC236}">
                  <a16:creationId xmlns:a16="http://schemas.microsoft.com/office/drawing/2014/main" xmlns="" id="{821AA6BD-B7B9-8D6B-A2B5-6C0E4810D29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4222066" y="240919"/>
              <a:ext cx="1095353" cy="768798"/>
            </a:xfrm>
            <a:prstGeom prst="rect">
              <a:avLst/>
            </a:prstGeom>
          </p:spPr>
        </p:pic>
      </p:grpSp>
      <p:pic>
        <p:nvPicPr>
          <p:cNvPr id="105" name="Picture 104">
            <a:extLst>
              <a:ext uri="{FF2B5EF4-FFF2-40B4-BE49-F238E27FC236}">
                <a16:creationId xmlns:a16="http://schemas.microsoft.com/office/drawing/2014/main" xmlns="" id="{21DD4A2D-8DDC-BA89-DB8C-D82F37995088}"/>
              </a:ext>
            </a:extLst>
          </p:cNvPr>
          <p:cNvPicPr>
            <a:picLocks noChangeAspect="1"/>
          </p:cNvPicPr>
          <p:nvPr/>
        </p:nvPicPr>
        <p:blipFill>
          <a:blip r:embed="rId13"/>
          <a:stretch>
            <a:fillRect/>
          </a:stretch>
        </p:blipFill>
        <p:spPr>
          <a:xfrm>
            <a:off x="1232655" y="3197103"/>
            <a:ext cx="1519936" cy="1463040"/>
          </a:xfrm>
          <a:prstGeom prst="rect">
            <a:avLst/>
          </a:prstGeom>
        </p:spPr>
      </p:pic>
      <p:pic>
        <p:nvPicPr>
          <p:cNvPr id="106" name="Picture 105">
            <a:extLst>
              <a:ext uri="{FF2B5EF4-FFF2-40B4-BE49-F238E27FC236}">
                <a16:creationId xmlns:a16="http://schemas.microsoft.com/office/drawing/2014/main" xmlns="" id="{BF2552B6-BC61-7E2A-E573-EC4B0077E548}"/>
              </a:ext>
            </a:extLst>
          </p:cNvPr>
          <p:cNvPicPr>
            <a:picLocks noChangeAspect="1"/>
          </p:cNvPicPr>
          <p:nvPr/>
        </p:nvPicPr>
        <p:blipFill>
          <a:blip r:embed="rId14"/>
          <a:stretch>
            <a:fillRect/>
          </a:stretch>
        </p:blipFill>
        <p:spPr>
          <a:xfrm>
            <a:off x="3138119" y="5087552"/>
            <a:ext cx="1427018" cy="1371600"/>
          </a:xfrm>
          <a:prstGeom prst="rect">
            <a:avLst/>
          </a:prstGeom>
        </p:spPr>
      </p:pic>
      <p:pic>
        <p:nvPicPr>
          <p:cNvPr id="112" name="Picture 111">
            <a:extLst>
              <a:ext uri="{FF2B5EF4-FFF2-40B4-BE49-F238E27FC236}">
                <a16:creationId xmlns:a16="http://schemas.microsoft.com/office/drawing/2014/main" xmlns="" id="{5C33712D-DA96-9F45-45BE-A43B914DA9BE}"/>
              </a:ext>
            </a:extLst>
          </p:cNvPr>
          <p:cNvPicPr>
            <a:picLocks noChangeAspect="1"/>
          </p:cNvPicPr>
          <p:nvPr/>
        </p:nvPicPr>
        <p:blipFill>
          <a:blip r:embed="rId15"/>
          <a:stretch>
            <a:fillRect/>
          </a:stretch>
        </p:blipFill>
        <p:spPr>
          <a:xfrm>
            <a:off x="7579792" y="5301331"/>
            <a:ext cx="1255885" cy="1188823"/>
          </a:xfrm>
          <a:prstGeom prst="rect">
            <a:avLst/>
          </a:prstGeom>
        </p:spPr>
      </p:pic>
      <p:pic>
        <p:nvPicPr>
          <p:cNvPr id="114" name="Picture 113">
            <a:extLst>
              <a:ext uri="{FF2B5EF4-FFF2-40B4-BE49-F238E27FC236}">
                <a16:creationId xmlns:a16="http://schemas.microsoft.com/office/drawing/2014/main" xmlns="" id="{6115D8DD-BF9A-3F4E-37F3-BCFB10371C4D}"/>
              </a:ext>
            </a:extLst>
          </p:cNvPr>
          <p:cNvPicPr>
            <a:picLocks noChangeAspect="1"/>
          </p:cNvPicPr>
          <p:nvPr/>
        </p:nvPicPr>
        <p:blipFill>
          <a:blip r:embed="rId16"/>
          <a:stretch>
            <a:fillRect/>
          </a:stretch>
        </p:blipFill>
        <p:spPr>
          <a:xfrm>
            <a:off x="5276453" y="3494983"/>
            <a:ext cx="1743607" cy="1097375"/>
          </a:xfrm>
          <a:prstGeom prst="rect">
            <a:avLst/>
          </a:prstGeom>
        </p:spPr>
      </p:pic>
      <p:pic>
        <p:nvPicPr>
          <p:cNvPr id="121" name="Picture 120">
            <a:hlinkClick r:id="" action="ppaction://noaction"/>
            <a:extLst>
              <a:ext uri="{FF2B5EF4-FFF2-40B4-BE49-F238E27FC236}">
                <a16:creationId xmlns:a16="http://schemas.microsoft.com/office/drawing/2014/main" xmlns="" id="{0FD225F6-AC63-665C-08CB-E2C239103C8A}"/>
              </a:ext>
            </a:extLst>
          </p:cNvPr>
          <p:cNvPicPr>
            <a:picLocks noChangeAspect="1"/>
          </p:cNvPicPr>
          <p:nvPr/>
        </p:nvPicPr>
        <p:blipFill>
          <a:blip r:embed="rId13"/>
          <a:stretch>
            <a:fillRect/>
          </a:stretch>
        </p:blipFill>
        <p:spPr>
          <a:xfrm>
            <a:off x="1219200" y="3200733"/>
            <a:ext cx="1519936" cy="1463040"/>
          </a:xfrm>
          <a:prstGeom prst="rect">
            <a:avLst/>
          </a:prstGeom>
        </p:spPr>
      </p:pic>
      <p:pic>
        <p:nvPicPr>
          <p:cNvPr id="122" name="Picture 121">
            <a:hlinkClick r:id="" action="ppaction://noaction"/>
            <a:extLst>
              <a:ext uri="{FF2B5EF4-FFF2-40B4-BE49-F238E27FC236}">
                <a16:creationId xmlns:a16="http://schemas.microsoft.com/office/drawing/2014/main" xmlns="" id="{ABFE73D6-3E21-E598-13A0-E98BE04C3A9C}"/>
              </a:ext>
            </a:extLst>
          </p:cNvPr>
          <p:cNvPicPr>
            <a:picLocks noChangeAspect="1"/>
          </p:cNvPicPr>
          <p:nvPr/>
        </p:nvPicPr>
        <p:blipFill>
          <a:blip r:embed="rId14"/>
          <a:stretch>
            <a:fillRect/>
          </a:stretch>
        </p:blipFill>
        <p:spPr>
          <a:xfrm>
            <a:off x="3121158" y="5087552"/>
            <a:ext cx="1427018" cy="1371600"/>
          </a:xfrm>
          <a:prstGeom prst="rect">
            <a:avLst/>
          </a:prstGeom>
        </p:spPr>
      </p:pic>
      <p:pic>
        <p:nvPicPr>
          <p:cNvPr id="128" name="Picture 127">
            <a:hlinkClick r:id="" action="ppaction://noaction"/>
            <a:extLst>
              <a:ext uri="{FF2B5EF4-FFF2-40B4-BE49-F238E27FC236}">
                <a16:creationId xmlns:a16="http://schemas.microsoft.com/office/drawing/2014/main" xmlns="" id="{60EEC060-6B3E-09C2-E1A7-A3EFD362C8A6}"/>
              </a:ext>
            </a:extLst>
          </p:cNvPr>
          <p:cNvPicPr>
            <a:picLocks noChangeAspect="1"/>
          </p:cNvPicPr>
          <p:nvPr/>
        </p:nvPicPr>
        <p:blipFill>
          <a:blip r:embed="rId15"/>
          <a:stretch>
            <a:fillRect/>
          </a:stretch>
        </p:blipFill>
        <p:spPr>
          <a:xfrm>
            <a:off x="7579792" y="5285569"/>
            <a:ext cx="1255885" cy="1188823"/>
          </a:xfrm>
          <a:prstGeom prst="rect">
            <a:avLst/>
          </a:prstGeom>
        </p:spPr>
      </p:pic>
      <p:pic>
        <p:nvPicPr>
          <p:cNvPr id="130" name="Picture 129">
            <a:hlinkClick r:id="" action="ppaction://noaction"/>
            <a:extLst>
              <a:ext uri="{FF2B5EF4-FFF2-40B4-BE49-F238E27FC236}">
                <a16:creationId xmlns:a16="http://schemas.microsoft.com/office/drawing/2014/main" xmlns="" id="{60417259-B179-A5A6-BAE0-5EF348E4A13B}"/>
              </a:ext>
            </a:extLst>
          </p:cNvPr>
          <p:cNvPicPr>
            <a:picLocks noChangeAspect="1"/>
          </p:cNvPicPr>
          <p:nvPr/>
        </p:nvPicPr>
        <p:blipFill>
          <a:blip r:embed="rId16"/>
          <a:stretch>
            <a:fillRect/>
          </a:stretch>
        </p:blipFill>
        <p:spPr>
          <a:xfrm>
            <a:off x="5276453" y="3474137"/>
            <a:ext cx="1743607" cy="1097375"/>
          </a:xfrm>
          <a:prstGeom prst="rect">
            <a:avLst/>
          </a:prstGeom>
        </p:spPr>
      </p:pic>
      <p:sp>
        <p:nvSpPr>
          <p:cNvPr id="133" name="Multiplication Sign 132">
            <a:hlinkClick r:id="rId17" action="ppaction://hlinksldjump"/>
            <a:extLst>
              <a:ext uri="{FF2B5EF4-FFF2-40B4-BE49-F238E27FC236}">
                <a16:creationId xmlns:a16="http://schemas.microsoft.com/office/drawing/2014/main" xmlns="" id="{1B62F2F8-2EA4-CFB6-A4C1-E8535C359EA8}"/>
              </a:ext>
            </a:extLst>
          </p:cNvPr>
          <p:cNvSpPr/>
          <p:nvPr/>
        </p:nvSpPr>
        <p:spPr>
          <a:xfrm>
            <a:off x="11195934" y="45667"/>
            <a:ext cx="914400" cy="914400"/>
          </a:xfrm>
          <a:prstGeom prst="mathMultiply">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46"/>
            <a:endParaRPr lang="en-US">
              <a:solidFill>
                <a:prstClr val="white"/>
              </a:solidFill>
              <a:latin typeface="Calibri" panose="020F0502020204030204"/>
            </a:endParaRPr>
          </a:p>
        </p:txBody>
      </p:sp>
    </p:spTree>
    <p:extLst>
      <p:ext uri="{BB962C8B-B14F-4D97-AF65-F5344CB8AC3E}">
        <p14:creationId xmlns:p14="http://schemas.microsoft.com/office/powerpoint/2010/main" val="42854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52" fill="hold"/>
                                        <p:tgtEl>
                                          <p:spTgt spid="5"/>
                                        </p:tgtEl>
                                      </p:cBhvr>
                                    </p:cmd>
                                  </p:childTnLst>
                                </p:cTn>
                              </p:par>
                              <p:par>
                                <p:cTn id="7" presetID="2" presetClass="entr" presetSubtype="2" repeatCount="indefinite"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additive="base">
                                        <p:cTn id="9" dur="9000" fill="hold"/>
                                        <p:tgtEl>
                                          <p:spTgt spid="57"/>
                                        </p:tgtEl>
                                        <p:attrNameLst>
                                          <p:attrName>ppt_x</p:attrName>
                                        </p:attrNameLst>
                                      </p:cBhvr>
                                      <p:tavLst>
                                        <p:tav tm="0">
                                          <p:val>
                                            <p:strVal val="1+#ppt_w/2"/>
                                          </p:val>
                                        </p:tav>
                                        <p:tav tm="100000">
                                          <p:val>
                                            <p:strVal val="#ppt_x"/>
                                          </p:val>
                                        </p:tav>
                                      </p:tavLst>
                                    </p:anim>
                                    <p:anim calcmode="lin" valueType="num">
                                      <p:cBhvr additive="base">
                                        <p:cTn id="10" dur="9000" fill="hold"/>
                                        <p:tgtEl>
                                          <p:spTgt spid="57"/>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5000" fill="hold"/>
                                        <p:tgtEl>
                                          <p:spTgt spid="52"/>
                                        </p:tgtEl>
                                        <p:attrNameLst>
                                          <p:attrName>ppt_x</p:attrName>
                                        </p:attrNameLst>
                                      </p:cBhvr>
                                      <p:tavLst>
                                        <p:tav tm="0">
                                          <p:val>
                                            <p:strVal val="0-#ppt_w/2"/>
                                          </p:val>
                                        </p:tav>
                                        <p:tav tm="100000">
                                          <p:val>
                                            <p:strVal val="#ppt_x"/>
                                          </p:val>
                                        </p:tav>
                                      </p:tavLst>
                                    </p:anim>
                                    <p:anim calcmode="lin" valueType="num">
                                      <p:cBhvr additive="base">
                                        <p:cTn id="14" dur="15000" fill="hold"/>
                                        <p:tgtEl>
                                          <p:spTgt spid="52"/>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6000" fill="hold"/>
                                        <p:tgtEl>
                                          <p:spTgt spid="5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05"/>
                                        </p:tgtEl>
                                        <p:attrNameLst>
                                          <p:attrName>r</p:attrName>
                                        </p:attrNameLst>
                                      </p:cBhvr>
                                    </p:animRot>
                                    <p:animRot by="-240000">
                                      <p:cBhvr>
                                        <p:cTn id="19" dur="400" fill="hold">
                                          <p:stCondLst>
                                            <p:cond delay="400"/>
                                          </p:stCondLst>
                                        </p:cTn>
                                        <p:tgtEl>
                                          <p:spTgt spid="105"/>
                                        </p:tgtEl>
                                        <p:attrNameLst>
                                          <p:attrName>r</p:attrName>
                                        </p:attrNameLst>
                                      </p:cBhvr>
                                    </p:animRot>
                                    <p:animRot by="240000">
                                      <p:cBhvr>
                                        <p:cTn id="20" dur="400" fill="hold">
                                          <p:stCondLst>
                                            <p:cond delay="800"/>
                                          </p:stCondLst>
                                        </p:cTn>
                                        <p:tgtEl>
                                          <p:spTgt spid="105"/>
                                        </p:tgtEl>
                                        <p:attrNameLst>
                                          <p:attrName>r</p:attrName>
                                        </p:attrNameLst>
                                      </p:cBhvr>
                                    </p:animRot>
                                    <p:animRot by="-240000">
                                      <p:cBhvr>
                                        <p:cTn id="21" dur="400" fill="hold">
                                          <p:stCondLst>
                                            <p:cond delay="1200"/>
                                          </p:stCondLst>
                                        </p:cTn>
                                        <p:tgtEl>
                                          <p:spTgt spid="105"/>
                                        </p:tgtEl>
                                        <p:attrNameLst>
                                          <p:attrName>r</p:attrName>
                                        </p:attrNameLst>
                                      </p:cBhvr>
                                    </p:animRot>
                                    <p:animRot by="120000">
                                      <p:cBhvr>
                                        <p:cTn id="22" dur="400" fill="hold">
                                          <p:stCondLst>
                                            <p:cond delay="1600"/>
                                          </p:stCondLst>
                                        </p:cTn>
                                        <p:tgtEl>
                                          <p:spTgt spid="10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06"/>
                                        </p:tgtEl>
                                        <p:attrNameLst>
                                          <p:attrName>r</p:attrName>
                                        </p:attrNameLst>
                                      </p:cBhvr>
                                    </p:animRot>
                                    <p:animRot by="-240000">
                                      <p:cBhvr>
                                        <p:cTn id="25" dur="400" fill="hold">
                                          <p:stCondLst>
                                            <p:cond delay="400"/>
                                          </p:stCondLst>
                                        </p:cTn>
                                        <p:tgtEl>
                                          <p:spTgt spid="106"/>
                                        </p:tgtEl>
                                        <p:attrNameLst>
                                          <p:attrName>r</p:attrName>
                                        </p:attrNameLst>
                                      </p:cBhvr>
                                    </p:animRot>
                                    <p:animRot by="240000">
                                      <p:cBhvr>
                                        <p:cTn id="26" dur="400" fill="hold">
                                          <p:stCondLst>
                                            <p:cond delay="800"/>
                                          </p:stCondLst>
                                        </p:cTn>
                                        <p:tgtEl>
                                          <p:spTgt spid="106"/>
                                        </p:tgtEl>
                                        <p:attrNameLst>
                                          <p:attrName>r</p:attrName>
                                        </p:attrNameLst>
                                      </p:cBhvr>
                                    </p:animRot>
                                    <p:animRot by="-240000">
                                      <p:cBhvr>
                                        <p:cTn id="27" dur="400" fill="hold">
                                          <p:stCondLst>
                                            <p:cond delay="1200"/>
                                          </p:stCondLst>
                                        </p:cTn>
                                        <p:tgtEl>
                                          <p:spTgt spid="106"/>
                                        </p:tgtEl>
                                        <p:attrNameLst>
                                          <p:attrName>r</p:attrName>
                                        </p:attrNameLst>
                                      </p:cBhvr>
                                    </p:animRot>
                                    <p:animRot by="120000">
                                      <p:cBhvr>
                                        <p:cTn id="28" dur="400" fill="hold">
                                          <p:stCondLst>
                                            <p:cond delay="1600"/>
                                          </p:stCondLst>
                                        </p:cTn>
                                        <p:tgtEl>
                                          <p:spTgt spid="10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12"/>
                                        </p:tgtEl>
                                        <p:attrNameLst>
                                          <p:attrName>r</p:attrName>
                                        </p:attrNameLst>
                                      </p:cBhvr>
                                    </p:animRot>
                                    <p:animRot by="-240000">
                                      <p:cBhvr>
                                        <p:cTn id="31" dur="400" fill="hold">
                                          <p:stCondLst>
                                            <p:cond delay="400"/>
                                          </p:stCondLst>
                                        </p:cTn>
                                        <p:tgtEl>
                                          <p:spTgt spid="112"/>
                                        </p:tgtEl>
                                        <p:attrNameLst>
                                          <p:attrName>r</p:attrName>
                                        </p:attrNameLst>
                                      </p:cBhvr>
                                    </p:animRot>
                                    <p:animRot by="240000">
                                      <p:cBhvr>
                                        <p:cTn id="32" dur="400" fill="hold">
                                          <p:stCondLst>
                                            <p:cond delay="800"/>
                                          </p:stCondLst>
                                        </p:cTn>
                                        <p:tgtEl>
                                          <p:spTgt spid="112"/>
                                        </p:tgtEl>
                                        <p:attrNameLst>
                                          <p:attrName>r</p:attrName>
                                        </p:attrNameLst>
                                      </p:cBhvr>
                                    </p:animRot>
                                    <p:animRot by="-240000">
                                      <p:cBhvr>
                                        <p:cTn id="33" dur="400" fill="hold">
                                          <p:stCondLst>
                                            <p:cond delay="1200"/>
                                          </p:stCondLst>
                                        </p:cTn>
                                        <p:tgtEl>
                                          <p:spTgt spid="112"/>
                                        </p:tgtEl>
                                        <p:attrNameLst>
                                          <p:attrName>r</p:attrName>
                                        </p:attrNameLst>
                                      </p:cBhvr>
                                    </p:animRot>
                                    <p:animRot by="120000">
                                      <p:cBhvr>
                                        <p:cTn id="34" dur="400" fill="hold">
                                          <p:stCondLst>
                                            <p:cond delay="1600"/>
                                          </p:stCondLst>
                                        </p:cTn>
                                        <p:tgtEl>
                                          <p:spTgt spid="112"/>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114"/>
                                        </p:tgtEl>
                                        <p:attrNameLst>
                                          <p:attrName>r</p:attrName>
                                        </p:attrNameLst>
                                      </p:cBhvr>
                                    </p:animRot>
                                    <p:animRot by="-240000">
                                      <p:cBhvr>
                                        <p:cTn id="37" dur="400" fill="hold">
                                          <p:stCondLst>
                                            <p:cond delay="400"/>
                                          </p:stCondLst>
                                        </p:cTn>
                                        <p:tgtEl>
                                          <p:spTgt spid="114"/>
                                        </p:tgtEl>
                                        <p:attrNameLst>
                                          <p:attrName>r</p:attrName>
                                        </p:attrNameLst>
                                      </p:cBhvr>
                                    </p:animRot>
                                    <p:animRot by="240000">
                                      <p:cBhvr>
                                        <p:cTn id="38" dur="400" fill="hold">
                                          <p:stCondLst>
                                            <p:cond delay="800"/>
                                          </p:stCondLst>
                                        </p:cTn>
                                        <p:tgtEl>
                                          <p:spTgt spid="114"/>
                                        </p:tgtEl>
                                        <p:attrNameLst>
                                          <p:attrName>r</p:attrName>
                                        </p:attrNameLst>
                                      </p:cBhvr>
                                    </p:animRot>
                                    <p:animRot by="-240000">
                                      <p:cBhvr>
                                        <p:cTn id="39" dur="400" fill="hold">
                                          <p:stCondLst>
                                            <p:cond delay="1200"/>
                                          </p:stCondLst>
                                        </p:cTn>
                                        <p:tgtEl>
                                          <p:spTgt spid="114"/>
                                        </p:tgtEl>
                                        <p:attrNameLst>
                                          <p:attrName>r</p:attrName>
                                        </p:attrNameLst>
                                      </p:cBhvr>
                                    </p:animRot>
                                    <p:animRot by="120000">
                                      <p:cBhvr>
                                        <p:cTn id="40" dur="400" fill="hold">
                                          <p:stCondLst>
                                            <p:cond delay="1600"/>
                                          </p:stCondLst>
                                        </p:cTn>
                                        <p:tgtEl>
                                          <p:spTgt spid="114"/>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121"/>
                                        </p:tgtEl>
                                        <p:attrNameLst>
                                          <p:attrName>r</p:attrName>
                                        </p:attrNameLst>
                                      </p:cBhvr>
                                    </p:animRot>
                                    <p:animRot by="-240000">
                                      <p:cBhvr>
                                        <p:cTn id="43" dur="400" fill="hold">
                                          <p:stCondLst>
                                            <p:cond delay="400"/>
                                          </p:stCondLst>
                                        </p:cTn>
                                        <p:tgtEl>
                                          <p:spTgt spid="121"/>
                                        </p:tgtEl>
                                        <p:attrNameLst>
                                          <p:attrName>r</p:attrName>
                                        </p:attrNameLst>
                                      </p:cBhvr>
                                    </p:animRot>
                                    <p:animRot by="240000">
                                      <p:cBhvr>
                                        <p:cTn id="44" dur="400" fill="hold">
                                          <p:stCondLst>
                                            <p:cond delay="800"/>
                                          </p:stCondLst>
                                        </p:cTn>
                                        <p:tgtEl>
                                          <p:spTgt spid="121"/>
                                        </p:tgtEl>
                                        <p:attrNameLst>
                                          <p:attrName>r</p:attrName>
                                        </p:attrNameLst>
                                      </p:cBhvr>
                                    </p:animRot>
                                    <p:animRot by="-240000">
                                      <p:cBhvr>
                                        <p:cTn id="45" dur="400" fill="hold">
                                          <p:stCondLst>
                                            <p:cond delay="1200"/>
                                          </p:stCondLst>
                                        </p:cTn>
                                        <p:tgtEl>
                                          <p:spTgt spid="121"/>
                                        </p:tgtEl>
                                        <p:attrNameLst>
                                          <p:attrName>r</p:attrName>
                                        </p:attrNameLst>
                                      </p:cBhvr>
                                    </p:animRot>
                                    <p:animRot by="120000">
                                      <p:cBhvr>
                                        <p:cTn id="46" dur="400" fill="hold">
                                          <p:stCondLst>
                                            <p:cond delay="1600"/>
                                          </p:stCondLst>
                                        </p:cTn>
                                        <p:tgtEl>
                                          <p:spTgt spid="121"/>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122"/>
                                        </p:tgtEl>
                                        <p:attrNameLst>
                                          <p:attrName>r</p:attrName>
                                        </p:attrNameLst>
                                      </p:cBhvr>
                                    </p:animRot>
                                    <p:animRot by="-240000">
                                      <p:cBhvr>
                                        <p:cTn id="49" dur="400" fill="hold">
                                          <p:stCondLst>
                                            <p:cond delay="400"/>
                                          </p:stCondLst>
                                        </p:cTn>
                                        <p:tgtEl>
                                          <p:spTgt spid="122"/>
                                        </p:tgtEl>
                                        <p:attrNameLst>
                                          <p:attrName>r</p:attrName>
                                        </p:attrNameLst>
                                      </p:cBhvr>
                                    </p:animRot>
                                    <p:animRot by="240000">
                                      <p:cBhvr>
                                        <p:cTn id="50" dur="400" fill="hold">
                                          <p:stCondLst>
                                            <p:cond delay="800"/>
                                          </p:stCondLst>
                                        </p:cTn>
                                        <p:tgtEl>
                                          <p:spTgt spid="122"/>
                                        </p:tgtEl>
                                        <p:attrNameLst>
                                          <p:attrName>r</p:attrName>
                                        </p:attrNameLst>
                                      </p:cBhvr>
                                    </p:animRot>
                                    <p:animRot by="-240000">
                                      <p:cBhvr>
                                        <p:cTn id="51" dur="400" fill="hold">
                                          <p:stCondLst>
                                            <p:cond delay="1200"/>
                                          </p:stCondLst>
                                        </p:cTn>
                                        <p:tgtEl>
                                          <p:spTgt spid="122"/>
                                        </p:tgtEl>
                                        <p:attrNameLst>
                                          <p:attrName>r</p:attrName>
                                        </p:attrNameLst>
                                      </p:cBhvr>
                                    </p:animRot>
                                    <p:animRot by="120000">
                                      <p:cBhvr>
                                        <p:cTn id="52" dur="400" fill="hold">
                                          <p:stCondLst>
                                            <p:cond delay="1600"/>
                                          </p:stCondLst>
                                        </p:cTn>
                                        <p:tgtEl>
                                          <p:spTgt spid="122"/>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28"/>
                                        </p:tgtEl>
                                        <p:attrNameLst>
                                          <p:attrName>r</p:attrName>
                                        </p:attrNameLst>
                                      </p:cBhvr>
                                    </p:animRot>
                                    <p:animRot by="-240000">
                                      <p:cBhvr>
                                        <p:cTn id="55" dur="400" fill="hold">
                                          <p:stCondLst>
                                            <p:cond delay="400"/>
                                          </p:stCondLst>
                                        </p:cTn>
                                        <p:tgtEl>
                                          <p:spTgt spid="128"/>
                                        </p:tgtEl>
                                        <p:attrNameLst>
                                          <p:attrName>r</p:attrName>
                                        </p:attrNameLst>
                                      </p:cBhvr>
                                    </p:animRot>
                                    <p:animRot by="240000">
                                      <p:cBhvr>
                                        <p:cTn id="56" dur="400" fill="hold">
                                          <p:stCondLst>
                                            <p:cond delay="800"/>
                                          </p:stCondLst>
                                        </p:cTn>
                                        <p:tgtEl>
                                          <p:spTgt spid="128"/>
                                        </p:tgtEl>
                                        <p:attrNameLst>
                                          <p:attrName>r</p:attrName>
                                        </p:attrNameLst>
                                      </p:cBhvr>
                                    </p:animRot>
                                    <p:animRot by="-240000">
                                      <p:cBhvr>
                                        <p:cTn id="57" dur="400" fill="hold">
                                          <p:stCondLst>
                                            <p:cond delay="1200"/>
                                          </p:stCondLst>
                                        </p:cTn>
                                        <p:tgtEl>
                                          <p:spTgt spid="128"/>
                                        </p:tgtEl>
                                        <p:attrNameLst>
                                          <p:attrName>r</p:attrName>
                                        </p:attrNameLst>
                                      </p:cBhvr>
                                    </p:animRot>
                                    <p:animRot by="120000">
                                      <p:cBhvr>
                                        <p:cTn id="58" dur="400" fill="hold">
                                          <p:stCondLst>
                                            <p:cond delay="1600"/>
                                          </p:stCondLst>
                                        </p:cTn>
                                        <p:tgtEl>
                                          <p:spTgt spid="128"/>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30"/>
                                        </p:tgtEl>
                                        <p:attrNameLst>
                                          <p:attrName>r</p:attrName>
                                        </p:attrNameLst>
                                      </p:cBhvr>
                                    </p:animRot>
                                    <p:animRot by="-240000">
                                      <p:cBhvr>
                                        <p:cTn id="61" dur="400" fill="hold">
                                          <p:stCondLst>
                                            <p:cond delay="400"/>
                                          </p:stCondLst>
                                        </p:cTn>
                                        <p:tgtEl>
                                          <p:spTgt spid="130"/>
                                        </p:tgtEl>
                                        <p:attrNameLst>
                                          <p:attrName>r</p:attrName>
                                        </p:attrNameLst>
                                      </p:cBhvr>
                                    </p:animRot>
                                    <p:animRot by="240000">
                                      <p:cBhvr>
                                        <p:cTn id="62" dur="400" fill="hold">
                                          <p:stCondLst>
                                            <p:cond delay="800"/>
                                          </p:stCondLst>
                                        </p:cTn>
                                        <p:tgtEl>
                                          <p:spTgt spid="130"/>
                                        </p:tgtEl>
                                        <p:attrNameLst>
                                          <p:attrName>r</p:attrName>
                                        </p:attrNameLst>
                                      </p:cBhvr>
                                    </p:animRot>
                                    <p:animRot by="-240000">
                                      <p:cBhvr>
                                        <p:cTn id="63" dur="400" fill="hold">
                                          <p:stCondLst>
                                            <p:cond delay="1200"/>
                                          </p:stCondLst>
                                        </p:cTn>
                                        <p:tgtEl>
                                          <p:spTgt spid="130"/>
                                        </p:tgtEl>
                                        <p:attrNameLst>
                                          <p:attrName>r</p:attrName>
                                        </p:attrNameLst>
                                      </p:cBhvr>
                                    </p:animRot>
                                    <p:animRot by="120000">
                                      <p:cBhvr>
                                        <p:cTn id="64" dur="400" fill="hold">
                                          <p:stCondLst>
                                            <p:cond delay="1600"/>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5" fill="hold" display="0">
                  <p:stCondLst>
                    <p:cond delay="indefinite"/>
                  </p:stCondLst>
                  <p:endCondLst>
                    <p:cond evt="onStopAudio" delay="0">
                      <p:tgtEl>
                        <p:sldTgt/>
                      </p:tgtEl>
                    </p:cond>
                  </p:endCondLst>
                </p:cTn>
                <p:tgtEl>
                  <p:spTgt spid="5"/>
                </p:tgtEl>
              </p:cMediaNode>
            </p:audio>
            <p:seq concurrent="1" nextAc="seek">
              <p:cTn id="66" restart="whenNotActive" fill="hold" evtFilter="cancelBubble" nodeType="interactiveSeq">
                <p:stCondLst>
                  <p:cond evt="onClick" delay="0">
                    <p:tgtEl>
                      <p:spTgt spid="12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21"/>
                                        </p:tgtEl>
                                      </p:cBhvr>
                                    </p:animEffect>
                                    <p:set>
                                      <p:cBhvr>
                                        <p:cTn id="7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72" restart="whenNotActive" fill="hold" evtFilter="cancelBubble" nodeType="interactiveSeq">
                <p:stCondLst>
                  <p:cond evt="onClick" delay="0">
                    <p:tgtEl>
                      <p:spTgt spid="122"/>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22"/>
                                        </p:tgtEl>
                                      </p:cBhvr>
                                    </p:animEffect>
                                    <p:set>
                                      <p:cBhvr>
                                        <p:cTn id="7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78" restart="whenNotActive" fill="hold" evtFilter="cancelBubble" nodeType="interactiveSeq">
                <p:stCondLst>
                  <p:cond evt="onClick" delay="0">
                    <p:tgtEl>
                      <p:spTgt spid="128"/>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28"/>
                                        </p:tgtEl>
                                      </p:cBhvr>
                                    </p:animEffect>
                                    <p:set>
                                      <p:cBhvr>
                                        <p:cTn id="83"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84" restart="whenNotActive" fill="hold" evtFilter="cancelBubble" nodeType="interactiveSeq">
                <p:stCondLst>
                  <p:cond evt="onClick" delay="0">
                    <p:tgtEl>
                      <p:spTgt spid="130"/>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30"/>
                                        </p:tgtEl>
                                      </p:cBhvr>
                                    </p:animEffect>
                                    <p:set>
                                      <p:cBhvr>
                                        <p:cTn id="89"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90" restart="whenNotActive" fill="hold" evtFilter="cancelBubble" nodeType="interactiveSeq">
                <p:stCondLst>
                  <p:cond evt="onClick" delay="0">
                    <p:tgtEl>
                      <p:spTgt spid="105"/>
                    </p:tgtEl>
                  </p:cond>
                </p:stCondLst>
                <p:endSync evt="end" delay="0">
                  <p:rtn val="all"/>
                </p:endSync>
                <p:childTnLst>
                  <p:par>
                    <p:cTn id="91" fill="hold">
                      <p:stCondLst>
                        <p:cond delay="0"/>
                      </p:stCondLst>
                      <p:childTnLst>
                        <p:par>
                          <p:cTn id="92" fill="hold">
                            <p:stCondLst>
                              <p:cond delay="0"/>
                            </p:stCondLst>
                            <p:childTnLst>
                              <p:par>
                                <p:cTn id="93" presetID="49" presetClass="exit" presetSubtype="0" accel="100000" fill="hold" nodeType="clickEffect">
                                  <p:stCondLst>
                                    <p:cond delay="0"/>
                                  </p:stCondLst>
                                  <p:childTnLst>
                                    <p:anim calcmode="lin" valueType="num">
                                      <p:cBhvr>
                                        <p:cTn id="94" dur="500"/>
                                        <p:tgtEl>
                                          <p:spTgt spid="105"/>
                                        </p:tgtEl>
                                        <p:attrNameLst>
                                          <p:attrName>ppt_w</p:attrName>
                                        </p:attrNameLst>
                                      </p:cBhvr>
                                      <p:tavLst>
                                        <p:tav tm="0">
                                          <p:val>
                                            <p:strVal val="ppt_w"/>
                                          </p:val>
                                        </p:tav>
                                        <p:tav tm="100000">
                                          <p:val>
                                            <p:fltVal val="0"/>
                                          </p:val>
                                        </p:tav>
                                      </p:tavLst>
                                    </p:anim>
                                    <p:anim calcmode="lin" valueType="num">
                                      <p:cBhvr>
                                        <p:cTn id="95" dur="500"/>
                                        <p:tgtEl>
                                          <p:spTgt spid="105"/>
                                        </p:tgtEl>
                                        <p:attrNameLst>
                                          <p:attrName>ppt_h</p:attrName>
                                        </p:attrNameLst>
                                      </p:cBhvr>
                                      <p:tavLst>
                                        <p:tav tm="0">
                                          <p:val>
                                            <p:strVal val="ppt_h"/>
                                          </p:val>
                                        </p:tav>
                                        <p:tav tm="100000">
                                          <p:val>
                                            <p:fltVal val="0"/>
                                          </p:val>
                                        </p:tav>
                                      </p:tavLst>
                                    </p:anim>
                                    <p:anim calcmode="lin" valueType="num">
                                      <p:cBhvr>
                                        <p:cTn id="96" dur="500"/>
                                        <p:tgtEl>
                                          <p:spTgt spid="105"/>
                                        </p:tgtEl>
                                        <p:attrNameLst>
                                          <p:attrName>style.rotation</p:attrName>
                                        </p:attrNameLst>
                                      </p:cBhvr>
                                      <p:tavLst>
                                        <p:tav tm="0">
                                          <p:val>
                                            <p:fltVal val="0"/>
                                          </p:val>
                                        </p:tav>
                                        <p:tav tm="100000">
                                          <p:val>
                                            <p:fltVal val="360"/>
                                          </p:val>
                                        </p:tav>
                                      </p:tavLst>
                                    </p:anim>
                                    <p:animEffect transition="out" filter="fade">
                                      <p:cBhvr>
                                        <p:cTn id="97" dur="500"/>
                                        <p:tgtEl>
                                          <p:spTgt spid="105"/>
                                        </p:tgtEl>
                                      </p:cBhvr>
                                    </p:animEffect>
                                    <p:set>
                                      <p:cBhvr>
                                        <p:cTn id="98"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99" restart="whenNotActive" fill="hold" evtFilter="cancelBubble" nodeType="interactiveSeq">
                <p:stCondLst>
                  <p:cond evt="onClick" delay="0">
                    <p:tgtEl>
                      <p:spTgt spid="106"/>
                    </p:tgtEl>
                  </p:cond>
                </p:stCondLst>
                <p:endSync evt="end" delay="0">
                  <p:rtn val="all"/>
                </p:endSync>
                <p:childTnLst>
                  <p:par>
                    <p:cTn id="100" fill="hold">
                      <p:stCondLst>
                        <p:cond delay="0"/>
                      </p:stCondLst>
                      <p:childTnLst>
                        <p:par>
                          <p:cTn id="101" fill="hold">
                            <p:stCondLst>
                              <p:cond delay="0"/>
                            </p:stCondLst>
                            <p:childTnLst>
                              <p:par>
                                <p:cTn id="102" presetID="49" presetClass="exit" presetSubtype="0" accel="100000" fill="hold" nodeType="clickEffect">
                                  <p:stCondLst>
                                    <p:cond delay="0"/>
                                  </p:stCondLst>
                                  <p:childTnLst>
                                    <p:anim calcmode="lin" valueType="num">
                                      <p:cBhvr>
                                        <p:cTn id="103" dur="500"/>
                                        <p:tgtEl>
                                          <p:spTgt spid="106"/>
                                        </p:tgtEl>
                                        <p:attrNameLst>
                                          <p:attrName>ppt_w</p:attrName>
                                        </p:attrNameLst>
                                      </p:cBhvr>
                                      <p:tavLst>
                                        <p:tav tm="0">
                                          <p:val>
                                            <p:strVal val="ppt_w"/>
                                          </p:val>
                                        </p:tav>
                                        <p:tav tm="100000">
                                          <p:val>
                                            <p:fltVal val="0"/>
                                          </p:val>
                                        </p:tav>
                                      </p:tavLst>
                                    </p:anim>
                                    <p:anim calcmode="lin" valueType="num">
                                      <p:cBhvr>
                                        <p:cTn id="104" dur="500"/>
                                        <p:tgtEl>
                                          <p:spTgt spid="106"/>
                                        </p:tgtEl>
                                        <p:attrNameLst>
                                          <p:attrName>ppt_h</p:attrName>
                                        </p:attrNameLst>
                                      </p:cBhvr>
                                      <p:tavLst>
                                        <p:tav tm="0">
                                          <p:val>
                                            <p:strVal val="ppt_h"/>
                                          </p:val>
                                        </p:tav>
                                        <p:tav tm="100000">
                                          <p:val>
                                            <p:fltVal val="0"/>
                                          </p:val>
                                        </p:tav>
                                      </p:tavLst>
                                    </p:anim>
                                    <p:anim calcmode="lin" valueType="num">
                                      <p:cBhvr>
                                        <p:cTn id="105" dur="500"/>
                                        <p:tgtEl>
                                          <p:spTgt spid="106"/>
                                        </p:tgtEl>
                                        <p:attrNameLst>
                                          <p:attrName>style.rotation</p:attrName>
                                        </p:attrNameLst>
                                      </p:cBhvr>
                                      <p:tavLst>
                                        <p:tav tm="0">
                                          <p:val>
                                            <p:fltVal val="0"/>
                                          </p:val>
                                        </p:tav>
                                        <p:tav tm="100000">
                                          <p:val>
                                            <p:fltVal val="360"/>
                                          </p:val>
                                        </p:tav>
                                      </p:tavLst>
                                    </p:anim>
                                    <p:animEffect transition="out" filter="fade">
                                      <p:cBhvr>
                                        <p:cTn id="106" dur="500"/>
                                        <p:tgtEl>
                                          <p:spTgt spid="106"/>
                                        </p:tgtEl>
                                      </p:cBhvr>
                                    </p:animEffect>
                                    <p:set>
                                      <p:cBhvr>
                                        <p:cTn id="107"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08" restart="whenNotActive" fill="hold" evtFilter="cancelBubble" nodeType="interactiveSeq">
                <p:stCondLst>
                  <p:cond evt="onClick" delay="0">
                    <p:tgtEl>
                      <p:spTgt spid="112"/>
                    </p:tgtEl>
                  </p:cond>
                </p:stCondLst>
                <p:endSync evt="end" delay="0">
                  <p:rtn val="all"/>
                </p:endSync>
                <p:childTnLst>
                  <p:par>
                    <p:cTn id="109" fill="hold">
                      <p:stCondLst>
                        <p:cond delay="0"/>
                      </p:stCondLst>
                      <p:childTnLst>
                        <p:par>
                          <p:cTn id="110" fill="hold">
                            <p:stCondLst>
                              <p:cond delay="0"/>
                            </p:stCondLst>
                            <p:childTnLst>
                              <p:par>
                                <p:cTn id="111" presetID="49" presetClass="exit" presetSubtype="0" accel="100000" fill="hold" nodeType="clickEffect">
                                  <p:stCondLst>
                                    <p:cond delay="0"/>
                                  </p:stCondLst>
                                  <p:childTnLst>
                                    <p:anim calcmode="lin" valueType="num">
                                      <p:cBhvr>
                                        <p:cTn id="112" dur="500"/>
                                        <p:tgtEl>
                                          <p:spTgt spid="112"/>
                                        </p:tgtEl>
                                        <p:attrNameLst>
                                          <p:attrName>ppt_w</p:attrName>
                                        </p:attrNameLst>
                                      </p:cBhvr>
                                      <p:tavLst>
                                        <p:tav tm="0">
                                          <p:val>
                                            <p:strVal val="ppt_w"/>
                                          </p:val>
                                        </p:tav>
                                        <p:tav tm="100000">
                                          <p:val>
                                            <p:fltVal val="0"/>
                                          </p:val>
                                        </p:tav>
                                      </p:tavLst>
                                    </p:anim>
                                    <p:anim calcmode="lin" valueType="num">
                                      <p:cBhvr>
                                        <p:cTn id="113" dur="500"/>
                                        <p:tgtEl>
                                          <p:spTgt spid="112"/>
                                        </p:tgtEl>
                                        <p:attrNameLst>
                                          <p:attrName>ppt_h</p:attrName>
                                        </p:attrNameLst>
                                      </p:cBhvr>
                                      <p:tavLst>
                                        <p:tav tm="0">
                                          <p:val>
                                            <p:strVal val="ppt_h"/>
                                          </p:val>
                                        </p:tav>
                                        <p:tav tm="100000">
                                          <p:val>
                                            <p:fltVal val="0"/>
                                          </p:val>
                                        </p:tav>
                                      </p:tavLst>
                                    </p:anim>
                                    <p:anim calcmode="lin" valueType="num">
                                      <p:cBhvr>
                                        <p:cTn id="114" dur="500"/>
                                        <p:tgtEl>
                                          <p:spTgt spid="112"/>
                                        </p:tgtEl>
                                        <p:attrNameLst>
                                          <p:attrName>style.rotation</p:attrName>
                                        </p:attrNameLst>
                                      </p:cBhvr>
                                      <p:tavLst>
                                        <p:tav tm="0">
                                          <p:val>
                                            <p:fltVal val="0"/>
                                          </p:val>
                                        </p:tav>
                                        <p:tav tm="100000">
                                          <p:val>
                                            <p:fltVal val="360"/>
                                          </p:val>
                                        </p:tav>
                                      </p:tavLst>
                                    </p:anim>
                                    <p:animEffect transition="out" filter="fade">
                                      <p:cBhvr>
                                        <p:cTn id="115" dur="500"/>
                                        <p:tgtEl>
                                          <p:spTgt spid="112"/>
                                        </p:tgtEl>
                                      </p:cBhvr>
                                    </p:animEffect>
                                    <p:set>
                                      <p:cBhvr>
                                        <p:cTn id="116"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17" restart="whenNotActive" fill="hold" evtFilter="cancelBubble" nodeType="interactiveSeq">
                <p:stCondLst>
                  <p:cond evt="onClick" delay="0">
                    <p:tgtEl>
                      <p:spTgt spid="114"/>
                    </p:tgtEl>
                  </p:cond>
                </p:stCondLst>
                <p:endSync evt="end" delay="0">
                  <p:rtn val="all"/>
                </p:endSync>
                <p:childTnLst>
                  <p:par>
                    <p:cTn id="118" fill="hold">
                      <p:stCondLst>
                        <p:cond delay="0"/>
                      </p:stCondLst>
                      <p:childTnLst>
                        <p:par>
                          <p:cTn id="119" fill="hold">
                            <p:stCondLst>
                              <p:cond delay="0"/>
                            </p:stCondLst>
                            <p:childTnLst>
                              <p:par>
                                <p:cTn id="120" presetID="49" presetClass="exit" presetSubtype="0" accel="100000" fill="hold" nodeType="clickEffect">
                                  <p:stCondLst>
                                    <p:cond delay="0"/>
                                  </p:stCondLst>
                                  <p:childTnLst>
                                    <p:anim calcmode="lin" valueType="num">
                                      <p:cBhvr>
                                        <p:cTn id="121" dur="500"/>
                                        <p:tgtEl>
                                          <p:spTgt spid="114"/>
                                        </p:tgtEl>
                                        <p:attrNameLst>
                                          <p:attrName>ppt_w</p:attrName>
                                        </p:attrNameLst>
                                      </p:cBhvr>
                                      <p:tavLst>
                                        <p:tav tm="0">
                                          <p:val>
                                            <p:strVal val="ppt_w"/>
                                          </p:val>
                                        </p:tav>
                                        <p:tav tm="100000">
                                          <p:val>
                                            <p:fltVal val="0"/>
                                          </p:val>
                                        </p:tav>
                                      </p:tavLst>
                                    </p:anim>
                                    <p:anim calcmode="lin" valueType="num">
                                      <p:cBhvr>
                                        <p:cTn id="122" dur="500"/>
                                        <p:tgtEl>
                                          <p:spTgt spid="114"/>
                                        </p:tgtEl>
                                        <p:attrNameLst>
                                          <p:attrName>ppt_h</p:attrName>
                                        </p:attrNameLst>
                                      </p:cBhvr>
                                      <p:tavLst>
                                        <p:tav tm="0">
                                          <p:val>
                                            <p:strVal val="ppt_h"/>
                                          </p:val>
                                        </p:tav>
                                        <p:tav tm="100000">
                                          <p:val>
                                            <p:fltVal val="0"/>
                                          </p:val>
                                        </p:tav>
                                      </p:tavLst>
                                    </p:anim>
                                    <p:anim calcmode="lin" valueType="num">
                                      <p:cBhvr>
                                        <p:cTn id="123" dur="500"/>
                                        <p:tgtEl>
                                          <p:spTgt spid="114"/>
                                        </p:tgtEl>
                                        <p:attrNameLst>
                                          <p:attrName>style.rotation</p:attrName>
                                        </p:attrNameLst>
                                      </p:cBhvr>
                                      <p:tavLst>
                                        <p:tav tm="0">
                                          <p:val>
                                            <p:fltVal val="0"/>
                                          </p:val>
                                        </p:tav>
                                        <p:tav tm="100000">
                                          <p:val>
                                            <p:fltVal val="360"/>
                                          </p:val>
                                        </p:tav>
                                      </p:tavLst>
                                    </p:anim>
                                    <p:animEffect transition="out" filter="fade">
                                      <p:cBhvr>
                                        <p:cTn id="124" dur="500"/>
                                        <p:tgtEl>
                                          <p:spTgt spid="114"/>
                                        </p:tgtEl>
                                      </p:cBhvr>
                                    </p:animEffect>
                                    <p:set>
                                      <p:cBhvr>
                                        <p:cTn id="125"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4507105" y="196448"/>
            <a:ext cx="5989320" cy="5989320"/>
            <a:chOff x="4195609" y="370620"/>
            <a:chExt cx="5989320" cy="5989320"/>
          </a:xfrm>
        </p:grpSpPr>
        <p:sp>
          <p:nvSpPr>
            <p:cNvPr id="77" name="Oval 76"/>
            <p:cNvSpPr/>
            <p:nvPr/>
          </p:nvSpPr>
          <p:spPr>
            <a:xfrm rot="6838630" flipH="1">
              <a:off x="4195609" y="370620"/>
              <a:ext cx="5989320" cy="5989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p>
          </p:txBody>
        </p:sp>
        <p:grpSp>
          <p:nvGrpSpPr>
            <p:cNvPr id="22" name="Group 21"/>
            <p:cNvGrpSpPr/>
            <p:nvPr/>
          </p:nvGrpSpPr>
          <p:grpSpPr>
            <a:xfrm rot="6346749" flipH="1">
              <a:off x="4388768" y="581313"/>
              <a:ext cx="5591047" cy="5577840"/>
              <a:chOff x="3040912" y="276082"/>
              <a:chExt cx="4856858" cy="4841174"/>
            </a:xfrm>
          </p:grpSpPr>
          <p:sp>
            <p:nvSpPr>
              <p:cNvPr id="4" name="Flowchart: Or 3"/>
              <p:cNvSpPr/>
              <p:nvPr/>
            </p:nvSpPr>
            <p:spPr>
              <a:xfrm>
                <a:off x="3040912" y="276447"/>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Flowchart: Or 4"/>
              <p:cNvSpPr/>
              <p:nvPr/>
            </p:nvSpPr>
            <p:spPr>
              <a:xfrm rot="19039217">
                <a:off x="3040912" y="276447"/>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Flowchart: Or 13"/>
              <p:cNvSpPr/>
              <p:nvPr/>
            </p:nvSpPr>
            <p:spPr>
              <a:xfrm rot="17826581">
                <a:off x="3040913" y="276449"/>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5" name="Flowchart: Or 14"/>
              <p:cNvSpPr/>
              <p:nvPr/>
            </p:nvSpPr>
            <p:spPr>
              <a:xfrm rot="17245264">
                <a:off x="3063191" y="276451"/>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6" name="Flowchart: Or 15"/>
              <p:cNvSpPr/>
              <p:nvPr/>
            </p:nvSpPr>
            <p:spPr>
              <a:xfrm rot="16725312">
                <a:off x="3063191" y="276446"/>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7" name="Flowchart: Or 16"/>
              <p:cNvSpPr/>
              <p:nvPr/>
            </p:nvSpPr>
            <p:spPr>
              <a:xfrm rot="18435420">
                <a:off x="3040912" y="276446"/>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8" name="Flowchart: Or 17"/>
              <p:cNvSpPr/>
              <p:nvPr/>
            </p:nvSpPr>
            <p:spPr>
              <a:xfrm rot="19557031">
                <a:off x="3065175" y="300708"/>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9" name="Flowchart: Or 18"/>
              <p:cNvSpPr/>
              <p:nvPr/>
            </p:nvSpPr>
            <p:spPr>
              <a:xfrm rot="20055915">
                <a:off x="3081222" y="290008"/>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20" name="Flowchart: Or 19"/>
              <p:cNvSpPr/>
              <p:nvPr/>
            </p:nvSpPr>
            <p:spPr>
              <a:xfrm rot="20613693">
                <a:off x="3063190" y="290009"/>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21" name="Flowchart: Or 20"/>
              <p:cNvSpPr/>
              <p:nvPr/>
            </p:nvSpPr>
            <p:spPr>
              <a:xfrm rot="21120559">
                <a:off x="3063191" y="276082"/>
                <a:ext cx="4816548" cy="4816548"/>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grpSp>
        <p:sp>
          <p:nvSpPr>
            <p:cNvPr id="23" name="Pie 22"/>
            <p:cNvSpPr/>
            <p:nvPr/>
          </p:nvSpPr>
          <p:spPr>
            <a:xfrm rot="6346749" flipH="1">
              <a:off x="4392303" y="593388"/>
              <a:ext cx="5591047" cy="5577840"/>
            </a:xfrm>
            <a:prstGeom prst="pie">
              <a:avLst>
                <a:gd name="adj1" fmla="val 0"/>
                <a:gd name="adj2" fmla="val 51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24" name="Pie 23"/>
            <p:cNvSpPr/>
            <p:nvPr/>
          </p:nvSpPr>
          <p:spPr>
            <a:xfrm rot="5838663" flipH="1">
              <a:off x="4390920" y="587717"/>
              <a:ext cx="5591047" cy="5577840"/>
            </a:xfrm>
            <a:prstGeom prst="pie">
              <a:avLst>
                <a:gd name="adj1" fmla="val 0"/>
                <a:gd name="adj2" fmla="val 5138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solidFill>
                  <a:schemeClr val="tx1"/>
                </a:solidFill>
              </a:endParaRPr>
            </a:p>
          </p:txBody>
        </p:sp>
        <p:sp>
          <p:nvSpPr>
            <p:cNvPr id="25" name="Pie 24"/>
            <p:cNvSpPr/>
            <p:nvPr/>
          </p:nvSpPr>
          <p:spPr>
            <a:xfrm rot="5305720" flipH="1">
              <a:off x="4398242" y="585565"/>
              <a:ext cx="5591047" cy="5577840"/>
            </a:xfrm>
            <a:prstGeom prst="pie">
              <a:avLst>
                <a:gd name="adj1" fmla="val 0"/>
                <a:gd name="adj2" fmla="val 613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dirty="0">
                <a:solidFill>
                  <a:schemeClr val="tx1"/>
                </a:solidFill>
              </a:endParaRPr>
            </a:p>
          </p:txBody>
        </p:sp>
        <p:sp>
          <p:nvSpPr>
            <p:cNvPr id="26" name="Pie 25"/>
            <p:cNvSpPr/>
            <p:nvPr/>
          </p:nvSpPr>
          <p:spPr>
            <a:xfrm rot="4681228" flipH="1">
              <a:off x="4405279" y="587553"/>
              <a:ext cx="5591047" cy="5577840"/>
            </a:xfrm>
            <a:prstGeom prst="pie">
              <a:avLst>
                <a:gd name="adj1" fmla="val 0"/>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27" name="Pie 26"/>
            <p:cNvSpPr/>
            <p:nvPr/>
          </p:nvSpPr>
          <p:spPr>
            <a:xfrm rot="4061674" flipH="1">
              <a:off x="4405278" y="587552"/>
              <a:ext cx="5591047" cy="5577840"/>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0" dirty="0">
                <a:solidFill>
                  <a:schemeClr val="tx1"/>
                </a:solidFill>
              </a:endParaRPr>
            </a:p>
          </p:txBody>
        </p:sp>
        <p:sp>
          <p:nvSpPr>
            <p:cNvPr id="28" name="Pie 27"/>
            <p:cNvSpPr/>
            <p:nvPr/>
          </p:nvSpPr>
          <p:spPr>
            <a:xfrm rot="3451694" flipH="1">
              <a:off x="4396807" y="583650"/>
              <a:ext cx="5577840" cy="5591047"/>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29" name="Pie 28"/>
            <p:cNvSpPr/>
            <p:nvPr/>
          </p:nvSpPr>
          <p:spPr>
            <a:xfrm rot="2977166" flipH="1">
              <a:off x="4385498" y="584571"/>
              <a:ext cx="5577840" cy="5591047"/>
            </a:xfrm>
            <a:prstGeom prst="pie">
              <a:avLst>
                <a:gd name="adj1" fmla="val 0"/>
                <a:gd name="adj2" fmla="val 511349"/>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solidFill>
                    <a:schemeClr val="tx1"/>
                  </a:solidFill>
                </a:rPr>
                <a:t>Ng </a:t>
              </a:r>
            </a:p>
          </p:txBody>
        </p:sp>
        <p:sp>
          <p:nvSpPr>
            <p:cNvPr id="30" name="Pie 29"/>
            <p:cNvSpPr/>
            <p:nvPr/>
          </p:nvSpPr>
          <p:spPr>
            <a:xfrm rot="2471046" flipH="1">
              <a:off x="4393782" y="580056"/>
              <a:ext cx="5577840" cy="5591047"/>
            </a:xfrm>
            <a:prstGeom prst="pie">
              <a:avLst>
                <a:gd name="adj1" fmla="val 21656"/>
                <a:gd name="adj2" fmla="val 511349"/>
              </a:avLst>
            </a:prstGeom>
            <a:solidFill>
              <a:srgbClr val="00206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31" name="Pie 30"/>
            <p:cNvSpPr/>
            <p:nvPr/>
          </p:nvSpPr>
          <p:spPr>
            <a:xfrm rot="1967925" flipH="1">
              <a:off x="4384404" y="599000"/>
              <a:ext cx="5577840" cy="5591047"/>
            </a:xfrm>
            <a:prstGeom prst="pie">
              <a:avLst>
                <a:gd name="adj1" fmla="val 21563108"/>
                <a:gd name="adj2" fmla="val 51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32" name="Pie 31"/>
            <p:cNvSpPr/>
            <p:nvPr/>
          </p:nvSpPr>
          <p:spPr>
            <a:xfrm rot="1459839" flipH="1">
              <a:off x="4393253" y="596220"/>
              <a:ext cx="5577840" cy="5591047"/>
            </a:xfrm>
            <a:prstGeom prst="pie">
              <a:avLst>
                <a:gd name="adj1" fmla="val 0"/>
                <a:gd name="adj2" fmla="val 5138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solidFill>
                  <a:schemeClr val="tx1"/>
                </a:solidFill>
              </a:endParaRPr>
            </a:p>
          </p:txBody>
        </p:sp>
        <p:sp>
          <p:nvSpPr>
            <p:cNvPr id="33" name="Pie 32"/>
            <p:cNvSpPr/>
            <p:nvPr/>
          </p:nvSpPr>
          <p:spPr>
            <a:xfrm rot="926896" flipH="1">
              <a:off x="4400575" y="594069"/>
              <a:ext cx="5577840" cy="5591047"/>
            </a:xfrm>
            <a:prstGeom prst="pie">
              <a:avLst>
                <a:gd name="adj1" fmla="val 0"/>
                <a:gd name="adj2" fmla="val 613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dirty="0">
                <a:solidFill>
                  <a:schemeClr val="tx1"/>
                </a:solidFill>
              </a:endParaRPr>
            </a:p>
          </p:txBody>
        </p:sp>
        <p:sp>
          <p:nvSpPr>
            <p:cNvPr id="34" name="Pie 33"/>
            <p:cNvSpPr/>
            <p:nvPr/>
          </p:nvSpPr>
          <p:spPr>
            <a:xfrm rot="302404" flipH="1">
              <a:off x="4407612" y="596056"/>
              <a:ext cx="5577840" cy="5591047"/>
            </a:xfrm>
            <a:prstGeom prst="pie">
              <a:avLst>
                <a:gd name="adj1" fmla="val 0"/>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35" name="Pie 34"/>
            <p:cNvSpPr/>
            <p:nvPr/>
          </p:nvSpPr>
          <p:spPr>
            <a:xfrm rot="21282850" flipH="1">
              <a:off x="4407611" y="596055"/>
              <a:ext cx="5577840" cy="5591047"/>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0" dirty="0">
                <a:solidFill>
                  <a:schemeClr val="tx1"/>
                </a:solidFill>
              </a:endParaRPr>
            </a:p>
          </p:txBody>
        </p:sp>
        <p:sp>
          <p:nvSpPr>
            <p:cNvPr id="36" name="Pie 35"/>
            <p:cNvSpPr/>
            <p:nvPr/>
          </p:nvSpPr>
          <p:spPr>
            <a:xfrm rot="20672870" flipH="1">
              <a:off x="4415899" y="594284"/>
              <a:ext cx="5577840" cy="5591047"/>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37" name="Pie 36"/>
            <p:cNvSpPr/>
            <p:nvPr/>
          </p:nvSpPr>
          <p:spPr>
            <a:xfrm rot="20198342" flipH="1">
              <a:off x="4422156" y="611244"/>
              <a:ext cx="5577840" cy="5591047"/>
            </a:xfrm>
            <a:prstGeom prst="pie">
              <a:avLst>
                <a:gd name="adj1" fmla="val 0"/>
                <a:gd name="adj2" fmla="val 511349"/>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38" name="Pie 37"/>
            <p:cNvSpPr/>
            <p:nvPr/>
          </p:nvSpPr>
          <p:spPr>
            <a:xfrm rot="19692222" flipH="1">
              <a:off x="4396038" y="594401"/>
              <a:ext cx="5591047" cy="5577840"/>
            </a:xfrm>
            <a:prstGeom prst="pie">
              <a:avLst>
                <a:gd name="adj1" fmla="val 0"/>
                <a:gd name="adj2" fmla="val 511349"/>
              </a:avLst>
            </a:prstGeom>
            <a:solidFill>
              <a:srgbClr val="00206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46" name="Pie 45"/>
            <p:cNvSpPr/>
            <p:nvPr/>
          </p:nvSpPr>
          <p:spPr>
            <a:xfrm rot="19197111" flipH="1">
              <a:off x="4385575" y="591450"/>
              <a:ext cx="5591047" cy="5577840"/>
            </a:xfrm>
            <a:prstGeom prst="pie">
              <a:avLst>
                <a:gd name="adj1" fmla="val 0"/>
                <a:gd name="adj2" fmla="val 51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47" name="Pie 46"/>
            <p:cNvSpPr/>
            <p:nvPr/>
          </p:nvSpPr>
          <p:spPr>
            <a:xfrm rot="18689025" flipH="1">
              <a:off x="4384192" y="585779"/>
              <a:ext cx="5591047" cy="5577840"/>
            </a:xfrm>
            <a:prstGeom prst="pie">
              <a:avLst>
                <a:gd name="adj1" fmla="val 0"/>
                <a:gd name="adj2" fmla="val 5515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solidFill>
                  <a:schemeClr val="tx1"/>
                </a:solidFill>
              </a:endParaRPr>
            </a:p>
          </p:txBody>
        </p:sp>
        <p:sp>
          <p:nvSpPr>
            <p:cNvPr id="48" name="Pie 47"/>
            <p:cNvSpPr/>
            <p:nvPr/>
          </p:nvSpPr>
          <p:spPr>
            <a:xfrm rot="18156082" flipH="1">
              <a:off x="4391514" y="583628"/>
              <a:ext cx="5591047" cy="5577840"/>
            </a:xfrm>
            <a:prstGeom prst="pie">
              <a:avLst>
                <a:gd name="adj1" fmla="val 0"/>
                <a:gd name="adj2" fmla="val 613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dirty="0">
                <a:solidFill>
                  <a:schemeClr val="tx1"/>
                </a:solidFill>
              </a:endParaRPr>
            </a:p>
          </p:txBody>
        </p:sp>
        <p:sp>
          <p:nvSpPr>
            <p:cNvPr id="49" name="Pie 48"/>
            <p:cNvSpPr/>
            <p:nvPr/>
          </p:nvSpPr>
          <p:spPr>
            <a:xfrm rot="17531590" flipH="1">
              <a:off x="4398551" y="585615"/>
              <a:ext cx="5591047" cy="5577840"/>
            </a:xfrm>
            <a:prstGeom prst="pie">
              <a:avLst>
                <a:gd name="adj1" fmla="val 0"/>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50" name="Pie 49"/>
            <p:cNvSpPr/>
            <p:nvPr/>
          </p:nvSpPr>
          <p:spPr>
            <a:xfrm rot="16912036" flipH="1">
              <a:off x="4398550" y="585614"/>
              <a:ext cx="5591047" cy="5577840"/>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a:solidFill>
                    <a:schemeClr val="tx1"/>
                  </a:solidFill>
                </a:rPr>
                <a:t>H</a:t>
              </a:r>
            </a:p>
          </p:txBody>
        </p:sp>
        <p:sp>
          <p:nvSpPr>
            <p:cNvPr id="51" name="Pie 50"/>
            <p:cNvSpPr/>
            <p:nvPr/>
          </p:nvSpPr>
          <p:spPr>
            <a:xfrm rot="16302056" flipH="1">
              <a:off x="4393707" y="591207"/>
              <a:ext cx="5591047" cy="5577840"/>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52" name="Pie 51"/>
            <p:cNvSpPr/>
            <p:nvPr/>
          </p:nvSpPr>
          <p:spPr>
            <a:xfrm rot="15827528" flipH="1">
              <a:off x="4382398" y="592128"/>
              <a:ext cx="5591047" cy="5577840"/>
            </a:xfrm>
            <a:prstGeom prst="pie">
              <a:avLst>
                <a:gd name="adj1" fmla="val 0"/>
                <a:gd name="adj2" fmla="val 511349"/>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53" name="Pie 52"/>
            <p:cNvSpPr/>
            <p:nvPr/>
          </p:nvSpPr>
          <p:spPr>
            <a:xfrm rot="15321408" flipH="1">
              <a:off x="4380449" y="584722"/>
              <a:ext cx="5591047" cy="5577840"/>
            </a:xfrm>
            <a:prstGeom prst="pie">
              <a:avLst>
                <a:gd name="adj1" fmla="val 0"/>
                <a:gd name="adj2" fmla="val 511349"/>
              </a:avLst>
            </a:prstGeom>
            <a:solidFill>
              <a:srgbClr val="00206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54" name="Pie 53"/>
            <p:cNvSpPr/>
            <p:nvPr/>
          </p:nvSpPr>
          <p:spPr>
            <a:xfrm rot="14818287" flipH="1">
              <a:off x="4381304" y="606557"/>
              <a:ext cx="5591047" cy="5577840"/>
            </a:xfrm>
            <a:prstGeom prst="pie">
              <a:avLst>
                <a:gd name="adj1" fmla="val 0"/>
                <a:gd name="adj2" fmla="val 51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55" name="Pie 54"/>
            <p:cNvSpPr/>
            <p:nvPr/>
          </p:nvSpPr>
          <p:spPr>
            <a:xfrm rot="14310201" flipH="1">
              <a:off x="4386524" y="594283"/>
              <a:ext cx="5577840" cy="5591047"/>
            </a:xfrm>
            <a:prstGeom prst="pie">
              <a:avLst>
                <a:gd name="adj1" fmla="val 0"/>
                <a:gd name="adj2" fmla="val 56870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solidFill>
                  <a:schemeClr val="tx1"/>
                </a:solidFill>
              </a:endParaRPr>
            </a:p>
          </p:txBody>
        </p:sp>
        <p:sp>
          <p:nvSpPr>
            <p:cNvPr id="56" name="Pie 55"/>
            <p:cNvSpPr/>
            <p:nvPr/>
          </p:nvSpPr>
          <p:spPr>
            <a:xfrm rot="13777258" flipH="1">
              <a:off x="4393846" y="592131"/>
              <a:ext cx="5577840" cy="5591047"/>
            </a:xfrm>
            <a:prstGeom prst="pie">
              <a:avLst>
                <a:gd name="adj1" fmla="val 0"/>
                <a:gd name="adj2" fmla="val 613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dirty="0">
                <a:solidFill>
                  <a:schemeClr val="tx1"/>
                </a:solidFill>
              </a:endParaRPr>
            </a:p>
          </p:txBody>
        </p:sp>
        <p:sp>
          <p:nvSpPr>
            <p:cNvPr id="57" name="Pie 56"/>
            <p:cNvSpPr/>
            <p:nvPr/>
          </p:nvSpPr>
          <p:spPr>
            <a:xfrm rot="13152766" flipH="1">
              <a:off x="4400883" y="594118"/>
              <a:ext cx="5577840" cy="5591047"/>
            </a:xfrm>
            <a:prstGeom prst="pie">
              <a:avLst>
                <a:gd name="adj1" fmla="val 0"/>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58" name="Pie 57"/>
            <p:cNvSpPr/>
            <p:nvPr/>
          </p:nvSpPr>
          <p:spPr>
            <a:xfrm rot="12533212" flipH="1">
              <a:off x="4400882" y="594117"/>
              <a:ext cx="5577840" cy="5591047"/>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0" dirty="0">
                <a:solidFill>
                  <a:schemeClr val="tx1"/>
                </a:solidFill>
              </a:endParaRPr>
            </a:p>
          </p:txBody>
        </p:sp>
        <p:sp>
          <p:nvSpPr>
            <p:cNvPr id="59" name="Pie 58"/>
            <p:cNvSpPr/>
            <p:nvPr/>
          </p:nvSpPr>
          <p:spPr>
            <a:xfrm rot="11923232" flipH="1">
              <a:off x="4409170" y="592346"/>
              <a:ext cx="5577840" cy="5591047"/>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60" name="Pie 59"/>
            <p:cNvSpPr/>
            <p:nvPr/>
          </p:nvSpPr>
          <p:spPr>
            <a:xfrm rot="11448704" flipH="1">
              <a:off x="4415427" y="609306"/>
              <a:ext cx="5577840" cy="5591047"/>
            </a:xfrm>
            <a:prstGeom prst="pie">
              <a:avLst>
                <a:gd name="adj1" fmla="val 0"/>
                <a:gd name="adj2" fmla="val 511349"/>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61" name="Pie 60"/>
            <p:cNvSpPr/>
            <p:nvPr/>
          </p:nvSpPr>
          <p:spPr>
            <a:xfrm rot="10942584" flipH="1">
              <a:off x="4410102" y="602298"/>
              <a:ext cx="5577840" cy="5591047"/>
            </a:xfrm>
            <a:prstGeom prst="pie">
              <a:avLst>
                <a:gd name="adj1" fmla="val 21538411"/>
                <a:gd name="adj2" fmla="val 527401"/>
              </a:avLst>
            </a:prstGeom>
            <a:solidFill>
              <a:srgbClr val="00206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64" name="Pie 63"/>
            <p:cNvSpPr/>
            <p:nvPr/>
          </p:nvSpPr>
          <p:spPr>
            <a:xfrm rot="8941336" flipH="1">
              <a:off x="4386897" y="586659"/>
              <a:ext cx="5591047" cy="5577840"/>
            </a:xfrm>
            <a:prstGeom prst="pie">
              <a:avLst>
                <a:gd name="adj1" fmla="val 0"/>
                <a:gd name="adj2" fmla="val 5138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dirty="0">
                <a:solidFill>
                  <a:schemeClr val="tx1"/>
                </a:solidFill>
              </a:endParaRPr>
            </a:p>
          </p:txBody>
        </p:sp>
        <p:sp>
          <p:nvSpPr>
            <p:cNvPr id="65" name="Pie 64"/>
            <p:cNvSpPr/>
            <p:nvPr/>
          </p:nvSpPr>
          <p:spPr>
            <a:xfrm rot="8579632" flipH="1">
              <a:off x="4386667" y="580014"/>
              <a:ext cx="5591047" cy="5577840"/>
            </a:xfrm>
            <a:prstGeom prst="pie">
              <a:avLst>
                <a:gd name="adj1" fmla="val 138946"/>
                <a:gd name="adj2" fmla="val 613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dirty="0">
                <a:solidFill>
                  <a:schemeClr val="tx1"/>
                </a:solidFill>
              </a:endParaRPr>
            </a:p>
          </p:txBody>
        </p:sp>
        <p:sp>
          <p:nvSpPr>
            <p:cNvPr id="66" name="Pie 65"/>
            <p:cNvSpPr/>
            <p:nvPr/>
          </p:nvSpPr>
          <p:spPr>
            <a:xfrm rot="8067804" flipH="1">
              <a:off x="4390805" y="592258"/>
              <a:ext cx="5591047" cy="5577840"/>
            </a:xfrm>
            <a:prstGeom prst="pie">
              <a:avLst>
                <a:gd name="adj1" fmla="val 128981"/>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67" name="Pie 66"/>
            <p:cNvSpPr/>
            <p:nvPr/>
          </p:nvSpPr>
          <p:spPr>
            <a:xfrm rot="7448250" flipH="1">
              <a:off x="4393703" y="582000"/>
              <a:ext cx="5591047" cy="5577840"/>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0" dirty="0">
                <a:solidFill>
                  <a:schemeClr val="tx1"/>
                </a:solidFill>
              </a:endParaRPr>
            </a:p>
          </p:txBody>
        </p:sp>
        <p:sp>
          <p:nvSpPr>
            <p:cNvPr id="68" name="Pie 67"/>
            <p:cNvSpPr/>
            <p:nvPr/>
          </p:nvSpPr>
          <p:spPr>
            <a:xfrm rot="6838270" flipH="1">
              <a:off x="4381526" y="574446"/>
              <a:ext cx="5591047" cy="5577840"/>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69" name="Pie 68"/>
            <p:cNvSpPr/>
            <p:nvPr/>
          </p:nvSpPr>
          <p:spPr>
            <a:xfrm rot="10584875" flipH="1">
              <a:off x="4415745" y="593795"/>
              <a:ext cx="5577840" cy="5591047"/>
            </a:xfrm>
            <a:prstGeom prst="pie">
              <a:avLst>
                <a:gd name="adj1" fmla="val 136155"/>
                <a:gd name="adj2" fmla="val 61343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200" dirty="0">
                <a:solidFill>
                  <a:schemeClr val="tx1"/>
                </a:solidFill>
              </a:endParaRPr>
            </a:p>
          </p:txBody>
        </p:sp>
        <p:sp>
          <p:nvSpPr>
            <p:cNvPr id="70" name="Pie 69"/>
            <p:cNvSpPr/>
            <p:nvPr/>
          </p:nvSpPr>
          <p:spPr>
            <a:xfrm rot="9965321" flipH="1">
              <a:off x="4415744" y="593794"/>
              <a:ext cx="5577840" cy="5591047"/>
            </a:xfrm>
            <a:prstGeom prst="pie">
              <a:avLst>
                <a:gd name="adj1" fmla="val 0"/>
                <a:gd name="adj2" fmla="val 61343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0" dirty="0">
                <a:solidFill>
                  <a:schemeClr val="tx1"/>
                </a:solidFill>
              </a:endParaRPr>
            </a:p>
          </p:txBody>
        </p:sp>
        <p:sp>
          <p:nvSpPr>
            <p:cNvPr id="71" name="Pie 70"/>
            <p:cNvSpPr/>
            <p:nvPr/>
          </p:nvSpPr>
          <p:spPr>
            <a:xfrm rot="9355341" flipH="1">
              <a:off x="4424032" y="592023"/>
              <a:ext cx="5577840" cy="5591047"/>
            </a:xfrm>
            <a:prstGeom prst="pie">
              <a:avLst>
                <a:gd name="adj1" fmla="val 0"/>
                <a:gd name="adj2" fmla="val 5113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dirty="0">
                <a:solidFill>
                  <a:schemeClr val="tx1"/>
                </a:solidFill>
              </a:endParaRPr>
            </a:p>
          </p:txBody>
        </p:sp>
        <p:sp>
          <p:nvSpPr>
            <p:cNvPr id="86" name="TextBox 85"/>
            <p:cNvSpPr txBox="1"/>
            <p:nvPr/>
          </p:nvSpPr>
          <p:spPr>
            <a:xfrm rot="7367479" flipH="1">
              <a:off x="5820977" y="5022954"/>
              <a:ext cx="84350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Nhân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87" name="TextBox 86"/>
            <p:cNvSpPr txBox="1"/>
            <p:nvPr/>
          </p:nvSpPr>
          <p:spPr>
            <a:xfrm rot="7962804" flipH="1">
              <a:off x="5568627" y="4828361"/>
              <a:ext cx="727828"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Tiến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88" name="TextBox 87"/>
            <p:cNvSpPr txBox="1"/>
            <p:nvPr/>
          </p:nvSpPr>
          <p:spPr>
            <a:xfrm rot="8429051" flipH="1">
              <a:off x="5272309" y="4725722"/>
              <a:ext cx="623889"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Nhi</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89" name="TextBox 88"/>
            <p:cNvSpPr txBox="1"/>
            <p:nvPr/>
          </p:nvSpPr>
          <p:spPr>
            <a:xfrm rot="8900739" flipH="1">
              <a:off x="4917471" y="4388570"/>
              <a:ext cx="118013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Yến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Nhi</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0" name="TextBox 89"/>
            <p:cNvSpPr txBox="1"/>
            <p:nvPr/>
          </p:nvSpPr>
          <p:spPr>
            <a:xfrm rot="9378651" flipH="1">
              <a:off x="4954200" y="4175091"/>
              <a:ext cx="750526"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Phát</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1" name="TextBox 90"/>
            <p:cNvSpPr txBox="1"/>
            <p:nvPr/>
          </p:nvSpPr>
          <p:spPr>
            <a:xfrm rot="9834995" flipH="1">
              <a:off x="4653685" y="3922894"/>
              <a:ext cx="954107"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Phong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2" name="TextBox 91"/>
            <p:cNvSpPr txBox="1"/>
            <p:nvPr/>
          </p:nvSpPr>
          <p:spPr>
            <a:xfrm rot="10286503" flipH="1">
              <a:off x="4561452" y="3592858"/>
              <a:ext cx="1016625"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Quỳnh</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3" name="TextBox 92"/>
            <p:cNvSpPr txBox="1"/>
            <p:nvPr/>
          </p:nvSpPr>
          <p:spPr>
            <a:xfrm rot="11304925" flipH="1">
              <a:off x="4471414" y="3190809"/>
              <a:ext cx="1109343"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Đỗ</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Thư</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4" name="TextBox 93"/>
            <p:cNvSpPr txBox="1"/>
            <p:nvPr/>
          </p:nvSpPr>
          <p:spPr>
            <a:xfrm rot="11700961" flipH="1">
              <a:off x="4422575" y="2804374"/>
              <a:ext cx="1689630"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Nguyễn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Thư</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6" name="TextBox 95"/>
            <p:cNvSpPr txBox="1"/>
            <p:nvPr/>
          </p:nvSpPr>
          <p:spPr>
            <a:xfrm rot="12238630" flipH="1">
              <a:off x="4755686" y="2451398"/>
              <a:ext cx="727828"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Tiến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7" name="TextBox 96"/>
            <p:cNvSpPr txBox="1"/>
            <p:nvPr/>
          </p:nvSpPr>
          <p:spPr>
            <a:xfrm rot="12728055" flipH="1">
              <a:off x="4780755" y="2157918"/>
              <a:ext cx="984565"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Hoàng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8" name="TextBox 97"/>
            <p:cNvSpPr txBox="1"/>
            <p:nvPr/>
          </p:nvSpPr>
          <p:spPr>
            <a:xfrm rot="13272021" flipH="1">
              <a:off x="4689061" y="1873414"/>
              <a:ext cx="1510350"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Bùi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Khánh</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99" name="TextBox 98"/>
            <p:cNvSpPr txBox="1"/>
            <p:nvPr/>
          </p:nvSpPr>
          <p:spPr>
            <a:xfrm rot="13709764" flipH="1">
              <a:off x="5168718" y="1620477"/>
              <a:ext cx="915507"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Trang</a:t>
              </a:r>
            </a:p>
          </p:txBody>
        </p:sp>
        <p:sp>
          <p:nvSpPr>
            <p:cNvPr id="100" name="TextBox 99"/>
            <p:cNvSpPr txBox="1"/>
            <p:nvPr/>
          </p:nvSpPr>
          <p:spPr>
            <a:xfrm rot="14052523" flipH="1">
              <a:off x="5425942" y="1413196"/>
              <a:ext cx="864083"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Tuyết</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rot="14415143" flipH="1">
              <a:off x="5955809" y="1242795"/>
              <a:ext cx="456343"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Vi</a:t>
              </a:r>
            </a:p>
          </p:txBody>
        </p:sp>
        <p:sp>
          <p:nvSpPr>
            <p:cNvPr id="102" name="TextBox 101"/>
            <p:cNvSpPr txBox="1"/>
            <p:nvPr/>
          </p:nvSpPr>
          <p:spPr>
            <a:xfrm rot="15268637" flipH="1">
              <a:off x="6040297" y="1033156"/>
              <a:ext cx="954107"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Phong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15" name="TextBox 214"/>
            <p:cNvSpPr txBox="1"/>
            <p:nvPr/>
          </p:nvSpPr>
          <p:spPr>
            <a:xfrm rot="15865568" flipH="1">
              <a:off x="6275586" y="994256"/>
              <a:ext cx="1248675"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Việt</a:t>
              </a:r>
              <a:r>
                <a:rPr lang="en-US" sz="2200" b="1" dirty="0">
                  <a:solidFill>
                    <a:schemeClr val="bg1"/>
                  </a:solidFill>
                  <a:latin typeface="Times New Roman" panose="02020603050405020304" pitchFamily="18" charset="0"/>
                  <a:cs typeface="Times New Roman" panose="02020603050405020304" pitchFamily="18" charset="0"/>
                </a:rPr>
                <a:t> Anh</a:t>
              </a:r>
            </a:p>
          </p:txBody>
        </p:sp>
        <p:sp>
          <p:nvSpPr>
            <p:cNvPr id="216" name="TextBox 215"/>
            <p:cNvSpPr txBox="1"/>
            <p:nvPr/>
          </p:nvSpPr>
          <p:spPr>
            <a:xfrm rot="16424259" flipH="1">
              <a:off x="6626013" y="944846"/>
              <a:ext cx="1337674"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Hoài</a:t>
              </a:r>
              <a:r>
                <a:rPr lang="en-US" sz="2200" b="1" dirty="0">
                  <a:solidFill>
                    <a:schemeClr val="bg1"/>
                  </a:solidFill>
                  <a:latin typeface="Times New Roman" panose="02020603050405020304" pitchFamily="18" charset="0"/>
                  <a:cs typeface="Times New Roman" panose="02020603050405020304" pitchFamily="18" charset="0"/>
                </a:rPr>
                <a:t> Anh</a:t>
              </a:r>
            </a:p>
          </p:txBody>
        </p:sp>
        <p:sp>
          <p:nvSpPr>
            <p:cNvPr id="217" name="TextBox 216"/>
            <p:cNvSpPr txBox="1"/>
            <p:nvPr/>
          </p:nvSpPr>
          <p:spPr>
            <a:xfrm rot="16964191" flipH="1">
              <a:off x="6708721" y="1093343"/>
              <a:ext cx="1711174"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Phương</a:t>
              </a:r>
              <a:r>
                <a:rPr lang="en-US" sz="2200" b="1" dirty="0">
                  <a:solidFill>
                    <a:schemeClr val="bg1"/>
                  </a:solidFill>
                  <a:latin typeface="Times New Roman" panose="02020603050405020304" pitchFamily="18" charset="0"/>
                  <a:cs typeface="Times New Roman" panose="02020603050405020304" pitchFamily="18" charset="0"/>
                </a:rPr>
                <a:t> Anh</a:t>
              </a:r>
            </a:p>
          </p:txBody>
        </p:sp>
        <p:sp>
          <p:nvSpPr>
            <p:cNvPr id="219" name="TextBox 218"/>
            <p:cNvSpPr txBox="1"/>
            <p:nvPr/>
          </p:nvSpPr>
          <p:spPr>
            <a:xfrm rot="17283546" flipH="1">
              <a:off x="7580321" y="986105"/>
              <a:ext cx="654346"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Bảo</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0" name="TextBox 219"/>
            <p:cNvSpPr txBox="1"/>
            <p:nvPr/>
          </p:nvSpPr>
          <p:spPr>
            <a:xfrm rot="17985188" flipH="1">
              <a:off x="7934698" y="1136751"/>
              <a:ext cx="623889"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Chi</a:t>
              </a:r>
            </a:p>
          </p:txBody>
        </p:sp>
        <p:sp>
          <p:nvSpPr>
            <p:cNvPr id="221" name="TextBox 220"/>
            <p:cNvSpPr txBox="1"/>
            <p:nvPr/>
          </p:nvSpPr>
          <p:spPr>
            <a:xfrm rot="18425784" flipH="1">
              <a:off x="8219261" y="1325457"/>
              <a:ext cx="748923"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Diệp</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2" name="TextBox 221"/>
            <p:cNvSpPr txBox="1"/>
            <p:nvPr/>
          </p:nvSpPr>
          <p:spPr>
            <a:xfrm rot="18796713" flipH="1">
              <a:off x="8416599" y="1533757"/>
              <a:ext cx="82747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Đăng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3" name="TextBox 222"/>
            <p:cNvSpPr txBox="1"/>
            <p:nvPr/>
          </p:nvSpPr>
          <p:spPr>
            <a:xfrm rot="19549716" flipH="1">
              <a:off x="8616685" y="1871484"/>
              <a:ext cx="683200"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Đức</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4" name="TextBox 223"/>
            <p:cNvSpPr txBox="1"/>
            <p:nvPr/>
          </p:nvSpPr>
          <p:spPr>
            <a:xfrm rot="20009390" flipH="1">
              <a:off x="8754146" y="2150394"/>
              <a:ext cx="623889"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Hải</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5" name="TextBox 224"/>
            <p:cNvSpPr txBox="1"/>
            <p:nvPr/>
          </p:nvSpPr>
          <p:spPr>
            <a:xfrm rot="20655616" flipH="1">
              <a:off x="8700677" y="2468091"/>
              <a:ext cx="85953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Hạnh</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6" name="TextBox 225"/>
            <p:cNvSpPr txBox="1"/>
            <p:nvPr/>
          </p:nvSpPr>
          <p:spPr>
            <a:xfrm rot="20977493" flipH="1">
              <a:off x="8757149" y="2789562"/>
              <a:ext cx="984565"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Hoàng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7" name="TextBox 226"/>
            <p:cNvSpPr txBox="1"/>
            <p:nvPr/>
          </p:nvSpPr>
          <p:spPr>
            <a:xfrm rot="54088" flipH="1">
              <a:off x="8426585" y="3134219"/>
              <a:ext cx="1558440"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Phùng</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Huy</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8" name="TextBox 227"/>
            <p:cNvSpPr txBox="1"/>
            <p:nvPr/>
          </p:nvSpPr>
          <p:spPr>
            <a:xfrm rot="447091" flipH="1">
              <a:off x="8689656" y="3413936"/>
              <a:ext cx="119616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Bùi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Huy</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29" name="TextBox 228"/>
            <p:cNvSpPr txBox="1"/>
            <p:nvPr/>
          </p:nvSpPr>
          <p:spPr>
            <a:xfrm rot="931056" flipH="1">
              <a:off x="8431456" y="3678247"/>
              <a:ext cx="1588897"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Quang </a:t>
              </a:r>
              <a:r>
                <a:rPr lang="en-US" sz="2200" b="1" dirty="0" err="1">
                  <a:solidFill>
                    <a:schemeClr val="bg1"/>
                  </a:solidFill>
                  <a:latin typeface="Times New Roman" panose="02020603050405020304" pitchFamily="18" charset="0"/>
                  <a:cs typeface="Times New Roman" panose="02020603050405020304" pitchFamily="18" charset="0"/>
                </a:rPr>
                <a:t>Huy</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30" name="TextBox 229"/>
            <p:cNvSpPr txBox="1"/>
            <p:nvPr/>
          </p:nvSpPr>
          <p:spPr>
            <a:xfrm rot="1438630" flipH="1">
              <a:off x="8014127" y="3958619"/>
              <a:ext cx="2012089"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Nguyễn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Khánh</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31" name="TextBox 230"/>
            <p:cNvSpPr txBox="1"/>
            <p:nvPr/>
          </p:nvSpPr>
          <p:spPr>
            <a:xfrm rot="2225924" flipH="1">
              <a:off x="8148506" y="4288129"/>
              <a:ext cx="1510350"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Bùi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Khánh</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32" name="TextBox 231"/>
            <p:cNvSpPr txBox="1"/>
            <p:nvPr/>
          </p:nvSpPr>
          <p:spPr>
            <a:xfrm rot="2771938" flipH="1">
              <a:off x="8141592" y="4546531"/>
              <a:ext cx="843501"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Khoa</a:t>
              </a:r>
            </a:p>
          </p:txBody>
        </p:sp>
        <p:sp>
          <p:nvSpPr>
            <p:cNvPr id="289" name="TextBox 288"/>
            <p:cNvSpPr txBox="1"/>
            <p:nvPr/>
          </p:nvSpPr>
          <p:spPr>
            <a:xfrm rot="3307423" flipH="1">
              <a:off x="7990708" y="4772877"/>
              <a:ext cx="748923"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Lâm</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90" name="TextBox 289"/>
            <p:cNvSpPr txBox="1"/>
            <p:nvPr/>
          </p:nvSpPr>
          <p:spPr>
            <a:xfrm rot="3944975" flipH="1">
              <a:off x="7687412" y="5008390"/>
              <a:ext cx="843501"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Minh</a:t>
              </a:r>
            </a:p>
          </p:txBody>
        </p:sp>
        <p:sp>
          <p:nvSpPr>
            <p:cNvPr id="291" name="TextBox 290"/>
            <p:cNvSpPr txBox="1"/>
            <p:nvPr/>
          </p:nvSpPr>
          <p:spPr>
            <a:xfrm rot="4494982" flipH="1">
              <a:off x="7436963" y="5199565"/>
              <a:ext cx="82747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Ngân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92" name="TextBox 291"/>
            <p:cNvSpPr txBox="1"/>
            <p:nvPr/>
          </p:nvSpPr>
          <p:spPr>
            <a:xfrm rot="4939664" flipH="1">
              <a:off x="7147362" y="5260055"/>
              <a:ext cx="843501"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Minh</a:t>
              </a:r>
            </a:p>
          </p:txBody>
        </p:sp>
        <p:sp>
          <p:nvSpPr>
            <p:cNvPr id="294" name="TextBox 293"/>
            <p:cNvSpPr txBox="1"/>
            <p:nvPr/>
          </p:nvSpPr>
          <p:spPr>
            <a:xfrm rot="6145872" flipH="1">
              <a:off x="6082477" y="5216141"/>
              <a:ext cx="1649811"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Bảo</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Nguyên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295" name="TextBox 294"/>
            <p:cNvSpPr txBox="1"/>
            <p:nvPr/>
          </p:nvSpPr>
          <p:spPr>
            <a:xfrm rot="6306669" flipH="1">
              <a:off x="5718904" y="5091575"/>
              <a:ext cx="1806905" cy="430887"/>
            </a:xfrm>
            <a:prstGeom prst="rect">
              <a:avLst/>
            </a:prstGeom>
            <a:noFill/>
          </p:spPr>
          <p:txBody>
            <a:bodyPr wrap="none" rtlCol="0">
              <a:spAutoFit/>
            </a:bodyPr>
            <a:lstStyle/>
            <a:p>
              <a:r>
                <a:rPr lang="en-US" sz="2200" b="1" dirty="0" err="1">
                  <a:solidFill>
                    <a:schemeClr val="bg1"/>
                  </a:solidFill>
                  <a:latin typeface="Times New Roman" panose="02020603050405020304" pitchFamily="18" charset="0"/>
                  <a:cs typeface="Times New Roman" panose="02020603050405020304" pitchFamily="18" charset="0"/>
                </a:rPr>
                <a:t>Thảo</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Nguyên</a:t>
              </a:r>
              <a:endParaRPr lang="en-US" sz="2200" b="1" dirty="0">
                <a:solidFill>
                  <a:schemeClr val="bg1"/>
                </a:solidFill>
                <a:latin typeface="Times New Roman" panose="02020603050405020304" pitchFamily="18" charset="0"/>
                <a:cs typeface="Times New Roman" panose="02020603050405020304" pitchFamily="18" charset="0"/>
              </a:endParaRPr>
            </a:p>
          </p:txBody>
        </p:sp>
      </p:grpSp>
      <p:sp>
        <p:nvSpPr>
          <p:cNvPr id="78" name="Rounded Rectangle 77">
            <a:hlinkClick r:id="rId5" action="ppaction://hlinksldjump"/>
          </p:cNvPr>
          <p:cNvSpPr/>
          <p:nvPr/>
        </p:nvSpPr>
        <p:spPr>
          <a:xfrm>
            <a:off x="934403" y="2463533"/>
            <a:ext cx="723014" cy="64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79" name="Rounded Rectangle 78">
            <a:hlinkClick r:id="rId6" action="ppaction://hlinksldjump"/>
          </p:cNvPr>
          <p:cNvSpPr/>
          <p:nvPr/>
        </p:nvSpPr>
        <p:spPr>
          <a:xfrm>
            <a:off x="2204568" y="2463533"/>
            <a:ext cx="723014" cy="6411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80" name="Rounded Rectangle 79">
            <a:hlinkClick r:id="rId7" action="ppaction://hlinksldjump"/>
          </p:cNvPr>
          <p:cNvSpPr/>
          <p:nvPr/>
        </p:nvSpPr>
        <p:spPr>
          <a:xfrm>
            <a:off x="3524783" y="2463533"/>
            <a:ext cx="723014" cy="6411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81" name="TextBox 80"/>
          <p:cNvSpPr txBox="1"/>
          <p:nvPr/>
        </p:nvSpPr>
        <p:spPr>
          <a:xfrm>
            <a:off x="257725" y="745927"/>
            <a:ext cx="4819845" cy="1323439"/>
          </a:xfrm>
          <a:prstGeom prst="rect">
            <a:avLst/>
          </a:prstGeom>
          <a:noFill/>
        </p:spPr>
        <p:txBody>
          <a:bodyPr wrap="none" rtlCol="0">
            <a:spAutoFit/>
          </a:bodyPr>
          <a:lstStyle/>
          <a:p>
            <a:pPr algn="ctr"/>
            <a:r>
              <a:rPr lang="en-US" sz="4000" b="1" dirty="0" err="1">
                <a:solidFill>
                  <a:srgbClr val="FF6600"/>
                </a:solidFill>
                <a:latin typeface="Times New Roman" panose="02020603050405020304" pitchFamily="18" charset="0"/>
                <a:cs typeface="Times New Roman" panose="02020603050405020304" pitchFamily="18" charset="0"/>
              </a:rPr>
              <a:t>KIỂM</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TRA</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BÀI</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CŨ</a:t>
            </a:r>
            <a:r>
              <a:rPr lang="en-US" sz="4000" b="1" dirty="0">
                <a:solidFill>
                  <a:srgbClr val="FF6600"/>
                </a:solidFill>
                <a:latin typeface="Times New Roman" panose="02020603050405020304" pitchFamily="18" charset="0"/>
                <a:cs typeface="Times New Roman" panose="02020603050405020304" pitchFamily="18" charset="0"/>
              </a:rPr>
              <a:t> </a:t>
            </a:r>
          </a:p>
          <a:p>
            <a:pPr algn="ctr"/>
            <a:r>
              <a:rPr lang="en-US" sz="4000" b="1" dirty="0" err="1">
                <a:solidFill>
                  <a:srgbClr val="FF6600"/>
                </a:solidFill>
                <a:latin typeface="Times New Roman" panose="02020603050405020304" pitchFamily="18" charset="0"/>
                <a:cs typeface="Times New Roman" panose="02020603050405020304" pitchFamily="18" charset="0"/>
              </a:rPr>
              <a:t>NGẪU</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NHIÊN</a:t>
            </a:r>
            <a:endParaRPr lang="en-US" sz="4000" b="1" dirty="0">
              <a:solidFill>
                <a:srgbClr val="FF6600"/>
              </a:solidFill>
              <a:latin typeface="Times New Roman" panose="02020603050405020304" pitchFamily="18" charset="0"/>
              <a:cs typeface="Times New Roman" panose="02020603050405020304" pitchFamily="18" charset="0"/>
            </a:endParaRPr>
          </a:p>
        </p:txBody>
      </p:sp>
      <p:pic>
        <p:nvPicPr>
          <p:cNvPr id="83" name="Picture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2572" y="3638506"/>
            <a:ext cx="1660989" cy="1668404"/>
          </a:xfrm>
          <a:prstGeom prst="rect">
            <a:avLst/>
          </a:prstGeom>
          <a:ln>
            <a:noFill/>
          </a:ln>
          <a:effectLst>
            <a:glow rad="736600">
              <a:schemeClr val="accent1">
                <a:alpha val="0"/>
              </a:schemeClr>
            </a:glow>
            <a:outerShdw blurRad="292100" dist="139700" dir="2700000" algn="tl" rotWithShape="0">
              <a:srgbClr val="333333">
                <a:alpha val="65000"/>
              </a:srgbClr>
            </a:outerShdw>
            <a:softEdge rad="101600"/>
          </a:effectLst>
        </p:spPr>
      </p:pic>
      <p:sp>
        <p:nvSpPr>
          <p:cNvPr id="72" name="Oval 71"/>
          <p:cNvSpPr/>
          <p:nvPr/>
        </p:nvSpPr>
        <p:spPr>
          <a:xfrm rot="6346749" flipH="1">
            <a:off x="6826497" y="2527163"/>
            <a:ext cx="1371600" cy="13716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pic>
        <p:nvPicPr>
          <p:cNvPr id="298" name="Picture 29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81985" y="6047805"/>
            <a:ext cx="1044980" cy="1044980"/>
          </a:xfrm>
          <a:prstGeom prst="rect">
            <a:avLst/>
          </a:prstGeom>
        </p:spPr>
      </p:pic>
      <p:grpSp>
        <p:nvGrpSpPr>
          <p:cNvPr id="301" name="Group 300"/>
          <p:cNvGrpSpPr/>
          <p:nvPr/>
        </p:nvGrpSpPr>
        <p:grpSpPr>
          <a:xfrm>
            <a:off x="10131975" y="3045092"/>
            <a:ext cx="2127143" cy="776650"/>
            <a:chOff x="10770032" y="2889862"/>
            <a:chExt cx="1515294" cy="776650"/>
          </a:xfrm>
        </p:grpSpPr>
        <p:pic>
          <p:nvPicPr>
            <p:cNvPr id="84" name="Picture 83"/>
            <p:cNvPicPr>
              <a:picLocks noChangeAspect="1"/>
            </p:cNvPicPr>
            <p:nvPr/>
          </p:nvPicPr>
          <p:blipFill rotWithShape="1">
            <a:blip r:embed="rId11" cstate="print">
              <a:extLst>
                <a:ext uri="{28A0092B-C50C-407E-A947-70E740481C1C}">
                  <a14:useLocalDpi xmlns:a14="http://schemas.microsoft.com/office/drawing/2010/main" val="0"/>
                </a:ext>
              </a:extLst>
            </a:blip>
            <a:srcRect t="14157" r="13971"/>
            <a:stretch/>
          </p:blipFill>
          <p:spPr>
            <a:xfrm rot="6348742">
              <a:off x="11225366" y="2434528"/>
              <a:ext cx="604626" cy="1515294"/>
            </a:xfrm>
            <a:prstGeom prst="rect">
              <a:avLst/>
            </a:prstGeom>
            <a:effectLst>
              <a:glow>
                <a:schemeClr val="accent1"/>
              </a:glow>
              <a:reflection endPos="0" dir="5400000" sy="-100000" algn="bl" rotWithShape="0"/>
              <a:softEdge rad="12700"/>
            </a:effectLst>
          </p:spPr>
        </p:pic>
        <p:sp>
          <p:nvSpPr>
            <p:cNvPr id="299" name="Heart 298"/>
            <p:cNvSpPr/>
            <p:nvPr/>
          </p:nvSpPr>
          <p:spPr>
            <a:xfrm rot="20306608">
              <a:off x="12026861" y="3025003"/>
              <a:ext cx="255542" cy="381756"/>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Heart 299"/>
            <p:cNvSpPr/>
            <p:nvPr/>
          </p:nvSpPr>
          <p:spPr>
            <a:xfrm rot="12684261">
              <a:off x="12009882" y="3284756"/>
              <a:ext cx="255542" cy="381756"/>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TextBox 301"/>
          <p:cNvSpPr txBox="1"/>
          <p:nvPr/>
        </p:nvSpPr>
        <p:spPr>
          <a:xfrm>
            <a:off x="2846944" y="6468226"/>
            <a:ext cx="6157776" cy="369332"/>
          </a:xfrm>
          <a:prstGeom prst="rect">
            <a:avLst/>
          </a:prstGeom>
          <a:noFill/>
        </p:spPr>
        <p:txBody>
          <a:bodyPr wrap="none" rtlCol="0">
            <a:spAutoFit/>
          </a:bodyPr>
          <a:lstStyle/>
          <a:p>
            <a:r>
              <a:rPr lang="en-US" b="1" dirty="0" err="1">
                <a:solidFill>
                  <a:schemeClr val="bg1"/>
                </a:solidFill>
                <a:latin typeface="Times New Roman" panose="02020603050405020304" pitchFamily="18" charset="0"/>
                <a:cs typeface="Times New Roman" panose="02020603050405020304" pitchFamily="18" charset="0"/>
              </a:rPr>
              <a:t>Thiết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kế:Hoàng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Thị</a:t>
            </a:r>
            <a:r>
              <a:rPr lang="en-US" b="1" dirty="0">
                <a:solidFill>
                  <a:schemeClr val="bg1"/>
                </a:solidFill>
                <a:latin typeface="Times New Roman" panose="02020603050405020304" pitchFamily="18" charset="0"/>
                <a:cs typeface="Times New Roman" panose="02020603050405020304" pitchFamily="18" charset="0"/>
              </a:rPr>
              <a:t> </a:t>
            </a:r>
            <a:r>
              <a:rPr lang="en-US" b="1">
                <a:solidFill>
                  <a:schemeClr val="bg1"/>
                </a:solidFill>
                <a:latin typeface="Times New Roman" panose="02020603050405020304" pitchFamily="18" charset="0"/>
                <a:cs typeface="Times New Roman" panose="02020603050405020304" pitchFamily="18" charset="0"/>
              </a:rPr>
              <a:t>Hạnh </a:t>
            </a:r>
            <a:r>
              <a:rPr lang="en-US" b="1" dirty="0">
                <a:solidFill>
                  <a:schemeClr val="bg1"/>
                </a:solidFill>
                <a:latin typeface="Times New Roman" panose="02020603050405020304" pitchFamily="18" charset="0"/>
                <a:cs typeface="Times New Roman" panose="02020603050405020304" pitchFamily="18" charset="0"/>
              </a:rPr>
              <a:t>– GV </a:t>
            </a:r>
            <a:r>
              <a:rPr lang="en-US" b="1" dirty="0" err="1">
                <a:solidFill>
                  <a:schemeClr val="bg1"/>
                </a:solidFill>
                <a:latin typeface="Times New Roman" panose="02020603050405020304" pitchFamily="18" charset="0"/>
                <a:cs typeface="Times New Roman" panose="02020603050405020304" pitchFamily="18" charset="0"/>
              </a:rPr>
              <a:t>trường</a:t>
            </a:r>
            <a:r>
              <a:rPr lang="en-US" b="1" dirty="0">
                <a:solidFill>
                  <a:schemeClr val="bg1"/>
                </a:solidFill>
                <a:latin typeface="Times New Roman" panose="02020603050405020304" pitchFamily="18" charset="0"/>
                <a:cs typeface="Times New Roman" panose="02020603050405020304" pitchFamily="18" charset="0"/>
              </a:rPr>
              <a:t> THCS </a:t>
            </a:r>
            <a:r>
              <a:rPr lang="en-US" b="1" dirty="0" err="1">
                <a:solidFill>
                  <a:schemeClr val="bg1"/>
                </a:solidFill>
                <a:latin typeface="Times New Roman" panose="02020603050405020304" pitchFamily="18" charset="0"/>
                <a:cs typeface="Times New Roman" panose="02020603050405020304" pitchFamily="18" charset="0"/>
              </a:rPr>
              <a:t>xã</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Xuân</a:t>
            </a:r>
            <a:r>
              <a:rPr lang="en-US" b="1" dirty="0">
                <a:solidFill>
                  <a:schemeClr val="bg1"/>
                </a:solidFill>
                <a:latin typeface="Times New Roman" panose="02020603050405020304" pitchFamily="18" charset="0"/>
                <a:cs typeface="Times New Roman" panose="02020603050405020304" pitchFamily="18" charset="0"/>
              </a:rPr>
              <a:t> Giao</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656951" y="2473985"/>
            <a:ext cx="1721544" cy="1468376"/>
          </a:xfrm>
          <a:prstGeom prst="rect">
            <a:avLst/>
          </a:prstGeom>
        </p:spPr>
      </p:pic>
      <p:pic>
        <p:nvPicPr>
          <p:cNvPr id="9" name="Nhac-nen-khi-quay-chiec-non-ky-dieu-1-CNK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911848" y="-619852"/>
            <a:ext cx="609600" cy="609600"/>
          </a:xfrm>
          <a:prstGeom prst="rect">
            <a:avLst/>
          </a:prstGeom>
        </p:spPr>
      </p:pic>
    </p:spTree>
    <p:extLst>
      <p:ext uri="{BB962C8B-B14F-4D97-AF65-F5344CB8AC3E}">
        <p14:creationId xmlns:p14="http://schemas.microsoft.com/office/powerpoint/2010/main" val="17246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childTnLst>
                                    <p:animClr clrSpc="hsl" dir="cw">
                                      <p:cBhvr override="childStyle">
                                        <p:cTn id="6" dur="500" fill="hold"/>
                                        <p:tgtEl>
                                          <p:spTgt spid="81"/>
                                        </p:tgtEl>
                                        <p:attrNameLst>
                                          <p:attrName>style.color</p:attrName>
                                        </p:attrNameLst>
                                      </p:cBhvr>
                                      <p:by>
                                        <p:hsl h="10842353" s="0" l="0"/>
                                      </p:by>
                                    </p:animClr>
                                    <p:animClr clrSpc="hsl" dir="cw">
                                      <p:cBhvr>
                                        <p:cTn id="7" dur="500" fill="hold"/>
                                        <p:tgtEl>
                                          <p:spTgt spid="81"/>
                                        </p:tgtEl>
                                        <p:attrNameLst>
                                          <p:attrName>fillcolor</p:attrName>
                                        </p:attrNameLst>
                                      </p:cBhvr>
                                      <p:by>
                                        <p:hsl h="10842353" s="0" l="0"/>
                                      </p:by>
                                    </p:animClr>
                                    <p:animClr clrSpc="hsl" dir="cw">
                                      <p:cBhvr>
                                        <p:cTn id="8" dur="500" fill="hold"/>
                                        <p:tgtEl>
                                          <p:spTgt spid="81"/>
                                        </p:tgtEl>
                                        <p:attrNameLst>
                                          <p:attrName>stroke.color</p:attrName>
                                        </p:attrNameLst>
                                      </p:cBhvr>
                                      <p:by>
                                        <p:hsl h="10842353" s="0" l="0"/>
                                      </p:by>
                                    </p:animClr>
                                    <p:set>
                                      <p:cBhvr>
                                        <p:cTn id="9" dur="500" fill="hold"/>
                                        <p:tgtEl>
                                          <p:spTgt spid="8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mediacall" presetSubtype="0" fill="hold" nodeType="clickEffect">
                                  <p:stCondLst>
                                    <p:cond delay="0"/>
                                  </p:stCondLst>
                                  <p:childTnLst>
                                    <p:cmd type="call" cmd="stop">
                                      <p:cBhvr>
                                        <p:cTn id="13" dur="1" fill="hold"/>
                                        <p:tgtEl>
                                          <p:spTgt spid="9"/>
                                        </p:tgtEl>
                                      </p:cBhvr>
                                    </p:cmd>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9"/>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9"/>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78"/>
                                        </p:tgtEl>
                                        <p:attrNameLst>
                                          <p:attrName>ppt_x</p:attrName>
                                        </p:attrNameLst>
                                      </p:cBhvr>
                                      <p:tavLst>
                                        <p:tav tm="0">
                                          <p:val>
                                            <p:strVal val="ppt_x"/>
                                          </p:val>
                                        </p:tav>
                                        <p:tav tm="100000">
                                          <p:val>
                                            <p:strVal val="ppt_x"/>
                                          </p:val>
                                        </p:tav>
                                      </p:tavLst>
                                    </p:anim>
                                    <p:anim calcmode="lin" valueType="num">
                                      <p:cBhvr additive="base">
                                        <p:cTn id="31" dur="500"/>
                                        <p:tgtEl>
                                          <p:spTgt spid="78"/>
                                        </p:tgtEl>
                                        <p:attrNameLst>
                                          <p:attrName>ppt_y</p:attrName>
                                        </p:attrNameLst>
                                      </p:cBhvr>
                                      <p:tavLst>
                                        <p:tav tm="0">
                                          <p:val>
                                            <p:strVal val="ppt_y"/>
                                          </p:val>
                                        </p:tav>
                                        <p:tav tm="100000">
                                          <p:val>
                                            <p:strVal val="1+ppt_h/2"/>
                                          </p:val>
                                        </p:tav>
                                      </p:tavLst>
                                    </p:anim>
                                    <p:set>
                                      <p:cBhvr>
                                        <p:cTn id="32"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3" restart="whenNotActive" fill="hold" evtFilter="cancelBubble" nodeType="interactiveSeq">
                <p:stCondLst>
                  <p:cond evt="onClick" delay="0">
                    <p:tgtEl>
                      <p:spTgt spid="79"/>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79"/>
                                        </p:tgtEl>
                                        <p:attrNameLst>
                                          <p:attrName>ppt_w</p:attrName>
                                        </p:attrNameLst>
                                      </p:cBhvr>
                                      <p:tavLst>
                                        <p:tav tm="0">
                                          <p:val>
                                            <p:strVal val="ppt_w"/>
                                          </p:val>
                                        </p:tav>
                                        <p:tav tm="100000">
                                          <p:val>
                                            <p:fltVal val="0"/>
                                          </p:val>
                                        </p:tav>
                                      </p:tavLst>
                                    </p:anim>
                                    <p:anim calcmode="lin" valueType="num">
                                      <p:cBhvr>
                                        <p:cTn id="38" dur="500"/>
                                        <p:tgtEl>
                                          <p:spTgt spid="79"/>
                                        </p:tgtEl>
                                        <p:attrNameLst>
                                          <p:attrName>ppt_h</p:attrName>
                                        </p:attrNameLst>
                                      </p:cBhvr>
                                      <p:tavLst>
                                        <p:tav tm="0">
                                          <p:val>
                                            <p:strVal val="ppt_h"/>
                                          </p:val>
                                        </p:tav>
                                        <p:tav tm="100000">
                                          <p:val>
                                            <p:fltVal val="0"/>
                                          </p:val>
                                        </p:tav>
                                      </p:tavLst>
                                    </p:anim>
                                    <p:animEffect transition="out" filter="fade">
                                      <p:cBhvr>
                                        <p:cTn id="39" dur="500"/>
                                        <p:tgtEl>
                                          <p:spTgt spid="79"/>
                                        </p:tgtEl>
                                      </p:cBhvr>
                                    </p:animEffect>
                                    <p:set>
                                      <p:cBhvr>
                                        <p:cTn id="40"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41" restart="whenNotActive" fill="hold" evtFilter="cancelBubble" nodeType="interactiveSeq">
                <p:stCondLst>
                  <p:cond evt="onClick" delay="0">
                    <p:tgtEl>
                      <p:spTgt spid="80"/>
                    </p:tgtEl>
                  </p:cond>
                </p:stCondLst>
                <p:endSync evt="end" delay="0">
                  <p:rtn val="all"/>
                </p:endSync>
                <p:childTnLst>
                  <p:par>
                    <p:cTn id="42" fill="hold">
                      <p:stCondLst>
                        <p:cond delay="0"/>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80"/>
                                        </p:tgtEl>
                                      </p:cBhvr>
                                    </p:animEffect>
                                    <p:anim calcmode="lin" valueType="num">
                                      <p:cBhvr>
                                        <p:cTn id="46" dur="1822" tmFilter="0,0; 0.14,0.31; 0.43,0.73; 0.71,0.91; 1.0,1.0">
                                          <p:stCondLst>
                                            <p:cond delay="0"/>
                                          </p:stCondLst>
                                        </p:cTn>
                                        <p:tgtEl>
                                          <p:spTgt spid="80"/>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80"/>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8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8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8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8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80"/>
                                        </p:tgtEl>
                                        <p:attrNameLst>
                                          <p:attrName>ppt_y</p:attrName>
                                        </p:attrNameLst>
                                      </p:cBhvr>
                                      <p:tavLst>
                                        <p:tav tm="0">
                                          <p:val>
                                            <p:strVal val="ppt_y"/>
                                          </p:val>
                                        </p:tav>
                                        <p:tav tm="100000">
                                          <p:val>
                                            <p:strVal val="ppt_y+ppt_h"/>
                                          </p:val>
                                        </p:tav>
                                      </p:tavLst>
                                    </p:anim>
                                    <p:animScale>
                                      <p:cBhvr>
                                        <p:cTn id="53" dur="26">
                                          <p:stCondLst>
                                            <p:cond delay="620"/>
                                          </p:stCondLst>
                                        </p:cTn>
                                        <p:tgtEl>
                                          <p:spTgt spid="80"/>
                                        </p:tgtEl>
                                      </p:cBhvr>
                                      <p:to x="100000" y="60000"/>
                                    </p:animScale>
                                    <p:animScale>
                                      <p:cBhvr>
                                        <p:cTn id="54" dur="166" decel="50000">
                                          <p:stCondLst>
                                            <p:cond delay="646"/>
                                          </p:stCondLst>
                                        </p:cTn>
                                        <p:tgtEl>
                                          <p:spTgt spid="80"/>
                                        </p:tgtEl>
                                      </p:cBhvr>
                                      <p:to x="100000" y="100000"/>
                                    </p:animScale>
                                    <p:animScale>
                                      <p:cBhvr>
                                        <p:cTn id="55" dur="26">
                                          <p:stCondLst>
                                            <p:cond delay="1312"/>
                                          </p:stCondLst>
                                        </p:cTn>
                                        <p:tgtEl>
                                          <p:spTgt spid="80"/>
                                        </p:tgtEl>
                                      </p:cBhvr>
                                      <p:to x="100000" y="80000"/>
                                    </p:animScale>
                                    <p:animScale>
                                      <p:cBhvr>
                                        <p:cTn id="56" dur="166" decel="50000">
                                          <p:stCondLst>
                                            <p:cond delay="1338"/>
                                          </p:stCondLst>
                                        </p:cTn>
                                        <p:tgtEl>
                                          <p:spTgt spid="80"/>
                                        </p:tgtEl>
                                      </p:cBhvr>
                                      <p:to x="100000" y="100000"/>
                                    </p:animScale>
                                    <p:animScale>
                                      <p:cBhvr>
                                        <p:cTn id="57" dur="26">
                                          <p:stCondLst>
                                            <p:cond delay="1642"/>
                                          </p:stCondLst>
                                        </p:cTn>
                                        <p:tgtEl>
                                          <p:spTgt spid="80"/>
                                        </p:tgtEl>
                                      </p:cBhvr>
                                      <p:to x="100000" y="90000"/>
                                    </p:animScale>
                                    <p:animScale>
                                      <p:cBhvr>
                                        <p:cTn id="58" dur="166" decel="50000">
                                          <p:stCondLst>
                                            <p:cond delay="1668"/>
                                          </p:stCondLst>
                                        </p:cTn>
                                        <p:tgtEl>
                                          <p:spTgt spid="80"/>
                                        </p:tgtEl>
                                      </p:cBhvr>
                                      <p:to x="100000" y="100000"/>
                                    </p:animScale>
                                    <p:animScale>
                                      <p:cBhvr>
                                        <p:cTn id="59" dur="26">
                                          <p:stCondLst>
                                            <p:cond delay="1808"/>
                                          </p:stCondLst>
                                        </p:cTn>
                                        <p:tgtEl>
                                          <p:spTgt spid="80"/>
                                        </p:tgtEl>
                                      </p:cBhvr>
                                      <p:to x="100000" y="95000"/>
                                    </p:animScale>
                                    <p:animScale>
                                      <p:cBhvr>
                                        <p:cTn id="60" dur="166" decel="50000">
                                          <p:stCondLst>
                                            <p:cond delay="1834"/>
                                          </p:stCondLst>
                                        </p:cTn>
                                        <p:tgtEl>
                                          <p:spTgt spid="80"/>
                                        </p:tgtEl>
                                      </p:cBhvr>
                                      <p:to x="100000" y="100000"/>
                                    </p:animScale>
                                    <p:set>
                                      <p:cBhvr>
                                        <p:cTn id="61" dur="1" fill="hold">
                                          <p:stCondLst>
                                            <p:cond delay="1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audio>
              <p:cMediaNode vol="80000">
                <p:cTn id="62" fill="hold" display="0">
                  <p:stCondLst>
                    <p:cond delay="indefinite"/>
                  </p:stCondLst>
                  <p:endCondLst>
                    <p:cond evt="onStopAudio" delay="0">
                      <p:tgtEl>
                        <p:sldTgt/>
                      </p:tgtEl>
                    </p:cond>
                  </p:endCondLst>
                </p:cTn>
                <p:tgtEl>
                  <p:spTgt spid="9"/>
                </p:tgtEl>
              </p:cMediaNode>
            </p:audio>
            <p:seq concurrent="1" nextAc="seek">
              <p:cTn id="63" restart="whenNotActive" fill="hold" evtFilter="cancelBubble" nodeType="interactiveSeq">
                <p:stCondLst>
                  <p:cond evt="onClick" delay="0">
                    <p:tgtEl>
                      <p:spTgt spid="83"/>
                    </p:tgtEl>
                  </p:cond>
                </p:stCondLst>
                <p:endSync evt="end" delay="0">
                  <p:rtn val="all"/>
                </p:endSync>
                <p:childTnLst>
                  <p:par>
                    <p:cTn id="64" fill="hold">
                      <p:stCondLst>
                        <p:cond delay="0"/>
                      </p:stCondLst>
                      <p:childTnLst>
                        <p:par>
                          <p:cTn id="65" fill="hold">
                            <p:stCondLst>
                              <p:cond delay="0"/>
                            </p:stCondLst>
                            <p:childTnLst>
                              <p:par>
                                <p:cTn id="66" presetID="8" presetClass="emph" presetSubtype="0" repeatCount="indefinite" fill="hold" nodeType="clickEffect">
                                  <p:stCondLst>
                                    <p:cond delay="0"/>
                                  </p:stCondLst>
                                  <p:endCondLst>
                                    <p:cond evt="onNext" delay="0">
                                      <p:tgtEl>
                                        <p:sldTgt/>
                                      </p:tgtEl>
                                    </p:cond>
                                  </p:endCondLst>
                                  <p:childTnLst>
                                    <p:animRot by="21600000">
                                      <p:cBhvr>
                                        <p:cTn id="67" dur="500" fill="hold"/>
                                        <p:tgtEl>
                                          <p:spTgt spid="8"/>
                                        </p:tgtEl>
                                        <p:attrNameLst>
                                          <p:attrName>r</p:attrName>
                                        </p:attrNameLst>
                                      </p:cBhvr>
                                    </p:animRot>
                                  </p:childTnLst>
                                </p:cTn>
                              </p:par>
                              <p:par>
                                <p:cTn id="68" presetID="1" presetClass="mediacall" presetSubtype="0" fill="hold" nodeType="withEffect">
                                  <p:stCondLst>
                                    <p:cond delay="0"/>
                                  </p:stCondLst>
                                  <p:childTnLst>
                                    <p:cmd type="call" cmd="playFrom(0.0)">
                                      <p:cBhvr>
                                        <p:cTn id="69" dur="30406" fill="hold"/>
                                        <p:tgtEl>
                                          <p:spTgt spid="9"/>
                                        </p:tgtEl>
                                      </p:cBhvr>
                                    </p:cmd>
                                  </p:childTnLst>
                                </p:cTn>
                              </p:par>
                            </p:childTnLst>
                          </p:cTn>
                        </p:par>
                      </p:childTnLst>
                    </p:cTn>
                  </p:par>
                </p:childTnLst>
              </p:cTn>
              <p:nextCondLst>
                <p:cond evt="onClick" delay="0">
                  <p:tgtEl>
                    <p:spTgt spid="83"/>
                  </p:tgtEl>
                </p:cond>
              </p:nextCondLst>
            </p:seq>
          </p:childTnLst>
        </p:cTn>
      </p:par>
    </p:tnLst>
    <p:bldLst>
      <p:bldP spid="78" grpId="0" animBg="1"/>
      <p:bldP spid="79" grpId="0" animBg="1"/>
      <p:bldP spid="80" grpId="0" animBg="1"/>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xmlns=""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383608"/>
            <a:ext cx="12191999" cy="2771712"/>
          </a:xfrm>
          <a:prstGeom prst="rect">
            <a:avLst/>
          </a:prstGeom>
        </p:spPr>
      </p:pic>
      <p:sp>
        <p:nvSpPr>
          <p:cNvPr id="34" name="Rectangle: Rounded Corners 33">
            <a:extLst>
              <a:ext uri="{FF2B5EF4-FFF2-40B4-BE49-F238E27FC236}">
                <a16:creationId xmlns:a16="http://schemas.microsoft.com/office/drawing/2014/main" xmlns="" id="{5F915C09-B224-DACB-BD0C-69B69833DDC1}"/>
              </a:ext>
            </a:extLst>
          </p:cNvPr>
          <p:cNvSpPr/>
          <p:nvPr/>
        </p:nvSpPr>
        <p:spPr>
          <a:xfrm>
            <a:off x="667949" y="3578149"/>
            <a:ext cx="10742734" cy="12434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noProof="1" smtClean="0">
                <a:solidFill>
                  <a:prstClr val="black"/>
                </a:solidFill>
                <a:latin typeface="Arial" panose="020B0604020202020204" pitchFamily="34" charset="0"/>
                <a:cs typeface="Arial" panose="020B0604020202020204" pitchFamily="34" charset="0"/>
              </a:rPr>
              <a:t>B</a:t>
            </a:r>
          </a:p>
          <a:p>
            <a:pPr algn="ctr" defTabSz="914446"/>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5" name="Rectangle: Rounded Corners 34">
                <a:extLst>
                  <a:ext uri="{FF2B5EF4-FFF2-40B4-BE49-F238E27FC236}">
                    <a16:creationId xmlns:a16="http://schemas.microsoft.com/office/drawing/2014/main" xmlns="" id="{DF90C372-A858-AA21-3A9F-93AD2BB7CB50}"/>
                  </a:ext>
                </a:extLst>
              </p:cNvPr>
              <p:cNvSpPr/>
              <p:nvPr/>
            </p:nvSpPr>
            <p:spPr>
              <a:xfrm>
                <a:off x="667948" y="599344"/>
                <a:ext cx="10853057" cy="2865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46">
                  <a:lnSpc>
                    <a:spcPct val="150000"/>
                  </a:lnSpc>
                </a:pPr>
                <a:r>
                  <a:rPr lang="fr-FR" sz="2667" b="1" smtClean="0">
                    <a:solidFill>
                      <a:schemeClr val="tx1"/>
                    </a:solidFill>
                    <a:latin typeface="Arial" panose="020B0604020202020204" pitchFamily="34" charset="0"/>
                    <a:cs typeface="Arial" panose="020B0604020202020204" pitchFamily="34" charset="0"/>
                  </a:rPr>
                  <a:t>	Câu </a:t>
                </a:r>
                <a:r>
                  <a:rPr lang="fr-FR" sz="2667" b="1" dirty="0">
                    <a:solidFill>
                      <a:schemeClr val="tx1"/>
                    </a:solidFill>
                    <a:latin typeface="Arial" panose="020B0604020202020204" pitchFamily="34" charset="0"/>
                    <a:cs typeface="Arial" panose="020B0604020202020204" pitchFamily="34" charset="0"/>
                  </a:rPr>
                  <a:t>1</a:t>
                </a:r>
                <a:r>
                  <a:rPr lang="fr-FR" sz="2667" b="1">
                    <a:solidFill>
                      <a:schemeClr val="tx1"/>
                    </a:solidFill>
                    <a:latin typeface="Arial" panose="020B0604020202020204" pitchFamily="34" charset="0"/>
                    <a:cs typeface="Arial" panose="020B0604020202020204" pitchFamily="34" charset="0"/>
                  </a:rPr>
                  <a:t>:</a:t>
                </a:r>
                <a:r>
                  <a:rPr lang="fr-FR" sz="2667">
                    <a:solidFill>
                      <a:schemeClr val="tx1"/>
                    </a:solidFill>
                    <a:latin typeface="Arial" panose="020B0604020202020204" pitchFamily="34" charset="0"/>
                    <a:cs typeface="Arial" panose="020B0604020202020204" pitchFamily="34" charset="0"/>
                  </a:rPr>
                  <a:t> </a:t>
                </a:r>
                <a:r>
                  <a:rPr lang="fr-FR" sz="2667" smtClean="0">
                    <a:solidFill>
                      <a:schemeClr val="tx1"/>
                    </a:solidFill>
                    <a:latin typeface="Arial" panose="020B0604020202020204" pitchFamily="34" charset="0"/>
                    <a:cs typeface="Arial" panose="020B0604020202020204" pitchFamily="34" charset="0"/>
                  </a:rPr>
                  <a:t>Tìm các cặp tỉ số bằng nhau trong các cặp tỉ số sau:</a:t>
                </a:r>
                <a:r>
                  <a:rPr lang="fr-FR" sz="2667" dirty="0">
                    <a:solidFill>
                      <a:schemeClr val="tx1"/>
                    </a:solidFill>
                    <a:latin typeface="Arial" panose="020B0604020202020204" pitchFamily="34" charset="0"/>
                    <a:cs typeface="Arial" panose="020B0604020202020204" pitchFamily="34" charset="0"/>
                  </a:rPr>
                  <a:t/>
                </a:r>
                <a:br>
                  <a:rPr lang="fr-FR" sz="2667" dirty="0">
                    <a:solidFill>
                      <a:schemeClr val="tx1"/>
                    </a:solidFill>
                    <a:latin typeface="Arial" panose="020B0604020202020204" pitchFamily="34" charset="0"/>
                    <a:cs typeface="Arial" panose="020B0604020202020204" pitchFamily="34" charset="0"/>
                  </a:rPr>
                </a:br>
                <a:r>
                  <a:rPr lang="fr-FR" sz="2667" dirty="0">
                    <a:solidFill>
                      <a:schemeClr val="tx1"/>
                    </a:solidFill>
                    <a:latin typeface="Arial" panose="020B0604020202020204" pitchFamily="34" charset="0"/>
                    <a:cs typeface="Arial" panose="020B0604020202020204" pitchFamily="34" charset="0"/>
                  </a:rPr>
                  <a:t>		A. </a:t>
                </a:r>
                <a14:m>
                  <m:oMath xmlns:m="http://schemas.openxmlformats.org/officeDocument/2006/math">
                    <m:f>
                      <m:fPr>
                        <m:ctrlPr>
                          <a:rPr lang="en-US" sz="2667" i="1">
                            <a:solidFill>
                              <a:schemeClr val="tx1"/>
                            </a:solidFill>
                            <a:latin typeface="Cambria Math" panose="02040503050406030204" pitchFamily="18" charset="0"/>
                          </a:rPr>
                        </m:ctrlPr>
                      </m:fPr>
                      <m:num>
                        <m:r>
                          <a:rPr lang="fr-FR" sz="2667" i="1">
                            <a:solidFill>
                              <a:schemeClr val="tx1"/>
                            </a:solidFill>
                            <a:latin typeface="Cambria Math" panose="02040503050406030204" pitchFamily="18" charset="0"/>
                          </a:rPr>
                          <m:t>−</m:t>
                        </m:r>
                        <m:r>
                          <a:rPr lang="fr-FR" sz="2667">
                            <a:solidFill>
                              <a:schemeClr val="tx1"/>
                            </a:solidFill>
                            <a:latin typeface="Cambria Math" panose="02040503050406030204" pitchFamily="18" charset="0"/>
                          </a:rPr>
                          <m:t>4</m:t>
                        </m:r>
                      </m:num>
                      <m:den>
                        <m:r>
                          <a:rPr lang="en-US" sz="2667" b="0" i="0" smtClean="0">
                            <a:solidFill>
                              <a:schemeClr val="tx1"/>
                            </a:solidFill>
                            <a:latin typeface="Cambria Math" panose="02040503050406030204" pitchFamily="18" charset="0"/>
                          </a:rPr>
                          <m:t>20</m:t>
                        </m:r>
                      </m:den>
                    </m:f>
                  </m:oMath>
                </a14:m>
                <a:r>
                  <a:rPr lang="fr-FR" sz="2667" dirty="0" smtClean="0">
                    <a:solidFill>
                      <a:schemeClr val="tx1"/>
                    </a:solidFill>
                    <a:latin typeface="Arial" panose="020B0604020202020204" pitchFamily="34" charset="0"/>
                    <a:cs typeface="Arial" panose="020B0604020202020204" pitchFamily="34" charset="0"/>
                  </a:rPr>
                  <a:t> và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1" smtClean="0">
                            <a:solidFill>
                              <a:schemeClr val="tx1"/>
                            </a:solidFill>
                            <a:latin typeface="Cambria Math" panose="02040503050406030204" pitchFamily="18" charset="0"/>
                          </a:rPr>
                          <m:t>1</m:t>
                        </m:r>
                      </m:num>
                      <m:den>
                        <m:r>
                          <a:rPr lang="en-US" sz="2667" b="0" i="1" smtClean="0">
                            <a:solidFill>
                              <a:schemeClr val="tx1"/>
                            </a:solidFill>
                            <a:latin typeface="Cambria Math" panose="02040503050406030204" pitchFamily="18" charset="0"/>
                          </a:rPr>
                          <m:t>5</m:t>
                        </m:r>
                      </m:den>
                    </m:f>
                  </m:oMath>
                </a14:m>
                <a:r>
                  <a:rPr lang="en-US" sz="2667" smtClean="0">
                    <a:solidFill>
                      <a:schemeClr val="tx1"/>
                    </a:solidFill>
                    <a:latin typeface="Arial" panose="020B0604020202020204" pitchFamily="34" charset="0"/>
                    <a:cs typeface="Arial" panose="020B0604020202020204" pitchFamily="34" charset="0"/>
                  </a:rPr>
                  <a:t>                      B</a:t>
                </a:r>
                <a:r>
                  <a:rPr lang="en-US" sz="2667"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fr-FR" sz="2667" i="1">
                            <a:solidFill>
                              <a:schemeClr val="tx1"/>
                            </a:solidFill>
                            <a:latin typeface="Cambria Math" panose="02040503050406030204" pitchFamily="18" charset="0"/>
                          </a:rPr>
                          <m:t>−</m:t>
                        </m:r>
                        <m:r>
                          <a:rPr lang="en-US" sz="2667" b="0" i="0" smtClean="0">
                            <a:solidFill>
                              <a:schemeClr val="tx1"/>
                            </a:solidFill>
                            <a:latin typeface="Cambria Math" panose="02040503050406030204" pitchFamily="18" charset="0"/>
                          </a:rPr>
                          <m:t>1</m:t>
                        </m:r>
                        <m:r>
                          <a:rPr lang="fr-FR" sz="2667">
                            <a:solidFill>
                              <a:schemeClr val="tx1"/>
                            </a:solidFill>
                            <a:latin typeface="Cambria Math" panose="02040503050406030204" pitchFamily="18" charset="0"/>
                          </a:rPr>
                          <m:t>4</m:t>
                        </m:r>
                      </m:num>
                      <m:den>
                        <m:r>
                          <a:rPr lang="en-US" sz="2667" b="0" i="0" smtClean="0">
                            <a:solidFill>
                              <a:schemeClr val="tx1"/>
                            </a:solidFill>
                            <a:latin typeface="Cambria Math" panose="02040503050406030204" pitchFamily="18" charset="0"/>
                          </a:rPr>
                          <m:t>21</m:t>
                        </m:r>
                      </m:den>
                    </m:f>
                  </m:oMath>
                </a14:m>
                <a:r>
                  <a:rPr lang="en-US" sz="2667" dirty="0" smtClean="0">
                    <a:solidFill>
                      <a:schemeClr val="tx1"/>
                    </a:solidFill>
                    <a:latin typeface="Arial" panose="020B0604020202020204" pitchFamily="34" charset="0"/>
                    <a:cs typeface="Arial" panose="020B0604020202020204" pitchFamily="34" charset="0"/>
                  </a:rPr>
                  <a:t> và </a:t>
                </a:r>
                <a14:m>
                  <m:oMath xmlns:m="http://schemas.openxmlformats.org/officeDocument/2006/math">
                    <m:f>
                      <m:fPr>
                        <m:ctrlPr>
                          <a:rPr lang="en-US" sz="2667" i="1">
                            <a:solidFill>
                              <a:schemeClr val="tx1"/>
                            </a:solidFill>
                            <a:latin typeface="Cambria Math" panose="02040503050406030204" pitchFamily="18" charset="0"/>
                          </a:rPr>
                        </m:ctrlPr>
                      </m:fPr>
                      <m:num>
                        <m:r>
                          <a:rPr lang="fr-FR" sz="2667" i="1">
                            <a:solidFill>
                              <a:schemeClr val="tx1"/>
                            </a:solidFill>
                            <a:latin typeface="Cambria Math" panose="02040503050406030204" pitchFamily="18" charset="0"/>
                          </a:rPr>
                          <m:t>−</m:t>
                        </m:r>
                        <m:r>
                          <a:rPr lang="en-US" sz="2667" b="0" i="1" smtClean="0">
                            <a:solidFill>
                              <a:schemeClr val="tx1"/>
                            </a:solidFill>
                            <a:latin typeface="Cambria Math" panose="02040503050406030204" pitchFamily="18" charset="0"/>
                          </a:rPr>
                          <m:t>2</m:t>
                        </m:r>
                      </m:num>
                      <m:den>
                        <m:r>
                          <a:rPr lang="fr-FR" sz="2667">
                            <a:solidFill>
                              <a:schemeClr val="tx1"/>
                            </a:solidFill>
                            <a:latin typeface="Cambria Math" panose="02040503050406030204" pitchFamily="18" charset="0"/>
                          </a:rPr>
                          <m:t>3</m:t>
                        </m:r>
                      </m:den>
                    </m:f>
                  </m:oMath>
                </a14:m>
                <a:r>
                  <a:rPr lang="en-US" sz="2667" dirty="0">
                    <a:solidFill>
                      <a:schemeClr val="tx1"/>
                    </a:solidFill>
                    <a:latin typeface="Arial" panose="020B0604020202020204" pitchFamily="34" charset="0"/>
                    <a:cs typeface="Arial" panose="020B0604020202020204" pitchFamily="34" charset="0"/>
                  </a:rPr>
                  <a:t/>
                </a:r>
                <a:br>
                  <a:rPr lang="en-US" sz="2667" dirty="0">
                    <a:solidFill>
                      <a:schemeClr val="tx1"/>
                    </a:solidFill>
                    <a:latin typeface="Arial" panose="020B0604020202020204" pitchFamily="34" charset="0"/>
                    <a:cs typeface="Arial" panose="020B0604020202020204" pitchFamily="34" charset="0"/>
                  </a:rPr>
                </a:br>
                <a:r>
                  <a:rPr lang="en-US" sz="2667" dirty="0">
                    <a:solidFill>
                      <a:schemeClr val="tx1"/>
                    </a:solidFill>
                    <a:latin typeface="Arial" panose="020B0604020202020204" pitchFamily="34" charset="0"/>
                    <a:cs typeface="Arial" panose="020B0604020202020204" pitchFamily="34" charset="0"/>
                  </a:rPr>
                  <a:t>		C</a:t>
                </a:r>
                <a:r>
                  <a:rPr lang="en-US" sz="2667">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1" smtClean="0">
                            <a:solidFill>
                              <a:schemeClr val="tx1"/>
                            </a:solidFill>
                            <a:latin typeface="Cambria Math" panose="02040503050406030204" pitchFamily="18" charset="0"/>
                          </a:rPr>
                          <m:t>125</m:t>
                        </m:r>
                      </m:num>
                      <m:den>
                        <m:r>
                          <a:rPr lang="en-US" sz="2667" b="0" i="0" smtClean="0">
                            <a:solidFill>
                              <a:schemeClr val="tx1"/>
                            </a:solidFill>
                            <a:latin typeface="Cambria Math" panose="02040503050406030204" pitchFamily="18" charset="0"/>
                          </a:rPr>
                          <m:t>65</m:t>
                        </m:r>
                      </m:den>
                    </m:f>
                    <m:r>
                      <a:rPr lang="en-US" sz="2667" b="0" i="0" smtClean="0">
                        <a:solidFill>
                          <a:schemeClr val="tx1"/>
                        </a:solidFill>
                        <a:latin typeface="Cambria Math" panose="02040503050406030204" pitchFamily="18" charset="0"/>
                      </a:rPr>
                      <m:t> </m:t>
                    </m:r>
                    <m:r>
                      <m:rPr>
                        <m:sty m:val="p"/>
                      </m:rPr>
                      <a:rPr lang="en-US" sz="2667" b="0" i="0" smtClean="0">
                        <a:solidFill>
                          <a:schemeClr val="tx1"/>
                        </a:solidFill>
                        <a:latin typeface="Cambria Math" panose="02040503050406030204" pitchFamily="18" charset="0"/>
                      </a:rPr>
                      <m:t>v</m:t>
                    </m:r>
                    <m:r>
                      <a:rPr lang="en-US" sz="2667" b="0" i="0" smtClean="0">
                        <a:solidFill>
                          <a:schemeClr val="tx1"/>
                        </a:solidFill>
                        <a:latin typeface="Cambria Math" panose="02040503050406030204" pitchFamily="18" charset="0"/>
                      </a:rPr>
                      <m:t>à</m:t>
                    </m:r>
                    <m:f>
                      <m:fPr>
                        <m:ctrlPr>
                          <a:rPr lang="en-US" sz="2667" i="1">
                            <a:solidFill>
                              <a:schemeClr val="tx1"/>
                            </a:solidFill>
                            <a:latin typeface="Cambria Math" panose="02040503050406030204" pitchFamily="18" charset="0"/>
                          </a:rPr>
                        </m:ctrlPr>
                      </m:fPr>
                      <m:num>
                        <m:r>
                          <a:rPr lang="fr-FR" sz="2667" i="1">
                            <a:solidFill>
                              <a:schemeClr val="tx1"/>
                            </a:solidFill>
                            <a:latin typeface="Cambria Math" panose="02040503050406030204" pitchFamily="18" charset="0"/>
                          </a:rPr>
                          <m:t>−</m:t>
                        </m:r>
                        <m:r>
                          <a:rPr lang="en-US" sz="2667" b="0" i="1" smtClean="0">
                            <a:solidFill>
                              <a:schemeClr val="tx1"/>
                            </a:solidFill>
                            <a:latin typeface="Cambria Math" panose="02040503050406030204" pitchFamily="18" charset="0"/>
                          </a:rPr>
                          <m:t>25</m:t>
                        </m:r>
                      </m:num>
                      <m:den>
                        <m:r>
                          <a:rPr lang="en-US" sz="2667" b="0" i="0" smtClean="0">
                            <a:solidFill>
                              <a:schemeClr val="tx1"/>
                            </a:solidFill>
                            <a:latin typeface="Cambria Math" panose="02040503050406030204" pitchFamily="18" charset="0"/>
                          </a:rPr>
                          <m:t>1</m:t>
                        </m:r>
                        <m:r>
                          <a:rPr lang="fr-FR" sz="2667">
                            <a:solidFill>
                              <a:schemeClr val="tx1"/>
                            </a:solidFill>
                            <a:latin typeface="Cambria Math" panose="02040503050406030204" pitchFamily="18" charset="0"/>
                          </a:rPr>
                          <m:t>3</m:t>
                        </m:r>
                      </m:den>
                    </m:f>
                  </m:oMath>
                </a14:m>
                <a:r>
                  <a:rPr lang="en-US" sz="2667" smtClean="0">
                    <a:solidFill>
                      <a:schemeClr val="tx1"/>
                    </a:solidFill>
                    <a:latin typeface="Arial" panose="020B0604020202020204" pitchFamily="34" charset="0"/>
                    <a:cs typeface="Arial" panose="020B0604020202020204" pitchFamily="34" charset="0"/>
                  </a:rPr>
                  <a:t>                 D</a:t>
                </a:r>
                <a:r>
                  <a:rPr lang="en-US" sz="2667">
                    <a:solidFill>
                      <a:schemeClr val="tx1"/>
                    </a:solidFill>
                    <a:latin typeface="Arial" panose="020B0604020202020204" pitchFamily="34" charset="0"/>
                    <a:cs typeface="Arial" panose="020B0604020202020204" pitchFamily="34" charset="0"/>
                  </a:rPr>
                  <a:t>.</a:t>
                </a:r>
                <a14:m>
                  <m:oMath xmlns:m="http://schemas.openxmlformats.org/officeDocument/2006/math">
                    <m:f>
                      <m:fPr>
                        <m:ctrlPr>
                          <a:rPr lang="en-US" sz="2667" i="1">
                            <a:solidFill>
                              <a:schemeClr val="tx1"/>
                            </a:solidFill>
                            <a:latin typeface="Cambria Math" panose="02040503050406030204" pitchFamily="18" charset="0"/>
                          </a:rPr>
                        </m:ctrlPr>
                      </m:fPr>
                      <m:num>
                        <m:r>
                          <a:rPr lang="fr-FR" sz="2667" i="1">
                            <a:solidFill>
                              <a:schemeClr val="tx1"/>
                            </a:solidFill>
                            <a:latin typeface="Cambria Math" panose="02040503050406030204" pitchFamily="18" charset="0"/>
                          </a:rPr>
                          <m:t>−</m:t>
                        </m:r>
                        <m:r>
                          <a:rPr lang="fr-FR" sz="2667">
                            <a:solidFill>
                              <a:schemeClr val="tx1"/>
                            </a:solidFill>
                            <a:latin typeface="Cambria Math" panose="02040503050406030204" pitchFamily="18" charset="0"/>
                          </a:rPr>
                          <m:t>4</m:t>
                        </m:r>
                      </m:num>
                      <m:den>
                        <m:r>
                          <a:rPr lang="fr-FR" sz="2667">
                            <a:solidFill>
                              <a:schemeClr val="tx1"/>
                            </a:solidFill>
                            <a:latin typeface="Cambria Math" panose="02040503050406030204" pitchFamily="18" charset="0"/>
                          </a:rPr>
                          <m:t>3</m:t>
                        </m:r>
                      </m:den>
                    </m:f>
                  </m:oMath>
                </a14:m>
                <a:r>
                  <a:rPr lang="en-US" sz="2667" noProof="1" smtClean="0">
                    <a:solidFill>
                      <a:schemeClr val="tx1"/>
                    </a:solidFill>
                    <a:latin typeface="Arial" panose="020B0604020202020204" pitchFamily="34" charset="0"/>
                    <a:cs typeface="Arial" panose="020B0604020202020204" pitchFamily="34" charset="0"/>
                  </a:rPr>
                  <a:t>  và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12</m:t>
                        </m:r>
                      </m:num>
                      <m:den>
                        <m:r>
                          <a:rPr lang="en-US" sz="2667" b="0" i="0" smtClean="0">
                            <a:solidFill>
                              <a:schemeClr val="tx1"/>
                            </a:solidFill>
                            <a:latin typeface="Cambria Math" panose="02040503050406030204" pitchFamily="18" charset="0"/>
                          </a:rPr>
                          <m:t>9</m:t>
                        </m:r>
                      </m:den>
                    </m:f>
                  </m:oMath>
                </a14:m>
                <a:endParaRPr lang="vi-VN" sz="2667" noProof="1">
                  <a:solidFill>
                    <a:schemeClr val="tx1"/>
                  </a:solidFill>
                  <a:latin typeface="Arial" panose="020B0604020202020204" pitchFamily="34" charset="0"/>
                  <a:cs typeface="Arial" panose="020B0604020202020204" pitchFamily="34" charset="0"/>
                </a:endParaRPr>
              </a:p>
            </p:txBody>
          </p:sp>
        </mc:Choice>
        <mc:Fallback>
          <p:sp>
            <p:nvSpPr>
              <p:cNvPr id="35" name="Rectangle: Rounded Corners 34">
                <a:extLst>
                  <a:ext uri="{FF2B5EF4-FFF2-40B4-BE49-F238E27FC236}">
                    <a16:creationId xmlns:a16="http://schemas.microsoft.com/office/drawing/2014/main" xmlns="" xmlns:a14="http://schemas.microsoft.com/office/drawing/2010/main" id="{DF90C372-A858-AA21-3A9F-93AD2BB7CB50}"/>
                  </a:ext>
                </a:extLst>
              </p:cNvPr>
              <p:cNvSpPr>
                <a:spLocks noRot="1" noChangeAspect="1" noMove="1" noResize="1" noEditPoints="1" noAdjustHandles="1" noChangeArrowheads="1" noChangeShapeType="1" noTextEdit="1"/>
              </p:cNvSpPr>
              <p:nvPr/>
            </p:nvSpPr>
            <p:spPr>
              <a:xfrm>
                <a:off x="667948" y="599344"/>
                <a:ext cx="10853057" cy="2865074"/>
              </a:xfrm>
              <a:prstGeom prst="roundRect">
                <a:avLst/>
              </a:prstGeom>
              <a:blipFill rotWithShape="0">
                <a:blip r:embed="rId4"/>
                <a:stretch>
                  <a:fillRect/>
                </a:stretch>
              </a:blipFill>
              <a:ln>
                <a:noFill/>
              </a:ln>
            </p:spPr>
            <p:txBody>
              <a:bodyPr/>
              <a:lstStyle/>
              <a:p>
                <a:r>
                  <a:rPr lang="en-US">
                    <a:noFill/>
                  </a:rPr>
                  <a:t> </a:t>
                </a:r>
              </a:p>
            </p:txBody>
          </p:sp>
        </mc:Fallback>
      </mc:AlternateContent>
      <p:pic>
        <p:nvPicPr>
          <p:cNvPr id="4" name="Picture 3">
            <a:hlinkClick r:id="" action="ppaction://noaction"/>
            <a:extLst>
              <a:ext uri="{FF2B5EF4-FFF2-40B4-BE49-F238E27FC236}">
                <a16:creationId xmlns:a16="http://schemas.microsoft.com/office/drawing/2014/main" xmlns="" id="{D22FC818-3E29-27E4-90FD-28C396F2847A}"/>
              </a:ext>
            </a:extLst>
          </p:cNvPr>
          <p:cNvPicPr>
            <a:picLocks noChangeAspect="1"/>
          </p:cNvPicPr>
          <p:nvPr/>
        </p:nvPicPr>
        <p:blipFill>
          <a:blip r:embed="rId5"/>
          <a:stretch>
            <a:fillRect/>
          </a:stretch>
        </p:blipFill>
        <p:spPr>
          <a:xfrm>
            <a:off x="10026510" y="4935323"/>
            <a:ext cx="2371550" cy="1932599"/>
          </a:xfrm>
          <a:prstGeom prst="rect">
            <a:avLst/>
          </a:prstGeom>
        </p:spPr>
      </p:pic>
    </p:spTree>
    <p:extLst>
      <p:ext uri="{BB962C8B-B14F-4D97-AF65-F5344CB8AC3E}">
        <p14:creationId xmlns:p14="http://schemas.microsoft.com/office/powerpoint/2010/main" val="18126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xmlns="" id="{5F915C09-B224-DACB-BD0C-69B69833DDC1}"/>
              </a:ext>
            </a:extLst>
          </p:cNvPr>
          <p:cNvSpPr/>
          <p:nvPr/>
        </p:nvSpPr>
        <p:spPr>
          <a:xfrm>
            <a:off x="3148140" y="3034696"/>
            <a:ext cx="2371551" cy="11451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noProof="1">
                <a:solidFill>
                  <a:prstClr val="black"/>
                </a:solidFill>
                <a:latin typeface="Arial" panose="020B0604020202020204" pitchFamily="34" charset="0"/>
                <a:cs typeface="Arial" panose="020B0604020202020204" pitchFamily="34" charset="0"/>
              </a:rPr>
              <a:t>D</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5" name="Rectangle: Rounded Corners 34">
                <a:extLst>
                  <a:ext uri="{FF2B5EF4-FFF2-40B4-BE49-F238E27FC236}">
                    <a16:creationId xmlns:a16="http://schemas.microsoft.com/office/drawing/2014/main" xmlns="" id="{DF90C372-A858-AA21-3A9F-93AD2BB7CB50}"/>
                  </a:ext>
                </a:extLst>
              </p:cNvPr>
              <p:cNvSpPr/>
              <p:nvPr/>
            </p:nvSpPr>
            <p:spPr>
              <a:xfrm>
                <a:off x="667948" y="599343"/>
                <a:ext cx="10853057" cy="16798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46">
                  <a:lnSpc>
                    <a:spcPct val="150000"/>
                  </a:lnSpc>
                </a:pPr>
                <a:r>
                  <a:rPr lang="en-US" sz="2667" b="1" dirty="0" smtClean="0">
                    <a:solidFill>
                      <a:schemeClr val="tx1"/>
                    </a:solidFill>
                    <a:latin typeface="Arial" panose="020B0604020202020204" pitchFamily="34" charset="0"/>
                    <a:cs typeface="Arial" panose="020B0604020202020204" pitchFamily="34" charset="0"/>
                  </a:rPr>
                  <a:t>	</a:t>
                </a:r>
                <a:r>
                  <a:rPr lang="en-US" sz="2667" b="1" dirty="0" err="1">
                    <a:solidFill>
                      <a:schemeClr val="tx1"/>
                    </a:solidFill>
                    <a:latin typeface="Times New Roman" panose="02020603050405020304" pitchFamily="18" charset="0"/>
                    <a:cs typeface="Times New Roman" panose="02020603050405020304" pitchFamily="18" charset="0"/>
                  </a:rPr>
                  <a:t>Câu</a:t>
                </a:r>
                <a:r>
                  <a:rPr lang="en-US" sz="2667" b="1" dirty="0">
                    <a:solidFill>
                      <a:schemeClr val="tx1"/>
                    </a:solidFill>
                    <a:latin typeface="Times New Roman" panose="02020603050405020304" pitchFamily="18" charset="0"/>
                    <a:cs typeface="Times New Roman" panose="02020603050405020304" pitchFamily="18" charset="0"/>
                  </a:rPr>
                  <a:t> 2: </a:t>
                </a:r>
                <a:r>
                  <a:rPr lang="en-US" sz="2667" dirty="0" err="1">
                    <a:solidFill>
                      <a:schemeClr val="tx1"/>
                    </a:solidFill>
                    <a:latin typeface="Times New Roman" panose="02020603050405020304" pitchFamily="18" charset="0"/>
                    <a:cs typeface="Times New Roman" panose="02020603050405020304" pitchFamily="18" charset="0"/>
                  </a:rPr>
                  <a:t>Các</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tỉ</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số</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nào</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sau</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đây</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lập</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thành</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một</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tỉ</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lệ</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thức</a:t>
                </a:r>
                <a:r>
                  <a:rPr lang="en-US" sz="2667" dirty="0">
                    <a:solidFill>
                      <a:schemeClr val="tx1"/>
                    </a:solidFill>
                    <a:latin typeface="Times New Roman" panose="02020603050405020304" pitchFamily="18" charset="0"/>
                    <a:cs typeface="Times New Roman" panose="02020603050405020304" pitchFamily="18" charset="0"/>
                  </a:rPr>
                  <a:t>:</a:t>
                </a:r>
                <a:br>
                  <a:rPr lang="en-US" sz="2667" dirty="0">
                    <a:solidFill>
                      <a:schemeClr val="tx1"/>
                    </a:solidFill>
                    <a:latin typeface="Times New Roman" panose="02020603050405020304" pitchFamily="18" charset="0"/>
                    <a:cs typeface="Times New Roman" panose="02020603050405020304" pitchFamily="18" charset="0"/>
                  </a:rPr>
                </a:br>
                <a:r>
                  <a:rPr lang="en-US" sz="2667" dirty="0">
                    <a:solidFill>
                      <a:schemeClr val="tx1"/>
                    </a:solidFill>
                    <a:latin typeface="Times New Roman" panose="02020603050405020304" pitchFamily="18" charset="0"/>
                    <a:cs typeface="Times New Roman" panose="02020603050405020304" pitchFamily="18" charset="0"/>
                  </a:rPr>
                  <a:t>		A.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a:solidFill>
                              <a:schemeClr val="tx1"/>
                            </a:solidFill>
                            <a:latin typeface="Cambria Math" panose="02040503050406030204" pitchFamily="18" charset="0"/>
                          </a:rPr>
                          <m:t>7</m:t>
                        </m:r>
                      </m:num>
                      <m:den>
                        <m:r>
                          <a:rPr lang="en-US" sz="2667">
                            <a:solidFill>
                              <a:schemeClr val="tx1"/>
                            </a:solidFill>
                            <a:latin typeface="Cambria Math" panose="02040503050406030204" pitchFamily="18" charset="0"/>
                          </a:rPr>
                          <m:t>12</m:t>
                        </m:r>
                      </m:den>
                    </m:f>
                  </m:oMath>
                </a14:m>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a:solidFill>
                              <a:schemeClr val="tx1"/>
                            </a:solidFill>
                            <a:latin typeface="Cambria Math" panose="02040503050406030204" pitchFamily="18" charset="0"/>
                          </a:rPr>
                          <m:t>5</m:t>
                        </m:r>
                      </m:num>
                      <m:den>
                        <m:r>
                          <a:rPr lang="en-US" sz="2667">
                            <a:solidFill>
                              <a:schemeClr val="tx1"/>
                            </a:solidFill>
                            <a:latin typeface="Cambria Math" panose="02040503050406030204" pitchFamily="18" charset="0"/>
                          </a:rPr>
                          <m:t>6</m:t>
                        </m:r>
                      </m:den>
                    </m:f>
                    <m:r>
                      <a:rPr lang="en-US" sz="2667">
                        <a:solidFill>
                          <a:schemeClr val="tx1"/>
                        </a:solidFill>
                        <a:latin typeface="Cambria Math" panose="02040503050406030204" pitchFamily="18" charset="0"/>
                      </a:rPr>
                      <m:t>:</m:t>
                    </m:r>
                    <m:f>
                      <m:fPr>
                        <m:ctrlPr>
                          <a:rPr lang="en-US" sz="2667" i="1">
                            <a:solidFill>
                              <a:schemeClr val="tx1"/>
                            </a:solidFill>
                            <a:latin typeface="Cambria Math" panose="02040503050406030204" pitchFamily="18" charset="0"/>
                          </a:rPr>
                        </m:ctrlPr>
                      </m:fPr>
                      <m:num>
                        <m:r>
                          <a:rPr lang="en-US" sz="2667">
                            <a:solidFill>
                              <a:schemeClr val="tx1"/>
                            </a:solidFill>
                            <a:latin typeface="Cambria Math" panose="02040503050406030204" pitchFamily="18" charset="0"/>
                          </a:rPr>
                          <m:t>4</m:t>
                        </m:r>
                      </m:num>
                      <m:den>
                        <m:r>
                          <a:rPr lang="en-US" sz="2667">
                            <a:solidFill>
                              <a:schemeClr val="tx1"/>
                            </a:solidFill>
                            <a:latin typeface="Cambria Math" panose="02040503050406030204" pitchFamily="18" charset="0"/>
                          </a:rPr>
                          <m:t>3</m:t>
                        </m:r>
                      </m:den>
                    </m:f>
                  </m:oMath>
                </a14:m>
                <a:r>
                  <a:rPr lang="en-US" sz="2667"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a:solidFill>
                              <a:schemeClr val="tx1"/>
                            </a:solidFill>
                            <a:latin typeface="Cambria Math" panose="02040503050406030204" pitchFamily="18" charset="0"/>
                          </a:rPr>
                          <m:t>6</m:t>
                        </m:r>
                      </m:num>
                      <m:den>
                        <m:r>
                          <a:rPr lang="en-US" sz="2667">
                            <a:solidFill>
                              <a:schemeClr val="tx1"/>
                            </a:solidFill>
                            <a:latin typeface="Cambria Math" panose="02040503050406030204" pitchFamily="18" charset="0"/>
                          </a:rPr>
                          <m:t>7</m:t>
                        </m:r>
                      </m:den>
                    </m:f>
                  </m:oMath>
                </a14:m>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18</m:t>
                        </m:r>
                      </m:num>
                      <m:den>
                        <m:r>
                          <a:rPr lang="en-US" sz="2667" b="0" i="0" smtClean="0">
                            <a:solidFill>
                              <a:schemeClr val="tx1"/>
                            </a:solidFill>
                            <a:latin typeface="Cambria Math" panose="02040503050406030204" pitchFamily="18" charset="0"/>
                          </a:rPr>
                          <m:t>35</m:t>
                        </m:r>
                      </m:den>
                    </m:f>
                  </m:oMath>
                </a14:m>
                <a:r>
                  <a:rPr lang="en-US" sz="2667" dirty="0">
                    <a:solidFill>
                      <a:schemeClr val="tx1"/>
                    </a:solidFill>
                    <a:latin typeface="Times New Roman" panose="02020603050405020304" pitchFamily="18" charset="0"/>
                    <a:cs typeface="Times New Roman" panose="02020603050405020304" pitchFamily="18" charset="0"/>
                  </a:rPr>
                  <a:t/>
                </a:r>
                <a:br>
                  <a:rPr lang="en-US" sz="2667" dirty="0">
                    <a:solidFill>
                      <a:schemeClr val="tx1"/>
                    </a:solidFill>
                    <a:latin typeface="Times New Roman" panose="02020603050405020304" pitchFamily="18" charset="0"/>
                    <a:cs typeface="Times New Roman" panose="02020603050405020304" pitchFamily="18" charset="0"/>
                  </a:rPr>
                </a:br>
                <a:r>
                  <a:rPr lang="en-US" sz="2667" dirty="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a:solidFill>
                              <a:schemeClr val="tx1"/>
                            </a:solidFill>
                            <a:latin typeface="Cambria Math" panose="02040503050406030204" pitchFamily="18" charset="0"/>
                          </a:rPr>
                          <m:t>15</m:t>
                        </m:r>
                      </m:num>
                      <m:den>
                        <m:r>
                          <a:rPr lang="en-US" sz="2667">
                            <a:solidFill>
                              <a:schemeClr val="tx1"/>
                            </a:solidFill>
                            <a:latin typeface="Cambria Math" panose="02040503050406030204" pitchFamily="18" charset="0"/>
                          </a:rPr>
                          <m:t>21</m:t>
                        </m:r>
                      </m:den>
                    </m:f>
                  </m:oMath>
                </a14:m>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i="1">
                            <a:solidFill>
                              <a:schemeClr val="tx1"/>
                            </a:solidFill>
                            <a:latin typeface="Cambria Math" panose="02040503050406030204" pitchFamily="18" charset="0"/>
                          </a:rPr>
                          <m:t>−</m:t>
                        </m:r>
                        <m:r>
                          <a:rPr lang="en-US" sz="2667">
                            <a:solidFill>
                              <a:schemeClr val="tx1"/>
                            </a:solidFill>
                            <a:latin typeface="Cambria Math" panose="02040503050406030204" pitchFamily="18" charset="0"/>
                          </a:rPr>
                          <m:t>125</m:t>
                        </m:r>
                      </m:num>
                      <m:den>
                        <m:r>
                          <a:rPr lang="en-US" sz="2667">
                            <a:solidFill>
                              <a:schemeClr val="tx1"/>
                            </a:solidFill>
                            <a:latin typeface="Cambria Math" panose="02040503050406030204" pitchFamily="18" charset="0"/>
                          </a:rPr>
                          <m:t>175</m:t>
                        </m:r>
                      </m:den>
                    </m:f>
                  </m:oMath>
                </a14:m>
                <a:r>
                  <a:rPr lang="en-US" sz="2667">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           D</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i="1">
                            <a:solidFill>
                              <a:schemeClr val="tx1"/>
                            </a:solidFill>
                            <a:latin typeface="Cambria Math" panose="02040503050406030204" pitchFamily="18" charset="0"/>
                          </a:rPr>
                          <m:t>−</m:t>
                        </m:r>
                        <m:r>
                          <a:rPr lang="en-US" sz="2667">
                            <a:solidFill>
                              <a:schemeClr val="tx1"/>
                            </a:solidFill>
                            <a:latin typeface="Cambria Math" panose="02040503050406030204" pitchFamily="18" charset="0"/>
                          </a:rPr>
                          <m:t>1</m:t>
                        </m:r>
                      </m:num>
                      <m:den>
                        <m:r>
                          <a:rPr lang="en-US" sz="2667">
                            <a:solidFill>
                              <a:schemeClr val="tx1"/>
                            </a:solidFill>
                            <a:latin typeface="Cambria Math" panose="02040503050406030204" pitchFamily="18" charset="0"/>
                          </a:rPr>
                          <m:t>3</m:t>
                        </m:r>
                      </m:den>
                    </m:f>
                  </m:oMath>
                </a14:m>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i="1">
                            <a:solidFill>
                              <a:schemeClr val="tx1"/>
                            </a:solidFill>
                            <a:latin typeface="Cambria Math" panose="02040503050406030204" pitchFamily="18" charset="0"/>
                          </a:rPr>
                          <m:t>−</m:t>
                        </m:r>
                        <m:r>
                          <a:rPr lang="en-US" sz="2667">
                            <a:solidFill>
                              <a:schemeClr val="tx1"/>
                            </a:solidFill>
                            <a:latin typeface="Cambria Math" panose="02040503050406030204" pitchFamily="18" charset="0"/>
                          </a:rPr>
                          <m:t>19</m:t>
                        </m:r>
                      </m:num>
                      <m:den>
                        <m:r>
                          <a:rPr lang="en-US" sz="2667">
                            <a:solidFill>
                              <a:schemeClr val="tx1"/>
                            </a:solidFill>
                            <a:latin typeface="Cambria Math" panose="02040503050406030204" pitchFamily="18" charset="0"/>
                          </a:rPr>
                          <m:t>57</m:t>
                        </m:r>
                      </m:den>
                    </m:f>
                  </m:oMath>
                </a14:m>
                <a:endParaRPr lang="vi-VN" sz="2667" noProof="1">
                  <a:solidFill>
                    <a:schemeClr val="tx1"/>
                  </a:solidFill>
                  <a:latin typeface="Times New Roman" panose="02020603050405020304" pitchFamily="18" charset="0"/>
                  <a:cs typeface="Times New Roman" panose="02020603050405020304" pitchFamily="18" charset="0"/>
                </a:endParaRPr>
              </a:p>
            </p:txBody>
          </p:sp>
        </mc:Choice>
        <mc:Fallback>
          <p:sp>
            <p:nvSpPr>
              <p:cNvPr id="35" name="Rectangle: Rounded Corners 34">
                <a:extLst>
                  <a:ext uri="{FF2B5EF4-FFF2-40B4-BE49-F238E27FC236}">
                    <a16:creationId xmlns:a16="http://schemas.microsoft.com/office/drawing/2014/main" xmlns="" xmlns:a14="http://schemas.microsoft.com/office/drawing/2010/main" id="{DF90C372-A858-AA21-3A9F-93AD2BB7CB50}"/>
                  </a:ext>
                </a:extLst>
              </p:cNvPr>
              <p:cNvSpPr>
                <a:spLocks noRot="1" noChangeAspect="1" noMove="1" noResize="1" noEditPoints="1" noAdjustHandles="1" noChangeArrowheads="1" noChangeShapeType="1" noTextEdit="1"/>
              </p:cNvSpPr>
              <p:nvPr/>
            </p:nvSpPr>
            <p:spPr>
              <a:xfrm>
                <a:off x="667948" y="599343"/>
                <a:ext cx="10853057" cy="1679833"/>
              </a:xfrm>
              <a:prstGeom prst="roundRect">
                <a:avLst/>
              </a:prstGeom>
              <a:blipFill rotWithShape="0">
                <a:blip r:embed="rId2"/>
                <a:stretch>
                  <a:fillRect t="-18841" b="-22826"/>
                </a:stretch>
              </a:blipFill>
              <a:ln>
                <a:noFill/>
              </a:ln>
            </p:spPr>
            <p:txBody>
              <a:bodyPr/>
              <a:lstStyle/>
              <a:p>
                <a:r>
                  <a:rPr lang="en-US">
                    <a:noFill/>
                  </a:rPr>
                  <a:t> </a:t>
                </a:r>
              </a:p>
            </p:txBody>
          </p:sp>
        </mc:Fallback>
      </mc:AlternateContent>
      <p:pic>
        <p:nvPicPr>
          <p:cNvPr id="4" name="Picture 3">
            <a:hlinkClick r:id="" action="ppaction://noaction"/>
            <a:extLst>
              <a:ext uri="{FF2B5EF4-FFF2-40B4-BE49-F238E27FC236}">
                <a16:creationId xmlns:a16="http://schemas.microsoft.com/office/drawing/2014/main" xmlns="" id="{D22FC818-3E29-27E4-90FD-28C396F2847A}"/>
              </a:ext>
            </a:extLst>
          </p:cNvPr>
          <p:cNvPicPr>
            <a:picLocks noChangeAspect="1"/>
          </p:cNvPicPr>
          <p:nvPr/>
        </p:nvPicPr>
        <p:blipFill>
          <a:blip r:embed="rId3"/>
          <a:stretch>
            <a:fillRect/>
          </a:stretch>
        </p:blipFill>
        <p:spPr>
          <a:xfrm>
            <a:off x="10026510" y="4935323"/>
            <a:ext cx="2371550" cy="1932599"/>
          </a:xfrm>
          <a:prstGeom prst="rect">
            <a:avLst/>
          </a:prstGeom>
        </p:spPr>
      </p:pic>
    </p:spTree>
    <p:extLst>
      <p:ext uri="{BB962C8B-B14F-4D97-AF65-F5344CB8AC3E}">
        <p14:creationId xmlns:p14="http://schemas.microsoft.com/office/powerpoint/2010/main" val="9873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xmlns=""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xmlns=""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vi-VN"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xmlns="" id="{5F915C09-B224-DACB-BD0C-69B69833DDC1}"/>
              </a:ext>
            </a:extLst>
          </p:cNvPr>
          <p:cNvSpPr/>
          <p:nvPr/>
        </p:nvSpPr>
        <p:spPr>
          <a:xfrm>
            <a:off x="3583545" y="3199586"/>
            <a:ext cx="2834205" cy="10402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noProof="1">
                <a:solidFill>
                  <a:prstClr val="black"/>
                </a:solidFill>
                <a:latin typeface="Arial" panose="020B0604020202020204" pitchFamily="34" charset="0"/>
                <a:cs typeface="Arial" panose="020B0604020202020204" pitchFamily="34" charset="0"/>
              </a:rPr>
              <a:t>D</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5" name="Rectangle: Rounded Corners 34">
                <a:extLst>
                  <a:ext uri="{FF2B5EF4-FFF2-40B4-BE49-F238E27FC236}">
                    <a16:creationId xmlns:a16="http://schemas.microsoft.com/office/drawing/2014/main" xmlns="" id="{DF90C372-A858-AA21-3A9F-93AD2BB7CB50}"/>
                  </a:ext>
                </a:extLst>
              </p:cNvPr>
              <p:cNvSpPr/>
              <p:nvPr/>
            </p:nvSpPr>
            <p:spPr>
              <a:xfrm>
                <a:off x="667948" y="599345"/>
                <a:ext cx="10853057" cy="25559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46">
                  <a:lnSpc>
                    <a:spcPct val="150000"/>
                  </a:lnSpc>
                </a:pPr>
                <a:r>
                  <a:rPr lang="en-US" sz="2667" b="1" smtClean="0">
                    <a:solidFill>
                      <a:schemeClr val="tx1"/>
                    </a:solidFill>
                    <a:latin typeface="Times New Roman" panose="02020603050405020304" pitchFamily="18" charset="0"/>
                    <a:cs typeface="Times New Roman" panose="02020603050405020304" pitchFamily="18" charset="0"/>
                  </a:rPr>
                  <a:t>Câu </a:t>
                </a:r>
                <a:r>
                  <a:rPr lang="en-US" sz="2667" b="1" dirty="0">
                    <a:solidFill>
                      <a:schemeClr val="tx1"/>
                    </a:solidFill>
                    <a:latin typeface="Times New Roman" panose="02020603050405020304" pitchFamily="18" charset="0"/>
                    <a:cs typeface="Times New Roman" panose="02020603050405020304" pitchFamily="18" charset="0"/>
                  </a:rPr>
                  <a:t>3</a:t>
                </a:r>
                <a:r>
                  <a:rPr lang="en-US" sz="2667" b="1">
                    <a:solidFill>
                      <a:schemeClr val="tx1"/>
                    </a:solidFill>
                    <a:latin typeface="Times New Roman" panose="02020603050405020304" pitchFamily="18" charset="0"/>
                    <a:cs typeface="Times New Roman" panose="02020603050405020304" pitchFamily="18" charset="0"/>
                  </a:rPr>
                  <a:t>:</a:t>
                </a:r>
                <a:r>
                  <a:rPr lang="en-US" sz="2667">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Thay tỉ số sau: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1" smtClean="0">
                            <a:solidFill>
                              <a:schemeClr val="tx1"/>
                            </a:solidFill>
                            <a:latin typeface="Cambria Math" panose="02040503050406030204" pitchFamily="18" charset="0"/>
                          </a:rPr>
                          <m:t>3</m:t>
                        </m:r>
                      </m:num>
                      <m:den>
                        <m:r>
                          <a:rPr lang="en-US" sz="2667" b="0" i="1" smtClean="0">
                            <a:solidFill>
                              <a:schemeClr val="tx1"/>
                            </a:solidFill>
                            <a:latin typeface="Cambria Math" panose="02040503050406030204" pitchFamily="18" charset="0"/>
                          </a:rPr>
                          <m:t>2</m:t>
                        </m:r>
                      </m:den>
                    </m:f>
                    <m:r>
                      <a:rPr lang="en-US" sz="2667" b="0" i="0" smtClean="0">
                        <a:solidFill>
                          <a:schemeClr val="tx1"/>
                        </a:solidFill>
                        <a:latin typeface="Cambria Math" panose="02040503050406030204" pitchFamily="18" charset="0"/>
                      </a:rPr>
                      <m:t> : </m:t>
                    </m:r>
                    <m:f>
                      <m:fPr>
                        <m:ctrlPr>
                          <a:rPr lang="en-US" sz="2667" i="1">
                            <a:solidFill>
                              <a:schemeClr val="tx1"/>
                            </a:solidFill>
                            <a:latin typeface="Cambria Math" panose="02040503050406030204" pitchFamily="18" charset="0"/>
                          </a:rPr>
                        </m:ctrlPr>
                      </m:fPr>
                      <m:num>
                        <m:r>
                          <a:rPr lang="en-US" sz="2667" b="0" i="1" smtClean="0">
                            <a:solidFill>
                              <a:schemeClr val="tx1"/>
                            </a:solidFill>
                            <a:latin typeface="Cambria Math" panose="02040503050406030204" pitchFamily="18" charset="0"/>
                          </a:rPr>
                          <m:t>7</m:t>
                        </m:r>
                      </m:num>
                      <m:den>
                        <m:r>
                          <a:rPr lang="en-US" sz="2667" b="0" i="1" smtClean="0">
                            <a:solidFill>
                              <a:schemeClr val="tx1"/>
                            </a:solidFill>
                            <a:latin typeface="Cambria Math" panose="02040503050406030204" pitchFamily="18" charset="0"/>
                          </a:rPr>
                          <m:t>4</m:t>
                        </m:r>
                      </m:den>
                    </m:f>
                  </m:oMath>
                </a14:m>
                <a:r>
                  <a:rPr lang="en-US" sz="2667" dirty="0" smtClean="0">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bằng tỉ số giữa hai số </a:t>
                </a:r>
                <a:r>
                  <a:rPr lang="en-US" sz="2667" smtClean="0">
                    <a:solidFill>
                      <a:schemeClr val="tx1"/>
                    </a:solidFill>
                    <a:latin typeface="Times New Roman" panose="02020603050405020304" pitchFamily="18" charset="0"/>
                    <a:cs typeface="Times New Roman" panose="02020603050405020304" pitchFamily="18" charset="0"/>
                  </a:rPr>
                  <a:t>nguyên ta </a:t>
                </a:r>
                <a:r>
                  <a:rPr lang="en-US" sz="2667" smtClean="0">
                    <a:solidFill>
                      <a:schemeClr val="tx1"/>
                    </a:solidFill>
                    <a:latin typeface="Times New Roman" panose="02020603050405020304" pitchFamily="18" charset="0"/>
                    <a:cs typeface="Times New Roman" panose="02020603050405020304" pitchFamily="18" charset="0"/>
                  </a:rPr>
                  <a:t>được kết quả là: </a:t>
                </a:r>
                <a:r>
                  <a:rPr lang="en-US" sz="2667">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A</a:t>
                </a:r>
                <a:r>
                  <a:rPr lang="en-US" sz="2667">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3</m:t>
                        </m:r>
                      </m:num>
                      <m:den>
                        <m:r>
                          <a:rPr lang="en-US" sz="2667" b="0" i="0" smtClean="0">
                            <a:solidFill>
                              <a:schemeClr val="tx1"/>
                            </a:solidFill>
                            <a:latin typeface="Cambria Math" panose="02040503050406030204" pitchFamily="18" charset="0"/>
                          </a:rPr>
                          <m:t>8</m:t>
                        </m:r>
                      </m:den>
                    </m:f>
                  </m:oMath>
                </a14:m>
                <a:r>
                  <a:rPr lang="en-US" sz="2667" dirty="0">
                    <a:solidFill>
                      <a:schemeClr val="tx1"/>
                    </a:solidFill>
                    <a:latin typeface="Times New Roman" panose="02020603050405020304" pitchFamily="18" charset="0"/>
                    <a:cs typeface="Times New Roman" panose="02020603050405020304" pitchFamily="18" charset="0"/>
                  </a:rPr>
                  <a:t>		B</a:t>
                </a:r>
                <a:r>
                  <a:rPr lang="en-US" sz="2667">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21</m:t>
                        </m:r>
                      </m:num>
                      <m:den>
                        <m:r>
                          <a:rPr lang="en-US" sz="2667" b="0" i="0" smtClean="0">
                            <a:solidFill>
                              <a:schemeClr val="tx1"/>
                            </a:solidFill>
                            <a:latin typeface="Cambria Math" panose="02040503050406030204" pitchFamily="18" charset="0"/>
                          </a:rPr>
                          <m:t>8</m:t>
                        </m:r>
                      </m:den>
                    </m:f>
                    <m:r>
                      <a:rPr lang="en-US" sz="2667" b="0" i="0" smtClean="0">
                        <a:solidFill>
                          <a:schemeClr val="tx1"/>
                        </a:solidFill>
                        <a:latin typeface="Cambria Math" panose="02040503050406030204" pitchFamily="18" charset="0"/>
                      </a:rPr>
                      <m:t>                         </m:t>
                    </m:r>
                  </m:oMath>
                </a14:m>
                <a:r>
                  <a:rPr lang="en-US" sz="2667" smtClean="0">
                    <a:solidFill>
                      <a:schemeClr val="tx1"/>
                    </a:solidFill>
                    <a:latin typeface="Times New Roman" panose="02020603050405020304" pitchFamily="18" charset="0"/>
                    <a:cs typeface="Times New Roman" panose="02020603050405020304" pitchFamily="18" charset="0"/>
                  </a:rPr>
                  <a:t>C</a:t>
                </a:r>
                <a:r>
                  <a:rPr lang="en-US" sz="2667">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2</m:t>
                        </m:r>
                      </m:num>
                      <m:den>
                        <m:r>
                          <a:rPr lang="en-US" sz="2667" b="0" i="0" smtClean="0">
                            <a:solidFill>
                              <a:schemeClr val="tx1"/>
                            </a:solidFill>
                            <a:latin typeface="Cambria Math" panose="02040503050406030204" pitchFamily="18" charset="0"/>
                          </a:rPr>
                          <m:t>3</m:t>
                        </m:r>
                      </m:den>
                    </m:f>
                  </m:oMath>
                </a14:m>
                <a:r>
                  <a:rPr lang="en-US" sz="2667" dirty="0">
                    <a:solidFill>
                      <a:schemeClr val="tx1"/>
                    </a:solidFill>
                    <a:latin typeface="Times New Roman" panose="02020603050405020304" pitchFamily="18" charset="0"/>
                    <a:cs typeface="Times New Roman" panose="02020603050405020304" pitchFamily="18" charset="0"/>
                  </a:rPr>
                  <a:t>		D</a:t>
                </a:r>
                <a:r>
                  <a:rPr lang="en-US" sz="2667">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solidFill>
                              <a:schemeClr val="tx1"/>
                            </a:solidFill>
                            <a:latin typeface="Cambria Math" panose="02040503050406030204" pitchFamily="18" charset="0"/>
                          </a:rPr>
                        </m:ctrlPr>
                      </m:fPr>
                      <m:num>
                        <m:r>
                          <a:rPr lang="en-US" sz="2667" b="0" i="0" smtClean="0">
                            <a:solidFill>
                              <a:schemeClr val="tx1"/>
                            </a:solidFill>
                            <a:latin typeface="Cambria Math" panose="02040503050406030204" pitchFamily="18" charset="0"/>
                          </a:rPr>
                          <m:t>6</m:t>
                        </m:r>
                      </m:num>
                      <m:den>
                        <m:r>
                          <a:rPr lang="en-US" sz="2667" b="0" i="1" smtClean="0">
                            <a:solidFill>
                              <a:schemeClr val="tx1"/>
                            </a:solidFill>
                            <a:latin typeface="Cambria Math" panose="02040503050406030204" pitchFamily="18" charset="0"/>
                          </a:rPr>
                          <m:t>7</m:t>
                        </m:r>
                      </m:den>
                    </m:f>
                  </m:oMath>
                </a14:m>
                <a:endParaRPr lang="vi-VN" sz="2667" noProof="1">
                  <a:solidFill>
                    <a:schemeClr val="tx1"/>
                  </a:solidFill>
                  <a:latin typeface="Times New Roman" panose="02020603050405020304" pitchFamily="18" charset="0"/>
                  <a:cs typeface="Times New Roman" panose="02020603050405020304" pitchFamily="18" charset="0"/>
                </a:endParaRPr>
              </a:p>
            </p:txBody>
          </p:sp>
        </mc:Choice>
        <mc:Fallback>
          <p:sp>
            <p:nvSpPr>
              <p:cNvPr id="35" name="Rectangle: Rounded Corners 34">
                <a:extLst>
                  <a:ext uri="{FF2B5EF4-FFF2-40B4-BE49-F238E27FC236}">
                    <a16:creationId xmlns:a16="http://schemas.microsoft.com/office/drawing/2014/main" xmlns="" xmlns:a14="http://schemas.microsoft.com/office/drawing/2010/main" id="{DF90C372-A858-AA21-3A9F-93AD2BB7CB50}"/>
                  </a:ext>
                </a:extLst>
              </p:cNvPr>
              <p:cNvSpPr>
                <a:spLocks noRot="1" noChangeAspect="1" noMove="1" noResize="1" noEditPoints="1" noAdjustHandles="1" noChangeArrowheads="1" noChangeShapeType="1" noTextEdit="1"/>
              </p:cNvSpPr>
              <p:nvPr/>
            </p:nvSpPr>
            <p:spPr>
              <a:xfrm>
                <a:off x="667948" y="599345"/>
                <a:ext cx="10853057" cy="2555976"/>
              </a:xfrm>
              <a:prstGeom prst="roundRect">
                <a:avLst/>
              </a:prstGeom>
              <a:blipFill rotWithShape="0">
                <a:blip r:embed="rId4"/>
                <a:stretch>
                  <a:fillRect r="-618"/>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xmlns=""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50" y="4687048"/>
            <a:ext cx="3085628" cy="2190796"/>
          </a:xfrm>
          <a:prstGeom prst="rect">
            <a:avLst/>
          </a:prstGeom>
        </p:spPr>
      </p:pic>
      <p:pic>
        <p:nvPicPr>
          <p:cNvPr id="4" name="Picture 3">
            <a:hlinkClick r:id="rId7" action="ppaction://hlinksldjump"/>
            <a:extLst>
              <a:ext uri="{FF2B5EF4-FFF2-40B4-BE49-F238E27FC236}">
                <a16:creationId xmlns:a16="http://schemas.microsoft.com/office/drawing/2014/main" xmlns="" id="{D22FC818-3E29-27E4-90FD-28C396F2847A}"/>
              </a:ext>
            </a:extLst>
          </p:cNvPr>
          <p:cNvPicPr>
            <a:picLocks noChangeAspect="1"/>
          </p:cNvPicPr>
          <p:nvPr/>
        </p:nvPicPr>
        <p:blipFill>
          <a:blip r:embed="rId8"/>
          <a:stretch>
            <a:fillRect/>
          </a:stretch>
        </p:blipFill>
        <p:spPr>
          <a:xfrm>
            <a:off x="10026510" y="4935323"/>
            <a:ext cx="2371550" cy="1932599"/>
          </a:xfrm>
          <a:prstGeom prst="rect">
            <a:avLst/>
          </a:prstGeom>
        </p:spPr>
      </p:pic>
    </p:spTree>
    <p:extLst>
      <p:ext uri="{BB962C8B-B14F-4D97-AF65-F5344CB8AC3E}">
        <p14:creationId xmlns:p14="http://schemas.microsoft.com/office/powerpoint/2010/main" val="37385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xmlns=""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383608"/>
            <a:ext cx="12191999" cy="2771712"/>
          </a:xfrm>
          <a:prstGeom prst="rect">
            <a:avLst/>
          </a:prstGeom>
        </p:spPr>
      </p:pic>
      <p:sp>
        <p:nvSpPr>
          <p:cNvPr id="2" name="Rectangle 1">
            <a:extLst>
              <a:ext uri="{FF2B5EF4-FFF2-40B4-BE49-F238E27FC236}">
                <a16:creationId xmlns:a16="http://schemas.microsoft.com/office/drawing/2014/main" xmlns="" id="{F66E24A6-6B41-9002-EE56-0C671E10D9DF}"/>
              </a:ext>
            </a:extLst>
          </p:cNvPr>
          <p:cNvSpPr>
            <a:spLocks noGrp="1" noRot="1" noMove="1" noResize="1" noEditPoints="1" noAdjustHandles="1" noChangeArrowheads="1" noChangeShapeType="1"/>
          </p:cNvSpPr>
          <p:nvPr/>
        </p:nvSpPr>
        <p:spPr>
          <a:xfrm>
            <a:off x="1" y="2434709"/>
            <a:ext cx="12191999" cy="4423291"/>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vi-VN"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xmlns="" id="{5F915C09-B224-DACB-BD0C-69B69833DDC1}"/>
              </a:ext>
            </a:extLst>
          </p:cNvPr>
          <p:cNvSpPr/>
          <p:nvPr/>
        </p:nvSpPr>
        <p:spPr>
          <a:xfrm>
            <a:off x="4020663" y="3062253"/>
            <a:ext cx="2371551" cy="7181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noProof="1" smtClean="0">
                <a:solidFill>
                  <a:prstClr val="black"/>
                </a:solidFill>
                <a:latin typeface="Arial" panose="020B0604020202020204" pitchFamily="34" charset="0"/>
                <a:cs typeface="Arial" panose="020B0604020202020204" pitchFamily="34" charset="0"/>
              </a:rPr>
              <a:t>B</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5" name="Rectangle: Rounded Corners 34">
                <a:extLst>
                  <a:ext uri="{FF2B5EF4-FFF2-40B4-BE49-F238E27FC236}">
                    <a16:creationId xmlns:a16="http://schemas.microsoft.com/office/drawing/2014/main" xmlns="" id="{DF90C372-A858-AA21-3A9F-93AD2BB7CB50}"/>
                  </a:ext>
                </a:extLst>
              </p:cNvPr>
              <p:cNvSpPr/>
              <p:nvPr/>
            </p:nvSpPr>
            <p:spPr>
              <a:xfrm>
                <a:off x="564914" y="553792"/>
                <a:ext cx="10853057" cy="17644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46">
                  <a:lnSpc>
                    <a:spcPct val="150000"/>
                  </a:lnSpc>
                </a:pPr>
                <a:r>
                  <a:rPr lang="en-US" sz="2667" b="1" smtClean="0">
                    <a:solidFill>
                      <a:schemeClr val="tx1"/>
                    </a:solidFill>
                    <a:latin typeface="Arial" panose="020B0604020202020204" pitchFamily="34" charset="0"/>
                    <a:cs typeface="Arial" panose="020B0604020202020204" pitchFamily="34" charset="0"/>
                  </a:rPr>
                  <a:t>	</a:t>
                </a:r>
              </a:p>
              <a:p>
                <a:pPr defTabSz="914446">
                  <a:lnSpc>
                    <a:spcPct val="150000"/>
                  </a:lnSpc>
                </a:pPr>
                <a:r>
                  <a:rPr lang="en-US" sz="2667" b="1" smtClean="0">
                    <a:solidFill>
                      <a:schemeClr val="tx1"/>
                    </a:solidFill>
                    <a:latin typeface="Times New Roman" panose="02020603050405020304" pitchFamily="18" charset="0"/>
                    <a:cs typeface="Times New Roman" panose="02020603050405020304" pitchFamily="18" charset="0"/>
                  </a:rPr>
                  <a:t>Câu </a:t>
                </a:r>
                <a:r>
                  <a:rPr lang="en-US" sz="2667" b="1" dirty="0">
                    <a:solidFill>
                      <a:schemeClr val="tx1"/>
                    </a:solidFill>
                    <a:latin typeface="Times New Roman" panose="02020603050405020304" pitchFamily="18" charset="0"/>
                    <a:cs typeface="Times New Roman" panose="02020603050405020304" pitchFamily="18" charset="0"/>
                  </a:rPr>
                  <a:t>4</a:t>
                </a:r>
                <a:r>
                  <a:rPr lang="en-US" sz="2667" b="1">
                    <a:solidFill>
                      <a:schemeClr val="tx1"/>
                    </a:solidFill>
                    <a:latin typeface="Times New Roman" panose="02020603050405020304" pitchFamily="18" charset="0"/>
                    <a:cs typeface="Times New Roman" panose="02020603050405020304" pitchFamily="18" charset="0"/>
                  </a:rPr>
                  <a:t>:</a:t>
                </a:r>
                <a:r>
                  <a:rPr lang="en-US" sz="2667">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Phát biểu sau là đúng hay sai: Tỉ lệ thức là đẳng thức giữa 2 phân số.</a:t>
                </a:r>
                <a:r>
                  <a:rPr lang="en-US" sz="2667" dirty="0">
                    <a:solidFill>
                      <a:schemeClr val="tx1"/>
                    </a:solidFill>
                    <a:latin typeface="Times New Roman" panose="02020603050405020304" pitchFamily="18" charset="0"/>
                    <a:cs typeface="Times New Roman" panose="02020603050405020304" pitchFamily="18" charset="0"/>
                  </a:rPr>
                  <a:t/>
                </a:r>
                <a:br>
                  <a:rPr lang="en-US" sz="2667" dirty="0">
                    <a:solidFill>
                      <a:schemeClr val="tx1"/>
                    </a:solidFill>
                    <a:latin typeface="Times New Roman" panose="02020603050405020304" pitchFamily="18" charset="0"/>
                    <a:cs typeface="Times New Roman" panose="02020603050405020304" pitchFamily="18" charset="0"/>
                  </a:rPr>
                </a:br>
                <a:r>
                  <a:rPr lang="en-US" sz="2667" dirty="0">
                    <a:solidFill>
                      <a:schemeClr val="tx1"/>
                    </a:solidFill>
                    <a:latin typeface="Times New Roman" panose="02020603050405020304" pitchFamily="18" charset="0"/>
                    <a:cs typeface="Times New Roman" panose="02020603050405020304" pitchFamily="18" charset="0"/>
                  </a:rPr>
                  <a:t>	</a:t>
                </a:r>
                <a:r>
                  <a:rPr lang="en-US" sz="2667">
                    <a:solidFill>
                      <a:schemeClr val="tx1"/>
                    </a:solidFill>
                    <a:latin typeface="Times New Roman" panose="02020603050405020304" pitchFamily="18" charset="0"/>
                    <a:cs typeface="Times New Roman" panose="02020603050405020304" pitchFamily="18" charset="0"/>
                  </a:rPr>
                  <a:t>	</a:t>
                </a:r>
                <a:r>
                  <a:rPr lang="en-US" sz="2667" smtClean="0">
                    <a:solidFill>
                      <a:schemeClr val="tx1"/>
                    </a:solidFill>
                    <a:latin typeface="Times New Roman" panose="02020603050405020304" pitchFamily="18" charset="0"/>
                    <a:cs typeface="Times New Roman" panose="02020603050405020304" pitchFamily="18" charset="0"/>
                  </a:rPr>
                  <a:t>A</a:t>
                </a:r>
                <a:r>
                  <a:rPr lang="en-US" sz="2667">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667" b="0" i="1" smtClean="0">
                        <a:solidFill>
                          <a:schemeClr val="tx1"/>
                        </a:solidFill>
                        <a:latin typeface="Cambria Math" panose="02040503050406030204" pitchFamily="18" charset="0"/>
                        <a:cs typeface="Arial" panose="020B0604020202020204" pitchFamily="34" charset="0"/>
                      </a:rPr>
                      <m:t>Đú</m:t>
                    </m:r>
                    <m:r>
                      <a:rPr lang="en-US" sz="2667" b="0" i="1" smtClean="0">
                        <a:solidFill>
                          <a:schemeClr val="tx1"/>
                        </a:solidFill>
                        <a:latin typeface="Cambria Math" panose="02040503050406030204" pitchFamily="18" charset="0"/>
                        <a:cs typeface="Arial" panose="020B0604020202020204" pitchFamily="34" charset="0"/>
                      </a:rPr>
                      <m:t>𝑛𝑔</m:t>
                    </m:r>
                    <m:r>
                      <a:rPr lang="en-US" sz="2667" b="0" i="0" smtClean="0">
                        <a:solidFill>
                          <a:schemeClr val="tx1"/>
                        </a:solidFill>
                        <a:latin typeface="Cambria Math" panose="02040503050406030204" pitchFamily="18" charset="0"/>
                        <a:cs typeface="Arial" panose="020B0604020202020204" pitchFamily="34" charset="0"/>
                      </a:rPr>
                      <m:t>                                      </m:t>
                    </m:r>
                  </m:oMath>
                </a14:m>
                <a:r>
                  <a:rPr lang="en-US" sz="2667" smtClean="0">
                    <a:solidFill>
                      <a:schemeClr val="tx1"/>
                    </a:solidFill>
                    <a:latin typeface="Times New Roman" panose="02020603050405020304" pitchFamily="18" charset="0"/>
                    <a:cs typeface="Times New Roman" panose="02020603050405020304" pitchFamily="18" charset="0"/>
                  </a:rPr>
                  <a:t>B</a:t>
                </a:r>
                <a:r>
                  <a:rPr lang="en-US" sz="2667"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667" b="0" i="0" dirty="0" smtClean="0">
                        <a:solidFill>
                          <a:schemeClr val="tx1"/>
                        </a:solidFill>
                        <a:latin typeface="Cambria Math" panose="02040503050406030204" pitchFamily="18" charset="0"/>
                        <a:cs typeface="Arial" panose="020B0604020202020204" pitchFamily="34" charset="0"/>
                      </a:rPr>
                      <m:t>Sai</m:t>
                    </m:r>
                  </m:oMath>
                </a14:m>
                <a:r>
                  <a:rPr lang="en-US" sz="2667" dirty="0">
                    <a:solidFill>
                      <a:schemeClr val="tx1"/>
                    </a:solidFill>
                    <a:latin typeface="Times New Roman" panose="02020603050405020304" pitchFamily="18" charset="0"/>
                    <a:cs typeface="Times New Roman" panose="02020603050405020304" pitchFamily="18" charset="0"/>
                  </a:rPr>
                  <a:t/>
                </a:r>
                <a:br>
                  <a:rPr lang="en-US" sz="2667" dirty="0">
                    <a:solidFill>
                      <a:schemeClr val="tx1"/>
                    </a:solidFill>
                    <a:latin typeface="Times New Roman" panose="02020603050405020304" pitchFamily="18" charset="0"/>
                    <a:cs typeface="Times New Roman" panose="02020603050405020304" pitchFamily="18" charset="0"/>
                  </a:rPr>
                </a:br>
                <a:r>
                  <a:rPr lang="en-US" sz="2667" dirty="0">
                    <a:solidFill>
                      <a:schemeClr val="tx1"/>
                    </a:solidFill>
                    <a:latin typeface="Times New Roman" panose="02020603050405020304" pitchFamily="18" charset="0"/>
                    <a:cs typeface="Times New Roman" panose="02020603050405020304" pitchFamily="18" charset="0"/>
                  </a:rPr>
                  <a:t>		</a:t>
                </a:r>
                <a:r>
                  <a:rPr lang="en-US" sz="2667">
                    <a:solidFill>
                      <a:schemeClr val="tx1"/>
                    </a:solidFill>
                    <a:latin typeface="Times New Roman" panose="02020603050405020304" pitchFamily="18" charset="0"/>
                    <a:cs typeface="Times New Roman" panose="02020603050405020304" pitchFamily="18" charset="0"/>
                  </a:rPr>
                  <a:t>	</a:t>
                </a:r>
                <a:endParaRPr lang="vi-VN" sz="2667" noProof="1">
                  <a:solidFill>
                    <a:schemeClr val="tx1"/>
                  </a:solidFill>
                  <a:latin typeface="Times New Roman" panose="02020603050405020304" pitchFamily="18" charset="0"/>
                  <a:cs typeface="Times New Roman" panose="02020603050405020304" pitchFamily="18" charset="0"/>
                </a:endParaRPr>
              </a:p>
            </p:txBody>
          </p:sp>
        </mc:Choice>
        <mc:Fallback>
          <p:sp>
            <p:nvSpPr>
              <p:cNvPr id="35" name="Rectangle: Rounded Corners 34">
                <a:extLst>
                  <a:ext uri="{FF2B5EF4-FFF2-40B4-BE49-F238E27FC236}">
                    <a16:creationId xmlns:a16="http://schemas.microsoft.com/office/drawing/2014/main" xmlns:a14="http://schemas.microsoft.com/office/drawing/2010/main" xmlns="" id="{DF90C372-A858-AA21-3A9F-93AD2BB7CB50}"/>
                  </a:ext>
                </a:extLst>
              </p:cNvPr>
              <p:cNvSpPr>
                <a:spLocks noRot="1" noChangeAspect="1" noMove="1" noResize="1" noEditPoints="1" noAdjustHandles="1" noChangeArrowheads="1" noChangeShapeType="1" noTextEdit="1"/>
              </p:cNvSpPr>
              <p:nvPr/>
            </p:nvSpPr>
            <p:spPr>
              <a:xfrm>
                <a:off x="564914" y="553792"/>
                <a:ext cx="10853057" cy="1764405"/>
              </a:xfrm>
              <a:prstGeom prst="roundRect">
                <a:avLst/>
              </a:prstGeom>
              <a:blipFill rotWithShape="0">
                <a:blip r:embed="rId4"/>
                <a:stretch>
                  <a:fillRect l="-281"/>
                </a:stretch>
              </a:blipFill>
              <a:ln>
                <a:noFill/>
              </a:ln>
            </p:spPr>
            <p:txBody>
              <a:bodyPr/>
              <a:lstStyle/>
              <a:p>
                <a:r>
                  <a:rPr lang="en-US">
                    <a:noFill/>
                  </a:rPr>
                  <a:t> </a:t>
                </a:r>
              </a:p>
            </p:txBody>
          </p:sp>
        </mc:Fallback>
      </mc:AlternateContent>
      <p:pic>
        <p:nvPicPr>
          <p:cNvPr id="4" name="Picture 3">
            <a:hlinkClick r:id="rId5" action="ppaction://hlinksldjump"/>
            <a:extLst>
              <a:ext uri="{FF2B5EF4-FFF2-40B4-BE49-F238E27FC236}">
                <a16:creationId xmlns:a16="http://schemas.microsoft.com/office/drawing/2014/main" xmlns="" id="{D22FC818-3E29-27E4-90FD-28C396F2847A}"/>
              </a:ext>
            </a:extLst>
          </p:cNvPr>
          <p:cNvPicPr>
            <a:picLocks noChangeAspect="1"/>
          </p:cNvPicPr>
          <p:nvPr/>
        </p:nvPicPr>
        <p:blipFill>
          <a:blip r:embed="rId6"/>
          <a:stretch>
            <a:fillRect/>
          </a:stretch>
        </p:blipFill>
        <p:spPr>
          <a:xfrm>
            <a:off x="10026510" y="4935323"/>
            <a:ext cx="2371550" cy="1932599"/>
          </a:xfrm>
          <a:prstGeom prst="rect">
            <a:avLst/>
          </a:prstGeom>
        </p:spPr>
      </p:pic>
      <p:pic>
        <p:nvPicPr>
          <p:cNvPr id="3" name="Picture 2"/>
          <p:cNvPicPr>
            <a:picLocks noChangeAspect="1"/>
          </p:cNvPicPr>
          <p:nvPr/>
        </p:nvPicPr>
        <p:blipFill>
          <a:blip r:embed="rId7"/>
          <a:stretch>
            <a:fillRect/>
          </a:stretch>
        </p:blipFill>
        <p:spPr>
          <a:xfrm>
            <a:off x="1468192" y="3832166"/>
            <a:ext cx="8558317" cy="1628376"/>
          </a:xfrm>
          <a:prstGeom prst="rect">
            <a:avLst/>
          </a:prstGeom>
        </p:spPr>
      </p:pic>
    </p:spTree>
    <p:extLst>
      <p:ext uri="{BB962C8B-B14F-4D97-AF65-F5344CB8AC3E}">
        <p14:creationId xmlns:p14="http://schemas.microsoft.com/office/powerpoint/2010/main" val="23086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66926">
            <a:off x="8265940" y="-1196979"/>
            <a:ext cx="1531337" cy="335552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3065" y="349621"/>
            <a:ext cx="10745871" cy="614605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34936">
            <a:off x="133208" y="341834"/>
            <a:ext cx="1433697" cy="1399810"/>
          </a:xfrm>
          <a:prstGeom prst="rect">
            <a:avLst/>
          </a:prstGeom>
        </p:spPr>
      </p:pic>
      <p:sp>
        <p:nvSpPr>
          <p:cNvPr id="7" name="Hộp Văn bản 6">
            <a:extLst>
              <a:ext uri="{FF2B5EF4-FFF2-40B4-BE49-F238E27FC236}">
                <a16:creationId xmlns:a16="http://schemas.microsoft.com/office/drawing/2014/main" xmlns="" id="{576E2402-B920-07B7-F110-2F64011C45F6}"/>
              </a:ext>
            </a:extLst>
          </p:cNvPr>
          <p:cNvSpPr txBox="1"/>
          <p:nvPr/>
        </p:nvSpPr>
        <p:spPr>
          <a:xfrm>
            <a:off x="2327562" y="399687"/>
            <a:ext cx="6197599"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HƯỚNG DẪN VỀ NHÀ</a:t>
            </a:r>
          </a:p>
        </p:txBody>
      </p:sp>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xmlns="" id="{60E49326-B5E8-7D18-FFFB-02A5013EDC89}"/>
                  </a:ext>
                </a:extLst>
              </p:cNvPr>
              <p:cNvSpPr txBox="1"/>
              <p:nvPr/>
            </p:nvSpPr>
            <p:spPr>
              <a:xfrm>
                <a:off x="723065" y="1407428"/>
                <a:ext cx="10570336" cy="4681923"/>
              </a:xfrm>
              <a:prstGeom prst="rect">
                <a:avLst/>
              </a:prstGeom>
              <a:noFill/>
            </p:spPr>
            <p:txBody>
              <a:bodyPr wrap="square">
                <a:spAutoFit/>
              </a:bodyPr>
              <a:lstStyle/>
              <a:p>
                <a:r>
                  <a:rPr lang="pt-BR" sz="2667">
                    <a:latin typeface="Times New Roman" panose="02020603050405020304" pitchFamily="18" charset="0"/>
                    <a:ea typeface="Calibri" panose="020F0502020204030204" pitchFamily="34" charset="0"/>
                    <a:cs typeface="Times New Roman" panose="02020603050405020304" pitchFamily="18" charset="0"/>
                  </a:rPr>
                  <a:t>- Học thuộc định nghĩa tỉ lệ thức</a:t>
                </a:r>
                <a:endParaRPr lang="en-US" sz="2667">
                  <a:latin typeface="Times New Roman" panose="02020603050405020304" pitchFamily="18" charset="0"/>
                  <a:cs typeface="Times New Roman" panose="02020603050405020304" pitchFamily="18" charset="0"/>
                </a:endParaRPr>
              </a:p>
              <a:p>
                <a:r>
                  <a:rPr lang="pt-BR" sz="2667" smtClean="0">
                    <a:latin typeface="Times New Roman" panose="02020603050405020304" pitchFamily="18" charset="0"/>
                    <a:ea typeface="Calibri" panose="020F0502020204030204" pitchFamily="34" charset="0"/>
                    <a:cs typeface="Times New Roman" panose="02020603050405020304" pitchFamily="18" charset="0"/>
                  </a:rPr>
                  <a:t>- Làm bài tập: </a:t>
                </a:r>
              </a:p>
              <a:p>
                <a:r>
                  <a:rPr lang="pt-BR" sz="2667" b="1" smtClean="0">
                    <a:latin typeface="Times New Roman" panose="02020603050405020304" pitchFamily="18" charset="0"/>
                    <a:cs typeface="Times New Roman" panose="02020603050405020304" pitchFamily="18" charset="0"/>
                  </a:rPr>
                  <a:t>     Bài 1</a:t>
                </a:r>
                <a:r>
                  <a:rPr lang="pt-BR" sz="2667"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Thay </a:t>
                </a:r>
                <a:r>
                  <a:rPr lang="en-US" sz="2800">
                    <a:latin typeface="Times New Roman" panose="02020603050405020304" pitchFamily="18" charset="0"/>
                    <a:cs typeface="Times New Roman" panose="02020603050405020304" pitchFamily="18" charset="0"/>
                  </a:rPr>
                  <a:t>các tỉ số sau bằng tỉ số giữa các </a:t>
                </a:r>
                <a:r>
                  <a:rPr lang="en-US" sz="2800">
                    <a:latin typeface="Times New Roman" panose="02020603050405020304" pitchFamily="18" charset="0"/>
                    <a:cs typeface="Times New Roman" panose="02020603050405020304" pitchFamily="18" charset="0"/>
                  </a:rPr>
                  <a:t>số </a:t>
                </a:r>
                <a:r>
                  <a:rPr lang="en-US" sz="2800" smtClean="0">
                    <a:latin typeface="Times New Roman" panose="02020603050405020304" pitchFamily="18" charset="0"/>
                    <a:cs typeface="Times New Roman" panose="02020603050405020304" pitchFamily="18" charset="0"/>
                  </a:rPr>
                  <a:t>nguyên: </a:t>
                </a: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a:t>
                </a:r>
                <a:r>
                  <a:rPr lang="en-US" sz="2800">
                    <a:latin typeface="Times New Roman" panose="02020603050405020304" pitchFamily="18" charset="0"/>
                    <a:cs typeface="Times New Roman" panose="02020603050405020304" pitchFamily="18" charset="0"/>
                  </a:rPr>
                  <a:t>) </a:t>
                </a:r>
                <a14:m>
                  <m:oMath xmlns:m="http://schemas.openxmlformats.org/officeDocument/2006/math">
                    <m:r>
                      <a:rPr lang="en-US" sz="2800"/>
                      <m:t>1,5:2,16</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b</m:t>
                    </m:r>
                  </m:oMath>
                </a14:m>
                <a:r>
                  <a:rPr lang="en-US" sz="280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m:ctrlPr>
                      </m:fPr>
                      <m:num>
                        <m:r>
                          <a:rPr lang="en-US" sz="2800"/>
                          <m:t>3</m:t>
                        </m:r>
                      </m:num>
                      <m:den>
                        <m:r>
                          <a:rPr lang="en-US" sz="2800"/>
                          <m:t>8</m:t>
                        </m:r>
                      </m:den>
                    </m:f>
                    <m:r>
                      <a:rPr lang="en-US" sz="2800"/>
                      <m:t>:0,5</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m:t>
                    </m:r>
                  </m:oMath>
                </a14:m>
                <a:r>
                  <a:rPr lang="en-US" sz="2800" smtClean="0">
                    <a:latin typeface="Times New Roman" panose="02020603050405020304" pitchFamily="18" charset="0"/>
                    <a:cs typeface="Times New Roman" panose="02020603050405020304" pitchFamily="18" charset="0"/>
                  </a:rPr>
                  <a:t>) </a:t>
                </a:r>
                <a14:m>
                  <m:oMath xmlns:m="http://schemas.openxmlformats.org/officeDocument/2006/math">
                    <m:r>
                      <a:rPr lang="en-US" sz="2800"/>
                      <m:t>2</m:t>
                    </m:r>
                    <m:f>
                      <m:fPr>
                        <m:ctrlPr>
                          <a:rPr lang="en-US" sz="2800" i="1"/>
                        </m:ctrlPr>
                      </m:fPr>
                      <m:num>
                        <m:r>
                          <a:rPr lang="en-US" sz="2800"/>
                          <m:t>2</m:t>
                        </m:r>
                      </m:num>
                      <m:den>
                        <m:r>
                          <a:rPr lang="en-US" sz="2800"/>
                          <m:t>3</m:t>
                        </m:r>
                      </m:den>
                    </m:f>
                    <m:r>
                      <a:rPr lang="en-US" sz="2800"/>
                      <m:t>:1</m:t>
                    </m:r>
                    <m:f>
                      <m:fPr>
                        <m:ctrlPr>
                          <a:rPr lang="en-US" sz="2800" i="1"/>
                        </m:ctrlPr>
                      </m:fPr>
                      <m:num>
                        <m:r>
                          <a:rPr lang="en-US" sz="2800"/>
                          <m:t>7</m:t>
                        </m:r>
                      </m:num>
                      <m:den>
                        <m:r>
                          <a:rPr lang="en-US" sz="2800"/>
                          <m:t>9</m:t>
                        </m:r>
                      </m:den>
                    </m:f>
                  </m:oMath>
                </a14:m>
                <a:endParaRPr lang="en-US" sz="2800">
                  <a:latin typeface="Times New Roman" panose="02020603050405020304" pitchFamily="18" charset="0"/>
                  <a:cs typeface="Times New Roman" panose="02020603050405020304" pitchFamily="18" charset="0"/>
                </a:endParaRPr>
              </a:p>
              <a:p>
                <a:r>
                  <a:rPr lang="en-US" sz="2667" smtClean="0">
                    <a:latin typeface="Times New Roman" panose="02020603050405020304" pitchFamily="18" charset="0"/>
                    <a:cs typeface="Times New Roman" panose="02020603050405020304" pitchFamily="18" charset="0"/>
                  </a:rPr>
                  <a:t>     </a:t>
                </a:r>
                <a:r>
                  <a:rPr lang="en-US" sz="2667" b="1" smtClean="0">
                    <a:latin typeface="Times New Roman" panose="02020603050405020304" pitchFamily="18" charset="0"/>
                    <a:cs typeface="Times New Roman" panose="02020603050405020304" pitchFamily="18" charset="0"/>
                  </a:rPr>
                  <a:t>Bài 2:</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Từ các tỉ số sau đây có lập được tỉ lệ thức hay không?</a:t>
                </a:r>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a:t>
                </a:r>
                <a:r>
                  <a:rPr lang="en-US" sz="2800">
                    <a:latin typeface="Times New Roman" panose="02020603050405020304" pitchFamily="18" charset="0"/>
                    <a:cs typeface="Times New Roman" panose="02020603050405020304" pitchFamily="18" charset="0"/>
                  </a:rPr>
                  <a:t>) </a:t>
                </a:r>
                <a14:m>
                  <m:oMath xmlns:m="http://schemas.openxmlformats.org/officeDocument/2006/math">
                    <m:r>
                      <a:rPr lang="en-US" sz="2800"/>
                      <m:t>(</m:t>
                    </m:r>
                    <m:r>
                      <a:rPr lang="en-US" sz="2800" i="1"/>
                      <m:t>−</m:t>
                    </m:r>
                    <m:r>
                      <a:rPr lang="en-US" sz="2800"/>
                      <m:t>0,3):2,7</m:t>
                    </m:r>
                  </m:oMath>
                </a14:m>
                <a:r>
                  <a:rPr lang="en-US" sz="2800">
                    <a:latin typeface="Times New Roman" panose="02020603050405020304" pitchFamily="18" charset="0"/>
                    <a:cs typeface="Times New Roman" panose="02020603050405020304" pitchFamily="18" charset="0"/>
                  </a:rPr>
                  <a:t> và </a:t>
                </a:r>
                <a14:m>
                  <m:oMath xmlns:m="http://schemas.openxmlformats.org/officeDocument/2006/math">
                    <m:r>
                      <a:rPr lang="en-US" sz="2800"/>
                      <m:t>(</m:t>
                    </m:r>
                    <m:r>
                      <a:rPr lang="en-US" sz="2800" i="1"/>
                      <m:t>−</m:t>
                    </m:r>
                    <m:r>
                      <a:rPr lang="en-US" sz="2800"/>
                      <m:t>1,71):15,39</m:t>
                    </m:r>
                  </m:oMath>
                </a14:m>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b) </a:t>
                </a:r>
                <a14:m>
                  <m:oMath xmlns:m="http://schemas.openxmlformats.org/officeDocument/2006/math">
                    <m:r>
                      <a:rPr lang="en-US" sz="2800"/>
                      <m:t>2</m:t>
                    </m:r>
                    <m:f>
                      <m:fPr>
                        <m:ctrlPr>
                          <a:rPr lang="en-US" sz="2800" i="1"/>
                        </m:ctrlPr>
                      </m:fPr>
                      <m:num>
                        <m:r>
                          <a:rPr lang="en-US" sz="2800"/>
                          <m:t>1</m:t>
                        </m:r>
                      </m:num>
                      <m:den>
                        <m:r>
                          <a:rPr lang="en-US" sz="2800"/>
                          <m:t>3</m:t>
                        </m:r>
                      </m:den>
                    </m:f>
                    <m:r>
                      <a:rPr lang="en-US" sz="2800"/>
                      <m:t>:7</m:t>
                    </m:r>
                  </m:oMath>
                </a14:m>
                <a:r>
                  <a:rPr lang="en-US" sz="2800">
                    <a:latin typeface="Times New Roman" panose="02020603050405020304" pitchFamily="18" charset="0"/>
                    <a:cs typeface="Times New Roman" panose="02020603050405020304" pitchFamily="18" charset="0"/>
                  </a:rPr>
                  <a:t> và </a:t>
                </a:r>
                <a14:m>
                  <m:oMath xmlns:m="http://schemas.openxmlformats.org/officeDocument/2006/math">
                    <m:r>
                      <a:rPr lang="en-US" sz="2800"/>
                      <m:t>3</m:t>
                    </m:r>
                    <m:f>
                      <m:fPr>
                        <m:ctrlPr>
                          <a:rPr lang="en-US" sz="2800" i="1"/>
                        </m:ctrlPr>
                      </m:fPr>
                      <m:num>
                        <m:r>
                          <a:rPr lang="en-US" sz="2800"/>
                          <m:t>1</m:t>
                        </m:r>
                      </m:num>
                      <m:den>
                        <m:r>
                          <a:rPr lang="en-US" sz="2800"/>
                          <m:t>4</m:t>
                        </m:r>
                      </m:den>
                    </m:f>
                    <m:r>
                      <a:rPr lang="en-US" sz="2800"/>
                      <m:t>:13</m:t>
                    </m:r>
                  </m:oMath>
                </a14:m>
                <a:endParaRPr lang="en-US" sz="2800">
                  <a:latin typeface="Times New Roman" panose="02020603050405020304" pitchFamily="18" charset="0"/>
                  <a:cs typeface="Times New Roman" panose="02020603050405020304" pitchFamily="18" charset="0"/>
                </a:endParaRPr>
              </a:p>
              <a:p>
                <a:pPr>
                  <a:lnSpc>
                    <a:spcPct val="150000"/>
                  </a:lnSpc>
                </a:pPr>
                <a:r>
                  <a:rPr lang="pt-BR" sz="2667" smtClean="0">
                    <a:latin typeface="Times New Roman" panose="02020603050405020304" pitchFamily="18" charset="0"/>
                    <a:ea typeface="Calibri" panose="020F0502020204030204" pitchFamily="34" charset="0"/>
                    <a:cs typeface="Times New Roman" panose="02020603050405020304" pitchFamily="18" charset="0"/>
                  </a:rPr>
                  <a:t>- Chuẩn </a:t>
                </a:r>
                <a:r>
                  <a:rPr lang="pt-BR" sz="2667">
                    <a:latin typeface="Times New Roman" panose="02020603050405020304" pitchFamily="18" charset="0"/>
                    <a:ea typeface="Calibri" panose="020F0502020204030204" pitchFamily="34" charset="0"/>
                    <a:cs typeface="Times New Roman" panose="02020603050405020304" pitchFamily="18" charset="0"/>
                  </a:rPr>
                  <a:t>bị tiet sau </a:t>
                </a:r>
                <a:r>
                  <a:rPr lang="pt-BR" sz="2667">
                    <a:latin typeface="Times New Roman" panose="02020603050405020304" pitchFamily="18" charset="0"/>
                    <a:ea typeface="Calibri" panose="020F0502020204030204" pitchFamily="34" charset="0"/>
                    <a:cs typeface="Times New Roman" panose="02020603050405020304" pitchFamily="18" charset="0"/>
                  </a:rPr>
                  <a:t>Muc </a:t>
                </a:r>
                <a:r>
                  <a:rPr lang="pt-BR" sz="2667" smtClean="0">
                    <a:latin typeface="Times New Roman" panose="02020603050405020304" pitchFamily="18" charset="0"/>
                    <a:ea typeface="Calibri" panose="020F0502020204030204" pitchFamily="34" charset="0"/>
                    <a:cs typeface="Times New Roman" panose="02020603050405020304" pitchFamily="18" charset="0"/>
                  </a:rPr>
                  <a:t>II- </a:t>
                </a:r>
                <a:r>
                  <a:rPr lang="pt-BR" sz="2667" b="1">
                    <a:latin typeface="Times New Roman" panose="02020603050405020304" pitchFamily="18" charset="0"/>
                    <a:ea typeface="Calibri" panose="020F0502020204030204" pitchFamily="34" charset="0"/>
                    <a:cs typeface="Times New Roman" panose="02020603050405020304" pitchFamily="18" charset="0"/>
                  </a:rPr>
                  <a:t>Bài 5</a:t>
                </a:r>
                <a:r>
                  <a:rPr lang="pt-BR" sz="2667" b="1">
                    <a:latin typeface="Times New Roman" panose="02020603050405020304" pitchFamily="18" charset="0"/>
                    <a:ea typeface="Calibri" panose="020F0502020204030204" pitchFamily="34" charset="0"/>
                    <a:cs typeface="Times New Roman" panose="02020603050405020304" pitchFamily="18" charset="0"/>
                  </a:rPr>
                  <a:t>. </a:t>
                </a:r>
                <a:r>
                  <a:rPr lang="pt-BR" sz="2667" b="1" smtClean="0">
                    <a:latin typeface="Times New Roman" panose="02020603050405020304" pitchFamily="18" charset="0"/>
                    <a:ea typeface="Calibri" panose="020F0502020204030204" pitchFamily="34" charset="0"/>
                    <a:cs typeface="Times New Roman" panose="02020603050405020304" pitchFamily="18" charset="0"/>
                  </a:rPr>
                  <a:t>Tỉ lệ thức</a:t>
                </a:r>
                <a:r>
                  <a:rPr lang="pt-BR" sz="2667" smtClean="0">
                    <a:latin typeface="Times New Roman" panose="02020603050405020304" pitchFamily="18" charset="0"/>
                    <a:ea typeface="Calibri" panose="020F0502020204030204" pitchFamily="34" charset="0"/>
                    <a:cs typeface="Times New Roman" panose="02020603050405020304" pitchFamily="18" charset="0"/>
                  </a:rPr>
                  <a:t>”.</a:t>
                </a:r>
                <a:endParaRPr lang="en-US" sz="2667">
                  <a:latin typeface="Times New Roman" panose="02020603050405020304" pitchFamily="18" charset="0"/>
                  <a:cs typeface="Times New Roman" panose="02020603050405020304" pitchFamily="18" charset="0"/>
                </a:endParaRPr>
              </a:p>
              <a:p>
                <a:pPr>
                  <a:lnSpc>
                    <a:spcPct val="150000"/>
                  </a:lnSpc>
                </a:pPr>
                <a:endParaRPr lang="en-US" sz="2667" dirty="0">
                  <a:latin typeface="Times New Roman" panose="02020603050405020304" pitchFamily="18" charset="0"/>
                  <a:cs typeface="Times New Roman" panose="02020603050405020304" pitchFamily="18" charset="0"/>
                </a:endParaRPr>
              </a:p>
            </p:txBody>
          </p:sp>
        </mc:Choice>
        <mc:Fallback>
          <p:sp>
            <p:nvSpPr>
              <p:cNvPr id="13" name="Hộp Văn bản 12">
                <a:extLst>
                  <a:ext uri="{FF2B5EF4-FFF2-40B4-BE49-F238E27FC236}">
                    <a16:creationId xmlns:a16="http://schemas.microsoft.com/office/drawing/2014/main" xmlns="" id="{60E49326-B5E8-7D18-FFFB-02A5013EDC89}"/>
                  </a:ext>
                </a:extLst>
              </p:cNvPr>
              <p:cNvSpPr txBox="1">
                <a:spLocks noRot="1" noChangeAspect="1" noMove="1" noResize="1" noEditPoints="1" noAdjustHandles="1" noChangeArrowheads="1" noChangeShapeType="1" noTextEdit="1"/>
              </p:cNvSpPr>
              <p:nvPr/>
            </p:nvSpPr>
            <p:spPr>
              <a:xfrm>
                <a:off x="723065" y="1407428"/>
                <a:ext cx="10570336" cy="4681923"/>
              </a:xfrm>
              <a:prstGeom prst="rect">
                <a:avLst/>
              </a:prstGeom>
              <a:blipFill rotWithShape="0">
                <a:blip r:embed="rId10"/>
                <a:stretch>
                  <a:fillRect l="-1096" t="-1302"/>
                </a:stretch>
              </a:blipFill>
            </p:spPr>
            <p:txBody>
              <a:bodyPr/>
              <a:lstStyle/>
              <a:p>
                <a:r>
                  <a:rPr lang="en-US">
                    <a:noFill/>
                  </a:rPr>
                  <a:t> </a:t>
                </a:r>
              </a:p>
            </p:txBody>
          </p:sp>
        </mc:Fallback>
      </mc:AlternateContent>
    </p:spTree>
    <p:extLst>
      <p:ext uri="{BB962C8B-B14F-4D97-AF65-F5344CB8AC3E}">
        <p14:creationId xmlns:p14="http://schemas.microsoft.com/office/powerpoint/2010/main" val="216305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5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9489" y="787588"/>
                <a:ext cx="9250326" cy="20627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400" b="1" err="1">
                    <a:latin typeface="Times New Roman" panose="02020603050405020304" pitchFamily="18" charset="0"/>
                    <a:cs typeface="Times New Roman" panose="02020603050405020304" pitchFamily="18" charset="0"/>
                  </a:rPr>
                  <a:t>Câu</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1: Tỉ số của hai số a và b </a:t>
                </a:r>
                <a:r>
                  <a:rPr lang="en-US" sz="2400" smtClean="0"/>
                  <a:t>(b</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0) </a:t>
                </a:r>
                <a:r>
                  <a:rPr lang="en-US" sz="2400" b="1" smtClean="0">
                    <a:latin typeface="Times New Roman" panose="02020603050405020304" pitchFamily="18" charset="0"/>
                    <a:cs typeface="Times New Roman" panose="02020603050405020304" pitchFamily="18" charset="0"/>
                  </a:rPr>
                  <a:t>được kí hiệu là:</a:t>
                </a:r>
                <a:endParaRPr lang="en-US" sz="2400" b="1"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9489" y="787588"/>
                <a:ext cx="9250326" cy="2062716"/>
              </a:xfrm>
              <a:prstGeom prst="rect">
                <a:avLst/>
              </a:prstGeom>
              <a:blipFill rotWithShape="0">
                <a:blip r:embed="rId3"/>
                <a:stretch>
                  <a:fillRect l="-920"/>
                </a:stretch>
              </a:blipFill>
              <a:ln/>
            </p:spPr>
            <p:txBody>
              <a:bodyPr/>
              <a:lstStyle/>
              <a:p>
                <a:r>
                  <a:rPr lang="en-US">
                    <a:noFill/>
                  </a:rPr>
                  <a:t> </a:t>
                </a:r>
              </a:p>
            </p:txBody>
          </p:sp>
        </mc:Fallback>
      </mc:AlternateContent>
      <p:pic>
        <p:nvPicPr>
          <p:cNvPr id="1026" name="Picture 2" descr="Kết quả hình ảnh cho icon đáp án"/>
          <p:cNvPicPr>
            <a:picLocks noChangeAspect="1" noChangeArrowheads="1"/>
          </p:cNvPicPr>
          <p:nvPr/>
        </p:nvPicPr>
        <p:blipFill rotWithShape="1">
          <a:blip r:embed="rId4">
            <a:extLst>
              <a:ext uri="{28A0092B-C50C-407E-A947-70E740481C1C}">
                <a14:useLocalDpi xmlns:a14="http://schemas.microsoft.com/office/drawing/2010/main" val="0"/>
              </a:ext>
            </a:extLst>
          </a:blip>
          <a:srcRect t="68837" b="1892"/>
          <a:stretch/>
        </p:blipFill>
        <p:spPr bwMode="auto">
          <a:xfrm>
            <a:off x="4968595" y="3487478"/>
            <a:ext cx="2152030" cy="6273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2679405" y="4455041"/>
                <a:ext cx="6730410" cy="163032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a : b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𝒂</m:t>
                        </m:r>
                      </m:num>
                      <m:den>
                        <m:r>
                          <a:rPr lang="en-US" sz="2800" b="1" i="1">
                            <a:latin typeface="Cambria Math" panose="02040503050406030204" pitchFamily="18" charset="0"/>
                          </a:rPr>
                          <m:t>𝒃</m:t>
                        </m:r>
                      </m:den>
                    </m:f>
                  </m:oMath>
                </a14:m>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79405" y="4455041"/>
                <a:ext cx="6730410" cy="1630325"/>
              </a:xfrm>
              <a:prstGeom prst="rect">
                <a:avLst/>
              </a:prstGeom>
              <a:blipFill rotWithShape="0">
                <a:blip r:embed="rId5"/>
                <a:stretch>
                  <a:fillRect l="-1355"/>
                </a:stretch>
              </a:blipFill>
              <a:ln/>
            </p:spPr>
            <p:txBody>
              <a:bodyPr/>
              <a:lstStyle/>
              <a:p>
                <a:r>
                  <a:rPr lang="en-US">
                    <a:noFill/>
                  </a:rPr>
                  <a:t> </a:t>
                </a:r>
              </a:p>
            </p:txBody>
          </p:sp>
        </mc:Fallback>
      </mc:AlternateContent>
      <p:sp>
        <p:nvSpPr>
          <p:cNvPr id="10" name="Rounded Rectangle 9"/>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00:10</a:t>
            </a:r>
          </a:p>
        </p:txBody>
      </p:sp>
      <p:sp>
        <p:nvSpPr>
          <p:cNvPr id="11" name="Rounded Rectangle 10"/>
          <p:cNvSpPr/>
          <p:nvPr/>
        </p:nvSpPr>
        <p:spPr>
          <a:xfrm>
            <a:off x="10434077" y="116785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00:09</a:t>
            </a:r>
          </a:p>
        </p:txBody>
      </p:sp>
      <p:sp>
        <p:nvSpPr>
          <p:cNvPr id="12" name="Rounded Rectangle 11"/>
          <p:cNvSpPr/>
          <p:nvPr/>
        </p:nvSpPr>
        <p:spPr>
          <a:xfrm>
            <a:off x="10434077" y="117782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00:08</a:t>
            </a:r>
          </a:p>
        </p:txBody>
      </p:sp>
      <p:sp>
        <p:nvSpPr>
          <p:cNvPr id="13" name="Rounded Rectangle 12"/>
          <p:cNvSpPr/>
          <p:nvPr/>
        </p:nvSpPr>
        <p:spPr>
          <a:xfrm>
            <a:off x="10434077" y="116817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00:07</a:t>
            </a:r>
          </a:p>
        </p:txBody>
      </p:sp>
      <p:sp>
        <p:nvSpPr>
          <p:cNvPr id="14" name="Rounded Rectangle 13"/>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00:06</a:t>
            </a:r>
          </a:p>
        </p:txBody>
      </p:sp>
      <p:sp>
        <p:nvSpPr>
          <p:cNvPr id="15" name="Rounded Rectangle 14"/>
          <p:cNvSpPr/>
          <p:nvPr/>
        </p:nvSpPr>
        <p:spPr>
          <a:xfrm>
            <a:off x="10434077" y="117299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00:05</a:t>
            </a:r>
          </a:p>
        </p:txBody>
      </p:sp>
      <p:sp>
        <p:nvSpPr>
          <p:cNvPr id="16" name="Rounded Rectangle 15"/>
          <p:cNvSpPr/>
          <p:nvPr/>
        </p:nvSpPr>
        <p:spPr>
          <a:xfrm>
            <a:off x="10434077" y="116303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00:04</a:t>
            </a:r>
          </a:p>
        </p:txBody>
      </p:sp>
      <p:sp>
        <p:nvSpPr>
          <p:cNvPr id="17" name="Rounded Rectangle 16"/>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00:03</a:t>
            </a:r>
          </a:p>
        </p:txBody>
      </p:sp>
      <p:sp>
        <p:nvSpPr>
          <p:cNvPr id="18" name="Rounded Rectangle 17"/>
          <p:cNvSpPr/>
          <p:nvPr/>
        </p:nvSpPr>
        <p:spPr>
          <a:xfrm>
            <a:off x="10434077" y="113314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00:02</a:t>
            </a:r>
          </a:p>
        </p:txBody>
      </p:sp>
      <p:sp>
        <p:nvSpPr>
          <p:cNvPr id="19" name="Rounded Rectangle 18"/>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00:01</a:t>
            </a:r>
          </a:p>
        </p:txBody>
      </p:sp>
      <p:sp>
        <p:nvSpPr>
          <p:cNvPr id="20" name="Rounded Rectangle 19"/>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00:00</a:t>
            </a:r>
          </a:p>
        </p:txBody>
      </p:sp>
      <p:pic>
        <p:nvPicPr>
          <p:cNvPr id="21"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92512" y="372140"/>
            <a:ext cx="780874" cy="790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30750" y="6030709"/>
            <a:ext cx="1044980" cy="1044980"/>
          </a:xfrm>
          <a:prstGeom prst="rect">
            <a:avLst/>
          </a:prstGeom>
        </p:spPr>
      </p:pic>
    </p:spTree>
    <p:extLst>
      <p:ext uri="{BB962C8B-B14F-4D97-AF65-F5344CB8AC3E}">
        <p14:creationId xmlns:p14="http://schemas.microsoft.com/office/powerpoint/2010/main" val="8759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
                    </p:tgtEl>
                  </p:cond>
                </p:stCondLst>
                <p:endSync evt="end" delay="0">
                  <p:rtn val="all"/>
                </p:endSync>
                <p:childTnLst>
                  <p:par>
                    <p:cTn id="11" fill="hold">
                      <p:stCondLst>
                        <p:cond delay="0"/>
                      </p:stCondLst>
                      <p:childTnLst>
                        <p:par>
                          <p:cTn id="12" fill="hold">
                            <p:stCondLst>
                              <p:cond delay="0"/>
                            </p:stCondLst>
                            <p:childTnLst>
                              <p:par>
                                <p:cTn id="13" presetID="11" presetClass="entr" presetSubtype="0" fill="hold" grpId="0" nodeType="afterEffect">
                                  <p:stCondLst>
                                    <p:cond delay="0"/>
                                  </p:stCondLst>
                                  <p:childTnLst>
                                    <p:set>
                                      <p:cBhvr>
                                        <p:cTn id="14" dur="1000">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1" presetClass="entr" presetSubtype="0" fill="hold" grpId="0" nodeType="afterEffect">
                                  <p:stCondLst>
                                    <p:cond delay="0"/>
                                  </p:stCondLst>
                                  <p:childTnLst>
                                    <p:set>
                                      <p:cBhvr>
                                        <p:cTn id="17" dur="1000">
                                          <p:stCondLst>
                                            <p:cond delay="0"/>
                                          </p:stCondLst>
                                        </p:cTn>
                                        <p:tgtEl>
                                          <p:spTgt spid="11"/>
                                        </p:tgtEl>
                                        <p:attrNameLst>
                                          <p:attrName>style.visibility</p:attrName>
                                        </p:attrNameLst>
                                      </p:cBhvr>
                                      <p:to>
                                        <p:strVal val="visible"/>
                                      </p:to>
                                    </p:set>
                                  </p:childTnLst>
                                </p:cTn>
                              </p:par>
                            </p:childTnLst>
                          </p:cTn>
                        </p:par>
                        <p:par>
                          <p:cTn id="18" fill="hold">
                            <p:stCondLst>
                              <p:cond delay="2000"/>
                            </p:stCondLst>
                            <p:childTnLst>
                              <p:par>
                                <p:cTn id="19" presetID="11" presetClass="entr" presetSubtype="0" fill="hold" grpId="0" nodeType="afterEffect">
                                  <p:stCondLst>
                                    <p:cond delay="0"/>
                                  </p:stCondLst>
                                  <p:childTnLst>
                                    <p:set>
                                      <p:cBhvr>
                                        <p:cTn id="20" dur="1000">
                                          <p:stCondLst>
                                            <p:cond delay="0"/>
                                          </p:stCondLst>
                                        </p:cTn>
                                        <p:tgtEl>
                                          <p:spTgt spid="12"/>
                                        </p:tgtEl>
                                        <p:attrNameLst>
                                          <p:attrName>style.visibility</p:attrName>
                                        </p:attrNameLst>
                                      </p:cBhvr>
                                      <p:to>
                                        <p:strVal val="visible"/>
                                      </p:to>
                                    </p:set>
                                  </p:childTnLst>
                                </p:cTn>
                              </p:par>
                            </p:childTnLst>
                          </p:cTn>
                        </p:par>
                        <p:par>
                          <p:cTn id="21" fill="hold">
                            <p:stCondLst>
                              <p:cond delay="3000"/>
                            </p:stCondLst>
                            <p:childTnLst>
                              <p:par>
                                <p:cTn id="22" presetID="11" presetClass="entr" presetSubtype="0" fill="hold" grpId="0" nodeType="afterEffect">
                                  <p:stCondLst>
                                    <p:cond delay="0"/>
                                  </p:stCondLst>
                                  <p:childTnLst>
                                    <p:set>
                                      <p:cBhvr>
                                        <p:cTn id="23" dur="1000">
                                          <p:stCondLst>
                                            <p:cond delay="0"/>
                                          </p:stCondLst>
                                        </p:cTn>
                                        <p:tgtEl>
                                          <p:spTgt spid="13"/>
                                        </p:tgtEl>
                                        <p:attrNameLst>
                                          <p:attrName>style.visibility</p:attrName>
                                        </p:attrNameLst>
                                      </p:cBhvr>
                                      <p:to>
                                        <p:strVal val="visible"/>
                                      </p:to>
                                    </p:set>
                                  </p:childTnLst>
                                </p:cTn>
                              </p:par>
                            </p:childTnLst>
                          </p:cTn>
                        </p:par>
                        <p:par>
                          <p:cTn id="24" fill="hold">
                            <p:stCondLst>
                              <p:cond delay="4000"/>
                            </p:stCondLst>
                            <p:childTnLst>
                              <p:par>
                                <p:cTn id="25" presetID="11" presetClass="entr" presetSubtype="0" fill="hold" grpId="0" nodeType="afterEffect">
                                  <p:stCondLst>
                                    <p:cond delay="0"/>
                                  </p:stCondLst>
                                  <p:childTnLst>
                                    <p:set>
                                      <p:cBhvr>
                                        <p:cTn id="26" dur="1000">
                                          <p:stCondLst>
                                            <p:cond delay="0"/>
                                          </p:stCondLst>
                                        </p:cTn>
                                        <p:tgtEl>
                                          <p:spTgt spid="14"/>
                                        </p:tgtEl>
                                        <p:attrNameLst>
                                          <p:attrName>style.visibility</p:attrName>
                                        </p:attrNameLst>
                                      </p:cBhvr>
                                      <p:to>
                                        <p:strVal val="visible"/>
                                      </p:to>
                                    </p:set>
                                  </p:childTnLst>
                                </p:cTn>
                              </p:par>
                            </p:childTnLst>
                          </p:cTn>
                        </p:par>
                        <p:par>
                          <p:cTn id="27" fill="hold">
                            <p:stCondLst>
                              <p:cond delay="5000"/>
                            </p:stCondLst>
                            <p:childTnLst>
                              <p:par>
                                <p:cTn id="28" presetID="11" presetClass="entr" presetSubtype="0" fill="hold" grpId="0" nodeType="afterEffect">
                                  <p:stCondLst>
                                    <p:cond delay="0"/>
                                  </p:stCondLst>
                                  <p:childTnLst>
                                    <p:set>
                                      <p:cBhvr>
                                        <p:cTn id="29" dur="1000">
                                          <p:stCondLst>
                                            <p:cond delay="0"/>
                                          </p:stCondLst>
                                        </p:cTn>
                                        <p:tgtEl>
                                          <p:spTgt spid="15"/>
                                        </p:tgtEl>
                                        <p:attrNameLst>
                                          <p:attrName>style.visibility</p:attrName>
                                        </p:attrNameLst>
                                      </p:cBhvr>
                                      <p:to>
                                        <p:strVal val="visible"/>
                                      </p:to>
                                    </p:set>
                                  </p:childTnLst>
                                </p:cTn>
                              </p:par>
                            </p:childTnLst>
                          </p:cTn>
                        </p:par>
                        <p:par>
                          <p:cTn id="30" fill="hold">
                            <p:stCondLst>
                              <p:cond delay="6000"/>
                            </p:stCondLst>
                            <p:childTnLst>
                              <p:par>
                                <p:cTn id="31" presetID="11" presetClass="entr" presetSubtype="0" fill="hold" grpId="0" nodeType="afterEffect">
                                  <p:stCondLst>
                                    <p:cond delay="0"/>
                                  </p:stCondLst>
                                  <p:childTnLst>
                                    <p:set>
                                      <p:cBhvr>
                                        <p:cTn id="32" dur="1000">
                                          <p:stCondLst>
                                            <p:cond delay="0"/>
                                          </p:stCondLst>
                                        </p:cTn>
                                        <p:tgtEl>
                                          <p:spTgt spid="16"/>
                                        </p:tgtEl>
                                        <p:attrNameLst>
                                          <p:attrName>style.visibility</p:attrName>
                                        </p:attrNameLst>
                                      </p:cBhvr>
                                      <p:to>
                                        <p:strVal val="visible"/>
                                      </p:to>
                                    </p:set>
                                  </p:childTnLst>
                                </p:cTn>
                              </p:par>
                            </p:childTnLst>
                          </p:cTn>
                        </p:par>
                        <p:par>
                          <p:cTn id="33" fill="hold">
                            <p:stCondLst>
                              <p:cond delay="7000"/>
                            </p:stCondLst>
                            <p:childTnLst>
                              <p:par>
                                <p:cTn id="34" presetID="11" presetClass="entr" presetSubtype="0" fill="hold" grpId="0" nodeType="afterEffect">
                                  <p:stCondLst>
                                    <p:cond delay="0"/>
                                  </p:stCondLst>
                                  <p:childTnLst>
                                    <p:set>
                                      <p:cBhvr>
                                        <p:cTn id="35" dur="1000">
                                          <p:stCondLst>
                                            <p:cond delay="0"/>
                                          </p:stCondLst>
                                        </p:cTn>
                                        <p:tgtEl>
                                          <p:spTgt spid="17"/>
                                        </p:tgtEl>
                                        <p:attrNameLst>
                                          <p:attrName>style.visibility</p:attrName>
                                        </p:attrNameLst>
                                      </p:cBhvr>
                                      <p:to>
                                        <p:strVal val="visible"/>
                                      </p:to>
                                    </p:set>
                                  </p:childTnLst>
                                </p:cTn>
                              </p:par>
                            </p:childTnLst>
                          </p:cTn>
                        </p:par>
                        <p:par>
                          <p:cTn id="36" fill="hold">
                            <p:stCondLst>
                              <p:cond delay="8000"/>
                            </p:stCondLst>
                            <p:childTnLst>
                              <p:par>
                                <p:cTn id="37" presetID="11" presetClass="entr" presetSubtype="0" fill="hold" grpId="0" nodeType="afterEffect">
                                  <p:stCondLst>
                                    <p:cond delay="0"/>
                                  </p:stCondLst>
                                  <p:childTnLst>
                                    <p:set>
                                      <p:cBhvr>
                                        <p:cTn id="38" dur="1000">
                                          <p:stCondLst>
                                            <p:cond delay="0"/>
                                          </p:stCondLst>
                                        </p:cTn>
                                        <p:tgtEl>
                                          <p:spTgt spid="18"/>
                                        </p:tgtEl>
                                        <p:attrNameLst>
                                          <p:attrName>style.visibility</p:attrName>
                                        </p:attrNameLst>
                                      </p:cBhvr>
                                      <p:to>
                                        <p:strVal val="visible"/>
                                      </p:to>
                                    </p:set>
                                  </p:childTnLst>
                                </p:cTn>
                              </p:par>
                            </p:childTnLst>
                          </p:cTn>
                        </p:par>
                        <p:par>
                          <p:cTn id="39" fill="hold">
                            <p:stCondLst>
                              <p:cond delay="9000"/>
                            </p:stCondLst>
                            <p:childTnLst>
                              <p:par>
                                <p:cTn id="40" presetID="11" presetClass="entr" presetSubtype="0" fill="hold" grpId="0" nodeType="afterEffect">
                                  <p:stCondLst>
                                    <p:cond delay="0"/>
                                  </p:stCondLst>
                                  <p:childTnLst>
                                    <p:set>
                                      <p:cBhvr>
                                        <p:cTn id="41" dur="1000">
                                          <p:stCondLst>
                                            <p:cond delay="0"/>
                                          </p:stCondLst>
                                        </p:cTn>
                                        <p:tgtEl>
                                          <p:spTgt spid="19"/>
                                        </p:tgtEl>
                                        <p:attrNameLst>
                                          <p:attrName>style.visibility</p:attrName>
                                        </p:attrNameLst>
                                      </p:cBhvr>
                                      <p:to>
                                        <p:strVal val="visible"/>
                                      </p:to>
                                    </p:set>
                                  </p:childTnLst>
                                </p:cTn>
                              </p:par>
                            </p:childTnLst>
                          </p:cTn>
                        </p:par>
                        <p:par>
                          <p:cTn id="42" fill="hold">
                            <p:stCondLst>
                              <p:cond delay="10000"/>
                            </p:stCondLst>
                            <p:childTnLst>
                              <p:par>
                                <p:cTn id="43" presetID="11" presetClass="entr" presetSubtype="0" fill="hold" grpId="0" nodeType="afterEffect">
                                  <p:stCondLst>
                                    <p:cond delay="0"/>
                                  </p:stCondLst>
                                  <p:childTnLst>
                                    <p:set>
                                      <p:cBhvr>
                                        <p:cTn id="44" dur="1000">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5000"/>
          </a:stretch>
        </a:blipFill>
        <a:effectLst/>
      </p:bgPr>
    </p:bg>
    <p:spTree>
      <p:nvGrpSpPr>
        <p:cNvPr id="1" name=""/>
        <p:cNvGrpSpPr/>
        <p:nvPr/>
      </p:nvGrpSpPr>
      <p:grpSpPr>
        <a:xfrm>
          <a:off x="0" y="0"/>
          <a:ext cx="0" cy="0"/>
          <a:chOff x="0" y="0"/>
          <a:chExt cx="0" cy="0"/>
        </a:xfrm>
      </p:grpSpPr>
      <p:sp>
        <p:nvSpPr>
          <p:cNvPr id="4" name="Rectangle 3"/>
          <p:cNvSpPr/>
          <p:nvPr/>
        </p:nvSpPr>
        <p:spPr>
          <a:xfrm>
            <a:off x="159489" y="787588"/>
            <a:ext cx="9250326" cy="20627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400" b="1" u="sng" dirty="0" err="1">
                <a:solidFill>
                  <a:prstClr val="black"/>
                </a:solidFill>
                <a:latin typeface="Times New Roman" panose="02020603050405020304" pitchFamily="18" charset="0"/>
                <a:cs typeface="Times New Roman" panose="02020603050405020304" pitchFamily="18" charset="0"/>
              </a:rPr>
              <a:t>Câu</a:t>
            </a:r>
            <a:r>
              <a:rPr lang="en-US" sz="2400" b="1" u="sng" dirty="0">
                <a:solidFill>
                  <a:prstClr val="black"/>
                </a:solidFill>
                <a:latin typeface="Times New Roman" panose="02020603050405020304" pitchFamily="18" charset="0"/>
                <a:cs typeface="Times New Roman" panose="02020603050405020304" pitchFamily="18" charset="0"/>
              </a:rPr>
              <a:t> </a:t>
            </a:r>
            <a:r>
              <a:rPr lang="en-US" sz="2400" b="1" u="sng">
                <a:solidFill>
                  <a:prstClr val="black"/>
                </a:solidFill>
                <a:latin typeface="Times New Roman" panose="02020603050405020304" pitchFamily="18" charset="0"/>
                <a:cs typeface="Times New Roman" panose="02020603050405020304" pitchFamily="18" charset="0"/>
              </a:rPr>
              <a:t>2</a:t>
            </a:r>
            <a:r>
              <a:rPr lang="en-US" sz="2400" b="1" u="sng" smtClean="0">
                <a:solidFill>
                  <a:prstClr val="black"/>
                </a:solidFill>
                <a:latin typeface="Times New Roman" panose="02020603050405020304" pitchFamily="18" charset="0"/>
                <a:cs typeface="Times New Roman" panose="02020603050405020304" pitchFamily="18" charset="0"/>
              </a:rPr>
              <a:t>: </a:t>
            </a:r>
            <a:r>
              <a:rPr lang="en-US" sz="2400" b="1" smtClean="0">
                <a:solidFill>
                  <a:prstClr val="black"/>
                </a:solidFill>
                <a:latin typeface="Times New Roman" panose="02020603050405020304" pitchFamily="18" charset="0"/>
                <a:cs typeface="Times New Roman" panose="02020603050405020304" pitchFamily="18" charset="0"/>
              </a:rPr>
              <a:t>Có hai thanh sắt phi 18: thanh thứ nhất có khối lượng là 4kg; thanh thứ hai có khối lượng là 10 kg.</a:t>
            </a:r>
          </a:p>
          <a:p>
            <a:r>
              <a:rPr lang="nl-NL" sz="2400" smtClean="0">
                <a:latin typeface="Times New Roman" panose="02020603050405020304" pitchFamily="18" charset="0"/>
                <a:ea typeface="Calibri" panose="020F0502020204030204" pitchFamily="34" charset="0"/>
                <a:cs typeface="Times New Roman" panose="02020603050405020304" pitchFamily="18" charset="0"/>
              </a:rPr>
              <a:t>Viết tỉ </a:t>
            </a:r>
            <a:r>
              <a:rPr lang="nl-NL" sz="2400">
                <a:latin typeface="Times New Roman" panose="02020603050405020304" pitchFamily="18" charset="0"/>
                <a:ea typeface="Calibri" panose="020F0502020204030204" pitchFamily="34" charset="0"/>
                <a:cs typeface="Times New Roman" panose="02020603050405020304" pitchFamily="18" charset="0"/>
              </a:rPr>
              <a:t>số khối lượng của thanh sắt thứ nhất với thanh sắt thứ hai </a:t>
            </a:r>
            <a:r>
              <a:rPr lang="nl-NL" sz="2400" smtClean="0">
                <a:latin typeface="Times New Roman" panose="02020603050405020304" pitchFamily="18" charset="0"/>
                <a:ea typeface="Calibri" panose="020F0502020204030204" pitchFamily="34" charset="0"/>
                <a:cs typeface="Times New Roman" panose="02020603050405020304" pitchFamily="18" charset="0"/>
              </a:rPr>
              <a:t>là:</a:t>
            </a:r>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p:txBody>
      </p:sp>
      <p:pic>
        <p:nvPicPr>
          <p:cNvPr id="1026" name="Picture 2" descr="Kết quả hình ảnh cho icon đáp án"/>
          <p:cNvPicPr>
            <a:picLocks noChangeAspect="1" noChangeArrowheads="1"/>
          </p:cNvPicPr>
          <p:nvPr/>
        </p:nvPicPr>
        <p:blipFill rotWithShape="1">
          <a:blip r:embed="rId3">
            <a:extLst>
              <a:ext uri="{28A0092B-C50C-407E-A947-70E740481C1C}">
                <a14:useLocalDpi xmlns:a14="http://schemas.microsoft.com/office/drawing/2010/main" val="0"/>
              </a:ext>
            </a:extLst>
          </a:blip>
          <a:srcRect t="68837" b="1892"/>
          <a:stretch/>
        </p:blipFill>
        <p:spPr bwMode="auto">
          <a:xfrm>
            <a:off x="4968595" y="3487478"/>
            <a:ext cx="2152030" cy="6273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2679405" y="4455041"/>
                <a:ext cx="6730410" cy="163032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nl-NL" sz="2400">
                          <a:latin typeface="Cambria Math" panose="02040503050406030204" pitchFamily="18" charset="0"/>
                          <a:ea typeface="Calibri" panose="020F0502020204030204" pitchFamily="34" charset="0"/>
                          <a:cs typeface="Times New Roman" panose="02020603050405020304" pitchFamily="18" charset="0"/>
                        </a:rPr>
                        <m:t>4:10=</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4</m:t>
                          </m:r>
                        </m:num>
                        <m:den>
                          <m:r>
                            <a:rPr lang="nl-NL" sz="2400">
                              <a:latin typeface="Cambria Math" panose="02040503050406030204" pitchFamily="18" charset="0"/>
                              <a:ea typeface="Calibri" panose="020F0502020204030204" pitchFamily="34" charset="0"/>
                              <a:cs typeface="Times New Roman" panose="02020603050405020304" pitchFamily="18" charset="0"/>
                            </a:rPr>
                            <m:t>10</m:t>
                          </m:r>
                        </m:den>
                      </m:f>
                      <m:r>
                        <a:rPr lang="nl-NL"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2</m:t>
                          </m:r>
                        </m:num>
                        <m:den>
                          <m:r>
                            <a:rPr lang="nl-NL" sz="2400">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400" b="1" u="sng" smtClean="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79405" y="4455041"/>
                <a:ext cx="6730410" cy="1630325"/>
              </a:xfrm>
              <a:prstGeom prst="rect">
                <a:avLst/>
              </a:prstGeom>
              <a:blipFill rotWithShape="0">
                <a:blip r:embed="rId4"/>
                <a:stretch>
                  <a:fillRect/>
                </a:stretch>
              </a:blipFill>
              <a:ln/>
            </p:spPr>
            <p:txBody>
              <a:bodyPr/>
              <a:lstStyle/>
              <a:p>
                <a:r>
                  <a:rPr lang="en-US">
                    <a:noFill/>
                  </a:rPr>
                  <a:t> </a:t>
                </a:r>
              </a:p>
            </p:txBody>
          </p:sp>
        </mc:Fallback>
      </mc:AlternateContent>
      <p:sp>
        <p:nvSpPr>
          <p:cNvPr id="10" name="Rounded Rectangle 9"/>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00:10</a:t>
            </a:r>
          </a:p>
        </p:txBody>
      </p:sp>
      <p:sp>
        <p:nvSpPr>
          <p:cNvPr id="11" name="Rounded Rectangle 10"/>
          <p:cNvSpPr/>
          <p:nvPr/>
        </p:nvSpPr>
        <p:spPr>
          <a:xfrm>
            <a:off x="10434077" y="116785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00:09</a:t>
            </a:r>
          </a:p>
        </p:txBody>
      </p:sp>
      <p:sp>
        <p:nvSpPr>
          <p:cNvPr id="12" name="Rounded Rectangle 11"/>
          <p:cNvSpPr/>
          <p:nvPr/>
        </p:nvSpPr>
        <p:spPr>
          <a:xfrm>
            <a:off x="10434077" y="117782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00:08</a:t>
            </a:r>
          </a:p>
        </p:txBody>
      </p:sp>
      <p:sp>
        <p:nvSpPr>
          <p:cNvPr id="13" name="Rounded Rectangle 12"/>
          <p:cNvSpPr/>
          <p:nvPr/>
        </p:nvSpPr>
        <p:spPr>
          <a:xfrm>
            <a:off x="10434077" y="116817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00:07</a:t>
            </a:r>
          </a:p>
        </p:txBody>
      </p:sp>
      <p:sp>
        <p:nvSpPr>
          <p:cNvPr id="14" name="Rounded Rectangle 13"/>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00:06</a:t>
            </a:r>
          </a:p>
        </p:txBody>
      </p:sp>
      <p:sp>
        <p:nvSpPr>
          <p:cNvPr id="15" name="Rounded Rectangle 14"/>
          <p:cNvSpPr/>
          <p:nvPr/>
        </p:nvSpPr>
        <p:spPr>
          <a:xfrm>
            <a:off x="10434077" y="117299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00:05</a:t>
            </a:r>
          </a:p>
        </p:txBody>
      </p:sp>
      <p:sp>
        <p:nvSpPr>
          <p:cNvPr id="16" name="Rounded Rectangle 15"/>
          <p:cNvSpPr/>
          <p:nvPr/>
        </p:nvSpPr>
        <p:spPr>
          <a:xfrm>
            <a:off x="10434077" y="116303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00:04</a:t>
            </a:r>
          </a:p>
        </p:txBody>
      </p:sp>
      <p:sp>
        <p:nvSpPr>
          <p:cNvPr id="17" name="Rounded Rectangle 16"/>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00:03</a:t>
            </a:r>
          </a:p>
        </p:txBody>
      </p:sp>
      <p:sp>
        <p:nvSpPr>
          <p:cNvPr id="18" name="Rounded Rectangle 17"/>
          <p:cNvSpPr/>
          <p:nvPr/>
        </p:nvSpPr>
        <p:spPr>
          <a:xfrm>
            <a:off x="10434077" y="113314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00:02</a:t>
            </a:r>
          </a:p>
        </p:txBody>
      </p:sp>
      <p:sp>
        <p:nvSpPr>
          <p:cNvPr id="19" name="Rounded Rectangle 18"/>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00:01</a:t>
            </a:r>
          </a:p>
        </p:txBody>
      </p:sp>
      <p:sp>
        <p:nvSpPr>
          <p:cNvPr id="20" name="Rounded Rectangle 19"/>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00:00</a:t>
            </a:r>
          </a:p>
        </p:txBody>
      </p:sp>
      <p:pic>
        <p:nvPicPr>
          <p:cNvPr id="21"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92512" y="372140"/>
            <a:ext cx="780874" cy="790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30750" y="6030709"/>
            <a:ext cx="1044980" cy="1044980"/>
          </a:xfrm>
          <a:prstGeom prst="rect">
            <a:avLst/>
          </a:prstGeom>
        </p:spPr>
      </p:pic>
    </p:spTree>
    <p:extLst>
      <p:ext uri="{BB962C8B-B14F-4D97-AF65-F5344CB8AC3E}">
        <p14:creationId xmlns:p14="http://schemas.microsoft.com/office/powerpoint/2010/main" val="17024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
                    </p:tgtEl>
                  </p:cond>
                </p:stCondLst>
                <p:endSync evt="end" delay="0">
                  <p:rtn val="all"/>
                </p:endSync>
                <p:childTnLst>
                  <p:par>
                    <p:cTn id="11" fill="hold">
                      <p:stCondLst>
                        <p:cond delay="0"/>
                      </p:stCondLst>
                      <p:childTnLst>
                        <p:par>
                          <p:cTn id="12" fill="hold">
                            <p:stCondLst>
                              <p:cond delay="0"/>
                            </p:stCondLst>
                            <p:childTnLst>
                              <p:par>
                                <p:cTn id="13" presetID="11" presetClass="entr" presetSubtype="0" fill="hold" grpId="0" nodeType="afterEffect">
                                  <p:stCondLst>
                                    <p:cond delay="0"/>
                                  </p:stCondLst>
                                  <p:childTnLst>
                                    <p:set>
                                      <p:cBhvr>
                                        <p:cTn id="14" dur="1000">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1" presetClass="entr" presetSubtype="0" fill="hold" grpId="0" nodeType="afterEffect">
                                  <p:stCondLst>
                                    <p:cond delay="0"/>
                                  </p:stCondLst>
                                  <p:childTnLst>
                                    <p:set>
                                      <p:cBhvr>
                                        <p:cTn id="17" dur="1000">
                                          <p:stCondLst>
                                            <p:cond delay="0"/>
                                          </p:stCondLst>
                                        </p:cTn>
                                        <p:tgtEl>
                                          <p:spTgt spid="11"/>
                                        </p:tgtEl>
                                        <p:attrNameLst>
                                          <p:attrName>style.visibility</p:attrName>
                                        </p:attrNameLst>
                                      </p:cBhvr>
                                      <p:to>
                                        <p:strVal val="visible"/>
                                      </p:to>
                                    </p:set>
                                  </p:childTnLst>
                                </p:cTn>
                              </p:par>
                            </p:childTnLst>
                          </p:cTn>
                        </p:par>
                        <p:par>
                          <p:cTn id="18" fill="hold">
                            <p:stCondLst>
                              <p:cond delay="2000"/>
                            </p:stCondLst>
                            <p:childTnLst>
                              <p:par>
                                <p:cTn id="19" presetID="11" presetClass="entr" presetSubtype="0" fill="hold" grpId="0" nodeType="afterEffect">
                                  <p:stCondLst>
                                    <p:cond delay="0"/>
                                  </p:stCondLst>
                                  <p:childTnLst>
                                    <p:set>
                                      <p:cBhvr>
                                        <p:cTn id="20" dur="1000">
                                          <p:stCondLst>
                                            <p:cond delay="0"/>
                                          </p:stCondLst>
                                        </p:cTn>
                                        <p:tgtEl>
                                          <p:spTgt spid="12"/>
                                        </p:tgtEl>
                                        <p:attrNameLst>
                                          <p:attrName>style.visibility</p:attrName>
                                        </p:attrNameLst>
                                      </p:cBhvr>
                                      <p:to>
                                        <p:strVal val="visible"/>
                                      </p:to>
                                    </p:set>
                                  </p:childTnLst>
                                </p:cTn>
                              </p:par>
                            </p:childTnLst>
                          </p:cTn>
                        </p:par>
                        <p:par>
                          <p:cTn id="21" fill="hold">
                            <p:stCondLst>
                              <p:cond delay="3000"/>
                            </p:stCondLst>
                            <p:childTnLst>
                              <p:par>
                                <p:cTn id="22" presetID="11" presetClass="entr" presetSubtype="0" fill="hold" grpId="0" nodeType="afterEffect">
                                  <p:stCondLst>
                                    <p:cond delay="0"/>
                                  </p:stCondLst>
                                  <p:childTnLst>
                                    <p:set>
                                      <p:cBhvr>
                                        <p:cTn id="23" dur="1000">
                                          <p:stCondLst>
                                            <p:cond delay="0"/>
                                          </p:stCondLst>
                                        </p:cTn>
                                        <p:tgtEl>
                                          <p:spTgt spid="13"/>
                                        </p:tgtEl>
                                        <p:attrNameLst>
                                          <p:attrName>style.visibility</p:attrName>
                                        </p:attrNameLst>
                                      </p:cBhvr>
                                      <p:to>
                                        <p:strVal val="visible"/>
                                      </p:to>
                                    </p:set>
                                  </p:childTnLst>
                                </p:cTn>
                              </p:par>
                            </p:childTnLst>
                          </p:cTn>
                        </p:par>
                        <p:par>
                          <p:cTn id="24" fill="hold">
                            <p:stCondLst>
                              <p:cond delay="4000"/>
                            </p:stCondLst>
                            <p:childTnLst>
                              <p:par>
                                <p:cTn id="25" presetID="11" presetClass="entr" presetSubtype="0" fill="hold" grpId="0" nodeType="afterEffect">
                                  <p:stCondLst>
                                    <p:cond delay="0"/>
                                  </p:stCondLst>
                                  <p:childTnLst>
                                    <p:set>
                                      <p:cBhvr>
                                        <p:cTn id="26" dur="1000">
                                          <p:stCondLst>
                                            <p:cond delay="0"/>
                                          </p:stCondLst>
                                        </p:cTn>
                                        <p:tgtEl>
                                          <p:spTgt spid="14"/>
                                        </p:tgtEl>
                                        <p:attrNameLst>
                                          <p:attrName>style.visibility</p:attrName>
                                        </p:attrNameLst>
                                      </p:cBhvr>
                                      <p:to>
                                        <p:strVal val="visible"/>
                                      </p:to>
                                    </p:set>
                                  </p:childTnLst>
                                </p:cTn>
                              </p:par>
                            </p:childTnLst>
                          </p:cTn>
                        </p:par>
                        <p:par>
                          <p:cTn id="27" fill="hold">
                            <p:stCondLst>
                              <p:cond delay="5000"/>
                            </p:stCondLst>
                            <p:childTnLst>
                              <p:par>
                                <p:cTn id="28" presetID="11" presetClass="entr" presetSubtype="0" fill="hold" grpId="0" nodeType="afterEffect">
                                  <p:stCondLst>
                                    <p:cond delay="0"/>
                                  </p:stCondLst>
                                  <p:childTnLst>
                                    <p:set>
                                      <p:cBhvr>
                                        <p:cTn id="29" dur="1000">
                                          <p:stCondLst>
                                            <p:cond delay="0"/>
                                          </p:stCondLst>
                                        </p:cTn>
                                        <p:tgtEl>
                                          <p:spTgt spid="15"/>
                                        </p:tgtEl>
                                        <p:attrNameLst>
                                          <p:attrName>style.visibility</p:attrName>
                                        </p:attrNameLst>
                                      </p:cBhvr>
                                      <p:to>
                                        <p:strVal val="visible"/>
                                      </p:to>
                                    </p:set>
                                  </p:childTnLst>
                                </p:cTn>
                              </p:par>
                            </p:childTnLst>
                          </p:cTn>
                        </p:par>
                        <p:par>
                          <p:cTn id="30" fill="hold">
                            <p:stCondLst>
                              <p:cond delay="6000"/>
                            </p:stCondLst>
                            <p:childTnLst>
                              <p:par>
                                <p:cTn id="31" presetID="11" presetClass="entr" presetSubtype="0" fill="hold" grpId="0" nodeType="afterEffect">
                                  <p:stCondLst>
                                    <p:cond delay="0"/>
                                  </p:stCondLst>
                                  <p:childTnLst>
                                    <p:set>
                                      <p:cBhvr>
                                        <p:cTn id="32" dur="1000">
                                          <p:stCondLst>
                                            <p:cond delay="0"/>
                                          </p:stCondLst>
                                        </p:cTn>
                                        <p:tgtEl>
                                          <p:spTgt spid="16"/>
                                        </p:tgtEl>
                                        <p:attrNameLst>
                                          <p:attrName>style.visibility</p:attrName>
                                        </p:attrNameLst>
                                      </p:cBhvr>
                                      <p:to>
                                        <p:strVal val="visible"/>
                                      </p:to>
                                    </p:set>
                                  </p:childTnLst>
                                </p:cTn>
                              </p:par>
                            </p:childTnLst>
                          </p:cTn>
                        </p:par>
                        <p:par>
                          <p:cTn id="33" fill="hold">
                            <p:stCondLst>
                              <p:cond delay="7000"/>
                            </p:stCondLst>
                            <p:childTnLst>
                              <p:par>
                                <p:cTn id="34" presetID="11" presetClass="entr" presetSubtype="0" fill="hold" grpId="0" nodeType="afterEffect">
                                  <p:stCondLst>
                                    <p:cond delay="0"/>
                                  </p:stCondLst>
                                  <p:childTnLst>
                                    <p:set>
                                      <p:cBhvr>
                                        <p:cTn id="35" dur="1000">
                                          <p:stCondLst>
                                            <p:cond delay="0"/>
                                          </p:stCondLst>
                                        </p:cTn>
                                        <p:tgtEl>
                                          <p:spTgt spid="17"/>
                                        </p:tgtEl>
                                        <p:attrNameLst>
                                          <p:attrName>style.visibility</p:attrName>
                                        </p:attrNameLst>
                                      </p:cBhvr>
                                      <p:to>
                                        <p:strVal val="visible"/>
                                      </p:to>
                                    </p:set>
                                  </p:childTnLst>
                                </p:cTn>
                              </p:par>
                            </p:childTnLst>
                          </p:cTn>
                        </p:par>
                        <p:par>
                          <p:cTn id="36" fill="hold">
                            <p:stCondLst>
                              <p:cond delay="8000"/>
                            </p:stCondLst>
                            <p:childTnLst>
                              <p:par>
                                <p:cTn id="37" presetID="11" presetClass="entr" presetSubtype="0" fill="hold" grpId="0" nodeType="afterEffect">
                                  <p:stCondLst>
                                    <p:cond delay="0"/>
                                  </p:stCondLst>
                                  <p:childTnLst>
                                    <p:set>
                                      <p:cBhvr>
                                        <p:cTn id="38" dur="1000">
                                          <p:stCondLst>
                                            <p:cond delay="0"/>
                                          </p:stCondLst>
                                        </p:cTn>
                                        <p:tgtEl>
                                          <p:spTgt spid="18"/>
                                        </p:tgtEl>
                                        <p:attrNameLst>
                                          <p:attrName>style.visibility</p:attrName>
                                        </p:attrNameLst>
                                      </p:cBhvr>
                                      <p:to>
                                        <p:strVal val="visible"/>
                                      </p:to>
                                    </p:set>
                                  </p:childTnLst>
                                </p:cTn>
                              </p:par>
                            </p:childTnLst>
                          </p:cTn>
                        </p:par>
                        <p:par>
                          <p:cTn id="39" fill="hold">
                            <p:stCondLst>
                              <p:cond delay="9000"/>
                            </p:stCondLst>
                            <p:childTnLst>
                              <p:par>
                                <p:cTn id="40" presetID="11" presetClass="entr" presetSubtype="0" fill="hold" grpId="0" nodeType="afterEffect">
                                  <p:stCondLst>
                                    <p:cond delay="0"/>
                                  </p:stCondLst>
                                  <p:childTnLst>
                                    <p:set>
                                      <p:cBhvr>
                                        <p:cTn id="41" dur="1000">
                                          <p:stCondLst>
                                            <p:cond delay="0"/>
                                          </p:stCondLst>
                                        </p:cTn>
                                        <p:tgtEl>
                                          <p:spTgt spid="19"/>
                                        </p:tgtEl>
                                        <p:attrNameLst>
                                          <p:attrName>style.visibility</p:attrName>
                                        </p:attrNameLst>
                                      </p:cBhvr>
                                      <p:to>
                                        <p:strVal val="visible"/>
                                      </p:to>
                                    </p:set>
                                  </p:childTnLst>
                                </p:cTn>
                              </p:par>
                            </p:childTnLst>
                          </p:cTn>
                        </p:par>
                        <p:par>
                          <p:cTn id="42" fill="hold">
                            <p:stCondLst>
                              <p:cond delay="10000"/>
                            </p:stCondLst>
                            <p:childTnLst>
                              <p:par>
                                <p:cTn id="43" presetID="11" presetClass="entr" presetSubtype="0" fill="hold" grpId="0" nodeType="afterEffect">
                                  <p:stCondLst>
                                    <p:cond delay="0"/>
                                  </p:stCondLst>
                                  <p:childTnLst>
                                    <p:set>
                                      <p:cBhvr>
                                        <p:cTn id="44" dur="1000">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5000"/>
          </a:stretch>
        </a:blipFill>
        <a:effectLst/>
      </p:bgPr>
    </p:bg>
    <p:spTree>
      <p:nvGrpSpPr>
        <p:cNvPr id="1" name=""/>
        <p:cNvGrpSpPr/>
        <p:nvPr/>
      </p:nvGrpSpPr>
      <p:grpSpPr>
        <a:xfrm>
          <a:off x="0" y="0"/>
          <a:ext cx="0" cy="0"/>
          <a:chOff x="0" y="0"/>
          <a:chExt cx="0" cy="0"/>
        </a:xfrm>
      </p:grpSpPr>
      <p:sp>
        <p:nvSpPr>
          <p:cNvPr id="4" name="Rectangle 3"/>
          <p:cNvSpPr/>
          <p:nvPr/>
        </p:nvSpPr>
        <p:spPr>
          <a:xfrm>
            <a:off x="159489" y="787588"/>
            <a:ext cx="9250326" cy="20627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endParaRPr lang="en-US" sz="2400" b="1" u="sng" smtClean="0">
              <a:solidFill>
                <a:prstClr val="black"/>
              </a:solidFill>
              <a:latin typeface="Times New Roman" panose="02020603050405020304" pitchFamily="18" charset="0"/>
              <a:cs typeface="Times New Roman" panose="02020603050405020304" pitchFamily="18" charset="0"/>
            </a:endParaRPr>
          </a:p>
          <a:p>
            <a:endParaRPr lang="en-US" sz="2400" b="1" u="sng">
              <a:solidFill>
                <a:prstClr val="black"/>
              </a:solidFill>
              <a:latin typeface="Times New Roman" panose="02020603050405020304" pitchFamily="18" charset="0"/>
              <a:cs typeface="Times New Roman" panose="02020603050405020304" pitchFamily="18" charset="0"/>
            </a:endParaRPr>
          </a:p>
          <a:p>
            <a:endParaRPr lang="en-US" sz="2400" b="1" u="sng" smtClean="0">
              <a:solidFill>
                <a:prstClr val="black"/>
              </a:solidFill>
              <a:latin typeface="Times New Roman" panose="02020603050405020304" pitchFamily="18" charset="0"/>
              <a:cs typeface="Times New Roman" panose="02020603050405020304" pitchFamily="18" charset="0"/>
            </a:endParaRPr>
          </a:p>
          <a:p>
            <a:r>
              <a:rPr lang="en-US" sz="2400" b="1" u="sng" smtClean="0">
                <a:solidFill>
                  <a:prstClr val="black"/>
                </a:solidFill>
                <a:latin typeface="Times New Roman" panose="02020603050405020304" pitchFamily="18" charset="0"/>
                <a:cs typeface="Times New Roman" panose="02020603050405020304" pitchFamily="18" charset="0"/>
              </a:rPr>
              <a:t>Câu </a:t>
            </a:r>
            <a:r>
              <a:rPr lang="en-US" sz="2400" b="1" u="sng">
                <a:solidFill>
                  <a:prstClr val="black"/>
                </a:solidFill>
                <a:latin typeface="Times New Roman" panose="02020603050405020304" pitchFamily="18" charset="0"/>
                <a:cs typeface="Times New Roman" panose="02020603050405020304" pitchFamily="18" charset="0"/>
              </a:rPr>
              <a:t>3</a:t>
            </a:r>
            <a:r>
              <a:rPr lang="en-US" sz="2400" b="1" smtClean="0">
                <a:solidFill>
                  <a:prstClr val="black"/>
                </a:solidFill>
                <a:latin typeface="Times New Roman" panose="02020603050405020304" pitchFamily="18" charset="0"/>
                <a:cs typeface="Times New Roman" panose="02020603050405020304" pitchFamily="18" charset="0"/>
              </a:rPr>
              <a:t>: </a:t>
            </a:r>
            <a:r>
              <a:rPr lang="en-US" sz="2400" b="1">
                <a:solidFill>
                  <a:prstClr val="black"/>
                </a:solidFill>
                <a:latin typeface="Times New Roman" panose="02020603050405020304" pitchFamily="18" charset="0"/>
                <a:cs typeface="Times New Roman" panose="02020603050405020304" pitchFamily="18" charset="0"/>
              </a:rPr>
              <a:t>Có hai thanh sắt phi 18: thanh thứ nhất </a:t>
            </a:r>
            <a:r>
              <a:rPr lang="en-US" sz="2400" b="1" smtClean="0">
                <a:solidFill>
                  <a:prstClr val="black"/>
                </a:solidFill>
                <a:latin typeface="Times New Roman" panose="02020603050405020304" pitchFamily="18" charset="0"/>
                <a:cs typeface="Times New Roman" panose="02020603050405020304" pitchFamily="18" charset="0"/>
              </a:rPr>
              <a:t>dài 2m; </a:t>
            </a:r>
            <a:r>
              <a:rPr lang="en-US" sz="2400" b="1">
                <a:solidFill>
                  <a:prstClr val="black"/>
                </a:solidFill>
                <a:latin typeface="Times New Roman" panose="02020603050405020304" pitchFamily="18" charset="0"/>
                <a:cs typeface="Times New Roman" panose="02020603050405020304" pitchFamily="18" charset="0"/>
              </a:rPr>
              <a:t>thanh thứ hai </a:t>
            </a:r>
            <a:r>
              <a:rPr lang="en-US" sz="2400" b="1" smtClean="0">
                <a:solidFill>
                  <a:prstClr val="black"/>
                </a:solidFill>
                <a:latin typeface="Times New Roman" panose="02020603050405020304" pitchFamily="18" charset="0"/>
                <a:cs typeface="Times New Roman" panose="02020603050405020304" pitchFamily="18" charset="0"/>
              </a:rPr>
              <a:t>dài 5m.</a:t>
            </a:r>
            <a:endParaRPr lang="en-US" sz="2400" b="1">
              <a:solidFill>
                <a:prstClr val="black"/>
              </a:solidFill>
              <a:latin typeface="Times New Roman" panose="02020603050405020304" pitchFamily="18" charset="0"/>
              <a:cs typeface="Times New Roman" panose="02020603050405020304" pitchFamily="18" charset="0"/>
            </a:endParaRPr>
          </a:p>
          <a:p>
            <a:r>
              <a:rPr lang="nl-NL" sz="2400">
                <a:latin typeface="Times New Roman" panose="02020603050405020304" pitchFamily="18" charset="0"/>
                <a:ea typeface="Calibri" panose="020F0502020204030204" pitchFamily="34" charset="0"/>
                <a:cs typeface="Times New Roman" panose="02020603050405020304" pitchFamily="18" charset="0"/>
              </a:rPr>
              <a:t>T</a:t>
            </a:r>
            <a:r>
              <a:rPr lang="nl-NL" sz="2400" smtClean="0">
                <a:latin typeface="Times New Roman" panose="02020603050405020304" pitchFamily="18" charset="0"/>
                <a:ea typeface="Calibri" panose="020F0502020204030204" pitchFamily="34" charset="0"/>
                <a:cs typeface="Times New Roman" panose="02020603050405020304" pitchFamily="18" charset="0"/>
              </a:rPr>
              <a:t>ỉ </a:t>
            </a:r>
            <a:r>
              <a:rPr lang="nl-NL" sz="2400">
                <a:latin typeface="Times New Roman" panose="02020603050405020304" pitchFamily="18" charset="0"/>
                <a:ea typeface="Calibri" panose="020F0502020204030204" pitchFamily="34" charset="0"/>
                <a:cs typeface="Times New Roman" panose="02020603050405020304" pitchFamily="18" charset="0"/>
              </a:rPr>
              <a:t>số </a:t>
            </a:r>
            <a:r>
              <a:rPr lang="nl-NL" sz="2400" smtClean="0">
                <a:latin typeface="Times New Roman" panose="02020603050405020304" pitchFamily="18" charset="0"/>
                <a:ea typeface="Calibri" panose="020F0502020204030204" pitchFamily="34" charset="0"/>
                <a:cs typeface="Times New Roman" panose="02020603050405020304" pitchFamily="18" charset="0"/>
              </a:rPr>
              <a:t>giữa chiều dài của </a:t>
            </a:r>
            <a:r>
              <a:rPr lang="nl-NL" sz="2400">
                <a:latin typeface="Times New Roman" panose="02020603050405020304" pitchFamily="18" charset="0"/>
                <a:ea typeface="Calibri" panose="020F0502020204030204" pitchFamily="34" charset="0"/>
                <a:cs typeface="Times New Roman" panose="02020603050405020304" pitchFamily="18" charset="0"/>
              </a:rPr>
              <a:t>thanh sắt thứ nhất </a:t>
            </a:r>
            <a:r>
              <a:rPr lang="nl-NL" sz="2400" smtClean="0">
                <a:latin typeface="Times New Roman" panose="02020603050405020304" pitchFamily="18" charset="0"/>
                <a:ea typeface="Calibri" panose="020F0502020204030204" pitchFamily="34" charset="0"/>
                <a:cs typeface="Times New Roman" panose="02020603050405020304" pitchFamily="18" charset="0"/>
              </a:rPr>
              <a:t>và chiều dài của thanh </a:t>
            </a:r>
            <a:r>
              <a:rPr lang="nl-NL" sz="2400">
                <a:latin typeface="Times New Roman" panose="02020603050405020304" pitchFamily="18" charset="0"/>
                <a:ea typeface="Calibri" panose="020F0502020204030204" pitchFamily="34" charset="0"/>
                <a:cs typeface="Times New Roman" panose="02020603050405020304" pitchFamily="18" charset="0"/>
              </a:rPr>
              <a:t>sắt thứ hai là:</a:t>
            </a:r>
            <a:endParaRPr lang="en-US" sz="2400" b="1" u="sng">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p:txBody>
      </p:sp>
      <p:pic>
        <p:nvPicPr>
          <p:cNvPr id="1026" name="Picture 2" descr="Kết quả hình ảnh cho icon đáp án"/>
          <p:cNvPicPr>
            <a:picLocks noChangeAspect="1" noChangeArrowheads="1"/>
          </p:cNvPicPr>
          <p:nvPr/>
        </p:nvPicPr>
        <p:blipFill rotWithShape="1">
          <a:blip r:embed="rId3">
            <a:extLst>
              <a:ext uri="{28A0092B-C50C-407E-A947-70E740481C1C}">
                <a14:useLocalDpi xmlns:a14="http://schemas.microsoft.com/office/drawing/2010/main" val="0"/>
              </a:ext>
            </a:extLst>
          </a:blip>
          <a:srcRect t="68837" b="1892"/>
          <a:stretch/>
        </p:blipFill>
        <p:spPr bwMode="auto">
          <a:xfrm>
            <a:off x="4968595" y="3487478"/>
            <a:ext cx="2152030" cy="6273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Rectangle 6"/>
              <p:cNvSpPr/>
              <p:nvPr/>
            </p:nvSpPr>
            <p:spPr>
              <a:xfrm>
                <a:off x="2679405" y="4455041"/>
                <a:ext cx="6730410" cy="163032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nl-NL" sz="2400" smtClean="0">
                          <a:latin typeface="Cambria Math" panose="02040503050406030204" pitchFamily="18" charset="0"/>
                          <a:ea typeface="Calibri" panose="020F0502020204030204" pitchFamily="34" charset="0"/>
                          <a:cs typeface="Times New Roman" panose="02020603050405020304" pitchFamily="18" charset="0"/>
                        </a:rPr>
                        <m:t>2</m:t>
                      </m:r>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
                        <a:rPr lang="nl-NL" sz="2400">
                          <a:latin typeface="Cambria Math" panose="02040503050406030204" pitchFamily="18" charset="0"/>
                          <a:ea typeface="Calibri" panose="020F0502020204030204" pitchFamily="34" charset="0"/>
                          <a:cs typeface="Times New Roman" panose="02020603050405020304" pitchFamily="18" charset="0"/>
                        </a:rPr>
                        <m:t>:5=</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2</m:t>
                          </m:r>
                        </m:num>
                        <m:den>
                          <m:r>
                            <a:rPr lang="nl-NL" sz="2400">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400" b="1" u="sng" dirty="0">
                  <a:solidFill>
                    <a:prstClr val="black"/>
                  </a:solidFill>
                  <a:latin typeface="Times New Roman" panose="02020603050405020304" pitchFamily="18" charset="0"/>
                  <a:cs typeface="Times New Roman" panose="02020603050405020304" pitchFamily="18" charset="0"/>
                </a:endParaRPr>
              </a:p>
              <a:p>
                <a:endParaRPr lang="en-US" sz="2400" b="1" u="sng"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679405" y="4455041"/>
                <a:ext cx="6730410" cy="1630325"/>
              </a:xfrm>
              <a:prstGeom prst="rect">
                <a:avLst/>
              </a:prstGeom>
              <a:blipFill rotWithShape="0">
                <a:blip r:embed="rId4"/>
                <a:stretch>
                  <a:fillRect/>
                </a:stretch>
              </a:blipFill>
              <a:ln/>
            </p:spPr>
            <p:txBody>
              <a:bodyPr/>
              <a:lstStyle/>
              <a:p>
                <a:r>
                  <a:rPr lang="en-US">
                    <a:noFill/>
                  </a:rPr>
                  <a:t> </a:t>
                </a:r>
              </a:p>
            </p:txBody>
          </p:sp>
        </mc:Fallback>
      </mc:AlternateContent>
      <p:sp>
        <p:nvSpPr>
          <p:cNvPr id="10" name="Rounded Rectangle 9"/>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00:10</a:t>
            </a:r>
          </a:p>
        </p:txBody>
      </p:sp>
      <p:sp>
        <p:nvSpPr>
          <p:cNvPr id="11" name="Rounded Rectangle 10"/>
          <p:cNvSpPr/>
          <p:nvPr/>
        </p:nvSpPr>
        <p:spPr>
          <a:xfrm>
            <a:off x="10434077" y="1167857"/>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00:09</a:t>
            </a:r>
          </a:p>
        </p:txBody>
      </p:sp>
      <p:sp>
        <p:nvSpPr>
          <p:cNvPr id="12" name="Rounded Rectangle 11"/>
          <p:cNvSpPr/>
          <p:nvPr/>
        </p:nvSpPr>
        <p:spPr>
          <a:xfrm>
            <a:off x="10434077" y="117782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00:08</a:t>
            </a:r>
          </a:p>
        </p:txBody>
      </p:sp>
      <p:sp>
        <p:nvSpPr>
          <p:cNvPr id="13" name="Rounded Rectangle 12"/>
          <p:cNvSpPr/>
          <p:nvPr/>
        </p:nvSpPr>
        <p:spPr>
          <a:xfrm>
            <a:off x="10434077" y="116817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00:07</a:t>
            </a:r>
          </a:p>
        </p:txBody>
      </p:sp>
      <p:sp>
        <p:nvSpPr>
          <p:cNvPr id="14" name="Rounded Rectangle 13"/>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00:06</a:t>
            </a:r>
          </a:p>
        </p:txBody>
      </p:sp>
      <p:sp>
        <p:nvSpPr>
          <p:cNvPr id="15" name="Rounded Rectangle 14"/>
          <p:cNvSpPr/>
          <p:nvPr/>
        </p:nvSpPr>
        <p:spPr>
          <a:xfrm>
            <a:off x="10434077" y="1172998"/>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00:05</a:t>
            </a:r>
          </a:p>
        </p:txBody>
      </p:sp>
      <p:sp>
        <p:nvSpPr>
          <p:cNvPr id="16" name="Rounded Rectangle 15"/>
          <p:cNvSpPr/>
          <p:nvPr/>
        </p:nvSpPr>
        <p:spPr>
          <a:xfrm>
            <a:off x="10434077" y="116303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00:04</a:t>
            </a:r>
          </a:p>
        </p:txBody>
      </p:sp>
      <p:sp>
        <p:nvSpPr>
          <p:cNvPr id="17" name="Rounded Rectangle 16"/>
          <p:cNvSpPr/>
          <p:nvPr/>
        </p:nvSpPr>
        <p:spPr>
          <a:xfrm>
            <a:off x="10434077" y="1153072"/>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00:03</a:t>
            </a:r>
          </a:p>
        </p:txBody>
      </p:sp>
      <p:sp>
        <p:nvSpPr>
          <p:cNvPr id="18" name="Rounded Rectangle 17"/>
          <p:cNvSpPr/>
          <p:nvPr/>
        </p:nvSpPr>
        <p:spPr>
          <a:xfrm>
            <a:off x="10434077" y="1133146"/>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00:02</a:t>
            </a:r>
          </a:p>
        </p:txBody>
      </p:sp>
      <p:sp>
        <p:nvSpPr>
          <p:cNvPr id="19" name="Rounded Rectangle 18"/>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00:01</a:t>
            </a:r>
          </a:p>
        </p:txBody>
      </p:sp>
      <p:sp>
        <p:nvSpPr>
          <p:cNvPr id="20" name="Rounded Rectangle 19"/>
          <p:cNvSpPr/>
          <p:nvPr/>
        </p:nvSpPr>
        <p:spPr>
          <a:xfrm>
            <a:off x="10434077" y="114310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rPr>
              <a:t>00:00</a:t>
            </a:r>
          </a:p>
        </p:txBody>
      </p:sp>
      <p:pic>
        <p:nvPicPr>
          <p:cNvPr id="21"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92512" y="372140"/>
            <a:ext cx="780874" cy="790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30750" y="6030709"/>
            <a:ext cx="1044980" cy="1044980"/>
          </a:xfrm>
          <a:prstGeom prst="rect">
            <a:avLst/>
          </a:prstGeom>
        </p:spPr>
      </p:pic>
    </p:spTree>
    <p:extLst>
      <p:ext uri="{BB962C8B-B14F-4D97-AF65-F5344CB8AC3E}">
        <p14:creationId xmlns:p14="http://schemas.microsoft.com/office/powerpoint/2010/main" val="30817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
                    </p:tgtEl>
                  </p:cond>
                </p:stCondLst>
                <p:endSync evt="end" delay="0">
                  <p:rtn val="all"/>
                </p:endSync>
                <p:childTnLst>
                  <p:par>
                    <p:cTn id="11" fill="hold">
                      <p:stCondLst>
                        <p:cond delay="0"/>
                      </p:stCondLst>
                      <p:childTnLst>
                        <p:par>
                          <p:cTn id="12" fill="hold">
                            <p:stCondLst>
                              <p:cond delay="0"/>
                            </p:stCondLst>
                            <p:childTnLst>
                              <p:par>
                                <p:cTn id="13" presetID="11" presetClass="entr" presetSubtype="0" fill="hold" grpId="0" nodeType="afterEffect">
                                  <p:stCondLst>
                                    <p:cond delay="0"/>
                                  </p:stCondLst>
                                  <p:childTnLst>
                                    <p:set>
                                      <p:cBhvr>
                                        <p:cTn id="14" dur="1000">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1" presetClass="entr" presetSubtype="0" fill="hold" grpId="0" nodeType="afterEffect">
                                  <p:stCondLst>
                                    <p:cond delay="0"/>
                                  </p:stCondLst>
                                  <p:childTnLst>
                                    <p:set>
                                      <p:cBhvr>
                                        <p:cTn id="17" dur="1000">
                                          <p:stCondLst>
                                            <p:cond delay="0"/>
                                          </p:stCondLst>
                                        </p:cTn>
                                        <p:tgtEl>
                                          <p:spTgt spid="11"/>
                                        </p:tgtEl>
                                        <p:attrNameLst>
                                          <p:attrName>style.visibility</p:attrName>
                                        </p:attrNameLst>
                                      </p:cBhvr>
                                      <p:to>
                                        <p:strVal val="visible"/>
                                      </p:to>
                                    </p:set>
                                  </p:childTnLst>
                                </p:cTn>
                              </p:par>
                            </p:childTnLst>
                          </p:cTn>
                        </p:par>
                        <p:par>
                          <p:cTn id="18" fill="hold">
                            <p:stCondLst>
                              <p:cond delay="2000"/>
                            </p:stCondLst>
                            <p:childTnLst>
                              <p:par>
                                <p:cTn id="19" presetID="11" presetClass="entr" presetSubtype="0" fill="hold" grpId="0" nodeType="afterEffect">
                                  <p:stCondLst>
                                    <p:cond delay="0"/>
                                  </p:stCondLst>
                                  <p:childTnLst>
                                    <p:set>
                                      <p:cBhvr>
                                        <p:cTn id="20" dur="1000">
                                          <p:stCondLst>
                                            <p:cond delay="0"/>
                                          </p:stCondLst>
                                        </p:cTn>
                                        <p:tgtEl>
                                          <p:spTgt spid="12"/>
                                        </p:tgtEl>
                                        <p:attrNameLst>
                                          <p:attrName>style.visibility</p:attrName>
                                        </p:attrNameLst>
                                      </p:cBhvr>
                                      <p:to>
                                        <p:strVal val="visible"/>
                                      </p:to>
                                    </p:set>
                                  </p:childTnLst>
                                </p:cTn>
                              </p:par>
                            </p:childTnLst>
                          </p:cTn>
                        </p:par>
                        <p:par>
                          <p:cTn id="21" fill="hold">
                            <p:stCondLst>
                              <p:cond delay="3000"/>
                            </p:stCondLst>
                            <p:childTnLst>
                              <p:par>
                                <p:cTn id="22" presetID="11" presetClass="entr" presetSubtype="0" fill="hold" grpId="0" nodeType="afterEffect">
                                  <p:stCondLst>
                                    <p:cond delay="0"/>
                                  </p:stCondLst>
                                  <p:childTnLst>
                                    <p:set>
                                      <p:cBhvr>
                                        <p:cTn id="23" dur="1000">
                                          <p:stCondLst>
                                            <p:cond delay="0"/>
                                          </p:stCondLst>
                                        </p:cTn>
                                        <p:tgtEl>
                                          <p:spTgt spid="13"/>
                                        </p:tgtEl>
                                        <p:attrNameLst>
                                          <p:attrName>style.visibility</p:attrName>
                                        </p:attrNameLst>
                                      </p:cBhvr>
                                      <p:to>
                                        <p:strVal val="visible"/>
                                      </p:to>
                                    </p:set>
                                  </p:childTnLst>
                                </p:cTn>
                              </p:par>
                            </p:childTnLst>
                          </p:cTn>
                        </p:par>
                        <p:par>
                          <p:cTn id="24" fill="hold">
                            <p:stCondLst>
                              <p:cond delay="4000"/>
                            </p:stCondLst>
                            <p:childTnLst>
                              <p:par>
                                <p:cTn id="25" presetID="11" presetClass="entr" presetSubtype="0" fill="hold" grpId="0" nodeType="afterEffect">
                                  <p:stCondLst>
                                    <p:cond delay="0"/>
                                  </p:stCondLst>
                                  <p:childTnLst>
                                    <p:set>
                                      <p:cBhvr>
                                        <p:cTn id="26" dur="1000">
                                          <p:stCondLst>
                                            <p:cond delay="0"/>
                                          </p:stCondLst>
                                        </p:cTn>
                                        <p:tgtEl>
                                          <p:spTgt spid="14"/>
                                        </p:tgtEl>
                                        <p:attrNameLst>
                                          <p:attrName>style.visibility</p:attrName>
                                        </p:attrNameLst>
                                      </p:cBhvr>
                                      <p:to>
                                        <p:strVal val="visible"/>
                                      </p:to>
                                    </p:set>
                                  </p:childTnLst>
                                </p:cTn>
                              </p:par>
                            </p:childTnLst>
                          </p:cTn>
                        </p:par>
                        <p:par>
                          <p:cTn id="27" fill="hold">
                            <p:stCondLst>
                              <p:cond delay="5000"/>
                            </p:stCondLst>
                            <p:childTnLst>
                              <p:par>
                                <p:cTn id="28" presetID="11" presetClass="entr" presetSubtype="0" fill="hold" grpId="0" nodeType="afterEffect">
                                  <p:stCondLst>
                                    <p:cond delay="0"/>
                                  </p:stCondLst>
                                  <p:childTnLst>
                                    <p:set>
                                      <p:cBhvr>
                                        <p:cTn id="29" dur="1000">
                                          <p:stCondLst>
                                            <p:cond delay="0"/>
                                          </p:stCondLst>
                                        </p:cTn>
                                        <p:tgtEl>
                                          <p:spTgt spid="15"/>
                                        </p:tgtEl>
                                        <p:attrNameLst>
                                          <p:attrName>style.visibility</p:attrName>
                                        </p:attrNameLst>
                                      </p:cBhvr>
                                      <p:to>
                                        <p:strVal val="visible"/>
                                      </p:to>
                                    </p:set>
                                  </p:childTnLst>
                                </p:cTn>
                              </p:par>
                            </p:childTnLst>
                          </p:cTn>
                        </p:par>
                        <p:par>
                          <p:cTn id="30" fill="hold">
                            <p:stCondLst>
                              <p:cond delay="6000"/>
                            </p:stCondLst>
                            <p:childTnLst>
                              <p:par>
                                <p:cTn id="31" presetID="11" presetClass="entr" presetSubtype="0" fill="hold" grpId="0" nodeType="afterEffect">
                                  <p:stCondLst>
                                    <p:cond delay="0"/>
                                  </p:stCondLst>
                                  <p:childTnLst>
                                    <p:set>
                                      <p:cBhvr>
                                        <p:cTn id="32" dur="1000">
                                          <p:stCondLst>
                                            <p:cond delay="0"/>
                                          </p:stCondLst>
                                        </p:cTn>
                                        <p:tgtEl>
                                          <p:spTgt spid="16"/>
                                        </p:tgtEl>
                                        <p:attrNameLst>
                                          <p:attrName>style.visibility</p:attrName>
                                        </p:attrNameLst>
                                      </p:cBhvr>
                                      <p:to>
                                        <p:strVal val="visible"/>
                                      </p:to>
                                    </p:set>
                                  </p:childTnLst>
                                </p:cTn>
                              </p:par>
                            </p:childTnLst>
                          </p:cTn>
                        </p:par>
                        <p:par>
                          <p:cTn id="33" fill="hold">
                            <p:stCondLst>
                              <p:cond delay="7000"/>
                            </p:stCondLst>
                            <p:childTnLst>
                              <p:par>
                                <p:cTn id="34" presetID="11" presetClass="entr" presetSubtype="0" fill="hold" grpId="0" nodeType="afterEffect">
                                  <p:stCondLst>
                                    <p:cond delay="0"/>
                                  </p:stCondLst>
                                  <p:childTnLst>
                                    <p:set>
                                      <p:cBhvr>
                                        <p:cTn id="35" dur="1000">
                                          <p:stCondLst>
                                            <p:cond delay="0"/>
                                          </p:stCondLst>
                                        </p:cTn>
                                        <p:tgtEl>
                                          <p:spTgt spid="17"/>
                                        </p:tgtEl>
                                        <p:attrNameLst>
                                          <p:attrName>style.visibility</p:attrName>
                                        </p:attrNameLst>
                                      </p:cBhvr>
                                      <p:to>
                                        <p:strVal val="visible"/>
                                      </p:to>
                                    </p:set>
                                  </p:childTnLst>
                                </p:cTn>
                              </p:par>
                            </p:childTnLst>
                          </p:cTn>
                        </p:par>
                        <p:par>
                          <p:cTn id="36" fill="hold">
                            <p:stCondLst>
                              <p:cond delay="8000"/>
                            </p:stCondLst>
                            <p:childTnLst>
                              <p:par>
                                <p:cTn id="37" presetID="11" presetClass="entr" presetSubtype="0" fill="hold" grpId="0" nodeType="afterEffect">
                                  <p:stCondLst>
                                    <p:cond delay="0"/>
                                  </p:stCondLst>
                                  <p:childTnLst>
                                    <p:set>
                                      <p:cBhvr>
                                        <p:cTn id="38" dur="1000">
                                          <p:stCondLst>
                                            <p:cond delay="0"/>
                                          </p:stCondLst>
                                        </p:cTn>
                                        <p:tgtEl>
                                          <p:spTgt spid="18"/>
                                        </p:tgtEl>
                                        <p:attrNameLst>
                                          <p:attrName>style.visibility</p:attrName>
                                        </p:attrNameLst>
                                      </p:cBhvr>
                                      <p:to>
                                        <p:strVal val="visible"/>
                                      </p:to>
                                    </p:set>
                                  </p:childTnLst>
                                </p:cTn>
                              </p:par>
                            </p:childTnLst>
                          </p:cTn>
                        </p:par>
                        <p:par>
                          <p:cTn id="39" fill="hold">
                            <p:stCondLst>
                              <p:cond delay="9000"/>
                            </p:stCondLst>
                            <p:childTnLst>
                              <p:par>
                                <p:cTn id="40" presetID="11" presetClass="entr" presetSubtype="0" fill="hold" grpId="0" nodeType="afterEffect">
                                  <p:stCondLst>
                                    <p:cond delay="0"/>
                                  </p:stCondLst>
                                  <p:childTnLst>
                                    <p:set>
                                      <p:cBhvr>
                                        <p:cTn id="41" dur="1000">
                                          <p:stCondLst>
                                            <p:cond delay="0"/>
                                          </p:stCondLst>
                                        </p:cTn>
                                        <p:tgtEl>
                                          <p:spTgt spid="19"/>
                                        </p:tgtEl>
                                        <p:attrNameLst>
                                          <p:attrName>style.visibility</p:attrName>
                                        </p:attrNameLst>
                                      </p:cBhvr>
                                      <p:to>
                                        <p:strVal val="visible"/>
                                      </p:to>
                                    </p:set>
                                  </p:childTnLst>
                                </p:cTn>
                              </p:par>
                            </p:childTnLst>
                          </p:cTn>
                        </p:par>
                        <p:par>
                          <p:cTn id="42" fill="hold">
                            <p:stCondLst>
                              <p:cond delay="10000"/>
                            </p:stCondLst>
                            <p:childTnLst>
                              <p:par>
                                <p:cTn id="43" presetID="11" presetClass="entr" presetSubtype="0" fill="hold" grpId="0" nodeType="afterEffect">
                                  <p:stCondLst>
                                    <p:cond delay="0"/>
                                  </p:stCondLst>
                                  <p:childTnLst>
                                    <p:set>
                                      <p:cBhvr>
                                        <p:cTn id="44" dur="1000">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9964706" y="2615828"/>
            <a:ext cx="1433697" cy="13998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670">
            <a:off x="666151" y="777682"/>
            <a:ext cx="9663926" cy="543375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7095">
            <a:off x="995974" y="554898"/>
            <a:ext cx="1028944" cy="390999"/>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1368">
            <a:off x="10852764" y="4616535"/>
            <a:ext cx="596368" cy="801962"/>
          </a:xfrm>
          <a:prstGeom prst="rect">
            <a:avLst/>
          </a:prstGeom>
        </p:spPr>
      </p:pic>
      <p:sp>
        <p:nvSpPr>
          <p:cNvPr id="19" name="Hộp Văn bản 18">
            <a:extLst>
              <a:ext uri="{FF2B5EF4-FFF2-40B4-BE49-F238E27FC236}">
                <a16:creationId xmlns:a16="http://schemas.microsoft.com/office/drawing/2014/main" xmlns="" id="{477E6ED1-7291-FC97-9376-1AE9F05D7E46}"/>
              </a:ext>
            </a:extLst>
          </p:cNvPr>
          <p:cNvSpPr txBox="1"/>
          <p:nvPr/>
        </p:nvSpPr>
        <p:spPr>
          <a:xfrm>
            <a:off x="4368800" y="982020"/>
            <a:ext cx="3454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KHỞI ĐỘNG</a:t>
            </a:r>
          </a:p>
        </p:txBody>
      </p:sp>
      <p:sp>
        <p:nvSpPr>
          <p:cNvPr id="22" name="Hộp Văn bản 21">
            <a:extLst>
              <a:ext uri="{FF2B5EF4-FFF2-40B4-BE49-F238E27FC236}">
                <a16:creationId xmlns:a16="http://schemas.microsoft.com/office/drawing/2014/main" xmlns="" id="{86AE6A61-9A05-B69E-FEC5-CEAE68F38B97}"/>
              </a:ext>
            </a:extLst>
          </p:cNvPr>
          <p:cNvSpPr txBox="1"/>
          <p:nvPr/>
        </p:nvSpPr>
        <p:spPr>
          <a:xfrm>
            <a:off x="2048503" y="1892691"/>
            <a:ext cx="8094995" cy="1754326"/>
          </a:xfrm>
          <a:prstGeom prst="rect">
            <a:avLst/>
          </a:prstGeom>
          <a:noFill/>
        </p:spPr>
        <p:txBody>
          <a:bodyPr wrap="square">
            <a:spAutoFit/>
          </a:bodyPr>
          <a:lstStyle/>
          <a:p>
            <a:pPr algn="just">
              <a:lnSpc>
                <a:spcPct val="150000"/>
              </a:lnSpc>
            </a:pPr>
            <a:r>
              <a:rPr lang="nl-NL" sz="2400" dirty="0">
                <a:latin typeface="Arial" panose="020B0604020202020204" pitchFamily="34" charset="0"/>
                <a:ea typeface="Calibri" panose="020F0502020204030204" pitchFamily="34" charset="0"/>
                <a:cs typeface="Arial" panose="020B0604020202020204" pitchFamily="34" charset="0"/>
              </a:rPr>
              <a:t>Có hai thanh sắt phi 18; thanh thứ nhất dài 2m có khối lượng là 4 kg; thanh thứ hai dài 5 m có khối lượng là 10kg. </a:t>
            </a:r>
            <a:endParaRPr lang="en-US" sz="2400" dirty="0">
              <a:latin typeface="Arial" panose="020B0604020202020204" pitchFamily="34" charset="0"/>
              <a:cs typeface="Arial" panose="020B0604020202020204" pitchFamily="34" charset="0"/>
            </a:endParaRPr>
          </a:p>
        </p:txBody>
      </p:sp>
      <p:sp>
        <p:nvSpPr>
          <p:cNvPr id="25" name="Hộp Văn bản 24">
            <a:extLst>
              <a:ext uri="{FF2B5EF4-FFF2-40B4-BE49-F238E27FC236}">
                <a16:creationId xmlns:a16="http://schemas.microsoft.com/office/drawing/2014/main" xmlns="" id="{BF2D3813-5F94-1615-FA3E-14034147AE26}"/>
              </a:ext>
            </a:extLst>
          </p:cNvPr>
          <p:cNvSpPr txBox="1"/>
          <p:nvPr/>
        </p:nvSpPr>
        <p:spPr>
          <a:xfrm>
            <a:off x="2041586" y="3260555"/>
            <a:ext cx="7939989" cy="2308324"/>
          </a:xfrm>
          <a:prstGeom prst="rect">
            <a:avLst/>
          </a:prstGeom>
          <a:noFill/>
        </p:spPr>
        <p:txBody>
          <a:bodyPr wrap="square">
            <a:spAutoFit/>
          </a:bodyPr>
          <a:lstStyle/>
          <a:p>
            <a:pPr algn="just">
              <a:lnSpc>
                <a:spcPct val="150000"/>
              </a:lnSpc>
            </a:pPr>
            <a:r>
              <a:rPr lang="nl-NL" sz="2400" dirty="0">
                <a:latin typeface="Arial" panose="020B0604020202020204" pitchFamily="34" charset="0"/>
                <a:ea typeface="Calibri" panose="020F0502020204030204" pitchFamily="34" charset="0"/>
                <a:cs typeface="Arial" panose="020B0604020202020204" pitchFamily="34" charset="0"/>
              </a:rPr>
              <a:t>Em có nhận xét gì về tỉ số giữa khối lượng của thanh sắt thứ nhất và khối lượng của thanh sắt thứ hai với tỉ số giữa chiều dài của thanh sắt thứ nhất và chiều dài của thanh sắt thứ hai?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92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9964706" y="2615828"/>
            <a:ext cx="1433697" cy="13998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670">
            <a:off x="1160697" y="738445"/>
            <a:ext cx="9663926" cy="543375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7095">
            <a:off x="468151" y="207327"/>
            <a:ext cx="1028944" cy="390999"/>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1368">
            <a:off x="10852764" y="4616535"/>
            <a:ext cx="596368" cy="80196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81850">
            <a:off x="569181" y="2731016"/>
            <a:ext cx="1056681" cy="1064423"/>
          </a:xfrm>
          <a:prstGeom prst="rect">
            <a:avLst/>
          </a:prstGeom>
        </p:spPr>
      </p:pic>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xmlns="" id="{09536A17-4B94-ED0D-44EE-BAD7C0FB8E7E}"/>
                  </a:ext>
                </a:extLst>
              </p:cNvPr>
              <p:cNvSpPr txBox="1"/>
              <p:nvPr/>
            </p:nvSpPr>
            <p:spPr>
              <a:xfrm>
                <a:off x="1097522" y="881335"/>
                <a:ext cx="8804566" cy="2876813"/>
              </a:xfrm>
              <a:prstGeom prst="rect">
                <a:avLst/>
              </a:prstGeom>
              <a:noFill/>
            </p:spPr>
            <p:txBody>
              <a:bodyPr wrap="square">
                <a:spAutoFit/>
              </a:bodyPr>
              <a:lstStyle/>
              <a:p>
                <a:pPr algn="just">
                  <a:lnSpc>
                    <a:spcPct val="150000"/>
                  </a:lnSpc>
                  <a:spcBef>
                    <a:spcPts val="400"/>
                  </a:spcBef>
                  <a:spcAft>
                    <a:spcPts val="400"/>
                  </a:spcAft>
                </a:pPr>
                <a:r>
                  <a:rPr lang="nl-NL" sz="2400" dirty="0">
                    <a:latin typeface="Arial" panose="020B0604020202020204" pitchFamily="34" charset="0"/>
                    <a:ea typeface="Calibri" panose="020F0502020204030204" pitchFamily="34" charset="0"/>
                    <a:cs typeface="Arial" panose="020B0604020202020204" pitchFamily="34" charset="0"/>
                  </a:rPr>
                  <a:t>Tỉ số khối lượng của thanh sắt thứ nhất với thanh sắt thứ hai là: </a:t>
                </a:r>
                <a14:m>
                  <m:oMath xmlns:m="http://schemas.openxmlformats.org/officeDocument/2006/math">
                    <m:r>
                      <a:rPr lang="nl-NL" sz="2400">
                        <a:latin typeface="Cambria Math" panose="02040503050406030204" pitchFamily="18" charset="0"/>
                        <a:ea typeface="Calibri" panose="020F0502020204030204" pitchFamily="34" charset="0"/>
                        <a:cs typeface="Times New Roman" panose="02020603050405020304" pitchFamily="18" charset="0"/>
                      </a:rPr>
                      <m:t>4:10=</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4</m:t>
                        </m:r>
                      </m:num>
                      <m:den>
                        <m:r>
                          <a:rPr lang="nl-NL" sz="2400">
                            <a:latin typeface="Cambria Math" panose="02040503050406030204" pitchFamily="18" charset="0"/>
                            <a:ea typeface="Calibri" panose="020F0502020204030204" pitchFamily="34" charset="0"/>
                            <a:cs typeface="Times New Roman" panose="02020603050405020304" pitchFamily="18" charset="0"/>
                          </a:rPr>
                          <m:t>10</m:t>
                        </m:r>
                      </m:den>
                    </m:f>
                    <m:r>
                      <a:rPr lang="nl-NL" sz="2400">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2</m:t>
                        </m:r>
                      </m:num>
                      <m:den>
                        <m:r>
                          <a:rPr lang="nl-NL" sz="2400">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nl-NL" sz="2400" dirty="0">
                    <a:latin typeface="Arial" panose="020B0604020202020204" pitchFamily="34" charset="0"/>
                    <a:ea typeface="Calibri" panose="020F0502020204030204" pitchFamily="34" charset="0"/>
                    <a:cs typeface="Arial" panose="020B0604020202020204" pitchFamily="34" charset="0"/>
                  </a:rPr>
                  <a:t>Tỉ số chiều dài của thanh sắt thứ nhất với thanh sắt thứ hai là: </a:t>
                </a:r>
                <a14:m>
                  <m:oMath xmlns:m="http://schemas.openxmlformats.org/officeDocument/2006/math">
                    <m:r>
                      <a:rPr lang="nl-NL" sz="2400">
                        <a:latin typeface="Cambria Math" panose="02040503050406030204" pitchFamily="18" charset="0"/>
                        <a:ea typeface="Calibri" panose="020F0502020204030204" pitchFamily="34" charset="0"/>
                        <a:cs typeface="Times New Roman" panose="02020603050405020304" pitchFamily="18" charset="0"/>
                      </a:rPr>
                      <m:t>2:5=</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2</m:t>
                        </m:r>
                      </m:num>
                      <m:den>
                        <m:r>
                          <a:rPr lang="nl-NL" sz="2400">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24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Hộp Văn bản 10">
                <a:extLst>
                  <a:ext uri="{FF2B5EF4-FFF2-40B4-BE49-F238E27FC236}">
                    <a16:creationId xmlns:a16="http://schemas.microsoft.com/office/drawing/2014/main" xmlns="" xmlns:a14="http://schemas.microsoft.com/office/drawing/2010/main" id="{09536A17-4B94-ED0D-44EE-BAD7C0FB8E7E}"/>
                  </a:ext>
                </a:extLst>
              </p:cNvPr>
              <p:cNvSpPr txBox="1">
                <a:spLocks noRot="1" noChangeAspect="1" noMove="1" noResize="1" noEditPoints="1" noAdjustHandles="1" noChangeArrowheads="1" noChangeShapeType="1" noTextEdit="1"/>
              </p:cNvSpPr>
              <p:nvPr/>
            </p:nvSpPr>
            <p:spPr>
              <a:xfrm>
                <a:off x="1097522" y="881335"/>
                <a:ext cx="8804566" cy="2876813"/>
              </a:xfrm>
              <a:prstGeom prst="rect">
                <a:avLst/>
              </a:prstGeom>
              <a:blipFill rotWithShape="0">
                <a:blip r:embed="rId20"/>
                <a:stretch>
                  <a:fillRect l="-1039" r="-1108"/>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xmlns="" id="{06DD1F77-7B85-FE7C-DBA9-90290149CAA3}"/>
              </a:ext>
            </a:extLst>
          </p:cNvPr>
          <p:cNvSpPr txBox="1"/>
          <p:nvPr/>
        </p:nvSpPr>
        <p:spPr>
          <a:xfrm>
            <a:off x="1004553" y="4167833"/>
            <a:ext cx="9251006" cy="1754326"/>
          </a:xfrm>
          <a:prstGeom prst="rect">
            <a:avLst/>
          </a:prstGeom>
          <a:noFill/>
        </p:spPr>
        <p:txBody>
          <a:bodyPr wrap="square">
            <a:spAutoFit/>
          </a:bodyPr>
          <a:lstStyle/>
          <a:p>
            <a:pPr algn="just">
              <a:lnSpc>
                <a:spcPct val="150000"/>
              </a:lnSpc>
              <a:spcBef>
                <a:spcPts val="400"/>
              </a:spcBef>
              <a:spcAft>
                <a:spcPts val="400"/>
              </a:spcAft>
            </a:pPr>
            <a:r>
              <a:rPr lang="nl-NL" sz="2400" b="1" i="1" dirty="0">
                <a:latin typeface="Arial" panose="020B0604020202020204" pitchFamily="34" charset="0"/>
                <a:ea typeface="Yu Mincho" panose="02020400000000000000" pitchFamily="18" charset="-128"/>
                <a:cs typeface="Arial" panose="020B0604020202020204" pitchFamily="34" charset="0"/>
              </a:rPr>
              <a:t>Nhận xét: </a:t>
            </a:r>
            <a:r>
              <a:rPr lang="nl-NL" sz="2400" dirty="0">
                <a:latin typeface="Arial" panose="020B0604020202020204" pitchFamily="34" charset="0"/>
                <a:ea typeface="Yu Mincho" panose="02020400000000000000" pitchFamily="18" charset="-128"/>
                <a:cs typeface="Arial" panose="020B0604020202020204" pitchFamily="34" charset="0"/>
              </a:rPr>
              <a:t>Tỉ số giữa khối lượng của thanh sắt thứ nhất và khối lượng của thanh sắt thứ hai bằng với tỉ số giữa chiều dài của thanh sắt thứ nhất với chiều dài của thanh sắt thứ hai.</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20" name="Mũi tên: Xuống 19">
            <a:extLst>
              <a:ext uri="{FF2B5EF4-FFF2-40B4-BE49-F238E27FC236}">
                <a16:creationId xmlns:a16="http://schemas.microsoft.com/office/drawing/2014/main" xmlns="" id="{D72615EA-F13A-59EB-FA6D-8D42BB6A4B65}"/>
              </a:ext>
            </a:extLst>
          </p:cNvPr>
          <p:cNvSpPr/>
          <p:nvPr/>
        </p:nvSpPr>
        <p:spPr>
          <a:xfrm>
            <a:off x="5453581" y="3635369"/>
            <a:ext cx="660607" cy="558764"/>
          </a:xfrm>
          <a:prstGeom prst="downArrow">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56389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9797">
            <a:off x="-2095594" y="2192693"/>
            <a:ext cx="3849387" cy="37723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45734">
            <a:off x="11017718" y="2472022"/>
            <a:ext cx="1531337" cy="335552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4557" y="685801"/>
            <a:ext cx="9562887" cy="537694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2177">
            <a:off x="10028179" y="5317453"/>
            <a:ext cx="1440647" cy="823973"/>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3462" y="621826"/>
            <a:ext cx="2062049" cy="1179381"/>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92955">
            <a:off x="1133763" y="477244"/>
            <a:ext cx="1151790" cy="408362"/>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81850">
            <a:off x="10491320" y="3604675"/>
            <a:ext cx="765693" cy="771303"/>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5222">
            <a:off x="2270735" y="5834195"/>
            <a:ext cx="2302487" cy="753541"/>
          </a:xfrm>
          <a:prstGeom prst="rect">
            <a:avLst/>
          </a:prstGeom>
        </p:spPr>
      </p:pic>
      <p:grpSp>
        <p:nvGrpSpPr>
          <p:cNvPr id="13" name="Group 13"/>
          <p:cNvGrpSpPr/>
          <p:nvPr/>
        </p:nvGrpSpPr>
        <p:grpSpPr>
          <a:xfrm>
            <a:off x="9672467" y="585494"/>
            <a:ext cx="1745182" cy="1719797"/>
            <a:chOff x="157485" y="160047"/>
            <a:chExt cx="3490364" cy="3439595"/>
          </a:xfrm>
        </p:grpSpPr>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31523">
              <a:off x="157485" y="160047"/>
              <a:ext cx="3490364" cy="3439595"/>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7810758">
              <a:off x="1368867" y="931723"/>
              <a:ext cx="1067600" cy="821487"/>
            </a:xfrm>
            <a:prstGeom prst="rect">
              <a:avLst/>
            </a:prstGeom>
          </p:spPr>
        </p:pic>
      </p:grpSp>
      <p:sp>
        <p:nvSpPr>
          <p:cNvPr id="18" name="Hộp Văn bản 17">
            <a:extLst>
              <a:ext uri="{FF2B5EF4-FFF2-40B4-BE49-F238E27FC236}">
                <a16:creationId xmlns:a16="http://schemas.microsoft.com/office/drawing/2014/main" xmlns="" id="{C3A6E4CC-CA06-FEFD-51B6-BDD5251C3AA9}"/>
              </a:ext>
            </a:extLst>
          </p:cNvPr>
          <p:cNvSpPr txBox="1"/>
          <p:nvPr/>
        </p:nvSpPr>
        <p:spPr>
          <a:xfrm>
            <a:off x="2535944" y="2656153"/>
            <a:ext cx="7120113"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BÀI 5: TỈ LỆ THỨC</a:t>
            </a:r>
          </a:p>
        </p:txBody>
      </p:sp>
    </p:spTree>
    <p:extLst>
      <p:ext uri="{BB962C8B-B14F-4D97-AF65-F5344CB8AC3E}">
        <p14:creationId xmlns:p14="http://schemas.microsoft.com/office/powerpoint/2010/main" val="109647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9797">
            <a:off x="1405617" y="3917106"/>
            <a:ext cx="3849387" cy="37723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66926">
            <a:off x="8265940" y="-1196979"/>
            <a:ext cx="1531337" cy="335552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3065" y="349621"/>
            <a:ext cx="10745871" cy="614605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34936">
            <a:off x="133208" y="341834"/>
            <a:ext cx="1433697" cy="1399810"/>
          </a:xfrm>
          <a:prstGeom prst="rect">
            <a:avLst/>
          </a:prstGeom>
        </p:spPr>
      </p:pic>
      <p:sp>
        <p:nvSpPr>
          <p:cNvPr id="43" name="Hộp Văn bản 42">
            <a:extLst>
              <a:ext uri="{FF2B5EF4-FFF2-40B4-BE49-F238E27FC236}">
                <a16:creationId xmlns:a16="http://schemas.microsoft.com/office/drawing/2014/main" xmlns="" id="{B42AE800-CFD3-D588-EFEA-04B920F73CF6}"/>
              </a:ext>
            </a:extLst>
          </p:cNvPr>
          <p:cNvSpPr txBox="1"/>
          <p:nvPr/>
        </p:nvSpPr>
        <p:spPr>
          <a:xfrm>
            <a:off x="2000670" y="552798"/>
            <a:ext cx="3352800" cy="543675"/>
          </a:xfrm>
          <a:prstGeom prst="rect">
            <a:avLst/>
          </a:prstGeom>
          <a:noFill/>
        </p:spPr>
        <p:txBody>
          <a:bodyPr wrap="square" rtlCol="0">
            <a:spAutoFit/>
          </a:bodyPr>
          <a:lstStyle/>
          <a:p>
            <a:r>
              <a:rPr lang="en-US" sz="2933" b="1" dirty="0">
                <a:latin typeface="Times New Roman" panose="02020603050405020304" pitchFamily="18" charset="0"/>
                <a:cs typeface="Times New Roman" panose="02020603050405020304" pitchFamily="18" charset="0"/>
              </a:rPr>
              <a:t>I. ĐỊNH NGHĨA</a:t>
            </a:r>
          </a:p>
        </p:txBody>
      </p:sp>
      <p:sp>
        <p:nvSpPr>
          <p:cNvPr id="44" name="Hình chữ nhật: Góc Tròn 43">
            <a:extLst>
              <a:ext uri="{FF2B5EF4-FFF2-40B4-BE49-F238E27FC236}">
                <a16:creationId xmlns:a16="http://schemas.microsoft.com/office/drawing/2014/main" xmlns="" id="{7350ADAC-241E-BEB4-82FC-24FFB8E15F9B}"/>
              </a:ext>
            </a:extLst>
          </p:cNvPr>
          <p:cNvSpPr/>
          <p:nvPr/>
        </p:nvSpPr>
        <p:spPr>
          <a:xfrm>
            <a:off x="1982122" y="1226289"/>
            <a:ext cx="1157673" cy="602634"/>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ysClr val="windowText" lastClr="000000"/>
                </a:solidFill>
                <a:latin typeface="Times New Roman" panose="02020603050405020304" pitchFamily="18" charset="0"/>
                <a:cs typeface="Times New Roman" panose="02020603050405020304" pitchFamily="18" charset="0"/>
              </a:rPr>
              <a:t>HĐ1</a:t>
            </a:r>
          </a:p>
        </p:txBody>
      </p:sp>
      <mc:AlternateContent xmlns:mc="http://schemas.openxmlformats.org/markup-compatibility/2006">
        <mc:Choice xmlns:a14="http://schemas.microsoft.com/office/drawing/2010/main" Requires="a14">
          <p:sp>
            <p:nvSpPr>
              <p:cNvPr id="45" name="Hộp Văn bản 44">
                <a:extLst>
                  <a:ext uri="{FF2B5EF4-FFF2-40B4-BE49-F238E27FC236}">
                    <a16:creationId xmlns:a16="http://schemas.microsoft.com/office/drawing/2014/main" xmlns="" id="{2638F84B-1A7D-E916-768F-C1241F24ECE1}"/>
                  </a:ext>
                </a:extLst>
              </p:cNvPr>
              <p:cNvSpPr txBox="1"/>
              <p:nvPr/>
            </p:nvSpPr>
            <p:spPr>
              <a:xfrm>
                <a:off x="3280198" y="1187903"/>
                <a:ext cx="4368800" cy="711990"/>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So </a:t>
                </a:r>
                <a:r>
                  <a:rPr lang="en-US" sz="2667" dirty="0" err="1">
                    <a:latin typeface="Times New Roman" panose="02020603050405020304" pitchFamily="18" charset="0"/>
                    <a:cs typeface="Times New Roman" panose="02020603050405020304" pitchFamily="18" charset="0"/>
                  </a:rPr>
                  <a:t>sánh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hai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tỉ</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số</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rPr>
                        </m:ctrlPr>
                      </m:fPr>
                      <m:num>
                        <m:r>
                          <a:rPr lang="en-US" sz="2667" i="1">
                            <a:latin typeface="Cambria Math" panose="02040503050406030204" pitchFamily="18" charset="0"/>
                          </a:rPr>
                          <m:t>12</m:t>
                        </m:r>
                      </m:num>
                      <m:den>
                        <m:r>
                          <a:rPr lang="en-US" sz="2667" i="1">
                            <a:latin typeface="Cambria Math" panose="02040503050406030204" pitchFamily="18" charset="0"/>
                          </a:rPr>
                          <m:t>28</m:t>
                        </m:r>
                      </m:den>
                    </m:f>
                  </m:oMath>
                </a14:m>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67" i="1">
                            <a:latin typeface="Cambria Math" panose="02040503050406030204" pitchFamily="18" charset="0"/>
                          </a:rPr>
                        </m:ctrlPr>
                      </m:fPr>
                      <m:num>
                        <m:r>
                          <a:rPr lang="en-US" sz="2667" i="1">
                            <a:latin typeface="Cambria Math" panose="02040503050406030204" pitchFamily="18" charset="0"/>
                          </a:rPr>
                          <m:t>7,5</m:t>
                        </m:r>
                      </m:num>
                      <m:den>
                        <m:r>
                          <a:rPr lang="en-US" sz="2667" i="1">
                            <a:latin typeface="Cambria Math" panose="02040503050406030204" pitchFamily="18" charset="0"/>
                          </a:rPr>
                          <m:t>17,5</m:t>
                        </m:r>
                      </m:den>
                    </m:f>
                  </m:oMath>
                </a14:m>
                <a:r>
                  <a:rPr lang="en-US" sz="2667" dirty="0">
                    <a:latin typeface="Times New Roman" panose="02020603050405020304" pitchFamily="18" charset="0"/>
                    <a:cs typeface="Times New Roman" panose="02020603050405020304" pitchFamily="18" charset="0"/>
                  </a:rPr>
                  <a:t>.</a:t>
                </a:r>
              </a:p>
            </p:txBody>
          </p:sp>
        </mc:Choice>
        <mc:Fallback>
          <p:sp>
            <p:nvSpPr>
              <p:cNvPr id="45" name="Hộp Văn bản 44">
                <a:extLst>
                  <a:ext uri="{FF2B5EF4-FFF2-40B4-BE49-F238E27FC236}">
                    <a16:creationId xmlns:a16="http://schemas.microsoft.com/office/drawing/2014/main" xmlns="" xmlns:a14="http://schemas.microsoft.com/office/drawing/2010/main" id="{2638F84B-1A7D-E916-768F-C1241F24ECE1}"/>
                  </a:ext>
                </a:extLst>
              </p:cNvPr>
              <p:cNvSpPr txBox="1">
                <a:spLocks noRot="1" noChangeAspect="1" noMove="1" noResize="1" noEditPoints="1" noAdjustHandles="1" noChangeArrowheads="1" noChangeShapeType="1" noTextEdit="1"/>
              </p:cNvSpPr>
              <p:nvPr/>
            </p:nvSpPr>
            <p:spPr>
              <a:xfrm>
                <a:off x="3280198" y="1187903"/>
                <a:ext cx="4368800" cy="711990"/>
              </a:xfrm>
              <a:prstGeom prst="rect">
                <a:avLst/>
              </a:prstGeom>
              <a:blipFill rotWithShape="0">
                <a:blip r:embed="rId10"/>
                <a:stretch>
                  <a:fillRect l="-2650" b="-34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Hộp Văn bản 47">
                <a:extLst>
                  <a:ext uri="{FF2B5EF4-FFF2-40B4-BE49-F238E27FC236}">
                    <a16:creationId xmlns:a16="http://schemas.microsoft.com/office/drawing/2014/main" xmlns="" id="{A8B77248-FDEB-8B3E-27DA-45E3B8A48585}"/>
                  </a:ext>
                </a:extLst>
              </p:cNvPr>
              <p:cNvSpPr txBox="1"/>
              <p:nvPr/>
            </p:nvSpPr>
            <p:spPr>
              <a:xfrm>
                <a:off x="1446370" y="1958499"/>
                <a:ext cx="9414455" cy="2928302"/>
              </a:xfrm>
              <a:prstGeom prst="rect">
                <a:avLst/>
              </a:prstGeom>
              <a:noFill/>
            </p:spPr>
            <p:txBody>
              <a:bodyPr wrap="square">
                <a:spAutoFit/>
              </a:bodyPr>
              <a:lstStyle/>
              <a:p>
                <a:pPr algn="just">
                  <a:lnSpc>
                    <a:spcPct val="150000"/>
                  </a:lnSpc>
                  <a:spcAft>
                    <a:spcPts val="400"/>
                  </a:spcAft>
                </a:pPr>
                <a:r>
                  <a:rPr lang="nl-NL" sz="2667"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nl-NL" sz="2667">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nl-NL" sz="2667"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667">
                    <a:latin typeface="Times New Roman" panose="02020603050405020304" pitchFamily="18" charset="0"/>
                    <a:ea typeface="Calibri" panose="020F0502020204030204" pitchFamily="34" charset="0"/>
                    <a:cs typeface="Times New Roman" panose="02020603050405020304" pitchFamily="18" charset="0"/>
                  </a:rPr>
                  <a:t> </a:t>
                </a:r>
                <a:r>
                  <a:rPr lang="en-US" sz="2667"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28</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12:4</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28:4</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66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67">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67"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400"/>
                  </a:spcAft>
                </a:pPr>
                <a:r>
                  <a:rPr lang="en-US" sz="2667">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67"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7,5</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17,5</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75</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175</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75:25</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175:25</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266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400"/>
                  </a:spcAft>
                </a:pPr>
                <a:r>
                  <a:rPr lang="en-US" sz="2667"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Vậy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28</m:t>
                        </m:r>
                      </m:den>
                    </m:f>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7,5</m:t>
                        </m:r>
                      </m:num>
                      <m:den>
                        <m:r>
                          <a:rPr lang="en-US" sz="2667" i="1">
                            <a:solidFill>
                              <a:srgbClr val="000000"/>
                            </a:solidFill>
                            <a:latin typeface="Cambria Math" panose="02040503050406030204" pitchFamily="18" charset="0"/>
                            <a:ea typeface="Calibri" panose="020F0502020204030204" pitchFamily="34" charset="0"/>
                            <a:cs typeface="Times New Roman" panose="02020603050405020304" pitchFamily="18" charset="0"/>
                          </a:rPr>
                          <m:t>17,5</m:t>
                        </m:r>
                      </m:den>
                    </m:f>
                  </m:oMath>
                </a14:m>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8" name="Hộp Văn bản 47">
                <a:extLst>
                  <a:ext uri="{FF2B5EF4-FFF2-40B4-BE49-F238E27FC236}">
                    <a16:creationId xmlns:a16="http://schemas.microsoft.com/office/drawing/2014/main" xmlns="" xmlns:a14="http://schemas.microsoft.com/office/drawing/2010/main" id="{A8B77248-FDEB-8B3E-27DA-45E3B8A48585}"/>
                  </a:ext>
                </a:extLst>
              </p:cNvPr>
              <p:cNvSpPr txBox="1">
                <a:spLocks noRot="1" noChangeAspect="1" noMove="1" noResize="1" noEditPoints="1" noAdjustHandles="1" noChangeArrowheads="1" noChangeShapeType="1" noTextEdit="1"/>
              </p:cNvSpPr>
              <p:nvPr/>
            </p:nvSpPr>
            <p:spPr>
              <a:xfrm>
                <a:off x="1446370" y="1958499"/>
                <a:ext cx="9414455" cy="292830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Hộp Văn bản 50">
                <a:extLst>
                  <a:ext uri="{FF2B5EF4-FFF2-40B4-BE49-F238E27FC236}">
                    <a16:creationId xmlns:a16="http://schemas.microsoft.com/office/drawing/2014/main" xmlns="" id="{DC1C0DFB-FBCF-1CC2-E8E2-5D3DFD2B9BA9}"/>
                  </a:ext>
                </a:extLst>
              </p:cNvPr>
              <p:cNvSpPr txBox="1"/>
              <p:nvPr/>
            </p:nvSpPr>
            <p:spPr>
              <a:xfrm>
                <a:off x="1880943" y="4844178"/>
                <a:ext cx="8545307" cy="101318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400"/>
                  </a:spcAft>
                </a:pP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lệ</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đẳng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của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hai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tỉ</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Calibri" panose="020F0502020204030204" pitchFamily="34" charset="0"/>
                            <a:cs typeface="Times New Roman" panose="02020603050405020304" pitchFamily="18" charset="0"/>
                          </a:rPr>
                        </m:ctrlPr>
                      </m:fPr>
                      <m:num>
                        <m:r>
                          <a:rPr lang="en-US" sz="2667" i="1">
                            <a:latin typeface="Cambria Math" panose="02040503050406030204" pitchFamily="18" charset="0"/>
                            <a:ea typeface="Calibri" panose="020F0502020204030204" pitchFamily="34" charset="0"/>
                            <a:cs typeface="Times New Roman" panose="02020603050405020304" pitchFamily="18" charset="0"/>
                          </a:rPr>
                          <m:t>𝑎</m:t>
                        </m:r>
                      </m:num>
                      <m:den>
                        <m:r>
                          <a:rPr lang="en-US" sz="2667" i="1">
                            <a:latin typeface="Cambria Math" panose="02040503050406030204" pitchFamily="18" charset="0"/>
                            <a:ea typeface="Calibri" panose="020F0502020204030204" pitchFamily="34" charset="0"/>
                            <a:cs typeface="Times New Roman" panose="02020603050405020304" pitchFamily="18" charset="0"/>
                          </a:rPr>
                          <m:t>𝑏</m:t>
                        </m:r>
                      </m:den>
                    </m:f>
                  </m:oMath>
                </a14:m>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và</a:t>
                </a:r>
                <a:r>
                  <a:rPr lang="en-US" sz="2667"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𝑐</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𝑑</m:t>
                        </m:r>
                      </m:den>
                    </m:f>
                  </m:oMath>
                </a14:m>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viết</a:t>
                </a:r>
                <a:r>
                  <a:rPr lang="en-US" sz="2667" dirty="0">
                    <a:latin typeface="Arial" panose="020B0604020202020204" pitchFamily="34" charset="0"/>
                    <a:ea typeface="Yu Mincho" panose="02020400000000000000" pitchFamily="18" charset="-128"/>
                    <a:cs typeface="Arial" panose="020B0604020202020204" pitchFamily="34" charset="0"/>
                  </a:rPr>
                  <a:t> </a:t>
                </a:r>
                <a:r>
                  <a:rPr lang="en-US" sz="2667" dirty="0" err="1">
                    <a:latin typeface="Arial" panose="020B0604020202020204" pitchFamily="34" charset="0"/>
                    <a:ea typeface="Yu Mincho" panose="02020400000000000000" pitchFamily="18" charset="-128"/>
                    <a:cs typeface="Arial" panose="020B0604020202020204" pitchFamily="34" charset="0"/>
                  </a:rPr>
                  <a:t>là</a:t>
                </a:r>
                <a:r>
                  <a:rPr lang="en-US" sz="2667"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𝑎</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𝑏</m:t>
                        </m:r>
                      </m:den>
                    </m:f>
                    <m:r>
                      <a:rPr lang="en-US" sz="2667" i="1">
                        <a:latin typeface="Cambria Math" panose="02040503050406030204" pitchFamily="18" charset="0"/>
                        <a:ea typeface="Yu Mincho" panose="02020400000000000000" pitchFamily="18" charset="-128"/>
                        <a:cs typeface="Times New Roman" panose="02020603050405020304" pitchFamily="18" charset="0"/>
                      </a:rPr>
                      <m:t>=</m:t>
                    </m:r>
                    <m:f>
                      <m:fPr>
                        <m:ctrlPr>
                          <a:rPr lang="en-US" sz="2667" i="1">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latin typeface="Cambria Math" panose="02040503050406030204" pitchFamily="18" charset="0"/>
                            <a:ea typeface="Yu Mincho" panose="02020400000000000000" pitchFamily="18" charset="-128"/>
                            <a:cs typeface="Times New Roman" panose="02020603050405020304" pitchFamily="18" charset="0"/>
                          </a:rPr>
                          <m:t>𝑐</m:t>
                        </m:r>
                      </m:num>
                      <m:den>
                        <m:r>
                          <a:rPr lang="en-US" sz="2667" i="1">
                            <a:latin typeface="Cambria Math" panose="02040503050406030204" pitchFamily="18" charset="0"/>
                            <a:ea typeface="Yu Mincho" panose="02020400000000000000" pitchFamily="18" charset="-128"/>
                            <a:cs typeface="Times New Roman" panose="02020603050405020304" pitchFamily="18" charset="0"/>
                          </a:rPr>
                          <m:t>𝑑</m:t>
                        </m:r>
                      </m:den>
                    </m:f>
                  </m:oMath>
                </a14:m>
                <a:endParaRPr lang="en-US" sz="2667"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1" name="Hộp Văn bản 50">
                <a:extLst>
                  <a:ext uri="{FF2B5EF4-FFF2-40B4-BE49-F238E27FC236}">
                    <a16:creationId xmlns:a16="http://schemas.microsoft.com/office/drawing/2014/main" xmlns="" xmlns:a14="http://schemas.microsoft.com/office/drawing/2010/main" id="{DC1C0DFB-FBCF-1CC2-E8E2-5D3DFD2B9BA9}"/>
                  </a:ext>
                </a:extLst>
              </p:cNvPr>
              <p:cNvSpPr txBox="1">
                <a:spLocks noRot="1" noChangeAspect="1" noMove="1" noResize="1" noEditPoints="1" noAdjustHandles="1" noChangeArrowheads="1" noChangeShapeType="1" noTextEdit="1"/>
              </p:cNvSpPr>
              <p:nvPr/>
            </p:nvSpPr>
            <p:spPr>
              <a:xfrm>
                <a:off x="1880943" y="4844178"/>
                <a:ext cx="8545307" cy="1013185"/>
              </a:xfrm>
              <a:prstGeom prst="roundRect">
                <a:avLst/>
              </a:prstGeom>
              <a:blipFill rotWithShape="0">
                <a:blip r:embed="rId12"/>
                <a:stretch>
                  <a:fillRect l="-712"/>
                </a:stretch>
              </a:blipFill>
            </p:spPr>
            <p:txBody>
              <a:bodyPr/>
              <a:lstStyle/>
              <a:p>
                <a:r>
                  <a:rPr lang="en-US">
                    <a:noFill/>
                  </a:rPr>
                  <a:t> </a:t>
                </a:r>
              </a:p>
            </p:txBody>
          </p:sp>
        </mc:Fallback>
      </mc:AlternateContent>
    </p:spTree>
    <p:extLst>
      <p:ext uri="{BB962C8B-B14F-4D97-AF65-F5344CB8AC3E}">
        <p14:creationId xmlns:p14="http://schemas.microsoft.com/office/powerpoint/2010/main" val="281151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circle(in)">
                                      <p:cBhvr>
                                        <p:cTn id="11" dur="500"/>
                                        <p:tgtEl>
                                          <p:spTgt spid="4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ircle(in)">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Effect transition="in" filter="fade">
                                      <p:cBhvr>
                                        <p:cTn id="19" dur="500"/>
                                        <p:tgtEl>
                                          <p:spTgt spid="4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8">
                                            <p:txEl>
                                              <p:pRg st="1" end="1"/>
                                            </p:txEl>
                                          </p:spTgt>
                                        </p:tgtEl>
                                        <p:attrNameLst>
                                          <p:attrName>style.visibility</p:attrName>
                                        </p:attrNameLst>
                                      </p:cBhvr>
                                      <p:to>
                                        <p:strVal val="visible"/>
                                      </p:to>
                                    </p:set>
                                    <p:animEffect transition="in" filter="fade">
                                      <p:cBhvr>
                                        <p:cTn id="24" dur="500"/>
                                        <p:tgtEl>
                                          <p:spTgt spid="4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animEffect transition="in" filter="fade">
                                      <p:cBhvr>
                                        <p:cTn id="29" dur="500"/>
                                        <p:tgtEl>
                                          <p:spTgt spid="4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heel(4)">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5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TotalTime>
  <Words>626</Words>
  <Application>Microsoft Office PowerPoint</Application>
  <PresentationFormat>Widescreen</PresentationFormat>
  <Paragraphs>178</Paragraphs>
  <Slides>24</Slides>
  <Notes>0</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Calibri Light</vt:lpstr>
      <vt:lpstr>Cambria Math</vt:lpstr>
      <vt:lpstr>KG Primary Penmanship</vt:lpstr>
      <vt:lpstr>Times New Roman</vt:lpstr>
      <vt:lpstr>Trebuchet MS</vt:lpstr>
      <vt:lpstr>Wingdings</vt:lpstr>
      <vt:lpstr>Wingdings 3</vt:lpstr>
      <vt:lpstr>Yu Mincho</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Vòng quay may mắn</dc:title>
  <dc:creator>Lương Văn Điệp;THCS Phương Tú</dc:creator>
  <cp:keywords>Lương Văn Điệp</cp:keywords>
  <cp:lastModifiedBy>PTC</cp:lastModifiedBy>
  <cp:revision>69</cp:revision>
  <dcterms:created xsi:type="dcterms:W3CDTF">2020-02-27T06:27:36Z</dcterms:created>
  <dcterms:modified xsi:type="dcterms:W3CDTF">2024-11-17T05:04:22Z</dcterms:modified>
</cp:coreProperties>
</file>