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Lst>
  <p:notesMasterIdLst>
    <p:notesMasterId r:id="rId54"/>
  </p:notesMasterIdLst>
  <p:sldIdLst>
    <p:sldId id="359" r:id="rId3"/>
    <p:sldId id="263" r:id="rId4"/>
    <p:sldId id="367" r:id="rId5"/>
    <p:sldId id="361" r:id="rId6"/>
    <p:sldId id="260" r:id="rId7"/>
    <p:sldId id="2950" r:id="rId8"/>
    <p:sldId id="2968" r:id="rId9"/>
    <p:sldId id="2969" r:id="rId10"/>
    <p:sldId id="2970" r:id="rId11"/>
    <p:sldId id="369" r:id="rId12"/>
    <p:sldId id="2972" r:id="rId13"/>
    <p:sldId id="370" r:id="rId14"/>
    <p:sldId id="371" r:id="rId15"/>
    <p:sldId id="2974" r:id="rId16"/>
    <p:sldId id="372" r:id="rId17"/>
    <p:sldId id="2977" r:id="rId18"/>
    <p:sldId id="373" r:id="rId19"/>
    <p:sldId id="2978" r:id="rId20"/>
    <p:sldId id="269" r:id="rId21"/>
    <p:sldId id="365" r:id="rId22"/>
    <p:sldId id="2949" r:id="rId23"/>
    <p:sldId id="374" r:id="rId24"/>
    <p:sldId id="375" r:id="rId25"/>
    <p:sldId id="376" r:id="rId26"/>
    <p:sldId id="377" r:id="rId27"/>
    <p:sldId id="378" r:id="rId28"/>
    <p:sldId id="379" r:id="rId29"/>
    <p:sldId id="380" r:id="rId30"/>
    <p:sldId id="2982" r:id="rId31"/>
    <p:sldId id="2980" r:id="rId32"/>
    <p:sldId id="383" r:id="rId33"/>
    <p:sldId id="268" r:id="rId34"/>
    <p:sldId id="2983" r:id="rId35"/>
    <p:sldId id="381" r:id="rId36"/>
    <p:sldId id="382" r:id="rId37"/>
    <p:sldId id="366" r:id="rId38"/>
    <p:sldId id="2942" r:id="rId39"/>
    <p:sldId id="2944" r:id="rId40"/>
    <p:sldId id="2943" r:id="rId41"/>
    <p:sldId id="2984" r:id="rId42"/>
    <p:sldId id="2985" r:id="rId43"/>
    <p:sldId id="2947" r:id="rId44"/>
    <p:sldId id="2957" r:id="rId45"/>
    <p:sldId id="2958" r:id="rId46"/>
    <p:sldId id="2959" r:id="rId47"/>
    <p:sldId id="2960" r:id="rId48"/>
    <p:sldId id="2961" r:id="rId49"/>
    <p:sldId id="2962" r:id="rId50"/>
    <p:sldId id="2963" r:id="rId51"/>
    <p:sldId id="2964" r:id="rId52"/>
    <p:sldId id="2965" r:id="rId53"/>
  </p:sldIdLst>
  <p:sldSz cx="12192000" cy="6858000"/>
  <p:notesSz cx="6858000" cy="9144000"/>
  <p:embeddedFontLst>
    <p:embeddedFont>
      <p:font typeface="#9Slide03 AmpleSoft" panose="020B0604020202020204" charset="0"/>
      <p:regular r:id="rId55"/>
    </p:embeddedFont>
    <p:embeddedFont>
      <p:font typeface="#9Slide03 AmpleSoft Bold" panose="020B0604020202020204" charset="0"/>
      <p:regular r:id="rId56"/>
    </p:embeddedFont>
    <p:embeddedFont>
      <p:font typeface="#9Slide05 Fourth" panose="020B0604020202020204" charset="0"/>
      <p:regular r:id="rId57"/>
    </p:embeddedFont>
    <p:embeddedFont>
      <p:font typeface="#9Slide05 Fourth Medium" panose="020B0604020202020204" charset="0"/>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9" d="100"/>
          <a:sy n="79" d="100"/>
        </p:scale>
        <p:origin x="42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A4A4B-9F68-4E59-B0F4-ACB38963ABC5}"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42678-7C64-41AF-88C9-FAC0FB86D255}" type="slidenum">
              <a:rPr lang="en-US" smtClean="0"/>
              <a:t>‹#›</a:t>
            </a:fld>
            <a:endParaRPr lang="en-US"/>
          </a:p>
        </p:txBody>
      </p:sp>
    </p:spTree>
    <p:extLst>
      <p:ext uri="{BB962C8B-B14F-4D97-AF65-F5344CB8AC3E}">
        <p14:creationId xmlns:p14="http://schemas.microsoft.com/office/powerpoint/2010/main" val="2582907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a:t>
            </a:fld>
            <a:endParaRPr lang="zh-CN" altLang="en-US"/>
          </a:p>
        </p:txBody>
      </p:sp>
    </p:spTree>
    <p:extLst>
      <p:ext uri="{BB962C8B-B14F-4D97-AF65-F5344CB8AC3E}">
        <p14:creationId xmlns:p14="http://schemas.microsoft.com/office/powerpoint/2010/main" val="323020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BE523B-B555-446B-8992-6ECEFD2DFB0D}" type="slidenum">
              <a:rPr lang="en-US" smtClean="0"/>
              <a:t>4</a:t>
            </a:fld>
            <a:endParaRPr lang="en-US"/>
          </a:p>
        </p:txBody>
      </p:sp>
    </p:spTree>
    <p:extLst>
      <p:ext uri="{BB962C8B-B14F-4D97-AF65-F5344CB8AC3E}">
        <p14:creationId xmlns:p14="http://schemas.microsoft.com/office/powerpoint/2010/main" val="129433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20</a:t>
            </a:fld>
            <a:endParaRPr lang="zh-CN" altLang="en-US"/>
          </a:p>
        </p:txBody>
      </p:sp>
    </p:spTree>
    <p:extLst>
      <p:ext uri="{BB962C8B-B14F-4D97-AF65-F5344CB8AC3E}">
        <p14:creationId xmlns:p14="http://schemas.microsoft.com/office/powerpoint/2010/main" val="116365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36</a:t>
            </a:fld>
            <a:endParaRPr lang="zh-CN" altLang="en-US"/>
          </a:p>
        </p:txBody>
      </p:sp>
    </p:spTree>
    <p:extLst>
      <p:ext uri="{BB962C8B-B14F-4D97-AF65-F5344CB8AC3E}">
        <p14:creationId xmlns:p14="http://schemas.microsoft.com/office/powerpoint/2010/main" val="39981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5006-0609-66A0-05B2-C4D3A8EB11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C54BE4-CB94-4C70-3663-1B13124D3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1109C-B2E4-21B1-7E68-5EB2D3025593}"/>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D0FDDB84-CC8C-1952-CC7B-0CADF3CB2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D2F42-65D8-C8D7-0019-3C1E9F16E00A}"/>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63977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9521-0BF4-87C6-459D-31D485D74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71A4F-8477-BA8B-B901-2AF57251F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94956-0540-5B39-BCAC-E5A795D616F6}"/>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DF4DA081-E795-57EA-DCFA-F4F0BB1F4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2086D-E98A-C1F9-0B26-DBDA9217A619}"/>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277199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D6DEE-33E6-39E6-1859-D2B34A62E4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A4D14-44EE-AA4E-A63D-2301E93B5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B3E20-BC6D-D574-AC85-237EDF512C04}"/>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B54C964E-AEF0-9F55-899D-6ABC37FC0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445F9-27C9-2E46-9C90-1444D01B51E0}"/>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13610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8083462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00" y="64085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441358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B443505-8050-48C5-AA99-66998AF4C69E}"/>
              </a:ext>
            </a:extLst>
          </p:cNvPr>
          <p:cNvSpPr>
            <a:spLocks noGrp="1"/>
          </p:cNvSpPr>
          <p:nvPr>
            <p:ph type="pic" sz="quarter" idx="10"/>
          </p:nvPr>
        </p:nvSpPr>
        <p:spPr>
          <a:xfrm>
            <a:off x="8410918" y="0"/>
            <a:ext cx="3781082" cy="3405497"/>
          </a:xfrm>
          <a:custGeom>
            <a:avLst/>
            <a:gdLst>
              <a:gd name="connsiteX0" fmla="*/ 1181087 w 3781082"/>
              <a:gd name="connsiteY0" fmla="*/ 0 h 3405497"/>
              <a:gd name="connsiteX1" fmla="*/ 3015677 w 3781082"/>
              <a:gd name="connsiteY1" fmla="*/ 0 h 3405497"/>
              <a:gd name="connsiteX2" fmla="*/ 3781082 w 3781082"/>
              <a:gd name="connsiteY2" fmla="*/ 765405 h 3405497"/>
              <a:gd name="connsiteX3" fmla="*/ 3781082 w 3781082"/>
              <a:gd name="connsiteY3" fmla="*/ 1848827 h 3405497"/>
              <a:gd name="connsiteX4" fmla="*/ 2313527 w 3781082"/>
              <a:gd name="connsiteY4" fmla="*/ 3316382 h 3405497"/>
              <a:gd name="connsiteX5" fmla="*/ 1883237 w 3781082"/>
              <a:gd name="connsiteY5" fmla="*/ 3316382 h 3405497"/>
              <a:gd name="connsiteX6" fmla="*/ 89116 w 3781082"/>
              <a:gd name="connsiteY6" fmla="*/ 1522261 h 3405497"/>
              <a:gd name="connsiteX7" fmla="*/ 89116 w 3781082"/>
              <a:gd name="connsiteY7" fmla="*/ 1091971 h 340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1082" h="3405497">
                <a:moveTo>
                  <a:pt x="1181087" y="0"/>
                </a:moveTo>
                <a:lnTo>
                  <a:pt x="3015677" y="0"/>
                </a:lnTo>
                <a:lnTo>
                  <a:pt x="3781082" y="765405"/>
                </a:lnTo>
                <a:lnTo>
                  <a:pt x="3781082" y="1848827"/>
                </a:lnTo>
                <a:lnTo>
                  <a:pt x="2313527" y="3316382"/>
                </a:lnTo>
                <a:cubicBezTo>
                  <a:pt x="2194705" y="3435203"/>
                  <a:pt x="2002059" y="3435203"/>
                  <a:pt x="1883237" y="3316382"/>
                </a:cubicBezTo>
                <a:lnTo>
                  <a:pt x="89116" y="1522261"/>
                </a:lnTo>
                <a:cubicBezTo>
                  <a:pt x="-29706" y="1403440"/>
                  <a:pt x="-29706" y="1210793"/>
                  <a:pt x="89116" y="1091971"/>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19613C36-D28E-4B3A-B238-3AD0779335D6}"/>
              </a:ext>
            </a:extLst>
          </p:cNvPr>
          <p:cNvSpPr>
            <a:spLocks noGrp="1"/>
          </p:cNvSpPr>
          <p:nvPr>
            <p:ph type="pic" sz="quarter" idx="11"/>
          </p:nvPr>
        </p:nvSpPr>
        <p:spPr>
          <a:xfrm>
            <a:off x="7450897" y="2285656"/>
            <a:ext cx="2624829" cy="2624830"/>
          </a:xfrm>
          <a:custGeom>
            <a:avLst/>
            <a:gdLst>
              <a:gd name="connsiteX0" fmla="*/ 1312415 w 2624829"/>
              <a:gd name="connsiteY0" fmla="*/ 0 h 2624830"/>
              <a:gd name="connsiteX1" fmla="*/ 1446975 w 2624829"/>
              <a:gd name="connsiteY1" fmla="*/ 55737 h 2624830"/>
              <a:gd name="connsiteX2" fmla="*/ 2569093 w 2624829"/>
              <a:gd name="connsiteY2" fmla="*/ 1177855 h 2624830"/>
              <a:gd name="connsiteX3" fmla="*/ 2569093 w 2624829"/>
              <a:gd name="connsiteY3" fmla="*/ 1446975 h 2624830"/>
              <a:gd name="connsiteX4" fmla="*/ 1446975 w 2624829"/>
              <a:gd name="connsiteY4" fmla="*/ 2569093 h 2624830"/>
              <a:gd name="connsiteX5" fmla="*/ 1177855 w 2624829"/>
              <a:gd name="connsiteY5" fmla="*/ 2569093 h 2624830"/>
              <a:gd name="connsiteX6" fmla="*/ 55737 w 2624829"/>
              <a:gd name="connsiteY6" fmla="*/ 1446975 h 2624830"/>
              <a:gd name="connsiteX7" fmla="*/ 55737 w 2624829"/>
              <a:gd name="connsiteY7" fmla="*/ 1177855 h 2624830"/>
              <a:gd name="connsiteX8" fmla="*/ 1177855 w 2624829"/>
              <a:gd name="connsiteY8" fmla="*/ 55737 h 2624830"/>
              <a:gd name="connsiteX9" fmla="*/ 1312415 w 2624829"/>
              <a:gd name="connsiteY9" fmla="*/ 0 h 262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4829" h="2624830">
                <a:moveTo>
                  <a:pt x="1312415" y="0"/>
                </a:moveTo>
                <a:cubicBezTo>
                  <a:pt x="1361116" y="0"/>
                  <a:pt x="1409817" y="18579"/>
                  <a:pt x="1446975" y="55737"/>
                </a:cubicBezTo>
                <a:lnTo>
                  <a:pt x="2569093" y="1177855"/>
                </a:lnTo>
                <a:cubicBezTo>
                  <a:pt x="2643408" y="1252170"/>
                  <a:pt x="2643408" y="1372660"/>
                  <a:pt x="2569093" y="1446975"/>
                </a:cubicBezTo>
                <a:lnTo>
                  <a:pt x="1446975" y="2569093"/>
                </a:lnTo>
                <a:cubicBezTo>
                  <a:pt x="1372660" y="2643409"/>
                  <a:pt x="1252170" y="2643409"/>
                  <a:pt x="1177855" y="2569093"/>
                </a:cubicBezTo>
                <a:lnTo>
                  <a:pt x="55737" y="1446975"/>
                </a:lnTo>
                <a:cubicBezTo>
                  <a:pt x="-18579" y="1372660"/>
                  <a:pt x="-18579" y="1252170"/>
                  <a:pt x="55737" y="1177855"/>
                </a:cubicBezTo>
                <a:lnTo>
                  <a:pt x="1177855" y="55737"/>
                </a:lnTo>
                <a:cubicBezTo>
                  <a:pt x="1215013" y="18579"/>
                  <a:pt x="1263714" y="0"/>
                  <a:pt x="1312415" y="0"/>
                </a:cubicBezTo>
                <a:close/>
              </a:path>
            </a:pathLst>
          </a:custGeom>
          <a:solidFill>
            <a:schemeClr val="bg1">
              <a:lumMod val="85000"/>
            </a:schemeClr>
          </a:solidFill>
        </p:spPr>
        <p:txBody>
          <a:bodyPr wrap="square">
            <a:noAutofit/>
          </a:bodyPr>
          <a:lstStyle/>
          <a:p>
            <a:endParaRPr lang="en-US"/>
          </a:p>
        </p:txBody>
      </p:sp>
      <p:sp>
        <p:nvSpPr>
          <p:cNvPr id="16" name="Picture Placeholder 15">
            <a:extLst>
              <a:ext uri="{FF2B5EF4-FFF2-40B4-BE49-F238E27FC236}">
                <a16:creationId xmlns:a16="http://schemas.microsoft.com/office/drawing/2014/main" id="{81B0C7CD-6DB1-439B-AC90-03B4720FBFA6}"/>
              </a:ext>
            </a:extLst>
          </p:cNvPr>
          <p:cNvSpPr>
            <a:spLocks noGrp="1"/>
          </p:cNvSpPr>
          <p:nvPr>
            <p:ph type="pic" sz="quarter" idx="12"/>
          </p:nvPr>
        </p:nvSpPr>
        <p:spPr>
          <a:xfrm>
            <a:off x="9366172" y="3753378"/>
            <a:ext cx="2286256" cy="2286256"/>
          </a:xfrm>
          <a:custGeom>
            <a:avLst/>
            <a:gdLst>
              <a:gd name="connsiteX0" fmla="*/ 1143128 w 2286256"/>
              <a:gd name="connsiteY0" fmla="*/ 0 h 2286256"/>
              <a:gd name="connsiteX1" fmla="*/ 1260332 w 2286256"/>
              <a:gd name="connsiteY1" fmla="*/ 48547 h 2286256"/>
              <a:gd name="connsiteX2" fmla="*/ 2237709 w 2286256"/>
              <a:gd name="connsiteY2" fmla="*/ 1025925 h 2286256"/>
              <a:gd name="connsiteX3" fmla="*/ 2237709 w 2286256"/>
              <a:gd name="connsiteY3" fmla="*/ 1260332 h 2286256"/>
              <a:gd name="connsiteX4" fmla="*/ 1260332 w 2286256"/>
              <a:gd name="connsiteY4" fmla="*/ 2237709 h 2286256"/>
              <a:gd name="connsiteX5" fmla="*/ 1025924 w 2286256"/>
              <a:gd name="connsiteY5" fmla="*/ 2237709 h 2286256"/>
              <a:gd name="connsiteX6" fmla="*/ 48547 w 2286256"/>
              <a:gd name="connsiteY6" fmla="*/ 1260332 h 2286256"/>
              <a:gd name="connsiteX7" fmla="*/ 48547 w 2286256"/>
              <a:gd name="connsiteY7" fmla="*/ 1025925 h 2286256"/>
              <a:gd name="connsiteX8" fmla="*/ 1025924 w 2286256"/>
              <a:gd name="connsiteY8" fmla="*/ 48547 h 2286256"/>
              <a:gd name="connsiteX9" fmla="*/ 1143128 w 2286256"/>
              <a:gd name="connsiteY9" fmla="*/ 0 h 22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256" h="2286256">
                <a:moveTo>
                  <a:pt x="1143128" y="0"/>
                </a:moveTo>
                <a:cubicBezTo>
                  <a:pt x="1185548" y="0"/>
                  <a:pt x="1227967" y="16182"/>
                  <a:pt x="1260332" y="48547"/>
                </a:cubicBezTo>
                <a:lnTo>
                  <a:pt x="2237709" y="1025925"/>
                </a:lnTo>
                <a:cubicBezTo>
                  <a:pt x="2302439" y="1090655"/>
                  <a:pt x="2302439" y="1195602"/>
                  <a:pt x="2237709" y="1260332"/>
                </a:cubicBezTo>
                <a:lnTo>
                  <a:pt x="1260332" y="2237709"/>
                </a:lnTo>
                <a:cubicBezTo>
                  <a:pt x="1195602" y="2302439"/>
                  <a:pt x="1090654" y="2302439"/>
                  <a:pt x="1025924" y="2237709"/>
                </a:cubicBezTo>
                <a:lnTo>
                  <a:pt x="48547" y="1260332"/>
                </a:lnTo>
                <a:cubicBezTo>
                  <a:pt x="-16183" y="1195602"/>
                  <a:pt x="-16183" y="1090655"/>
                  <a:pt x="48547" y="1025925"/>
                </a:cubicBezTo>
                <a:lnTo>
                  <a:pt x="1025924" y="48547"/>
                </a:lnTo>
                <a:cubicBezTo>
                  <a:pt x="1058289" y="16182"/>
                  <a:pt x="1100709" y="0"/>
                  <a:pt x="1143128"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331345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06843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04243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286282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CCE1-43DF-4C37-9CDA-E790A57EC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035B8-19CE-4F16-9047-15E473883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91BAC7-2CD1-4898-90B8-6A5F6AE596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CA14B57-A2AA-4C8E-AFD7-3AE0BA715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9AF827-ECBC-40B6-BE81-86006AD8F3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58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F89-3FB8-49F3-9498-B0CD002872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6ADDB9-0F74-42BE-98B8-9691F76C0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39CCD-EC06-4FB7-AB7C-A1A2296FA2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86D189-A620-413A-869E-4FDDB86ABE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0F4AF1E-9920-46F6-B5B2-9DA5D1FC66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808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2D1E-3847-8238-0698-63190645C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F6A69-ACF0-BAE7-7D91-1121B8295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90AD8-545E-E0C5-7B1D-E3FE829D47A9}"/>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434A0052-B319-B851-7514-CDBB37EA2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554FE-E55A-8356-98B6-AF65DAD38B40}"/>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336572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3736-8F3C-465C-9D55-D0DC6A354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F205B7-7938-4926-B948-4C53984FB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2B20A-6A1A-4CCC-95B3-1305DCE343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0C7EB0A-3178-4B33-AFBC-C4A7B02A7C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9D8C5DC-370F-4454-8AF6-95E0EF8F06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0955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FE74-FF46-4570-9260-A73D26532A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CAFA1-12DC-42DC-8D37-F7C37CFE63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6F7BD-0F3F-4739-BEA8-9E64170E2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E109A-1B8C-4064-A425-3CF85F9C7A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48D58DA-6982-48DF-9330-DD52810F3E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3DAE822-1E5C-40B5-90A8-C5637B0C2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0040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7BCB-1776-476A-9B2B-C3DF47958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1CABE-3176-4959-B136-FAAB077E0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36798-A795-4697-ADD2-920EEAED8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070DAC-EA23-4274-8EFE-0E5E106F1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C07CD-08AC-44EA-BD53-C29D529F0F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C64AE-991D-4C37-96F5-8AA0433405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E2A2665-59CC-4CCC-B39A-D865EFA2FD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1CE1D6A0-AEBB-4A11-B5AA-AE5BFA89D5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6035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3D1C-7861-4DCD-95A2-D23F2F2992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F2D5F7-1CBE-4B9F-9470-E12DD89EDD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40FDB75-618C-4290-A099-C41EC9A2D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E5B07E60-4215-481B-BECC-3548698D7E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86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7AED5-06A7-40AC-9E5B-72783E06A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4B5B4B8-5A33-4077-9AF0-9EDC6E1F9D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14C9576-BA13-4864-A8C8-CB70CF1EDE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779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7B62-7530-4FD0-8247-199893450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45A0A7-1B67-4297-A0E7-7AE1E9A2B2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CB9B4B-F51B-4434-AEE2-94397D158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44B22-4384-46AE-A576-B7CEA26B7A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0AE0773-1249-49FA-BD49-95EB1B2DCA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77D8D02-7324-458E-AB16-FB02B49B2C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481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7A80-9A6D-43CC-8108-0AED55DE8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550E13-D83B-4DE3-BDBE-27DD44DAA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E500C-EFDF-487E-8E66-F1C6DC987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6E4BE-BF23-4E5F-A7BA-9C03385A90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159E98C-7A88-4C78-BD4A-96542B8EC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1A36FE7-8307-44E1-9F6E-3BB0D840D8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573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8782-FEF5-436E-B12C-3B4030DDC9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2DEA0-AA14-4BF8-9354-0CD75092E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2E0ED-A533-4DC8-8134-5485A9C34E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F829631-FDA2-4050-96D8-5C9B7C9F0E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850DD95-1E23-469D-8CF0-B2704D7532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3076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71BBD-4921-4EFF-BB2F-B2E6A59A0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FAFEB-36C7-47C0-A6AF-AFDB407FA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37B75-AD36-438A-9380-E72D18628F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15EBECD-AD72-4F32-B919-DF6E928396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D163CA5-39A5-4C2D-BB76-54C90650E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672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59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DF4-2DD9-4DCA-D6DE-6D3A3DF9F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A869C-C41E-014F-F31D-B20BF0F104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9B8B7-872E-4BFF-CB5C-349A30374F83}"/>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CE470506-D06E-7823-4D7C-62484EEF3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4F45E-780E-ECFE-A0CE-10DE05ED4BF3}"/>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774822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5"/>
        <p:cNvGrpSpPr/>
        <p:nvPr/>
      </p:nvGrpSpPr>
      <p:grpSpPr>
        <a:xfrm>
          <a:off x="0" y="0"/>
          <a:ext cx="0" cy="0"/>
          <a:chOff x="0" y="0"/>
          <a:chExt cx="0" cy="0"/>
        </a:xfrm>
      </p:grpSpPr>
      <p:pic>
        <p:nvPicPr>
          <p:cNvPr id="196" name="Google Shape;196;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7" name="Google Shape;197;p3"/>
          <p:cNvSpPr txBox="1">
            <a:spLocks noGrp="1"/>
          </p:cNvSpPr>
          <p:nvPr>
            <p:ph type="subTitle" idx="1"/>
          </p:nvPr>
        </p:nvSpPr>
        <p:spPr>
          <a:xfrm>
            <a:off x="4187088" y="4546967"/>
            <a:ext cx="38188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8" name="Google Shape;198;p3"/>
          <p:cNvSpPr txBox="1">
            <a:spLocks noGrp="1"/>
          </p:cNvSpPr>
          <p:nvPr>
            <p:ph type="title"/>
          </p:nvPr>
        </p:nvSpPr>
        <p:spPr>
          <a:xfrm>
            <a:off x="4139488" y="2929363"/>
            <a:ext cx="3914000" cy="1976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72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9" name="Google Shape;199;p3"/>
          <p:cNvSpPr txBox="1">
            <a:spLocks noGrp="1"/>
          </p:cNvSpPr>
          <p:nvPr>
            <p:ph type="title" idx="2" hasCustomPrompt="1"/>
          </p:nvPr>
        </p:nvSpPr>
        <p:spPr>
          <a:xfrm>
            <a:off x="5125488" y="1900864"/>
            <a:ext cx="1942000" cy="13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200" name="Google Shape;200;p3"/>
          <p:cNvGrpSpPr/>
          <p:nvPr/>
        </p:nvGrpSpPr>
        <p:grpSpPr>
          <a:xfrm>
            <a:off x="-1580183" y="1121234"/>
            <a:ext cx="2808667" cy="796633"/>
            <a:chOff x="-2810250" y="3572525"/>
            <a:chExt cx="2106500" cy="597475"/>
          </a:xfrm>
        </p:grpSpPr>
        <p:sp>
          <p:nvSpPr>
            <p:cNvPr id="201" name="Google Shape;201;p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3"/>
          <p:cNvGrpSpPr/>
          <p:nvPr/>
        </p:nvGrpSpPr>
        <p:grpSpPr>
          <a:xfrm>
            <a:off x="10318651" y="5984334"/>
            <a:ext cx="2182667" cy="695300"/>
            <a:chOff x="-4380075" y="3780200"/>
            <a:chExt cx="1637000" cy="521475"/>
          </a:xfrm>
        </p:grpSpPr>
        <p:sp>
          <p:nvSpPr>
            <p:cNvPr id="312" name="Google Shape;312;p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80" name="Google Shape;380;p3"/>
          <p:cNvPicPr preferRelativeResize="0"/>
          <p:nvPr/>
        </p:nvPicPr>
        <p:blipFill>
          <a:blip r:embed="rId3">
            <a:alphaModFix amt="75000"/>
          </a:blip>
          <a:stretch>
            <a:fillRect/>
          </a:stretch>
        </p:blipFill>
        <p:spPr>
          <a:xfrm>
            <a:off x="9047784" y="750167"/>
            <a:ext cx="4724400" cy="977900"/>
          </a:xfrm>
          <a:prstGeom prst="rect">
            <a:avLst/>
          </a:prstGeom>
          <a:noFill/>
          <a:ln>
            <a:noFill/>
          </a:ln>
        </p:spPr>
      </p:pic>
      <p:pic>
        <p:nvPicPr>
          <p:cNvPr id="381" name="Google Shape;381;p3"/>
          <p:cNvPicPr preferRelativeResize="0"/>
          <p:nvPr/>
        </p:nvPicPr>
        <p:blipFill>
          <a:blip r:embed="rId4">
            <a:alphaModFix amt="65000"/>
          </a:blip>
          <a:stretch>
            <a:fillRect/>
          </a:stretch>
        </p:blipFill>
        <p:spPr>
          <a:xfrm>
            <a:off x="-975433" y="6009383"/>
            <a:ext cx="5057368" cy="898400"/>
          </a:xfrm>
          <a:prstGeom prst="rect">
            <a:avLst/>
          </a:prstGeom>
          <a:noFill/>
          <a:ln>
            <a:noFill/>
          </a:ln>
        </p:spPr>
      </p:pic>
    </p:spTree>
    <p:extLst>
      <p:ext uri="{BB962C8B-B14F-4D97-AF65-F5344CB8AC3E}">
        <p14:creationId xmlns:p14="http://schemas.microsoft.com/office/powerpoint/2010/main" val="394817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88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3495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313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31278379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7166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F1E0-9507-C104-ECDC-0A8445BA5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0DDF6-8ED6-1C43-52D9-EA74AA8895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0680D-3ABF-3FFA-F6E6-2320BC6B4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F131B-6BF5-8D78-514D-243048AD738C}"/>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6" name="Footer Placeholder 5">
            <a:extLst>
              <a:ext uri="{FF2B5EF4-FFF2-40B4-BE49-F238E27FC236}">
                <a16:creationId xmlns:a16="http://schemas.microsoft.com/office/drawing/2014/main" id="{1A358164-25E8-B363-B142-611EDDD21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7F444-F1AB-264E-DC9E-E9E500CB225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32785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0419-25EF-FBA0-4690-0357C2C07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CE8BC7-DF06-C7E4-80C4-3729327F5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3612A-2A6E-B3A5-E770-4BBDDBBB3E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E18BF1-ECA0-8F0F-08BE-0198BA648B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11EEA-595A-9B32-FB9F-5F049B0F6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794A5-4E8C-4773-6E48-9C1653A66825}"/>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8" name="Footer Placeholder 7">
            <a:extLst>
              <a:ext uri="{FF2B5EF4-FFF2-40B4-BE49-F238E27FC236}">
                <a16:creationId xmlns:a16="http://schemas.microsoft.com/office/drawing/2014/main" id="{2BA68629-CE1B-6E59-4439-6022FB959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A75EF-5D55-BA22-FD9F-314F256FB13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44472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3798-EDA7-7A50-C010-7FE88D74DE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175444-C8E5-0FBA-3CC0-BA8987732D1B}"/>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4" name="Footer Placeholder 3">
            <a:extLst>
              <a:ext uri="{FF2B5EF4-FFF2-40B4-BE49-F238E27FC236}">
                <a16:creationId xmlns:a16="http://schemas.microsoft.com/office/drawing/2014/main" id="{A7FEEE22-CE76-473A-AF83-C7395104A8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A1A1A-2090-54DF-1B0D-0DEEE1B480F1}"/>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29899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ABBA6-603F-D55E-0848-A49A0D2F4696}"/>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3" name="Footer Placeholder 2">
            <a:extLst>
              <a:ext uri="{FF2B5EF4-FFF2-40B4-BE49-F238E27FC236}">
                <a16:creationId xmlns:a16="http://schemas.microsoft.com/office/drawing/2014/main" id="{97BEB484-73F5-68F9-0A41-EFE3FC4B41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CB325F-2E39-4FBF-D5BE-E3A09DCCA34B}"/>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98556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5F43-FF03-A565-1E4A-F4D92F4FF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9943F0-BF54-C3F9-4835-F9DE9A4BC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FDEB0-3445-3DF5-E129-5E49785E2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88ED8-E071-85CB-0C30-CB517F8AC285}"/>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6" name="Footer Placeholder 5">
            <a:extLst>
              <a:ext uri="{FF2B5EF4-FFF2-40B4-BE49-F238E27FC236}">
                <a16:creationId xmlns:a16="http://schemas.microsoft.com/office/drawing/2014/main" id="{F5553999-4C8D-3C58-4F55-5AB690F79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1DA0B-1C3A-5845-30A5-A1BE74689982}"/>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425328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1BA9-CF13-DE3D-4245-53D7CB897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72196E-DC8E-FACB-DF41-ABAF45C36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C5642-B55C-D9A4-09B3-D8474AD1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B3AE9-5094-8B64-CDAD-780D5BB2E96E}"/>
              </a:ext>
            </a:extLst>
          </p:cNvPr>
          <p:cNvSpPr>
            <a:spLocks noGrp="1"/>
          </p:cNvSpPr>
          <p:nvPr>
            <p:ph type="dt" sz="half" idx="10"/>
          </p:nvPr>
        </p:nvSpPr>
        <p:spPr/>
        <p:txBody>
          <a:bodyPr/>
          <a:lstStyle/>
          <a:p>
            <a:fld id="{03EB2739-9049-4857-B321-CFC1D3E6CEFA}" type="datetimeFigureOut">
              <a:rPr lang="en-US" smtClean="0"/>
              <a:t>10/26/2024</a:t>
            </a:fld>
            <a:endParaRPr lang="en-US"/>
          </a:p>
        </p:txBody>
      </p:sp>
      <p:sp>
        <p:nvSpPr>
          <p:cNvPr id="6" name="Footer Placeholder 5">
            <a:extLst>
              <a:ext uri="{FF2B5EF4-FFF2-40B4-BE49-F238E27FC236}">
                <a16:creationId xmlns:a16="http://schemas.microsoft.com/office/drawing/2014/main" id="{F93DAC4F-D79D-B1D3-F52A-CADFBE9AA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59271-7B1F-6E26-0700-EA7F4F07FE0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416145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C1376-2D8E-207A-49D7-0C14BEDAA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CC31C-7F0F-B07D-CC9C-0841F81AC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EF4F4-3D87-2E63-A215-307CAEF1C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B2739-9049-4857-B321-CFC1D3E6CEFA}" type="datetimeFigureOut">
              <a:rPr lang="en-US" smtClean="0"/>
              <a:t>10/26/2024</a:t>
            </a:fld>
            <a:endParaRPr lang="en-US"/>
          </a:p>
        </p:txBody>
      </p:sp>
      <p:sp>
        <p:nvSpPr>
          <p:cNvPr id="5" name="Footer Placeholder 4">
            <a:extLst>
              <a:ext uri="{FF2B5EF4-FFF2-40B4-BE49-F238E27FC236}">
                <a16:creationId xmlns:a16="http://schemas.microsoft.com/office/drawing/2014/main" id="{582E777E-4BAB-47F6-7153-707E87A2E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39D4C4-E73A-3BEC-3759-A161BC026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5FA4FA-9A3A-4552-B504-4479D9F7731D}" type="slidenum">
              <a:rPr lang="en-US" smtClean="0"/>
              <a:t>‹#›</a:t>
            </a:fld>
            <a:endParaRPr lang="en-US"/>
          </a:p>
        </p:txBody>
      </p:sp>
    </p:spTree>
    <p:extLst>
      <p:ext uri="{BB962C8B-B14F-4D97-AF65-F5344CB8AC3E}">
        <p14:creationId xmlns:p14="http://schemas.microsoft.com/office/powerpoint/2010/main" val="4288287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3B18A8-36DE-4092-8244-B81E1794B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3E0207-42DA-4D33-8639-ED00D0F73A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4C8B5-85B8-4E9B-A219-20BB36FE2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B7AA737-20F1-4898-95C1-A80360297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6BDEAE7-8FC6-4EBB-9265-63BD8A9E1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8955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5" r:id="rId18"/>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emf"/><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emf"/><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emf"/><Relationship Id="rId1" Type="http://schemas.openxmlformats.org/officeDocument/2006/relationships/slideLayout" Target="../slideLayouts/slideLayout14.xml"/><Relationship Id="rId5" Type="http://schemas.openxmlformats.org/officeDocument/2006/relationships/image" Target="../media/image16.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emf"/><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14.xml"/><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468" t="-4012" r="-1768" b="18147"/>
          <a:stretch/>
        </p:blipFill>
        <p:spPr>
          <a:xfrm>
            <a:off x="144379" y="-1014794"/>
            <a:ext cx="12618719" cy="5991055"/>
          </a:xfrm>
        </p:spPr>
      </p:pic>
      <p:sp>
        <p:nvSpPr>
          <p:cNvPr id="6" name="Rectangle 5"/>
          <p:cNvSpPr/>
          <p:nvPr/>
        </p:nvSpPr>
        <p:spPr>
          <a:xfrm>
            <a:off x="416278" y="3838568"/>
            <a:ext cx="10644969" cy="3627019"/>
          </a:xfrm>
          <a:prstGeom prst="rect">
            <a:avLst/>
          </a:prstGeom>
        </p:spPr>
        <p:txBody>
          <a:bodyPr wrap="square">
            <a:spAutoFit/>
          </a:bodyPr>
          <a:lstStyle/>
          <a:p>
            <a:pPr algn="ctr">
              <a:lnSpc>
                <a:spcPct val="115000"/>
              </a:lnSpc>
            </a:pPr>
            <a:r>
              <a:rPr lang="en-US" sz="3200" b="1" dirty="0" err="1">
                <a:solidFill>
                  <a:srgbClr val="0070C0"/>
                </a:solidFill>
                <a:ea typeface="MS Mincho"/>
                <a:cs typeface="Times New Roman" panose="02020603050405020304" pitchFamily="18" charset="0"/>
              </a:rPr>
              <a:t>Tiết</a:t>
            </a:r>
            <a:r>
              <a:rPr lang="en-US" sz="3200" b="1" dirty="0">
                <a:solidFill>
                  <a:srgbClr val="0070C0"/>
                </a:solidFill>
                <a:ea typeface="MS Mincho"/>
                <a:cs typeface="Times New Roman" panose="02020603050405020304" pitchFamily="18" charset="0"/>
              </a:rPr>
              <a:t> 30,31. VĂN </a:t>
            </a:r>
            <a:r>
              <a:rPr lang="en-US" sz="3200" b="1" dirty="0" err="1">
                <a:solidFill>
                  <a:srgbClr val="0070C0"/>
                </a:solidFill>
                <a:ea typeface="MS Mincho"/>
                <a:cs typeface="Times New Roman" panose="02020603050405020304" pitchFamily="18" charset="0"/>
              </a:rPr>
              <a:t>BẢN</a:t>
            </a:r>
            <a:r>
              <a:rPr lang="en-US" sz="3200" b="1" dirty="0">
                <a:solidFill>
                  <a:srgbClr val="0070C0"/>
                </a:solidFill>
                <a:ea typeface="MS Mincho"/>
                <a:cs typeface="Times New Roman" panose="02020603050405020304" pitchFamily="18" charset="0"/>
              </a:rPr>
              <a:t> 2:</a:t>
            </a:r>
            <a:endParaRPr lang="en-US" sz="3200" dirty="0">
              <a:solidFill>
                <a:srgbClr val="0070C0"/>
              </a:solidFill>
              <a:ea typeface="Times New Roman" panose="02020603050405020304" pitchFamily="18" charset="0"/>
            </a:endParaRPr>
          </a:p>
          <a:p>
            <a:pPr algn="ctr">
              <a:lnSpc>
                <a:spcPct val="115000"/>
              </a:lnSpc>
              <a:spcAft>
                <a:spcPts val="800"/>
              </a:spcAft>
            </a:pPr>
            <a:r>
              <a:rPr lang="vi-VN" sz="4800" b="1" dirty="0">
                <a:solidFill>
                  <a:srgbClr val="FF0000"/>
                </a:solidFill>
                <a:latin typeface="+mj-lt"/>
                <a:ea typeface="Calibri" panose="020F0502020204030204" pitchFamily="34" charset="0"/>
                <a:cs typeface="Times New Roman" panose="02020603050405020304" pitchFamily="18" charset="0"/>
              </a:rPr>
              <a:t>LỤC VÂN TIÊN</a:t>
            </a:r>
            <a:r>
              <a:rPr lang="en-US" sz="4800" b="1" dirty="0">
                <a:solidFill>
                  <a:srgbClr val="FF0000"/>
                </a:solidFill>
                <a:latin typeface="+mj-lt"/>
                <a:ea typeface="Calibri" panose="020F0502020204030204" pitchFamily="34" charset="0"/>
                <a:cs typeface="Times New Roman" panose="02020603050405020304" pitchFamily="18" charset="0"/>
              </a:rPr>
              <a:t> ĐÁNH CƯỚP, </a:t>
            </a:r>
          </a:p>
          <a:p>
            <a:pPr algn="ctr">
              <a:lnSpc>
                <a:spcPct val="115000"/>
              </a:lnSpc>
              <a:spcAft>
                <a:spcPts val="800"/>
              </a:spcAft>
            </a:pPr>
            <a:r>
              <a:rPr lang="vi-VN" sz="4800" b="1" dirty="0">
                <a:solidFill>
                  <a:srgbClr val="FF0000"/>
                </a:solidFill>
                <a:latin typeface="+mj-lt"/>
                <a:ea typeface="Calibri" panose="020F0502020204030204" pitchFamily="34" charset="0"/>
                <a:cs typeface="Times New Roman" panose="02020603050405020304" pitchFamily="18" charset="0"/>
              </a:rPr>
              <a:t> CỨU KIỀU NGUYỆT NGA</a:t>
            </a:r>
            <a:endParaRPr lang="en-US" sz="4800" dirty="0">
              <a:latin typeface="+mj-lt"/>
              <a:ea typeface="Calibri" panose="020F0502020204030204" pitchFamily="34" charset="0"/>
              <a:cs typeface="Times New Roman" panose="02020603050405020304" pitchFamily="18" charset="0"/>
            </a:endParaRPr>
          </a:p>
          <a:p>
            <a:pPr algn="just">
              <a:lnSpc>
                <a:spcPct val="115000"/>
              </a:lnSpc>
              <a:spcAft>
                <a:spcPts val="800"/>
              </a:spcAft>
            </a:pPr>
            <a:r>
              <a:rPr lang="pt-BR" sz="2800" b="1" dirty="0">
                <a:latin typeface="+mj-lt"/>
                <a:ea typeface="Calibri" panose="020F0502020204030204" pitchFamily="34" charset="0"/>
                <a:cs typeface="Times New Roman" panose="02020603050405020304" pitchFamily="18" charset="0"/>
              </a:rPr>
              <a:t>                   (T</a:t>
            </a:r>
            <a:r>
              <a:rPr lang="vi-VN" sz="2800" b="1" dirty="0">
                <a:latin typeface="+mj-lt"/>
                <a:ea typeface="Calibri" panose="020F0502020204030204" pitchFamily="34" charset="0"/>
                <a:cs typeface="Times New Roman" panose="02020603050405020304" pitchFamily="18" charset="0"/>
              </a:rPr>
              <a:t>rích “</a:t>
            </a:r>
            <a:r>
              <a:rPr lang="vi-VN" sz="2800" b="1" i="1" dirty="0">
                <a:latin typeface="+mj-lt"/>
                <a:ea typeface="Calibri" panose="020F0502020204030204" pitchFamily="34" charset="0"/>
                <a:cs typeface="Times New Roman" panose="02020603050405020304" pitchFamily="18" charset="0"/>
              </a:rPr>
              <a:t>Truyện Lục Vân Tiên</a:t>
            </a:r>
            <a:r>
              <a:rPr lang="vi-VN" sz="2800" b="1" dirty="0">
                <a:latin typeface="+mj-lt"/>
                <a:ea typeface="Calibri" panose="020F0502020204030204" pitchFamily="34" charset="0"/>
                <a:cs typeface="Times New Roman" panose="02020603050405020304" pitchFamily="18" charset="0"/>
              </a:rPr>
              <a:t>”</a:t>
            </a:r>
            <a:r>
              <a:rPr lang="en-US" sz="2800" b="1" dirty="0">
                <a:latin typeface="+mj-lt"/>
                <a:ea typeface="Calibri" panose="020F0502020204030204" pitchFamily="34" charset="0"/>
                <a:cs typeface="Times New Roman" panose="02020603050405020304" pitchFamily="18" charset="0"/>
              </a:rPr>
              <a:t>, </a:t>
            </a:r>
            <a:r>
              <a:rPr lang="vi-VN" sz="2800" b="1" dirty="0">
                <a:latin typeface="+mj-lt"/>
                <a:ea typeface="Calibri" panose="020F0502020204030204" pitchFamily="34" charset="0"/>
              </a:rPr>
              <a:t>NGUYỄN ĐÌNH CHIỂU</a:t>
            </a:r>
            <a:r>
              <a:rPr lang="vi-VN" sz="2800" b="1" dirty="0">
                <a:latin typeface="+mj-lt"/>
                <a:ea typeface="Calibri" panose="020F0502020204030204" pitchFamily="34" charset="0"/>
                <a:cs typeface="Times New Roman" panose="02020603050405020304" pitchFamily="18" charset="0"/>
              </a:rPr>
              <a:t>)</a:t>
            </a:r>
            <a:endParaRPr lang="en-US" sz="2800" dirty="0">
              <a:latin typeface="+mj-lt"/>
              <a:ea typeface="Calibri" panose="020F0502020204030204" pitchFamily="34" charset="0"/>
              <a:cs typeface="Times New Roman" panose="02020603050405020304" pitchFamily="18" charset="0"/>
            </a:endParaRPr>
          </a:p>
          <a:p>
            <a:pPr algn="ctr">
              <a:lnSpc>
                <a:spcPct val="115000"/>
              </a:lnSpc>
              <a:tabLst>
                <a:tab pos="57150" algn="l"/>
              </a:tabLst>
            </a:pPr>
            <a:r>
              <a:rPr lang="en-US" sz="2800" dirty="0">
                <a:solidFill>
                  <a:srgbClr val="0070C0"/>
                </a:solidFill>
                <a:latin typeface="#9Slide03 AmpleSoft Bold" panose="02000000000000000000" pitchFamily="2" charset="0"/>
                <a:ea typeface="Arial" panose="020B0604020202020204" pitchFamily="34" charset="0"/>
                <a:cs typeface="Times New Roman" panose="02020603050405020304" pitchFamily="18" charset="0"/>
              </a:rPr>
              <a:t> </a:t>
            </a:r>
            <a:endParaRPr lang="en-US" sz="2800" dirty="0">
              <a:solidFill>
                <a:srgbClr val="0070C0"/>
              </a:solidFill>
              <a:latin typeface="#9Slide03 AmpleSoft Bold"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967016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5" t="660" r="6473" b="3738"/>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57" r="2957"/>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37070" y="462286"/>
            <a:ext cx="5890883" cy="530466"/>
          </a:xfrm>
          <a:prstGeom prst="rect">
            <a:avLst/>
          </a:prstGeom>
          <a:noFill/>
        </p:spPr>
        <p:txBody>
          <a:bodyPr wrap="square" lIns="0" tIns="0" rIns="0" bIns="0" rtlCol="0">
            <a:spAutoFit/>
          </a:bodyPr>
          <a:lstStyle/>
          <a:p>
            <a:pPr>
              <a:lnSpc>
                <a:spcPct val="115000"/>
              </a:lnSpc>
              <a:spcAft>
                <a:spcPts val="1200"/>
              </a:spcAf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115737" y="1913997"/>
            <a:ext cx="7429881" cy="3892861"/>
          </a:xfrm>
          <a:prstGeom prst="rect">
            <a:avLst/>
          </a:prstGeom>
          <a:noFill/>
        </p:spPr>
        <p:txBody>
          <a:bodyPr wrap="square">
            <a:spAutoFit/>
          </a:bodyPr>
          <a:lstStyle/>
          <a:p>
            <a:pPr marL="457200" lvl="0" indent="-457200" algn="just">
              <a:lnSpc>
                <a:spcPct val="150000"/>
              </a:lnSpc>
              <a:buClr>
                <a:srgbClr val="FF0000"/>
              </a:buClr>
              <a:buFont typeface="Wingdings" panose="05000000000000000000" pitchFamily="2" charset="2"/>
              <a:buChar char="ü"/>
            </a:pPr>
            <a:r>
              <a:rPr lang="en-US" sz="2800" dirty="0" err="1"/>
              <a:t>Nguyễn</a:t>
            </a:r>
            <a:r>
              <a:rPr lang="en-US" sz="2800" dirty="0"/>
              <a:t> </a:t>
            </a:r>
            <a:r>
              <a:rPr lang="en-US" sz="2800" dirty="0" err="1"/>
              <a:t>Đình</a:t>
            </a:r>
            <a:r>
              <a:rPr lang="en-US" sz="2800" dirty="0"/>
              <a:t> </a:t>
            </a:r>
            <a:r>
              <a:rPr lang="en-US" sz="2800" dirty="0" err="1"/>
              <a:t>Chiểu</a:t>
            </a:r>
            <a:r>
              <a:rPr lang="en-US" sz="2800" dirty="0"/>
              <a:t> (1822 - 1888) quê </a:t>
            </a:r>
            <a:r>
              <a:rPr lang="en-US" sz="2800" dirty="0" err="1"/>
              <a:t>gốc</a:t>
            </a:r>
            <a:r>
              <a:rPr lang="en-US" sz="2800" dirty="0"/>
              <a:t> ở </a:t>
            </a:r>
            <a:r>
              <a:rPr lang="en-US" sz="2800" dirty="0" err="1"/>
              <a:t>tỉnh</a:t>
            </a:r>
            <a:r>
              <a:rPr lang="en-US" sz="2800" dirty="0"/>
              <a:t> </a:t>
            </a:r>
            <a:r>
              <a:rPr lang="en-US" sz="2800" dirty="0" err="1"/>
              <a:t>Thừa</a:t>
            </a:r>
            <a:r>
              <a:rPr lang="en-US" sz="2800" dirty="0"/>
              <a:t> </a:t>
            </a:r>
            <a:r>
              <a:rPr lang="en-US" sz="2800" dirty="0" err="1"/>
              <a:t>Thiên</a:t>
            </a:r>
            <a:r>
              <a:rPr lang="en-US" sz="2800" dirty="0"/>
              <a:t> (nay là </a:t>
            </a:r>
            <a:r>
              <a:rPr lang="en-US" sz="2800" dirty="0" err="1"/>
              <a:t>Thừa</a:t>
            </a:r>
            <a:r>
              <a:rPr lang="en-US" sz="2800" dirty="0"/>
              <a:t> </a:t>
            </a:r>
            <a:r>
              <a:rPr lang="en-US" sz="2800" dirty="0" err="1"/>
              <a:t>Thiên</a:t>
            </a:r>
            <a:r>
              <a:rPr lang="en-US" sz="2800" dirty="0"/>
              <a:t> </a:t>
            </a:r>
            <a:r>
              <a:rPr lang="en-US" sz="2800" dirty="0" err="1"/>
              <a:t>Huế</a:t>
            </a:r>
            <a:r>
              <a:rPr lang="en-US" sz="2800" dirty="0"/>
              <a:t>) </a:t>
            </a:r>
            <a:r>
              <a:rPr lang="en-US" sz="2800" dirty="0" err="1"/>
              <a:t>nhưng</a:t>
            </a:r>
            <a:r>
              <a:rPr lang="en-US" sz="2800" dirty="0"/>
              <a:t> </a:t>
            </a:r>
            <a:r>
              <a:rPr lang="en-US" sz="2800" dirty="0" err="1"/>
              <a:t>sinh</a:t>
            </a:r>
            <a:r>
              <a:rPr lang="en-US" sz="2800" dirty="0"/>
              <a:t> </a:t>
            </a:r>
            <a:r>
              <a:rPr lang="en-US" sz="2800" dirty="0" err="1"/>
              <a:t>ra</a:t>
            </a:r>
            <a:r>
              <a:rPr lang="en-US" sz="2800" dirty="0"/>
              <a:t> </a:t>
            </a:r>
            <a:r>
              <a:rPr lang="en-US" sz="2800" dirty="0" err="1"/>
              <a:t>và</a:t>
            </a:r>
            <a:r>
              <a:rPr lang="en-US" sz="2800" dirty="0"/>
              <a:t> </a:t>
            </a:r>
            <a:r>
              <a:rPr lang="en-US" sz="2800" dirty="0" err="1"/>
              <a:t>lớn</a:t>
            </a:r>
            <a:r>
              <a:rPr lang="en-US" sz="2800" dirty="0"/>
              <a:t> lên ở quê </a:t>
            </a:r>
            <a:r>
              <a:rPr lang="en-US" sz="2800" dirty="0" err="1"/>
              <a:t>mẹ</a:t>
            </a:r>
            <a:r>
              <a:rPr lang="en-US" sz="2800" dirty="0"/>
              <a:t> là </a:t>
            </a:r>
            <a:r>
              <a:rPr lang="en-US" sz="2800" dirty="0" err="1"/>
              <a:t>tỉnh</a:t>
            </a:r>
            <a:r>
              <a:rPr lang="en-US" sz="2800" dirty="0"/>
              <a:t> Gia </a:t>
            </a:r>
            <a:r>
              <a:rPr lang="en-US" sz="2800" dirty="0" err="1"/>
              <a:t>Định</a:t>
            </a:r>
            <a:r>
              <a:rPr lang="en-US" sz="2800" dirty="0"/>
              <a:t> (nay là Thành </a:t>
            </a:r>
            <a:r>
              <a:rPr lang="en-US" sz="2800" dirty="0" err="1"/>
              <a:t>phố</a:t>
            </a:r>
            <a:r>
              <a:rPr lang="en-US" sz="2800" dirty="0"/>
              <a:t> </a:t>
            </a:r>
            <a:r>
              <a:rPr lang="en-US" sz="2800" dirty="0" err="1"/>
              <a:t>Hồ</a:t>
            </a:r>
            <a:r>
              <a:rPr lang="en-US" sz="2800" dirty="0"/>
              <a:t> Chí Minh).</a:t>
            </a:r>
          </a:p>
          <a:p>
            <a:pPr marL="457200" lvl="0" indent="-457200" algn="just">
              <a:lnSpc>
                <a:spcPct val="150000"/>
              </a:lnSpc>
              <a:buClr>
                <a:srgbClr val="FF0000"/>
              </a:buClr>
              <a:buFont typeface="Wingdings" panose="05000000000000000000" pitchFamily="2" charset="2"/>
              <a:buChar char="ü"/>
            </a:pPr>
            <a:r>
              <a:rPr lang="en-US" sz="2800" dirty="0" err="1"/>
              <a:t>Nguyễn</a:t>
            </a:r>
            <a:r>
              <a:rPr lang="en-US" sz="2800" dirty="0"/>
              <a:t> </a:t>
            </a:r>
            <a:r>
              <a:rPr lang="en-US" sz="2800" dirty="0" err="1"/>
              <a:t>Đình</a:t>
            </a:r>
            <a:r>
              <a:rPr lang="en-US" sz="2800" dirty="0"/>
              <a:t> </a:t>
            </a:r>
            <a:r>
              <a:rPr lang="en-US" sz="2800" dirty="0" err="1"/>
              <a:t>Chiểu</a:t>
            </a:r>
            <a:r>
              <a:rPr lang="en-US" sz="2800" dirty="0"/>
              <a:t> là </a:t>
            </a:r>
            <a:r>
              <a:rPr lang="en-US" sz="2800" dirty="0" err="1"/>
              <a:t>một</a:t>
            </a:r>
            <a:r>
              <a:rPr lang="en-US" sz="2800" dirty="0"/>
              <a:t> </a:t>
            </a:r>
            <a:r>
              <a:rPr lang="en-US" sz="2800" dirty="0" err="1"/>
              <a:t>trong</a:t>
            </a:r>
            <a:r>
              <a:rPr lang="en-US" sz="2800" dirty="0"/>
              <a:t> </a:t>
            </a:r>
            <a:r>
              <a:rPr lang="en-US" sz="2800" dirty="0" err="1"/>
              <a:t>những</a:t>
            </a:r>
            <a:r>
              <a:rPr lang="en-US" sz="2800" dirty="0"/>
              <a:t> nhà </a:t>
            </a:r>
            <a:r>
              <a:rPr lang="en-US" sz="2800" dirty="0" err="1"/>
              <a:t>văn</a:t>
            </a:r>
            <a:r>
              <a:rPr lang="en-US" sz="2800" dirty="0"/>
              <a:t> Nam </a:t>
            </a:r>
            <a:r>
              <a:rPr lang="en-US" sz="2800" dirty="0" err="1"/>
              <a:t>Bộ</a:t>
            </a:r>
            <a:r>
              <a:rPr lang="en-US" sz="2800" dirty="0"/>
              <a:t> </a:t>
            </a:r>
            <a:r>
              <a:rPr lang="en-US" sz="2800" dirty="0" err="1"/>
              <a:t>xuất</a:t>
            </a:r>
            <a:r>
              <a:rPr lang="en-US" sz="2800" dirty="0"/>
              <a:t> </a:t>
            </a:r>
            <a:r>
              <a:rPr lang="en-US" sz="2800" dirty="0" err="1"/>
              <a:t>sắc</a:t>
            </a:r>
            <a:r>
              <a:rPr lang="en-US" sz="2800" dirty="0"/>
              <a:t> </a:t>
            </a:r>
            <a:r>
              <a:rPr lang="en-US" sz="2800" dirty="0" err="1"/>
              <a:t>nhất</a:t>
            </a:r>
            <a:r>
              <a:rPr lang="en-US" sz="2800" dirty="0"/>
              <a:t> </a:t>
            </a:r>
            <a:r>
              <a:rPr lang="en-US" sz="2800" dirty="0" err="1"/>
              <a:t>thời</a:t>
            </a:r>
            <a:r>
              <a:rPr lang="en-US" sz="2800" dirty="0"/>
              <a:t> </a:t>
            </a:r>
            <a:r>
              <a:rPr lang="en-US" sz="2800" dirty="0" err="1"/>
              <a:t>trung</a:t>
            </a:r>
            <a:r>
              <a:rPr lang="en-US" sz="2800" dirty="0"/>
              <a:t> </a:t>
            </a:r>
            <a:r>
              <a:rPr lang="en-US" sz="2800" dirty="0" err="1"/>
              <a:t>đại</a:t>
            </a:r>
            <a:r>
              <a:rPr lang="en-US" sz="2800" dirty="0"/>
              <a:t>.</a:t>
            </a:r>
          </a:p>
        </p:txBody>
      </p:sp>
      <p:pic>
        <p:nvPicPr>
          <p:cNvPr id="7" name="Picture Placeholder 6" descr="A painting of people sitting at a table&#10;&#10;Description automatically generated">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7439" t="-1986" r="-4825" b="15064"/>
          <a:stretch/>
        </p:blipFill>
        <p:spPr>
          <a:xfrm>
            <a:off x="7421079" y="2561716"/>
            <a:ext cx="2714324" cy="2597425"/>
          </a:xfrm>
        </p:spPr>
      </p:pic>
    </p:spTree>
    <p:extLst>
      <p:ext uri="{BB962C8B-B14F-4D97-AF65-F5344CB8AC3E}">
        <p14:creationId xmlns:p14="http://schemas.microsoft.com/office/powerpoint/2010/main" val="201482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5" t="660" r="6473" b="3738"/>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57" r="2957"/>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37070" y="462286"/>
            <a:ext cx="5890883" cy="530466"/>
          </a:xfrm>
          <a:prstGeom prst="rect">
            <a:avLst/>
          </a:prstGeom>
          <a:noFill/>
        </p:spPr>
        <p:txBody>
          <a:bodyPr wrap="square" lIns="0" tIns="0" rIns="0" bIns="0" rtlCol="0">
            <a:spAutoFit/>
          </a:bodyPr>
          <a:lstStyle/>
          <a:p>
            <a:pPr>
              <a:lnSpc>
                <a:spcPct val="115000"/>
              </a:lnSpc>
              <a:spcAft>
                <a:spcPts val="1200"/>
              </a:spcAf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235015" y="1228938"/>
            <a:ext cx="7429881" cy="4539191"/>
          </a:xfrm>
          <a:prstGeom prst="rect">
            <a:avLst/>
          </a:prstGeom>
          <a:noFill/>
        </p:spPr>
        <p:txBody>
          <a:bodyPr wrap="square">
            <a:spAutoFit/>
          </a:bodyPr>
          <a:lstStyle/>
          <a:p>
            <a:pPr lvl="0" algn="just">
              <a:lnSpc>
                <a:spcPct val="150000"/>
              </a:lnSpc>
              <a:buClr>
                <a:srgbClr val="FF0000"/>
              </a:buClr>
            </a:pPr>
            <a:endParaRPr lang="en-US" sz="2800" dirty="0"/>
          </a:p>
          <a:p>
            <a:pPr marL="457200" lvl="0" indent="-457200" algn="just">
              <a:lnSpc>
                <a:spcPct val="150000"/>
              </a:lnSpc>
              <a:buClr>
                <a:srgbClr val="FF0000"/>
              </a:buClr>
              <a:buFont typeface="Wingdings" panose="05000000000000000000" pitchFamily="2" charset="2"/>
              <a:buChar char="ü"/>
            </a:pPr>
            <a:r>
              <a:rPr lang="en-US" sz="2800" dirty="0" err="1"/>
              <a:t>Cuộc</a:t>
            </a:r>
            <a:r>
              <a:rPr lang="en-US" sz="2800" dirty="0"/>
              <a:t> </a:t>
            </a:r>
            <a:r>
              <a:rPr lang="en-US" sz="2800" dirty="0" err="1"/>
              <a:t>đời</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 </a:t>
            </a:r>
            <a:r>
              <a:rPr lang="en-US" sz="2800" dirty="0" err="1"/>
              <a:t>trải</a:t>
            </a:r>
            <a:r>
              <a:rPr lang="en-US" sz="2800" dirty="0"/>
              <a:t> qua nhiều </a:t>
            </a:r>
            <a:r>
              <a:rPr lang="en-US" sz="2800" dirty="0" err="1"/>
              <a:t>thăng</a:t>
            </a:r>
            <a:r>
              <a:rPr lang="en-US" sz="2800" dirty="0"/>
              <a:t> </a:t>
            </a:r>
            <a:r>
              <a:rPr lang="en-US" sz="2800" dirty="0" err="1"/>
              <a:t>trầm</a:t>
            </a:r>
            <a:r>
              <a:rPr lang="en-US" sz="2800" dirty="0"/>
              <a:t>. </a:t>
            </a:r>
            <a:r>
              <a:rPr lang="en-US" sz="2800" dirty="0" err="1"/>
              <a:t>Ông</a:t>
            </a:r>
            <a:r>
              <a:rPr lang="en-US" sz="2800" dirty="0"/>
              <a:t> là </a:t>
            </a:r>
            <a:r>
              <a:rPr lang="en-US" sz="2800" dirty="0" err="1"/>
              <a:t>tấm</a:t>
            </a:r>
            <a:r>
              <a:rPr lang="en-US" sz="2800" dirty="0"/>
              <a:t> </a:t>
            </a:r>
            <a:r>
              <a:rPr lang="en-US" sz="2800" dirty="0" err="1"/>
              <a:t>gương</a:t>
            </a:r>
            <a:r>
              <a:rPr lang="en-US" sz="2800" dirty="0"/>
              <a:t> về </a:t>
            </a:r>
            <a:r>
              <a:rPr lang="en-US" sz="2800" dirty="0" err="1"/>
              <a:t>nghị</a:t>
            </a:r>
            <a:r>
              <a:rPr lang="en-US" sz="2800" dirty="0"/>
              <a:t> </a:t>
            </a:r>
            <a:r>
              <a:rPr lang="en-US" sz="2800" dirty="0" err="1"/>
              <a:t>lực</a:t>
            </a:r>
            <a:r>
              <a:rPr lang="en-US" sz="2800" dirty="0"/>
              <a:t> </a:t>
            </a:r>
            <a:r>
              <a:rPr lang="en-US" sz="2800" dirty="0" err="1"/>
              <a:t>sống</a:t>
            </a:r>
            <a:r>
              <a:rPr lang="en-US" sz="2800" dirty="0"/>
              <a:t> phi </a:t>
            </a:r>
            <a:r>
              <a:rPr lang="en-US" sz="2800" dirty="0" err="1"/>
              <a:t>thường</a:t>
            </a:r>
            <a:r>
              <a:rPr lang="en-US" sz="2800" dirty="0"/>
              <a:t>, </a:t>
            </a:r>
            <a:r>
              <a:rPr lang="en-US" sz="2800" dirty="0" err="1"/>
              <a:t>khí</a:t>
            </a:r>
            <a:r>
              <a:rPr lang="en-US" sz="2800" dirty="0"/>
              <a:t> </a:t>
            </a:r>
            <a:r>
              <a:rPr lang="en-US" sz="2800" dirty="0" err="1"/>
              <a:t>tiết</a:t>
            </a:r>
            <a:r>
              <a:rPr lang="en-US" sz="2800" dirty="0"/>
              <a:t> </a:t>
            </a:r>
            <a:r>
              <a:rPr lang="en-US" sz="2800" dirty="0" err="1"/>
              <a:t>thanh</a:t>
            </a:r>
            <a:r>
              <a:rPr lang="en-US" sz="2800" dirty="0"/>
              <a:t> </a:t>
            </a:r>
            <a:r>
              <a:rPr lang="en-US" sz="2800" dirty="0" err="1"/>
              <a:t>cao</a:t>
            </a:r>
            <a:r>
              <a:rPr lang="en-US" sz="2800" dirty="0"/>
              <a:t>, </a:t>
            </a:r>
            <a:r>
              <a:rPr lang="en-US" sz="2800" dirty="0" err="1"/>
              <a:t>lòng</a:t>
            </a:r>
            <a:r>
              <a:rPr lang="en-US" sz="2800" dirty="0"/>
              <a:t> </a:t>
            </a:r>
            <a:r>
              <a:rPr lang="en-US" sz="2800" dirty="0" err="1"/>
              <a:t>yêu</a:t>
            </a:r>
            <a:r>
              <a:rPr lang="en-US" sz="2800" dirty="0"/>
              <a:t> </a:t>
            </a:r>
            <a:r>
              <a:rPr lang="en-US" sz="2800" dirty="0" err="1"/>
              <a:t>nước</a:t>
            </a:r>
            <a:r>
              <a:rPr lang="en-US" sz="2800" dirty="0"/>
              <a:t> </a:t>
            </a:r>
            <a:r>
              <a:rPr lang="en-US" sz="2800" dirty="0" err="1"/>
              <a:t>tha</a:t>
            </a:r>
            <a:r>
              <a:rPr lang="en-US" sz="2800" dirty="0"/>
              <a:t> </a:t>
            </a:r>
            <a:r>
              <a:rPr lang="en-US" sz="2800" dirty="0" err="1"/>
              <a:t>thiết</a:t>
            </a:r>
            <a:r>
              <a:rPr lang="en-US" sz="2800" dirty="0"/>
              <a:t>, </a:t>
            </a:r>
            <a:r>
              <a:rPr lang="en-US" sz="2800" dirty="0" err="1"/>
              <a:t>mãnh</a:t>
            </a:r>
            <a:r>
              <a:rPr lang="en-US" sz="2800" dirty="0"/>
              <a:t> </a:t>
            </a:r>
            <a:r>
              <a:rPr lang="en-US" sz="2800" dirty="0" err="1"/>
              <a:t>liệt</a:t>
            </a:r>
            <a:r>
              <a:rPr lang="en-US" sz="2800" dirty="0"/>
              <a:t>: “</a:t>
            </a:r>
            <a:r>
              <a:rPr lang="en-US" sz="2800" i="1" dirty="0" err="1"/>
              <a:t>Chở</a:t>
            </a:r>
            <a:r>
              <a:rPr lang="en-US" sz="2800" i="1" dirty="0"/>
              <a:t> bao </a:t>
            </a:r>
            <a:r>
              <a:rPr lang="en-US" sz="2800" i="1" dirty="0" err="1"/>
              <a:t>nhiêu</a:t>
            </a:r>
            <a:r>
              <a:rPr lang="en-US" sz="2800" i="1" dirty="0"/>
              <a:t> </a:t>
            </a:r>
            <a:r>
              <a:rPr lang="en-US" sz="2800" i="1" dirty="0" err="1"/>
              <a:t>đạo</a:t>
            </a:r>
            <a:r>
              <a:rPr lang="en-US" sz="2800" i="1" dirty="0"/>
              <a:t> </a:t>
            </a:r>
            <a:r>
              <a:rPr lang="en-US" sz="2800" i="1" dirty="0" err="1"/>
              <a:t>thuyền</a:t>
            </a:r>
            <a:r>
              <a:rPr lang="en-US" sz="2800" i="1" dirty="0"/>
              <a:t> </a:t>
            </a:r>
            <a:r>
              <a:rPr lang="en-US" sz="2800" i="1" dirty="0" err="1"/>
              <a:t>không</a:t>
            </a:r>
            <a:r>
              <a:rPr lang="en-US" sz="2800" i="1" dirty="0"/>
              <a:t> </a:t>
            </a:r>
            <a:r>
              <a:rPr lang="en-US" sz="2800" i="1" dirty="0" err="1"/>
              <a:t>khẳm</a:t>
            </a:r>
            <a:r>
              <a:rPr lang="en-US" sz="2800" i="1" dirty="0"/>
              <a:t>/ </a:t>
            </a:r>
            <a:r>
              <a:rPr lang="en-US" sz="2800" i="1" dirty="0" err="1"/>
              <a:t>Đâm</a:t>
            </a:r>
            <a:r>
              <a:rPr lang="en-US" sz="2800" i="1" dirty="0"/>
              <a:t> mấy </a:t>
            </a:r>
            <a:r>
              <a:rPr lang="en-US" sz="2800" i="1" dirty="0" err="1"/>
              <a:t>thằng</a:t>
            </a:r>
            <a:r>
              <a:rPr lang="en-US" sz="2800" i="1" dirty="0"/>
              <a:t> </a:t>
            </a:r>
            <a:r>
              <a:rPr lang="en-US" sz="2800" i="1" dirty="0" err="1"/>
              <a:t>gian</a:t>
            </a:r>
            <a:r>
              <a:rPr lang="en-US" sz="2800" i="1" dirty="0"/>
              <a:t> </a:t>
            </a:r>
            <a:r>
              <a:rPr lang="en-US" sz="2800" i="1" dirty="0" err="1"/>
              <a:t>bút</a:t>
            </a:r>
            <a:r>
              <a:rPr lang="en-US" sz="2800" i="1" dirty="0"/>
              <a:t> </a:t>
            </a:r>
            <a:r>
              <a:rPr lang="en-US" sz="2800" i="1" dirty="0" err="1"/>
              <a:t>chẳng</a:t>
            </a:r>
            <a:r>
              <a:rPr lang="en-US" sz="2800" i="1" dirty="0"/>
              <a:t> </a:t>
            </a:r>
            <a:r>
              <a:rPr lang="en-US" sz="2800" i="1" dirty="0" err="1"/>
              <a:t>tà</a:t>
            </a:r>
            <a:r>
              <a:rPr lang="en-US" sz="2800" dirty="0"/>
              <a:t>”.</a:t>
            </a:r>
          </a:p>
        </p:txBody>
      </p:sp>
      <p:pic>
        <p:nvPicPr>
          <p:cNvPr id="7" name="Picture Placeholder 6" descr="A painting of people sitting at a table&#10;&#10;Description automatically generated">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7439" t="-1986" r="-4825" b="15064"/>
          <a:stretch/>
        </p:blipFill>
        <p:spPr>
          <a:xfrm>
            <a:off x="7421079" y="2561716"/>
            <a:ext cx="2714324" cy="2597425"/>
          </a:xfrm>
        </p:spPr>
      </p:pic>
    </p:spTree>
    <p:extLst>
      <p:ext uri="{BB962C8B-B14F-4D97-AF65-F5344CB8AC3E}">
        <p14:creationId xmlns:p14="http://schemas.microsoft.com/office/powerpoint/2010/main" val="215289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1" y="46294"/>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36" b="2136"/>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593" t="-1046" r="1290" b="17035"/>
          <a:stretch/>
        </p:blipFill>
        <p:spPr>
          <a:xfrm>
            <a:off x="9587924" y="3823378"/>
            <a:ext cx="2286256" cy="2286256"/>
          </a:xfrm>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24714" y="170328"/>
            <a:ext cx="6786204" cy="596766"/>
          </a:xfrm>
          <a:prstGeom prst="rect">
            <a:avLst/>
          </a:prstGeom>
          <a:noFill/>
        </p:spPr>
        <p:txBody>
          <a:bodyPr wrap="square" lIns="0" tIns="0" rIns="0" bIns="0" rtlCol="0">
            <a:spAutoFit/>
          </a:bodyPr>
          <a:lstStyle/>
          <a:p>
            <a:pPr>
              <a:lnSpc>
                <a:spcPct val="115000"/>
              </a:lnSpc>
              <a:spcAft>
                <a:spcPts val="1200"/>
              </a:spcAft>
            </a:pPr>
            <a:r>
              <a:rPr lang="en-US" sz="36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0" y="1037412"/>
            <a:ext cx="8276058" cy="6075702"/>
          </a:xfrm>
          <a:prstGeom prst="rect">
            <a:avLst/>
          </a:prstGeom>
          <a:noFill/>
        </p:spPr>
        <p:txBody>
          <a:bodyPr wrap="square">
            <a:spAutoFit/>
          </a:bodyPr>
          <a:lstStyle/>
          <a:p>
            <a:pPr lvl="0" algn="just">
              <a:lnSpc>
                <a:spcPct val="150000"/>
              </a:lnSpc>
            </a:pPr>
            <a:r>
              <a:rPr lang="en-US" sz="2800" dirty="0"/>
              <a:t> - </a:t>
            </a:r>
            <a:r>
              <a:rPr lang="en-US" sz="2800" dirty="0" err="1"/>
              <a:t>Nguyễn</a:t>
            </a:r>
            <a:r>
              <a:rPr lang="en-US" sz="2800" dirty="0"/>
              <a:t> </a:t>
            </a:r>
            <a:r>
              <a:rPr lang="en-US" sz="2800" dirty="0" err="1"/>
              <a:t>Đình</a:t>
            </a:r>
            <a:r>
              <a:rPr lang="en-US" sz="2800" dirty="0"/>
              <a:t> </a:t>
            </a:r>
            <a:r>
              <a:rPr lang="en-US" sz="2800" dirty="0" err="1"/>
              <a:t>Chiểu</a:t>
            </a:r>
            <a:r>
              <a:rPr lang="en-US" sz="2800" dirty="0"/>
              <a:t> để lại di </a:t>
            </a:r>
            <a:r>
              <a:rPr lang="en-US" sz="2800" dirty="0" err="1"/>
              <a:t>sản</a:t>
            </a:r>
            <a:r>
              <a:rPr lang="en-US" sz="2800" dirty="0"/>
              <a:t> </a:t>
            </a:r>
            <a:r>
              <a:rPr lang="en-US" sz="2800" dirty="0" err="1"/>
              <a:t>văn</a:t>
            </a:r>
            <a:r>
              <a:rPr lang="en-US" sz="2800" dirty="0"/>
              <a:t> </a:t>
            </a:r>
            <a:r>
              <a:rPr lang="en-US" sz="2800" dirty="0" err="1"/>
              <a:t>chương</a:t>
            </a:r>
            <a:r>
              <a:rPr lang="en-US" sz="2800" dirty="0"/>
              <a:t> </a:t>
            </a:r>
            <a:r>
              <a:rPr lang="en-US" sz="2800" dirty="0" err="1"/>
              <a:t>đồ</a:t>
            </a:r>
            <a:r>
              <a:rPr lang="en-US" sz="2800" dirty="0"/>
              <a:t> </a:t>
            </a:r>
            <a:r>
              <a:rPr lang="en-US" sz="2800" dirty="0" err="1"/>
              <a:t>sộ</a:t>
            </a:r>
            <a:r>
              <a:rPr lang="en-US" sz="2800" dirty="0"/>
              <a:t>, </a:t>
            </a:r>
            <a:r>
              <a:rPr lang="en-US" sz="2800" dirty="0" err="1"/>
              <a:t>gồm</a:t>
            </a:r>
            <a:r>
              <a:rPr lang="en-US" sz="2800" dirty="0"/>
              <a:t> nhiều </a:t>
            </a:r>
            <a:r>
              <a:rPr lang="en-US" sz="2800" dirty="0" err="1"/>
              <a:t>tác</a:t>
            </a:r>
            <a:r>
              <a:rPr lang="en-US" sz="2800" dirty="0"/>
              <a:t> </a:t>
            </a:r>
            <a:r>
              <a:rPr lang="en-US" sz="2800" dirty="0" err="1"/>
              <a:t>phẩm</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văn</a:t>
            </a:r>
            <a:r>
              <a:rPr lang="en-US" sz="2800" dirty="0"/>
              <a:t> </a:t>
            </a:r>
            <a:r>
              <a:rPr lang="en-US" sz="2800" dirty="0" err="1"/>
              <a:t>tế</a:t>
            </a:r>
            <a:r>
              <a:rPr lang="en-US" sz="2800" dirty="0"/>
              <a:t> </a:t>
            </a:r>
            <a:r>
              <a:rPr lang="en-US" sz="2800" dirty="0" err="1"/>
              <a:t>và</a:t>
            </a:r>
            <a:r>
              <a:rPr lang="en-US" sz="2800" dirty="0"/>
              <a:t> </a:t>
            </a:r>
            <a:r>
              <a:rPr lang="en-US" sz="2800" dirty="0" err="1"/>
              <a:t>thơ</a:t>
            </a:r>
            <a:r>
              <a:rPr lang="en-US" sz="2800" dirty="0"/>
              <a:t> </a:t>
            </a:r>
            <a:r>
              <a:rPr lang="en-US" sz="2800" dirty="0" err="1"/>
              <a:t>Đường</a:t>
            </a:r>
            <a:r>
              <a:rPr lang="en-US" sz="2800" dirty="0"/>
              <a:t> </a:t>
            </a:r>
            <a:r>
              <a:rPr lang="en-US" sz="2800" dirty="0" err="1"/>
              <a:t>luật</a:t>
            </a:r>
            <a:r>
              <a:rPr lang="en-US" sz="2800" dirty="0"/>
              <a:t>.</a:t>
            </a:r>
          </a:p>
          <a:p>
            <a:pPr marL="457200" indent="-457200" algn="just">
              <a:lnSpc>
                <a:spcPct val="150000"/>
              </a:lnSpc>
              <a:buClr>
                <a:srgbClr val="FF0000"/>
              </a:buClr>
              <a:buFont typeface="Wingdings" panose="05000000000000000000" pitchFamily="2" charset="2"/>
              <a:buChar char="ü"/>
            </a:pPr>
            <a:r>
              <a:rPr lang="en-US" sz="2800" dirty="0"/>
              <a:t>Các </a:t>
            </a:r>
            <a:r>
              <a:rPr lang="en-US" sz="2800" dirty="0" err="1"/>
              <a:t>tác</a:t>
            </a:r>
            <a:r>
              <a:rPr lang="en-US" sz="2800" dirty="0"/>
              <a:t> </a:t>
            </a:r>
            <a:r>
              <a:rPr lang="en-US" sz="2800" dirty="0" err="1"/>
              <a:t>phẩm</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i="1" dirty="0" err="1"/>
              <a:t>Truyện</a:t>
            </a:r>
            <a:r>
              <a:rPr lang="en-US" sz="2800" i="1" dirty="0"/>
              <a:t> </a:t>
            </a:r>
            <a:r>
              <a:rPr lang="en-US" sz="2800" i="1" dirty="0" err="1"/>
              <a:t>Lục</a:t>
            </a:r>
            <a:r>
              <a:rPr lang="en-US" sz="2800" i="1" dirty="0"/>
              <a:t> Vân Tiên, </a:t>
            </a:r>
            <a:r>
              <a:rPr lang="en-US" sz="2800" i="1" dirty="0" err="1"/>
              <a:t>Dương</a:t>
            </a:r>
            <a:r>
              <a:rPr lang="en-US" sz="2800" i="1" dirty="0"/>
              <a:t> </a:t>
            </a:r>
            <a:r>
              <a:rPr lang="en-US" sz="2800" i="1" dirty="0" err="1"/>
              <a:t>Từ</a:t>
            </a:r>
            <a:r>
              <a:rPr lang="en-US" sz="2800" i="1" dirty="0"/>
              <a:t> - Hà </a:t>
            </a:r>
            <a:r>
              <a:rPr lang="en-US" sz="2800" i="1" dirty="0" err="1"/>
              <a:t>Mậu</a:t>
            </a:r>
            <a:r>
              <a:rPr lang="en-US" sz="2800" i="1" dirty="0"/>
              <a:t>, </a:t>
            </a:r>
            <a:r>
              <a:rPr lang="en-US" sz="2800" i="1" dirty="0" err="1"/>
              <a:t>Ngư</a:t>
            </a:r>
            <a:r>
              <a:rPr lang="en-US" sz="2800" i="1" dirty="0"/>
              <a:t> </a:t>
            </a:r>
            <a:r>
              <a:rPr lang="en-US" sz="2800" i="1" dirty="0" err="1"/>
              <a:t>Tiều</a:t>
            </a:r>
            <a:r>
              <a:rPr lang="en-US" sz="2800" i="1" dirty="0"/>
              <a:t> y </a:t>
            </a:r>
            <a:r>
              <a:rPr lang="en-US" sz="2800" i="1" dirty="0" err="1"/>
              <a:t>thuật</a:t>
            </a:r>
            <a:r>
              <a:rPr lang="en-US" sz="2800" i="1" dirty="0"/>
              <a:t> </a:t>
            </a:r>
            <a:r>
              <a:rPr lang="en-US" sz="2800" i="1" dirty="0" err="1"/>
              <a:t>vấn</a:t>
            </a:r>
            <a:r>
              <a:rPr lang="en-US" sz="2800" i="1" dirty="0"/>
              <a:t> </a:t>
            </a:r>
            <a:r>
              <a:rPr lang="en-US" sz="2800" i="1" dirty="0" err="1"/>
              <a:t>đáp</a:t>
            </a:r>
            <a:r>
              <a:rPr lang="en-US" sz="2800" i="1" dirty="0"/>
              <a:t>.</a:t>
            </a:r>
            <a:endParaRPr lang="en-US" sz="2800" dirty="0"/>
          </a:p>
          <a:p>
            <a:pPr marL="457200" indent="-457200" algn="just">
              <a:lnSpc>
                <a:spcPct val="150000"/>
              </a:lnSpc>
              <a:buClr>
                <a:srgbClr val="FF0000"/>
              </a:buClr>
              <a:buFont typeface="Wingdings" panose="05000000000000000000" pitchFamily="2" charset="2"/>
              <a:buChar char="ü"/>
            </a:pPr>
            <a:r>
              <a:rPr lang="en-US" sz="2800" dirty="0"/>
              <a:t>Văn </a:t>
            </a:r>
            <a:r>
              <a:rPr lang="en-US" sz="2800" dirty="0" err="1"/>
              <a:t>tế</a:t>
            </a:r>
            <a:r>
              <a:rPr lang="en-US" sz="2800" dirty="0"/>
              <a:t>: </a:t>
            </a:r>
            <a:r>
              <a:rPr lang="en-US" sz="2800" i="1" dirty="0"/>
              <a:t>Văn </a:t>
            </a:r>
            <a:r>
              <a:rPr lang="en-US" sz="2800" i="1" dirty="0" err="1"/>
              <a:t>tế</a:t>
            </a:r>
            <a:r>
              <a:rPr lang="en-US" sz="2800" i="1" dirty="0"/>
              <a:t> </a:t>
            </a:r>
            <a:r>
              <a:rPr lang="en-US" sz="2800" i="1" dirty="0" err="1"/>
              <a:t>nghĩa</a:t>
            </a:r>
            <a:r>
              <a:rPr lang="en-US" sz="2800" i="1" dirty="0"/>
              <a:t> </a:t>
            </a:r>
            <a:r>
              <a:rPr lang="en-US" sz="2800" i="1" dirty="0" err="1"/>
              <a:t>sĩ</a:t>
            </a:r>
            <a:r>
              <a:rPr lang="en-US" sz="2800" i="1" dirty="0"/>
              <a:t> Cần </a:t>
            </a:r>
            <a:r>
              <a:rPr lang="en-US" sz="2800" i="1" dirty="0" err="1"/>
              <a:t>Giuộc</a:t>
            </a:r>
            <a:r>
              <a:rPr lang="en-US" sz="2800" i="1" dirty="0"/>
              <a:t>, Văn </a:t>
            </a:r>
            <a:r>
              <a:rPr lang="en-US" sz="2800" i="1" dirty="0" err="1"/>
              <a:t>tế</a:t>
            </a:r>
            <a:r>
              <a:rPr lang="en-US" sz="2800" dirty="0"/>
              <a:t> </a:t>
            </a:r>
            <a:r>
              <a:rPr lang="en-US" sz="2800" dirty="0" err="1"/>
              <a:t>Trương</a:t>
            </a:r>
            <a:r>
              <a:rPr lang="en-US" sz="2800" dirty="0"/>
              <a:t> </a:t>
            </a:r>
            <a:r>
              <a:rPr lang="en-US" sz="2800" dirty="0" err="1"/>
              <a:t>Định</a:t>
            </a:r>
            <a:r>
              <a:rPr lang="en-US" sz="2800" dirty="0"/>
              <a:t>,...</a:t>
            </a:r>
          </a:p>
          <a:p>
            <a:pPr marL="457200" indent="-457200" algn="just">
              <a:lnSpc>
                <a:spcPct val="150000"/>
              </a:lnSpc>
              <a:buClr>
                <a:srgbClr val="FF0000"/>
              </a:buClr>
              <a:buFont typeface="Wingdings" panose="05000000000000000000" pitchFamily="2" charset="2"/>
              <a:buChar char="ü"/>
            </a:pPr>
            <a:r>
              <a:rPr lang="en-US" sz="2800" dirty="0" err="1"/>
              <a:t>Thơ</a:t>
            </a:r>
            <a:r>
              <a:rPr lang="en-US" sz="2800" dirty="0"/>
              <a:t> </a:t>
            </a:r>
            <a:r>
              <a:rPr lang="en-US" sz="2800" dirty="0" err="1"/>
              <a:t>Đường</a:t>
            </a:r>
            <a:r>
              <a:rPr lang="en-US" sz="2800" dirty="0"/>
              <a:t> </a:t>
            </a:r>
            <a:r>
              <a:rPr lang="en-US" sz="2800" dirty="0" err="1"/>
              <a:t>luật</a:t>
            </a:r>
            <a:r>
              <a:rPr lang="en-US" sz="2800" dirty="0"/>
              <a:t>: </a:t>
            </a:r>
            <a:r>
              <a:rPr lang="en-US" sz="2800" i="1" dirty="0" err="1"/>
              <a:t>Chạy</a:t>
            </a:r>
            <a:r>
              <a:rPr lang="en-US" sz="2800" i="1" dirty="0"/>
              <a:t> </a:t>
            </a:r>
            <a:r>
              <a:rPr lang="en-US" sz="2800" i="1" dirty="0" err="1"/>
              <a:t>giặc</a:t>
            </a:r>
            <a:r>
              <a:rPr lang="en-US" sz="2800" dirty="0"/>
              <a:t>, </a:t>
            </a:r>
            <a:r>
              <a:rPr lang="en-US" sz="2800" i="1" dirty="0" err="1"/>
              <a:t>Xúc</a:t>
            </a:r>
            <a:r>
              <a:rPr lang="en-US" sz="2800" i="1" dirty="0"/>
              <a:t> </a:t>
            </a:r>
            <a:r>
              <a:rPr lang="en-US" sz="2800" i="1" dirty="0" err="1"/>
              <a:t>cảnh</a:t>
            </a:r>
            <a:r>
              <a:rPr lang="en-US" sz="2800" i="1" dirty="0"/>
              <a:t>,...</a:t>
            </a:r>
            <a:endParaRPr lang="en-US" sz="2800" dirty="0"/>
          </a:p>
          <a:p>
            <a:pPr algn="just">
              <a:lnSpc>
                <a:spcPct val="150000"/>
              </a:lnSpc>
              <a:buClr>
                <a:srgbClr val="FF0000"/>
              </a:buClr>
            </a:pPr>
            <a:endParaRPr lang="en-US" sz="4000" dirty="0"/>
          </a:p>
        </p:txBody>
      </p:sp>
      <p:pic>
        <p:nvPicPr>
          <p:cNvPr id="7" name="Picture Placeholder 6">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775" r="775"/>
          <a:stretch/>
        </p:blipFill>
        <p:spPr>
          <a:xfrm>
            <a:off x="8070899" y="2631716"/>
            <a:ext cx="2286256" cy="2597425"/>
          </a:xfrm>
        </p:spPr>
      </p:pic>
    </p:spTree>
    <p:extLst>
      <p:ext uri="{BB962C8B-B14F-4D97-AF65-F5344CB8AC3E}">
        <p14:creationId xmlns:p14="http://schemas.microsoft.com/office/powerpoint/2010/main" val="235760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254041"/>
            <a:ext cx="6131292" cy="530466"/>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0909" b="20909"/>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D97F8F25-A933-BF0B-E24C-FC992B7C7238}"/>
              </a:ext>
            </a:extLst>
          </p:cNvPr>
          <p:cNvSpPr txBox="1"/>
          <p:nvPr/>
        </p:nvSpPr>
        <p:spPr>
          <a:xfrm>
            <a:off x="195450" y="1038548"/>
            <a:ext cx="7719461" cy="6298840"/>
          </a:xfrm>
          <a:prstGeom prst="rect">
            <a:avLst/>
          </a:prstGeom>
          <a:noFill/>
        </p:spPr>
        <p:txBody>
          <a:bodyPr wrap="square">
            <a:spAutoFit/>
          </a:bodyPr>
          <a:lstStyle/>
          <a:p>
            <a:pPr marL="457200" indent="-457200" algn="just">
              <a:lnSpc>
                <a:spcPct val="130000"/>
              </a:lnSpc>
              <a:spcAft>
                <a:spcPts val="800"/>
              </a:spcAft>
              <a:buClr>
                <a:srgbClr val="FF0000"/>
              </a:buClr>
              <a:buFont typeface="Wingdings" panose="05000000000000000000" pitchFamily="2" charset="2"/>
              <a:buChar char="v"/>
              <a:tabLst>
                <a:tab pos="1386840" algn="l"/>
              </a:tabLs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gồm</a:t>
            </a:r>
            <a:r>
              <a:rPr lang="en-US" sz="2800" dirty="0"/>
              <a:t> 2082 </a:t>
            </a:r>
            <a:r>
              <a:rPr lang="en-US" sz="2800" dirty="0" err="1"/>
              <a:t>câu</a:t>
            </a:r>
            <a:r>
              <a:rPr lang="en-US" sz="2800" dirty="0"/>
              <a:t> </a:t>
            </a:r>
            <a:r>
              <a:rPr lang="en-US" sz="2800" dirty="0" err="1"/>
              <a:t>thơ</a:t>
            </a:r>
            <a:r>
              <a:rPr lang="en-US" sz="2800" dirty="0"/>
              <a:t> </a:t>
            </a:r>
            <a:r>
              <a:rPr lang="en-US" sz="2800" dirty="0" err="1"/>
              <a:t>lục</a:t>
            </a:r>
            <a:r>
              <a:rPr lang="en-US" sz="2800" dirty="0"/>
              <a:t> </a:t>
            </a:r>
            <a:r>
              <a:rPr lang="en-US" sz="2800" dirty="0" err="1"/>
              <a:t>bát</a:t>
            </a:r>
            <a:r>
              <a:rPr lang="en-US" sz="2800" dirty="0"/>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30000"/>
              </a:lnSpc>
              <a:spcAft>
                <a:spcPts val="800"/>
              </a:spcAft>
              <a:buClr>
                <a:srgbClr val="FF0000"/>
              </a:buClr>
              <a:buFont typeface="Wingdings" panose="05000000000000000000" pitchFamily="2" charset="2"/>
              <a:buChar char="v"/>
              <a:tabLst>
                <a:tab pos="1386840" algn="l"/>
              </a:tabLst>
            </a:pPr>
            <a:r>
              <a:rPr lang="en-US" sz="2800" b="1" dirty="0" err="1"/>
              <a:t>Đề</a:t>
            </a:r>
            <a:r>
              <a:rPr lang="en-US" sz="2800" b="1" dirty="0"/>
              <a:t> tài, </a:t>
            </a:r>
            <a:r>
              <a:rPr lang="en-US" sz="2800" b="1" dirty="0" err="1"/>
              <a:t>cốt</a:t>
            </a:r>
            <a:r>
              <a:rPr lang="en-US" sz="2800" b="1" dirty="0"/>
              <a:t> </a:t>
            </a:r>
            <a:r>
              <a:rPr lang="en-US" sz="2800" b="1" dirty="0" err="1"/>
              <a:t>truyện</a:t>
            </a:r>
            <a:r>
              <a:rPr lang="en-US" sz="2800" dirty="0"/>
              <a:t>: </a:t>
            </a:r>
            <a:r>
              <a:rPr lang="en-US" sz="2800" dirty="0" err="1"/>
              <a:t>từ</a:t>
            </a:r>
            <a:r>
              <a:rPr lang="en-US" sz="2800" dirty="0"/>
              <a:t> </a:t>
            </a:r>
            <a:r>
              <a:rPr lang="en-US" sz="2800" dirty="0" err="1"/>
              <a:t>thực</a:t>
            </a:r>
            <a:r>
              <a:rPr lang="en-US" sz="2800" dirty="0"/>
              <a:t> </a:t>
            </a:r>
            <a:r>
              <a:rPr lang="en-US" sz="2800" dirty="0" err="1"/>
              <a:t>tế</a:t>
            </a:r>
            <a:r>
              <a:rPr lang="en-US" sz="2800" dirty="0"/>
              <a:t> </a:t>
            </a:r>
            <a:r>
              <a:rPr lang="en-US" sz="2800" dirty="0" err="1"/>
              <a:t>cuộc</a:t>
            </a:r>
            <a:r>
              <a:rPr lang="en-US" sz="2800" dirty="0"/>
              <a:t> </a:t>
            </a:r>
            <a:r>
              <a:rPr lang="en-US" sz="2800" dirty="0" err="1"/>
              <a:t>đời</a:t>
            </a:r>
            <a:r>
              <a:rPr lang="en-US" sz="2800" dirty="0"/>
              <a:t> </a:t>
            </a:r>
            <a:r>
              <a:rPr lang="en-US" sz="2800" dirty="0" err="1"/>
              <a:t>tác</a:t>
            </a:r>
            <a:r>
              <a:rPr lang="en-US" sz="2800" dirty="0"/>
              <a:t> </a:t>
            </a:r>
            <a:r>
              <a:rPr lang="en-US" sz="2800" dirty="0" err="1"/>
              <a:t>giả</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a:t>
            </a:r>
          </a:p>
          <a:p>
            <a:pPr marL="457200" indent="-457200" algn="just">
              <a:lnSpc>
                <a:spcPct val="130000"/>
              </a:lnSpc>
              <a:buClr>
                <a:srgbClr val="FF0000"/>
              </a:buClr>
              <a:buFont typeface="Wingdings" panose="05000000000000000000" pitchFamily="2" charset="2"/>
              <a:buChar char="v"/>
            </a:pPr>
            <a:r>
              <a:rPr lang="en-US" sz="2800" b="1" dirty="0" err="1"/>
              <a:t>Nội</a:t>
            </a:r>
            <a:r>
              <a:rPr lang="en-US" sz="2800" b="1" dirty="0"/>
              <a:t> dung</a:t>
            </a:r>
            <a:r>
              <a:rPr lang="en-US" sz="2800" dirty="0"/>
              <a:t>: </a:t>
            </a:r>
            <a:r>
              <a:rPr lang="en-US" sz="2800" dirty="0" err="1"/>
              <a:t>Kể</a:t>
            </a:r>
            <a:r>
              <a:rPr lang="en-US" sz="2800" dirty="0"/>
              <a:t> về </a:t>
            </a:r>
            <a:r>
              <a:rPr lang="en-US" sz="2800" dirty="0" err="1"/>
              <a:t>cuộc</a:t>
            </a:r>
            <a:r>
              <a:rPr lang="en-US" sz="2800" dirty="0"/>
              <a:t> </a:t>
            </a:r>
            <a:r>
              <a:rPr lang="en-US" sz="2800" dirty="0" err="1"/>
              <a:t>đời</a:t>
            </a:r>
            <a:r>
              <a:rPr lang="en-US" sz="2800" dirty="0"/>
              <a:t> </a:t>
            </a:r>
            <a:r>
              <a:rPr lang="en-US" sz="2800" dirty="0" err="1"/>
              <a:t>Lục</a:t>
            </a:r>
            <a:r>
              <a:rPr lang="en-US" sz="2800" dirty="0"/>
              <a:t> Vân Tiên - </a:t>
            </a:r>
            <a:r>
              <a:rPr lang="en-US" sz="2800" dirty="0" err="1"/>
              <a:t>một</a:t>
            </a:r>
            <a:r>
              <a:rPr lang="en-US" sz="2800" dirty="0"/>
              <a:t> </a:t>
            </a:r>
            <a:r>
              <a:rPr lang="en-US" sz="2800" dirty="0" err="1"/>
              <a:t>chàng</a:t>
            </a:r>
            <a:r>
              <a:rPr lang="en-US" sz="2800" dirty="0"/>
              <a:t> </a:t>
            </a:r>
            <a:r>
              <a:rPr lang="en-US" sz="2800" dirty="0" err="1"/>
              <a:t>trai</a:t>
            </a:r>
            <a:r>
              <a:rPr lang="en-US" sz="2800" dirty="0"/>
              <a:t> </a:t>
            </a:r>
            <a:r>
              <a:rPr lang="en-US" sz="2800" dirty="0" err="1"/>
              <a:t>khôi</a:t>
            </a:r>
            <a:r>
              <a:rPr lang="en-US" sz="2800" dirty="0"/>
              <a:t> </a:t>
            </a:r>
            <a:r>
              <a:rPr lang="en-US" sz="2800" dirty="0" err="1"/>
              <a:t>ngô</a:t>
            </a:r>
            <a:r>
              <a:rPr lang="en-US" sz="2800" dirty="0"/>
              <a:t> </a:t>
            </a:r>
            <a:r>
              <a:rPr lang="en-US" sz="2800" dirty="0" err="1"/>
              <a:t>tuấn</a:t>
            </a:r>
            <a:r>
              <a:rPr lang="en-US" sz="2800" dirty="0"/>
              <a:t> </a:t>
            </a:r>
            <a:r>
              <a:rPr lang="en-US" sz="2800" dirty="0" err="1"/>
              <a:t>tú</a:t>
            </a:r>
            <a:r>
              <a:rPr lang="en-US" sz="2800" dirty="0"/>
              <a:t>, </a:t>
            </a:r>
            <a:r>
              <a:rPr lang="en-US" sz="2800" dirty="0" err="1"/>
              <a:t>văn</a:t>
            </a:r>
            <a:r>
              <a:rPr lang="en-US" sz="2800" dirty="0"/>
              <a:t> </a:t>
            </a:r>
            <a:r>
              <a:rPr lang="en-US" sz="2800" dirty="0" err="1"/>
              <a:t>võ</a:t>
            </a:r>
            <a:r>
              <a:rPr lang="en-US" sz="2800" dirty="0"/>
              <a:t> song </a:t>
            </a:r>
            <a:r>
              <a:rPr lang="en-US" sz="2800" dirty="0" err="1"/>
              <a:t>toàn</a:t>
            </a:r>
            <a:r>
              <a:rPr lang="en-US" sz="2800" dirty="0"/>
              <a:t>, tài </a:t>
            </a:r>
            <a:r>
              <a:rPr lang="en-US" sz="2800" dirty="0" err="1"/>
              <a:t>trí</a:t>
            </a:r>
            <a:r>
              <a:rPr lang="en-US" sz="2800" dirty="0"/>
              <a:t>, </a:t>
            </a:r>
            <a:r>
              <a:rPr lang="en-US" sz="2800" dirty="0" err="1"/>
              <a:t>nghĩa</a:t>
            </a:r>
            <a:r>
              <a:rPr lang="en-US" sz="2800" dirty="0"/>
              <a:t> </a:t>
            </a:r>
            <a:r>
              <a:rPr lang="en-US" sz="2800" dirty="0" err="1"/>
              <a:t>hiệp</a:t>
            </a:r>
            <a:r>
              <a:rPr lang="en-US" sz="2800" dirty="0"/>
              <a:t>. </a:t>
            </a:r>
            <a:r>
              <a:rPr lang="en-US" sz="2800" dirty="0" err="1"/>
              <a:t>Gặp</a:t>
            </a:r>
            <a:r>
              <a:rPr lang="en-US" sz="2800" dirty="0"/>
              <a:t> nhiều </a:t>
            </a:r>
            <a:r>
              <a:rPr lang="en-US" sz="2800" dirty="0" err="1"/>
              <a:t>trắc</a:t>
            </a:r>
            <a:r>
              <a:rPr lang="en-US" sz="2800" dirty="0"/>
              <a:t> </a:t>
            </a:r>
            <a:r>
              <a:rPr lang="en-US" sz="2800" dirty="0" err="1"/>
              <a:t>trở</a:t>
            </a:r>
            <a:r>
              <a:rPr lang="en-US" sz="2800" dirty="0"/>
              <a:t> </a:t>
            </a:r>
            <a:r>
              <a:rPr lang="en-US" sz="2800" dirty="0" err="1"/>
              <a:t>trong</a:t>
            </a:r>
            <a:r>
              <a:rPr lang="en-US" sz="2800" dirty="0"/>
              <a:t> </a:t>
            </a:r>
            <a:r>
              <a:rPr lang="en-US" sz="2800" dirty="0" err="1"/>
              <a:t>cuộc</a:t>
            </a:r>
            <a:r>
              <a:rPr lang="en-US" sz="2800" dirty="0"/>
              <a:t> </a:t>
            </a:r>
            <a:r>
              <a:rPr lang="en-US" sz="2800" dirty="0" err="1"/>
              <a:t>sống</a:t>
            </a:r>
            <a:r>
              <a:rPr lang="en-US" sz="2800" dirty="0"/>
              <a:t> </a:t>
            </a:r>
            <a:r>
              <a:rPr lang="en-US" sz="2800" dirty="0" err="1"/>
              <a:t>nhưng</a:t>
            </a:r>
            <a:r>
              <a:rPr lang="en-US" sz="2800" dirty="0"/>
              <a:t> Vân Tiên đã </a:t>
            </a:r>
            <a:r>
              <a:rPr lang="en-US" sz="2800" dirty="0" err="1"/>
              <a:t>vượt</a:t>
            </a:r>
            <a:r>
              <a:rPr lang="en-US" sz="2800" dirty="0"/>
              <a:t> qua, </a:t>
            </a:r>
            <a:r>
              <a:rPr lang="en-US" sz="2800" dirty="0" err="1"/>
              <a:t>lập</a:t>
            </a:r>
            <a:r>
              <a:rPr lang="en-US" sz="2800" dirty="0"/>
              <a:t> </a:t>
            </a:r>
            <a:r>
              <a:rPr lang="en-US" sz="2800" dirty="0" err="1"/>
              <a:t>được</a:t>
            </a:r>
            <a:r>
              <a:rPr lang="en-US" sz="2800" dirty="0"/>
              <a:t> </a:t>
            </a:r>
            <a:r>
              <a:rPr lang="en-US" sz="2800" dirty="0" err="1"/>
              <a:t>công</a:t>
            </a:r>
            <a:r>
              <a:rPr lang="en-US" sz="2800" dirty="0"/>
              <a:t> </a:t>
            </a:r>
            <a:r>
              <a:rPr lang="en-US" sz="2800" dirty="0" err="1"/>
              <a:t>trạng</a:t>
            </a:r>
            <a:r>
              <a:rPr lang="en-US" sz="2800" dirty="0"/>
              <a:t> </a:t>
            </a:r>
            <a:r>
              <a:rPr lang="en-US" sz="2800" dirty="0" err="1"/>
              <a:t>lớn</a:t>
            </a:r>
            <a:r>
              <a:rPr lang="en-US" sz="2800" dirty="0"/>
              <a:t> </a:t>
            </a:r>
            <a:r>
              <a:rPr lang="en-US" sz="2800" dirty="0" err="1"/>
              <a:t>lao</a:t>
            </a:r>
            <a:r>
              <a:rPr lang="en-US" sz="2800" dirty="0"/>
              <a:t>, có </a:t>
            </a:r>
            <a:r>
              <a:rPr lang="en-US" sz="2800" dirty="0" err="1"/>
              <a:t>kết</a:t>
            </a:r>
            <a:r>
              <a:rPr lang="en-US" sz="2800" dirty="0"/>
              <a:t> </a:t>
            </a:r>
            <a:r>
              <a:rPr lang="en-US" sz="2800" dirty="0" err="1"/>
              <a:t>cục</a:t>
            </a:r>
            <a:r>
              <a:rPr lang="en-US" sz="2800" dirty="0"/>
              <a:t> </a:t>
            </a:r>
            <a:r>
              <a:rPr lang="en-US" sz="2800" dirty="0" err="1"/>
              <a:t>hạnh</a:t>
            </a:r>
            <a:r>
              <a:rPr lang="en-US" sz="2800" dirty="0"/>
              <a:t> </a:t>
            </a:r>
            <a:r>
              <a:rPr lang="en-US" sz="2800" dirty="0" err="1"/>
              <a:t>phúc</a:t>
            </a:r>
            <a:r>
              <a:rPr lang="en-US" sz="2800" dirty="0"/>
              <a:t> </a:t>
            </a:r>
            <a:r>
              <a:rPr lang="en-US" sz="2800" dirty="0" err="1"/>
              <a:t>viên</a:t>
            </a:r>
            <a:r>
              <a:rPr lang="en-US" sz="2800" dirty="0"/>
              <a:t> </a:t>
            </a:r>
            <a:r>
              <a:rPr lang="en-US" sz="2800" dirty="0" err="1"/>
              <a:t>mãn</a:t>
            </a:r>
            <a:r>
              <a:rPr lang="en-US" sz="2800" dirty="0"/>
              <a:t> </a:t>
            </a:r>
            <a:r>
              <a:rPr lang="en-US" sz="2800" dirty="0" err="1"/>
              <a:t>bên</a:t>
            </a:r>
            <a:r>
              <a:rPr lang="en-US" sz="2800" dirty="0"/>
              <a:t> </a:t>
            </a:r>
            <a:r>
              <a:rPr lang="en-US" sz="2800" dirty="0" err="1"/>
              <a:t>nàng</a:t>
            </a:r>
            <a:r>
              <a:rPr lang="en-US" sz="2800" dirty="0"/>
              <a:t> </a:t>
            </a:r>
            <a:r>
              <a:rPr lang="en-US" sz="2800" dirty="0" err="1"/>
              <a:t>Kiều</a:t>
            </a:r>
            <a:r>
              <a:rPr lang="en-US" sz="2800" dirty="0"/>
              <a:t> </a:t>
            </a:r>
            <a:r>
              <a:rPr lang="en-US" sz="2800" dirty="0" err="1"/>
              <a:t>Nguyệt</a:t>
            </a:r>
            <a:r>
              <a:rPr lang="en-US" sz="2800" dirty="0"/>
              <a:t> Nga.</a:t>
            </a:r>
          </a:p>
          <a:p>
            <a:pPr marL="342900" indent="-342900" algn="just">
              <a:lnSpc>
                <a:spcPct val="115000"/>
              </a:lnSpc>
              <a:spcAft>
                <a:spcPts val="800"/>
              </a:spcAft>
              <a:buFontTx/>
              <a:buChar char="-"/>
              <a:tabLst>
                <a:tab pos="138684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69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254041"/>
            <a:ext cx="6131292" cy="530466"/>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0909" b="20909"/>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D97F8F25-A933-BF0B-E24C-FC992B7C7238}"/>
              </a:ext>
            </a:extLst>
          </p:cNvPr>
          <p:cNvSpPr txBox="1"/>
          <p:nvPr/>
        </p:nvSpPr>
        <p:spPr>
          <a:xfrm>
            <a:off x="195450" y="1038548"/>
            <a:ext cx="7719461" cy="5693866"/>
          </a:xfrm>
          <a:prstGeom prst="rect">
            <a:avLst/>
          </a:prstGeom>
          <a:noFill/>
        </p:spPr>
        <p:txBody>
          <a:bodyPr wrap="square">
            <a:spAutoFit/>
          </a:bodyPr>
          <a:lstStyle/>
          <a:p>
            <a:pPr algn="just"/>
            <a:r>
              <a:rPr lang="en-US" sz="2800" b="1" dirty="0"/>
              <a:t>- </a:t>
            </a:r>
            <a:r>
              <a:rPr lang="en-US" sz="2800" b="1" dirty="0" err="1"/>
              <a:t>Chủ</a:t>
            </a:r>
            <a:r>
              <a:rPr lang="en-US" sz="2800" b="1" dirty="0"/>
              <a:t> </a:t>
            </a:r>
            <a:r>
              <a:rPr lang="en-US" sz="2800" b="1" dirty="0" err="1"/>
              <a:t>đề</a:t>
            </a:r>
            <a:r>
              <a:rPr lang="en-US" sz="2800" dirty="0"/>
              <a:t>: </a:t>
            </a:r>
          </a:p>
          <a:p>
            <a:pPr algn="just"/>
            <a:r>
              <a:rPr lang="en-US" sz="2800" dirty="0"/>
              <a:t>+ </a:t>
            </a:r>
            <a:r>
              <a:rPr lang="en-US" sz="2800" dirty="0" err="1"/>
              <a:t>Ngợi</a:t>
            </a:r>
            <a:r>
              <a:rPr lang="en-US" sz="2800" dirty="0"/>
              <a:t> ca </a:t>
            </a:r>
            <a:r>
              <a:rPr lang="en-US" sz="2800" dirty="0" err="1"/>
              <a:t>những</a:t>
            </a:r>
            <a:r>
              <a:rPr lang="en-US" sz="2800" dirty="0"/>
              <a:t> con </a:t>
            </a:r>
            <a:r>
              <a:rPr lang="en-US" sz="2800" dirty="0" err="1"/>
              <a:t>người</a:t>
            </a:r>
            <a:r>
              <a:rPr lang="en-US" sz="2800" dirty="0"/>
              <a:t> </a:t>
            </a:r>
            <a:r>
              <a:rPr lang="en-US" sz="2800" dirty="0" err="1"/>
              <a:t>hiểu</a:t>
            </a:r>
            <a:r>
              <a:rPr lang="en-US" sz="2800" dirty="0"/>
              <a:t> </a:t>
            </a:r>
            <a:r>
              <a:rPr lang="en-US" sz="2800" dirty="0" err="1"/>
              <a:t>thảo</a:t>
            </a:r>
            <a:r>
              <a:rPr lang="en-US" sz="2800" dirty="0"/>
              <a:t>, </a:t>
            </a:r>
            <a:r>
              <a:rPr lang="en-US" sz="2800" dirty="0" err="1"/>
              <a:t>nhân</a:t>
            </a:r>
            <a:r>
              <a:rPr lang="en-US" sz="2800" dirty="0"/>
              <a:t> </a:t>
            </a:r>
            <a:r>
              <a:rPr lang="en-US" sz="2800" dirty="0" err="1"/>
              <a:t>hậu</a:t>
            </a:r>
            <a:r>
              <a:rPr lang="en-US" sz="2800" dirty="0"/>
              <a:t>, </a:t>
            </a:r>
            <a:r>
              <a:rPr lang="en-US" sz="2800" dirty="0" err="1"/>
              <a:t>thủy</a:t>
            </a:r>
            <a:r>
              <a:rPr lang="en-US" sz="2800" dirty="0"/>
              <a:t> </a:t>
            </a:r>
            <a:r>
              <a:rPr lang="en-US" sz="2800" dirty="0" err="1"/>
              <a:t>chung</a:t>
            </a:r>
            <a:r>
              <a:rPr lang="en-US" sz="2800" dirty="0"/>
              <a:t>, </a:t>
            </a:r>
            <a:r>
              <a:rPr lang="en-US" sz="2800" dirty="0" err="1"/>
              <a:t>nghĩa</a:t>
            </a:r>
            <a:r>
              <a:rPr lang="en-US" sz="2800" dirty="0"/>
              <a:t> </a:t>
            </a:r>
            <a:r>
              <a:rPr lang="en-US" sz="2800" dirty="0" err="1"/>
              <a:t>khí</a:t>
            </a:r>
            <a:r>
              <a:rPr lang="en-US" sz="2800" dirty="0"/>
              <a:t>; lên </a:t>
            </a:r>
            <a:r>
              <a:rPr lang="en-US" sz="2800" dirty="0" err="1"/>
              <a:t>án</a:t>
            </a:r>
            <a:r>
              <a:rPr lang="en-US" sz="2800" dirty="0"/>
              <a:t> </a:t>
            </a:r>
            <a:r>
              <a:rPr lang="en-US" sz="2800" dirty="0" err="1"/>
              <a:t>những</a:t>
            </a:r>
            <a:r>
              <a:rPr lang="en-US" sz="2800" dirty="0"/>
              <a:t> </a:t>
            </a:r>
            <a:r>
              <a:rPr lang="en-US" sz="2800" dirty="0" err="1"/>
              <a:t>kẻ</a:t>
            </a:r>
            <a:r>
              <a:rPr lang="en-US" sz="2800" dirty="0"/>
              <a:t> </a:t>
            </a:r>
            <a:r>
              <a:rPr lang="en-US" sz="2800" dirty="0" err="1"/>
              <a:t>bất</a:t>
            </a:r>
            <a:r>
              <a:rPr lang="en-US" sz="2800" dirty="0"/>
              <a:t> </a:t>
            </a:r>
            <a:r>
              <a:rPr lang="en-US" sz="2800" dirty="0" err="1"/>
              <a:t>nhân</a:t>
            </a:r>
            <a:r>
              <a:rPr lang="en-US" sz="2800" dirty="0"/>
              <a:t>, phi </a:t>
            </a:r>
            <a:r>
              <a:rPr lang="en-US" sz="2800" dirty="0" err="1"/>
              <a:t>nghĩa</a:t>
            </a:r>
            <a:r>
              <a:rPr lang="en-US" sz="2800" dirty="0"/>
              <a:t>, </a:t>
            </a:r>
            <a:r>
              <a:rPr lang="en-US" sz="2800" dirty="0" err="1"/>
              <a:t>tráo</a:t>
            </a:r>
            <a:r>
              <a:rPr lang="en-US" sz="2800" dirty="0"/>
              <a:t> </a:t>
            </a:r>
            <a:r>
              <a:rPr lang="en-US" sz="2800" dirty="0" err="1"/>
              <a:t>trở</a:t>
            </a:r>
            <a:r>
              <a:rPr lang="en-US" sz="2800" dirty="0"/>
              <a:t>.</a:t>
            </a:r>
          </a:p>
          <a:p>
            <a:pPr algn="just"/>
            <a:r>
              <a:rPr lang="en-US" sz="2800" dirty="0"/>
              <a:t> + </a:t>
            </a:r>
            <a:r>
              <a:rPr lang="en-US" sz="2800" dirty="0" err="1"/>
              <a:t>Thể</a:t>
            </a:r>
            <a:r>
              <a:rPr lang="en-US" sz="2800" dirty="0"/>
              <a:t> </a:t>
            </a:r>
            <a:r>
              <a:rPr lang="en-US" sz="2800" dirty="0" err="1"/>
              <a:t>hiện</a:t>
            </a:r>
            <a:r>
              <a:rPr lang="en-US" sz="2800" dirty="0"/>
              <a:t> </a:t>
            </a:r>
            <a:r>
              <a:rPr lang="en-US" sz="2800" dirty="0" err="1"/>
              <a:t>ước</a:t>
            </a:r>
            <a:r>
              <a:rPr lang="en-US" sz="2800" dirty="0"/>
              <a:t> </a:t>
            </a:r>
            <a:r>
              <a:rPr lang="en-US" sz="2800" dirty="0" err="1"/>
              <a:t>mơ</a:t>
            </a:r>
            <a:r>
              <a:rPr lang="en-US" sz="2800" dirty="0"/>
              <a:t> </a:t>
            </a:r>
            <a:r>
              <a:rPr lang="en-US" sz="2800" dirty="0" err="1"/>
              <a:t>của</a:t>
            </a:r>
            <a:r>
              <a:rPr lang="en-US" sz="2800" dirty="0"/>
              <a:t> </a:t>
            </a:r>
            <a:r>
              <a:rPr lang="en-US" sz="2800" dirty="0" err="1"/>
              <a:t>nhân</a:t>
            </a:r>
            <a:r>
              <a:rPr lang="en-US" sz="2800" dirty="0"/>
              <a:t> </a:t>
            </a:r>
            <a:r>
              <a:rPr lang="en-US" sz="2800" dirty="0" err="1"/>
              <a:t>dân</a:t>
            </a:r>
            <a:r>
              <a:rPr lang="en-US" sz="2800" dirty="0"/>
              <a:t> về </a:t>
            </a:r>
            <a:r>
              <a:rPr lang="en-US" sz="2800" dirty="0" err="1"/>
              <a:t>mẫu</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cứu</a:t>
            </a:r>
            <a:r>
              <a:rPr lang="en-US" sz="2800" dirty="0"/>
              <a:t> </a:t>
            </a:r>
            <a:r>
              <a:rPr lang="en-US" sz="2800" dirty="0" err="1"/>
              <a:t>khổ</a:t>
            </a:r>
            <a:r>
              <a:rPr lang="en-US" sz="2800" dirty="0"/>
              <a:t>, </a:t>
            </a:r>
            <a:r>
              <a:rPr lang="en-US" sz="2800" dirty="0" err="1"/>
              <a:t>phò</a:t>
            </a:r>
            <a:r>
              <a:rPr lang="en-US" sz="2800" dirty="0"/>
              <a:t> </a:t>
            </a:r>
            <a:r>
              <a:rPr lang="en-US" sz="2800" dirty="0" err="1"/>
              <a:t>nguy</a:t>
            </a:r>
            <a:r>
              <a:rPr lang="en-US" sz="2800" dirty="0"/>
              <a:t>” </a:t>
            </a:r>
            <a:r>
              <a:rPr lang="en-US" sz="2800" dirty="0" err="1"/>
              <a:t>và</a:t>
            </a:r>
            <a:r>
              <a:rPr lang="en-US" sz="2800" dirty="0"/>
              <a:t> </a:t>
            </a:r>
            <a:r>
              <a:rPr lang="en-US" sz="2800" dirty="0" err="1"/>
              <a:t>khát</a:t>
            </a:r>
            <a:r>
              <a:rPr lang="en-US" sz="2800" dirty="0"/>
              <a:t> </a:t>
            </a:r>
            <a:r>
              <a:rPr lang="en-US" sz="2800" dirty="0" err="1"/>
              <a:t>vọng</a:t>
            </a:r>
            <a:r>
              <a:rPr lang="en-US" sz="2800" dirty="0"/>
              <a:t> </a:t>
            </a:r>
            <a:r>
              <a:rPr lang="en-US" sz="2800" dirty="0" err="1"/>
              <a:t>công</a:t>
            </a:r>
            <a:r>
              <a:rPr lang="en-US" sz="2800" dirty="0"/>
              <a:t> </a:t>
            </a:r>
            <a:r>
              <a:rPr lang="en-US" sz="2800" dirty="0" err="1"/>
              <a:t>lí</a:t>
            </a:r>
            <a:r>
              <a:rPr lang="en-US" sz="2800" dirty="0"/>
              <a:t>.</a:t>
            </a:r>
          </a:p>
          <a:p>
            <a:pPr algn="just"/>
            <a:r>
              <a:rPr lang="en-US" sz="2800" dirty="0"/>
              <a:t>- </a:t>
            </a:r>
            <a:r>
              <a:rPr lang="en-US" sz="2800" b="1" dirty="0" err="1"/>
              <a:t>Nghệ</a:t>
            </a:r>
            <a:r>
              <a:rPr lang="en-US" sz="2800" b="1" dirty="0"/>
              <a:t> </a:t>
            </a:r>
            <a:r>
              <a:rPr lang="en-US" sz="2800" b="1" dirty="0" err="1"/>
              <a:t>thuật</a:t>
            </a:r>
            <a:r>
              <a:rPr lang="en-US" sz="2800" dirty="0"/>
              <a:t>: </a:t>
            </a:r>
          </a:p>
          <a:p>
            <a:pPr algn="just"/>
            <a:r>
              <a:rPr lang="en-US" sz="2800" dirty="0"/>
              <a:t> + </a:t>
            </a:r>
            <a:r>
              <a:rPr lang="en-US" sz="2800" dirty="0" err="1"/>
              <a:t>Nghệ</a:t>
            </a:r>
            <a:r>
              <a:rPr lang="en-US" sz="2800" dirty="0"/>
              <a:t> </a:t>
            </a:r>
            <a:r>
              <a:rPr lang="en-US" sz="2800" dirty="0" err="1"/>
              <a:t>thuật</a:t>
            </a:r>
            <a:r>
              <a:rPr lang="en-US" sz="2800" dirty="0"/>
              <a:t> </a:t>
            </a:r>
            <a:r>
              <a:rPr lang="en-US" sz="2800" dirty="0" err="1"/>
              <a:t>xây</a:t>
            </a:r>
            <a:r>
              <a:rPr lang="en-US" sz="2800" dirty="0"/>
              <a:t> </a:t>
            </a:r>
            <a:r>
              <a:rPr lang="en-US" sz="2800" dirty="0" err="1"/>
              <a:t>dựng</a:t>
            </a:r>
            <a:r>
              <a:rPr lang="en-US" sz="2800" dirty="0"/>
              <a:t> </a:t>
            </a:r>
            <a:r>
              <a:rPr lang="en-US" sz="2800" dirty="0" err="1"/>
              <a:t>nhân</a:t>
            </a:r>
            <a:r>
              <a:rPr lang="en-US" sz="2800" dirty="0"/>
              <a:t> </a:t>
            </a:r>
            <a:r>
              <a:rPr lang="en-US" sz="2800" dirty="0" err="1"/>
              <a:t>vật</a:t>
            </a:r>
            <a:r>
              <a:rPr lang="en-US" sz="2800" dirty="0"/>
              <a:t> có tính </a:t>
            </a:r>
            <a:r>
              <a:rPr lang="en-US" sz="2800" dirty="0" err="1"/>
              <a:t>cách</a:t>
            </a:r>
            <a:r>
              <a:rPr lang="en-US" sz="2800" dirty="0"/>
              <a:t> </a:t>
            </a:r>
            <a:r>
              <a:rPr lang="en-US" sz="2800" dirty="0" err="1"/>
              <a:t>rõ</a:t>
            </a:r>
            <a:r>
              <a:rPr lang="en-US" sz="2800" dirty="0"/>
              <a:t> </a:t>
            </a:r>
            <a:r>
              <a:rPr lang="en-US" sz="2800" dirty="0" err="1"/>
              <a:t>nét</a:t>
            </a:r>
            <a:r>
              <a:rPr lang="en-US" sz="2800" dirty="0"/>
              <a:t>, </a:t>
            </a:r>
            <a:r>
              <a:rPr lang="en-US" sz="2800" dirty="0" err="1"/>
              <a:t>sinh</a:t>
            </a:r>
            <a:r>
              <a:rPr lang="en-US" sz="2800" dirty="0"/>
              <a:t> </a:t>
            </a:r>
            <a:r>
              <a:rPr lang="en-US" sz="2800" dirty="0" err="1"/>
              <a:t>động</a:t>
            </a:r>
            <a:r>
              <a:rPr lang="en-US" sz="2800" dirty="0"/>
              <a:t>. </a:t>
            </a:r>
          </a:p>
          <a:p>
            <a:pPr algn="just"/>
            <a:r>
              <a:rPr lang="en-US" sz="2800" dirty="0"/>
              <a:t>+ </a:t>
            </a:r>
            <a:r>
              <a:rPr lang="en-US" sz="2800" dirty="0" err="1"/>
              <a:t>Nghệ</a:t>
            </a:r>
            <a:r>
              <a:rPr lang="en-US" sz="2800" dirty="0"/>
              <a:t> </a:t>
            </a:r>
            <a:r>
              <a:rPr lang="en-US" sz="2800" dirty="0" err="1"/>
              <a:t>thuật</a:t>
            </a:r>
            <a:r>
              <a:rPr lang="en-US" sz="2800" dirty="0"/>
              <a:t> </a:t>
            </a:r>
            <a:r>
              <a:rPr lang="en-US" sz="2800" dirty="0" err="1"/>
              <a:t>sử</a:t>
            </a:r>
            <a:r>
              <a:rPr lang="en-US" sz="2800" dirty="0"/>
              <a:t> </a:t>
            </a:r>
            <a:r>
              <a:rPr lang="en-US" sz="2800" dirty="0" err="1"/>
              <a:t>dụng</a:t>
            </a:r>
            <a:r>
              <a:rPr lang="en-US" sz="2800" dirty="0"/>
              <a:t> </a:t>
            </a:r>
            <a:r>
              <a:rPr lang="en-US" sz="2800" dirty="0" err="1"/>
              <a:t>ngôn</a:t>
            </a:r>
            <a:r>
              <a:rPr lang="en-US" sz="2800" dirty="0"/>
              <a:t> </a:t>
            </a:r>
            <a:r>
              <a:rPr lang="en-US" sz="2800" dirty="0" err="1"/>
              <a:t>ngữ</a:t>
            </a:r>
            <a:r>
              <a:rPr lang="en-US" sz="2800" dirty="0"/>
              <a:t>: </a:t>
            </a:r>
            <a:r>
              <a:rPr lang="en-US" sz="2800" dirty="0" err="1"/>
              <a:t>ngôn</a:t>
            </a:r>
            <a:r>
              <a:rPr lang="en-US" sz="2800" dirty="0"/>
              <a:t> </a:t>
            </a:r>
            <a:r>
              <a:rPr lang="en-US" sz="2800" dirty="0" err="1"/>
              <a:t>ngữ</a:t>
            </a:r>
            <a:r>
              <a:rPr lang="en-US" sz="2800" dirty="0"/>
              <a:t> </a:t>
            </a:r>
            <a:r>
              <a:rPr lang="en-US" sz="2800" dirty="0" err="1"/>
              <a:t>mộc</a:t>
            </a:r>
            <a:r>
              <a:rPr lang="en-US" sz="2800" dirty="0"/>
              <a:t> </a:t>
            </a:r>
            <a:r>
              <a:rPr lang="en-US" sz="2800" dirty="0" err="1"/>
              <a:t>mạc</a:t>
            </a:r>
            <a:r>
              <a:rPr lang="en-US" sz="2800" dirty="0"/>
              <a:t>, </a:t>
            </a:r>
            <a:r>
              <a:rPr lang="en-US" sz="2800" dirty="0" err="1"/>
              <a:t>gần</a:t>
            </a:r>
            <a:r>
              <a:rPr lang="en-US" sz="2800" dirty="0"/>
              <a:t> </a:t>
            </a:r>
            <a:r>
              <a:rPr lang="en-US" sz="2800" dirty="0" err="1"/>
              <a:t>gũi</a:t>
            </a:r>
            <a:r>
              <a:rPr lang="en-US" sz="2800" dirty="0"/>
              <a:t> </a:t>
            </a:r>
            <a:r>
              <a:rPr lang="en-US" sz="2800" dirty="0" err="1"/>
              <a:t>với</a:t>
            </a:r>
            <a:r>
              <a:rPr lang="en-US" sz="2800" dirty="0"/>
              <a:t> </a:t>
            </a:r>
            <a:r>
              <a:rPr lang="en-US" sz="2800" dirty="0" err="1"/>
              <a:t>lời</a:t>
            </a:r>
            <a:r>
              <a:rPr lang="en-US" sz="2800" dirty="0"/>
              <a:t> ăn </a:t>
            </a:r>
            <a:r>
              <a:rPr lang="en-US" sz="2800" dirty="0" err="1"/>
              <a:t>tiếng</a:t>
            </a:r>
            <a:r>
              <a:rPr lang="en-US" sz="2800" dirty="0"/>
              <a:t> </a:t>
            </a:r>
            <a:r>
              <a:rPr lang="en-US" sz="2800" dirty="0" err="1"/>
              <a:t>nói</a:t>
            </a:r>
            <a:r>
              <a:rPr lang="en-US" sz="2800" dirty="0"/>
              <a:t> </a:t>
            </a:r>
            <a:r>
              <a:rPr lang="en-US" sz="2800" dirty="0" err="1"/>
              <a:t>của</a:t>
            </a:r>
            <a:r>
              <a:rPr lang="en-US" sz="2800" dirty="0"/>
              <a:t> </a:t>
            </a:r>
            <a:r>
              <a:rPr lang="en-US" sz="2800" dirty="0" err="1"/>
              <a:t>nhân</a:t>
            </a:r>
            <a:r>
              <a:rPr lang="en-US" sz="2800" dirty="0"/>
              <a:t> </a:t>
            </a:r>
            <a:r>
              <a:rPr lang="en-US" sz="2800" dirty="0" err="1"/>
              <a:t>dân</a:t>
            </a:r>
            <a:r>
              <a:rPr lang="en-US" sz="2800" dirty="0"/>
              <a:t>; </a:t>
            </a:r>
            <a:r>
              <a:rPr lang="en-US" sz="2800" dirty="0" err="1"/>
              <a:t>kết</a:t>
            </a:r>
            <a:r>
              <a:rPr lang="en-US" sz="2800" dirty="0"/>
              <a:t> </a:t>
            </a:r>
            <a:r>
              <a:rPr lang="en-US" sz="2800" dirty="0" err="1"/>
              <a:t>hợp</a:t>
            </a:r>
            <a:r>
              <a:rPr lang="en-US" sz="2800" dirty="0"/>
              <a:t> tính </a:t>
            </a:r>
            <a:r>
              <a:rPr lang="en-US" sz="2800" dirty="0" err="1"/>
              <a:t>cổ</a:t>
            </a:r>
            <a:r>
              <a:rPr lang="en-US" sz="2800" dirty="0"/>
              <a:t> </a:t>
            </a:r>
            <a:r>
              <a:rPr lang="en-US" sz="2800" dirty="0" err="1"/>
              <a:t>điển</a:t>
            </a:r>
            <a:r>
              <a:rPr lang="en-US" sz="2800" dirty="0"/>
              <a:t>, </a:t>
            </a:r>
            <a:r>
              <a:rPr lang="en-US" sz="2800" dirty="0" err="1"/>
              <a:t>bác</a:t>
            </a:r>
            <a:r>
              <a:rPr lang="en-US" sz="2800" dirty="0"/>
              <a:t> học </a:t>
            </a:r>
            <a:r>
              <a:rPr lang="en-US" sz="2800" dirty="0" err="1"/>
              <a:t>với</a:t>
            </a:r>
            <a:r>
              <a:rPr lang="en-US" sz="2800" dirty="0"/>
              <a:t> </a:t>
            </a:r>
            <a:r>
              <a:rPr lang="en-US" sz="2800" dirty="0" err="1"/>
              <a:t>chất</a:t>
            </a:r>
            <a:r>
              <a:rPr lang="en-US" sz="2800" dirty="0"/>
              <a:t> </a:t>
            </a:r>
            <a:r>
              <a:rPr lang="en-US" sz="2800" dirty="0" err="1"/>
              <a:t>dân</a:t>
            </a:r>
            <a:r>
              <a:rPr lang="en-US" sz="2800" dirty="0"/>
              <a:t> </a:t>
            </a:r>
            <a:r>
              <a:rPr lang="en-US" sz="2800" dirty="0" err="1"/>
              <a:t>gian</a:t>
            </a:r>
            <a:r>
              <a:rPr lang="en-US" sz="2800" dirty="0"/>
              <a:t> </a:t>
            </a:r>
            <a:r>
              <a:rPr lang="en-US" sz="2800" dirty="0" err="1"/>
              <a:t>và</a:t>
            </a:r>
            <a:r>
              <a:rPr lang="en-US" sz="2800" dirty="0"/>
              <a:t> </a:t>
            </a:r>
            <a:r>
              <a:rPr lang="en-US" sz="2800" dirty="0" err="1"/>
              <a:t>đậm</a:t>
            </a:r>
            <a:r>
              <a:rPr lang="en-US" sz="2800" dirty="0"/>
              <a:t> </a:t>
            </a:r>
            <a:r>
              <a:rPr lang="en-US" sz="2800" dirty="0" err="1"/>
              <a:t>đà</a:t>
            </a:r>
            <a:r>
              <a:rPr lang="en-US" sz="2800" dirty="0"/>
              <a:t> </a:t>
            </a:r>
            <a:r>
              <a:rPr lang="en-US" sz="2800" dirty="0" err="1"/>
              <a:t>màu</a:t>
            </a:r>
            <a:r>
              <a:rPr lang="en-US" sz="2800" dirty="0"/>
              <a:t> </a:t>
            </a:r>
            <a:r>
              <a:rPr lang="en-US" sz="2800" dirty="0" err="1"/>
              <a:t>sắc</a:t>
            </a:r>
            <a:r>
              <a:rPr lang="en-US" sz="2800" dirty="0"/>
              <a:t> Nam </a:t>
            </a:r>
            <a:r>
              <a:rPr lang="en-US" sz="2800" dirty="0" err="1"/>
              <a:t>Bộ</a:t>
            </a:r>
            <a:r>
              <a:rPr lang="en-US" sz="2800" dirty="0"/>
              <a:t>.</a:t>
            </a:r>
          </a:p>
        </p:txBody>
      </p:sp>
    </p:spTree>
    <p:extLst>
      <p:ext uri="{BB962C8B-B14F-4D97-AF65-F5344CB8AC3E}">
        <p14:creationId xmlns:p14="http://schemas.microsoft.com/office/powerpoint/2010/main" val="263664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401024"/>
            <a:ext cx="6131292" cy="2078839"/>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40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cướp</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Kiều</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Nguyệt</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Nga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1025" b="21025"/>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17890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5363075-B02A-DCAD-8B73-98A5825666F1}"/>
              </a:ext>
            </a:extLst>
          </p:cNvPr>
          <p:cNvSpPr txBox="1"/>
          <p:nvPr/>
        </p:nvSpPr>
        <p:spPr>
          <a:xfrm>
            <a:off x="679622" y="949369"/>
            <a:ext cx="10354962" cy="3782061"/>
          </a:xfrm>
          <a:prstGeom prst="rect">
            <a:avLst/>
          </a:prstGeom>
          <a:noFill/>
        </p:spPr>
        <p:txBody>
          <a:bodyPr wrap="square">
            <a:spAutoFit/>
          </a:bodyPr>
          <a:lstStyle/>
          <a:p>
            <a:pPr>
              <a:lnSpc>
                <a:spcPct val="130000"/>
              </a:lnSpc>
              <a:spcAft>
                <a:spcPts val="1000"/>
              </a:spcAft>
              <a:tabLst>
                <a:tab pos="1386840" algn="l"/>
              </a:tabLst>
            </a:pPr>
            <a:r>
              <a:rPr lang="en-US" sz="2800" b="1" dirty="0">
                <a:highlight>
                  <a:srgbClr val="FFFFFF"/>
                </a:highlight>
                <a:latin typeface="Times New Roman" panose="02020603050405020304" pitchFamily="18" charset="0"/>
                <a:cs typeface="Times New Roman" panose="02020603050405020304" pitchFamily="18" charset="0"/>
              </a:rPr>
              <a:t>HS, </a:t>
            </a:r>
            <a:r>
              <a:rPr lang="en-US" sz="2800" b="1" dirty="0" err="1">
                <a:highlight>
                  <a:srgbClr val="FFFFFF"/>
                </a:highlight>
                <a:latin typeface="Times New Roman" panose="02020603050405020304" pitchFamily="18" charset="0"/>
                <a:cs typeface="Times New Roman" panose="02020603050405020304" pitchFamily="18" charset="0"/>
              </a:rPr>
              <a:t>HĐN</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5p</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thực</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hiện</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yêu</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cầu</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câu</a:t>
            </a:r>
            <a:r>
              <a:rPr lang="en-US" sz="2800" b="1" dirty="0">
                <a:highlight>
                  <a:srgbClr val="FFFFFF"/>
                </a:highlight>
                <a:latin typeface="Times New Roman" panose="02020603050405020304" pitchFamily="18" charset="0"/>
                <a:cs typeface="Times New Roman" panose="02020603050405020304" pitchFamily="18" charset="0"/>
              </a:rPr>
              <a:t> </a:t>
            </a:r>
            <a:r>
              <a:rPr lang="en-US" sz="2800" b="1" dirty="0" err="1">
                <a:highlight>
                  <a:srgbClr val="FFFFFF"/>
                </a:highlight>
                <a:latin typeface="Times New Roman" panose="02020603050405020304" pitchFamily="18" charset="0"/>
                <a:cs typeface="Times New Roman" panose="02020603050405020304" pitchFamily="18" charset="0"/>
              </a:rPr>
              <a:t>hỏi</a:t>
            </a:r>
            <a:r>
              <a:rPr lang="en-US" sz="2800" b="1" dirty="0">
                <a:highlight>
                  <a:srgbClr val="FFFFFF"/>
                </a:highlight>
                <a:latin typeface="Times New Roman" panose="02020603050405020304" pitchFamily="18" charset="0"/>
                <a:cs typeface="Times New Roman" panose="02020603050405020304" pitchFamily="18" charset="0"/>
              </a:rPr>
              <a:t>:</a:t>
            </a:r>
            <a:endParaRPr lang="en-US" sz="2800" dirty="0">
              <a:highlight>
                <a:srgbClr val="FFFFFF"/>
              </a:highlight>
              <a:latin typeface="Times New Roman" panose="02020603050405020304" pitchFamily="18" charset="0"/>
              <a:cs typeface="Times New Roman" panose="02020603050405020304" pitchFamily="18" charset="0"/>
            </a:endParaRPr>
          </a:p>
          <a:p>
            <a:pPr>
              <a:lnSpc>
                <a:spcPct val="130000"/>
              </a:lnSpc>
              <a:spcAft>
                <a:spcPts val="1000"/>
              </a:spcAft>
              <a:tabLst>
                <a:tab pos="1386840" algn="l"/>
              </a:tabLst>
            </a:pPr>
            <a:r>
              <a:rPr lang="en-US" sz="2800" b="0" dirty="0">
                <a:solidFill>
                  <a:srgbClr val="555555"/>
                </a:solidFill>
                <a:effectLst/>
                <a:highlight>
                  <a:srgbClr val="FFFFFF"/>
                </a:highlight>
                <a:latin typeface="Times New Roman" panose="02020603050405020304" pitchFamily="18" charset="0"/>
                <a:ea typeface="Calibri" panose="020F0502020204030204" pitchFamily="34" charset="0"/>
              </a:rPr>
              <a:t>1</a:t>
            </a:r>
            <a:r>
              <a:rPr lang="en-US" sz="2800" b="0" dirty="0">
                <a:solidFill>
                  <a:srgbClr val="0D0D0D"/>
                </a:solidFill>
                <a:effectLst/>
                <a:highlight>
                  <a:srgbClr val="FFFFFF"/>
                </a:highlight>
                <a:latin typeface="Times New Roman" panose="02020603050405020304" pitchFamily="18" charset="0"/>
                <a:ea typeface="Calibri" panose="020F0502020204030204" pitchFamily="34" charset="0"/>
              </a:rPr>
              <a:t>.</a:t>
            </a:r>
            <a:r>
              <a:rPr lang="en-US" sz="2800" b="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Nêu</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vị</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trích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Lục</a:t>
            </a:r>
            <a:r>
              <a:rPr lang="en-US" sz="2800" i="1" dirty="0">
                <a:solidFill>
                  <a:srgbClr val="0D0D0D"/>
                </a:solidFill>
                <a:effectLst/>
                <a:latin typeface="Times New Roman" panose="02020603050405020304" pitchFamily="18" charset="0"/>
                <a:ea typeface="Calibri" panose="020F0502020204030204" pitchFamily="34" charset="0"/>
              </a:rPr>
              <a:t> Vân Tiên </a:t>
            </a:r>
            <a:r>
              <a:rPr lang="en-US" sz="2800" i="1" dirty="0" err="1">
                <a:solidFill>
                  <a:srgbClr val="0D0D0D"/>
                </a:solidFill>
                <a:effectLst/>
                <a:latin typeface="Times New Roman" panose="02020603050405020304" pitchFamily="18" charset="0"/>
                <a:ea typeface="Calibri" panose="020F0502020204030204" pitchFamily="34" charset="0"/>
              </a:rPr>
              <a:t>đánh</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cướp</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cứu</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Kiều</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Nguyệt</a:t>
            </a:r>
            <a:r>
              <a:rPr lang="en-US" sz="2800" i="1" dirty="0">
                <a:solidFill>
                  <a:srgbClr val="0D0D0D"/>
                </a:solidFill>
                <a:effectLst/>
                <a:latin typeface="Times New Roman" panose="02020603050405020304" pitchFamily="18" charset="0"/>
                <a:ea typeface="Calibri" panose="020F0502020204030204" pitchFamily="34" charset="0"/>
              </a:rPr>
              <a:t> Nga</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2. </a:t>
            </a:r>
            <a:r>
              <a:rPr lang="en-US" sz="2800" dirty="0" err="1">
                <a:effectLst/>
                <a:latin typeface="Times New Roman" panose="02020603050405020304" pitchFamily="18" charset="0"/>
                <a:ea typeface="Calibri" panose="020F0502020204030204" pitchFamily="34" charset="0"/>
              </a:rPr>
              <a:t>Xác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việc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các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hệ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các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trích</a:t>
            </a:r>
            <a:r>
              <a:rPr lang="en-US" sz="2800" dirty="0">
                <a:effectLst/>
                <a:latin typeface="Times New Roman" panose="02020603050405020304" pitchFamily="18" charset="0"/>
                <a:ea typeface="Calibri" panose="020F0502020204030204" pitchFamily="34" charset="0"/>
              </a:rPr>
              <a:t>.</a:t>
            </a:r>
          </a:p>
          <a:p>
            <a:pPr>
              <a:lnSpc>
                <a:spcPct val="130000"/>
              </a:lnSpc>
              <a:spcAft>
                <a:spcPts val="1000"/>
              </a:spcAft>
              <a:tabLst>
                <a:tab pos="1386840" algn="l"/>
              </a:tabLst>
            </a:pP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3.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Nêu</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bố</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cục</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trích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và</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nội</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dung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chính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từng</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phần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7786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492487" y="1914253"/>
            <a:ext cx="7719461" cy="2958502"/>
          </a:xfrm>
          <a:prstGeom prst="rect">
            <a:avLst/>
          </a:prstGeom>
          <a:noFill/>
        </p:spPr>
        <p:txBody>
          <a:bodyPr wrap="square">
            <a:spAutoFit/>
          </a:bodyPr>
          <a:lstStyle/>
          <a:p>
            <a:pPr>
              <a:lnSpc>
                <a:spcPct val="150000"/>
              </a:lnSpc>
            </a:pPr>
            <a:r>
              <a:rPr lang="en-US" sz="3200" b="1" dirty="0">
                <a:solidFill>
                  <a:srgbClr val="FF0000"/>
                </a:solidFill>
              </a:rPr>
              <a:t>a. </a:t>
            </a:r>
            <a:r>
              <a:rPr lang="en-US" sz="3200" b="1" dirty="0" err="1">
                <a:solidFill>
                  <a:srgbClr val="FF0000"/>
                </a:solidFill>
              </a:rPr>
              <a:t>Vị</a:t>
            </a:r>
            <a:r>
              <a:rPr lang="en-US" sz="3200" b="1" dirty="0">
                <a:solidFill>
                  <a:srgbClr val="FF0000"/>
                </a:solidFill>
              </a:rPr>
              <a:t> </a:t>
            </a:r>
            <a:r>
              <a:rPr lang="en-US" sz="3200" b="1" dirty="0" err="1">
                <a:solidFill>
                  <a:srgbClr val="FF0000"/>
                </a:solidFill>
              </a:rPr>
              <a:t>trí</a:t>
            </a:r>
            <a:r>
              <a:rPr lang="en-US" sz="3200" b="1" dirty="0">
                <a:solidFill>
                  <a:srgbClr val="FF0000"/>
                </a:solidFill>
              </a:rPr>
              <a:t> </a:t>
            </a:r>
            <a:r>
              <a:rPr lang="en-US" sz="3200" b="1" dirty="0" err="1">
                <a:solidFill>
                  <a:srgbClr val="FF0000"/>
                </a:solidFill>
              </a:rPr>
              <a:t>đoạn</a:t>
            </a:r>
            <a:r>
              <a:rPr lang="en-US" sz="3200" b="1" dirty="0">
                <a:solidFill>
                  <a:srgbClr val="FF0000"/>
                </a:solidFill>
              </a:rPr>
              <a:t> </a:t>
            </a:r>
            <a:r>
              <a:rPr lang="en-US" sz="3200" b="1" dirty="0" err="1">
                <a:solidFill>
                  <a:srgbClr val="FF0000"/>
                </a:solidFill>
              </a:rPr>
              <a:t>trích</a:t>
            </a:r>
            <a:endParaRPr lang="en-US" sz="3200" dirty="0">
              <a:solidFill>
                <a:srgbClr val="FF0000"/>
              </a:solidFill>
            </a:endParaRPr>
          </a:p>
          <a:p>
            <a:pPr>
              <a:lnSpc>
                <a:spcPct val="150000"/>
              </a:lnSpc>
            </a:pPr>
            <a:r>
              <a:rPr lang="en-US" sz="3200" b="1" dirty="0"/>
              <a:t> </a:t>
            </a:r>
            <a:r>
              <a:rPr lang="en-US" sz="3200" dirty="0" err="1"/>
              <a:t>Đoạn</a:t>
            </a:r>
            <a:r>
              <a:rPr lang="en-US" sz="3200" dirty="0"/>
              <a:t> </a:t>
            </a:r>
            <a:r>
              <a:rPr lang="en-US" sz="3200" dirty="0" err="1"/>
              <a:t>trích</a:t>
            </a:r>
            <a:r>
              <a:rPr lang="en-US" sz="3200" dirty="0"/>
              <a:t> </a:t>
            </a:r>
            <a:r>
              <a:rPr lang="en-US" sz="3200" dirty="0" err="1"/>
              <a:t>nằm</a:t>
            </a:r>
            <a:r>
              <a:rPr lang="en-US" sz="3200" dirty="0"/>
              <a:t> ở </a:t>
            </a:r>
            <a:r>
              <a:rPr lang="en-US" sz="3200" dirty="0" err="1"/>
              <a:t>phần</a:t>
            </a:r>
            <a:r>
              <a:rPr lang="en-US" sz="3200" dirty="0"/>
              <a:t> </a:t>
            </a:r>
            <a:r>
              <a:rPr lang="en-US" sz="3200" dirty="0" err="1"/>
              <a:t>đầu</a:t>
            </a:r>
            <a:r>
              <a:rPr lang="en-US" sz="3200" dirty="0"/>
              <a:t> </a:t>
            </a:r>
            <a:r>
              <a:rPr lang="en-US" sz="3200" dirty="0" err="1"/>
              <a:t>tác</a:t>
            </a:r>
            <a:r>
              <a:rPr lang="en-US" sz="3200" dirty="0"/>
              <a:t> </a:t>
            </a:r>
            <a:r>
              <a:rPr lang="en-US" sz="3200" dirty="0" err="1"/>
              <a:t>phẩm</a:t>
            </a:r>
            <a:r>
              <a:rPr lang="en-US" sz="3200" dirty="0"/>
              <a:t> (</a:t>
            </a:r>
            <a:r>
              <a:rPr lang="en-US" sz="3200" dirty="0" err="1"/>
              <a:t>phần</a:t>
            </a:r>
            <a:r>
              <a:rPr lang="en-US" sz="3200" dirty="0"/>
              <a:t> </a:t>
            </a:r>
            <a:r>
              <a:rPr lang="en-US" sz="3200" i="1" dirty="0" err="1"/>
              <a:t>Gặp</a:t>
            </a:r>
            <a:r>
              <a:rPr lang="en-US" sz="3200" i="1" dirty="0"/>
              <a:t> </a:t>
            </a:r>
            <a:r>
              <a:rPr lang="en-US" sz="3200" i="1" dirty="0" err="1"/>
              <a:t>gỡ</a:t>
            </a:r>
            <a:r>
              <a:rPr lang="en-US" sz="3200" dirty="0"/>
              <a:t>), </a:t>
            </a:r>
            <a:r>
              <a:rPr lang="en-US" sz="3200" dirty="0" err="1"/>
              <a:t>gồm</a:t>
            </a:r>
            <a:r>
              <a:rPr lang="en-US" sz="3200" dirty="0"/>
              <a:t> 44 </a:t>
            </a:r>
            <a:r>
              <a:rPr lang="en-US" sz="3200" dirty="0" err="1"/>
              <a:t>câu</a:t>
            </a:r>
            <a:r>
              <a:rPr lang="en-US" sz="3200" dirty="0"/>
              <a:t>, </a:t>
            </a:r>
            <a:r>
              <a:rPr lang="en-US" sz="3200" dirty="0" err="1"/>
              <a:t>từ</a:t>
            </a:r>
            <a:r>
              <a:rPr lang="en-US" sz="3200" dirty="0"/>
              <a:t> </a:t>
            </a:r>
            <a:r>
              <a:rPr lang="en-US" sz="3200" dirty="0" err="1"/>
              <a:t>câu</a:t>
            </a:r>
            <a:r>
              <a:rPr lang="en-US" sz="3200" dirty="0"/>
              <a:t> 123 đến </a:t>
            </a:r>
            <a:r>
              <a:rPr lang="en-US" sz="3200" dirty="0" err="1"/>
              <a:t>câu</a:t>
            </a:r>
            <a:r>
              <a:rPr lang="en-US" sz="3200" dirty="0"/>
              <a:t> 180 (có </a:t>
            </a:r>
            <a:r>
              <a:rPr lang="en-US" sz="3200" dirty="0" err="1"/>
              <a:t>lược</a:t>
            </a:r>
            <a:r>
              <a:rPr lang="en-US" sz="3200" dirty="0"/>
              <a:t> </a:t>
            </a:r>
            <a:r>
              <a:rPr lang="en-US" sz="3200" dirty="0" err="1"/>
              <a:t>bớt</a:t>
            </a:r>
            <a:r>
              <a:rPr lang="en-US" sz="3200" dirty="0"/>
              <a:t> </a:t>
            </a:r>
            <a:r>
              <a:rPr lang="en-US" sz="3200" dirty="0" err="1"/>
              <a:t>một</a:t>
            </a:r>
            <a:r>
              <a:rPr lang="en-US" sz="3200" dirty="0"/>
              <a:t> </a:t>
            </a:r>
            <a:r>
              <a:rPr lang="en-US" sz="3200" dirty="0" err="1"/>
              <a:t>số</a:t>
            </a:r>
            <a:r>
              <a:rPr lang="en-US" sz="3200" dirty="0"/>
              <a:t> </a:t>
            </a:r>
            <a:r>
              <a:rPr lang="en-US" sz="3200" dirty="0" err="1"/>
              <a:t>câu</a:t>
            </a:r>
            <a:r>
              <a:rPr lang="en-US" sz="3200" dirty="0"/>
              <a:t>).</a:t>
            </a:r>
          </a:p>
        </p:txBody>
      </p:sp>
    </p:spTree>
    <p:extLst>
      <p:ext uri="{BB962C8B-B14F-4D97-AF65-F5344CB8AC3E}">
        <p14:creationId xmlns:p14="http://schemas.microsoft.com/office/powerpoint/2010/main" val="54188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286685" y="201483"/>
            <a:ext cx="7866483" cy="6478184"/>
          </a:xfrm>
          <a:prstGeom prst="rect">
            <a:avLst/>
          </a:prstGeom>
          <a:noFill/>
        </p:spPr>
        <p:txBody>
          <a:bodyPr wrap="square">
            <a:spAutoFit/>
          </a:bodyPr>
          <a:lstStyle/>
          <a:p>
            <a:pPr algn="just">
              <a:lnSpc>
                <a:spcPct val="150000"/>
              </a:lnSpc>
            </a:pPr>
            <a:r>
              <a:rPr lang="vi-VN" sz="2800" b="1" dirty="0">
                <a:solidFill>
                  <a:srgbClr val="FF0000"/>
                </a:solidFill>
              </a:rPr>
              <a:t>b. Hệ thống nhân vật và sự việc được kể</a:t>
            </a:r>
            <a:endParaRPr lang="en-US" sz="2800" dirty="0">
              <a:solidFill>
                <a:srgbClr val="FF0000"/>
              </a:solidFill>
            </a:endParaRPr>
          </a:p>
          <a:p>
            <a:pPr algn="just">
              <a:lnSpc>
                <a:spcPct val="150000"/>
              </a:lnSpc>
            </a:pPr>
            <a:r>
              <a:rPr lang="vi-VN" sz="2800" b="1" dirty="0"/>
              <a:t>- Hệ thống nhân vật: </a:t>
            </a:r>
            <a:endParaRPr lang="en-US" sz="2800" dirty="0"/>
          </a:p>
          <a:p>
            <a:pPr algn="just">
              <a:lnSpc>
                <a:spcPct val="150000"/>
              </a:lnSpc>
            </a:pPr>
            <a:r>
              <a:rPr lang="en-US" sz="2800" b="1" dirty="0"/>
              <a:t>   </a:t>
            </a:r>
            <a:r>
              <a:rPr lang="vi-VN" sz="2800" dirty="0"/>
              <a:t>+ Lục Vân Tiên: người anh hùng đánh cướp</a:t>
            </a:r>
            <a:r>
              <a:rPr lang="en-US" sz="2800" dirty="0"/>
              <a:t>.</a:t>
            </a:r>
          </a:p>
          <a:p>
            <a:pPr algn="just">
              <a:lnSpc>
                <a:spcPct val="150000"/>
              </a:lnSpc>
            </a:pPr>
            <a:r>
              <a:rPr lang="en-US" sz="2800" dirty="0"/>
              <a:t>  </a:t>
            </a:r>
            <a:r>
              <a:rPr lang="vi-VN" sz="2800" dirty="0"/>
              <a:t> + Phong Lai và bè lũ: bọn cướp.</a:t>
            </a:r>
            <a:endParaRPr lang="en-US" sz="2800" dirty="0"/>
          </a:p>
          <a:p>
            <a:pPr algn="just">
              <a:lnSpc>
                <a:spcPct val="150000"/>
              </a:lnSpc>
            </a:pPr>
            <a:r>
              <a:rPr lang="en-US" sz="2800" b="1" dirty="0"/>
              <a:t>   </a:t>
            </a:r>
            <a:r>
              <a:rPr lang="vi-VN" sz="2800" dirty="0"/>
              <a:t>+ Kiều Nguyệt Nga, thị nữ Kim Liên: người gặp nạn, được Lục Vân Tiên cứu giúp.</a:t>
            </a:r>
            <a:endParaRPr lang="en-US" sz="2800" dirty="0"/>
          </a:p>
          <a:p>
            <a:pPr algn="just">
              <a:lnSpc>
                <a:spcPct val="150000"/>
              </a:lnSpc>
            </a:pPr>
            <a:r>
              <a:rPr lang="en-US" sz="2800" dirty="0">
                <a:sym typeface="Wingdings" panose="05000000000000000000" pitchFamily="2" charset="2"/>
              </a:rPr>
              <a:t></a:t>
            </a:r>
            <a:r>
              <a:rPr lang="vi-VN" sz="2800" dirty="0"/>
              <a:t> Đoạn trích tái hiện mô-típ anh hùng tiêu diệt kẻ cướp cứu mĩ nhân.</a:t>
            </a:r>
            <a:endParaRPr lang="en-US" sz="2800" dirty="0"/>
          </a:p>
          <a:p>
            <a:pPr algn="just">
              <a:lnSpc>
                <a:spcPct val="150000"/>
              </a:lnSpc>
            </a:pPr>
            <a:r>
              <a:rPr lang="en-US" sz="2800" dirty="0"/>
              <a:t>- </a:t>
            </a:r>
            <a:r>
              <a:rPr lang="en-US" sz="2800" b="1" dirty="0" err="1"/>
              <a:t>Sự</a:t>
            </a:r>
            <a:r>
              <a:rPr lang="en-US" sz="2800" b="1" dirty="0"/>
              <a:t> việc </a:t>
            </a:r>
            <a:r>
              <a:rPr lang="en-US" sz="2800" b="1" dirty="0" err="1"/>
              <a:t>được</a:t>
            </a:r>
            <a:r>
              <a:rPr lang="en-US" sz="2800" b="1" dirty="0"/>
              <a:t> </a:t>
            </a:r>
            <a:r>
              <a:rPr lang="en-US" sz="2800" b="1" dirty="0" err="1"/>
              <a:t>kể</a:t>
            </a:r>
            <a:r>
              <a:rPr lang="en-US" sz="2800" b="1" dirty="0"/>
              <a:t>:</a:t>
            </a:r>
            <a:r>
              <a:rPr lang="en-US" sz="2800" dirty="0"/>
              <a:t> </a:t>
            </a:r>
            <a:r>
              <a:rPr lang="en-US" sz="2800" dirty="0" err="1"/>
              <a:t>Lục</a:t>
            </a:r>
            <a:r>
              <a:rPr lang="en-US" sz="2800" dirty="0"/>
              <a:t> Vân Tiên </a:t>
            </a:r>
            <a:r>
              <a:rPr lang="en-US" sz="2800" dirty="0" err="1"/>
              <a:t>trừng</a:t>
            </a:r>
            <a:r>
              <a:rPr lang="en-US" sz="2800" dirty="0"/>
              <a:t> </a:t>
            </a:r>
            <a:r>
              <a:rPr lang="en-US" sz="2800" dirty="0" err="1"/>
              <a:t>trị</a:t>
            </a:r>
            <a:r>
              <a:rPr lang="en-US" sz="2800" dirty="0"/>
              <a:t> </a:t>
            </a:r>
            <a:r>
              <a:rPr lang="en-US" sz="2800" dirty="0" err="1"/>
              <a:t>bọn</a:t>
            </a:r>
            <a:r>
              <a:rPr lang="en-US" sz="2800" dirty="0"/>
              <a:t> </a:t>
            </a:r>
            <a:r>
              <a:rPr lang="en-US" sz="2800" dirty="0" err="1"/>
              <a:t>cướp</a:t>
            </a:r>
            <a:r>
              <a:rPr lang="en-US" sz="2800" dirty="0"/>
              <a:t>, </a:t>
            </a:r>
            <a:r>
              <a:rPr lang="en-US" sz="2800" dirty="0" err="1"/>
              <a:t>cứu</a:t>
            </a:r>
            <a:r>
              <a:rPr lang="en-US" sz="2800" dirty="0"/>
              <a:t> </a:t>
            </a:r>
            <a:r>
              <a:rPr lang="en-US" sz="2800" dirty="0" err="1"/>
              <a:t>Kiều</a:t>
            </a:r>
            <a:r>
              <a:rPr lang="en-US" sz="2800" dirty="0"/>
              <a:t> </a:t>
            </a:r>
            <a:r>
              <a:rPr lang="en-US" sz="2800" dirty="0" err="1"/>
              <a:t>Nguyệt</a:t>
            </a:r>
            <a:r>
              <a:rPr lang="en-US" sz="2800" dirty="0"/>
              <a:t> Nga</a:t>
            </a:r>
          </a:p>
        </p:txBody>
      </p:sp>
    </p:spTree>
    <p:extLst>
      <p:ext uri="{BB962C8B-B14F-4D97-AF65-F5344CB8AC3E}">
        <p14:creationId xmlns:p14="http://schemas.microsoft.com/office/powerpoint/2010/main" val="301686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575344" y="622446"/>
            <a:ext cx="7719461" cy="4908523"/>
          </a:xfrm>
          <a:prstGeom prst="rect">
            <a:avLst/>
          </a:prstGeom>
          <a:noFill/>
        </p:spPr>
        <p:txBody>
          <a:bodyPr wrap="square">
            <a:spAutoFit/>
          </a:bodyPr>
          <a:lstStyle/>
          <a:p>
            <a:pPr>
              <a:lnSpc>
                <a:spcPct val="150000"/>
              </a:lnSpc>
            </a:pPr>
            <a:r>
              <a:rPr lang="en-US" sz="4400" b="1" dirty="0">
                <a:solidFill>
                  <a:srgbClr val="FF0000"/>
                </a:solidFill>
              </a:rPr>
              <a:t>c. </a:t>
            </a:r>
            <a:r>
              <a:rPr lang="en-US" sz="4400" b="1" dirty="0" err="1">
                <a:solidFill>
                  <a:srgbClr val="FF0000"/>
                </a:solidFill>
              </a:rPr>
              <a:t>Bố</a:t>
            </a:r>
            <a:r>
              <a:rPr lang="en-US" sz="4400" b="1" dirty="0">
                <a:solidFill>
                  <a:srgbClr val="FF0000"/>
                </a:solidFill>
              </a:rPr>
              <a:t> </a:t>
            </a:r>
            <a:r>
              <a:rPr lang="en-US" sz="4400" b="1" dirty="0" err="1">
                <a:solidFill>
                  <a:srgbClr val="FF0000"/>
                </a:solidFill>
              </a:rPr>
              <a:t>cục</a:t>
            </a:r>
            <a:r>
              <a:rPr lang="en-US" sz="4400" b="1" dirty="0">
                <a:solidFill>
                  <a:srgbClr val="FF0000"/>
                </a:solidFill>
              </a:rPr>
              <a:t>: 02 </a:t>
            </a:r>
            <a:r>
              <a:rPr lang="en-US" sz="4400" b="1" dirty="0" err="1">
                <a:solidFill>
                  <a:srgbClr val="FF0000"/>
                </a:solidFill>
              </a:rPr>
              <a:t>phần</a:t>
            </a:r>
            <a:endParaRPr lang="en-US" sz="4400" dirty="0">
              <a:solidFill>
                <a:srgbClr val="FF0000"/>
              </a:solidFill>
            </a:endParaRPr>
          </a:p>
          <a:p>
            <a:pPr>
              <a:lnSpc>
                <a:spcPct val="150000"/>
              </a:lnSpc>
            </a:pPr>
            <a:r>
              <a:rPr lang="en-US" sz="2800" b="1" dirty="0"/>
              <a:t>- </a:t>
            </a:r>
            <a:r>
              <a:rPr lang="en-US" sz="2800" b="1" dirty="0" err="1"/>
              <a:t>Phần</a:t>
            </a:r>
            <a:r>
              <a:rPr lang="en-US" sz="2800" b="1" dirty="0"/>
              <a:t> 1: </a:t>
            </a:r>
            <a:r>
              <a:rPr lang="vi-VN" sz="2800" b="1" dirty="0"/>
              <a:t>14 câu thơ đầu</a:t>
            </a:r>
            <a:r>
              <a:rPr lang="vi-VN" sz="2800" dirty="0"/>
              <a:t> (</a:t>
            </a:r>
            <a:r>
              <a:rPr lang="vi-VN" sz="2800" i="1" dirty="0"/>
              <a:t>Vân Tiên ghé lại bên đàng... Bị Tiên một gậy thác rày thân vong</a:t>
            </a:r>
            <a:r>
              <a:rPr lang="vi-VN" sz="2800" dirty="0"/>
              <a:t>): Lục Vân Tiên tả đột hữu xông đánh bọn cướp, cứu Kiều Nguyệt Nga.</a:t>
            </a:r>
            <a:endParaRPr lang="en-US" sz="2800" dirty="0"/>
          </a:p>
          <a:p>
            <a:pPr>
              <a:lnSpc>
                <a:spcPct val="150000"/>
              </a:lnSpc>
            </a:pPr>
            <a:r>
              <a:rPr lang="en-US" sz="2800" b="1" dirty="0"/>
              <a:t>- </a:t>
            </a:r>
            <a:r>
              <a:rPr lang="en-US" sz="2800" b="1" dirty="0" err="1"/>
              <a:t>Phần</a:t>
            </a:r>
            <a:r>
              <a:rPr lang="en-US" sz="2800" b="1" dirty="0"/>
              <a:t> 2: Còn lại:</a:t>
            </a:r>
            <a:r>
              <a:rPr lang="en-US" sz="2800" dirty="0"/>
              <a:t> </a:t>
            </a:r>
            <a:r>
              <a:rPr lang="en-US" sz="2800" dirty="0" err="1"/>
              <a:t>Cuộc</a:t>
            </a:r>
            <a:r>
              <a:rPr lang="en-US" sz="2800" dirty="0"/>
              <a:t> </a:t>
            </a:r>
            <a:r>
              <a:rPr lang="en-US" sz="2800" dirty="0" err="1"/>
              <a:t>trò</a:t>
            </a:r>
            <a:r>
              <a:rPr lang="en-US" sz="2800" dirty="0"/>
              <a:t> </a:t>
            </a:r>
            <a:r>
              <a:rPr lang="en-US" sz="2800" dirty="0" err="1"/>
              <a:t>chuyện</a:t>
            </a:r>
            <a:r>
              <a:rPr lang="en-US" sz="2800" dirty="0"/>
              <a:t> </a:t>
            </a:r>
            <a:r>
              <a:rPr lang="en-US" sz="2800" dirty="0" err="1"/>
              <a:t>giữa</a:t>
            </a:r>
            <a:r>
              <a:rPr lang="en-US" sz="2800" dirty="0"/>
              <a:t> </a:t>
            </a:r>
            <a:r>
              <a:rPr lang="en-US" sz="2800" dirty="0" err="1"/>
              <a:t>Lục</a:t>
            </a:r>
            <a:r>
              <a:rPr lang="en-US" sz="2800" dirty="0"/>
              <a:t> Vân Tiên </a:t>
            </a:r>
            <a:r>
              <a:rPr lang="en-US" sz="2800" dirty="0" err="1"/>
              <a:t>và</a:t>
            </a:r>
            <a:r>
              <a:rPr lang="en-US" sz="2800" dirty="0"/>
              <a:t> </a:t>
            </a:r>
            <a:r>
              <a:rPr lang="en-US" sz="2800" dirty="0" err="1"/>
              <a:t>Kiều</a:t>
            </a:r>
            <a:r>
              <a:rPr lang="en-US" sz="2800" dirty="0"/>
              <a:t> </a:t>
            </a:r>
            <a:r>
              <a:rPr lang="en-US" sz="2800" dirty="0" err="1"/>
              <a:t>Nguyệt</a:t>
            </a:r>
            <a:r>
              <a:rPr lang="en-US" sz="2800" dirty="0"/>
              <a:t> Nga.</a:t>
            </a:r>
            <a:endParaRPr lang="en-US" sz="5400" dirty="0"/>
          </a:p>
        </p:txBody>
      </p:sp>
    </p:spTree>
    <p:extLst>
      <p:ext uri="{BB962C8B-B14F-4D97-AF65-F5344CB8AC3E}">
        <p14:creationId xmlns:p14="http://schemas.microsoft.com/office/powerpoint/2010/main" val="106666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E5EA6B31-DC27-445E-AA06-7911F5AD4AC6}"/>
              </a:ext>
            </a:extLst>
          </p:cNvPr>
          <p:cNvSpPr txBox="1"/>
          <p:nvPr/>
        </p:nvSpPr>
        <p:spPr>
          <a:xfrm>
            <a:off x="1419106" y="2397948"/>
            <a:ext cx="10376034" cy="2062103"/>
          </a:xfrm>
          <a:prstGeom prst="rect">
            <a:avLst/>
          </a:prstGeom>
          <a:noFill/>
        </p:spPr>
        <p:txBody>
          <a:bodyPr wrap="square" rtlCol="0">
            <a:spAutoFit/>
          </a:bodyPr>
          <a:lstStyle/>
          <a:p>
            <a:pPr marL="457200" indent="-457200">
              <a:buFont typeface="Wingdings" panose="05000000000000000000" pitchFamily="2" charset="2"/>
              <a:buChar char="v"/>
            </a:pPr>
            <a:r>
              <a:rPr lang="en-US" sz="3200" dirty="0">
                <a:solidFill>
                  <a:srgbClr val="0070C0"/>
                </a:solidFill>
              </a:rPr>
              <a:t>X</a:t>
            </a:r>
            <a:r>
              <a:rPr lang="vi-VN" sz="3200" dirty="0">
                <a:solidFill>
                  <a:srgbClr val="0070C0"/>
                </a:solidFill>
              </a:rPr>
              <a:t>em đoạn tài liệu về Nguyễn Đình Chiểu về cuộc đời và sự nghiệp của Nguyễn Đình Chiểu.</a:t>
            </a:r>
            <a:endParaRPr lang="en-US" sz="3200" dirty="0">
              <a:solidFill>
                <a:srgbClr val="0070C0"/>
              </a:solidFill>
            </a:endParaRPr>
          </a:p>
          <a:p>
            <a:pPr marL="457200" indent="-457200">
              <a:buFont typeface="Wingdings" panose="05000000000000000000" pitchFamily="2" charset="2"/>
              <a:buChar char="v"/>
            </a:pPr>
            <a:r>
              <a:rPr lang="en-US" sz="3200" dirty="0">
                <a:solidFill>
                  <a:srgbClr val="0070C0"/>
                </a:solidFill>
              </a:rPr>
              <a:t>E</a:t>
            </a:r>
            <a:r>
              <a:rPr lang="vi-VN" sz="3200" dirty="0">
                <a:solidFill>
                  <a:srgbClr val="0070C0"/>
                </a:solidFill>
              </a:rPr>
              <a:t>m </a:t>
            </a:r>
            <a:r>
              <a:rPr lang="en-US" sz="3200" dirty="0">
                <a:solidFill>
                  <a:srgbClr val="0070C0"/>
                </a:solidFill>
              </a:rPr>
              <a:t>có nhận </a:t>
            </a:r>
            <a:r>
              <a:rPr lang="en-US" sz="3200" dirty="0" err="1">
                <a:solidFill>
                  <a:srgbClr val="0070C0"/>
                </a:solidFill>
                <a:cs typeface="Times New Roman" panose="02020603050405020304" pitchFamily="18" charset="0"/>
              </a:rPr>
              <a:t>xét</a:t>
            </a:r>
            <a:r>
              <a:rPr lang="en-US" sz="3200" dirty="0">
                <a:solidFill>
                  <a:srgbClr val="0070C0"/>
                </a:solidFill>
                <a:cs typeface="Times New Roman" panose="02020603050405020304" pitchFamily="18" charset="0"/>
              </a:rPr>
              <a:t> gì về </a:t>
            </a:r>
            <a:r>
              <a:rPr lang="en-US" sz="3200" dirty="0" err="1">
                <a:solidFill>
                  <a:srgbClr val="0070C0"/>
                </a:solidFill>
                <a:cs typeface="Times New Roman" panose="02020603050405020304" pitchFamily="18" charset="0"/>
              </a:rPr>
              <a:t>cuộc</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đời</a:t>
            </a:r>
            <a:r>
              <a:rPr lang="en-US" sz="3200" dirty="0">
                <a:solidFill>
                  <a:srgbClr val="0070C0"/>
                </a:solidFill>
                <a:cs typeface="Times New Roman" panose="02020603050405020304" pitchFamily="18" charset="0"/>
              </a:rPr>
              <a:t>, con </a:t>
            </a:r>
            <a:r>
              <a:rPr lang="en-US" sz="3200" dirty="0" err="1">
                <a:solidFill>
                  <a:srgbClr val="0070C0"/>
                </a:solidFill>
                <a:cs typeface="Times New Roman" panose="02020603050405020304" pitchFamily="18" charset="0"/>
              </a:rPr>
              <a:t>người</a:t>
            </a:r>
            <a:r>
              <a:rPr lang="en-US" sz="3200" dirty="0">
                <a:solidFill>
                  <a:srgbClr val="0070C0"/>
                </a:solidFill>
                <a:cs typeface="Times New Roman" panose="02020603050405020304" pitchFamily="18" charset="0"/>
              </a:rPr>
              <a:t> nhà </a:t>
            </a:r>
            <a:r>
              <a:rPr lang="en-US" sz="3200" dirty="0" err="1">
                <a:solidFill>
                  <a:srgbClr val="0070C0"/>
                </a:solidFill>
                <a:cs typeface="Times New Roman" panose="02020603050405020304" pitchFamily="18" charset="0"/>
              </a:rPr>
              <a:t>văn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Nguyễn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Đình</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Chiểu</a:t>
            </a:r>
            <a:r>
              <a:rPr lang="vi-VN" sz="3200" dirty="0">
                <a:solidFill>
                  <a:srgbClr val="0070C0"/>
                </a:solidFill>
                <a:cs typeface="Times New Roman" panose="02020603050405020304" pitchFamily="18" charset="0"/>
              </a:rPr>
              <a:t>.</a:t>
            </a:r>
            <a:endParaRPr lang="en-US" sz="3200" dirty="0">
              <a:solidFill>
                <a:srgbClr val="0070C0"/>
              </a:solidFill>
              <a:cs typeface="Times New Roman" panose="02020603050405020304" pitchFamily="18" charset="0"/>
            </a:endParaRPr>
          </a:p>
        </p:txBody>
      </p:sp>
      <p:sp>
        <p:nvSpPr>
          <p:cNvPr id="4" name="TextBox 3">
            <a:extLst>
              <a:ext uri="{FF2B5EF4-FFF2-40B4-BE49-F238E27FC236}">
                <a16:creationId xmlns:a16="http://schemas.microsoft.com/office/drawing/2014/main" id="{3E57E728-339B-E4AF-7ED2-45C42824F63A}"/>
              </a:ext>
            </a:extLst>
          </p:cNvPr>
          <p:cNvSpPr txBox="1"/>
          <p:nvPr/>
        </p:nvSpPr>
        <p:spPr>
          <a:xfrm>
            <a:off x="2164326" y="1076321"/>
            <a:ext cx="6098458" cy="584775"/>
          </a:xfrm>
          <a:prstGeom prst="rect">
            <a:avLst/>
          </a:prstGeom>
          <a:noFill/>
        </p:spPr>
        <p:txBody>
          <a:bodyPr wrap="square">
            <a:spAutoFit/>
          </a:bodyPr>
          <a:lstStyle/>
          <a:p>
            <a:r>
              <a:rPr lang="en-US" sz="3200" b="1" dirty="0" err="1">
                <a:solidFill>
                  <a:srgbClr val="FF0000"/>
                </a:solidFill>
                <a:latin typeface="+mj-lt"/>
                <a:ea typeface="Calibri" panose="020F0502020204030204" pitchFamily="34" charset="0"/>
                <a:cs typeface="Times New Roman" panose="02020603050405020304" pitchFamily="18" charset="0"/>
              </a:rPr>
              <a:t>HOẠT</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ĐỘNG</a:t>
            </a:r>
            <a:r>
              <a:rPr lang="en-US" sz="3200" b="1" dirty="0">
                <a:solidFill>
                  <a:srgbClr val="FF0000"/>
                </a:solidFill>
                <a:latin typeface="+mj-lt"/>
                <a:ea typeface="Calibri" panose="020F0502020204030204" pitchFamily="34" charset="0"/>
                <a:cs typeface="Times New Roman" panose="02020603050405020304" pitchFamily="18" charset="0"/>
              </a:rPr>
              <a:t> 1: </a:t>
            </a:r>
            <a:r>
              <a:rPr lang="en-US" sz="3200" b="1" dirty="0" err="1">
                <a:solidFill>
                  <a:srgbClr val="FF0000"/>
                </a:solidFill>
                <a:latin typeface="+mj-lt"/>
                <a:ea typeface="Calibri" panose="020F0502020204030204" pitchFamily="34" charset="0"/>
                <a:cs typeface="Times New Roman" panose="02020603050405020304" pitchFamily="18" charset="0"/>
              </a:rPr>
              <a:t>MỞ</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ĐẦU</a:t>
            </a:r>
            <a:endParaRPr lang="en-US" sz="3200" dirty="0"/>
          </a:p>
        </p:txBody>
      </p:sp>
    </p:spTree>
    <p:extLst>
      <p:ext uri="{BB962C8B-B14F-4D97-AF65-F5344CB8AC3E}">
        <p14:creationId xmlns:p14="http://schemas.microsoft.com/office/powerpoint/2010/main" val="316176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5235676" y="1261104"/>
            <a:ext cx="5840363" cy="1938992"/>
          </a:xfrm>
          <a:prstGeom prst="rect">
            <a:avLst/>
          </a:prstGeom>
          <a:noFill/>
        </p:spPr>
        <p:txBody>
          <a:bodyPr wrap="square" rtlCol="0">
            <a:spAutoFit/>
          </a:bodyPr>
          <a:lstStyle/>
          <a:p>
            <a:pPr algn="ctr"/>
            <a:r>
              <a:rPr lang="en-US" altLang="zh-CN" sz="5400" b="1" dirty="0">
                <a:solidFill>
                  <a:srgbClr val="794C28"/>
                </a:solidFill>
                <a:latin typeface="+mj-lt"/>
                <a:cs typeface="+mn-ea"/>
                <a:sym typeface="+mn-lt"/>
              </a:rPr>
              <a:t>II. </a:t>
            </a:r>
            <a:r>
              <a:rPr lang="en-US" altLang="zh-CN" sz="6000" b="1" dirty="0" err="1">
                <a:solidFill>
                  <a:srgbClr val="794C28"/>
                </a:solidFill>
                <a:cs typeface="+mn-ea"/>
                <a:sym typeface="+mn-lt"/>
              </a:rPr>
              <a:t>TÌM</a:t>
            </a:r>
            <a:r>
              <a:rPr lang="en-US" altLang="zh-CN" sz="6000" b="1" dirty="0">
                <a:solidFill>
                  <a:srgbClr val="794C28"/>
                </a:solidFill>
                <a:cs typeface="+mn-ea"/>
                <a:sym typeface="+mn-lt"/>
              </a:rPr>
              <a:t> </a:t>
            </a:r>
            <a:r>
              <a:rPr lang="en-US" altLang="zh-CN" sz="6000" b="1" dirty="0" err="1">
                <a:solidFill>
                  <a:srgbClr val="794C28"/>
                </a:solidFill>
                <a:cs typeface="+mn-ea"/>
                <a:sym typeface="+mn-lt"/>
              </a:rPr>
              <a:t>HIỂU</a:t>
            </a:r>
            <a:r>
              <a:rPr lang="en-US" altLang="zh-CN" sz="6000" b="1" dirty="0">
                <a:solidFill>
                  <a:srgbClr val="794C28"/>
                </a:solidFill>
                <a:cs typeface="+mn-ea"/>
                <a:sym typeface="+mn-lt"/>
              </a:rPr>
              <a:t> VĂN </a:t>
            </a:r>
            <a:r>
              <a:rPr lang="en-US" altLang="zh-CN" sz="6000" b="1" dirty="0" err="1">
                <a:solidFill>
                  <a:srgbClr val="794C28"/>
                </a:solidFill>
                <a:cs typeface="+mn-ea"/>
                <a:sym typeface="+mn-lt"/>
              </a:rPr>
              <a:t>BẢN</a:t>
            </a:r>
            <a:endParaRPr lang="zh-CN" altLang="en-US" sz="6000" b="1" dirty="0">
              <a:solidFill>
                <a:srgbClr val="794C28"/>
              </a:solidFill>
              <a:cs typeface="+mn-ea"/>
              <a:sym typeface="+mn-lt"/>
            </a:endParaRPr>
          </a:p>
        </p:txBody>
      </p: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40" y="0"/>
            <a:ext cx="5500841" cy="7138856"/>
          </a:xfrm>
          <a:prstGeom prst="rect">
            <a:avLst/>
          </a:prstGeom>
        </p:spPr>
      </p:pic>
    </p:spTree>
    <p:extLst>
      <p:ext uri="{BB962C8B-B14F-4D97-AF65-F5344CB8AC3E}">
        <p14:creationId xmlns:p14="http://schemas.microsoft.com/office/powerpoint/2010/main" val="2724061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BC55028-B839-B6F6-6073-C3741B25741F}"/>
              </a:ext>
            </a:extLst>
          </p:cNvPr>
          <p:cNvGraphicFramePr>
            <a:graphicFrameLocks noGrp="1"/>
          </p:cNvGraphicFramePr>
          <p:nvPr>
            <p:extLst>
              <p:ext uri="{D42A27DB-BD31-4B8C-83A1-F6EECF244321}">
                <p14:modId xmlns:p14="http://schemas.microsoft.com/office/powerpoint/2010/main" val="4286291556"/>
              </p:ext>
            </p:extLst>
          </p:nvPr>
        </p:nvGraphicFramePr>
        <p:xfrm>
          <a:off x="605530" y="288485"/>
          <a:ext cx="10980939" cy="5984028"/>
        </p:xfrm>
        <a:graphic>
          <a:graphicData uri="http://schemas.openxmlformats.org/drawingml/2006/table">
            <a:tbl>
              <a:tblPr firstRow="1" firstCol="1" bandRow="1"/>
              <a:tblGrid>
                <a:gridCol w="7355668">
                  <a:extLst>
                    <a:ext uri="{9D8B030D-6E8A-4147-A177-3AD203B41FA5}">
                      <a16:colId xmlns:a16="http://schemas.microsoft.com/office/drawing/2014/main" val="2859409064"/>
                    </a:ext>
                  </a:extLst>
                </a:gridCol>
                <a:gridCol w="3625271">
                  <a:extLst>
                    <a:ext uri="{9D8B030D-6E8A-4147-A177-3AD203B41FA5}">
                      <a16:colId xmlns:a16="http://schemas.microsoft.com/office/drawing/2014/main" val="876400951"/>
                    </a:ext>
                  </a:extLst>
                </a:gridCol>
              </a:tblGrid>
              <a:tr h="311061">
                <a:tc gridSpan="2">
                  <a:txBody>
                    <a:bodyPr/>
                    <a:lstStyle/>
                    <a:p>
                      <a:pPr algn="ctr">
                        <a:lnSpc>
                          <a:spcPct val="130000"/>
                        </a:lnSpc>
                        <a:spcBef>
                          <a:spcPts val="1200"/>
                        </a:spcBef>
                        <a:spcAft>
                          <a:spcPts val="300"/>
                        </a:spcAft>
                      </a:pP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2:</a:t>
                      </a:r>
                      <a:r>
                        <a:rPr lang="en-US" sz="26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Hình </a:t>
                      </a:r>
                      <a:r>
                        <a:rPr lang="en-US" sz="2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Lục</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Vân Tiên</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05477700"/>
                  </a:ext>
                </a:extLst>
              </a:tr>
              <a:tr h="147357">
                <a:tc gridSpan="2">
                  <a:txBody>
                    <a:bodyPr/>
                    <a:lstStyle/>
                    <a:p>
                      <a:pPr>
                        <a:lnSpc>
                          <a:spcPct val="130000"/>
                        </a:lnSpc>
                        <a:spcAft>
                          <a:spcPts val="1000"/>
                        </a:spcAft>
                        <a:tabLst>
                          <a:tab pos="1386840" algn="l"/>
                        </a:tabLst>
                      </a:pPr>
                      <a:r>
                        <a:rPr lang="en-US" sz="2600" b="1">
                          <a:solidFill>
                            <a:srgbClr val="7030A0"/>
                          </a:solidFill>
                          <a:effectLst/>
                          <a:latin typeface="Times New Roman" panose="02020603050405020304" pitchFamily="18" charset="0"/>
                          <a:ea typeface="MS Mincho" panose="02020609040205080304" pitchFamily="49" charset="-128"/>
                        </a:rPr>
                        <a:t>a. Lục Vân Tiên đánh cướp</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107362233"/>
                  </a:ext>
                </a:extLst>
              </a:tr>
              <a:tr h="311061">
                <a:tc>
                  <a:txBody>
                    <a:bodyPr/>
                    <a:lstStyle/>
                    <a:p>
                      <a:pPr>
                        <a:lnSpc>
                          <a:spcPct val="130000"/>
                        </a:lnSpc>
                        <a:spcAft>
                          <a:spcPts val="1000"/>
                        </a:spcAft>
                        <a:tabLst>
                          <a:tab pos="1386840" algn="l"/>
                        </a:tabLst>
                      </a:pP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Lí</a:t>
                      </a:r>
                      <a:r>
                        <a:rPr lang="en-US" sz="2600" dirty="0">
                          <a:solidFill>
                            <a:srgbClr val="0D0D0D"/>
                          </a:solidFill>
                          <a:effectLst/>
                          <a:latin typeface="Times New Roman" panose="02020603050405020304" pitchFamily="18" charset="0"/>
                          <a:ea typeface="MS Mincho" panose="02020609040205080304" pitchFamily="49" charset="-128"/>
                        </a:rPr>
                        <a:t> do </a:t>
                      </a:r>
                      <a:r>
                        <a:rPr lang="en-US" sz="2600" dirty="0" err="1">
                          <a:solidFill>
                            <a:srgbClr val="0D0D0D"/>
                          </a:solidFill>
                          <a:effectLst/>
                          <a:latin typeface="Times New Roman" panose="02020603050405020304" pitchFamily="18" charset="0"/>
                          <a:ea typeface="MS Mincho" panose="02020609040205080304" pitchFamily="49" charset="-128"/>
                        </a:rPr>
                        <a:t>trừng</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trị</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bọn</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cướp</a:t>
                      </a:r>
                      <a:endParaRPr lang="en-US" sz="2600" dirty="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8581391"/>
                  </a:ext>
                </a:extLst>
              </a:tr>
              <a:tr h="638467">
                <a:tc>
                  <a:txBody>
                    <a:bodyPr/>
                    <a:lstStyle/>
                    <a:p>
                      <a:pP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 Từ ngữ, hình ảnh tiêu biểu thể hiện phẩm chất, tính cách nhân vật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892398"/>
                  </a:ext>
                </a:extLst>
              </a:tr>
              <a:tr h="311061">
                <a:tc>
                  <a:txBody>
                    <a:bodyPr/>
                    <a:lstStyle/>
                    <a:p>
                      <a:pP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 Thái độ, tình cảm của người kể chuyện</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822050"/>
                  </a:ext>
                </a:extLst>
              </a:tr>
              <a:tr h="311061">
                <a:tc gridSpan="2">
                  <a:txBody>
                    <a:bodyPr/>
                    <a:lstStyle/>
                    <a:p>
                      <a:pPr marL="42545" indent="179705">
                        <a:lnSpc>
                          <a:spcPct val="130000"/>
                        </a:lnSpc>
                        <a:tabLst>
                          <a:tab pos="545465" algn="l"/>
                        </a:tabLst>
                      </a:pPr>
                      <a:r>
                        <a:rPr lang="vi-VN" sz="2600" b="1">
                          <a:solidFill>
                            <a:srgbClr val="7030A0"/>
                          </a:solidFill>
                          <a:effectLst/>
                          <a:latin typeface="Times New Roman" panose="02020603050405020304" pitchFamily="18" charset="0"/>
                          <a:ea typeface="MS Mincho" panose="02020609040205080304" pitchFamily="49" charset="-128"/>
                        </a:rPr>
                        <a:t>b. </a:t>
                      </a:r>
                      <a:r>
                        <a:rPr lang="vi-VN" sz="2600" b="1">
                          <a:solidFill>
                            <a:srgbClr val="7030A0"/>
                          </a:solidFill>
                          <a:effectLst/>
                          <a:latin typeface="Times New Roman" panose="02020603050405020304" pitchFamily="18" charset="0"/>
                          <a:ea typeface="Times New Roman" panose="02020603050405020304" pitchFamily="18" charset="0"/>
                        </a:rPr>
                        <a:t>Lục Vân Tiên ứng xử với Kiều Nguyệt </a:t>
                      </a:r>
                      <a:r>
                        <a:rPr lang="en-US" sz="2600" b="1">
                          <a:solidFill>
                            <a:srgbClr val="7030A0"/>
                          </a:solidFill>
                          <a:effectLst/>
                          <a:latin typeface="Times New Roman" panose="02020603050405020304" pitchFamily="18" charset="0"/>
                          <a:ea typeface="Times New Roman" panose="02020603050405020304" pitchFamily="18" charset="0"/>
                        </a:rPr>
                        <a:t>Nga</a:t>
                      </a:r>
                      <a:endParaRPr lang="en-US" sz="2600">
                        <a:effectLst/>
                        <a:latin typeface="Times New Roman" panose="02020603050405020304" pitchFamily="18" charset="0"/>
                        <a:ea typeface="Times New Roman" panose="02020603050405020304" pitchFamily="18"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07301459"/>
                  </a:ext>
                </a:extLst>
              </a:tr>
              <a:tr h="311061">
                <a:tc>
                  <a:txBody>
                    <a:bodyPr/>
                    <a:lstStyle/>
                    <a:p>
                      <a:pPr>
                        <a:lnSpc>
                          <a:spcPct val="130000"/>
                        </a:lnSpc>
                        <a:spcAft>
                          <a:spcPts val="1000"/>
                        </a:spcAft>
                      </a:pPr>
                      <a:r>
                        <a:rPr lang="en-US" sz="2600">
                          <a:effectLst/>
                          <a:latin typeface="Times New Roman" panose="02020603050405020304" pitchFamily="18" charset="0"/>
                          <a:ea typeface="Calibri" panose="020F0502020204030204" pitchFamily="34" charset="0"/>
                        </a:rPr>
                        <a:t>- Sau khi đánh tan bọn cướp</a:t>
                      </a: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626254"/>
                  </a:ext>
                </a:extLst>
              </a:tr>
              <a:tr h="474764">
                <a:tc>
                  <a:txBody>
                    <a:bodyPr/>
                    <a:lstStyle/>
                    <a:p>
                      <a:pPr algn="just">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 Khi Kiều Nguyệt Nga mong muốn đền ơn</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6906354"/>
                  </a:ext>
                </a:extLst>
              </a:tr>
              <a:tr h="1535445">
                <a:tc gridSpan="2">
                  <a:txBody>
                    <a:bodyPr/>
                    <a:lstStyle/>
                    <a:p>
                      <a:pPr>
                        <a:lnSpc>
                          <a:spcPct val="130000"/>
                        </a:lnSpc>
                        <a:spcAft>
                          <a:spcPts val="1000"/>
                        </a:spcAft>
                      </a:pPr>
                      <a:r>
                        <a:rPr lang="en-US" sz="2600" b="1" dirty="0">
                          <a:solidFill>
                            <a:srgbClr val="7030A0"/>
                          </a:solidFill>
                          <a:effectLst/>
                          <a:latin typeface="Times New Roman" panose="02020603050405020304" pitchFamily="18" charset="0"/>
                          <a:ea typeface="MS Mincho" panose="02020609040205080304" pitchFamily="49" charset="-128"/>
                        </a:rPr>
                        <a:t>Nhận </a:t>
                      </a:r>
                      <a:r>
                        <a:rPr lang="en-US" sz="2600" b="1" dirty="0" err="1">
                          <a:solidFill>
                            <a:srgbClr val="7030A0"/>
                          </a:solidFill>
                          <a:effectLst/>
                          <a:latin typeface="Times New Roman" panose="02020603050405020304" pitchFamily="18" charset="0"/>
                          <a:ea typeface="MS Mincho" panose="02020609040205080304" pitchFamily="49" charset="-128"/>
                        </a:rPr>
                        <a:t>xét</a:t>
                      </a:r>
                      <a:r>
                        <a:rPr lang="en-US" sz="2600" b="1" dirty="0">
                          <a:solidFill>
                            <a:srgbClr val="7030A0"/>
                          </a:solidFill>
                          <a:effectLst/>
                          <a:latin typeface="Times New Roman" panose="02020603050405020304" pitchFamily="18" charset="0"/>
                          <a:ea typeface="MS Mincho" panose="02020609040205080304" pitchFamily="49" charset="-128"/>
                        </a:rPr>
                        <a:t>:</a:t>
                      </a:r>
                      <a:endParaRPr lang="en-US" sz="2600" dirty="0">
                        <a:effectLst/>
                        <a:latin typeface="Times New Roman" panose="02020603050405020304" pitchFamily="18" charset="0"/>
                        <a:ea typeface="Calibri" panose="020F0502020204030204" pitchFamily="34" charset="0"/>
                      </a:endParaRPr>
                    </a:p>
                    <a:p>
                      <a:pPr marL="342900" indent="-342900">
                        <a:lnSpc>
                          <a:spcPct val="130000"/>
                        </a:lnSpc>
                        <a:spcAft>
                          <a:spcPts val="1000"/>
                        </a:spcAft>
                        <a:buFontTx/>
                        <a:buChar char="-"/>
                      </a:pPr>
                      <a:r>
                        <a:rPr lang="en-US" sz="2600" dirty="0">
                          <a:effectLst/>
                          <a:latin typeface="Times New Roman" panose="02020603050405020304" pitchFamily="18" charset="0"/>
                          <a:ea typeface="Calibri" panose="020F0502020204030204" pitchFamily="34" charset="0"/>
                        </a:rPr>
                        <a:t>Tâm </a:t>
                      </a:r>
                      <a:r>
                        <a:rPr lang="en-US" sz="2600" dirty="0" err="1">
                          <a:effectLst/>
                          <a:latin typeface="Times New Roman" panose="02020603050405020304" pitchFamily="18" charset="0"/>
                          <a:ea typeface="Calibri" panose="020F0502020204030204" pitchFamily="34" charset="0"/>
                        </a:rPr>
                        <a:t>sự</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của</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Nguyễn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Đình</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Chiểu</a:t>
                      </a:r>
                      <a:r>
                        <a:rPr lang="en-US" sz="2600" dirty="0">
                          <a:effectLst/>
                          <a:latin typeface="Times New Roman" panose="02020603050405020304" pitchFamily="18" charset="0"/>
                          <a:ea typeface="Calibri" panose="020F0502020204030204" pitchFamily="34" charset="0"/>
                        </a:rPr>
                        <a:t> gửi </a:t>
                      </a:r>
                      <a:r>
                        <a:rPr lang="en-US" sz="2600" dirty="0" err="1">
                          <a:effectLst/>
                          <a:latin typeface="Times New Roman" panose="02020603050405020304" pitchFamily="18" charset="0"/>
                          <a:ea typeface="Calibri" panose="020F0502020204030204" pitchFamily="34" charset="0"/>
                        </a:rPr>
                        <a:t>gắm</a:t>
                      </a:r>
                      <a:r>
                        <a:rPr lang="en-US" sz="2600" dirty="0">
                          <a:effectLst/>
                          <a:latin typeface="Times New Roman" panose="02020603050405020304" pitchFamily="18" charset="0"/>
                          <a:ea typeface="Calibri" panose="020F0502020204030204" pitchFamily="34" charset="0"/>
                        </a:rPr>
                        <a:t> qua hình </a:t>
                      </a:r>
                      <a:r>
                        <a:rPr lang="en-US" sz="2600" dirty="0" err="1">
                          <a:effectLst/>
                          <a:latin typeface="Times New Roman" panose="02020603050405020304" pitchFamily="18" charset="0"/>
                          <a:ea typeface="Calibri" panose="020F0502020204030204" pitchFamily="34" charset="0"/>
                        </a:rPr>
                        <a:t>tượng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nhân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vật</a:t>
                      </a:r>
                      <a:r>
                        <a:rPr lang="en-US" sz="2600" dirty="0">
                          <a:effectLst/>
                          <a:latin typeface="Times New Roman" panose="02020603050405020304" pitchFamily="18" charset="0"/>
                          <a:ea typeface="Calibri" panose="020F0502020204030204" pitchFamily="34" charset="0"/>
                        </a:rPr>
                        <a:t> LVT……</a:t>
                      </a:r>
                    </a:p>
                    <a:p>
                      <a:pPr marL="342900" indent="-342900">
                        <a:lnSpc>
                          <a:spcPct val="130000"/>
                        </a:lnSpc>
                        <a:spcAft>
                          <a:spcPts val="1000"/>
                        </a:spcAft>
                        <a:buFontTx/>
                        <a:buChar char="-"/>
                      </a:pPr>
                      <a:r>
                        <a:rPr lang="en-US" sz="2600" dirty="0" err="1">
                          <a:effectLst/>
                          <a:latin typeface="Times New Roman" panose="02020603050405020304" pitchFamily="18" charset="0"/>
                          <a:ea typeface="Calibri" panose="020F0502020204030204" pitchFamily="34" charset="0"/>
                        </a:rPr>
                        <a:t>Nghệ</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thuật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xây</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dựng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nhân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vật</a:t>
                      </a:r>
                      <a:r>
                        <a:rPr lang="en-US" sz="2600" dirty="0">
                          <a:effectLst/>
                          <a:latin typeface="Times New Roman" panose="02020603050405020304" pitchFamily="18" charset="0"/>
                          <a:ea typeface="Calibri" panose="020F0502020204030204" pitchFamily="34" charset="0"/>
                        </a:rPr>
                        <a:t> LVT………………………………………</a:t>
                      </a: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294076819"/>
                  </a:ext>
                </a:extLst>
              </a:tr>
            </a:tbl>
          </a:graphicData>
        </a:graphic>
      </p:graphicFrame>
    </p:spTree>
    <p:extLst>
      <p:ext uri="{BB962C8B-B14F-4D97-AF65-F5344CB8AC3E}">
        <p14:creationId xmlns:p14="http://schemas.microsoft.com/office/powerpoint/2010/main" val="394257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063137" y="460740"/>
            <a:ext cx="5746282"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177652" y="1442615"/>
            <a:ext cx="7719461" cy="4539191"/>
          </a:xfrm>
          <a:prstGeom prst="rect">
            <a:avLst/>
          </a:prstGeom>
          <a:noFill/>
        </p:spPr>
        <p:txBody>
          <a:bodyPr wrap="square">
            <a:spAutoFit/>
          </a:bodyPr>
          <a:lstStyle/>
          <a:p>
            <a:pPr marL="514350" indent="-514350" algn="just">
              <a:lnSpc>
                <a:spcPct val="150000"/>
              </a:lnSpc>
              <a:buAutoNum type="alphaLcPeriod"/>
            </a:pPr>
            <a:r>
              <a:rPr lang="vi-VN" sz="2800" b="1" dirty="0">
                <a:solidFill>
                  <a:srgbClr val="FF0000"/>
                </a:solidFill>
                <a:latin typeface="Times New Roman" panose="02020603050405020304" pitchFamily="18" charset="0"/>
                <a:cs typeface="Times New Roman" panose="02020603050405020304" pitchFamily="18" charset="0"/>
              </a:rPr>
              <a:t>Khi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Lục vân Tiên </a:t>
            </a:r>
            <a:r>
              <a:rPr lang="vi-VN" sz="2800" b="1" dirty="0">
                <a:solidFill>
                  <a:srgbClr val="FF0000"/>
                </a:solidFill>
                <a:latin typeface="Times New Roman" panose="02020603050405020304" pitchFamily="18" charset="0"/>
                <a:cs typeface="Times New Roman" panose="02020603050405020304" pitchFamily="18" charset="0"/>
              </a:rPr>
              <a:t>đánh cướp </a:t>
            </a:r>
            <a:endParaRPr lang="en-US" sz="28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t>Lí do đánh cướp</a:t>
            </a:r>
            <a:r>
              <a:rPr lang="vi-VN" sz="2800" dirty="0"/>
              <a:t>: Lục Vân Tiên trừng trị bọn cướp để bảo vệ cuộc sống yên bình của người dân. Chàng bất bình trước hành động ngang ngược của bọn cướp, xót thương cho những người dân lành bị ức hiếp: </a:t>
            </a:r>
            <a:r>
              <a:rPr lang="vi-VN" sz="2800" i="1" dirty="0"/>
              <a:t>Kêu rằng: “Bớ đảng hung đồ/ Chớ quen làm thói hồ đồ hại dân”.</a:t>
            </a:r>
            <a:endParaRPr lang="en-US" sz="2800" b="1" dirty="0"/>
          </a:p>
        </p:txBody>
      </p:sp>
    </p:spTree>
    <p:extLst>
      <p:ext uri="{BB962C8B-B14F-4D97-AF65-F5344CB8AC3E}">
        <p14:creationId xmlns:p14="http://schemas.microsoft.com/office/powerpoint/2010/main" val="106486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3101" y="0"/>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433707" y="1230859"/>
            <a:ext cx="7719461" cy="523220"/>
          </a:xfrm>
          <a:prstGeom prst="rect">
            <a:avLst/>
          </a:prstGeom>
          <a:noFill/>
        </p:spPr>
        <p:txBody>
          <a:bodyPr wrap="square">
            <a:spAutoFit/>
          </a:bodyPr>
          <a:lstStyle/>
          <a:p>
            <a:r>
              <a:rPr lang="en-US" sz="2800" b="1" dirty="0"/>
              <a:t>- </a:t>
            </a:r>
            <a:r>
              <a:rPr lang="en-US" sz="2800" b="1" dirty="0" err="1"/>
              <a:t>Phẩm</a:t>
            </a:r>
            <a:r>
              <a:rPr lang="en-US" sz="2800" b="1" dirty="0"/>
              <a:t> </a:t>
            </a:r>
            <a:r>
              <a:rPr lang="en-US" sz="2800" b="1" dirty="0" err="1"/>
              <a:t>chất</a:t>
            </a:r>
            <a:r>
              <a:rPr lang="en-US" sz="2800" b="1" dirty="0"/>
              <a:t>, tính </a:t>
            </a:r>
            <a:r>
              <a:rPr lang="en-US" sz="2800" b="1" dirty="0" err="1"/>
              <a:t>cách</a:t>
            </a:r>
            <a:r>
              <a:rPr lang="en-US" sz="2800" b="1" dirty="0"/>
              <a:t> </a:t>
            </a:r>
            <a:r>
              <a:rPr lang="en-US" sz="2800" b="1" dirty="0" err="1"/>
              <a:t>của</a:t>
            </a:r>
            <a:r>
              <a:rPr lang="en-US" sz="2800" b="1" dirty="0"/>
              <a:t> nhận </a:t>
            </a:r>
            <a:r>
              <a:rPr lang="en-US" sz="2800" b="1" dirty="0" err="1"/>
              <a:t>vật</a:t>
            </a:r>
            <a:endParaRPr lang="en-US" sz="2800" b="1" dirty="0"/>
          </a:p>
        </p:txBody>
      </p:sp>
      <p:sp>
        <p:nvSpPr>
          <p:cNvPr id="2" name="Rectangle: Rounded Corners 1">
            <a:extLst>
              <a:ext uri="{FF2B5EF4-FFF2-40B4-BE49-F238E27FC236}">
                <a16:creationId xmlns:a16="http://schemas.microsoft.com/office/drawing/2014/main" id="{9181AC4F-DE38-D4C5-00D1-D61461DBC95B}"/>
              </a:ext>
            </a:extLst>
          </p:cNvPr>
          <p:cNvSpPr/>
          <p:nvPr/>
        </p:nvSpPr>
        <p:spPr>
          <a:xfrm rot="2700000">
            <a:off x="462649" y="2218414"/>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B5EAA69C-4DA1-C304-152D-8CF43CC1BAD1}"/>
              </a:ext>
            </a:extLst>
          </p:cNvPr>
          <p:cNvSpPr txBox="1"/>
          <p:nvPr/>
        </p:nvSpPr>
        <p:spPr>
          <a:xfrm>
            <a:off x="1316201" y="3529810"/>
            <a:ext cx="6573946" cy="954107"/>
          </a:xfrm>
          <a:prstGeom prst="rect">
            <a:avLst/>
          </a:prstGeom>
          <a:noFill/>
        </p:spPr>
        <p:txBody>
          <a:bodyPr wrap="square">
            <a:spAutoFit/>
          </a:bodyPr>
          <a:lstStyle/>
          <a:p>
            <a:r>
              <a:rPr lang="vi-VN" sz="2800" dirty="0">
                <a:effectLst/>
                <a:latin typeface="Times New Roman" panose="02020603050405020304" pitchFamily="18" charset="0"/>
                <a:ea typeface="Calibri" panose="020F0502020204030204" pitchFamily="34" charset="0"/>
              </a:rPr>
              <a:t>Hành động:  </a:t>
            </a:r>
            <a:r>
              <a:rPr lang="vi-VN" sz="2800" i="1" dirty="0">
                <a:effectLst/>
                <a:latin typeface="Times New Roman" panose="02020603050405020304" pitchFamily="18" charset="0"/>
                <a:ea typeface="Calibri" panose="020F0502020204030204" pitchFamily="34" charset="0"/>
              </a:rPr>
              <a:t>Ghé lại bên đàng, bẻ cây làm gậy, nhằm làng xông vô.</a:t>
            </a:r>
            <a:endParaRPr lang="en-US" sz="2800" dirty="0"/>
          </a:p>
        </p:txBody>
      </p:sp>
      <p:sp>
        <p:nvSpPr>
          <p:cNvPr id="10" name="TextBox 9">
            <a:extLst>
              <a:ext uri="{FF2B5EF4-FFF2-40B4-BE49-F238E27FC236}">
                <a16:creationId xmlns:a16="http://schemas.microsoft.com/office/drawing/2014/main" id="{A8C1BEEC-8E92-384C-01F4-08459990249A}"/>
              </a:ext>
            </a:extLst>
          </p:cNvPr>
          <p:cNvSpPr txBox="1"/>
          <p:nvPr/>
        </p:nvSpPr>
        <p:spPr>
          <a:xfrm>
            <a:off x="1439210" y="4930120"/>
            <a:ext cx="7644865" cy="523220"/>
          </a:xfrm>
          <a:prstGeom prst="rect">
            <a:avLst/>
          </a:prstGeom>
          <a:noFill/>
        </p:spPr>
        <p:txBody>
          <a:bodyPr wrap="square">
            <a:spAutoFit/>
          </a:bodyPr>
          <a:lstStyle/>
          <a:p>
            <a:r>
              <a:rPr lang="en-US" sz="2800" dirty="0">
                <a:solidFill>
                  <a:srgbClr val="FF0000"/>
                </a:solidFill>
                <a:latin typeface="Times New Roman" panose="02020603050405020304" pitchFamily="18" charset="0"/>
                <a:ea typeface="Calibri" panose="020F0502020204030204" pitchFamily="34" charset="0"/>
              </a:rPr>
              <a:t>S</a:t>
            </a:r>
            <a:r>
              <a:rPr lang="vi-VN" sz="2800" dirty="0">
                <a:solidFill>
                  <a:srgbClr val="FF0000"/>
                </a:solidFill>
                <a:effectLst/>
                <a:latin typeface="Times New Roman" panose="02020603050405020304" pitchFamily="18" charset="0"/>
                <a:ea typeface="Calibri" panose="020F0502020204030204" pitchFamily="34" charset="0"/>
              </a:rPr>
              <a:t>ự mạnh mẽ, dứt khoát với tinh thần đầy nghĩa hiệp </a:t>
            </a:r>
            <a:endParaRPr lang="en-US" sz="2800" dirty="0">
              <a:solidFill>
                <a:srgbClr val="FF0000"/>
              </a:solidFill>
            </a:endParaRPr>
          </a:p>
        </p:txBody>
      </p:sp>
      <p:sp>
        <p:nvSpPr>
          <p:cNvPr id="11" name="Arrow: Down 10">
            <a:extLst>
              <a:ext uri="{FF2B5EF4-FFF2-40B4-BE49-F238E27FC236}">
                <a16:creationId xmlns:a16="http://schemas.microsoft.com/office/drawing/2014/main" id="{811CDEB3-56D5-5F5F-87AE-2DBA492F60FE}"/>
              </a:ext>
            </a:extLst>
          </p:cNvPr>
          <p:cNvSpPr/>
          <p:nvPr/>
        </p:nvSpPr>
        <p:spPr>
          <a:xfrm>
            <a:off x="3527814" y="4505546"/>
            <a:ext cx="765623" cy="525177"/>
          </a:xfrm>
          <a:prstGeom prst="down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9D6B2B6-B26D-7CF4-EB12-09580A3AE550}"/>
              </a:ext>
            </a:extLst>
          </p:cNvPr>
          <p:cNvSpPr/>
          <p:nvPr/>
        </p:nvSpPr>
        <p:spPr>
          <a:xfrm rot="2700000">
            <a:off x="513356" y="3805016"/>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5C7581A4-958B-4E38-3777-DEDFD9CB441D}"/>
              </a:ext>
            </a:extLst>
          </p:cNvPr>
          <p:cNvSpPr txBox="1"/>
          <p:nvPr/>
        </p:nvSpPr>
        <p:spPr>
          <a:xfrm>
            <a:off x="1439211" y="5690422"/>
            <a:ext cx="7644865" cy="954107"/>
          </a:xfrm>
          <a:prstGeom prst="rect">
            <a:avLst/>
          </a:prstGeom>
          <a:noFill/>
        </p:spPr>
        <p:txBody>
          <a:bodyPr wrap="square">
            <a:spAutoFit/>
          </a:bodyPr>
          <a:lstStyle/>
          <a:p>
            <a:r>
              <a:rPr lang="en-US" sz="2800" dirty="0"/>
              <a:t>Tài </a:t>
            </a:r>
            <a:r>
              <a:rPr lang="en-US" sz="2800" dirty="0" err="1"/>
              <a:t>năng</a:t>
            </a:r>
            <a:r>
              <a:rPr lang="en-US" sz="2800" dirty="0"/>
              <a:t>: </a:t>
            </a:r>
            <a:r>
              <a:rPr lang="en-US" sz="2800" i="1" dirty="0" err="1"/>
              <a:t>tả</a:t>
            </a:r>
            <a:r>
              <a:rPr lang="en-US" sz="2800" i="1" dirty="0"/>
              <a:t> </a:t>
            </a:r>
            <a:r>
              <a:rPr lang="en-US" sz="2800" i="1" dirty="0" err="1"/>
              <a:t>đột</a:t>
            </a:r>
            <a:r>
              <a:rPr lang="en-US" sz="2800" i="1" dirty="0"/>
              <a:t> </a:t>
            </a:r>
            <a:r>
              <a:rPr lang="en-US" sz="2800" i="1" dirty="0" err="1"/>
              <a:t>hữu</a:t>
            </a:r>
            <a:r>
              <a:rPr lang="en-US" sz="2800" i="1" dirty="0"/>
              <a:t> </a:t>
            </a:r>
            <a:r>
              <a:rPr lang="en-US" sz="2800" i="1" dirty="0" err="1"/>
              <a:t>xung</a:t>
            </a:r>
            <a:r>
              <a:rPr lang="en-US" sz="2800" dirty="0"/>
              <a:t>  =&gt; như </a:t>
            </a:r>
            <a:r>
              <a:rPr lang="en-US" sz="2800" dirty="0" err="1"/>
              <a:t>một</a:t>
            </a:r>
            <a:r>
              <a:rPr lang="en-US" sz="2800" dirty="0"/>
              <a:t> </a:t>
            </a:r>
            <a:r>
              <a:rPr lang="en-US" sz="2800" dirty="0" err="1"/>
              <a:t>mãnh</a:t>
            </a:r>
            <a:r>
              <a:rPr lang="en-US" sz="2800" dirty="0"/>
              <a:t> </a:t>
            </a:r>
            <a:r>
              <a:rPr lang="en-US" sz="2800" dirty="0" err="1"/>
              <a:t>tướng</a:t>
            </a:r>
            <a:r>
              <a:rPr lang="en-US" sz="2800" dirty="0"/>
              <a:t> </a:t>
            </a:r>
            <a:r>
              <a:rPr lang="en-US" sz="2800" dirty="0" err="1"/>
              <a:t>đang</a:t>
            </a:r>
            <a:r>
              <a:rPr lang="en-US" sz="2800" dirty="0"/>
              <a:t> tung </a:t>
            </a:r>
            <a:r>
              <a:rPr lang="en-US" sz="2800" dirty="0" err="1"/>
              <a:t>hoành</a:t>
            </a:r>
            <a:endParaRPr lang="en-US" sz="2800" dirty="0"/>
          </a:p>
        </p:txBody>
      </p:sp>
      <p:sp>
        <p:nvSpPr>
          <p:cNvPr id="15" name="Rectangle: Rounded Corners 14">
            <a:extLst>
              <a:ext uri="{FF2B5EF4-FFF2-40B4-BE49-F238E27FC236}">
                <a16:creationId xmlns:a16="http://schemas.microsoft.com/office/drawing/2014/main" id="{02292BFC-5433-4590-09E7-3100D12E5BA7}"/>
              </a:ext>
            </a:extLst>
          </p:cNvPr>
          <p:cNvSpPr/>
          <p:nvPr/>
        </p:nvSpPr>
        <p:spPr>
          <a:xfrm rot="2700000">
            <a:off x="545068" y="5794961"/>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240D7F83-B849-3A92-1D2C-8103B2F6E345}"/>
              </a:ext>
            </a:extLst>
          </p:cNvPr>
          <p:cNvSpPr txBox="1"/>
          <p:nvPr/>
        </p:nvSpPr>
        <p:spPr>
          <a:xfrm>
            <a:off x="1190842" y="1860597"/>
            <a:ext cx="6962326" cy="1384995"/>
          </a:xfrm>
          <a:prstGeom prst="rect">
            <a:avLst/>
          </a:prstGeom>
          <a:noFill/>
        </p:spPr>
        <p:txBody>
          <a:bodyPr wrap="square">
            <a:spAutoFit/>
          </a:bodyPr>
          <a:lstStyle/>
          <a:p>
            <a:r>
              <a:rPr lang="vi-VN" sz="2800" dirty="0"/>
              <a:t>Lời nói: </a:t>
            </a:r>
            <a:r>
              <a:rPr lang="vi-VN" sz="2800" i="1" dirty="0"/>
              <a:t>“bớ đảng hung đồ... hồ đồ hại dân” </a:t>
            </a:r>
            <a:r>
              <a:rPr lang="vi-VN" sz="2800" dirty="0"/>
              <a:t>thể hiện sự cương trực, thẳng thắn </a:t>
            </a:r>
            <a:r>
              <a:rPr lang="en-US" sz="2800" dirty="0" err="1"/>
              <a:t>dám</a:t>
            </a:r>
            <a:r>
              <a:rPr lang="vi-VN" sz="2800" dirty="0"/>
              <a:t> lên tiếng phê phán lũ giặc cướp hồ đồ hại dân</a:t>
            </a:r>
            <a:r>
              <a:rPr lang="en-US" sz="2800" dirty="0"/>
              <a:t>.</a:t>
            </a:r>
            <a:endParaRPr lang="en-US" sz="4000" dirty="0"/>
          </a:p>
        </p:txBody>
      </p:sp>
      <p:sp>
        <p:nvSpPr>
          <p:cNvPr id="5" name="TextBox 4">
            <a:extLst>
              <a:ext uri="{FF2B5EF4-FFF2-40B4-BE49-F238E27FC236}">
                <a16:creationId xmlns:a16="http://schemas.microsoft.com/office/drawing/2014/main" id="{542426C6-C48F-0E39-E7CA-1A798CAF75FA}"/>
              </a:ext>
            </a:extLst>
          </p:cNvPr>
          <p:cNvSpPr txBox="1"/>
          <p:nvPr/>
        </p:nvSpPr>
        <p:spPr>
          <a:xfrm>
            <a:off x="1072281" y="251797"/>
            <a:ext cx="5746282"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128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1" grpId="0" animBg="1"/>
      <p:bldP spid="12"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301455" y="275994"/>
            <a:ext cx="5272339"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Rounded Corners 1">
            <a:extLst>
              <a:ext uri="{FF2B5EF4-FFF2-40B4-BE49-F238E27FC236}">
                <a16:creationId xmlns:a16="http://schemas.microsoft.com/office/drawing/2014/main" id="{9181AC4F-DE38-D4C5-00D1-D61461DBC95B}"/>
              </a:ext>
            </a:extLst>
          </p:cNvPr>
          <p:cNvSpPr/>
          <p:nvPr/>
        </p:nvSpPr>
        <p:spPr>
          <a:xfrm rot="2700000">
            <a:off x="254886" y="1688576"/>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B5EAA69C-4DA1-C304-152D-8CF43CC1BAD1}"/>
              </a:ext>
            </a:extLst>
          </p:cNvPr>
          <p:cNvSpPr txBox="1"/>
          <p:nvPr/>
        </p:nvSpPr>
        <p:spPr>
          <a:xfrm>
            <a:off x="1093693" y="1509725"/>
            <a:ext cx="7082148" cy="1384995"/>
          </a:xfrm>
          <a:prstGeom prst="rect">
            <a:avLst/>
          </a:prstGeom>
          <a:noFill/>
        </p:spPr>
        <p:txBody>
          <a:bodyPr wrap="square">
            <a:spAutoFit/>
          </a:bodyPr>
          <a:lstStyle/>
          <a:p>
            <a:r>
              <a:rPr lang="en-US" sz="2800" i="1" dirty="0"/>
              <a:t>  </a:t>
            </a:r>
            <a:r>
              <a:rPr lang="en-US" sz="2800" b="1" dirty="0" err="1"/>
              <a:t>Nghệ</a:t>
            </a:r>
            <a:r>
              <a:rPr lang="en-US" sz="2800" b="1" dirty="0"/>
              <a:t> </a:t>
            </a:r>
            <a:r>
              <a:rPr lang="en-US" sz="2800" b="1" dirty="0" err="1"/>
              <a:t>thuật</a:t>
            </a:r>
            <a:r>
              <a:rPr lang="en-US" sz="2800" b="1" dirty="0"/>
              <a:t> </a:t>
            </a:r>
            <a:r>
              <a:rPr lang="en-US" sz="2800" b="1" dirty="0" err="1"/>
              <a:t>miêu</a:t>
            </a:r>
            <a:r>
              <a:rPr lang="en-US" sz="2800" b="1" dirty="0"/>
              <a:t> </a:t>
            </a:r>
            <a:r>
              <a:rPr lang="en-US" sz="2800" b="1" dirty="0" err="1"/>
              <a:t>tả</a:t>
            </a:r>
            <a:r>
              <a:rPr lang="en-US" sz="2800" b="1" dirty="0"/>
              <a:t>: </a:t>
            </a:r>
          </a:p>
          <a:p>
            <a:r>
              <a:rPr lang="en-US" sz="2800" dirty="0" err="1"/>
              <a:t>Sử</a:t>
            </a:r>
            <a:r>
              <a:rPr lang="en-US" sz="2800" dirty="0"/>
              <a:t> </a:t>
            </a:r>
            <a:r>
              <a:rPr lang="en-US" sz="2800" dirty="0" err="1"/>
              <a:t>dụng</a:t>
            </a:r>
            <a:r>
              <a:rPr lang="en-US" sz="2800" dirty="0"/>
              <a:t> các </a:t>
            </a:r>
            <a:r>
              <a:rPr lang="en-US" sz="2800" dirty="0" err="1"/>
              <a:t>động</a:t>
            </a:r>
            <a:r>
              <a:rPr lang="en-US" sz="2800" dirty="0"/>
              <a:t> </a:t>
            </a:r>
            <a:r>
              <a:rPr lang="en-US" sz="2800" dirty="0" err="1"/>
              <a:t>từ</a:t>
            </a:r>
            <a:r>
              <a:rPr lang="en-US" sz="2800" dirty="0"/>
              <a:t> </a:t>
            </a:r>
            <a:r>
              <a:rPr lang="en-US" sz="2800" dirty="0" err="1"/>
              <a:t>mạnh</a:t>
            </a:r>
            <a:r>
              <a:rPr lang="en-US" sz="2800" dirty="0"/>
              <a:t>, </a:t>
            </a:r>
            <a:r>
              <a:rPr lang="en-US" sz="2800" dirty="0" err="1"/>
              <a:t>phép</a:t>
            </a:r>
            <a:r>
              <a:rPr lang="en-US" sz="2800" dirty="0"/>
              <a:t> so </a:t>
            </a:r>
            <a:r>
              <a:rPr lang="en-US" sz="2800" dirty="0" err="1"/>
              <a:t>sánh</a:t>
            </a:r>
            <a:r>
              <a:rPr lang="en-US" sz="2800" dirty="0"/>
              <a:t>  </a:t>
            </a:r>
            <a:r>
              <a:rPr lang="en-US" sz="2800" dirty="0" err="1"/>
              <a:t>kết</a:t>
            </a:r>
            <a:r>
              <a:rPr lang="en-US" sz="2800" dirty="0"/>
              <a:t> </a:t>
            </a:r>
            <a:r>
              <a:rPr lang="en-US" sz="2800" dirty="0" err="1"/>
              <a:t>hợp</a:t>
            </a:r>
            <a:r>
              <a:rPr lang="en-US" sz="2800" dirty="0"/>
              <a:t> </a:t>
            </a:r>
            <a:r>
              <a:rPr lang="en-US" sz="2800" dirty="0" err="1"/>
              <a:t>điển</a:t>
            </a:r>
            <a:r>
              <a:rPr lang="en-US" sz="2800" dirty="0"/>
              <a:t> </a:t>
            </a:r>
            <a:r>
              <a:rPr lang="en-US" sz="2800" dirty="0" err="1"/>
              <a:t>tích</a:t>
            </a:r>
            <a:endParaRPr lang="en-US" sz="4000" dirty="0"/>
          </a:p>
        </p:txBody>
      </p:sp>
      <p:sp>
        <p:nvSpPr>
          <p:cNvPr id="10" name="TextBox 9">
            <a:extLst>
              <a:ext uri="{FF2B5EF4-FFF2-40B4-BE49-F238E27FC236}">
                <a16:creationId xmlns:a16="http://schemas.microsoft.com/office/drawing/2014/main" id="{A8C1BEEC-8E92-384C-01F4-08459990249A}"/>
              </a:ext>
            </a:extLst>
          </p:cNvPr>
          <p:cNvSpPr txBox="1"/>
          <p:nvPr/>
        </p:nvSpPr>
        <p:spPr>
          <a:xfrm>
            <a:off x="916269" y="5641026"/>
            <a:ext cx="10340736" cy="954107"/>
          </a:xfrm>
          <a:prstGeom prst="rect">
            <a:avLst/>
          </a:prstGeom>
          <a:noFill/>
        </p:spPr>
        <p:txBody>
          <a:bodyPr wrap="square">
            <a:spAutoFit/>
          </a:bodyPr>
          <a:lstStyle/>
          <a:p>
            <a:pPr algn="ctr"/>
            <a:r>
              <a:rPr lang="en-US" sz="2800" b="1" dirty="0" err="1">
                <a:solidFill>
                  <a:srgbClr val="FF0000"/>
                </a:solidFill>
              </a:rPr>
              <a:t>Kết</a:t>
            </a:r>
            <a:r>
              <a:rPr lang="en-US" sz="2800" b="1" dirty="0">
                <a:solidFill>
                  <a:srgbClr val="FF0000"/>
                </a:solidFill>
              </a:rPr>
              <a:t> </a:t>
            </a:r>
            <a:r>
              <a:rPr lang="en-US" sz="2800" b="1" dirty="0" err="1">
                <a:solidFill>
                  <a:srgbClr val="FF0000"/>
                </a:solidFill>
              </a:rPr>
              <a:t>quả</a:t>
            </a:r>
            <a:r>
              <a:rPr lang="en-US" sz="2800" b="1" dirty="0">
                <a:solidFill>
                  <a:srgbClr val="FF0000"/>
                </a:solidFill>
              </a:rPr>
              <a:t>:</a:t>
            </a:r>
            <a:r>
              <a:rPr lang="vi-VN" sz="2800" b="1" dirty="0">
                <a:solidFill>
                  <a:srgbClr val="FF0000"/>
                </a:solidFill>
              </a:rPr>
              <a:t> </a:t>
            </a:r>
            <a:r>
              <a:rPr lang="vi-VN" sz="2800" dirty="0">
                <a:solidFill>
                  <a:srgbClr val="FF0000"/>
                </a:solidFill>
              </a:rPr>
              <a:t>Lục Vân Tiên</a:t>
            </a:r>
            <a:r>
              <a:rPr lang="en-US" sz="2800" dirty="0">
                <a:solidFill>
                  <a:srgbClr val="FF0000"/>
                </a:solidFill>
              </a:rPr>
              <a:t> c</a:t>
            </a:r>
            <a:r>
              <a:rPr lang="vi-VN" sz="2800" dirty="0">
                <a:solidFill>
                  <a:srgbClr val="FF0000"/>
                </a:solidFill>
              </a:rPr>
              <a:t>hiến thắng lẫy lừng, lũ lâu la tìm đường thoát thân, tên cầm đầu </a:t>
            </a:r>
            <a:r>
              <a:rPr lang="en-US" sz="2800" dirty="0">
                <a:solidFill>
                  <a:srgbClr val="FF0000"/>
                </a:solidFill>
              </a:rPr>
              <a:t>Phong Lai </a:t>
            </a:r>
            <a:r>
              <a:rPr lang="en-US" sz="2800" dirty="0" err="1">
                <a:solidFill>
                  <a:srgbClr val="FF0000"/>
                </a:solidFill>
              </a:rPr>
              <a:t>bị</a:t>
            </a:r>
            <a:r>
              <a:rPr lang="en-US" sz="2800" dirty="0">
                <a:solidFill>
                  <a:srgbClr val="FF0000"/>
                </a:solidFill>
              </a:rPr>
              <a:t> </a:t>
            </a:r>
            <a:r>
              <a:rPr lang="en-US" sz="2800" dirty="0" err="1">
                <a:solidFill>
                  <a:srgbClr val="FF0000"/>
                </a:solidFill>
              </a:rPr>
              <a:t>một</a:t>
            </a:r>
            <a:r>
              <a:rPr lang="en-US" sz="2800" dirty="0">
                <a:solidFill>
                  <a:srgbClr val="FF0000"/>
                </a:solidFill>
              </a:rPr>
              <a:t> </a:t>
            </a:r>
            <a:r>
              <a:rPr lang="en-US" sz="2800" dirty="0" err="1">
                <a:solidFill>
                  <a:srgbClr val="FF0000"/>
                </a:solidFill>
              </a:rPr>
              <a:t>gậy</a:t>
            </a:r>
            <a:r>
              <a:rPr lang="en-US" sz="2800" dirty="0">
                <a:solidFill>
                  <a:srgbClr val="FF0000"/>
                </a:solidFill>
              </a:rPr>
              <a:t> </a:t>
            </a:r>
            <a:r>
              <a:rPr lang="en-US" sz="2800" i="1" dirty="0" err="1">
                <a:solidFill>
                  <a:srgbClr val="FF0000"/>
                </a:solidFill>
              </a:rPr>
              <a:t>thác</a:t>
            </a:r>
            <a:r>
              <a:rPr lang="en-US" sz="2800" i="1" dirty="0">
                <a:solidFill>
                  <a:srgbClr val="FF0000"/>
                </a:solidFill>
              </a:rPr>
              <a:t> </a:t>
            </a:r>
            <a:r>
              <a:rPr lang="en-US" sz="2800" i="1" dirty="0" err="1">
                <a:solidFill>
                  <a:srgbClr val="FF0000"/>
                </a:solidFill>
              </a:rPr>
              <a:t>rầy</a:t>
            </a:r>
            <a:r>
              <a:rPr lang="en-US" sz="2800" i="1" dirty="0">
                <a:solidFill>
                  <a:srgbClr val="FF0000"/>
                </a:solidFill>
              </a:rPr>
              <a:t> </a:t>
            </a:r>
            <a:r>
              <a:rPr lang="en-US" sz="2800" i="1" dirty="0" err="1">
                <a:solidFill>
                  <a:srgbClr val="FF0000"/>
                </a:solidFill>
              </a:rPr>
              <a:t>thân</a:t>
            </a:r>
            <a:r>
              <a:rPr lang="en-US" sz="2800" i="1" dirty="0">
                <a:solidFill>
                  <a:srgbClr val="FF0000"/>
                </a:solidFill>
              </a:rPr>
              <a:t> </a:t>
            </a:r>
            <a:r>
              <a:rPr lang="en-US" sz="2800" i="1" dirty="0" err="1">
                <a:solidFill>
                  <a:srgbClr val="FF0000"/>
                </a:solidFill>
              </a:rPr>
              <a:t>vong</a:t>
            </a:r>
            <a:r>
              <a:rPr lang="en-US" sz="2800" dirty="0">
                <a:solidFill>
                  <a:srgbClr val="FF0000"/>
                </a:solidFill>
              </a:rPr>
              <a:t>.</a:t>
            </a:r>
          </a:p>
        </p:txBody>
      </p:sp>
      <p:pic>
        <p:nvPicPr>
          <p:cNvPr id="18" name="Picture 17">
            <a:extLst>
              <a:ext uri="{FF2B5EF4-FFF2-40B4-BE49-F238E27FC236}">
                <a16:creationId xmlns:a16="http://schemas.microsoft.com/office/drawing/2014/main" id="{6D5F1D0A-C11C-5DBE-A838-DA9CF64762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102701" y="5057412"/>
            <a:ext cx="1402479" cy="8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0A928E-777E-83B7-6ED7-C60E1E3A81B0}"/>
              </a:ext>
            </a:extLst>
          </p:cNvPr>
          <p:cNvSpPr txBox="1"/>
          <p:nvPr/>
        </p:nvSpPr>
        <p:spPr>
          <a:xfrm>
            <a:off x="1036515" y="3090486"/>
            <a:ext cx="7082148" cy="1953868"/>
          </a:xfrm>
          <a:prstGeom prst="rect">
            <a:avLst/>
          </a:prstGeom>
          <a:noFill/>
        </p:spPr>
        <p:txBody>
          <a:bodyPr wrap="square">
            <a:spAutoFit/>
          </a:bodyPr>
          <a:lstStyle/>
          <a:p>
            <a:pPr algn="just">
              <a:lnSpc>
                <a:spcPct val="150000"/>
              </a:lnSpc>
            </a:pPr>
            <a:r>
              <a:rPr lang="en-US" sz="2800" b="1" dirty="0" err="1"/>
              <a:t>Nhịp</a:t>
            </a:r>
            <a:r>
              <a:rPr lang="en-US" sz="2800" b="1" dirty="0"/>
              <a:t> </a:t>
            </a:r>
            <a:r>
              <a:rPr lang="en-US" sz="2800" b="1" dirty="0" err="1"/>
              <a:t>điệu</a:t>
            </a:r>
            <a:r>
              <a:rPr lang="en-US" sz="2800" b="1" dirty="0"/>
              <a:t>:</a:t>
            </a:r>
            <a:r>
              <a:rPr lang="vi-VN" sz="2800" b="1" dirty="0"/>
              <a:t> </a:t>
            </a:r>
            <a:r>
              <a:rPr lang="vi-VN" sz="2800" dirty="0"/>
              <a:t>mẽ sôi nổi</a:t>
            </a:r>
            <a:r>
              <a:rPr lang="en-US" sz="2800" dirty="0"/>
              <a:t>, </a:t>
            </a:r>
            <a:r>
              <a:rPr lang="en-US" sz="2800" dirty="0" err="1"/>
              <a:t>gấp</a:t>
            </a:r>
            <a:r>
              <a:rPr lang="en-US" sz="2800" dirty="0"/>
              <a:t> </a:t>
            </a:r>
            <a:r>
              <a:rPr lang="en-US" sz="2800" dirty="0" err="1"/>
              <a:t>gáp</a:t>
            </a:r>
            <a:r>
              <a:rPr lang="vi-VN" sz="2800" dirty="0"/>
              <a:t> đã tô đậm không khí hào hùng </a:t>
            </a:r>
            <a:r>
              <a:rPr lang="en-US" sz="2800" dirty="0" err="1"/>
              <a:t>nhưng</a:t>
            </a:r>
            <a:r>
              <a:rPr lang="en-US" sz="2800" dirty="0"/>
              <a:t> cũng </a:t>
            </a:r>
            <a:r>
              <a:rPr lang="en-US" sz="2800" dirty="0" err="1"/>
              <a:t>đầy</a:t>
            </a:r>
            <a:r>
              <a:rPr lang="en-US" sz="2800" dirty="0"/>
              <a:t> </a:t>
            </a:r>
            <a:r>
              <a:rPr lang="en-US" sz="2800" dirty="0" err="1"/>
              <a:t>hiểm</a:t>
            </a:r>
            <a:r>
              <a:rPr lang="en-US" sz="2800" dirty="0"/>
              <a:t> </a:t>
            </a:r>
            <a:r>
              <a:rPr lang="en-US" sz="2800" dirty="0" err="1"/>
              <a:t>nguy</a:t>
            </a:r>
            <a:r>
              <a:rPr lang="en-US" sz="2800" dirty="0"/>
              <a:t>, </a:t>
            </a:r>
            <a:r>
              <a:rPr lang="en-US" sz="2800" dirty="0" err="1"/>
              <a:t>căng</a:t>
            </a:r>
            <a:r>
              <a:rPr lang="en-US" sz="2800" dirty="0"/>
              <a:t> </a:t>
            </a:r>
            <a:r>
              <a:rPr lang="en-US" sz="2800" dirty="0" err="1"/>
              <a:t>thẳng</a:t>
            </a:r>
            <a:r>
              <a:rPr lang="en-US" sz="2800" dirty="0"/>
              <a:t> </a:t>
            </a:r>
            <a:r>
              <a:rPr lang="en-US" sz="2800" dirty="0" err="1"/>
              <a:t>của</a:t>
            </a:r>
            <a:r>
              <a:rPr lang="en-US" sz="2800" dirty="0"/>
              <a:t> </a:t>
            </a:r>
            <a:r>
              <a:rPr lang="en-US" sz="2800" dirty="0" err="1"/>
              <a:t>cuộc</a:t>
            </a:r>
            <a:r>
              <a:rPr lang="en-US" sz="2800" dirty="0"/>
              <a:t> </a:t>
            </a:r>
            <a:r>
              <a:rPr lang="en-US" sz="2800" dirty="0" err="1"/>
              <a:t>chiến</a:t>
            </a:r>
            <a:r>
              <a:rPr lang="en-US" sz="2800" dirty="0"/>
              <a:t>.</a:t>
            </a:r>
          </a:p>
        </p:txBody>
      </p:sp>
      <p:sp>
        <p:nvSpPr>
          <p:cNvPr id="5" name="Rectangle: Rounded Corners 4">
            <a:extLst>
              <a:ext uri="{FF2B5EF4-FFF2-40B4-BE49-F238E27FC236}">
                <a16:creationId xmlns:a16="http://schemas.microsoft.com/office/drawing/2014/main" id="{6D7D8D0C-9AF5-718D-37E3-1A0F94A09447}"/>
              </a:ext>
            </a:extLst>
          </p:cNvPr>
          <p:cNvSpPr/>
          <p:nvPr/>
        </p:nvSpPr>
        <p:spPr>
          <a:xfrm rot="2700000">
            <a:off x="284382" y="3409644"/>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3514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23084"/>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图片 7">
            <a:extLst>
              <a:ext uri="{FF2B5EF4-FFF2-40B4-BE49-F238E27FC236}">
                <a16:creationId xmlns:a16="http://schemas.microsoft.com/office/drawing/2014/main" id="{BA160CF2-ED09-5CA9-D568-1CA170B9F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590" y="542349"/>
            <a:ext cx="11916076" cy="6075460"/>
          </a:xfrm>
          <a:prstGeom prst="rect">
            <a:avLst/>
          </a:prstGeom>
        </p:spPr>
      </p:pic>
      <p:sp>
        <p:nvSpPr>
          <p:cNvPr id="5" name="TextBox 4">
            <a:extLst>
              <a:ext uri="{FF2B5EF4-FFF2-40B4-BE49-F238E27FC236}">
                <a16:creationId xmlns:a16="http://schemas.microsoft.com/office/drawing/2014/main" id="{386CC194-C60D-560E-44E3-C7DC40B42545}"/>
              </a:ext>
            </a:extLst>
          </p:cNvPr>
          <p:cNvSpPr txBox="1"/>
          <p:nvPr/>
        </p:nvSpPr>
        <p:spPr>
          <a:xfrm>
            <a:off x="1301455" y="2771359"/>
            <a:ext cx="5938788" cy="2246769"/>
          </a:xfrm>
          <a:prstGeom prst="rect">
            <a:avLst/>
          </a:prstGeom>
          <a:noFill/>
        </p:spPr>
        <p:txBody>
          <a:bodyPr wrap="square" rtlCol="0">
            <a:spAutoFit/>
          </a:bodyPr>
          <a:lstStyle/>
          <a:p>
            <a:pPr lvl="0" algn="just"/>
            <a:r>
              <a:rPr lang="vi-VN" sz="2800" b="1" dirty="0">
                <a:latin typeface="#9Slide03 AmpleSoft" panose="02000000000000000000" pitchFamily="2" charset="0"/>
              </a:rPr>
              <a:t>Tình cảm, thái độ của người kể chuyện với nhân vật</a:t>
            </a:r>
            <a:r>
              <a:rPr lang="vi-VN" sz="2800" dirty="0">
                <a:latin typeface="#9Slide03 AmpleSoft" panose="02000000000000000000" pitchFamily="2" charset="0"/>
              </a:rPr>
              <a:t>: qua cách kể, cách miêu tả sự việc và nhân vật, tác giả thể hiện lòng yêu mến, ngưỡng mộ và ngợi ca đối với Lục Vân Tiên.</a:t>
            </a:r>
            <a:endParaRPr lang="en-US" sz="2800" dirty="0">
              <a:latin typeface="#9Slide03 AmpleSoft" panose="02000000000000000000" pitchFamily="2" charset="0"/>
            </a:endParaRPr>
          </a:p>
        </p:txBody>
      </p:sp>
    </p:spTree>
    <p:extLst>
      <p:ext uri="{BB962C8B-B14F-4D97-AF65-F5344CB8AC3E}">
        <p14:creationId xmlns:p14="http://schemas.microsoft.com/office/powerpoint/2010/main" val="1082958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214024"/>
            <a:ext cx="7976966" cy="6075702"/>
          </a:xfrm>
          <a:prstGeom prst="rect">
            <a:avLst/>
          </a:prstGeom>
          <a:noFill/>
        </p:spPr>
        <p:txBody>
          <a:bodyPr wrap="square">
            <a:spAutoFit/>
          </a:bodyPr>
          <a:lstStyle/>
          <a:p>
            <a:pPr algn="just"/>
            <a:r>
              <a:rPr lang="en-US" sz="2800" b="1" dirty="0">
                <a:solidFill>
                  <a:srgbClr val="FF0000"/>
                </a:solidFill>
              </a:rPr>
              <a:t>b. Khi </a:t>
            </a:r>
            <a:r>
              <a:rPr lang="en-US" sz="2800" b="1" dirty="0" err="1">
                <a:solidFill>
                  <a:srgbClr val="FF0000"/>
                </a:solidFill>
              </a:rPr>
              <a:t>Lục</a:t>
            </a:r>
            <a:r>
              <a:rPr lang="en-US" sz="2800" b="1" dirty="0">
                <a:solidFill>
                  <a:srgbClr val="FF0000"/>
                </a:solidFill>
              </a:rPr>
              <a:t> Vân Tiên </a:t>
            </a:r>
            <a:r>
              <a:rPr lang="en-US" sz="2800" b="1" dirty="0" err="1">
                <a:solidFill>
                  <a:srgbClr val="FF0000"/>
                </a:solidFill>
              </a:rPr>
              <a:t>ứng</a:t>
            </a:r>
            <a:r>
              <a:rPr lang="en-US" sz="2800" b="1" dirty="0">
                <a:solidFill>
                  <a:srgbClr val="FF0000"/>
                </a:solidFill>
              </a:rPr>
              <a:t> </a:t>
            </a:r>
            <a:r>
              <a:rPr lang="en-US" sz="2800" b="1" dirty="0" err="1">
                <a:solidFill>
                  <a:srgbClr val="FF0000"/>
                </a:solidFill>
              </a:rPr>
              <a:t>xử</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Kiều</a:t>
            </a:r>
            <a:r>
              <a:rPr lang="en-US" sz="2800" b="1" dirty="0">
                <a:solidFill>
                  <a:srgbClr val="FF0000"/>
                </a:solidFill>
              </a:rPr>
              <a:t> </a:t>
            </a:r>
            <a:r>
              <a:rPr lang="en-US" sz="2800" b="1" dirty="0" err="1">
                <a:solidFill>
                  <a:srgbClr val="FF0000"/>
                </a:solidFill>
              </a:rPr>
              <a:t>Nguyệt</a:t>
            </a:r>
            <a:r>
              <a:rPr lang="en-US" sz="2800" b="1" dirty="0">
                <a:solidFill>
                  <a:srgbClr val="FF0000"/>
                </a:solidFill>
              </a:rPr>
              <a:t> Nga</a:t>
            </a:r>
            <a:endParaRPr lang="en-US" sz="2800" dirty="0">
              <a:solidFill>
                <a:srgbClr val="FF0000"/>
              </a:solidFill>
            </a:endParaRPr>
          </a:p>
          <a:p>
            <a:pPr marL="285750" indent="-285750" algn="just">
              <a:lnSpc>
                <a:spcPct val="150000"/>
              </a:lnSpc>
              <a:buFontTx/>
              <a:buChar char="-"/>
            </a:pPr>
            <a:r>
              <a:rPr lang="en-US" sz="2800" b="1" dirty="0"/>
              <a:t>Sau khi </a:t>
            </a:r>
            <a:r>
              <a:rPr lang="en-US" sz="2800" b="1" dirty="0" err="1"/>
              <a:t>đánh</a:t>
            </a:r>
            <a:r>
              <a:rPr lang="en-US" sz="2800" b="1" dirty="0"/>
              <a:t> </a:t>
            </a:r>
            <a:r>
              <a:rPr lang="en-US" sz="2800" b="1" dirty="0" err="1"/>
              <a:t>cướp</a:t>
            </a:r>
            <a:r>
              <a:rPr lang="en-US" sz="2800" dirty="0"/>
              <a:t>: </a:t>
            </a:r>
            <a:r>
              <a:rPr lang="en-US" sz="2800" dirty="0" err="1"/>
              <a:t>Lục</a:t>
            </a:r>
            <a:r>
              <a:rPr lang="en-US" sz="2800" dirty="0"/>
              <a:t> Vân Tiên </a:t>
            </a:r>
            <a:r>
              <a:rPr lang="en-US" sz="2800" dirty="0" err="1"/>
              <a:t>ân</a:t>
            </a:r>
            <a:r>
              <a:rPr lang="en-US" sz="2800" dirty="0"/>
              <a:t> cần hỏi </a:t>
            </a:r>
            <a:r>
              <a:rPr lang="en-US" sz="2800" dirty="0" err="1"/>
              <a:t>han</a:t>
            </a:r>
            <a:r>
              <a:rPr lang="en-US" sz="2800" dirty="0"/>
              <a:t> </a:t>
            </a:r>
            <a:r>
              <a:rPr lang="en-US" sz="2800" dirty="0" err="1"/>
              <a:t>người</a:t>
            </a:r>
            <a:r>
              <a:rPr lang="en-US" sz="2800" dirty="0"/>
              <a:t> </a:t>
            </a:r>
            <a:r>
              <a:rPr lang="en-US" sz="2800" dirty="0" err="1"/>
              <a:t>gặp</a:t>
            </a:r>
            <a:r>
              <a:rPr lang="en-US" sz="2800" dirty="0"/>
              <a:t> </a:t>
            </a:r>
            <a:r>
              <a:rPr lang="en-US" sz="2800" dirty="0" err="1"/>
              <a:t>nạn</a:t>
            </a:r>
            <a:r>
              <a:rPr lang="en-US" sz="2800" dirty="0"/>
              <a:t>: </a:t>
            </a:r>
            <a:r>
              <a:rPr lang="en-US" sz="2800" i="1" dirty="0"/>
              <a:t>Hỏi: “Ai than </a:t>
            </a:r>
            <a:r>
              <a:rPr lang="en-US" sz="2800" i="1" dirty="0" err="1"/>
              <a:t>khóc</a:t>
            </a:r>
            <a:r>
              <a:rPr lang="en-US" sz="2800" i="1" dirty="0"/>
              <a:t> ở </a:t>
            </a:r>
            <a:r>
              <a:rPr lang="en-US" sz="2800" i="1" dirty="0" err="1"/>
              <a:t>trong</a:t>
            </a:r>
            <a:r>
              <a:rPr lang="en-US" sz="2800" i="1" dirty="0"/>
              <a:t> xe </a:t>
            </a:r>
            <a:r>
              <a:rPr lang="en-US" sz="2800" i="1" dirty="0" err="1"/>
              <a:t>nầy</a:t>
            </a:r>
            <a:r>
              <a:rPr lang="en-US" sz="2800" i="1" dirty="0"/>
              <a:t>?”</a:t>
            </a:r>
            <a:r>
              <a:rPr lang="en-US" sz="2800" dirty="0"/>
              <a:t> tính </a:t>
            </a:r>
            <a:r>
              <a:rPr lang="en-US" sz="2800" dirty="0" err="1"/>
              <a:t>cách</a:t>
            </a:r>
            <a:r>
              <a:rPr lang="en-US" sz="2800" dirty="0"/>
              <a:t> </a:t>
            </a:r>
            <a:r>
              <a:rPr lang="en-US" sz="2800" dirty="0" err="1"/>
              <a:t>tận</a:t>
            </a:r>
            <a:r>
              <a:rPr lang="en-US" sz="2800" dirty="0"/>
              <a:t> tâm, chu </a:t>
            </a:r>
            <a:r>
              <a:rPr lang="en-US" sz="2800" dirty="0" err="1"/>
              <a:t>đáo</a:t>
            </a:r>
            <a:r>
              <a:rPr lang="en-US" sz="2800" dirty="0"/>
              <a:t>.</a:t>
            </a:r>
          </a:p>
          <a:p>
            <a:pPr algn="just">
              <a:lnSpc>
                <a:spcPct val="130000"/>
              </a:lnSpc>
            </a:pPr>
            <a:r>
              <a:rPr lang="en-US" sz="2800" dirty="0"/>
              <a:t>- </a:t>
            </a:r>
            <a:r>
              <a:rPr lang="en-US" sz="2800" b="1" dirty="0"/>
              <a:t>Khi </a:t>
            </a:r>
            <a:r>
              <a:rPr lang="en-US" sz="2800" b="1" dirty="0" err="1"/>
              <a:t>Kiều</a:t>
            </a:r>
            <a:r>
              <a:rPr lang="en-US" sz="2800" b="1" dirty="0"/>
              <a:t> </a:t>
            </a:r>
            <a:r>
              <a:rPr lang="en-US" sz="2800" b="1" dirty="0" err="1"/>
              <a:t>Nguyệt</a:t>
            </a:r>
            <a:r>
              <a:rPr lang="en-US" sz="2800" b="1" dirty="0"/>
              <a:t> Nga </a:t>
            </a:r>
            <a:r>
              <a:rPr lang="en-US" sz="2800" b="1" dirty="0" err="1"/>
              <a:t>mong</a:t>
            </a:r>
            <a:r>
              <a:rPr lang="en-US" sz="2800" b="1" dirty="0"/>
              <a:t> muốn </a:t>
            </a:r>
            <a:r>
              <a:rPr lang="en-US" sz="2800" b="1" dirty="0" err="1"/>
              <a:t>đền</a:t>
            </a:r>
            <a:r>
              <a:rPr lang="en-US" sz="2800" b="1" dirty="0"/>
              <a:t> </a:t>
            </a:r>
            <a:r>
              <a:rPr lang="en-US" sz="2800" b="1" dirty="0" err="1"/>
              <a:t>ơn</a:t>
            </a:r>
            <a:r>
              <a:rPr lang="en-US" sz="2800" dirty="0"/>
              <a:t>: </a:t>
            </a:r>
            <a:r>
              <a:rPr lang="en-US" sz="2800" dirty="0" err="1"/>
              <a:t>Lục</a:t>
            </a:r>
            <a:r>
              <a:rPr lang="en-US" sz="2800" dirty="0"/>
              <a:t> Vân Tiên chỉ </a:t>
            </a:r>
            <a:r>
              <a:rPr lang="en-US" sz="2800" dirty="0" err="1"/>
              <a:t>cười</a:t>
            </a:r>
            <a:r>
              <a:rPr lang="en-US" sz="2800" dirty="0"/>
              <a:t> </a:t>
            </a:r>
            <a:r>
              <a:rPr lang="en-US" sz="2800" dirty="0" err="1"/>
              <a:t>và</a:t>
            </a:r>
            <a:r>
              <a:rPr lang="en-US" sz="2800" dirty="0"/>
              <a:t> </a:t>
            </a:r>
            <a:r>
              <a:rPr lang="en-US" sz="2800" dirty="0" err="1"/>
              <a:t>từ</a:t>
            </a:r>
            <a:r>
              <a:rPr lang="en-US" sz="2800" dirty="0"/>
              <a:t> </a:t>
            </a:r>
            <a:r>
              <a:rPr lang="en-US" sz="2800" dirty="0" err="1"/>
              <a:t>chối</a:t>
            </a:r>
            <a:r>
              <a:rPr lang="en-US" sz="2800" dirty="0"/>
              <a:t>: </a:t>
            </a:r>
            <a:r>
              <a:rPr lang="en-US" sz="2800" i="1" dirty="0"/>
              <a:t>Làm </a:t>
            </a:r>
            <a:r>
              <a:rPr lang="en-US" sz="2800" i="1" dirty="0" err="1"/>
              <a:t>ơn</a:t>
            </a:r>
            <a:r>
              <a:rPr lang="en-US" sz="2800" i="1" dirty="0"/>
              <a:t> </a:t>
            </a:r>
            <a:r>
              <a:rPr lang="en-US" sz="2800" i="1" dirty="0" err="1"/>
              <a:t>há</a:t>
            </a:r>
            <a:r>
              <a:rPr lang="en-US" sz="2800" i="1" dirty="0"/>
              <a:t> </a:t>
            </a:r>
            <a:r>
              <a:rPr lang="en-US" sz="2800" i="1" dirty="0" err="1"/>
              <a:t>dễ</a:t>
            </a:r>
            <a:r>
              <a:rPr lang="en-US" sz="2800" i="1" dirty="0"/>
              <a:t> </a:t>
            </a:r>
            <a:r>
              <a:rPr lang="en-US" sz="2800" i="1" dirty="0" err="1"/>
              <a:t>trông</a:t>
            </a:r>
            <a:r>
              <a:rPr lang="en-US" sz="2800" i="1" dirty="0"/>
              <a:t> </a:t>
            </a:r>
            <a:r>
              <a:rPr lang="en-US" sz="2800" i="1" dirty="0" err="1"/>
              <a:t>người</a:t>
            </a:r>
            <a:r>
              <a:rPr lang="en-US" sz="2800" i="1" dirty="0"/>
              <a:t> </a:t>
            </a:r>
            <a:r>
              <a:rPr lang="en-US" sz="2800" i="1" dirty="0" err="1"/>
              <a:t>trả</a:t>
            </a:r>
            <a:r>
              <a:rPr lang="en-US" sz="2800" i="1" dirty="0"/>
              <a:t> </a:t>
            </a:r>
            <a:r>
              <a:rPr lang="en-US" sz="2800" i="1" dirty="0" err="1"/>
              <a:t>ơn</a:t>
            </a:r>
            <a:r>
              <a:rPr lang="en-US" sz="2800" i="1" dirty="0"/>
              <a:t>.</a:t>
            </a:r>
            <a:r>
              <a:rPr lang="en-US" sz="2800" dirty="0"/>
              <a:t> </a:t>
            </a:r>
            <a:r>
              <a:rPr lang="en-US" sz="2800" dirty="0" err="1"/>
              <a:t>Với</a:t>
            </a:r>
            <a:r>
              <a:rPr lang="en-US" sz="2800" dirty="0"/>
              <a:t> </a:t>
            </a:r>
            <a:r>
              <a:rPr lang="en-US" sz="2800" dirty="0" err="1"/>
              <a:t>chàng</a:t>
            </a:r>
            <a:r>
              <a:rPr lang="en-US" sz="2800" dirty="0"/>
              <a:t>, làm việc </a:t>
            </a:r>
            <a:r>
              <a:rPr lang="en-US" sz="2800" dirty="0" err="1"/>
              <a:t>nghĩa</a:t>
            </a:r>
            <a:r>
              <a:rPr lang="en-US" sz="2800" dirty="0"/>
              <a:t> là </a:t>
            </a:r>
            <a:r>
              <a:rPr lang="en-US" sz="2800" dirty="0" err="1"/>
              <a:t>bổn</a:t>
            </a:r>
            <a:r>
              <a:rPr lang="en-US" sz="2800" dirty="0"/>
              <a:t> </a:t>
            </a:r>
            <a:r>
              <a:rPr lang="en-US" sz="2800" dirty="0" err="1"/>
              <a:t>phận</a:t>
            </a:r>
            <a:r>
              <a:rPr lang="en-US" sz="2800" dirty="0"/>
              <a:t>, </a:t>
            </a:r>
            <a:r>
              <a:rPr lang="en-US" sz="2800" dirty="0" err="1"/>
              <a:t>trách</a:t>
            </a:r>
            <a:r>
              <a:rPr lang="en-US" sz="2800" dirty="0"/>
              <a:t> </a:t>
            </a:r>
            <a:r>
              <a:rPr lang="en-US" sz="2800" dirty="0" err="1"/>
              <a:t>nhiệm</a:t>
            </a:r>
            <a:r>
              <a:rPr lang="en-US" sz="2800" dirty="0"/>
              <a:t> </a:t>
            </a:r>
            <a:r>
              <a:rPr lang="en-US" sz="2800" dirty="0" err="1"/>
              <a:t>của</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i="1" dirty="0"/>
              <a:t>Nhớ </a:t>
            </a:r>
            <a:r>
              <a:rPr lang="en-US" sz="2800" i="1" dirty="0" err="1"/>
              <a:t>câu</a:t>
            </a:r>
            <a:r>
              <a:rPr lang="en-US" sz="2800" i="1" dirty="0"/>
              <a:t> </a:t>
            </a:r>
            <a:r>
              <a:rPr lang="en-US" sz="2800" i="1" dirty="0" err="1"/>
              <a:t>kiến</a:t>
            </a:r>
            <a:r>
              <a:rPr lang="en-US" sz="2800" i="1" dirty="0"/>
              <a:t> </a:t>
            </a:r>
            <a:r>
              <a:rPr lang="en-US" sz="2800" i="1" dirty="0" err="1"/>
              <a:t>nghĩa</a:t>
            </a:r>
            <a:r>
              <a:rPr lang="en-US" sz="2800" i="1" dirty="0"/>
              <a:t> </a:t>
            </a:r>
            <a:r>
              <a:rPr lang="en-US" sz="2800" i="1" dirty="0" err="1"/>
              <a:t>bất</a:t>
            </a:r>
            <a:r>
              <a:rPr lang="en-US" sz="2800" i="1" dirty="0"/>
              <a:t> vi/ Làm </a:t>
            </a:r>
            <a:r>
              <a:rPr lang="en-US" sz="2800" i="1" dirty="0" err="1"/>
              <a:t>người</a:t>
            </a:r>
            <a:r>
              <a:rPr lang="en-US" sz="2800" i="1" dirty="0"/>
              <a:t> thế ấy cũng phi </a:t>
            </a:r>
            <a:r>
              <a:rPr lang="en-US" sz="2800" i="1" dirty="0" err="1"/>
              <a:t>anh</a:t>
            </a:r>
            <a:r>
              <a:rPr lang="en-US" sz="2800" i="1" dirty="0"/>
              <a:t> </a:t>
            </a:r>
            <a:r>
              <a:rPr lang="en-US" sz="2800" i="1" dirty="0" err="1"/>
              <a:t>hùng</a:t>
            </a:r>
            <a:r>
              <a:rPr lang="en-US" sz="2800" i="1" dirty="0"/>
              <a:t>.</a:t>
            </a:r>
            <a:r>
              <a:rPr lang="en-US" sz="2800" dirty="0"/>
              <a:t> </a:t>
            </a:r>
          </a:p>
          <a:p>
            <a:pPr algn="just">
              <a:lnSpc>
                <a:spcPct val="150000"/>
              </a:lnSpc>
            </a:pPr>
            <a:endParaRPr lang="en-US" sz="4000" dirty="0"/>
          </a:p>
        </p:txBody>
      </p:sp>
      <p:sp>
        <p:nvSpPr>
          <p:cNvPr id="2" name="TextBox 1">
            <a:extLst>
              <a:ext uri="{FF2B5EF4-FFF2-40B4-BE49-F238E27FC236}">
                <a16:creationId xmlns:a16="http://schemas.microsoft.com/office/drawing/2014/main" id="{561DC42F-59BA-67BC-C7F0-265B80179032}"/>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24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214024"/>
            <a:ext cx="7359238" cy="3892861"/>
          </a:xfrm>
          <a:prstGeom prst="rect">
            <a:avLst/>
          </a:prstGeom>
          <a:noFill/>
        </p:spPr>
        <p:txBody>
          <a:bodyPr wrap="square">
            <a:spAutoFit/>
          </a:bodyPr>
          <a:lstStyle/>
          <a:p>
            <a:pPr algn="just">
              <a:lnSpc>
                <a:spcPct val="150000"/>
              </a:lnSpc>
            </a:pPr>
            <a:r>
              <a:rPr lang="en-US" sz="2800" dirty="0">
                <a:sym typeface="Wingdings" panose="05000000000000000000" pitchFamily="2" charset="2"/>
              </a:rPr>
              <a:t></a:t>
            </a:r>
            <a:r>
              <a:rPr lang="en-US" sz="2800" dirty="0"/>
              <a:t> </a:t>
            </a:r>
            <a:r>
              <a:rPr lang="en-US" sz="2800" dirty="0" err="1"/>
              <a:t>Lời</a:t>
            </a:r>
            <a:r>
              <a:rPr lang="en-US" sz="2800" dirty="0"/>
              <a:t> </a:t>
            </a:r>
            <a:r>
              <a:rPr lang="en-US" sz="2800" dirty="0" err="1"/>
              <a:t>nói</a:t>
            </a:r>
            <a:r>
              <a:rPr lang="en-US" sz="2800" dirty="0"/>
              <a:t> đó </a:t>
            </a:r>
            <a:r>
              <a:rPr lang="en-US" sz="2800" dirty="0" err="1"/>
              <a:t>cho</a:t>
            </a:r>
            <a:r>
              <a:rPr lang="en-US" sz="2800" dirty="0"/>
              <a:t> thấy </a:t>
            </a:r>
            <a:r>
              <a:rPr lang="en-US" sz="2800" dirty="0" err="1"/>
              <a:t>quan</a:t>
            </a:r>
            <a:r>
              <a:rPr lang="en-US" sz="2800" dirty="0"/>
              <a:t> </a:t>
            </a:r>
            <a:r>
              <a:rPr lang="en-US" sz="2800" dirty="0" err="1"/>
              <a:t>niệm</a:t>
            </a:r>
            <a:r>
              <a:rPr lang="en-US" sz="2800" dirty="0"/>
              <a:t> </a:t>
            </a:r>
            <a:r>
              <a:rPr lang="en-US" sz="2800" dirty="0" err="1"/>
              <a:t>lẽ</a:t>
            </a:r>
            <a:r>
              <a:rPr lang="en-US" sz="2800" dirty="0"/>
              <a:t> </a:t>
            </a:r>
            <a:r>
              <a:rPr lang="en-US" sz="2800" dirty="0" err="1"/>
              <a:t>sống</a:t>
            </a:r>
            <a:r>
              <a:rPr lang="en-US" sz="2800" dirty="0"/>
              <a:t> </a:t>
            </a:r>
            <a:r>
              <a:rPr lang="en-US" sz="2800" dirty="0" err="1"/>
              <a:t>của</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thấy việc </a:t>
            </a:r>
            <a:r>
              <a:rPr lang="en-US" sz="2800" dirty="0" err="1"/>
              <a:t>nghĩa</a:t>
            </a:r>
            <a:r>
              <a:rPr lang="en-US" sz="2800" dirty="0"/>
              <a:t> là </a:t>
            </a:r>
            <a:r>
              <a:rPr lang="en-US" sz="2800" dirty="0" err="1"/>
              <a:t>phải</a:t>
            </a:r>
            <a:r>
              <a:rPr lang="en-US" sz="2800" dirty="0"/>
              <a:t> làm, làm việc </a:t>
            </a:r>
            <a:r>
              <a:rPr lang="en-US" sz="2800" dirty="0" err="1"/>
              <a:t>nghĩa</a:t>
            </a:r>
            <a:r>
              <a:rPr lang="en-US" sz="2800" dirty="0"/>
              <a:t> </a:t>
            </a:r>
            <a:r>
              <a:rPr lang="en-US" sz="2800" dirty="0" err="1"/>
              <a:t>không</a:t>
            </a:r>
            <a:r>
              <a:rPr lang="en-US" sz="2800" dirty="0"/>
              <a:t> cần </a:t>
            </a:r>
            <a:r>
              <a:rPr lang="en-US" sz="2800" dirty="0" err="1"/>
              <a:t>trả</a:t>
            </a:r>
            <a:r>
              <a:rPr lang="en-US" sz="2800" dirty="0"/>
              <a:t> </a:t>
            </a:r>
            <a:r>
              <a:rPr lang="en-US" sz="2800" dirty="0" err="1"/>
              <a:t>ơn</a:t>
            </a:r>
            <a:r>
              <a:rPr lang="en-US" sz="2800" dirty="0"/>
              <a:t>.</a:t>
            </a:r>
          </a:p>
          <a:p>
            <a:pPr algn="just">
              <a:lnSpc>
                <a:spcPct val="150000"/>
              </a:lnSpc>
            </a:pPr>
            <a:r>
              <a:rPr lang="en-US" sz="2800" dirty="0">
                <a:solidFill>
                  <a:srgbClr val="FF0000"/>
                </a:solidFill>
              </a:rPr>
              <a:t>=&gt; Vân Tiên </a:t>
            </a:r>
            <a:r>
              <a:rPr lang="en-US" sz="2800" dirty="0" err="1">
                <a:solidFill>
                  <a:srgbClr val="FF0000"/>
                </a:solidFill>
              </a:rPr>
              <a:t>đích</a:t>
            </a:r>
            <a:r>
              <a:rPr lang="en-US" sz="2800" dirty="0">
                <a:solidFill>
                  <a:srgbClr val="FF0000"/>
                </a:solidFill>
              </a:rPr>
              <a:t> </a:t>
            </a:r>
            <a:r>
              <a:rPr lang="en-US" sz="2800" dirty="0" err="1">
                <a:solidFill>
                  <a:srgbClr val="FF0000"/>
                </a:solidFill>
              </a:rPr>
              <a:t>thực</a:t>
            </a:r>
            <a:r>
              <a:rPr lang="en-US" sz="2800" dirty="0">
                <a:solidFill>
                  <a:srgbClr val="FF0000"/>
                </a:solidFill>
              </a:rPr>
              <a:t> là </a:t>
            </a:r>
            <a:r>
              <a:rPr lang="en-US" sz="2800" dirty="0" err="1">
                <a:solidFill>
                  <a:srgbClr val="FF0000"/>
                </a:solidFill>
              </a:rPr>
              <a:t>một</a:t>
            </a:r>
            <a:r>
              <a:rPr lang="en-US" sz="2800" dirty="0">
                <a:solidFill>
                  <a:srgbClr val="FF0000"/>
                </a:solidFill>
              </a:rPr>
              <a:t> </a:t>
            </a:r>
            <a:r>
              <a:rPr lang="en-US" sz="2800" dirty="0" err="1">
                <a:solidFill>
                  <a:srgbClr val="FF0000"/>
                </a:solidFill>
              </a:rPr>
              <a:t>người</a:t>
            </a:r>
            <a:r>
              <a:rPr lang="en-US" sz="2800" dirty="0">
                <a:solidFill>
                  <a:srgbClr val="FF0000"/>
                </a:solidFill>
              </a:rPr>
              <a:t> </a:t>
            </a:r>
            <a:r>
              <a:rPr lang="en-US" sz="2800" dirty="0" err="1">
                <a:solidFill>
                  <a:srgbClr val="FF0000"/>
                </a:solidFill>
              </a:rPr>
              <a:t>anh</a:t>
            </a:r>
            <a:r>
              <a:rPr lang="en-US" sz="2800" dirty="0">
                <a:solidFill>
                  <a:srgbClr val="FF0000"/>
                </a:solidFill>
              </a:rPr>
              <a:t> </a:t>
            </a:r>
            <a:r>
              <a:rPr lang="en-US" sz="2800" dirty="0" err="1">
                <a:solidFill>
                  <a:srgbClr val="FF0000"/>
                </a:solidFill>
              </a:rPr>
              <a:t>hùng</a:t>
            </a:r>
            <a:r>
              <a:rPr lang="en-US" sz="2800" dirty="0">
                <a:solidFill>
                  <a:srgbClr val="FF0000"/>
                </a:solidFill>
              </a:rPr>
              <a:t> </a:t>
            </a:r>
            <a:r>
              <a:rPr lang="en-US" sz="2800" dirty="0" err="1">
                <a:solidFill>
                  <a:srgbClr val="FF0000"/>
                </a:solidFill>
              </a:rPr>
              <a:t>chính</a:t>
            </a:r>
            <a:r>
              <a:rPr lang="en-US" sz="2800" dirty="0">
                <a:solidFill>
                  <a:srgbClr val="FF0000"/>
                </a:solidFill>
              </a:rPr>
              <a:t> </a:t>
            </a:r>
            <a:r>
              <a:rPr lang="en-US" sz="2800" dirty="0" err="1">
                <a:solidFill>
                  <a:srgbClr val="FF0000"/>
                </a:solidFill>
              </a:rPr>
              <a:t>trực</a:t>
            </a:r>
            <a:r>
              <a:rPr lang="en-US" sz="2800" dirty="0">
                <a:solidFill>
                  <a:srgbClr val="FF0000"/>
                </a:solidFill>
              </a:rPr>
              <a:t>, </a:t>
            </a:r>
            <a:r>
              <a:rPr lang="en-US" sz="2800" dirty="0" err="1">
                <a:solidFill>
                  <a:srgbClr val="FF0000"/>
                </a:solidFill>
              </a:rPr>
              <a:t>trọng</a:t>
            </a:r>
            <a:r>
              <a:rPr lang="en-US" sz="2800" dirty="0">
                <a:solidFill>
                  <a:srgbClr val="FF0000"/>
                </a:solidFill>
              </a:rPr>
              <a:t> </a:t>
            </a:r>
            <a:r>
              <a:rPr lang="en-US" sz="2800" dirty="0" err="1">
                <a:solidFill>
                  <a:srgbClr val="FF0000"/>
                </a:solidFill>
              </a:rPr>
              <a:t>nghĩa</a:t>
            </a:r>
            <a:r>
              <a:rPr lang="en-US" sz="2800" dirty="0">
                <a:solidFill>
                  <a:srgbClr val="FF0000"/>
                </a:solidFill>
              </a:rPr>
              <a:t> </a:t>
            </a:r>
            <a:r>
              <a:rPr lang="en-US" sz="2800" dirty="0" err="1">
                <a:solidFill>
                  <a:srgbClr val="FF0000"/>
                </a:solidFill>
              </a:rPr>
              <a:t>khinh</a:t>
            </a:r>
            <a:r>
              <a:rPr lang="en-US" sz="2800" dirty="0">
                <a:solidFill>
                  <a:srgbClr val="FF0000"/>
                </a:solidFill>
              </a:rPr>
              <a:t> tài </a:t>
            </a:r>
            <a:r>
              <a:rPr lang="en-US" sz="2800" dirty="0" err="1">
                <a:solidFill>
                  <a:srgbClr val="FF0000"/>
                </a:solidFill>
              </a:rPr>
              <a:t>với</a:t>
            </a:r>
            <a:r>
              <a:rPr lang="en-US" sz="2800" dirty="0">
                <a:solidFill>
                  <a:srgbClr val="FF0000"/>
                </a:solidFill>
              </a:rPr>
              <a:t> tính </a:t>
            </a:r>
            <a:r>
              <a:rPr lang="en-US" sz="2800" dirty="0" err="1">
                <a:solidFill>
                  <a:srgbClr val="FF0000"/>
                </a:solidFill>
              </a:rPr>
              <a:t>cách</a:t>
            </a:r>
            <a:r>
              <a:rPr lang="en-US" sz="2800" dirty="0">
                <a:solidFill>
                  <a:srgbClr val="FF0000"/>
                </a:solidFill>
              </a:rPr>
              <a:t> </a:t>
            </a:r>
            <a:r>
              <a:rPr lang="en-US" sz="2800" dirty="0" err="1">
                <a:solidFill>
                  <a:srgbClr val="FF0000"/>
                </a:solidFill>
              </a:rPr>
              <a:t>hào</a:t>
            </a:r>
            <a:r>
              <a:rPr lang="en-US" sz="2800" dirty="0">
                <a:solidFill>
                  <a:srgbClr val="FF0000"/>
                </a:solidFill>
              </a:rPr>
              <a:t> </a:t>
            </a:r>
            <a:r>
              <a:rPr lang="en-US" sz="2800" dirty="0" err="1">
                <a:solidFill>
                  <a:srgbClr val="FF0000"/>
                </a:solidFill>
              </a:rPr>
              <a:t>hiệp</a:t>
            </a:r>
            <a:r>
              <a:rPr lang="en-US" sz="2800" dirty="0">
                <a:solidFill>
                  <a:srgbClr val="FF0000"/>
                </a:solidFill>
              </a:rPr>
              <a:t>, </a:t>
            </a:r>
            <a:r>
              <a:rPr lang="en-US" sz="2800" dirty="0" err="1">
                <a:solidFill>
                  <a:srgbClr val="FF0000"/>
                </a:solidFill>
              </a:rPr>
              <a:t>không</a:t>
            </a:r>
            <a:r>
              <a:rPr lang="en-US" sz="2800" dirty="0">
                <a:solidFill>
                  <a:srgbClr val="FF0000"/>
                </a:solidFill>
              </a:rPr>
              <a:t> </a:t>
            </a:r>
            <a:r>
              <a:rPr lang="en-US" sz="2800" dirty="0" err="1">
                <a:solidFill>
                  <a:srgbClr val="FF0000"/>
                </a:solidFill>
              </a:rPr>
              <a:t>vụ</a:t>
            </a:r>
            <a:r>
              <a:rPr lang="en-US" sz="2800" dirty="0">
                <a:solidFill>
                  <a:srgbClr val="FF0000"/>
                </a:solidFill>
              </a:rPr>
              <a:t> </a:t>
            </a:r>
            <a:r>
              <a:rPr lang="en-US" sz="2800" dirty="0" err="1">
                <a:solidFill>
                  <a:srgbClr val="FF0000"/>
                </a:solidFill>
              </a:rPr>
              <a:t>lợi</a:t>
            </a:r>
            <a:r>
              <a:rPr lang="en-US" sz="2800" dirty="0">
                <a:solidFill>
                  <a:srgbClr val="FF0000"/>
                </a:solidFill>
              </a:rPr>
              <a:t>.</a:t>
            </a:r>
          </a:p>
        </p:txBody>
      </p:sp>
      <p:sp>
        <p:nvSpPr>
          <p:cNvPr id="2" name="TextBox 1">
            <a:extLst>
              <a:ext uri="{FF2B5EF4-FFF2-40B4-BE49-F238E27FC236}">
                <a16:creationId xmlns:a16="http://schemas.microsoft.com/office/drawing/2014/main" id="{8A8733B2-8657-0E48-8F8D-44EA0FDBE5A7}"/>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66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085927"/>
            <a:ext cx="7976966" cy="5077800"/>
          </a:xfrm>
          <a:prstGeom prst="rect">
            <a:avLst/>
          </a:prstGeom>
          <a:noFill/>
        </p:spPr>
        <p:txBody>
          <a:bodyPr wrap="square">
            <a:spAutoFit/>
          </a:bodyPr>
          <a:lstStyle/>
          <a:p>
            <a:pPr algn="just">
              <a:lnSpc>
                <a:spcPct val="130000"/>
              </a:lnSpc>
            </a:pPr>
            <a:r>
              <a:rPr lang="en-US" sz="2800" dirty="0">
                <a:solidFill>
                  <a:srgbClr val="FF0000"/>
                </a:solidFill>
              </a:rPr>
              <a:t> </a:t>
            </a:r>
            <a:r>
              <a:rPr lang="en-US" sz="2800" b="1" dirty="0">
                <a:solidFill>
                  <a:srgbClr val="FF0000"/>
                </a:solidFill>
              </a:rPr>
              <a:t>Nhận </a:t>
            </a:r>
            <a:r>
              <a:rPr lang="en-US" sz="2800" b="1" dirty="0" err="1">
                <a:solidFill>
                  <a:srgbClr val="FF0000"/>
                </a:solidFill>
              </a:rPr>
              <a:t>xét</a:t>
            </a:r>
            <a:r>
              <a:rPr lang="en-US" sz="2800" b="1" dirty="0">
                <a:solidFill>
                  <a:srgbClr val="FF0000"/>
                </a:solidFill>
              </a:rPr>
              <a:t>:</a:t>
            </a:r>
            <a:endParaRPr lang="en-US" sz="2800" dirty="0">
              <a:solidFill>
                <a:srgbClr val="FF0000"/>
              </a:solidFill>
            </a:endParaRPr>
          </a:p>
          <a:p>
            <a:pPr marL="457200" indent="-457200" algn="just">
              <a:lnSpc>
                <a:spcPct val="130000"/>
              </a:lnSpc>
              <a:buClr>
                <a:srgbClr val="FF0000"/>
              </a:buClr>
              <a:buFont typeface="Wingdings" panose="05000000000000000000" pitchFamily="2" charset="2"/>
              <a:buChar char="v"/>
            </a:pPr>
            <a:r>
              <a:rPr lang="en-US" sz="2800" dirty="0"/>
              <a:t>Qua </a:t>
            </a:r>
            <a:r>
              <a:rPr lang="en-US" sz="2800" dirty="0" err="1"/>
              <a:t>đoạn</a:t>
            </a:r>
            <a:r>
              <a:rPr lang="en-US" sz="2800" dirty="0"/>
              <a:t> </a:t>
            </a:r>
            <a:r>
              <a:rPr lang="en-US" sz="2800" dirty="0" err="1"/>
              <a:t>trích</a:t>
            </a:r>
            <a:r>
              <a:rPr lang="en-US" sz="2800" dirty="0"/>
              <a:t>, </a:t>
            </a:r>
            <a:r>
              <a:rPr lang="en-US" sz="2800" b="1" dirty="0"/>
              <a:t>hình </a:t>
            </a:r>
            <a:r>
              <a:rPr lang="en-US" sz="2800" b="1" dirty="0" err="1"/>
              <a:t>tượng</a:t>
            </a:r>
            <a:r>
              <a:rPr lang="en-US" sz="2800" b="1" dirty="0"/>
              <a:t> </a:t>
            </a:r>
            <a:r>
              <a:rPr lang="en-US" sz="2800" b="1" dirty="0" err="1"/>
              <a:t>nhân</a:t>
            </a:r>
            <a:r>
              <a:rPr lang="en-US" sz="2800" b="1" dirty="0"/>
              <a:t> </a:t>
            </a:r>
            <a:r>
              <a:rPr lang="en-US" sz="2800" b="1" dirty="0" err="1"/>
              <a:t>vật</a:t>
            </a:r>
            <a:r>
              <a:rPr lang="en-US" sz="2800" b="1" dirty="0"/>
              <a:t> </a:t>
            </a:r>
            <a:r>
              <a:rPr lang="en-US" sz="2800" dirty="0" err="1"/>
              <a:t>Lục</a:t>
            </a:r>
            <a:r>
              <a:rPr lang="en-US" sz="2800" dirty="0"/>
              <a:t> Vân Tiên </a:t>
            </a:r>
            <a:r>
              <a:rPr lang="en-US" sz="2800" dirty="0" err="1"/>
              <a:t>hiện</a:t>
            </a:r>
            <a:r>
              <a:rPr lang="en-US" sz="2800" dirty="0"/>
              <a:t> lên </a:t>
            </a:r>
            <a:r>
              <a:rPr lang="en-US" sz="2800" dirty="0" err="1"/>
              <a:t>với</a:t>
            </a:r>
            <a:r>
              <a:rPr lang="en-US" sz="2800" dirty="0"/>
              <a:t> </a:t>
            </a:r>
            <a:r>
              <a:rPr lang="en-US" sz="2800" dirty="0" err="1"/>
              <a:t>vẻ</a:t>
            </a:r>
            <a:r>
              <a:rPr lang="en-US" sz="2800" dirty="0"/>
              <a:t> đẹp </a:t>
            </a:r>
            <a:r>
              <a:rPr lang="en-US" sz="2800" dirty="0" err="1"/>
              <a:t>nghĩa</a:t>
            </a:r>
            <a:r>
              <a:rPr lang="en-US" sz="2800" dirty="0"/>
              <a:t> </a:t>
            </a:r>
            <a:r>
              <a:rPr lang="en-US" sz="2800" dirty="0" err="1"/>
              <a:t>hiệp</a:t>
            </a:r>
            <a:r>
              <a:rPr lang="en-US" sz="2800" dirty="0"/>
              <a:t>, </a:t>
            </a:r>
            <a:r>
              <a:rPr lang="en-US" sz="2800" dirty="0" err="1"/>
              <a:t>phóng</a:t>
            </a:r>
            <a:r>
              <a:rPr lang="en-US" sz="2800" dirty="0"/>
              <a:t> </a:t>
            </a:r>
            <a:r>
              <a:rPr lang="en-US" sz="2800" dirty="0" err="1"/>
              <a:t>khoáng</a:t>
            </a:r>
            <a:r>
              <a:rPr lang="en-US" sz="2800" dirty="0"/>
              <a:t>, </a:t>
            </a:r>
            <a:r>
              <a:rPr lang="en-US" sz="2800" dirty="0" err="1"/>
              <a:t>mang</a:t>
            </a:r>
            <a:r>
              <a:rPr lang="en-US" sz="2800" dirty="0"/>
              <a:t> </a:t>
            </a:r>
            <a:r>
              <a:rPr lang="en-US" sz="2800" dirty="0" err="1"/>
              <a:t>bóng</a:t>
            </a:r>
            <a:r>
              <a:rPr lang="en-US" sz="2800" dirty="0"/>
              <a:t> </a:t>
            </a:r>
            <a:r>
              <a:rPr lang="en-US" sz="2800" dirty="0" err="1"/>
              <a:t>dáng</a:t>
            </a:r>
            <a:r>
              <a:rPr lang="en-US" sz="2800" dirty="0"/>
              <a:t> </a:t>
            </a:r>
            <a:r>
              <a:rPr lang="en-US" sz="2800" dirty="0" err="1"/>
              <a:t>trang</a:t>
            </a:r>
            <a:r>
              <a:rPr lang="en-US" sz="2800" dirty="0"/>
              <a:t> </a:t>
            </a:r>
            <a:r>
              <a:rPr lang="en-US" sz="2800" dirty="0" err="1"/>
              <a:t>anh</a:t>
            </a:r>
            <a:r>
              <a:rPr lang="en-US" sz="2800" dirty="0"/>
              <a:t> </a:t>
            </a:r>
            <a:r>
              <a:rPr lang="en-US" sz="2800" dirty="0" err="1"/>
              <a:t>hùng</a:t>
            </a:r>
            <a:r>
              <a:rPr lang="en-US" sz="2800" dirty="0"/>
              <a:t> </a:t>
            </a:r>
            <a:r>
              <a:rPr lang="en-US" sz="2800" dirty="0" err="1"/>
              <a:t>hảo</a:t>
            </a:r>
            <a:r>
              <a:rPr lang="en-US" sz="2800" dirty="0"/>
              <a:t> </a:t>
            </a:r>
            <a:r>
              <a:rPr lang="en-US" sz="2800" dirty="0" err="1"/>
              <a:t>hán</a:t>
            </a:r>
            <a:r>
              <a:rPr lang="en-US" sz="2800" dirty="0"/>
              <a:t> </a:t>
            </a:r>
            <a:r>
              <a:rPr lang="en-US" sz="2800" dirty="0" err="1"/>
              <a:t>thuở</a:t>
            </a:r>
            <a:r>
              <a:rPr lang="en-US" sz="2800" dirty="0"/>
              <a:t> </a:t>
            </a:r>
            <a:r>
              <a:rPr lang="en-US" sz="2800" dirty="0" err="1"/>
              <a:t>xưa</a:t>
            </a:r>
            <a:r>
              <a:rPr lang="en-US" sz="2800" dirty="0"/>
              <a:t>. </a:t>
            </a:r>
          </a:p>
          <a:p>
            <a:pPr marL="457200" indent="-457200" algn="just">
              <a:lnSpc>
                <a:spcPct val="130000"/>
              </a:lnSpc>
              <a:buClr>
                <a:srgbClr val="FF0000"/>
              </a:buClr>
              <a:buFont typeface="Wingdings" panose="05000000000000000000" pitchFamily="2" charset="2"/>
              <a:buChar char="v"/>
            </a:pPr>
            <a:r>
              <a:rPr lang="en-US" sz="2800" dirty="0"/>
              <a:t>Hình </a:t>
            </a:r>
            <a:r>
              <a:rPr lang="en-US" sz="2800" dirty="0" err="1"/>
              <a:t>tượng</a:t>
            </a:r>
            <a:r>
              <a:rPr lang="en-US" sz="2800" dirty="0"/>
              <a:t> </a:t>
            </a:r>
            <a:r>
              <a:rPr lang="en-US" sz="2800" dirty="0" err="1"/>
              <a:t>Lục</a:t>
            </a:r>
            <a:r>
              <a:rPr lang="en-US" sz="2800" dirty="0"/>
              <a:t> Vân Tiên </a:t>
            </a:r>
            <a:r>
              <a:rPr lang="en-US" sz="2800" b="1" dirty="0"/>
              <a:t>gửi </a:t>
            </a:r>
            <a:r>
              <a:rPr lang="en-US" sz="2800" b="1" dirty="0" err="1"/>
              <a:t>gắm</a:t>
            </a:r>
            <a:r>
              <a:rPr lang="en-US" sz="2800" b="1" dirty="0"/>
              <a:t> tâm </a:t>
            </a:r>
            <a:r>
              <a:rPr lang="en-US" sz="2800" b="1" dirty="0" err="1"/>
              <a:t>sự</a:t>
            </a:r>
            <a:r>
              <a:rPr lang="en-US" sz="2800" b="1" dirty="0"/>
              <a:t> </a:t>
            </a:r>
            <a:r>
              <a:rPr lang="en-US" sz="2800" dirty="0" err="1"/>
              <a:t>của</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 </a:t>
            </a:r>
            <a:r>
              <a:rPr lang="en-US" sz="2800" dirty="0" err="1"/>
              <a:t>ước</a:t>
            </a:r>
            <a:r>
              <a:rPr lang="en-US" sz="2800" dirty="0"/>
              <a:t> </a:t>
            </a:r>
            <a:r>
              <a:rPr lang="en-US" sz="2800" dirty="0" err="1"/>
              <a:t>mơ</a:t>
            </a:r>
            <a:r>
              <a:rPr lang="en-US" sz="2800" dirty="0"/>
              <a:t> về </a:t>
            </a:r>
            <a:r>
              <a:rPr lang="en-US" sz="2800" dirty="0" err="1"/>
              <a:t>mẫu</a:t>
            </a:r>
            <a:r>
              <a:rPr lang="en-US" sz="2800" dirty="0"/>
              <a:t> hình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lí</a:t>
            </a:r>
            <a:r>
              <a:rPr lang="en-US" sz="2800" dirty="0"/>
              <a:t> </a:t>
            </a:r>
            <a:r>
              <a:rPr lang="en-US" sz="2800" dirty="0" err="1"/>
              <a:t>tưởng</a:t>
            </a:r>
            <a:r>
              <a:rPr lang="en-US" sz="2800" dirty="0"/>
              <a:t> </a:t>
            </a:r>
            <a:r>
              <a:rPr lang="en-US" sz="2800" dirty="0" err="1"/>
              <a:t>nhân</a:t>
            </a:r>
            <a:r>
              <a:rPr lang="en-US" sz="2800" dirty="0"/>
              <a:t> - </a:t>
            </a:r>
            <a:r>
              <a:rPr lang="en-US" sz="2800" dirty="0" err="1"/>
              <a:t>trí</a:t>
            </a:r>
            <a:r>
              <a:rPr lang="en-US" sz="2800" dirty="0"/>
              <a:t> - </a:t>
            </a:r>
            <a:r>
              <a:rPr lang="en-US" sz="2800" dirty="0" err="1"/>
              <a:t>dũng</a:t>
            </a:r>
            <a:r>
              <a:rPr lang="en-US" sz="2800" dirty="0"/>
              <a:t> </a:t>
            </a:r>
            <a:r>
              <a:rPr lang="en-US" sz="2800" dirty="0" err="1"/>
              <a:t>kiêm</a:t>
            </a:r>
            <a:r>
              <a:rPr lang="en-US" sz="2800" dirty="0"/>
              <a:t> </a:t>
            </a:r>
            <a:r>
              <a:rPr lang="en-US" sz="2800" dirty="0" err="1"/>
              <a:t>toàn</a:t>
            </a:r>
            <a:r>
              <a:rPr lang="en-US" sz="2800" dirty="0"/>
              <a:t>, </a:t>
            </a:r>
            <a:r>
              <a:rPr lang="en-US" sz="2800" dirty="0" err="1"/>
              <a:t>quang</a:t>
            </a:r>
            <a:r>
              <a:rPr lang="en-US" sz="2800" dirty="0"/>
              <a:t> </a:t>
            </a:r>
            <a:r>
              <a:rPr lang="en-US" sz="2800" dirty="0" err="1"/>
              <a:t>minh</a:t>
            </a:r>
            <a:r>
              <a:rPr lang="en-US" sz="2800" dirty="0"/>
              <a:t> </a:t>
            </a:r>
            <a:r>
              <a:rPr lang="en-US" sz="2800" dirty="0" err="1"/>
              <a:t>chính</a:t>
            </a:r>
            <a:r>
              <a:rPr lang="en-US" sz="2800" dirty="0"/>
              <a:t> </a:t>
            </a:r>
            <a:r>
              <a:rPr lang="en-US" sz="2800" dirty="0" err="1"/>
              <a:t>đại</a:t>
            </a:r>
            <a:r>
              <a:rPr lang="en-US" sz="2800" dirty="0"/>
              <a:t>, </a:t>
            </a:r>
            <a:r>
              <a:rPr lang="en-US" sz="2800" dirty="0" err="1"/>
              <a:t>sẵn</a:t>
            </a:r>
            <a:r>
              <a:rPr lang="en-US" sz="2800" dirty="0"/>
              <a:t> </a:t>
            </a:r>
            <a:r>
              <a:rPr lang="en-US" sz="2800" dirty="0" err="1"/>
              <a:t>sàng</a:t>
            </a:r>
            <a:r>
              <a:rPr lang="en-US" sz="2800" dirty="0"/>
              <a:t> </a:t>
            </a:r>
            <a:r>
              <a:rPr lang="en-US" sz="2800" dirty="0" err="1"/>
              <a:t>xả</a:t>
            </a:r>
            <a:r>
              <a:rPr lang="en-US" sz="2800" dirty="0"/>
              <a:t> </a:t>
            </a:r>
            <a:r>
              <a:rPr lang="en-US" sz="2800" dirty="0" err="1"/>
              <a:t>thân</a:t>
            </a:r>
            <a:r>
              <a:rPr lang="en-US" sz="2800" dirty="0"/>
              <a:t> </a:t>
            </a:r>
            <a:r>
              <a:rPr lang="en-US" sz="2800" dirty="0" err="1"/>
              <a:t>trừ</a:t>
            </a:r>
            <a:r>
              <a:rPr lang="en-US" sz="2800" dirty="0"/>
              <a:t> </a:t>
            </a:r>
            <a:r>
              <a:rPr lang="en-US" sz="2800" dirty="0" err="1"/>
              <a:t>bạo</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yên </a:t>
            </a:r>
            <a:r>
              <a:rPr lang="en-US" sz="2800" dirty="0" err="1"/>
              <a:t>bình</a:t>
            </a:r>
            <a:r>
              <a:rPr lang="en-US" sz="2800" dirty="0"/>
              <a:t> </a:t>
            </a:r>
            <a:r>
              <a:rPr lang="en-US" sz="2800" dirty="0" err="1"/>
              <a:t>của</a:t>
            </a:r>
            <a:r>
              <a:rPr lang="en-US" sz="2800" dirty="0"/>
              <a:t> </a:t>
            </a:r>
            <a:r>
              <a:rPr lang="en-US" sz="2800" dirty="0" err="1"/>
              <a:t>người</a:t>
            </a:r>
            <a:r>
              <a:rPr lang="en-US" sz="2800" dirty="0"/>
              <a:t> </a:t>
            </a:r>
            <a:r>
              <a:rPr lang="en-US" sz="2800" dirty="0" err="1"/>
              <a:t>dân</a:t>
            </a:r>
            <a:r>
              <a:rPr lang="en-US" sz="2800" dirty="0"/>
              <a:t>.</a:t>
            </a:r>
          </a:p>
        </p:txBody>
      </p:sp>
      <p:sp>
        <p:nvSpPr>
          <p:cNvPr id="2" name="TextBox 1">
            <a:extLst>
              <a:ext uri="{FF2B5EF4-FFF2-40B4-BE49-F238E27FC236}">
                <a16:creationId xmlns:a16="http://schemas.microsoft.com/office/drawing/2014/main" id="{97A7567F-C072-FC0E-38D1-EBD22D3E467D}"/>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094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085927"/>
            <a:ext cx="7594016" cy="3653821"/>
          </a:xfrm>
          <a:prstGeom prst="rect">
            <a:avLst/>
          </a:prstGeom>
          <a:noFill/>
        </p:spPr>
        <p:txBody>
          <a:bodyPr wrap="square">
            <a:spAutoFit/>
          </a:bodyPr>
          <a:lstStyle/>
          <a:p>
            <a:pPr marR="91440" algn="just">
              <a:lnSpc>
                <a:spcPct val="130000"/>
              </a:lnSpc>
              <a:spcAft>
                <a:spcPts val="1000"/>
              </a:spcAft>
            </a:pP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Nghệ</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thuật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xây</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dựng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nhân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vật</a:t>
            </a:r>
            <a:r>
              <a:rPr lang="en-US" sz="2800" dirty="0">
                <a:solidFill>
                  <a:srgbClr val="FF0000"/>
                </a:solidFill>
                <a:effectLst/>
                <a:latin typeface="Times New Roman" panose="02020603050405020304" pitchFamily="18" charset="0"/>
                <a:ea typeface="Calibri" panose="020F0502020204030204" pitchFamily="34" charset="0"/>
              </a:rPr>
              <a:t>: </a:t>
            </a:r>
          </a:p>
          <a:p>
            <a:pPr marL="457200" marR="91440" indent="-457200" algn="just">
              <a:lnSpc>
                <a:spcPct val="130000"/>
              </a:lnSpc>
              <a:spcAft>
                <a:spcPts val="1000"/>
              </a:spcAft>
              <a:buClr>
                <a:srgbClr val="FF0000"/>
              </a:buClr>
              <a:buFont typeface="Wingdings" panose="05000000000000000000" pitchFamily="2" charset="2"/>
              <a:buChar char="Ø"/>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khắc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họa</a:t>
            </a:r>
            <a:r>
              <a:rPr lang="en-US" sz="2800" dirty="0">
                <a:effectLst/>
                <a:latin typeface="Times New Roman" panose="02020603050405020304" pitchFamily="18" charset="0"/>
                <a:ea typeface="Calibri" panose="020F0502020204030204" pitchFamily="34" charset="0"/>
              </a:rPr>
              <a:t> qua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a:t>
            </a:r>
          </a:p>
          <a:p>
            <a:pPr marL="457200" marR="91440" indent="-457200" algn="just">
              <a:lnSpc>
                <a:spcPct val="130000"/>
              </a:lnSpc>
              <a:spcAft>
                <a:spcPts val="1000"/>
              </a:spcAft>
              <a:buClr>
                <a:srgbClr val="FF0000"/>
              </a:buClr>
              <a:buFont typeface="Wingdings" panose="05000000000000000000" pitchFamily="2" charset="2"/>
              <a:buChar char="Ø"/>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đậm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Nam </a:t>
            </a:r>
            <a:r>
              <a:rPr lang="en-US" sz="2800" dirty="0" err="1">
                <a:effectLst/>
                <a:latin typeface="Times New Roman" panose="02020603050405020304" pitchFamily="18" charset="0"/>
                <a:ea typeface="Calibri" panose="020F0502020204030204" pitchFamily="34" charset="0"/>
              </a:rPr>
              <a:t>Bộ</a:t>
            </a:r>
            <a:r>
              <a:rPr lang="en-US" sz="2800" dirty="0">
                <a:effectLst/>
                <a:latin typeface="Times New Roman" panose="02020603050405020304" pitchFamily="18" charset="0"/>
                <a:ea typeface="Calibri" panose="020F0502020204030204" pitchFamily="34" charset="0"/>
              </a:rPr>
              <a:t>; có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tích</a:t>
            </a:r>
            <a:r>
              <a:rPr lang="en-US" sz="2800" dirty="0">
                <a:effectLst/>
                <a:latin typeface="Times New Roman" panose="02020603050405020304" pitchFamily="18" charset="0"/>
                <a:ea typeface="Calibri" panose="020F0502020204030204" pitchFamily="34" charset="0"/>
              </a:rPr>
              <a:t>.</a:t>
            </a:r>
          </a:p>
        </p:txBody>
      </p:sp>
      <p:sp>
        <p:nvSpPr>
          <p:cNvPr id="2" name="TextBox 1">
            <a:extLst>
              <a:ext uri="{FF2B5EF4-FFF2-40B4-BE49-F238E27FC236}">
                <a16:creationId xmlns:a16="http://schemas.microsoft.com/office/drawing/2014/main" id="{97A7567F-C072-FC0E-38D1-EBD22D3E467D}"/>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47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 lược về ông Nguyễn Đình Chiểu.">
            <a:hlinkClick r:id="" action="ppaction://media"/>
            <a:extLst>
              <a:ext uri="{FF2B5EF4-FFF2-40B4-BE49-F238E27FC236}">
                <a16:creationId xmlns:a16="http://schemas.microsoft.com/office/drawing/2014/main" id="{AC2CC16F-0D66-A7E1-7BCC-423AC19B0A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337" y="95450"/>
            <a:ext cx="11881118" cy="6488230"/>
          </a:xfrm>
          <a:prstGeom prst="rect">
            <a:avLst/>
          </a:prstGeom>
        </p:spPr>
      </p:pic>
    </p:spTree>
    <p:extLst>
      <p:ext uri="{BB962C8B-B14F-4D97-AF65-F5344CB8AC3E}">
        <p14:creationId xmlns:p14="http://schemas.microsoft.com/office/powerpoint/2010/main" val="60327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9417050-5784-3D3D-8215-7F595CDC9402}"/>
              </a:ext>
            </a:extLst>
          </p:cNvPr>
          <p:cNvGraphicFramePr>
            <a:graphicFrameLocks noGrp="1"/>
          </p:cNvGraphicFramePr>
          <p:nvPr/>
        </p:nvGraphicFramePr>
        <p:xfrm>
          <a:off x="757980" y="643467"/>
          <a:ext cx="11005651" cy="5610975"/>
        </p:xfrm>
        <a:graphic>
          <a:graphicData uri="http://schemas.openxmlformats.org/drawingml/2006/table">
            <a:tbl>
              <a:tblPr firstRow="1" firstCol="1" bandRow="1"/>
              <a:tblGrid>
                <a:gridCol w="11005651">
                  <a:extLst>
                    <a:ext uri="{9D8B030D-6E8A-4147-A177-3AD203B41FA5}">
                      <a16:colId xmlns:a16="http://schemas.microsoft.com/office/drawing/2014/main" val="2480437953"/>
                    </a:ext>
                  </a:extLst>
                </a:gridCol>
              </a:tblGrid>
              <a:tr h="531499">
                <a:tc>
                  <a:txBody>
                    <a:bodyPr/>
                    <a:lstStyle/>
                    <a:p>
                      <a:pPr marR="649224" algn="ctr" fontAlgn="t">
                        <a:lnSpc>
                          <a:spcPct val="130000"/>
                        </a:lnSpc>
                        <a:spcBef>
                          <a:spcPts val="0"/>
                        </a:spcBef>
                        <a:spcAft>
                          <a:spcPts val="1000"/>
                        </a:spcAft>
                        <a:tabLst>
                          <a:tab pos="1386840" algn="l"/>
                          <a:tab pos="2085340" algn="l"/>
                        </a:tabLst>
                      </a:pPr>
                      <a:r>
                        <a:rPr lang="vi-VN" sz="2800" b="1" i="0" u="none" strike="noStrike" dirty="0">
                          <a:solidFill>
                            <a:srgbClr val="FF0000"/>
                          </a:solidFill>
                          <a:effectLst/>
                          <a:latin typeface="Times New Roman" panose="02020603050405020304" pitchFamily="18" charset="0"/>
                          <a:ea typeface="MS Mincho" panose="02020609040205080304" pitchFamily="49" charset="-128"/>
                        </a:rPr>
                        <a:t>PHT số </a:t>
                      </a:r>
                      <a:r>
                        <a:rPr lang="en-US" sz="2800" b="1" i="0" u="none" strike="noStrike" dirty="0">
                          <a:solidFill>
                            <a:srgbClr val="FF0000"/>
                          </a:solidFill>
                          <a:effectLst/>
                          <a:latin typeface="Times New Roman" panose="02020603050405020304" pitchFamily="18" charset="0"/>
                          <a:ea typeface="MS Mincho" panose="02020609040205080304" pitchFamily="49" charset="-128"/>
                        </a:rPr>
                        <a:t>3</a:t>
                      </a:r>
                      <a:r>
                        <a:rPr lang="vi-VN" sz="2800" b="1" i="0" u="none" strike="noStrike" dirty="0">
                          <a:solidFill>
                            <a:srgbClr val="FF0000"/>
                          </a:solidFill>
                          <a:effectLst/>
                          <a:latin typeface="Times New Roman" panose="02020603050405020304" pitchFamily="18" charset="0"/>
                          <a:ea typeface="MS Mincho" panose="02020609040205080304" pitchFamily="49" charset="-128"/>
                        </a:rPr>
                        <a:t>: </a:t>
                      </a:r>
                      <a:r>
                        <a:rPr lang="vi-VN" sz="2800" b="1" i="0" u="none" strike="noStrike" dirty="0">
                          <a:solidFill>
                            <a:srgbClr val="0070C0"/>
                          </a:solidFill>
                          <a:effectLst/>
                          <a:latin typeface="Times New Roman" panose="02020603050405020304" pitchFamily="18" charset="0"/>
                          <a:ea typeface="MS Mincho" panose="02020609040205080304" pitchFamily="49" charset="-128"/>
                        </a:rPr>
                        <a:t>Hình tượng Kiều Nguyệt Nga</a:t>
                      </a:r>
                      <a:endParaRPr lang="vi-VN" sz="4000" b="0" i="0" u="none" strike="noStrike" dirty="0">
                        <a:effectLst/>
                        <a:latin typeface="Arial" panose="020B0604020202020204" pitchFamily="34" charset="0"/>
                      </a:endParaRPr>
                    </a:p>
                  </a:txBody>
                  <a:tcPr marL="120037" marR="120037" marT="166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2522076"/>
                  </a:ext>
                </a:extLst>
              </a:tr>
              <a:tr h="5039567">
                <a:tc>
                  <a:txBody>
                    <a:bodyPr/>
                    <a:lstStyle/>
                    <a:p>
                      <a:pPr marL="0" indent="0" algn="just" fontAlgn="t">
                        <a:lnSpc>
                          <a:spcPct val="130000"/>
                        </a:lnSpc>
                        <a:spcBef>
                          <a:spcPts val="0"/>
                        </a:spcBef>
                        <a:spcAft>
                          <a:spcPts val="0"/>
                        </a:spcAft>
                        <a:buClrTx/>
                        <a:buSzPts val="1300"/>
                        <a:buFont typeface="+mj-lt"/>
                        <a:buNone/>
                      </a:pPr>
                      <a:r>
                        <a:rPr lang="en-US" sz="2800" b="0" i="0" u="none" strike="noStrike" dirty="0">
                          <a:effectLst/>
                          <a:latin typeface="Times New Roman" panose="02020603050405020304" pitchFamily="18" charset="0"/>
                          <a:ea typeface="Times New Roman" panose="02020603050405020304" pitchFamily="18" charset="0"/>
                        </a:rPr>
                        <a:t>1. </a:t>
                      </a:r>
                      <a:r>
                        <a:rPr lang="vi-VN" sz="2800" b="0" i="0" u="none" strike="noStrike" dirty="0">
                          <a:effectLst/>
                          <a:latin typeface="Times New Roman" panose="02020603050405020304" pitchFamily="18" charset="0"/>
                          <a:ea typeface="Times New Roman" panose="02020603050405020304" pitchFamily="18" charset="0"/>
                        </a:rPr>
                        <a:t>Nhân vật Kiều Nguyệt Nga được khắc hoạ qua những phương tiện nghệ thuật nào?</a:t>
                      </a:r>
                      <a:endParaRPr lang="vi-VN" sz="2800" b="0" i="0" u="none" strike="noStrike" dirty="0">
                        <a:effectLst/>
                        <a:latin typeface="Arial" panose="020B0604020202020204" pitchFamily="34" charset="0"/>
                      </a:endParaRPr>
                    </a:p>
                    <a:p>
                      <a:pPr marL="45720" indent="91440"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r>
                        <a:rPr lang="en-US"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p>
                      <a:pPr marL="347472" indent="-347472" algn="just" fontAlgn="t">
                        <a:lnSpc>
                          <a:spcPct val="130000"/>
                        </a:lnSpc>
                        <a:spcBef>
                          <a:spcPts val="0"/>
                        </a:spcBef>
                        <a:spcAft>
                          <a:spcPts val="0"/>
                        </a:spcAft>
                      </a:pPr>
                      <a:r>
                        <a:rPr lang="en-US" sz="2800" b="0" i="0" u="none" strike="noStrike" dirty="0">
                          <a:effectLst/>
                          <a:latin typeface="Times New Roman" panose="02020603050405020304" pitchFamily="18" charset="0"/>
                          <a:ea typeface="Times New Roman" panose="02020603050405020304" pitchFamily="18" charset="0"/>
                        </a:rPr>
                        <a:t>2. </a:t>
                      </a:r>
                      <a:r>
                        <a:rPr lang="vi-VN" sz="2800" b="0" i="0" u="none" strike="noStrike" dirty="0">
                          <a:effectLst/>
                          <a:latin typeface="Times New Roman" panose="02020603050405020304" pitchFamily="18" charset="0"/>
                          <a:ea typeface="Times New Roman" panose="02020603050405020304" pitchFamily="18" charset="0"/>
                        </a:rPr>
                        <a:t>Nêu cảm nhận về tính cách nhân vật.</a:t>
                      </a:r>
                      <a:endParaRPr lang="en-US" sz="4000" b="0" i="0" u="none" strike="noStrike" dirty="0">
                        <a:effectLst/>
                        <a:latin typeface="Arial" panose="020B0604020202020204" pitchFamily="34" charset="0"/>
                        <a:ea typeface="+mn-ea"/>
                      </a:endParaRPr>
                    </a:p>
                    <a:p>
                      <a:pPr marL="347472" indent="-347472"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r>
                        <a:rPr lang="en-US"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p>
                      <a:pPr marL="347472" indent="-347472" algn="just" fontAlgn="t">
                        <a:lnSpc>
                          <a:spcPct val="130000"/>
                        </a:lnSpc>
                        <a:spcBef>
                          <a:spcPts val="0"/>
                        </a:spcBef>
                        <a:spcAft>
                          <a:spcPts val="0"/>
                        </a:spcAft>
                      </a:pPr>
                      <a:r>
                        <a:rPr lang="en-US" sz="2800" b="0" i="0" u="none" strike="noStrike" dirty="0">
                          <a:effectLst/>
                          <a:latin typeface="Times New Roman" panose="02020603050405020304" pitchFamily="18" charset="0"/>
                          <a:ea typeface="Times New Roman" panose="02020603050405020304" pitchFamily="18" charset="0"/>
                        </a:rPr>
                        <a:t>3. </a:t>
                      </a:r>
                      <a:r>
                        <a:rPr lang="vi-VN" sz="2800" b="0" i="0" u="none" strike="noStrike" dirty="0">
                          <a:effectLst/>
                          <a:latin typeface="Times New Roman" panose="02020603050405020304" pitchFamily="18" charset="0"/>
                          <a:ea typeface="Times New Roman" panose="02020603050405020304" pitchFamily="18" charset="0"/>
                        </a:rPr>
                        <a:t>Qua hình tượng Kiều Nguyệt Nga, Nguyễn Đình Chiểu thể hiện quan niệm gì về người phụ nữ lí tưởng?</a:t>
                      </a:r>
                      <a:endParaRPr lang="en-US" sz="4000" b="0" i="0" u="none" strike="noStrike" dirty="0">
                        <a:effectLst/>
                        <a:latin typeface="Arial" panose="020B0604020202020204" pitchFamily="34" charset="0"/>
                        <a:ea typeface="+mn-ea"/>
                      </a:endParaRPr>
                    </a:p>
                    <a:p>
                      <a:pPr marL="347472" indent="-347472"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r>
                        <a:rPr lang="en-US"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txBody>
                  <a:tcPr marL="120037" marR="120037" marT="166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2195256"/>
                  </a:ext>
                </a:extLst>
              </a:tr>
            </a:tbl>
          </a:graphicData>
        </a:graphic>
      </p:graphicFrame>
    </p:spTree>
    <p:extLst>
      <p:ext uri="{BB962C8B-B14F-4D97-AF65-F5344CB8AC3E}">
        <p14:creationId xmlns:p14="http://schemas.microsoft.com/office/powerpoint/2010/main" val="2927008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4837471" y="293591"/>
            <a:ext cx="6104971" cy="731419"/>
          </a:xfrm>
          <a:prstGeom prst="rect">
            <a:avLst/>
          </a:prstGeom>
          <a:noFill/>
        </p:spPr>
        <p:txBody>
          <a:bodyPr wrap="square" lIns="0" tIns="0" rIns="0" bIns="0" rtlCol="0">
            <a:spAutoFit/>
          </a:bodyPr>
          <a:lstStyle/>
          <a:p>
            <a:pPr>
              <a:lnSpc>
                <a:spcPct val="150000"/>
              </a:lnSpc>
            </a:pPr>
            <a:r>
              <a:rPr lang="en-US" sz="3600" b="1" dirty="0">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2. </a:t>
            </a:r>
            <a:r>
              <a:rPr lang="en-US" sz="3600" b="1" dirty="0" err="1">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Nhân</a:t>
            </a:r>
            <a:r>
              <a:rPr lang="en-US" sz="3600" b="1" dirty="0">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vật</a:t>
            </a:r>
            <a:r>
              <a:rPr lang="en-US" sz="3600" b="1" dirty="0">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Kiều</a:t>
            </a:r>
            <a:r>
              <a:rPr lang="en-US" sz="3600" b="1" dirty="0">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Nguyệt</a:t>
            </a:r>
            <a:r>
              <a:rPr lang="en-US" sz="3600" b="1" dirty="0">
                <a:solidFill>
                  <a:srgbClr val="FF0000"/>
                </a:solidFill>
                <a:latin typeface="Times New Roman" panose="02020603050405020304" pitchFamily="18" charset="0"/>
                <a:ea typeface="Roboto Condensed ExtraBold" panose="02000000000000000000" pitchFamily="2" charset="0"/>
                <a:cs typeface="Times New Roman" panose="02020603050405020304" pitchFamily="18"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230331" y="1516673"/>
            <a:ext cx="3949021" cy="1857223"/>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748482"/>
            <a:ext cx="5793888" cy="6121094"/>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2791177" y="1567789"/>
            <a:ext cx="4711793" cy="486591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1352797" y="294867"/>
            <a:ext cx="3083278" cy="3124760"/>
          </a:xfrm>
        </p:spPr>
      </p:pic>
      <p:sp>
        <p:nvSpPr>
          <p:cNvPr id="3" name="TextBox 2">
            <a:extLst>
              <a:ext uri="{FF2B5EF4-FFF2-40B4-BE49-F238E27FC236}">
                <a16:creationId xmlns:a16="http://schemas.microsoft.com/office/drawing/2014/main" id="{AB8F9718-173F-17E9-A7D9-26A890756C27}"/>
              </a:ext>
            </a:extLst>
          </p:cNvPr>
          <p:cNvSpPr txBox="1"/>
          <p:nvPr/>
        </p:nvSpPr>
        <p:spPr>
          <a:xfrm>
            <a:off x="7341684" y="3046867"/>
            <a:ext cx="4508446" cy="2837187"/>
          </a:xfrm>
          <a:prstGeom prst="rect">
            <a:avLst/>
          </a:prstGeom>
          <a:noFill/>
        </p:spPr>
        <p:txBody>
          <a:bodyPr wrap="square">
            <a:spAutoFit/>
          </a:bodyPr>
          <a:lstStyle/>
          <a:p>
            <a:pPr marL="342900" lvl="0" indent="-342900" algn="just">
              <a:lnSpc>
                <a:spcPct val="130000"/>
              </a:lnSpc>
              <a:buClr>
                <a:srgbClr val="231F20"/>
              </a:buClr>
              <a:buSzPts val="1200"/>
              <a:buFont typeface="Symbol" panose="05050102010706020507" pitchFamily="18" charset="2"/>
              <a:buChar char="-"/>
              <a:tabLst>
                <a:tab pos="165100" algn="l"/>
              </a:tabLst>
            </a:pPr>
            <a:r>
              <a:rPr lang="en-US" sz="2800" b="1" u="none" strike="noStrike" spc="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Nhân vật Kiều Nguyệt Nga được xây dựng trong sự sóng đôi với Lục Vân Tiên: trai anh hùng - gái thuyền quyên.</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4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2791177" y="2770899"/>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1167446" y="1872356"/>
            <a:ext cx="2267287" cy="2352155"/>
          </a:xfrm>
        </p:spPr>
      </p:pic>
      <p:sp>
        <p:nvSpPr>
          <p:cNvPr id="5" name="TextBox 4">
            <a:extLst>
              <a:ext uri="{FF2B5EF4-FFF2-40B4-BE49-F238E27FC236}">
                <a16:creationId xmlns:a16="http://schemas.microsoft.com/office/drawing/2014/main" id="{2D5BC94A-7849-AD53-3AA0-AFF88AE0D895}"/>
              </a:ext>
            </a:extLst>
          </p:cNvPr>
          <p:cNvSpPr txBox="1"/>
          <p:nvPr/>
        </p:nvSpPr>
        <p:spPr>
          <a:xfrm>
            <a:off x="5514696" y="939180"/>
            <a:ext cx="6485146" cy="5185074"/>
          </a:xfrm>
          <a:prstGeom prst="rect">
            <a:avLst/>
          </a:prstGeom>
          <a:noFill/>
        </p:spPr>
        <p:txBody>
          <a:bodyPr wrap="square">
            <a:spAutoFit/>
          </a:bodyPr>
          <a:lstStyle/>
          <a:p>
            <a:pPr lvl="0" algn="just">
              <a:lnSpc>
                <a:spcPct val="150000"/>
              </a:lnSpc>
            </a:pPr>
            <a:r>
              <a:rPr lang="en-US" sz="2800" dirty="0"/>
              <a:t>- </a:t>
            </a:r>
            <a:r>
              <a:rPr lang="vi-VN" sz="2800" dirty="0"/>
              <a:t>Nhân vật xuất hiện chủ yếu qua </a:t>
            </a:r>
            <a:r>
              <a:rPr lang="vi-VN" sz="2800" b="1" dirty="0"/>
              <a:t>ngôn ngữ đối thoại. </a:t>
            </a:r>
            <a:r>
              <a:rPr lang="vi-VN" sz="2800" dirty="0"/>
              <a:t>Kiều Nguyệt Nga không lộ diện trực tiếp, chỉ dùng lời nói để bày tỏ suy nghĩ, tình cảm, quan niệm của mình.</a:t>
            </a:r>
            <a:endParaRPr lang="en-US" sz="2800" dirty="0"/>
          </a:p>
          <a:p>
            <a:pPr algn="just">
              <a:lnSpc>
                <a:spcPct val="150000"/>
              </a:lnSpc>
            </a:pPr>
            <a:r>
              <a:rPr lang="en-US" sz="2800" dirty="0"/>
              <a:t>  + </a:t>
            </a:r>
            <a:r>
              <a:rPr lang="en-US" sz="2800" dirty="0" err="1"/>
              <a:t>Lời</a:t>
            </a:r>
            <a:r>
              <a:rPr lang="en-US" sz="2800" dirty="0"/>
              <a:t> </a:t>
            </a:r>
            <a:r>
              <a:rPr lang="vi-VN" sz="2800" dirty="0"/>
              <a:t>giãi bày về hoàn cảnh của mình:</a:t>
            </a:r>
            <a:r>
              <a:rPr lang="en-US" sz="2800" dirty="0"/>
              <a:t> </a:t>
            </a:r>
            <a:r>
              <a:rPr lang="en-US" sz="2800" dirty="0" err="1"/>
              <a:t>tên</a:t>
            </a:r>
            <a:r>
              <a:rPr lang="en-US" sz="2800" dirty="0"/>
              <a:t> họ, quê </a:t>
            </a:r>
            <a:r>
              <a:rPr lang="en-US" sz="2800" dirty="0" err="1"/>
              <a:t>quán</a:t>
            </a:r>
            <a:r>
              <a:rPr lang="en-US" sz="2800" dirty="0"/>
              <a:t>, </a:t>
            </a:r>
            <a:r>
              <a:rPr lang="en-US" sz="2800" dirty="0" err="1"/>
              <a:t>hoàn</a:t>
            </a:r>
            <a:r>
              <a:rPr lang="en-US" sz="2800" dirty="0"/>
              <a:t> </a:t>
            </a:r>
            <a:r>
              <a:rPr lang="en-US" sz="2800" dirty="0" err="1"/>
              <a:t>cảnh</a:t>
            </a:r>
            <a:r>
              <a:rPr lang="en-US" sz="2800" dirty="0"/>
              <a:t> </a:t>
            </a:r>
            <a:r>
              <a:rPr lang="en-US" sz="2800" dirty="0" err="1"/>
              <a:t>gia</a:t>
            </a:r>
            <a:r>
              <a:rPr lang="en-US" sz="2800" dirty="0"/>
              <a:t> </a:t>
            </a:r>
            <a:r>
              <a:rPr lang="en-US" sz="2800" dirty="0" err="1"/>
              <a:t>đình</a:t>
            </a:r>
            <a:r>
              <a:rPr lang="en-US" sz="2800" dirty="0"/>
              <a:t> </a:t>
            </a:r>
            <a:r>
              <a:rPr lang="en-US" sz="2800" dirty="0" err="1"/>
              <a:t>và</a:t>
            </a:r>
            <a:r>
              <a:rPr lang="en-US" sz="2800" dirty="0"/>
              <a:t> </a:t>
            </a:r>
            <a:r>
              <a:rPr lang="en-US" sz="2800" dirty="0" err="1"/>
              <a:t>duyên</a:t>
            </a:r>
            <a:r>
              <a:rPr lang="en-US" sz="2800" dirty="0"/>
              <a:t> </a:t>
            </a:r>
            <a:r>
              <a:rPr lang="en-US" sz="2800" dirty="0" err="1"/>
              <a:t>cớ</a:t>
            </a:r>
            <a:r>
              <a:rPr lang="en-US" sz="2800" dirty="0"/>
              <a:t> </a:t>
            </a:r>
            <a:r>
              <a:rPr lang="en-US" sz="2800" dirty="0" err="1"/>
              <a:t>mắc</a:t>
            </a:r>
            <a:r>
              <a:rPr lang="en-US" sz="2800" dirty="0"/>
              <a:t> </a:t>
            </a:r>
            <a:r>
              <a:rPr lang="en-US" sz="2800" dirty="0" err="1"/>
              <a:t>nạn</a:t>
            </a:r>
            <a:r>
              <a:rPr lang="en-US" sz="2800" dirty="0"/>
              <a:t>.</a:t>
            </a:r>
            <a:r>
              <a:rPr lang="vi-VN" sz="2800" dirty="0"/>
              <a:t> </a:t>
            </a:r>
            <a:endParaRPr lang="en-US" sz="2800" dirty="0"/>
          </a:p>
          <a:p>
            <a:pPr algn="just">
              <a:lnSpc>
                <a:spcPct val="150000"/>
              </a:lnSpc>
            </a:pPr>
            <a:r>
              <a:rPr lang="vi-VN" sz="2800" b="1" dirty="0">
                <a:sym typeface="Wingdings" panose="05000000000000000000" pitchFamily="2" charset="2"/>
              </a:rPr>
              <a:t></a:t>
            </a:r>
            <a:r>
              <a:rPr lang="vi-VN" sz="2800" b="1" dirty="0"/>
              <a:t> Lời giới thiệu đầy đủ, chân thành.</a:t>
            </a:r>
            <a:endParaRPr lang="en-US" sz="2800" b="1" dirty="0"/>
          </a:p>
        </p:txBody>
      </p:sp>
    </p:spTree>
    <p:extLst>
      <p:ext uri="{BB962C8B-B14F-4D97-AF65-F5344CB8AC3E}">
        <p14:creationId xmlns:p14="http://schemas.microsoft.com/office/powerpoint/2010/main" val="37503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1027293" y="877711"/>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2875025" y="3671534"/>
            <a:ext cx="2542153" cy="2502315"/>
          </a:xfrm>
        </p:spPr>
      </p:pic>
      <p:sp>
        <p:nvSpPr>
          <p:cNvPr id="5" name="TextBox 4">
            <a:extLst>
              <a:ext uri="{FF2B5EF4-FFF2-40B4-BE49-F238E27FC236}">
                <a16:creationId xmlns:a16="http://schemas.microsoft.com/office/drawing/2014/main" id="{2D5BC94A-7849-AD53-3AA0-AFF88AE0D895}"/>
              </a:ext>
            </a:extLst>
          </p:cNvPr>
          <p:cNvSpPr txBox="1"/>
          <p:nvPr/>
        </p:nvSpPr>
        <p:spPr>
          <a:xfrm>
            <a:off x="5220296" y="985863"/>
            <a:ext cx="6805818" cy="5077800"/>
          </a:xfrm>
          <a:prstGeom prst="rect">
            <a:avLst/>
          </a:prstGeom>
          <a:noFill/>
        </p:spPr>
        <p:txBody>
          <a:bodyPr wrap="square">
            <a:spAutoFit/>
          </a:bodyPr>
          <a:lstStyle/>
          <a:p>
            <a:pPr algn="just">
              <a:lnSpc>
                <a:spcPct val="130000"/>
              </a:lnSpc>
            </a:pPr>
            <a:r>
              <a:rPr lang="en-US" sz="2800" dirty="0"/>
              <a:t> </a:t>
            </a:r>
            <a:r>
              <a:rPr lang="en-US" sz="2800" b="1" dirty="0"/>
              <a:t>+ </a:t>
            </a:r>
            <a:r>
              <a:rPr lang="vi-VN" sz="2800" b="1" dirty="0"/>
              <a:t>Cách xưng hô</a:t>
            </a:r>
            <a:r>
              <a:rPr lang="en-US" sz="2800" b="1" dirty="0"/>
              <a:t> </a:t>
            </a:r>
            <a:r>
              <a:rPr lang="en-US" sz="2800" b="1" dirty="0" err="1"/>
              <a:t>trân</a:t>
            </a:r>
            <a:r>
              <a:rPr lang="en-US" sz="2800" b="1" dirty="0"/>
              <a:t> </a:t>
            </a:r>
            <a:r>
              <a:rPr lang="en-US" sz="2800" b="1" dirty="0" err="1"/>
              <a:t>trọng</a:t>
            </a:r>
            <a:r>
              <a:rPr lang="en-US" sz="2800" b="1" dirty="0"/>
              <a:t>, </a:t>
            </a:r>
            <a:r>
              <a:rPr lang="en-US" sz="2800" dirty="0" err="1"/>
              <a:t>khiêm</a:t>
            </a:r>
            <a:r>
              <a:rPr lang="en-US" sz="2800" dirty="0"/>
              <a:t> </a:t>
            </a:r>
            <a:r>
              <a:rPr lang="en-US" sz="2800" dirty="0" err="1"/>
              <a:t>nhường</a:t>
            </a:r>
            <a:r>
              <a:rPr lang="en-US" sz="2800" dirty="0"/>
              <a:t>: </a:t>
            </a:r>
            <a:r>
              <a:rPr lang="vi-VN" sz="2800" i="1" dirty="0"/>
              <a:t>quân tử - tiện thiếp, chàng - thiếp </a:t>
            </a:r>
            <a:r>
              <a:rPr lang="en-US" sz="2800" i="1" dirty="0">
                <a:sym typeface="Wingdings" panose="05000000000000000000" pitchFamily="2" charset="2"/>
              </a:rPr>
              <a:t></a:t>
            </a:r>
            <a:r>
              <a:rPr lang="en-US" sz="2800" i="1" dirty="0"/>
              <a:t> </a:t>
            </a:r>
            <a:r>
              <a:rPr lang="en-US" sz="2800" dirty="0" err="1"/>
              <a:t>thể</a:t>
            </a:r>
            <a:r>
              <a:rPr lang="en-US" sz="2800" dirty="0"/>
              <a:t> </a:t>
            </a:r>
            <a:r>
              <a:rPr lang="vi-VN" sz="2800" dirty="0"/>
              <a:t>hiện sự trang trọng, tôn kính với người </a:t>
            </a:r>
            <a:r>
              <a:rPr lang="en-US" sz="2800" dirty="0" err="1"/>
              <a:t>giúp</a:t>
            </a:r>
            <a:r>
              <a:rPr lang="en-US" sz="2800" dirty="0"/>
              <a:t> </a:t>
            </a:r>
            <a:r>
              <a:rPr lang="en-US" sz="2800" dirty="0" err="1"/>
              <a:t>mình</a:t>
            </a:r>
            <a:r>
              <a:rPr lang="en-US" sz="2800" dirty="0"/>
              <a:t>.</a:t>
            </a:r>
          </a:p>
          <a:p>
            <a:pPr algn="just">
              <a:lnSpc>
                <a:spcPct val="130000"/>
              </a:lnSpc>
            </a:pPr>
            <a:r>
              <a:rPr lang="en-US" sz="2800" i="1" dirty="0"/>
              <a:t> </a:t>
            </a:r>
            <a:r>
              <a:rPr lang="vi-VN" sz="2800" dirty="0"/>
              <a:t> + </a:t>
            </a:r>
            <a:r>
              <a:rPr lang="vi-VN" sz="2800" b="1" dirty="0"/>
              <a:t>Lời bộc bạch chân tình</a:t>
            </a:r>
            <a:r>
              <a:rPr lang="vi-VN" sz="2800" dirty="0"/>
              <a:t>: Xi</a:t>
            </a:r>
            <a:r>
              <a:rPr lang="vi-VN" sz="2800" i="1" dirty="0"/>
              <a:t>n cho tiện thiếp..., Xin theo cùng thiếp</a:t>
            </a:r>
            <a:r>
              <a:rPr lang="vi-VN" sz="2800" dirty="0"/>
              <a:t>. </a:t>
            </a:r>
            <a:r>
              <a:rPr lang="vi-VN" sz="2800" dirty="0">
                <a:sym typeface="Wingdings" panose="05000000000000000000" pitchFamily="2" charset="2"/>
              </a:rPr>
              <a:t></a:t>
            </a:r>
            <a:r>
              <a:rPr lang="vi-VN" sz="2800" dirty="0"/>
              <a:t> Nàng vô cùng cảm kích trước ơn trọng của Vân Tiên; tha thiết mời Lục Vân Tiên về nơi cha làm quan để tiện bề báo đáp. </a:t>
            </a:r>
            <a:endParaRPr lang="en-US" sz="2800" dirty="0"/>
          </a:p>
          <a:p>
            <a:pPr algn="just">
              <a:lnSpc>
                <a:spcPct val="130000"/>
              </a:lnSpc>
            </a:pPr>
            <a:r>
              <a:rPr lang="en-US" sz="2800" dirty="0"/>
              <a:t> </a:t>
            </a:r>
          </a:p>
        </p:txBody>
      </p:sp>
      <p:sp>
        <p:nvSpPr>
          <p:cNvPr id="2" name="TextBox 1">
            <a:extLst>
              <a:ext uri="{FF2B5EF4-FFF2-40B4-BE49-F238E27FC236}">
                <a16:creationId xmlns:a16="http://schemas.microsoft.com/office/drawing/2014/main" id="{EA4DAEB9-CFE8-723A-CB76-B5AFAB45D1C9}"/>
              </a:ext>
            </a:extLst>
          </p:cNvPr>
          <p:cNvSpPr txBox="1"/>
          <p:nvPr/>
        </p:nvSpPr>
        <p:spPr>
          <a:xfrm>
            <a:off x="-1890792" y="5702026"/>
            <a:ext cx="1085892" cy="361637"/>
          </a:xfrm>
          <a:prstGeom prst="rect">
            <a:avLst/>
          </a:prstGeom>
          <a:noFill/>
        </p:spPr>
        <p:txBody>
          <a:bodyPr wrap="square">
            <a:spAutoFit/>
          </a:bodyPr>
          <a:lstStyle/>
          <a:p>
            <a:pPr algn="just">
              <a:lnSpc>
                <a:spcPct val="150000"/>
              </a:lnSpc>
            </a:pPr>
            <a:r>
              <a:rPr lang="vi-VN" sz="400" dirty="0">
                <a:solidFill>
                  <a:srgbClr val="7030A0"/>
                </a:solidFill>
                <a:effectLst/>
                <a:latin typeface="#9Slide05 Fourth" panose="00000500000000000000" pitchFamily="2" charset="0"/>
                <a:ea typeface="MS Mincho" panose="02020609040205080304" pitchFamily="49" charset="-128"/>
              </a:rPr>
              <a:t>Kiều Nguyệt Nga kết tinh cho vẻ đẹp tâm hồn của người phụ nữ Việt Nam truyền thống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thuỳ</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mị</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nết</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trọng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nghĩa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tình</a:t>
            </a:r>
            <a:r>
              <a:rPr lang="en-US" sz="400" dirty="0">
                <a:solidFill>
                  <a:srgbClr val="7030A0"/>
                </a:solidFill>
                <a:effectLst/>
                <a:latin typeface="#9Slide05 Fourth" panose="00000500000000000000" pitchFamily="2" charset="0"/>
                <a:ea typeface="MS Mincho" panose="02020609040205080304" pitchFamily="49" charset="-128"/>
              </a:rPr>
              <a:t>.</a:t>
            </a:r>
            <a:endParaRPr lang="en-US" sz="400" dirty="0">
              <a:solidFill>
                <a:srgbClr val="7030A0"/>
              </a:solidFill>
              <a:latin typeface="#9Slide05 Fourth" panose="00000500000000000000" pitchFamily="2" charset="0"/>
            </a:endParaRPr>
          </a:p>
        </p:txBody>
      </p:sp>
    </p:spTree>
    <p:extLst>
      <p:ext uri="{BB962C8B-B14F-4D97-AF65-F5344CB8AC3E}">
        <p14:creationId xmlns:p14="http://schemas.microsoft.com/office/powerpoint/2010/main" val="316370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1027293" y="877711"/>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2875025" y="3671534"/>
            <a:ext cx="2542153" cy="2502315"/>
          </a:xfrm>
        </p:spPr>
      </p:pic>
      <p:sp>
        <p:nvSpPr>
          <p:cNvPr id="5" name="TextBox 4">
            <a:extLst>
              <a:ext uri="{FF2B5EF4-FFF2-40B4-BE49-F238E27FC236}">
                <a16:creationId xmlns:a16="http://schemas.microsoft.com/office/drawing/2014/main" id="{2D5BC94A-7849-AD53-3AA0-AFF88AE0D895}"/>
              </a:ext>
            </a:extLst>
          </p:cNvPr>
          <p:cNvSpPr txBox="1"/>
          <p:nvPr/>
        </p:nvSpPr>
        <p:spPr>
          <a:xfrm>
            <a:off x="4953040" y="2230582"/>
            <a:ext cx="7238960" cy="1716880"/>
          </a:xfrm>
          <a:prstGeom prst="rect">
            <a:avLst/>
          </a:prstGeom>
          <a:noFill/>
        </p:spPr>
        <p:txBody>
          <a:bodyPr wrap="square">
            <a:spAutoFit/>
          </a:bodyPr>
          <a:lstStyle/>
          <a:p>
            <a:pPr algn="just">
              <a:lnSpc>
                <a:spcPct val="130000"/>
              </a:lnSpc>
            </a:pPr>
            <a:r>
              <a:rPr lang="en-US" sz="2800" dirty="0"/>
              <a:t> </a:t>
            </a:r>
            <a:r>
              <a:rPr lang="en-US" sz="2800" i="1" dirty="0"/>
              <a:t>=&gt; </a:t>
            </a:r>
            <a:r>
              <a:rPr lang="vi-VN" sz="2800" i="1" dirty="0"/>
              <a:t>Qua đoạn trích, có thể thấy Kiều Nguyệt Nga là người con gái hiếu thảo, đoan trang, khiêm nhường, dịu dàng, trọng ân nghĩa.</a:t>
            </a:r>
            <a:endParaRPr lang="en-US" sz="2800" i="1" dirty="0"/>
          </a:p>
        </p:txBody>
      </p:sp>
      <p:sp>
        <p:nvSpPr>
          <p:cNvPr id="2" name="TextBox 1">
            <a:extLst>
              <a:ext uri="{FF2B5EF4-FFF2-40B4-BE49-F238E27FC236}">
                <a16:creationId xmlns:a16="http://schemas.microsoft.com/office/drawing/2014/main" id="{EA4DAEB9-CFE8-723A-CB76-B5AFAB45D1C9}"/>
              </a:ext>
            </a:extLst>
          </p:cNvPr>
          <p:cNvSpPr txBox="1"/>
          <p:nvPr/>
        </p:nvSpPr>
        <p:spPr>
          <a:xfrm>
            <a:off x="-1890792" y="5702026"/>
            <a:ext cx="1085892" cy="361637"/>
          </a:xfrm>
          <a:prstGeom prst="rect">
            <a:avLst/>
          </a:prstGeom>
          <a:noFill/>
        </p:spPr>
        <p:txBody>
          <a:bodyPr wrap="square">
            <a:spAutoFit/>
          </a:bodyPr>
          <a:lstStyle/>
          <a:p>
            <a:pPr algn="just">
              <a:lnSpc>
                <a:spcPct val="150000"/>
              </a:lnSpc>
            </a:pPr>
            <a:r>
              <a:rPr lang="vi-VN" sz="400" dirty="0">
                <a:solidFill>
                  <a:srgbClr val="7030A0"/>
                </a:solidFill>
                <a:effectLst/>
                <a:latin typeface="#9Slide05 Fourth" panose="00000500000000000000" pitchFamily="2" charset="0"/>
                <a:ea typeface="MS Mincho" panose="02020609040205080304" pitchFamily="49" charset="-128"/>
              </a:rPr>
              <a:t>Kiều Nguyệt Nga kết tinh cho vẻ đẹp tâm hồn của người phụ nữ Việt Nam truyền thống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thuỳ</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mị</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nết</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trọng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nghĩa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tình</a:t>
            </a:r>
            <a:r>
              <a:rPr lang="en-US" sz="400" dirty="0">
                <a:solidFill>
                  <a:srgbClr val="7030A0"/>
                </a:solidFill>
                <a:effectLst/>
                <a:latin typeface="#9Slide05 Fourth" panose="00000500000000000000" pitchFamily="2" charset="0"/>
                <a:ea typeface="MS Mincho" panose="02020609040205080304" pitchFamily="49" charset="-128"/>
              </a:rPr>
              <a:t>.</a:t>
            </a:r>
            <a:endParaRPr lang="en-US" sz="400" dirty="0">
              <a:solidFill>
                <a:srgbClr val="7030A0"/>
              </a:solidFill>
              <a:latin typeface="#9Slide05 Fourth" panose="00000500000000000000" pitchFamily="2" charset="0"/>
            </a:endParaRPr>
          </a:p>
        </p:txBody>
      </p:sp>
    </p:spTree>
    <p:extLst>
      <p:ext uri="{BB962C8B-B14F-4D97-AF65-F5344CB8AC3E}">
        <p14:creationId xmlns:p14="http://schemas.microsoft.com/office/powerpoint/2010/main" val="285497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flipV="1">
            <a:off x="7841833" y="2578164"/>
            <a:ext cx="2972615" cy="1701672"/>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flipH="1">
            <a:off x="6883377" y="2250362"/>
            <a:ext cx="530862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flipH="1">
            <a:off x="7379108" y="-126359"/>
            <a:ext cx="4317159"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flipH="1">
            <a:off x="6096000" y="2623638"/>
            <a:ext cx="3167522" cy="2852602"/>
          </a:xfrm>
        </p:spPr>
      </p:pic>
      <p:sp>
        <p:nvSpPr>
          <p:cNvPr id="3" name="TextBox 2">
            <a:extLst>
              <a:ext uri="{FF2B5EF4-FFF2-40B4-BE49-F238E27FC236}">
                <a16:creationId xmlns:a16="http://schemas.microsoft.com/office/drawing/2014/main" id="{CC480F84-7C25-CEDC-310B-992D71E0DEB9}"/>
              </a:ext>
            </a:extLst>
          </p:cNvPr>
          <p:cNvSpPr txBox="1"/>
          <p:nvPr/>
        </p:nvSpPr>
        <p:spPr>
          <a:xfrm>
            <a:off x="495733" y="1510729"/>
            <a:ext cx="5793308" cy="3724096"/>
          </a:xfrm>
          <a:prstGeom prst="rect">
            <a:avLst/>
          </a:prstGeom>
          <a:noFill/>
        </p:spPr>
        <p:txBody>
          <a:bodyPr wrap="square">
            <a:spAutoFit/>
          </a:bodyPr>
          <a:lstStyle/>
          <a:p>
            <a:pPr algn="just">
              <a:lnSpc>
                <a:spcPct val="150000"/>
              </a:lnSpc>
            </a:pPr>
            <a:r>
              <a:rPr lang="en-US" sz="3200" dirty="0" err="1">
                <a:solidFill>
                  <a:srgbClr val="7030A0"/>
                </a:solidFill>
                <a:effectLst/>
                <a:latin typeface="#9Slide05 Fourth Medium" panose="00000600000000000000" pitchFamily="2" charset="0"/>
                <a:ea typeface="Calibri" panose="020F0502020204030204" pitchFamily="34" charset="0"/>
              </a:rPr>
              <a:t>Nhân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vật</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Kiều</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Nguyệt</a:t>
            </a:r>
            <a:r>
              <a:rPr lang="en-US" sz="3200" dirty="0">
                <a:solidFill>
                  <a:srgbClr val="7030A0"/>
                </a:solidFill>
                <a:effectLst/>
                <a:latin typeface="#9Slide05 Fourth Medium" panose="00000600000000000000" pitchFamily="2" charset="0"/>
                <a:ea typeface="Calibri" panose="020F0502020204030204" pitchFamily="34" charset="0"/>
              </a:rPr>
              <a:t> Nga </a:t>
            </a:r>
            <a:r>
              <a:rPr lang="en-US" sz="3200" dirty="0" err="1">
                <a:solidFill>
                  <a:srgbClr val="7030A0"/>
                </a:solidFill>
                <a:effectLst/>
                <a:latin typeface="#9Slide05 Fourth Medium" panose="00000600000000000000" pitchFamily="2" charset="0"/>
                <a:ea typeface="Calibri" panose="020F0502020204030204" pitchFamily="34" charset="0"/>
              </a:rPr>
              <a:t>thể</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hiện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quan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niệm</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của</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Nguyễn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Đình</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Chiểu</a:t>
            </a:r>
            <a:r>
              <a:rPr lang="en-US" sz="3200" dirty="0">
                <a:solidFill>
                  <a:srgbClr val="7030A0"/>
                </a:solidFill>
                <a:effectLst/>
                <a:latin typeface="#9Slide05 Fourth Medium" panose="00000600000000000000" pitchFamily="2" charset="0"/>
                <a:ea typeface="Calibri" panose="020F0502020204030204" pitchFamily="34" charset="0"/>
              </a:rPr>
              <a:t> về </a:t>
            </a:r>
            <a:r>
              <a:rPr lang="en-US" sz="3200" dirty="0" err="1">
                <a:solidFill>
                  <a:srgbClr val="7030A0"/>
                </a:solidFill>
                <a:effectLst/>
                <a:latin typeface="#9Slide05 Fourth Medium" panose="00000600000000000000" pitchFamily="2" charset="0"/>
                <a:ea typeface="Calibri" panose="020F0502020204030204" pitchFamily="34" charset="0"/>
              </a:rPr>
              <a:t>mẫu</a:t>
            </a:r>
            <a:r>
              <a:rPr lang="en-US" sz="3200" dirty="0">
                <a:solidFill>
                  <a:srgbClr val="7030A0"/>
                </a:solidFill>
                <a:effectLst/>
                <a:latin typeface="#9Slide05 Fourth Medium" panose="00000600000000000000" pitchFamily="2" charset="0"/>
                <a:ea typeface="Calibri" panose="020F0502020204030204" pitchFamily="34" charset="0"/>
              </a:rPr>
              <a:t> hình </a:t>
            </a:r>
            <a:r>
              <a:rPr lang="en-US" sz="3200" dirty="0" err="1">
                <a:solidFill>
                  <a:srgbClr val="7030A0"/>
                </a:solidFill>
                <a:effectLst/>
                <a:latin typeface="#9Slide05 Fourth Medium" panose="00000600000000000000" pitchFamily="2" charset="0"/>
                <a:ea typeface="Calibri" panose="020F0502020204030204" pitchFamily="34" charset="0"/>
              </a:rPr>
              <a:t>người</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phụ</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nữ</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lí</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tưởng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hiền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hậu</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nết</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na</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khiêm</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nhường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trọng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tình</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nghĩa</a:t>
            </a:r>
            <a:r>
              <a:rPr lang="en-US" sz="3200" dirty="0">
                <a:solidFill>
                  <a:srgbClr val="7030A0"/>
                </a:solidFill>
                <a:effectLst/>
                <a:latin typeface="#9Slide05 Fourth Medium" panose="00000600000000000000" pitchFamily="2" charset="0"/>
                <a:ea typeface="Calibri" panose="020F0502020204030204" pitchFamily="34" charset="0"/>
              </a:rPr>
              <a:t>.</a:t>
            </a:r>
            <a:endParaRPr lang="en-US" sz="5400" dirty="0">
              <a:solidFill>
                <a:srgbClr val="7030A0"/>
              </a:solidFill>
              <a:latin typeface="#9Slide05 Fourth Medium" panose="00000600000000000000" pitchFamily="2" charset="0"/>
            </a:endParaRPr>
          </a:p>
        </p:txBody>
      </p:sp>
    </p:spTree>
    <p:extLst>
      <p:ext uri="{BB962C8B-B14F-4D97-AF65-F5344CB8AC3E}">
        <p14:creationId xmlns:p14="http://schemas.microsoft.com/office/powerpoint/2010/main" val="33802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5910132" y="1261104"/>
            <a:ext cx="5083443" cy="2308324"/>
          </a:xfrm>
          <a:prstGeom prst="rect">
            <a:avLst/>
          </a:prstGeom>
          <a:noFill/>
        </p:spPr>
        <p:txBody>
          <a:bodyPr wrap="none" rtlCol="0">
            <a:spAutoFit/>
          </a:bodyPr>
          <a:lstStyle/>
          <a:p>
            <a:pPr algn="ctr"/>
            <a:r>
              <a:rPr lang="en-US" altLang="zh-CN" sz="7200" b="1" dirty="0">
                <a:solidFill>
                  <a:srgbClr val="794C28"/>
                </a:solidFill>
                <a:latin typeface="Times New Roman" panose="02020603050405020304" pitchFamily="18" charset="0"/>
                <a:cs typeface="Times New Roman" panose="02020603050405020304" pitchFamily="18" charset="0"/>
                <a:sym typeface="+mn-lt"/>
              </a:rPr>
              <a:t>III.</a:t>
            </a:r>
          </a:p>
          <a:p>
            <a:pPr algn="ctr"/>
            <a:r>
              <a:rPr lang="en-US" altLang="zh-CN" sz="7200" b="1" dirty="0">
                <a:solidFill>
                  <a:srgbClr val="794C28"/>
                </a:solidFill>
                <a:latin typeface="Times New Roman" panose="02020603050405020304" pitchFamily="18" charset="0"/>
                <a:cs typeface="Times New Roman" panose="02020603050405020304" pitchFamily="18" charset="0"/>
                <a:sym typeface="+mn-lt"/>
              </a:rPr>
              <a:t>TỔNG KẾT</a:t>
            </a:r>
            <a:endParaRPr lang="zh-CN" altLang="en-US" sz="7200" b="1" dirty="0">
              <a:solidFill>
                <a:srgbClr val="794C28"/>
              </a:solidFill>
              <a:latin typeface="Times New Roman" panose="02020603050405020304" pitchFamily="18" charset="0"/>
              <a:cs typeface="Times New Roman" panose="02020603050405020304" pitchFamily="18" charset="0"/>
              <a:sym typeface="+mn-lt"/>
            </a:endParaRPr>
          </a:p>
        </p:txBody>
      </p: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40" y="0"/>
            <a:ext cx="5500841" cy="7138856"/>
          </a:xfrm>
          <a:prstGeom prst="rect">
            <a:avLst/>
          </a:prstGeom>
        </p:spPr>
      </p:pic>
    </p:spTree>
    <p:extLst>
      <p:ext uri="{BB962C8B-B14F-4D97-AF65-F5344CB8AC3E}">
        <p14:creationId xmlns:p14="http://schemas.microsoft.com/office/powerpoint/2010/main" val="72134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a:off x="8941869" y="447"/>
            <a:ext cx="3250132" cy="68571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7" name="TextBox 6">
            <a:extLst>
              <a:ext uri="{FF2B5EF4-FFF2-40B4-BE49-F238E27FC236}">
                <a16:creationId xmlns:a16="http://schemas.microsoft.com/office/drawing/2014/main" id="{A179FD8D-1ACE-AC3E-A1A8-24224DE60684}"/>
              </a:ext>
            </a:extLst>
          </p:cNvPr>
          <p:cNvSpPr txBox="1"/>
          <p:nvPr/>
        </p:nvSpPr>
        <p:spPr>
          <a:xfrm>
            <a:off x="575187" y="1602206"/>
            <a:ext cx="7023920" cy="1179554"/>
          </a:xfrm>
          <a:prstGeom prst="rect">
            <a:avLst/>
          </a:prstGeom>
          <a:noFill/>
        </p:spPr>
        <p:txBody>
          <a:bodyPr wrap="square">
            <a:spAutoFit/>
          </a:bodyPr>
          <a:lstStyle/>
          <a:p>
            <a:pPr algn="just">
              <a:lnSpc>
                <a:spcPct val="115000"/>
              </a:lnSpc>
              <a:spcAft>
                <a:spcPts val="1000"/>
              </a:spcAft>
            </a:pPr>
            <a:r>
              <a:rPr lang="en-US" sz="3200" b="1" dirty="0" err="1">
                <a:effectLst/>
                <a:latin typeface="Times New Roman" panose="02020603050405020304" pitchFamily="18" charset="0"/>
                <a:ea typeface="Calibri" panose="020F0502020204030204" pitchFamily="34" charset="0"/>
              </a:rPr>
              <a:t>HĐCN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Khái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quát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chủ</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giá</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trị</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nghệ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và</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nội</a:t>
            </a:r>
            <a:r>
              <a:rPr lang="en-US" sz="3200" b="1" dirty="0">
                <a:effectLst/>
                <a:latin typeface="Times New Roman" panose="02020603050405020304" pitchFamily="18" charset="0"/>
                <a:ea typeface="Calibri" panose="020F0502020204030204" pitchFamily="34" charset="0"/>
              </a:rPr>
              <a:t> dung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văn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bản</a:t>
            </a:r>
            <a:r>
              <a:rPr lang="en-US" sz="3200" b="1"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782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rot="16200000">
            <a:off x="4986202" y="-332443"/>
            <a:ext cx="2219595" cy="1219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5" name="TextBox 4">
            <a:extLst>
              <a:ext uri="{FF2B5EF4-FFF2-40B4-BE49-F238E27FC236}">
                <a16:creationId xmlns:a16="http://schemas.microsoft.com/office/drawing/2014/main" id="{8B8BEE7D-E8AA-C065-EE68-1332625F65EA}"/>
              </a:ext>
            </a:extLst>
          </p:cNvPr>
          <p:cNvSpPr txBox="1"/>
          <p:nvPr/>
        </p:nvSpPr>
        <p:spPr>
          <a:xfrm>
            <a:off x="1714799" y="505571"/>
            <a:ext cx="8128274" cy="3397340"/>
          </a:xfrm>
          <a:prstGeom prst="rect">
            <a:avLst/>
          </a:prstGeom>
          <a:noFill/>
        </p:spPr>
        <p:txBody>
          <a:bodyPr wrap="square">
            <a:spAutoFit/>
          </a:bodyPr>
          <a:lstStyle/>
          <a:p>
            <a:pPr lvl="0" algn="just">
              <a:lnSpc>
                <a:spcPct val="130000"/>
              </a:lnSpc>
            </a:pPr>
            <a:r>
              <a:rPr lang="en-US" sz="2800" b="1" dirty="0">
                <a:solidFill>
                  <a:srgbClr val="FF0000"/>
                </a:solidFill>
                <a:highlight>
                  <a:srgbClr val="FFFFFF"/>
                </a:highlight>
              </a:rPr>
              <a:t>1. </a:t>
            </a:r>
            <a:r>
              <a:rPr lang="en-US" sz="2800" b="1" dirty="0" err="1">
                <a:solidFill>
                  <a:srgbClr val="FF0000"/>
                </a:solidFill>
                <a:highlight>
                  <a:srgbClr val="FFFFFF"/>
                </a:highlight>
              </a:rPr>
              <a:t>Chủ</a:t>
            </a:r>
            <a:r>
              <a:rPr lang="en-US" sz="2800" b="1" dirty="0">
                <a:solidFill>
                  <a:srgbClr val="FF0000"/>
                </a:solidFill>
                <a:highlight>
                  <a:srgbClr val="FFFFFF"/>
                </a:highlight>
              </a:rPr>
              <a:t> </a:t>
            </a:r>
            <a:r>
              <a:rPr lang="en-US" sz="2800" b="1" dirty="0" err="1">
                <a:solidFill>
                  <a:srgbClr val="FF0000"/>
                </a:solidFill>
                <a:highlight>
                  <a:srgbClr val="FFFFFF"/>
                </a:highlight>
              </a:rPr>
              <a:t>đề</a:t>
            </a:r>
            <a:endParaRPr lang="en-US" sz="2800" dirty="0">
              <a:solidFill>
                <a:srgbClr val="FF0000"/>
              </a:solidFill>
              <a:highlight>
                <a:srgbClr val="FFFFFF"/>
              </a:highlight>
            </a:endParaRP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Ca </a:t>
            </a:r>
            <a:r>
              <a:rPr lang="en-US" sz="2800" dirty="0" err="1">
                <a:highlight>
                  <a:srgbClr val="FFFFFF"/>
                </a:highlight>
              </a:rPr>
              <a:t>ngợi</a:t>
            </a:r>
            <a:r>
              <a:rPr lang="en-US" sz="2800" dirty="0">
                <a:highlight>
                  <a:srgbClr val="FFFFFF"/>
                </a:highlight>
              </a:rPr>
              <a:t> </a:t>
            </a:r>
            <a:r>
              <a:rPr lang="en-US" sz="2800" dirty="0" err="1">
                <a:highlight>
                  <a:srgbClr val="FFFFFF"/>
                </a:highlight>
              </a:rPr>
              <a:t>người</a:t>
            </a:r>
            <a:r>
              <a:rPr lang="en-US" sz="2800" dirty="0">
                <a:highlight>
                  <a:srgbClr val="FFFFFF"/>
                </a:highlight>
              </a:rPr>
              <a:t> </a:t>
            </a:r>
            <a:r>
              <a:rPr lang="en-US" sz="2800" dirty="0" err="1">
                <a:highlight>
                  <a:srgbClr val="FFFFFF"/>
                </a:highlight>
              </a:rPr>
              <a:t>anh</a:t>
            </a:r>
            <a:r>
              <a:rPr lang="en-US" sz="2800" dirty="0">
                <a:highlight>
                  <a:srgbClr val="FFFFFF"/>
                </a:highlight>
              </a:rPr>
              <a:t> </a:t>
            </a:r>
            <a:r>
              <a:rPr lang="en-US" sz="2800" dirty="0" err="1">
                <a:highlight>
                  <a:srgbClr val="FFFFFF"/>
                </a:highlight>
              </a:rPr>
              <a:t>hùng</a:t>
            </a:r>
            <a:r>
              <a:rPr lang="en-US" sz="2800" dirty="0">
                <a:highlight>
                  <a:srgbClr val="FFFFFF"/>
                </a:highlight>
              </a:rPr>
              <a:t> </a:t>
            </a:r>
            <a:r>
              <a:rPr lang="en-US" sz="2800" dirty="0" err="1">
                <a:highlight>
                  <a:srgbClr val="FFFFFF"/>
                </a:highlight>
              </a:rPr>
              <a:t>trí</a:t>
            </a:r>
            <a:r>
              <a:rPr lang="en-US" sz="2800" dirty="0">
                <a:highlight>
                  <a:srgbClr val="FFFFFF"/>
                </a:highlight>
              </a:rPr>
              <a:t> </a:t>
            </a:r>
            <a:r>
              <a:rPr lang="en-US" sz="2800" dirty="0" err="1">
                <a:highlight>
                  <a:srgbClr val="FFFFFF"/>
                </a:highlight>
              </a:rPr>
              <a:t>dũng</a:t>
            </a:r>
            <a:r>
              <a:rPr lang="en-US" sz="2800" dirty="0">
                <a:highlight>
                  <a:srgbClr val="FFFFFF"/>
                </a:highlight>
              </a:rPr>
              <a:t> song </a:t>
            </a:r>
            <a:r>
              <a:rPr lang="en-US" sz="2800" dirty="0" err="1">
                <a:highlight>
                  <a:srgbClr val="FFFFFF"/>
                </a:highlight>
              </a:rPr>
              <a:t>toàn</a:t>
            </a:r>
            <a:r>
              <a:rPr lang="en-US" sz="2800" dirty="0">
                <a:highlight>
                  <a:srgbClr val="FFFFFF"/>
                </a:highlight>
              </a:rPr>
              <a:t>, </a:t>
            </a:r>
            <a:r>
              <a:rPr lang="en-US" sz="2800" dirty="0" err="1">
                <a:highlight>
                  <a:srgbClr val="FFFFFF"/>
                </a:highlight>
              </a:rPr>
              <a:t>diệt</a:t>
            </a:r>
            <a:r>
              <a:rPr lang="en-US" sz="2800" dirty="0">
                <a:highlight>
                  <a:srgbClr val="FFFFFF"/>
                </a:highlight>
              </a:rPr>
              <a:t> </a:t>
            </a:r>
            <a:r>
              <a:rPr lang="en-US" sz="2800" dirty="0" err="1">
                <a:highlight>
                  <a:srgbClr val="FFFFFF"/>
                </a:highlight>
              </a:rPr>
              <a:t>bạo</a:t>
            </a:r>
            <a:r>
              <a:rPr lang="en-US" sz="2800" dirty="0">
                <a:highlight>
                  <a:srgbClr val="FFFFFF"/>
                </a:highlight>
              </a:rPr>
              <a:t> </a:t>
            </a:r>
            <a:r>
              <a:rPr lang="en-US" sz="2800" dirty="0" err="1">
                <a:highlight>
                  <a:srgbClr val="FFFFFF"/>
                </a:highlight>
              </a:rPr>
              <a:t>trừ</a:t>
            </a:r>
            <a:r>
              <a:rPr lang="en-US" sz="2800" dirty="0">
                <a:highlight>
                  <a:srgbClr val="FFFFFF"/>
                </a:highlight>
              </a:rPr>
              <a:t> </a:t>
            </a:r>
            <a:r>
              <a:rPr lang="en-US" sz="2800" dirty="0" err="1">
                <a:highlight>
                  <a:srgbClr val="FFFFFF"/>
                </a:highlight>
              </a:rPr>
              <a:t>gian</a:t>
            </a:r>
            <a:r>
              <a:rPr lang="en-US" sz="2800" dirty="0">
                <a:highlight>
                  <a:srgbClr val="FFFFFF"/>
                </a:highlight>
              </a:rPr>
              <a:t>, </a:t>
            </a:r>
            <a:r>
              <a:rPr lang="en-US" sz="2800" dirty="0" err="1">
                <a:highlight>
                  <a:srgbClr val="FFFFFF"/>
                </a:highlight>
              </a:rPr>
              <a:t>bảo</a:t>
            </a:r>
            <a:r>
              <a:rPr lang="en-US" sz="2800" dirty="0">
                <a:highlight>
                  <a:srgbClr val="FFFFFF"/>
                </a:highlight>
              </a:rPr>
              <a:t> </a:t>
            </a:r>
            <a:r>
              <a:rPr lang="en-US" sz="2800" dirty="0" err="1">
                <a:highlight>
                  <a:srgbClr val="FFFFFF"/>
                </a:highlight>
              </a:rPr>
              <a:t>vệ</a:t>
            </a:r>
            <a:r>
              <a:rPr lang="en-US" sz="2800" dirty="0">
                <a:highlight>
                  <a:srgbClr val="FFFFFF"/>
                </a:highlight>
              </a:rPr>
              <a:t> </a:t>
            </a:r>
            <a:r>
              <a:rPr lang="en-US" sz="2800" dirty="0" err="1">
                <a:highlight>
                  <a:srgbClr val="FFFFFF"/>
                </a:highlight>
              </a:rPr>
              <a:t>cuộc</a:t>
            </a:r>
            <a:r>
              <a:rPr lang="en-US" sz="2800" dirty="0">
                <a:highlight>
                  <a:srgbClr val="FFFFFF"/>
                </a:highlight>
              </a:rPr>
              <a:t> </a:t>
            </a:r>
            <a:r>
              <a:rPr lang="en-US" sz="2800" dirty="0" err="1">
                <a:highlight>
                  <a:srgbClr val="FFFFFF"/>
                </a:highlight>
              </a:rPr>
              <a:t>sống</a:t>
            </a:r>
            <a:r>
              <a:rPr lang="en-US" sz="2800" dirty="0">
                <a:highlight>
                  <a:srgbClr val="FFFFFF"/>
                </a:highlight>
              </a:rPr>
              <a:t> yên </a:t>
            </a:r>
            <a:r>
              <a:rPr lang="en-US" sz="2800" dirty="0" err="1">
                <a:highlight>
                  <a:srgbClr val="FFFFFF"/>
                </a:highlight>
              </a:rPr>
              <a:t>bình</a:t>
            </a:r>
            <a:r>
              <a:rPr lang="en-US" sz="2800" dirty="0">
                <a:highlight>
                  <a:srgbClr val="FFFFFF"/>
                </a:highlight>
              </a:rPr>
              <a:t> </a:t>
            </a:r>
            <a:r>
              <a:rPr lang="en-US" sz="2800" dirty="0" err="1">
                <a:highlight>
                  <a:srgbClr val="FFFFFF"/>
                </a:highlight>
              </a:rPr>
              <a:t>cho</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dân</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Ca </a:t>
            </a:r>
            <a:r>
              <a:rPr lang="en-US" sz="2800" dirty="0" err="1">
                <a:highlight>
                  <a:srgbClr val="FFFFFF"/>
                </a:highlight>
              </a:rPr>
              <a:t>ngợi</a:t>
            </a:r>
            <a:r>
              <a:rPr lang="en-US" sz="2800" dirty="0">
                <a:highlight>
                  <a:srgbClr val="FFFFFF"/>
                </a:highlight>
              </a:rPr>
              <a:t> </a:t>
            </a:r>
            <a:r>
              <a:rPr lang="en-US" sz="2800" dirty="0" err="1">
                <a:highlight>
                  <a:srgbClr val="FFFFFF"/>
                </a:highlight>
              </a:rPr>
              <a:t>lối</a:t>
            </a:r>
            <a:r>
              <a:rPr lang="en-US" sz="2800" dirty="0">
                <a:highlight>
                  <a:srgbClr val="FFFFFF"/>
                </a:highlight>
              </a:rPr>
              <a:t> </a:t>
            </a:r>
            <a:r>
              <a:rPr lang="en-US" sz="2800" dirty="0" err="1">
                <a:highlight>
                  <a:srgbClr val="FFFFFF"/>
                </a:highlight>
              </a:rPr>
              <a:t>sống</a:t>
            </a:r>
            <a:r>
              <a:rPr lang="en-US" sz="2800" dirty="0">
                <a:highlight>
                  <a:srgbClr val="FFFFFF"/>
                </a:highlight>
              </a:rPr>
              <a:t> </a:t>
            </a:r>
            <a:r>
              <a:rPr lang="en-US" sz="2800" dirty="0" err="1">
                <a:highlight>
                  <a:srgbClr val="FFFFFF"/>
                </a:highlight>
              </a:rPr>
              <a:t>trọng</a:t>
            </a:r>
            <a:r>
              <a:rPr lang="en-US" sz="2800" dirty="0">
                <a:highlight>
                  <a:srgbClr val="FFFFFF"/>
                </a:highlight>
              </a:rPr>
              <a:t> </a:t>
            </a:r>
            <a:r>
              <a:rPr lang="en-US" sz="2800" dirty="0" err="1">
                <a:highlight>
                  <a:srgbClr val="FFFFFF"/>
                </a:highlight>
              </a:rPr>
              <a:t>ân</a:t>
            </a:r>
            <a:r>
              <a:rPr lang="en-US" sz="2800" dirty="0">
                <a:highlight>
                  <a:srgbClr val="FFFFFF"/>
                </a:highlight>
              </a:rPr>
              <a:t> </a:t>
            </a:r>
            <a:r>
              <a:rPr lang="en-US" sz="2800" dirty="0" err="1">
                <a:highlight>
                  <a:srgbClr val="FFFFFF"/>
                </a:highlight>
              </a:rPr>
              <a:t>nghĩa</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err="1">
                <a:highlight>
                  <a:srgbClr val="FFFFFF"/>
                </a:highlight>
              </a:rPr>
              <a:t>Thể</a:t>
            </a:r>
            <a:r>
              <a:rPr lang="en-US" sz="2800" dirty="0">
                <a:highlight>
                  <a:srgbClr val="FFFFFF"/>
                </a:highlight>
              </a:rPr>
              <a:t> </a:t>
            </a:r>
            <a:r>
              <a:rPr lang="en-US" sz="2800" dirty="0" err="1">
                <a:highlight>
                  <a:srgbClr val="FFFFFF"/>
                </a:highlight>
              </a:rPr>
              <a:t>hiện</a:t>
            </a:r>
            <a:r>
              <a:rPr lang="en-US" sz="2800" dirty="0">
                <a:highlight>
                  <a:srgbClr val="FFFFFF"/>
                </a:highlight>
              </a:rPr>
              <a:t> </a:t>
            </a:r>
            <a:r>
              <a:rPr lang="en-US" sz="2800" dirty="0" err="1">
                <a:highlight>
                  <a:srgbClr val="FFFFFF"/>
                </a:highlight>
              </a:rPr>
              <a:t>khát</a:t>
            </a:r>
            <a:r>
              <a:rPr lang="en-US" sz="2800" dirty="0">
                <a:highlight>
                  <a:srgbClr val="FFFFFF"/>
                </a:highlight>
              </a:rPr>
              <a:t> </a:t>
            </a:r>
            <a:r>
              <a:rPr lang="en-US" sz="2800" dirty="0" err="1">
                <a:highlight>
                  <a:srgbClr val="FFFFFF"/>
                </a:highlight>
              </a:rPr>
              <a:t>vọng</a:t>
            </a:r>
            <a:r>
              <a:rPr lang="en-US" sz="2800" dirty="0">
                <a:highlight>
                  <a:srgbClr val="FFFFFF"/>
                </a:highlight>
              </a:rPr>
              <a:t> </a:t>
            </a:r>
            <a:r>
              <a:rPr lang="en-US" sz="2800" dirty="0" err="1">
                <a:highlight>
                  <a:srgbClr val="FFFFFF"/>
                </a:highlight>
              </a:rPr>
              <a:t>công</a:t>
            </a:r>
            <a:r>
              <a:rPr lang="en-US" sz="2800" dirty="0">
                <a:highlight>
                  <a:srgbClr val="FFFFFF"/>
                </a:highlight>
              </a:rPr>
              <a:t> </a:t>
            </a:r>
            <a:r>
              <a:rPr lang="en-US" sz="2800" dirty="0" err="1">
                <a:highlight>
                  <a:srgbClr val="FFFFFF"/>
                </a:highlight>
              </a:rPr>
              <a:t>lí</a:t>
            </a:r>
            <a:r>
              <a:rPr lang="en-US" sz="2800" dirty="0">
                <a:highlight>
                  <a:srgbClr val="FFFFFF"/>
                </a:highlight>
              </a:rPr>
              <a:t>, </a:t>
            </a:r>
            <a:r>
              <a:rPr lang="en-US" sz="2800" dirty="0" err="1">
                <a:highlight>
                  <a:srgbClr val="FFFFFF"/>
                </a:highlight>
              </a:rPr>
              <a:t>ước</a:t>
            </a:r>
            <a:r>
              <a:rPr lang="en-US" sz="2800" dirty="0">
                <a:highlight>
                  <a:srgbClr val="FFFFFF"/>
                </a:highlight>
              </a:rPr>
              <a:t> </a:t>
            </a:r>
            <a:r>
              <a:rPr lang="en-US" sz="2800" dirty="0" err="1">
                <a:highlight>
                  <a:srgbClr val="FFFFFF"/>
                </a:highlight>
              </a:rPr>
              <a:t>mơ</a:t>
            </a:r>
            <a:r>
              <a:rPr lang="en-US" sz="2800" dirty="0">
                <a:highlight>
                  <a:srgbClr val="FFFFFF"/>
                </a:highlight>
              </a:rPr>
              <a:t> về </a:t>
            </a:r>
            <a:r>
              <a:rPr lang="en-US" sz="2800" dirty="0" err="1">
                <a:highlight>
                  <a:srgbClr val="FFFFFF"/>
                </a:highlight>
              </a:rPr>
              <a:t>mẫu</a:t>
            </a:r>
            <a:r>
              <a:rPr lang="en-US" sz="2800" dirty="0">
                <a:highlight>
                  <a:srgbClr val="FFFFFF"/>
                </a:highlight>
              </a:rPr>
              <a:t> </a:t>
            </a:r>
            <a:r>
              <a:rPr lang="en-US" sz="2800" dirty="0" err="1">
                <a:highlight>
                  <a:srgbClr val="FFFFFF"/>
                </a:highlight>
              </a:rPr>
              <a:t>anh</a:t>
            </a:r>
            <a:r>
              <a:rPr lang="en-US" sz="2800" dirty="0">
                <a:highlight>
                  <a:srgbClr val="FFFFFF"/>
                </a:highlight>
              </a:rPr>
              <a:t> </a:t>
            </a:r>
            <a:r>
              <a:rPr lang="en-US" sz="2800" dirty="0" err="1">
                <a:highlight>
                  <a:srgbClr val="FFFFFF"/>
                </a:highlight>
              </a:rPr>
              <a:t>hùng</a:t>
            </a:r>
            <a:r>
              <a:rPr lang="en-US" sz="2800" dirty="0">
                <a:highlight>
                  <a:srgbClr val="FFFFFF"/>
                </a:highlight>
              </a:rPr>
              <a:t> “</a:t>
            </a:r>
            <a:r>
              <a:rPr lang="en-US" sz="2800" dirty="0" err="1">
                <a:highlight>
                  <a:srgbClr val="FFFFFF"/>
                </a:highlight>
              </a:rPr>
              <a:t>cứu</a:t>
            </a:r>
            <a:r>
              <a:rPr lang="en-US" sz="2800" dirty="0">
                <a:highlight>
                  <a:srgbClr val="FFFFFF"/>
                </a:highlight>
              </a:rPr>
              <a:t> </a:t>
            </a:r>
            <a:r>
              <a:rPr lang="en-US" sz="2800" dirty="0" err="1">
                <a:highlight>
                  <a:srgbClr val="FFFFFF"/>
                </a:highlight>
              </a:rPr>
              <a:t>khốn</a:t>
            </a:r>
            <a:r>
              <a:rPr lang="en-US" sz="2800" dirty="0">
                <a:highlight>
                  <a:srgbClr val="FFFFFF"/>
                </a:highlight>
              </a:rPr>
              <a:t>, </a:t>
            </a:r>
            <a:r>
              <a:rPr lang="en-US" sz="2800" dirty="0" err="1">
                <a:highlight>
                  <a:srgbClr val="FFFFFF"/>
                </a:highlight>
              </a:rPr>
              <a:t>phò</a:t>
            </a:r>
            <a:r>
              <a:rPr lang="en-US" sz="2800" dirty="0">
                <a:highlight>
                  <a:srgbClr val="FFFFFF"/>
                </a:highlight>
              </a:rPr>
              <a:t> </a:t>
            </a:r>
            <a:r>
              <a:rPr lang="en-US" sz="2800" dirty="0" err="1">
                <a:highlight>
                  <a:srgbClr val="FFFFFF"/>
                </a:highlight>
              </a:rPr>
              <a:t>nguy</a:t>
            </a:r>
            <a:r>
              <a:rPr lang="en-US" sz="2800" dirty="0">
                <a:highlight>
                  <a:srgbClr val="FFFFFF"/>
                </a:highlight>
              </a:rPr>
              <a:t>”.</a:t>
            </a:r>
          </a:p>
        </p:txBody>
      </p:sp>
    </p:spTree>
    <p:extLst>
      <p:ext uri="{BB962C8B-B14F-4D97-AF65-F5344CB8AC3E}">
        <p14:creationId xmlns:p14="http://schemas.microsoft.com/office/powerpoint/2010/main" val="4640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a:off x="58603" y="893"/>
            <a:ext cx="3250132" cy="68571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5" name="TextBox 4">
            <a:extLst>
              <a:ext uri="{FF2B5EF4-FFF2-40B4-BE49-F238E27FC236}">
                <a16:creationId xmlns:a16="http://schemas.microsoft.com/office/drawing/2014/main" id="{8B8BEE7D-E8AA-C065-EE68-1332625F65EA}"/>
              </a:ext>
            </a:extLst>
          </p:cNvPr>
          <p:cNvSpPr txBox="1"/>
          <p:nvPr/>
        </p:nvSpPr>
        <p:spPr>
          <a:xfrm>
            <a:off x="3701845" y="878861"/>
            <a:ext cx="7958865" cy="4517647"/>
          </a:xfrm>
          <a:prstGeom prst="rect">
            <a:avLst/>
          </a:prstGeom>
          <a:noFill/>
        </p:spPr>
        <p:txBody>
          <a:bodyPr wrap="square">
            <a:spAutoFit/>
          </a:bodyPr>
          <a:lstStyle/>
          <a:p>
            <a:pPr>
              <a:lnSpc>
                <a:spcPct val="130000"/>
              </a:lnSpc>
            </a:pPr>
            <a:r>
              <a:rPr lang="en-US" sz="2800" b="1" dirty="0">
                <a:solidFill>
                  <a:srgbClr val="FF0000"/>
                </a:solidFill>
                <a:highlight>
                  <a:srgbClr val="FFFFFF"/>
                </a:highlight>
              </a:rPr>
              <a:t> 2. </a:t>
            </a:r>
            <a:r>
              <a:rPr lang="en-US" sz="2800" b="1" dirty="0" err="1">
                <a:solidFill>
                  <a:srgbClr val="FF0000"/>
                </a:solidFill>
                <a:highlight>
                  <a:srgbClr val="FFFFFF"/>
                </a:highlight>
              </a:rPr>
              <a:t>Đặc</a:t>
            </a:r>
            <a:r>
              <a:rPr lang="en-US" sz="2800" b="1" dirty="0">
                <a:solidFill>
                  <a:srgbClr val="FF0000"/>
                </a:solidFill>
                <a:highlight>
                  <a:srgbClr val="FFFFFF"/>
                </a:highlight>
              </a:rPr>
              <a:t> </a:t>
            </a:r>
            <a:r>
              <a:rPr lang="en-US" sz="2800" b="1" dirty="0" err="1">
                <a:solidFill>
                  <a:srgbClr val="FF0000"/>
                </a:solidFill>
                <a:highlight>
                  <a:srgbClr val="FFFFFF"/>
                </a:highlight>
              </a:rPr>
              <a:t>sắc</a:t>
            </a:r>
            <a:r>
              <a:rPr lang="en-US" sz="2800" b="1" dirty="0">
                <a:solidFill>
                  <a:srgbClr val="FF0000"/>
                </a:solidFill>
                <a:highlight>
                  <a:srgbClr val="FFFFFF"/>
                </a:highlight>
              </a:rPr>
              <a:t> </a:t>
            </a:r>
            <a:r>
              <a:rPr lang="en-US" sz="2800" b="1" dirty="0" err="1">
                <a:solidFill>
                  <a:srgbClr val="FF0000"/>
                </a:solidFill>
                <a:highlight>
                  <a:srgbClr val="FFFFFF"/>
                </a:highlight>
              </a:rPr>
              <a:t>nghệ</a:t>
            </a:r>
            <a:r>
              <a:rPr lang="en-US" sz="2800" b="1" dirty="0">
                <a:solidFill>
                  <a:srgbClr val="FF0000"/>
                </a:solidFill>
                <a:highlight>
                  <a:srgbClr val="FFFFFF"/>
                </a:highlight>
              </a:rPr>
              <a:t> </a:t>
            </a:r>
            <a:r>
              <a:rPr lang="en-US" sz="2800" b="1" dirty="0" err="1">
                <a:solidFill>
                  <a:srgbClr val="FF0000"/>
                </a:solidFill>
                <a:highlight>
                  <a:srgbClr val="FFFFFF"/>
                </a:highlight>
              </a:rPr>
              <a:t>thuật</a:t>
            </a:r>
            <a:endParaRPr lang="en-US" sz="2800" dirty="0">
              <a:solidFill>
                <a:srgbClr val="FF0000"/>
              </a:solidFill>
              <a:highlight>
                <a:srgbClr val="FFFFFF"/>
              </a:highlight>
            </a:endParaRP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 </a:t>
            </a:r>
            <a:r>
              <a:rPr lang="en-US" sz="2800" dirty="0" err="1">
                <a:highlight>
                  <a:srgbClr val="FFFFFF"/>
                </a:highlight>
              </a:rPr>
              <a:t>Nghệ</a:t>
            </a:r>
            <a:r>
              <a:rPr lang="en-US" sz="2800" dirty="0">
                <a:highlight>
                  <a:srgbClr val="FFFFFF"/>
                </a:highlight>
              </a:rPr>
              <a:t> </a:t>
            </a:r>
            <a:r>
              <a:rPr lang="en-US" sz="2800" dirty="0" err="1">
                <a:highlight>
                  <a:srgbClr val="FFFFFF"/>
                </a:highlight>
              </a:rPr>
              <a:t>thuật</a:t>
            </a:r>
            <a:r>
              <a:rPr lang="en-US" sz="2800" dirty="0">
                <a:highlight>
                  <a:srgbClr val="FFFFFF"/>
                </a:highlight>
              </a:rPr>
              <a:t> </a:t>
            </a:r>
            <a:r>
              <a:rPr lang="en-US" sz="2800" dirty="0" err="1">
                <a:highlight>
                  <a:srgbClr val="FFFFFF"/>
                </a:highlight>
              </a:rPr>
              <a:t>xây</a:t>
            </a:r>
            <a:r>
              <a:rPr lang="en-US" sz="2800" dirty="0">
                <a:highlight>
                  <a:srgbClr val="FFFFFF"/>
                </a:highlight>
              </a:rPr>
              <a:t> </a:t>
            </a:r>
            <a:r>
              <a:rPr lang="en-US" sz="2800" dirty="0" err="1">
                <a:highlight>
                  <a:srgbClr val="FFFFFF"/>
                </a:highlight>
              </a:rPr>
              <a:t>dựng</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 </a:t>
            </a:r>
            <a:r>
              <a:rPr lang="en-US" sz="2800" dirty="0" err="1">
                <a:highlight>
                  <a:srgbClr val="FFFFFF"/>
                </a:highlight>
              </a:rPr>
              <a:t>tập</a:t>
            </a:r>
            <a:r>
              <a:rPr lang="en-US" sz="2800" dirty="0">
                <a:highlight>
                  <a:srgbClr val="FFFFFF"/>
                </a:highlight>
              </a:rPr>
              <a:t> </a:t>
            </a:r>
            <a:r>
              <a:rPr lang="en-US" sz="2800" dirty="0" err="1">
                <a:highlight>
                  <a:srgbClr val="FFFFFF"/>
                </a:highlight>
              </a:rPr>
              <a:t>trung</a:t>
            </a:r>
            <a:r>
              <a:rPr lang="en-US" sz="2800" dirty="0">
                <a:highlight>
                  <a:srgbClr val="FFFFFF"/>
                </a:highlight>
              </a:rPr>
              <a:t> </a:t>
            </a:r>
            <a:r>
              <a:rPr lang="en-US" sz="2800" dirty="0" err="1">
                <a:highlight>
                  <a:srgbClr val="FFFFFF"/>
                </a:highlight>
              </a:rPr>
              <a:t>khắc</a:t>
            </a:r>
            <a:r>
              <a:rPr lang="en-US" sz="2800" dirty="0">
                <a:highlight>
                  <a:srgbClr val="FFFFFF"/>
                </a:highlight>
              </a:rPr>
              <a:t> </a:t>
            </a:r>
            <a:r>
              <a:rPr lang="en-US" sz="2800" dirty="0" err="1">
                <a:highlight>
                  <a:srgbClr val="FFFFFF"/>
                </a:highlight>
              </a:rPr>
              <a:t>hoạ</a:t>
            </a:r>
            <a:r>
              <a:rPr lang="en-US" sz="2800" dirty="0">
                <a:highlight>
                  <a:srgbClr val="FFFFFF"/>
                </a:highlight>
              </a:rPr>
              <a:t> con </a:t>
            </a:r>
            <a:r>
              <a:rPr lang="en-US" sz="2800" dirty="0" err="1">
                <a:highlight>
                  <a:srgbClr val="FFFFFF"/>
                </a:highlight>
              </a:rPr>
              <a:t>người</a:t>
            </a:r>
            <a:r>
              <a:rPr lang="en-US" sz="2800" dirty="0">
                <a:highlight>
                  <a:srgbClr val="FFFFFF"/>
                </a:highlight>
              </a:rPr>
              <a:t> </a:t>
            </a:r>
            <a:r>
              <a:rPr lang="en-US" sz="2800" dirty="0" err="1">
                <a:highlight>
                  <a:srgbClr val="FFFFFF"/>
                </a:highlight>
              </a:rPr>
              <a:t>ngoại</a:t>
            </a:r>
            <a:r>
              <a:rPr lang="en-US" sz="2800" dirty="0">
                <a:highlight>
                  <a:srgbClr val="FFFFFF"/>
                </a:highlight>
              </a:rPr>
              <a:t> </a:t>
            </a:r>
            <a:r>
              <a:rPr lang="en-US" sz="2800" dirty="0" err="1">
                <a:highlight>
                  <a:srgbClr val="FFFFFF"/>
                </a:highlight>
              </a:rPr>
              <a:t>hiện</a:t>
            </a:r>
            <a:r>
              <a:rPr lang="en-US" sz="2800" dirty="0">
                <a:highlight>
                  <a:srgbClr val="FFFFFF"/>
                </a:highlight>
              </a:rPr>
              <a:t>, </a:t>
            </a:r>
            <a:r>
              <a:rPr lang="en-US" sz="2800" dirty="0" err="1">
                <a:highlight>
                  <a:srgbClr val="FFFFFF"/>
                </a:highlight>
              </a:rPr>
              <a:t>quan</a:t>
            </a:r>
            <a:r>
              <a:rPr lang="en-US" sz="2800" dirty="0">
                <a:highlight>
                  <a:srgbClr val="FFFFFF"/>
                </a:highlight>
              </a:rPr>
              <a:t> tâm đến </a:t>
            </a:r>
            <a:r>
              <a:rPr lang="en-US" sz="2800" dirty="0" err="1">
                <a:highlight>
                  <a:srgbClr val="FFFFFF"/>
                </a:highlight>
              </a:rPr>
              <a:t>ngôn</a:t>
            </a:r>
            <a:r>
              <a:rPr lang="en-US" sz="2800" dirty="0">
                <a:highlight>
                  <a:srgbClr val="FFFFFF"/>
                </a:highlight>
              </a:rPr>
              <a:t> </a:t>
            </a:r>
            <a:r>
              <a:rPr lang="en-US" sz="2800" dirty="0" err="1">
                <a:highlight>
                  <a:srgbClr val="FFFFFF"/>
                </a:highlight>
              </a:rPr>
              <a:t>ngữ</a:t>
            </a:r>
            <a:r>
              <a:rPr lang="en-US" sz="2800" dirty="0">
                <a:highlight>
                  <a:srgbClr val="FFFFFF"/>
                </a:highlight>
              </a:rPr>
              <a:t> </a:t>
            </a:r>
            <a:r>
              <a:rPr lang="en-US" sz="2800" dirty="0" err="1">
                <a:highlight>
                  <a:srgbClr val="FFFFFF"/>
                </a:highlight>
              </a:rPr>
              <a:t>đối</a:t>
            </a:r>
            <a:r>
              <a:rPr lang="en-US" sz="2800" dirty="0">
                <a:highlight>
                  <a:srgbClr val="FFFFFF"/>
                </a:highlight>
              </a:rPr>
              <a:t> </a:t>
            </a:r>
            <a:r>
              <a:rPr lang="en-US" sz="2800" dirty="0" err="1">
                <a:highlight>
                  <a:srgbClr val="FFFFFF"/>
                </a:highlight>
              </a:rPr>
              <a:t>thoại</a:t>
            </a:r>
            <a:r>
              <a:rPr lang="en-US" sz="2800" dirty="0">
                <a:highlight>
                  <a:srgbClr val="FFFFFF"/>
                </a:highlight>
              </a:rPr>
              <a:t> </a:t>
            </a:r>
            <a:r>
              <a:rPr lang="en-US" sz="2800" dirty="0" err="1">
                <a:highlight>
                  <a:srgbClr val="FFFFFF"/>
                </a:highlight>
              </a:rPr>
              <a:t>của</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err="1">
                <a:highlight>
                  <a:srgbClr val="FFFFFF"/>
                </a:highlight>
              </a:rPr>
              <a:t>Nghệ</a:t>
            </a:r>
            <a:r>
              <a:rPr lang="en-US" sz="2800" dirty="0">
                <a:highlight>
                  <a:srgbClr val="FFFFFF"/>
                </a:highlight>
              </a:rPr>
              <a:t> </a:t>
            </a:r>
            <a:r>
              <a:rPr lang="en-US" sz="2800" dirty="0" err="1">
                <a:highlight>
                  <a:srgbClr val="FFFFFF"/>
                </a:highlight>
              </a:rPr>
              <a:t>thuật</a:t>
            </a:r>
            <a:r>
              <a:rPr lang="en-US" sz="2800" dirty="0">
                <a:highlight>
                  <a:srgbClr val="FFFFFF"/>
                </a:highlight>
              </a:rPr>
              <a:t> </a:t>
            </a:r>
            <a:r>
              <a:rPr lang="en-US" sz="2800" dirty="0" err="1">
                <a:highlight>
                  <a:srgbClr val="FFFFFF"/>
                </a:highlight>
              </a:rPr>
              <a:t>sử</a:t>
            </a:r>
            <a:r>
              <a:rPr lang="en-US" sz="2800" dirty="0">
                <a:highlight>
                  <a:srgbClr val="FFFFFF"/>
                </a:highlight>
              </a:rPr>
              <a:t> </a:t>
            </a:r>
            <a:r>
              <a:rPr lang="en-US" sz="2800" dirty="0" err="1">
                <a:highlight>
                  <a:srgbClr val="FFFFFF"/>
                </a:highlight>
              </a:rPr>
              <a:t>dụng</a:t>
            </a:r>
            <a:r>
              <a:rPr lang="en-US" sz="2800" dirty="0">
                <a:highlight>
                  <a:srgbClr val="FFFFFF"/>
                </a:highlight>
              </a:rPr>
              <a:t> </a:t>
            </a:r>
            <a:r>
              <a:rPr lang="en-US" sz="2800" dirty="0" err="1">
                <a:highlight>
                  <a:srgbClr val="FFFFFF"/>
                </a:highlight>
              </a:rPr>
              <a:t>ngôn</a:t>
            </a:r>
            <a:r>
              <a:rPr lang="en-US" sz="2800" dirty="0">
                <a:highlight>
                  <a:srgbClr val="FFFFFF"/>
                </a:highlight>
              </a:rPr>
              <a:t> </a:t>
            </a:r>
            <a:r>
              <a:rPr lang="en-US" sz="2800" dirty="0" err="1">
                <a:highlight>
                  <a:srgbClr val="FFFFFF"/>
                </a:highlight>
              </a:rPr>
              <a:t>ngữ</a:t>
            </a:r>
            <a:r>
              <a:rPr lang="en-US" sz="2800" dirty="0">
                <a:highlight>
                  <a:srgbClr val="FFFFFF"/>
                </a:highlight>
              </a:rPr>
              <a:t>: </a:t>
            </a:r>
            <a:r>
              <a:rPr lang="en-US" sz="2800" dirty="0" err="1">
                <a:highlight>
                  <a:srgbClr val="FFFFFF"/>
                </a:highlight>
              </a:rPr>
              <a:t>đậm</a:t>
            </a:r>
            <a:r>
              <a:rPr lang="en-US" sz="2800" dirty="0">
                <a:highlight>
                  <a:srgbClr val="FFFFFF"/>
                </a:highlight>
              </a:rPr>
              <a:t> </a:t>
            </a:r>
            <a:r>
              <a:rPr lang="en-US" sz="2800" dirty="0" err="1">
                <a:highlight>
                  <a:srgbClr val="FFFFFF"/>
                </a:highlight>
              </a:rPr>
              <a:t>chất</a:t>
            </a:r>
            <a:r>
              <a:rPr lang="en-US" sz="2800" dirty="0">
                <a:highlight>
                  <a:srgbClr val="FFFFFF"/>
                </a:highlight>
              </a:rPr>
              <a:t> Nam </a:t>
            </a:r>
            <a:r>
              <a:rPr lang="en-US" sz="2800" dirty="0" err="1">
                <a:highlight>
                  <a:srgbClr val="FFFFFF"/>
                </a:highlight>
              </a:rPr>
              <a:t>Bộ</a:t>
            </a:r>
            <a:r>
              <a:rPr lang="en-US" sz="2800" dirty="0">
                <a:highlight>
                  <a:srgbClr val="FFFFFF"/>
                </a:highlight>
              </a:rPr>
              <a:t> (</a:t>
            </a:r>
            <a:r>
              <a:rPr lang="en-US" sz="2800" i="1" dirty="0" err="1">
                <a:highlight>
                  <a:srgbClr val="FFFFFF"/>
                </a:highlight>
              </a:rPr>
              <a:t>đàng</a:t>
            </a:r>
            <a:r>
              <a:rPr lang="en-US" sz="2800" i="1" dirty="0">
                <a:highlight>
                  <a:srgbClr val="FFFFFF"/>
                </a:highlight>
              </a:rPr>
              <a:t>, </a:t>
            </a:r>
            <a:r>
              <a:rPr lang="en-US" sz="2800" i="1" dirty="0" err="1">
                <a:highlight>
                  <a:srgbClr val="FFFFFF"/>
                </a:highlight>
              </a:rPr>
              <a:t>xông</a:t>
            </a:r>
            <a:r>
              <a:rPr lang="en-US" sz="2800" i="1" dirty="0">
                <a:highlight>
                  <a:srgbClr val="FFFFFF"/>
                </a:highlight>
              </a:rPr>
              <a:t> </a:t>
            </a:r>
            <a:r>
              <a:rPr lang="en-US" sz="2800" i="1" dirty="0" err="1">
                <a:highlight>
                  <a:srgbClr val="FFFFFF"/>
                </a:highlight>
              </a:rPr>
              <a:t>vô</a:t>
            </a:r>
            <a:r>
              <a:rPr lang="en-US" sz="2800" i="1" dirty="0">
                <a:highlight>
                  <a:srgbClr val="FFFFFF"/>
                </a:highlight>
              </a:rPr>
              <a:t>, </a:t>
            </a:r>
            <a:r>
              <a:rPr lang="en-US" sz="2800" i="1" dirty="0" err="1">
                <a:highlight>
                  <a:srgbClr val="FFFFFF"/>
                </a:highlight>
              </a:rPr>
              <a:t>bức</a:t>
            </a:r>
            <a:r>
              <a:rPr lang="en-US" sz="2800" i="1" dirty="0">
                <a:highlight>
                  <a:srgbClr val="FFFFFF"/>
                </a:highlight>
              </a:rPr>
              <a:t> </a:t>
            </a:r>
            <a:r>
              <a:rPr lang="en-US" sz="2800" i="1" dirty="0" err="1">
                <a:highlight>
                  <a:srgbClr val="FFFFFF"/>
                </a:highlight>
              </a:rPr>
              <a:t>thơ</a:t>
            </a:r>
            <a:r>
              <a:rPr lang="en-US" sz="2800" i="1" dirty="0">
                <a:highlight>
                  <a:srgbClr val="FFFFFF"/>
                </a:highlight>
              </a:rPr>
              <a:t>, hay </a:t>
            </a:r>
            <a:r>
              <a:rPr lang="en-US" sz="2800" i="1" dirty="0" err="1">
                <a:highlight>
                  <a:srgbClr val="FFFFFF"/>
                </a:highlight>
              </a:rPr>
              <a:t>vầy</a:t>
            </a:r>
            <a:r>
              <a:rPr lang="en-US" sz="2800" dirty="0">
                <a:highlight>
                  <a:srgbClr val="FFFFFF"/>
                </a:highlight>
              </a:rPr>
              <a:t>,...), </a:t>
            </a:r>
            <a:r>
              <a:rPr lang="en-US" sz="2800" dirty="0" err="1">
                <a:highlight>
                  <a:srgbClr val="FFFFFF"/>
                </a:highlight>
              </a:rPr>
              <a:t>mộc</a:t>
            </a:r>
            <a:r>
              <a:rPr lang="en-US" sz="2800" dirty="0">
                <a:highlight>
                  <a:srgbClr val="FFFFFF"/>
                </a:highlight>
              </a:rPr>
              <a:t> </a:t>
            </a:r>
            <a:r>
              <a:rPr lang="en-US" sz="2800" dirty="0" err="1">
                <a:highlight>
                  <a:srgbClr val="FFFFFF"/>
                </a:highlight>
              </a:rPr>
              <a:t>mạc</a:t>
            </a:r>
            <a:r>
              <a:rPr lang="en-US" sz="2800" dirty="0">
                <a:highlight>
                  <a:srgbClr val="FFFFFF"/>
                </a:highlight>
              </a:rPr>
              <a:t>, </a:t>
            </a:r>
            <a:r>
              <a:rPr lang="en-US" sz="2800" dirty="0" err="1">
                <a:highlight>
                  <a:srgbClr val="FFFFFF"/>
                </a:highlight>
              </a:rPr>
              <a:t>bình</a:t>
            </a:r>
            <a:r>
              <a:rPr lang="en-US" sz="2800" dirty="0">
                <a:highlight>
                  <a:srgbClr val="FFFFFF"/>
                </a:highlight>
              </a:rPr>
              <a:t> </a:t>
            </a:r>
            <a:r>
              <a:rPr lang="en-US" sz="2800" dirty="0" err="1">
                <a:highlight>
                  <a:srgbClr val="FFFFFF"/>
                </a:highlight>
              </a:rPr>
              <a:t>dị</a:t>
            </a:r>
            <a:r>
              <a:rPr lang="en-US" sz="2800" dirty="0">
                <a:highlight>
                  <a:srgbClr val="FFFFFF"/>
                </a:highlight>
              </a:rPr>
              <a:t>, </a:t>
            </a:r>
            <a:r>
              <a:rPr lang="en-US" sz="2800" dirty="0" err="1">
                <a:highlight>
                  <a:srgbClr val="FFFFFF"/>
                </a:highlight>
              </a:rPr>
              <a:t>gần</a:t>
            </a:r>
            <a:r>
              <a:rPr lang="en-US" sz="2800" dirty="0">
                <a:highlight>
                  <a:srgbClr val="FFFFFF"/>
                </a:highlight>
              </a:rPr>
              <a:t> </a:t>
            </a:r>
            <a:r>
              <a:rPr lang="en-US" sz="2800" dirty="0" err="1">
                <a:highlight>
                  <a:srgbClr val="FFFFFF"/>
                </a:highlight>
              </a:rPr>
              <a:t>gũi</a:t>
            </a:r>
            <a:r>
              <a:rPr lang="en-US" sz="2800" dirty="0">
                <a:highlight>
                  <a:srgbClr val="FFFFFF"/>
                </a:highlight>
              </a:rPr>
              <a:t>; </a:t>
            </a:r>
            <a:r>
              <a:rPr lang="en-US" sz="2800" dirty="0" err="1">
                <a:highlight>
                  <a:srgbClr val="FFFFFF"/>
                </a:highlight>
              </a:rPr>
              <a:t>sử</a:t>
            </a:r>
            <a:r>
              <a:rPr lang="en-US" sz="2800" dirty="0">
                <a:highlight>
                  <a:srgbClr val="FFFFFF"/>
                </a:highlight>
              </a:rPr>
              <a:t> </a:t>
            </a:r>
            <a:r>
              <a:rPr lang="en-US" sz="2800" dirty="0" err="1">
                <a:highlight>
                  <a:srgbClr val="FFFFFF"/>
                </a:highlight>
              </a:rPr>
              <a:t>dụng</a:t>
            </a:r>
            <a:r>
              <a:rPr lang="en-US" sz="2800" dirty="0">
                <a:highlight>
                  <a:srgbClr val="FFFFFF"/>
                </a:highlight>
              </a:rPr>
              <a:t> </a:t>
            </a:r>
            <a:r>
              <a:rPr lang="en-US" sz="2800" dirty="0" err="1">
                <a:highlight>
                  <a:srgbClr val="FFFFFF"/>
                </a:highlight>
              </a:rPr>
              <a:t>từ</a:t>
            </a:r>
            <a:r>
              <a:rPr lang="en-US" sz="2800" dirty="0">
                <a:highlight>
                  <a:srgbClr val="FFFFFF"/>
                </a:highlight>
              </a:rPr>
              <a:t> </a:t>
            </a:r>
            <a:r>
              <a:rPr lang="en-US" sz="2800" dirty="0" err="1">
                <a:highlight>
                  <a:srgbClr val="FFFFFF"/>
                </a:highlight>
              </a:rPr>
              <a:t>Hán</a:t>
            </a:r>
            <a:r>
              <a:rPr lang="en-US" sz="2800" dirty="0">
                <a:highlight>
                  <a:srgbClr val="FFFFFF"/>
                </a:highlight>
              </a:rPr>
              <a:t> </a:t>
            </a:r>
            <a:r>
              <a:rPr lang="en-US" sz="2800" dirty="0" err="1">
                <a:highlight>
                  <a:srgbClr val="FFFFFF"/>
                </a:highlight>
              </a:rPr>
              <a:t>Việt</a:t>
            </a:r>
            <a:r>
              <a:rPr lang="en-US" sz="2800" dirty="0">
                <a:highlight>
                  <a:srgbClr val="FFFFFF"/>
                </a:highlight>
              </a:rPr>
              <a:t> </a:t>
            </a:r>
            <a:r>
              <a:rPr lang="en-US" sz="2800" dirty="0" err="1">
                <a:highlight>
                  <a:srgbClr val="FFFFFF"/>
                </a:highlight>
              </a:rPr>
              <a:t>và</a:t>
            </a:r>
            <a:r>
              <a:rPr lang="en-US" sz="2800" dirty="0">
                <a:highlight>
                  <a:srgbClr val="FFFFFF"/>
                </a:highlight>
              </a:rPr>
              <a:t> </a:t>
            </a:r>
            <a:r>
              <a:rPr lang="en-US" sz="2800" dirty="0" err="1">
                <a:highlight>
                  <a:srgbClr val="FFFFFF"/>
                </a:highlight>
              </a:rPr>
              <a:t>điển</a:t>
            </a:r>
            <a:r>
              <a:rPr lang="en-US" sz="2800" dirty="0">
                <a:highlight>
                  <a:srgbClr val="FFFFFF"/>
                </a:highlight>
              </a:rPr>
              <a:t> </a:t>
            </a:r>
            <a:r>
              <a:rPr lang="en-US" sz="2800" dirty="0" err="1">
                <a:highlight>
                  <a:srgbClr val="FFFFFF"/>
                </a:highlight>
              </a:rPr>
              <a:t>tích</a:t>
            </a:r>
            <a:r>
              <a:rPr lang="en-US" sz="2800" dirty="0">
                <a:highlight>
                  <a:srgbClr val="FFFFFF"/>
                </a:highlight>
              </a:rPr>
              <a:t>, </a:t>
            </a:r>
            <a:r>
              <a:rPr lang="en-US" sz="2800" dirty="0" err="1">
                <a:highlight>
                  <a:srgbClr val="FFFFFF"/>
                </a:highlight>
              </a:rPr>
              <a:t>điển</a:t>
            </a:r>
            <a:r>
              <a:rPr lang="en-US" sz="2800" dirty="0">
                <a:highlight>
                  <a:srgbClr val="FFFFFF"/>
                </a:highlight>
              </a:rPr>
              <a:t> cố </a:t>
            </a:r>
            <a:r>
              <a:rPr lang="en-US" sz="2800" dirty="0" err="1">
                <a:highlight>
                  <a:srgbClr val="FFFFFF"/>
                </a:highlight>
              </a:rPr>
              <a:t>khá</a:t>
            </a:r>
            <a:r>
              <a:rPr lang="en-US" sz="2800" dirty="0">
                <a:highlight>
                  <a:srgbClr val="FFFFFF"/>
                </a:highlight>
              </a:rPr>
              <a:t> </a:t>
            </a:r>
            <a:r>
              <a:rPr lang="en-US" sz="2800" dirty="0" err="1">
                <a:highlight>
                  <a:srgbClr val="FFFFFF"/>
                </a:highlight>
              </a:rPr>
              <a:t>nhuần</a:t>
            </a:r>
            <a:r>
              <a:rPr lang="en-US" sz="2800" dirty="0">
                <a:highlight>
                  <a:srgbClr val="FFFFFF"/>
                </a:highlight>
              </a:rPr>
              <a:t> </a:t>
            </a:r>
            <a:r>
              <a:rPr lang="en-US" sz="2800" dirty="0" err="1">
                <a:highlight>
                  <a:srgbClr val="FFFFFF"/>
                </a:highlight>
              </a:rPr>
              <a:t>nhuyễn</a:t>
            </a:r>
            <a:r>
              <a:rPr lang="en-US" sz="2800" dirty="0">
                <a:highlight>
                  <a:srgbClr val="FFFFFF"/>
                </a:highlight>
              </a:rPr>
              <a:t>.</a:t>
            </a:r>
          </a:p>
        </p:txBody>
      </p:sp>
    </p:spTree>
    <p:extLst>
      <p:ext uri="{BB962C8B-B14F-4D97-AF65-F5344CB8AC3E}">
        <p14:creationId xmlns:p14="http://schemas.microsoft.com/office/powerpoint/2010/main" val="97029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H="1">
            <a:off x="5676900" y="64008"/>
            <a:ext cx="5960918" cy="6644799"/>
          </a:xfrm>
          <a:custGeom>
            <a:avLst/>
            <a:gdLst>
              <a:gd name="connsiteX0" fmla="*/ 2718857 w 6311298"/>
              <a:gd name="connsiteY0" fmla="*/ 0 h 5505949"/>
              <a:gd name="connsiteX1" fmla="*/ 2923176 w 6311298"/>
              <a:gd name="connsiteY1" fmla="*/ 18600 h 5505949"/>
              <a:gd name="connsiteX2" fmla="*/ 4520587 w 6311298"/>
              <a:gd name="connsiteY2" fmla="*/ 2632068 h 5505949"/>
              <a:gd name="connsiteX3" fmla="*/ 5746505 w 6311298"/>
              <a:gd name="connsiteY3" fmla="*/ 4929314 h 5505949"/>
              <a:gd name="connsiteX4" fmla="*/ 3536138 w 6311298"/>
              <a:gd name="connsiteY4" fmla="*/ 5505949 h 5505949"/>
              <a:gd name="connsiteX5" fmla="*/ 202008 w 6311298"/>
              <a:gd name="connsiteY5" fmla="*/ 4129462 h 5505949"/>
              <a:gd name="connsiteX6" fmla="*/ 2718857 w 6311298"/>
              <a:gd name="connsiteY6" fmla="*/ 0 h 550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298" h="5505949">
                <a:moveTo>
                  <a:pt x="2718857" y="0"/>
                </a:moveTo>
                <a:cubicBezTo>
                  <a:pt x="2783869" y="0"/>
                  <a:pt x="2848879" y="9300"/>
                  <a:pt x="2923176" y="18600"/>
                </a:cubicBezTo>
                <a:cubicBezTo>
                  <a:pt x="4892079" y="232515"/>
                  <a:pt x="3935490" y="1934523"/>
                  <a:pt x="4520587" y="2632068"/>
                </a:cubicBezTo>
                <a:cubicBezTo>
                  <a:pt x="5105686" y="3320312"/>
                  <a:pt x="7343915" y="3748138"/>
                  <a:pt x="5746505" y="4929314"/>
                </a:cubicBezTo>
                <a:cubicBezTo>
                  <a:pt x="5244993" y="5301336"/>
                  <a:pt x="4418427" y="5505949"/>
                  <a:pt x="3536138" y="5505949"/>
                </a:cubicBezTo>
                <a:cubicBezTo>
                  <a:pt x="2300930" y="5505949"/>
                  <a:pt x="944989" y="5096723"/>
                  <a:pt x="202008" y="4129462"/>
                </a:cubicBezTo>
                <a:cubicBezTo>
                  <a:pt x="-503824" y="3218004"/>
                  <a:pt x="712807" y="0"/>
                  <a:pt x="2718857" y="0"/>
                </a:cubicBezTo>
                <a:close/>
              </a:path>
            </a:pathLst>
          </a:cu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_矩形 1"/>
          <p:cNvSpPr>
            <a:spLocks/>
          </p:cNvSpPr>
          <p:nvPr>
            <p:custDataLst>
              <p:tags r:id="rId1"/>
            </p:custDataLst>
          </p:nvPr>
        </p:nvSpPr>
        <p:spPr bwMode="auto">
          <a:xfrm>
            <a:off x="988905" y="849399"/>
            <a:ext cx="7143159"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0960" rIns="60960">
            <a:spAutoFit/>
          </a:bodyPr>
          <a:lstStyle>
            <a:lvl1pPr eaLnBrk="0">
              <a:defRPr sz="4800">
                <a:solidFill>
                  <a:srgbClr val="27282D"/>
                </a:solidFill>
                <a:latin typeface="Calibri" pitchFamily="34" charset="0"/>
                <a:cs typeface="Calibri" pitchFamily="34" charset="0"/>
                <a:sym typeface="Calibri" pitchFamily="34" charset="0"/>
              </a:defRPr>
            </a:lvl1pPr>
            <a:lvl2pPr marL="742950" indent="-285750" eaLnBrk="0">
              <a:defRPr sz="4800">
                <a:solidFill>
                  <a:srgbClr val="27282D"/>
                </a:solidFill>
                <a:latin typeface="Calibri" pitchFamily="34" charset="0"/>
                <a:cs typeface="Calibri" pitchFamily="34" charset="0"/>
                <a:sym typeface="Calibri" pitchFamily="34" charset="0"/>
              </a:defRPr>
            </a:lvl2pPr>
            <a:lvl3pPr marL="1143000" indent="-228600" eaLnBrk="0">
              <a:defRPr sz="4800">
                <a:solidFill>
                  <a:srgbClr val="27282D"/>
                </a:solidFill>
                <a:latin typeface="Calibri" pitchFamily="34" charset="0"/>
                <a:cs typeface="Calibri" pitchFamily="34" charset="0"/>
                <a:sym typeface="Calibri" pitchFamily="34" charset="0"/>
              </a:defRPr>
            </a:lvl3pPr>
            <a:lvl4pPr marL="1600200" indent="-228600" eaLnBrk="0">
              <a:defRPr sz="4800">
                <a:solidFill>
                  <a:srgbClr val="27282D"/>
                </a:solidFill>
                <a:latin typeface="Calibri" pitchFamily="34" charset="0"/>
                <a:cs typeface="Calibri" pitchFamily="34" charset="0"/>
                <a:sym typeface="Calibri" pitchFamily="34" charset="0"/>
              </a:defRPr>
            </a:lvl4pPr>
            <a:lvl5pPr marL="2057400" indent="-228600" eaLnBrk="0">
              <a:defRPr sz="4800">
                <a:solidFill>
                  <a:srgbClr val="27282D"/>
                </a:solidFill>
                <a:latin typeface="Calibri" pitchFamily="34" charset="0"/>
                <a:cs typeface="Calibri" pitchFamily="34" charset="0"/>
                <a:sym typeface="Calibri" pitchFamily="34" charset="0"/>
              </a:defRPr>
            </a:lvl5pPr>
            <a:lvl6pPr marL="25146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6pPr>
            <a:lvl7pPr marL="29718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7pPr>
            <a:lvl8pPr marL="34290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8pPr>
            <a:lvl9pPr marL="38862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9pPr>
          </a:lstStyle>
          <a:p>
            <a:pPr eaLnBrk="1">
              <a:lnSpc>
                <a:spcPct val="80000"/>
              </a:lnSpc>
            </a:pPr>
            <a:r>
              <a:rPr lang="en-US" altLang="zh-CN" sz="6600" spc="-300" dirty="0">
                <a:solidFill>
                  <a:prstClr val="black">
                    <a:alpha val="4000"/>
                  </a:prstClr>
                </a:solidFill>
                <a:latin typeface="思源黑体" panose="020B0500000000000000" pitchFamily="34" charset="-122"/>
                <a:ea typeface="思源黑体" panose="020B0500000000000000" pitchFamily="34" charset="-122"/>
                <a:sym typeface="Helvetica" pitchFamily="34" charset="0"/>
              </a:rPr>
              <a:t>Nature Tourism</a:t>
            </a:r>
          </a:p>
        </p:txBody>
      </p:sp>
      <p:sp>
        <p:nvSpPr>
          <p:cNvPr id="27" name="矩形 26">
            <a:extLst>
              <a:ext uri="{FF2B5EF4-FFF2-40B4-BE49-F238E27FC236}">
                <a16:creationId xmlns:a16="http://schemas.microsoft.com/office/drawing/2014/main" id="{0C23C515-8702-48A2-864A-43F9653DC72E}"/>
              </a:ext>
            </a:extLst>
          </p:cNvPr>
          <p:cNvSpPr/>
          <p:nvPr/>
        </p:nvSpPr>
        <p:spPr>
          <a:xfrm>
            <a:off x="993401" y="1562104"/>
            <a:ext cx="5628780" cy="2431435"/>
          </a:xfrm>
          <a:prstGeom prst="rect">
            <a:avLst/>
          </a:prstGeom>
        </p:spPr>
        <p:txBody>
          <a:bodyPr wrap="square">
            <a:spAutoFit/>
          </a:bodyPr>
          <a:lstStyle/>
          <a:p>
            <a:pPr algn="ctr"/>
            <a:r>
              <a:rPr lang="en-US" altLang="zh-CN" sz="3200" b="1" dirty="0">
                <a:solidFill>
                  <a:srgbClr val="0070C0"/>
                </a:solidFill>
                <a:latin typeface="Times New Roman" panose="02020603050405020304" pitchFamily="18" charset="0"/>
                <a:ea typeface="思源黑体" panose="020B0500000000000000" pitchFamily="34" charset="-122"/>
                <a:cs typeface="Times New Roman" panose="02020603050405020304" pitchFamily="18" charset="0"/>
              </a:rPr>
              <a:t>HOẠT ĐỘNG 2</a:t>
            </a:r>
          </a:p>
          <a:p>
            <a:pPr algn="ctr"/>
            <a:r>
              <a:rPr lang="en-US" altLang="zh-CN" sz="6000" b="1" dirty="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rPr>
              <a:t>HÌNH THÀNH KIẾN THỨC </a:t>
            </a:r>
            <a:endParaRPr lang="zh-CN" altLang="en-US" sz="4800" b="1" dirty="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3" name="图片占位符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flipH="1">
            <a:off x="5943597" y="420624"/>
            <a:ext cx="5516373" cy="5467744"/>
          </a:xfrm>
        </p:spPr>
      </p:pic>
    </p:spTree>
    <p:extLst>
      <p:ext uri="{BB962C8B-B14F-4D97-AF65-F5344CB8AC3E}">
        <p14:creationId xmlns:p14="http://schemas.microsoft.com/office/powerpoint/2010/main" val="37966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6902-2080-7F1C-A102-87077670D9F6}"/>
              </a:ext>
            </a:extLst>
          </p:cNvPr>
          <p:cNvPicPr>
            <a:picLocks noChangeAspect="1"/>
          </p:cNvPicPr>
          <p:nvPr/>
        </p:nvPicPr>
        <p:blipFill rotWithShape="1">
          <a:blip r:embed="rId2">
            <a:extLst>
              <a:ext uri="{28A0092B-C50C-407E-A947-70E740481C1C}">
                <a14:useLocalDpi xmlns:a14="http://schemas.microsoft.com/office/drawing/2010/main" val="0"/>
              </a:ext>
            </a:extLst>
          </a:blip>
          <a:srcRect l="26090" t="-1447" r="23540" b="4807"/>
          <a:stretch/>
        </p:blipFill>
        <p:spPr>
          <a:xfrm>
            <a:off x="205339" y="147168"/>
            <a:ext cx="11781322" cy="6294970"/>
          </a:xfrm>
          <a:prstGeom prst="rect">
            <a:avLst/>
          </a:prstGeom>
        </p:spPr>
      </p:pic>
      <p:sp>
        <p:nvSpPr>
          <p:cNvPr id="6" name="TextBox 5">
            <a:extLst>
              <a:ext uri="{FF2B5EF4-FFF2-40B4-BE49-F238E27FC236}">
                <a16:creationId xmlns:a16="http://schemas.microsoft.com/office/drawing/2014/main" id="{0C28F67D-8134-EE3C-5ABC-5CAA357CF0C9}"/>
              </a:ext>
            </a:extLst>
          </p:cNvPr>
          <p:cNvSpPr txBox="1"/>
          <p:nvPr/>
        </p:nvSpPr>
        <p:spPr>
          <a:xfrm>
            <a:off x="1976387" y="1320663"/>
            <a:ext cx="888411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0000"/>
                </a:solidFill>
                <a:latin typeface="+mj-lt"/>
              </a:rPr>
              <a:t>III. </a:t>
            </a:r>
            <a:r>
              <a:rPr lang="en-US" sz="4400" b="1" noProof="0" dirty="0" err="1">
                <a:solidFill>
                  <a:srgbClr val="FF0000"/>
                </a:solidFill>
                <a:latin typeface="+mj-lt"/>
              </a:rPr>
              <a:t>LUYỆN</a:t>
            </a:r>
            <a:r>
              <a:rPr lang="en-US" sz="4400" b="1" noProof="0" dirty="0">
                <a:solidFill>
                  <a:srgbClr val="FF0000"/>
                </a:solidFill>
                <a:latin typeface="+mj-lt"/>
              </a:rPr>
              <a:t> </a:t>
            </a:r>
            <a:r>
              <a:rPr lang="en-US" sz="4400" b="1" noProof="0" dirty="0" err="1">
                <a:solidFill>
                  <a:srgbClr val="FF0000"/>
                </a:solidFill>
                <a:latin typeface="+mj-lt"/>
              </a:rPr>
              <a:t>TẬP</a:t>
            </a:r>
            <a:r>
              <a:rPr kumimoji="0" lang="en-US" sz="4400" b="1" i="0" u="none" strike="noStrike" kern="1200" cap="none" spc="0" normalizeH="0" baseline="0" noProof="0" dirty="0">
                <a:ln>
                  <a:noFill/>
                </a:ln>
                <a:solidFill>
                  <a:srgbClr val="FF0000"/>
                </a:solidFill>
                <a:effectLst/>
                <a:uLnTx/>
                <a:uFillTx/>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mj-lt"/>
              </a:rPr>
              <a:t>Viết </a:t>
            </a:r>
            <a:r>
              <a:rPr kumimoji="0" lang="en-US" sz="4400" b="1" i="0" u="none" strike="noStrike" kern="1200" cap="none" spc="0" normalizeH="0" baseline="0" noProof="0" dirty="0" err="1">
                <a:ln>
                  <a:noFill/>
                </a:ln>
                <a:solidFill>
                  <a:srgbClr val="FF0000"/>
                </a:solidFill>
                <a:effectLst/>
                <a:uLnTx/>
                <a:uFillTx/>
                <a:latin typeface="+mj-lt"/>
              </a:rPr>
              <a:t>kết</a:t>
            </a:r>
            <a:r>
              <a:rPr kumimoji="0" lang="en-US" sz="4400" b="1" i="0" u="none" strike="noStrike" kern="1200" cap="none" spc="0" normalizeH="0" baseline="0" noProof="0" dirty="0">
                <a:ln>
                  <a:noFill/>
                </a:ln>
                <a:solidFill>
                  <a:srgbClr val="FF0000"/>
                </a:solidFill>
                <a:effectLst/>
                <a:uLnTx/>
                <a:uFillTx/>
                <a:latin typeface="+mj-lt"/>
              </a:rPr>
              <a:t> </a:t>
            </a:r>
            <a:r>
              <a:rPr kumimoji="0" lang="en-US" sz="4400" b="1" i="0" u="none" strike="noStrike" kern="1200" cap="none" spc="0" normalizeH="0" baseline="0" noProof="0" dirty="0" err="1">
                <a:ln>
                  <a:noFill/>
                </a:ln>
                <a:solidFill>
                  <a:srgbClr val="FF0000"/>
                </a:solidFill>
                <a:effectLst/>
                <a:uLnTx/>
                <a:uFillTx/>
                <a:latin typeface="+mj-lt"/>
              </a:rPr>
              <a:t>nối</a:t>
            </a:r>
            <a:r>
              <a:rPr kumimoji="0" lang="en-US" sz="4400" b="1" i="0" u="none" strike="noStrike" kern="1200" cap="none" spc="0" normalizeH="0" baseline="0" noProof="0" dirty="0">
                <a:ln>
                  <a:noFill/>
                </a:ln>
                <a:solidFill>
                  <a:srgbClr val="FF0000"/>
                </a:solidFill>
                <a:effectLst/>
                <a:uLnTx/>
                <a:uFillTx/>
                <a:latin typeface="+mj-lt"/>
              </a:rPr>
              <a:t> </a:t>
            </a:r>
            <a:r>
              <a:rPr kumimoji="0" lang="en-US" sz="4400" b="1" i="0" u="none" strike="noStrike" kern="1200" cap="none" spc="0" normalizeH="0" baseline="0" noProof="0" dirty="0" err="1">
                <a:ln>
                  <a:noFill/>
                </a:ln>
                <a:solidFill>
                  <a:srgbClr val="FF0000"/>
                </a:solidFill>
                <a:effectLst/>
                <a:uLnTx/>
                <a:uFillTx/>
                <a:latin typeface="+mj-lt"/>
              </a:rPr>
              <a:t>với</a:t>
            </a:r>
            <a:r>
              <a:rPr kumimoji="0" lang="en-US" sz="4400" b="1" i="0" u="none" strike="noStrike" kern="1200" cap="none" spc="0" normalizeH="0" baseline="0" noProof="0" dirty="0">
                <a:ln>
                  <a:noFill/>
                </a:ln>
                <a:solidFill>
                  <a:srgbClr val="FF0000"/>
                </a:solidFill>
                <a:effectLst/>
                <a:uLnTx/>
                <a:uFillTx/>
                <a:latin typeface="+mj-lt"/>
              </a:rPr>
              <a:t> </a:t>
            </a:r>
            <a:r>
              <a:rPr kumimoji="0" lang="en-US" sz="4400" b="1" i="0" u="none" strike="noStrike" kern="1200" cap="none" spc="0" normalizeH="0" baseline="0" noProof="0" dirty="0" err="1">
                <a:ln>
                  <a:noFill/>
                </a:ln>
                <a:solidFill>
                  <a:srgbClr val="FF0000"/>
                </a:solidFill>
                <a:effectLst/>
                <a:uLnTx/>
                <a:uFillTx/>
                <a:latin typeface="+mj-lt"/>
              </a:rPr>
              <a:t>đọc</a:t>
            </a:r>
            <a:endParaRPr kumimoji="0" lang="en-US" sz="4400" b="0" i="0" u="none" strike="noStrike" kern="1200" cap="none" spc="0" normalizeH="0" baseline="0" noProof="0" dirty="0">
              <a:ln>
                <a:noFill/>
              </a:ln>
              <a:solidFill>
                <a:srgbClr val="FF0000"/>
              </a:solidFill>
              <a:effectLst/>
              <a:uLnTx/>
              <a:uFillTx/>
              <a:latin typeface="+mj-lt"/>
            </a:endParaRPr>
          </a:p>
        </p:txBody>
      </p:sp>
      <p:sp>
        <p:nvSpPr>
          <p:cNvPr id="8" name="TextBox 7">
            <a:extLst>
              <a:ext uri="{FF2B5EF4-FFF2-40B4-BE49-F238E27FC236}">
                <a16:creationId xmlns:a16="http://schemas.microsoft.com/office/drawing/2014/main" id="{B93CECF4-E08C-3F25-246E-4FF924B96C3E}"/>
              </a:ext>
            </a:extLst>
          </p:cNvPr>
          <p:cNvSpPr txBox="1"/>
          <p:nvPr/>
        </p:nvSpPr>
        <p:spPr>
          <a:xfrm>
            <a:off x="2748814" y="415862"/>
            <a:ext cx="6097604" cy="69166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9Slide03 AmpleSoft Bold" panose="02000000000000000000" pitchFamily="2"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155F49-ABAA-A701-BFF9-9F6513AECE78}"/>
              </a:ext>
            </a:extLst>
          </p:cNvPr>
          <p:cNvSpPr txBox="1"/>
          <p:nvPr/>
        </p:nvSpPr>
        <p:spPr>
          <a:xfrm>
            <a:off x="2100649" y="2621346"/>
            <a:ext cx="8649729" cy="1384995"/>
          </a:xfrm>
          <a:prstGeom prst="rect">
            <a:avLst/>
          </a:prstGeom>
          <a:noFill/>
        </p:spPr>
        <p:txBody>
          <a:bodyPr wrap="square">
            <a:spAutoFit/>
          </a:bodyPr>
          <a:lstStyle/>
          <a:p>
            <a:pPr algn="just"/>
            <a:r>
              <a:rPr lang="en-US" sz="2800" dirty="0">
                <a:solidFill>
                  <a:srgbClr val="0D0D0D"/>
                </a:solidFill>
                <a:highlight>
                  <a:srgbClr val="FFFFFF"/>
                </a:highlight>
                <a:latin typeface="Times New Roman" panose="02020603050405020304" pitchFamily="18" charset="0"/>
                <a:ea typeface="Calibri" panose="020F0502020204030204" pitchFamily="34" charset="0"/>
              </a:rPr>
              <a:t>Viết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văn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khoảng</a:t>
            </a:r>
            <a:r>
              <a:rPr lang="en-US" sz="2800" dirty="0">
                <a:solidFill>
                  <a:srgbClr val="0D0D0D"/>
                </a:solidFill>
                <a:highlight>
                  <a:srgbClr val="FFFFFF"/>
                </a:highlight>
                <a:latin typeface="Times New Roman" panose="02020603050405020304" pitchFamily="18" charset="0"/>
                <a:ea typeface="Calibri" panose="020F0502020204030204" pitchFamily="34" charset="0"/>
              </a:rPr>
              <a:t> 7 – 9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câu</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phân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tích</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nét</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a:solidFill>
                  <a:srgbClr val="0D0D0D"/>
                </a:solidFill>
                <a:effectLst/>
                <a:latin typeface="Times New Roman" panose="02020603050405020304" pitchFamily="18" charset="0"/>
                <a:ea typeface="Calibri" panose="020F0502020204030204" pitchFamily="34" charset="0"/>
              </a:rPr>
              <a:t>tính </a:t>
            </a:r>
            <a:r>
              <a:rPr lang="en-US" sz="2800" dirty="0" err="1">
                <a:solidFill>
                  <a:srgbClr val="0D0D0D"/>
                </a:solidFill>
                <a:effectLst/>
                <a:latin typeface="Times New Roman" panose="02020603050405020304" pitchFamily="18" charset="0"/>
                <a:ea typeface="Calibri" panose="020F0502020204030204" pitchFamily="34" charset="0"/>
              </a:rPr>
              <a:t>cách</a:t>
            </a:r>
            <a:r>
              <a:rPr lang="en-US" sz="2800" dirty="0">
                <a:solidFill>
                  <a:srgbClr val="0D0D0D"/>
                </a:solidFill>
                <a:effectLst/>
                <a:latin typeface="Times New Roman" panose="02020603050405020304" pitchFamily="18" charset="0"/>
                <a:ea typeface="Calibri" panose="020F0502020204030204" pitchFamily="34" charset="0"/>
              </a:rPr>
              <a:t> mà </a:t>
            </a:r>
            <a:r>
              <a:rPr lang="en-US" sz="2800" dirty="0" err="1">
                <a:solidFill>
                  <a:srgbClr val="0D0D0D"/>
                </a:solidFill>
                <a:effectLst/>
                <a:latin typeface="Times New Roman" panose="02020603050405020304" pitchFamily="18" charset="0"/>
                <a:ea typeface="Calibri" panose="020F0502020204030204" pitchFamily="34" charset="0"/>
              </a:rPr>
              <a:t>em</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yêu</a:t>
            </a:r>
            <a:r>
              <a:rPr lang="en-US" sz="2800" dirty="0">
                <a:solidFill>
                  <a:srgbClr val="0D0D0D"/>
                </a:solidFill>
                <a:effectLst/>
                <a:latin typeface="Times New Roman" panose="02020603050405020304" pitchFamily="18" charset="0"/>
                <a:ea typeface="Calibri" panose="020F0502020204030204" pitchFamily="34" charset="0"/>
              </a:rPr>
              <a:t> thích </a:t>
            </a:r>
            <a:r>
              <a:rPr lang="en-US" sz="2800" dirty="0" err="1">
                <a:solidFill>
                  <a:srgbClr val="0D0D0D"/>
                </a:solidFill>
                <a:effectLst/>
                <a:latin typeface="Times New Roman" panose="02020603050405020304" pitchFamily="18" charset="0"/>
                <a:ea typeface="Calibri" panose="020F0502020204030204" pitchFamily="34" charset="0"/>
              </a:rPr>
              <a:t>của</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một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nhân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vật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trong</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đoạn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trích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Lục</a:t>
            </a:r>
            <a:r>
              <a:rPr lang="en-US" sz="2800" i="1" dirty="0">
                <a:effectLst/>
                <a:latin typeface="Times New Roman" panose="02020603050405020304" pitchFamily="18" charset="0"/>
                <a:ea typeface="Calibri" panose="020F0502020204030204" pitchFamily="34" charset="0"/>
              </a:rPr>
              <a:t> Vân Tiên </a:t>
            </a:r>
            <a:r>
              <a:rPr lang="en-US" sz="2800" i="1" dirty="0" err="1">
                <a:effectLst/>
                <a:latin typeface="Times New Roman" panose="02020603050405020304" pitchFamily="18" charset="0"/>
                <a:ea typeface="Calibri" panose="020F0502020204030204" pitchFamily="34" charset="0"/>
              </a:rPr>
              <a:t>đánh</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cướp</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cứu</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Kiều</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Nguyệt</a:t>
            </a:r>
            <a:r>
              <a:rPr lang="en-US" sz="2800" i="1" dirty="0">
                <a:effectLst/>
                <a:latin typeface="Times New Roman" panose="02020603050405020304" pitchFamily="18" charset="0"/>
                <a:ea typeface="Calibri" panose="020F0502020204030204" pitchFamily="34" charset="0"/>
              </a:rPr>
              <a:t> Nga.</a:t>
            </a:r>
            <a:endParaRPr lang="en-US" sz="2800" dirty="0"/>
          </a:p>
        </p:txBody>
      </p:sp>
    </p:spTree>
    <p:extLst>
      <p:ext uri="{BB962C8B-B14F-4D97-AF65-F5344CB8AC3E}">
        <p14:creationId xmlns:p14="http://schemas.microsoft.com/office/powerpoint/2010/main" val="31016851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FA49B7-451D-9D88-66AF-EA74C7994BDE}"/>
              </a:ext>
            </a:extLst>
          </p:cNvPr>
          <p:cNvGraphicFramePr>
            <a:graphicFrameLocks noGrp="1"/>
          </p:cNvGraphicFramePr>
          <p:nvPr/>
        </p:nvGraphicFramePr>
        <p:xfrm>
          <a:off x="569431" y="962357"/>
          <a:ext cx="11248787" cy="5358006"/>
        </p:xfrm>
        <a:graphic>
          <a:graphicData uri="http://schemas.openxmlformats.org/drawingml/2006/table">
            <a:tbl>
              <a:tblPr firstRow="1" firstCol="1" bandRow="1">
                <a:tableStyleId>{3B4B98B0-60AC-42C2-AFA5-B58CD77FA1E5}</a:tableStyleId>
              </a:tblPr>
              <a:tblGrid>
                <a:gridCol w="954254">
                  <a:extLst>
                    <a:ext uri="{9D8B030D-6E8A-4147-A177-3AD203B41FA5}">
                      <a16:colId xmlns:a16="http://schemas.microsoft.com/office/drawing/2014/main" val="3482878073"/>
                    </a:ext>
                  </a:extLst>
                </a:gridCol>
                <a:gridCol w="7343085">
                  <a:extLst>
                    <a:ext uri="{9D8B030D-6E8A-4147-A177-3AD203B41FA5}">
                      <a16:colId xmlns:a16="http://schemas.microsoft.com/office/drawing/2014/main" val="875204096"/>
                    </a:ext>
                  </a:extLst>
                </a:gridCol>
                <a:gridCol w="1394679">
                  <a:extLst>
                    <a:ext uri="{9D8B030D-6E8A-4147-A177-3AD203B41FA5}">
                      <a16:colId xmlns:a16="http://schemas.microsoft.com/office/drawing/2014/main" val="4091636420"/>
                    </a:ext>
                  </a:extLst>
                </a:gridCol>
                <a:gridCol w="1556769">
                  <a:extLst>
                    <a:ext uri="{9D8B030D-6E8A-4147-A177-3AD203B41FA5}">
                      <a16:colId xmlns:a16="http://schemas.microsoft.com/office/drawing/2014/main" val="1439873539"/>
                    </a:ext>
                  </a:extLst>
                </a:gridCol>
              </a:tblGrid>
              <a:tr h="458563">
                <a:tc>
                  <a:txBody>
                    <a:bodyPr/>
                    <a:lstStyle/>
                    <a:p>
                      <a:pPr algn="ctr">
                        <a:lnSpc>
                          <a:spcPct val="130000"/>
                        </a:lnSpc>
                      </a:pPr>
                      <a:r>
                        <a:rPr lang="en-US" sz="2600" dirty="0">
                          <a:effectLst/>
                          <a:highlight>
                            <a:srgbClr val="FFFFFF"/>
                          </a:highlight>
                        </a:rPr>
                        <a:t>STT</a:t>
                      </a:r>
                      <a:endParaRPr lang="en-US" sz="2600" dirty="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a:effectLst/>
                          <a:highlight>
                            <a:srgbClr val="FFFFFF"/>
                          </a:highlight>
                        </a:rPr>
                        <a:t>Tiêu chí</a:t>
                      </a:r>
                      <a:endParaRPr lang="en-US" sz="260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a:effectLst/>
                          <a:highlight>
                            <a:srgbClr val="FFFFFF"/>
                          </a:highlight>
                        </a:rPr>
                        <a:t>Đạt</a:t>
                      </a:r>
                      <a:endParaRPr lang="en-US" sz="260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dirty="0">
                          <a:effectLst/>
                          <a:highlight>
                            <a:srgbClr val="FFFFFF"/>
                          </a:highlight>
                        </a:rPr>
                        <a:t>CĐ</a:t>
                      </a:r>
                      <a:endParaRPr lang="en-US" sz="2600" dirty="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7068850"/>
                  </a:ext>
                </a:extLst>
              </a:tr>
              <a:tr h="898888">
                <a:tc>
                  <a:txBody>
                    <a:bodyPr/>
                    <a:lstStyle/>
                    <a:p>
                      <a:pPr algn="ctr">
                        <a:lnSpc>
                          <a:spcPct val="130000"/>
                        </a:lnSpc>
                      </a:pPr>
                      <a:r>
                        <a:rPr lang="en-US" sz="2600">
                          <a:effectLst/>
                        </a:rPr>
                        <a:t>1</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err="1">
                          <a:effectLst/>
                        </a:rPr>
                        <a:t>Đảm</a:t>
                      </a:r>
                      <a:r>
                        <a:rPr lang="en-US" sz="2600" dirty="0">
                          <a:effectLst/>
                        </a:rPr>
                        <a:t> </a:t>
                      </a:r>
                      <a:r>
                        <a:rPr lang="en-US" sz="2600" dirty="0" err="1">
                          <a:effectLst/>
                        </a:rPr>
                        <a:t>bảo</a:t>
                      </a:r>
                      <a:r>
                        <a:rPr lang="en-US" sz="2600" dirty="0">
                          <a:effectLst/>
                        </a:rPr>
                        <a:t> hình </a:t>
                      </a:r>
                      <a:r>
                        <a:rPr lang="en-US" sz="2600" dirty="0" err="1">
                          <a:effectLst/>
                        </a:rPr>
                        <a:t>thức</a:t>
                      </a:r>
                      <a:r>
                        <a:rPr lang="en-US" sz="2600" dirty="0">
                          <a:effectLst/>
                        </a:rPr>
                        <a:t> </a:t>
                      </a:r>
                      <a:r>
                        <a:rPr lang="en-US" sz="2600" dirty="0" err="1">
                          <a:effectLst/>
                        </a:rPr>
                        <a:t>đoạn</a:t>
                      </a:r>
                      <a:r>
                        <a:rPr lang="en-US" sz="2600" dirty="0">
                          <a:effectLst/>
                        </a:rPr>
                        <a:t> </a:t>
                      </a:r>
                      <a:r>
                        <a:rPr lang="en-US" sz="2600" dirty="0" err="1">
                          <a:effectLst/>
                        </a:rPr>
                        <a:t>văn</a:t>
                      </a:r>
                      <a:r>
                        <a:rPr lang="en-US" sz="2600" dirty="0">
                          <a:effectLst/>
                        </a:rPr>
                        <a:t>  </a:t>
                      </a:r>
                      <a:r>
                        <a:rPr lang="en-US" sz="2600" dirty="0" err="1">
                          <a:effectLst/>
                        </a:rPr>
                        <a:t>với</a:t>
                      </a:r>
                      <a:r>
                        <a:rPr lang="en-US" sz="2600" dirty="0">
                          <a:effectLst/>
                        </a:rPr>
                        <a:t> dung </a:t>
                      </a:r>
                      <a:r>
                        <a:rPr lang="en-US" sz="2600" dirty="0" err="1">
                          <a:effectLst/>
                        </a:rPr>
                        <a:t>lượng</a:t>
                      </a:r>
                      <a:r>
                        <a:rPr lang="en-US" sz="2600" dirty="0">
                          <a:effectLst/>
                        </a:rPr>
                        <a:t> </a:t>
                      </a:r>
                      <a:r>
                        <a:rPr lang="en-US" sz="2600" dirty="0" err="1">
                          <a:effectLst/>
                        </a:rPr>
                        <a:t>khoảng</a:t>
                      </a:r>
                      <a:r>
                        <a:rPr lang="en-US" sz="2600" dirty="0">
                          <a:effectLst/>
                        </a:rPr>
                        <a:t> 7 – 9 </a:t>
                      </a:r>
                      <a:r>
                        <a:rPr lang="en-US" sz="2600" dirty="0" err="1">
                          <a:effectLst/>
                        </a:rPr>
                        <a:t>câu</a:t>
                      </a:r>
                      <a:r>
                        <a:rPr lang="en-US" sz="2600" dirty="0">
                          <a:effectLst/>
                        </a:rPr>
                        <a:t>.</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627653"/>
                  </a:ext>
                </a:extLst>
              </a:tr>
              <a:tr h="1339212">
                <a:tc>
                  <a:txBody>
                    <a:bodyPr/>
                    <a:lstStyle/>
                    <a:p>
                      <a:pPr algn="ctr">
                        <a:lnSpc>
                          <a:spcPct val="130000"/>
                        </a:lnSpc>
                      </a:pPr>
                      <a:r>
                        <a:rPr lang="en-US" sz="2600">
                          <a:effectLst/>
                        </a:rPr>
                        <a:t>2</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600" dirty="0" err="1">
                          <a:effectLst/>
                        </a:rPr>
                        <a:t>Đoạn</a:t>
                      </a:r>
                      <a:r>
                        <a:rPr lang="en-US" sz="2600" dirty="0">
                          <a:effectLst/>
                        </a:rPr>
                        <a:t> </a:t>
                      </a:r>
                      <a:r>
                        <a:rPr lang="en-US" sz="2600" dirty="0" err="1">
                          <a:effectLst/>
                        </a:rPr>
                        <a:t>văn</a:t>
                      </a:r>
                      <a:r>
                        <a:rPr lang="en-US" sz="2600" dirty="0">
                          <a:effectLst/>
                        </a:rPr>
                        <a:t> đúng </a:t>
                      </a:r>
                      <a:r>
                        <a:rPr lang="en-US" sz="2600" dirty="0" err="1">
                          <a:effectLst/>
                        </a:rPr>
                        <a:t>chủ</a:t>
                      </a:r>
                      <a:r>
                        <a:rPr lang="en-US" sz="2600" dirty="0">
                          <a:effectLst/>
                        </a:rPr>
                        <a:t> </a:t>
                      </a:r>
                      <a:r>
                        <a:rPr lang="en-US" sz="2600" dirty="0" err="1">
                          <a:effectLst/>
                        </a:rPr>
                        <a:t>đề</a:t>
                      </a:r>
                      <a:r>
                        <a:rPr lang="en-US" sz="2600" dirty="0">
                          <a:effectLst/>
                        </a:rPr>
                        <a:t>: </a:t>
                      </a:r>
                      <a:r>
                        <a:rPr lang="it-IT" sz="2600" dirty="0">
                          <a:effectLst/>
                        </a:rPr>
                        <a:t>phân tích </a:t>
                      </a:r>
                      <a:r>
                        <a:rPr lang="en-US" sz="2600" dirty="0" err="1">
                          <a:effectLst/>
                        </a:rPr>
                        <a:t>nét</a:t>
                      </a:r>
                      <a:r>
                        <a:rPr lang="en-US" sz="2600" dirty="0">
                          <a:effectLst/>
                        </a:rPr>
                        <a:t> tính </a:t>
                      </a:r>
                      <a:r>
                        <a:rPr lang="en-US" sz="2600" dirty="0" err="1">
                          <a:effectLst/>
                        </a:rPr>
                        <a:t>cách</a:t>
                      </a:r>
                      <a:r>
                        <a:rPr lang="en-US" sz="2600" dirty="0">
                          <a:effectLst/>
                        </a:rPr>
                        <a:t> </a:t>
                      </a:r>
                      <a:r>
                        <a:rPr lang="en-US" sz="2600" dirty="0" err="1">
                          <a:effectLst/>
                        </a:rPr>
                        <a:t>của</a:t>
                      </a:r>
                      <a:r>
                        <a:rPr lang="en-US" sz="2600" dirty="0">
                          <a:effectLst/>
                        </a:rPr>
                        <a:t> </a:t>
                      </a:r>
                      <a:r>
                        <a:rPr lang="en-US" sz="2600" dirty="0" err="1">
                          <a:effectLst/>
                        </a:rPr>
                        <a:t>một</a:t>
                      </a:r>
                      <a:r>
                        <a:rPr lang="en-US" sz="2600" dirty="0">
                          <a:effectLst/>
                        </a:rPr>
                        <a:t> </a:t>
                      </a:r>
                      <a:r>
                        <a:rPr lang="en-US" sz="2600" dirty="0" err="1">
                          <a:effectLst/>
                        </a:rPr>
                        <a:t>nhân</a:t>
                      </a:r>
                      <a:r>
                        <a:rPr lang="en-US" sz="2600" dirty="0">
                          <a:effectLst/>
                        </a:rPr>
                        <a:t> </a:t>
                      </a:r>
                      <a:r>
                        <a:rPr lang="en-US" sz="2600" dirty="0" err="1">
                          <a:effectLst/>
                        </a:rPr>
                        <a:t>vật</a:t>
                      </a:r>
                      <a:r>
                        <a:rPr lang="en-US" sz="2600" dirty="0">
                          <a:effectLst/>
                        </a:rPr>
                        <a:t> </a:t>
                      </a:r>
                      <a:r>
                        <a:rPr lang="en-US" sz="2600" dirty="0" err="1">
                          <a:effectLst/>
                        </a:rPr>
                        <a:t>trong</a:t>
                      </a:r>
                      <a:r>
                        <a:rPr lang="en-US" sz="2600" dirty="0">
                          <a:effectLst/>
                        </a:rPr>
                        <a:t> </a:t>
                      </a:r>
                      <a:r>
                        <a:rPr lang="en-US" sz="2600" dirty="0" err="1">
                          <a:effectLst/>
                        </a:rPr>
                        <a:t>đoạn</a:t>
                      </a:r>
                      <a:r>
                        <a:rPr lang="en-US" sz="2600" dirty="0">
                          <a:effectLst/>
                        </a:rPr>
                        <a:t> </a:t>
                      </a:r>
                      <a:r>
                        <a:rPr lang="en-US" sz="2600" dirty="0" err="1">
                          <a:effectLst/>
                        </a:rPr>
                        <a:t>trích</a:t>
                      </a:r>
                      <a:r>
                        <a:rPr lang="en-US" sz="2600" dirty="0">
                          <a:effectLst/>
                        </a:rPr>
                        <a:t> </a:t>
                      </a:r>
                      <a:r>
                        <a:rPr lang="en-US" sz="2600" dirty="0" err="1">
                          <a:effectLst/>
                        </a:rPr>
                        <a:t>Lục</a:t>
                      </a:r>
                      <a:r>
                        <a:rPr lang="en-US" sz="2600" dirty="0">
                          <a:effectLst/>
                        </a:rPr>
                        <a:t> Vân Tiên </a:t>
                      </a:r>
                      <a:r>
                        <a:rPr lang="en-US" sz="2600" dirty="0" err="1">
                          <a:effectLst/>
                        </a:rPr>
                        <a:t>đánh</a:t>
                      </a:r>
                      <a:r>
                        <a:rPr lang="en-US" sz="2600" dirty="0">
                          <a:effectLst/>
                        </a:rPr>
                        <a:t> </a:t>
                      </a:r>
                      <a:r>
                        <a:rPr lang="en-US" sz="2600" dirty="0" err="1">
                          <a:effectLst/>
                        </a:rPr>
                        <a:t>cướp</a:t>
                      </a:r>
                      <a:r>
                        <a:rPr lang="en-US" sz="2600" dirty="0">
                          <a:effectLst/>
                        </a:rPr>
                        <a:t>, </a:t>
                      </a:r>
                      <a:r>
                        <a:rPr lang="en-US" sz="2600" dirty="0" err="1">
                          <a:effectLst/>
                        </a:rPr>
                        <a:t>cứu</a:t>
                      </a:r>
                      <a:r>
                        <a:rPr lang="en-US" sz="2600" dirty="0">
                          <a:effectLst/>
                        </a:rPr>
                        <a:t> </a:t>
                      </a:r>
                      <a:r>
                        <a:rPr lang="en-US" sz="2600" dirty="0" err="1">
                          <a:effectLst/>
                        </a:rPr>
                        <a:t>Kiều</a:t>
                      </a:r>
                      <a:r>
                        <a:rPr lang="en-US" sz="2600" dirty="0">
                          <a:effectLst/>
                        </a:rPr>
                        <a:t> </a:t>
                      </a:r>
                      <a:r>
                        <a:rPr lang="en-US" sz="2600" dirty="0" err="1">
                          <a:effectLst/>
                        </a:rPr>
                        <a:t>Nguyệt</a:t>
                      </a:r>
                      <a:r>
                        <a:rPr lang="en-US" sz="2600" dirty="0">
                          <a:effectLst/>
                        </a:rPr>
                        <a:t> Nga.</a:t>
                      </a:r>
                      <a:endParaRPr lang="en-US" sz="2600" dirty="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774206"/>
                  </a:ext>
                </a:extLst>
              </a:tr>
              <a:tr h="458563">
                <a:tc>
                  <a:txBody>
                    <a:bodyPr/>
                    <a:lstStyle/>
                    <a:p>
                      <a:pPr algn="ctr">
                        <a:lnSpc>
                          <a:spcPct val="130000"/>
                        </a:lnSpc>
                      </a:pPr>
                      <a:r>
                        <a:rPr lang="en-US" sz="2600">
                          <a:effectLst/>
                        </a:rPr>
                        <a:t>3</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600">
                          <a:effectLst/>
                        </a:rPr>
                        <a:t>Đoạn văn có câu chủ đề.</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705709"/>
                  </a:ext>
                </a:extLst>
              </a:tr>
              <a:tr h="898888">
                <a:tc>
                  <a:txBody>
                    <a:bodyPr/>
                    <a:lstStyle/>
                    <a:p>
                      <a:pPr marL="228600" indent="-228600" algn="ctr">
                        <a:lnSpc>
                          <a:spcPct val="130000"/>
                        </a:lnSpc>
                        <a:tabLst>
                          <a:tab pos="228600" algn="l"/>
                          <a:tab pos="457200" algn="l"/>
                        </a:tabLst>
                      </a:pPr>
                      <a:r>
                        <a:rPr lang="en-US" sz="2600">
                          <a:effectLst/>
                        </a:rPr>
                        <a:t>4</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nSpc>
                          <a:spcPct val="130000"/>
                        </a:lnSpc>
                        <a:spcAft>
                          <a:spcPts val="1000"/>
                        </a:spcAft>
                        <a:tabLst>
                          <a:tab pos="228600" algn="l"/>
                          <a:tab pos="457200" algn="l"/>
                        </a:tabLst>
                      </a:pPr>
                      <a:r>
                        <a:rPr lang="en-US" sz="2600">
                          <a:effectLst/>
                        </a:rPr>
                        <a:t>Đoạn văn đảm bảo tính liên kết giữa các câu trong đoạn văn.</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563452"/>
                  </a:ext>
                </a:extLst>
              </a:tr>
              <a:tr h="898888">
                <a:tc>
                  <a:txBody>
                    <a:bodyPr/>
                    <a:lstStyle/>
                    <a:p>
                      <a:pPr algn="ctr">
                        <a:lnSpc>
                          <a:spcPct val="130000"/>
                        </a:lnSpc>
                      </a:pPr>
                      <a:r>
                        <a:rPr lang="en-US" sz="2600">
                          <a:effectLst/>
                        </a:rPr>
                        <a:t>5</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err="1">
                          <a:effectLst/>
                        </a:rPr>
                        <a:t>Đoạn</a:t>
                      </a:r>
                      <a:r>
                        <a:rPr lang="en-US" sz="2600" dirty="0">
                          <a:effectLst/>
                        </a:rPr>
                        <a:t> </a:t>
                      </a:r>
                      <a:r>
                        <a:rPr lang="en-US" sz="2600" dirty="0" err="1">
                          <a:effectLst/>
                        </a:rPr>
                        <a:t>văn</a:t>
                      </a:r>
                      <a:r>
                        <a:rPr lang="en-US" sz="2600" dirty="0">
                          <a:effectLst/>
                        </a:rPr>
                        <a:t> </a:t>
                      </a:r>
                      <a:r>
                        <a:rPr lang="en-US" sz="2600" dirty="0" err="1">
                          <a:effectLst/>
                        </a:rPr>
                        <a:t>đảm</a:t>
                      </a:r>
                      <a:r>
                        <a:rPr lang="en-US" sz="2600" dirty="0">
                          <a:effectLst/>
                        </a:rPr>
                        <a:t> </a:t>
                      </a:r>
                      <a:r>
                        <a:rPr lang="en-US" sz="2600" dirty="0" err="1">
                          <a:effectLst/>
                        </a:rPr>
                        <a:t>bảo</a:t>
                      </a:r>
                      <a:r>
                        <a:rPr lang="en-US" sz="2600" dirty="0">
                          <a:effectLst/>
                        </a:rPr>
                        <a:t> về </a:t>
                      </a:r>
                      <a:r>
                        <a:rPr lang="en-US" sz="2600" dirty="0" err="1">
                          <a:effectLst/>
                        </a:rPr>
                        <a:t>yêu</a:t>
                      </a:r>
                      <a:r>
                        <a:rPr lang="en-US" sz="2600" dirty="0">
                          <a:effectLst/>
                        </a:rPr>
                        <a:t> </a:t>
                      </a:r>
                      <a:r>
                        <a:rPr lang="en-US" sz="2600" dirty="0" err="1">
                          <a:effectLst/>
                        </a:rPr>
                        <a:t>cầu</a:t>
                      </a:r>
                      <a:r>
                        <a:rPr lang="en-US" sz="2600" dirty="0">
                          <a:effectLst/>
                        </a:rPr>
                        <a:t> về </a:t>
                      </a:r>
                      <a:r>
                        <a:rPr lang="en-US" sz="2600" dirty="0" err="1">
                          <a:effectLst/>
                        </a:rPr>
                        <a:t>chính</a:t>
                      </a:r>
                      <a:r>
                        <a:rPr lang="en-US" sz="2600" dirty="0">
                          <a:effectLst/>
                        </a:rPr>
                        <a:t> </a:t>
                      </a:r>
                      <a:r>
                        <a:rPr lang="en-US" sz="2600" dirty="0" err="1">
                          <a:effectLst/>
                        </a:rPr>
                        <a:t>tả</a:t>
                      </a:r>
                      <a:r>
                        <a:rPr lang="en-US" sz="2600" dirty="0">
                          <a:effectLst/>
                        </a:rPr>
                        <a:t>, </a:t>
                      </a:r>
                      <a:r>
                        <a:rPr lang="en-US" sz="2600" dirty="0" err="1">
                          <a:effectLst/>
                        </a:rPr>
                        <a:t>cách</a:t>
                      </a:r>
                      <a:r>
                        <a:rPr lang="en-US" sz="2600" dirty="0">
                          <a:effectLst/>
                        </a:rPr>
                        <a:t> </a:t>
                      </a:r>
                      <a:r>
                        <a:rPr lang="en-US" sz="2600" dirty="0" err="1">
                          <a:effectLst/>
                        </a:rPr>
                        <a:t>sử</a:t>
                      </a:r>
                      <a:r>
                        <a:rPr lang="en-US" sz="2600" dirty="0">
                          <a:effectLst/>
                        </a:rPr>
                        <a:t> </a:t>
                      </a:r>
                      <a:r>
                        <a:rPr lang="en-US" sz="2600" dirty="0" err="1">
                          <a:effectLst/>
                        </a:rPr>
                        <a:t>dụng</a:t>
                      </a:r>
                      <a:r>
                        <a:rPr lang="en-US" sz="2600" dirty="0">
                          <a:effectLst/>
                        </a:rPr>
                        <a:t> </a:t>
                      </a:r>
                      <a:r>
                        <a:rPr lang="en-US" sz="2600" dirty="0" err="1">
                          <a:effectLst/>
                        </a:rPr>
                        <a:t>từ</a:t>
                      </a:r>
                      <a:r>
                        <a:rPr lang="en-US" sz="2600" dirty="0">
                          <a:effectLst/>
                        </a:rPr>
                        <a:t> </a:t>
                      </a:r>
                      <a:r>
                        <a:rPr lang="en-US" sz="2600" dirty="0" err="1">
                          <a:effectLst/>
                        </a:rPr>
                        <a:t>ngữ</a:t>
                      </a:r>
                      <a:r>
                        <a:rPr lang="en-US" sz="2600" dirty="0">
                          <a:effectLst/>
                        </a:rPr>
                        <a:t>, </a:t>
                      </a:r>
                      <a:r>
                        <a:rPr lang="en-US" sz="2600" dirty="0" err="1">
                          <a:effectLst/>
                        </a:rPr>
                        <a:t>ngữ</a:t>
                      </a:r>
                      <a:r>
                        <a:rPr lang="en-US" sz="2600" dirty="0">
                          <a:effectLst/>
                        </a:rPr>
                        <a:t> </a:t>
                      </a:r>
                      <a:r>
                        <a:rPr lang="en-US" sz="2600" dirty="0" err="1">
                          <a:effectLst/>
                        </a:rPr>
                        <a:t>pháp</a:t>
                      </a:r>
                      <a:r>
                        <a:rPr lang="en-US" sz="2600" dirty="0">
                          <a:effectLst/>
                        </a:rPr>
                        <a:t>.</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7870029"/>
                  </a:ext>
                </a:extLst>
              </a:tr>
            </a:tbl>
          </a:graphicData>
        </a:graphic>
      </p:graphicFrame>
      <p:sp>
        <p:nvSpPr>
          <p:cNvPr id="4" name="TextBox 3">
            <a:extLst>
              <a:ext uri="{FF2B5EF4-FFF2-40B4-BE49-F238E27FC236}">
                <a16:creationId xmlns:a16="http://schemas.microsoft.com/office/drawing/2014/main" id="{1164C687-B7E6-64DB-35D2-3797AC04F81B}"/>
              </a:ext>
            </a:extLst>
          </p:cNvPr>
          <p:cNvSpPr txBox="1"/>
          <p:nvPr/>
        </p:nvSpPr>
        <p:spPr>
          <a:xfrm>
            <a:off x="2826608" y="126433"/>
            <a:ext cx="6098058" cy="596574"/>
          </a:xfrm>
          <a:prstGeom prst="rect">
            <a:avLst/>
          </a:prstGeom>
          <a:noFill/>
        </p:spPr>
        <p:txBody>
          <a:bodyPr wrap="square">
            <a:spAutoFit/>
          </a:bodyPr>
          <a:lstStyle/>
          <a:p>
            <a:pPr marL="171450" marR="30480" algn="just">
              <a:lnSpc>
                <a:spcPct val="130000"/>
              </a:lnSpc>
              <a:spcAft>
                <a:spcPts val="1000"/>
              </a:spcAft>
            </a:pP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Bảng</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kiểm</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kĩ</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năng</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viết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đoạn</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văn</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a:t>
            </a:r>
            <a:endParaRPr lang="en-US" sz="2800" dirty="0">
              <a:effectLst/>
              <a:highlight>
                <a:srgbClr val="FFFFFF"/>
              </a:highligh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230486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6902-2080-7F1C-A102-87077670D9F6}"/>
              </a:ext>
            </a:extLst>
          </p:cNvPr>
          <p:cNvPicPr>
            <a:picLocks noChangeAspect="1"/>
          </p:cNvPicPr>
          <p:nvPr/>
        </p:nvPicPr>
        <p:blipFill rotWithShape="1">
          <a:blip r:embed="rId2">
            <a:extLst>
              <a:ext uri="{28A0092B-C50C-407E-A947-70E740481C1C}">
                <a14:useLocalDpi xmlns:a14="http://schemas.microsoft.com/office/drawing/2010/main" val="0"/>
              </a:ext>
            </a:extLst>
          </a:blip>
          <a:srcRect l="26090" t="-1447" r="23540" b="4807"/>
          <a:stretch/>
        </p:blipFill>
        <p:spPr>
          <a:xfrm>
            <a:off x="0" y="1296347"/>
            <a:ext cx="11781322" cy="5364335"/>
          </a:xfrm>
          <a:prstGeom prst="rect">
            <a:avLst/>
          </a:prstGeom>
        </p:spPr>
      </p:pic>
      <p:sp>
        <p:nvSpPr>
          <p:cNvPr id="6" name="TextBox 5">
            <a:extLst>
              <a:ext uri="{FF2B5EF4-FFF2-40B4-BE49-F238E27FC236}">
                <a16:creationId xmlns:a16="http://schemas.microsoft.com/office/drawing/2014/main" id="{0C28F67D-8134-EE3C-5ABC-5CAA357CF0C9}"/>
              </a:ext>
            </a:extLst>
          </p:cNvPr>
          <p:cNvSpPr txBox="1"/>
          <p:nvPr/>
        </p:nvSpPr>
        <p:spPr>
          <a:xfrm>
            <a:off x="1771048" y="2469842"/>
            <a:ext cx="8884118" cy="2305439"/>
          </a:xfrm>
          <a:prstGeom prst="rect">
            <a:avLst/>
          </a:prstGeom>
          <a:noFill/>
        </p:spPr>
        <p:txBody>
          <a:bodyPr wrap="square">
            <a:spAutoFit/>
          </a:bodyPr>
          <a:lstStyle/>
          <a:p>
            <a:pPr algn="ctr">
              <a:lnSpc>
                <a:spcPct val="115000"/>
              </a:lnSpc>
              <a:spcAft>
                <a:spcPts val="800"/>
              </a:spcAft>
            </a:pPr>
            <a:r>
              <a:rPr lang="en-US" sz="4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endParaRPr lang="en-US"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800"/>
              </a:spcAft>
            </a:pPr>
            <a:r>
              <a:rPr lang="en-US" sz="8000" dirty="0">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Ai </a:t>
            </a:r>
            <a:r>
              <a:rPr lang="en-US" sz="8000" dirty="0" err="1">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nhanh</a:t>
            </a:r>
            <a:r>
              <a:rPr lang="en-US" sz="8000" dirty="0">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8000" dirty="0" err="1">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hơn</a:t>
            </a:r>
            <a:r>
              <a:rPr lang="vi-VN" sz="8000"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6600" dirty="0">
              <a:solidFill>
                <a:srgbClr val="0070C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3CECF4-E08C-3F25-246E-4FF924B96C3E}"/>
              </a:ext>
            </a:extLst>
          </p:cNvPr>
          <p:cNvSpPr txBox="1"/>
          <p:nvPr/>
        </p:nvSpPr>
        <p:spPr>
          <a:xfrm>
            <a:off x="2748814" y="415862"/>
            <a:ext cx="6097604" cy="691664"/>
          </a:xfrm>
          <a:prstGeom prst="rect">
            <a:avLst/>
          </a:prstGeom>
          <a:noFill/>
        </p:spPr>
        <p:txBody>
          <a:bodyPr wrap="square">
            <a:spAutoFit/>
          </a:bodyPr>
          <a:lstStyle/>
          <a:p>
            <a:pPr algn="ctr">
              <a:lnSpc>
                <a:spcPct val="115000"/>
              </a:lnSpc>
              <a:spcAft>
                <a:spcPts val="800"/>
              </a:spcAft>
            </a:pPr>
            <a:r>
              <a:rPr lang="en-US" sz="3600" b="1" dirty="0">
                <a:solidFill>
                  <a:srgbClr val="7030A0"/>
                </a:solidFill>
                <a:effectLst/>
                <a:latin typeface="#9Slide03 AmpleSoft Bold" panose="02000000000000000000" pitchFamily="2" charset="0"/>
                <a:ea typeface="Calibri" panose="020F0502020204030204" pitchFamily="34" charset="0"/>
                <a:cs typeface="Times New Roman" panose="02020603050405020304" pitchFamily="18" charset="0"/>
              </a:rPr>
              <a:t> </a:t>
            </a:r>
            <a:endParaRPr lang="en-US" sz="2800" dirty="0">
              <a:solidFill>
                <a:srgbClr val="7030A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4183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246530"/>
          </a:xfrm>
          <a:prstGeom prst="rect">
            <a:avLst/>
          </a:prstGeom>
          <a:noFill/>
        </p:spPr>
        <p:txBody>
          <a:bodyPr wrap="square" rtlCol="0">
            <a:spAutoFit/>
          </a:bodyPr>
          <a:lstStyle/>
          <a:p>
            <a:pPr>
              <a:lnSpc>
                <a:spcPct val="150000"/>
              </a:lnSpc>
            </a:pPr>
            <a:r>
              <a:rPr lang="vi-VN" sz="2800" b="1" i="1" dirty="0">
                <a:solidFill>
                  <a:srgbClr val="FF0000"/>
                </a:solidFill>
              </a:rPr>
              <a:t>Câu 1:  </a:t>
            </a:r>
            <a:r>
              <a:rPr lang="vi-VN" sz="2800" dirty="0">
                <a:solidFill>
                  <a:srgbClr val="FF0000"/>
                </a:solidFill>
              </a:rPr>
              <a:t>Khi gặp cướp Vân Tiên có thái độ và hành động gì?</a:t>
            </a:r>
            <a:endParaRPr lang="en-US" sz="2800" dirty="0">
              <a:solidFill>
                <a:srgbClr val="FF0000"/>
              </a:solidFill>
            </a:endParaRPr>
          </a:p>
          <a:p>
            <a:pPr>
              <a:lnSpc>
                <a:spcPct val="150000"/>
              </a:lnSpc>
            </a:pPr>
            <a:r>
              <a:rPr lang="vi-VN" sz="2800" dirty="0"/>
              <a:t>A. Run sợ và bỏ chạy</a:t>
            </a:r>
            <a:endParaRPr lang="en-US" sz="2800" dirty="0"/>
          </a:p>
          <a:p>
            <a:pPr>
              <a:lnSpc>
                <a:spcPct val="150000"/>
              </a:lnSpc>
            </a:pPr>
            <a:r>
              <a:rPr lang="vi-VN" sz="2800" dirty="0"/>
              <a:t>B. Bình tĩnh và nói chuyện đạo lý với bọn cướp</a:t>
            </a:r>
            <a:endParaRPr lang="en-US" sz="2800" dirty="0"/>
          </a:p>
          <a:p>
            <a:pPr>
              <a:lnSpc>
                <a:spcPct val="150000"/>
              </a:lnSpc>
            </a:pPr>
            <a:r>
              <a:rPr lang="vi-VN" sz="2800" dirty="0"/>
              <a:t>C. Không chút run sợ và xông vào xử lý bọn cướp</a:t>
            </a:r>
            <a:endParaRPr lang="en-US" sz="2800" dirty="0"/>
          </a:p>
          <a:p>
            <a:pPr>
              <a:lnSpc>
                <a:spcPct val="150000"/>
              </a:lnSpc>
            </a:pPr>
            <a:r>
              <a:rPr lang="vi-VN" sz="2800" dirty="0"/>
              <a:t>D. Không quan tâm và coi như không có chuyện gì</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133088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vi-VN" sz="2800" b="1" i="1" dirty="0">
                <a:solidFill>
                  <a:srgbClr val="FF0000"/>
                </a:solidFill>
              </a:rPr>
              <a:t>Câu 2:  </a:t>
            </a:r>
            <a:r>
              <a:rPr lang="vi-VN" sz="2800" dirty="0">
                <a:solidFill>
                  <a:srgbClr val="FF0000"/>
                </a:solidFill>
              </a:rPr>
              <a:t>Hai câu thơ “</a:t>
            </a:r>
            <a:r>
              <a:rPr lang="vi-VN" sz="2800" i="1" dirty="0">
                <a:solidFill>
                  <a:srgbClr val="FF0000"/>
                </a:solidFill>
              </a:rPr>
              <a:t>Vân Tiên tả đột hữu xông – Khác nào Triệu Tử phá vòng Đương</a:t>
            </a:r>
            <a:r>
              <a:rPr lang="vi-VN" sz="2800" dirty="0">
                <a:solidFill>
                  <a:srgbClr val="FF0000"/>
                </a:solidFill>
              </a:rPr>
              <a:t> </a:t>
            </a:r>
            <a:r>
              <a:rPr lang="vi-VN" sz="2800" i="1" dirty="0">
                <a:solidFill>
                  <a:srgbClr val="FF0000"/>
                </a:solidFill>
              </a:rPr>
              <a:t>Dang</a:t>
            </a:r>
            <a:r>
              <a:rPr lang="vi-VN" sz="2800" dirty="0">
                <a:solidFill>
                  <a:srgbClr val="FF0000"/>
                </a:solidFill>
              </a:rPr>
              <a:t>” sử dụng phép tu từ gì?</a:t>
            </a:r>
            <a:endParaRPr lang="en-US" sz="2800" dirty="0">
              <a:solidFill>
                <a:srgbClr val="FF0000"/>
              </a:solidFill>
            </a:endParaRPr>
          </a:p>
          <a:p>
            <a:pPr>
              <a:lnSpc>
                <a:spcPct val="150000"/>
              </a:lnSpc>
            </a:pPr>
            <a:r>
              <a:rPr lang="en-US" sz="2800" dirty="0"/>
              <a:t>A. </a:t>
            </a:r>
            <a:r>
              <a:rPr lang="en-US" sz="2800" dirty="0" err="1"/>
              <a:t>Nói</a:t>
            </a:r>
            <a:r>
              <a:rPr lang="en-US" sz="2800" dirty="0"/>
              <a:t> quá</a:t>
            </a:r>
          </a:p>
          <a:p>
            <a:pPr>
              <a:lnSpc>
                <a:spcPct val="150000"/>
              </a:lnSpc>
            </a:pPr>
            <a:r>
              <a:rPr lang="en-US" sz="2800" dirty="0"/>
              <a:t>B. </a:t>
            </a:r>
            <a:r>
              <a:rPr lang="en-US" sz="2800" dirty="0" err="1"/>
              <a:t>Ẩn</a:t>
            </a:r>
            <a:r>
              <a:rPr lang="en-US" sz="2800" dirty="0"/>
              <a:t> </a:t>
            </a:r>
            <a:r>
              <a:rPr lang="en-US" sz="2800" dirty="0" err="1"/>
              <a:t>dụ</a:t>
            </a:r>
            <a:endParaRPr lang="en-US" sz="2800" dirty="0"/>
          </a:p>
          <a:p>
            <a:pPr>
              <a:lnSpc>
                <a:spcPct val="150000"/>
              </a:lnSpc>
            </a:pPr>
            <a:r>
              <a:rPr lang="en-US" sz="2800" dirty="0"/>
              <a:t>C. </a:t>
            </a:r>
            <a:r>
              <a:rPr lang="en-US" sz="2800" dirty="0" err="1"/>
              <a:t>Nhân</a:t>
            </a:r>
            <a:r>
              <a:rPr lang="en-US" sz="2800" dirty="0"/>
              <a:t> </a:t>
            </a:r>
            <a:r>
              <a:rPr lang="en-US" sz="2800" dirty="0" err="1"/>
              <a:t>hóa</a:t>
            </a:r>
            <a:endParaRPr lang="en-US" sz="2800" dirty="0"/>
          </a:p>
          <a:p>
            <a:pPr>
              <a:lnSpc>
                <a:spcPct val="150000"/>
              </a:lnSpc>
            </a:pPr>
            <a:r>
              <a:rPr lang="en-US" sz="2800" dirty="0"/>
              <a:t>D. So </a:t>
            </a:r>
            <a:r>
              <a:rPr lang="en-US" sz="2800" dirty="0" err="1"/>
              <a:t>sánh</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D</a:t>
            </a:r>
          </a:p>
        </p:txBody>
      </p:sp>
    </p:spTree>
    <p:extLst>
      <p:ext uri="{BB962C8B-B14F-4D97-AF65-F5344CB8AC3E}">
        <p14:creationId xmlns:p14="http://schemas.microsoft.com/office/powerpoint/2010/main" val="40241470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957494"/>
          </a:xfrm>
          <a:prstGeom prst="rect">
            <a:avLst/>
          </a:prstGeom>
          <a:noFill/>
        </p:spPr>
        <p:txBody>
          <a:bodyPr wrap="square" rtlCol="0">
            <a:spAutoFit/>
          </a:bodyPr>
          <a:lstStyle/>
          <a:p>
            <a:pPr>
              <a:lnSpc>
                <a:spcPct val="130000"/>
              </a:lnSpc>
            </a:pPr>
            <a:r>
              <a:rPr lang="en-US" sz="2800" dirty="0"/>
              <a:t> </a:t>
            </a:r>
          </a:p>
          <a:p>
            <a:pPr>
              <a:lnSpc>
                <a:spcPct val="130000"/>
              </a:lnSpc>
            </a:pPr>
            <a:r>
              <a:rPr lang="vi-VN" sz="2800" b="1" i="1" dirty="0">
                <a:solidFill>
                  <a:srgbClr val="FF0000"/>
                </a:solidFill>
              </a:rPr>
              <a:t>Câu 3:  </a:t>
            </a:r>
            <a:r>
              <a:rPr lang="vi-VN" sz="2800" dirty="0">
                <a:solidFill>
                  <a:srgbClr val="FF0000"/>
                </a:solidFill>
              </a:rPr>
              <a:t>Giải thích cụm từ</a:t>
            </a:r>
            <a:r>
              <a:rPr lang="en-US" sz="2800" dirty="0">
                <a:solidFill>
                  <a:srgbClr val="FF0000"/>
                </a:solidFill>
              </a:rPr>
              <a:t> </a:t>
            </a:r>
            <a:r>
              <a:rPr lang="vi-VN" sz="2800" dirty="0">
                <a:solidFill>
                  <a:srgbClr val="FF0000"/>
                </a:solidFill>
              </a:rPr>
              <a:t>“tả đột hữu xông”?</a:t>
            </a:r>
            <a:endParaRPr lang="en-US" sz="2800" dirty="0">
              <a:solidFill>
                <a:srgbClr val="FF0000"/>
              </a:solidFill>
            </a:endParaRPr>
          </a:p>
          <a:p>
            <a:pPr>
              <a:lnSpc>
                <a:spcPct val="130000"/>
              </a:lnSpc>
            </a:pPr>
            <a:r>
              <a:rPr lang="vi-VN" sz="2800" dirty="0"/>
              <a:t>A. Đột ngột xông vào đánh nhau với địch</a:t>
            </a:r>
            <a:endParaRPr lang="en-US" sz="2800" dirty="0"/>
          </a:p>
          <a:p>
            <a:pPr>
              <a:lnSpc>
                <a:spcPct val="130000"/>
              </a:lnSpc>
            </a:pPr>
            <a:r>
              <a:rPr lang="vi-VN" sz="2800" dirty="0"/>
              <a:t>B. Bên trái đột nhập, bên phải xông lên, hai bên cùng đánh vào</a:t>
            </a:r>
            <a:endParaRPr lang="en-US" sz="2800" dirty="0"/>
          </a:p>
          <a:p>
            <a:pPr>
              <a:lnSpc>
                <a:spcPct val="130000"/>
              </a:lnSpc>
            </a:pPr>
            <a:r>
              <a:rPr lang="vi-VN" sz="2800" dirty="0"/>
              <a:t>C. Đột nhập vào nơi nương náu của quân địch</a:t>
            </a:r>
            <a:endParaRPr lang="en-US" sz="2800" dirty="0"/>
          </a:p>
          <a:p>
            <a:pPr>
              <a:lnSpc>
                <a:spcPct val="130000"/>
              </a:lnSpc>
            </a:pPr>
            <a:r>
              <a:rPr lang="vi-VN" sz="2800" dirty="0"/>
              <a:t>D. Đánh vào điểm yếu của địch</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28365757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vi-VN" sz="2800" b="1" i="1" dirty="0">
                <a:solidFill>
                  <a:srgbClr val="FF0000"/>
                </a:solidFill>
              </a:rPr>
              <a:t>Câu 4:  </a:t>
            </a:r>
            <a:r>
              <a:rPr lang="vi-VN" sz="2800" dirty="0">
                <a:solidFill>
                  <a:srgbClr val="FF0000"/>
                </a:solidFill>
              </a:rPr>
              <a:t>Ý nào nói đúng nhất bản chất con người của Lục Vân Tiên trong lời nói và thái độ của chàng với Kiều Nguyệt Nga?</a:t>
            </a:r>
            <a:endParaRPr lang="en-US" sz="2800" dirty="0">
              <a:solidFill>
                <a:srgbClr val="FF0000"/>
              </a:solidFill>
            </a:endParaRPr>
          </a:p>
          <a:p>
            <a:pPr>
              <a:lnSpc>
                <a:spcPct val="150000"/>
              </a:lnSpc>
            </a:pPr>
            <a:r>
              <a:rPr lang="en-US" sz="2800" dirty="0"/>
              <a:t>A. Vì </a:t>
            </a:r>
            <a:r>
              <a:rPr lang="en-US" sz="2800" dirty="0" err="1"/>
              <a:t>nghĩa</a:t>
            </a:r>
            <a:r>
              <a:rPr lang="en-US" sz="2800" dirty="0"/>
              <a:t> </a:t>
            </a:r>
            <a:r>
              <a:rPr lang="en-US" sz="2800" dirty="0" err="1"/>
              <a:t>lớn</a:t>
            </a:r>
            <a:r>
              <a:rPr lang="en-US" sz="2800" dirty="0"/>
              <a:t>, </a:t>
            </a:r>
            <a:r>
              <a:rPr lang="en-US" sz="2800" dirty="0" err="1"/>
              <a:t>không</a:t>
            </a:r>
            <a:r>
              <a:rPr lang="en-US" sz="2800" dirty="0"/>
              <a:t> </a:t>
            </a:r>
            <a:r>
              <a:rPr lang="en-US" sz="2800" dirty="0" err="1"/>
              <a:t>màng</a:t>
            </a:r>
            <a:r>
              <a:rPr lang="en-US" sz="2800" dirty="0"/>
              <a:t> dah </a:t>
            </a:r>
            <a:r>
              <a:rPr lang="en-US" sz="2800" dirty="0" err="1"/>
              <a:t>lợi</a:t>
            </a:r>
            <a:endParaRPr lang="en-US" sz="2800" dirty="0"/>
          </a:p>
          <a:p>
            <a:pPr>
              <a:lnSpc>
                <a:spcPct val="150000"/>
              </a:lnSpc>
            </a:pPr>
            <a:r>
              <a:rPr lang="en-US" sz="2800" dirty="0"/>
              <a:t>B. </a:t>
            </a:r>
            <a:r>
              <a:rPr lang="en-US" sz="2800" dirty="0" err="1"/>
              <a:t>Từ</a:t>
            </a:r>
            <a:r>
              <a:rPr lang="en-US" sz="2800" dirty="0"/>
              <a:t> tâm, </a:t>
            </a:r>
            <a:r>
              <a:rPr lang="en-US" sz="2800" dirty="0" err="1"/>
              <a:t>nhân</a:t>
            </a:r>
            <a:r>
              <a:rPr lang="en-US" sz="2800" dirty="0"/>
              <a:t> </a:t>
            </a:r>
            <a:r>
              <a:rPr lang="en-US" sz="2800" dirty="0" err="1"/>
              <a:t>hậu</a:t>
            </a:r>
            <a:endParaRPr lang="en-US" sz="2800" dirty="0"/>
          </a:p>
          <a:p>
            <a:pPr>
              <a:lnSpc>
                <a:spcPct val="150000"/>
              </a:lnSpc>
            </a:pPr>
            <a:r>
              <a:rPr lang="en-US" sz="2800" dirty="0"/>
              <a:t>C. </a:t>
            </a:r>
            <a:r>
              <a:rPr lang="en-US" sz="2800" dirty="0" err="1"/>
              <a:t>Chính</a:t>
            </a:r>
            <a:r>
              <a:rPr lang="en-US" sz="2800" dirty="0"/>
              <a:t> </a:t>
            </a:r>
            <a:r>
              <a:rPr lang="en-US" sz="2800" dirty="0" err="1"/>
              <a:t>trực</a:t>
            </a:r>
            <a:r>
              <a:rPr lang="en-US" sz="2800" dirty="0"/>
              <a:t>, </a:t>
            </a:r>
            <a:r>
              <a:rPr lang="en-US" sz="2800" dirty="0" err="1"/>
              <a:t>hào</a:t>
            </a:r>
            <a:r>
              <a:rPr lang="en-US" sz="2800" dirty="0"/>
              <a:t> </a:t>
            </a:r>
            <a:r>
              <a:rPr lang="en-US" sz="2800" dirty="0" err="1"/>
              <a:t>hiệp</a:t>
            </a:r>
            <a:endParaRPr lang="en-US" sz="2800" dirty="0"/>
          </a:p>
          <a:p>
            <a:pPr>
              <a:lnSpc>
                <a:spcPct val="150000"/>
              </a:lnSpc>
            </a:pPr>
            <a:r>
              <a:rPr lang="en-US" sz="2800" dirty="0"/>
              <a:t>D. </a:t>
            </a:r>
            <a:r>
              <a:rPr lang="en-US" sz="2800" dirty="0" err="1"/>
              <a:t>Tất</a:t>
            </a:r>
            <a:r>
              <a:rPr lang="en-US" sz="2800" dirty="0"/>
              <a:t> cả </a:t>
            </a:r>
            <a:r>
              <a:rPr lang="en-US" sz="2800" dirty="0" err="1"/>
              <a:t>đều</a:t>
            </a:r>
            <a:r>
              <a:rPr lang="en-US" sz="2800" dirty="0"/>
              <a:t> đúng</a:t>
            </a:r>
            <a:endParaRPr lang="en-US" sz="2800" b="1"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D</a:t>
            </a:r>
          </a:p>
        </p:txBody>
      </p:sp>
    </p:spTree>
    <p:extLst>
      <p:ext uri="{BB962C8B-B14F-4D97-AF65-F5344CB8AC3E}">
        <p14:creationId xmlns:p14="http://schemas.microsoft.com/office/powerpoint/2010/main" val="8997325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537885" y="1039872"/>
            <a:ext cx="9116230" cy="3970318"/>
          </a:xfrm>
          <a:prstGeom prst="rect">
            <a:avLst/>
          </a:prstGeom>
          <a:noFill/>
        </p:spPr>
        <p:txBody>
          <a:bodyPr wrap="square" rtlCol="0">
            <a:spAutoFit/>
          </a:bodyPr>
          <a:lstStyle/>
          <a:p>
            <a:pPr algn="just"/>
            <a:r>
              <a:rPr lang="en-US" sz="2800" dirty="0">
                <a:solidFill>
                  <a:srgbClr val="FF0000"/>
                </a:solidFill>
              </a:rPr>
              <a:t> </a:t>
            </a:r>
            <a:endParaRPr lang="en-US" sz="2800" b="1" dirty="0">
              <a:solidFill>
                <a:srgbClr val="FF0000"/>
              </a:solidFill>
            </a:endParaRPr>
          </a:p>
          <a:p>
            <a:pPr algn="just"/>
            <a:r>
              <a:rPr lang="vi-VN" sz="2800" b="1" i="1" dirty="0">
                <a:solidFill>
                  <a:srgbClr val="FF0000"/>
                </a:solidFill>
              </a:rPr>
              <a:t>Câu 5:  </a:t>
            </a:r>
            <a:r>
              <a:rPr lang="vi-VN" sz="2800" dirty="0">
                <a:solidFill>
                  <a:srgbClr val="FF0000"/>
                </a:solidFill>
              </a:rPr>
              <a:t>Hai câu thơ “</a:t>
            </a:r>
            <a:r>
              <a:rPr lang="vi-VN" sz="2800" i="1" dirty="0">
                <a:solidFill>
                  <a:srgbClr val="FF0000"/>
                </a:solidFill>
              </a:rPr>
              <a:t>Gẫm câu báo đức thù công – Lấy chi cho phỉ tấm lòng cùng ngươi</a:t>
            </a:r>
            <a:r>
              <a:rPr lang="vi-VN" sz="2800" dirty="0">
                <a:solidFill>
                  <a:srgbClr val="FF0000"/>
                </a:solidFill>
              </a:rPr>
              <a:t>” thể hiện tâm trạng gì của Kiều Nguyệt Nga trước việc làm của Lục Vân Tiên?</a:t>
            </a:r>
            <a:endParaRPr lang="en-US" sz="2800" dirty="0">
              <a:solidFill>
                <a:srgbClr val="FF0000"/>
              </a:solidFill>
            </a:endParaRPr>
          </a:p>
          <a:p>
            <a:pPr algn="just"/>
            <a:r>
              <a:rPr lang="en-US" sz="2800" dirty="0"/>
              <a:t>A. </a:t>
            </a:r>
            <a:r>
              <a:rPr lang="en-US" sz="2800" dirty="0" err="1"/>
              <a:t>Băn</a:t>
            </a:r>
            <a:r>
              <a:rPr lang="en-US" sz="2800" dirty="0"/>
              <a:t> </a:t>
            </a:r>
            <a:r>
              <a:rPr lang="en-US" sz="2800" dirty="0" err="1"/>
              <a:t>khoăn</a:t>
            </a:r>
            <a:r>
              <a:rPr lang="en-US" sz="2800" dirty="0"/>
              <a:t>, </a:t>
            </a:r>
            <a:r>
              <a:rPr lang="en-US" sz="2800" dirty="0" err="1"/>
              <a:t>áy</a:t>
            </a:r>
            <a:r>
              <a:rPr lang="en-US" sz="2800" dirty="0"/>
              <a:t> </a:t>
            </a:r>
            <a:r>
              <a:rPr lang="en-US" sz="2800" dirty="0" err="1"/>
              <a:t>náy</a:t>
            </a:r>
            <a:r>
              <a:rPr lang="en-US" sz="2800" dirty="0"/>
              <a:t> vì chưa </a:t>
            </a:r>
            <a:r>
              <a:rPr lang="en-US" sz="2800" dirty="0" err="1"/>
              <a:t>biết</a:t>
            </a:r>
            <a:r>
              <a:rPr lang="en-US" sz="2800" dirty="0"/>
              <a:t> làm thế nào để </a:t>
            </a:r>
            <a:r>
              <a:rPr lang="en-US" sz="2800" dirty="0" err="1"/>
              <a:t>trả</a:t>
            </a:r>
            <a:r>
              <a:rPr lang="en-US" sz="2800" dirty="0"/>
              <a:t> </a:t>
            </a:r>
            <a:r>
              <a:rPr lang="en-US" sz="2800" dirty="0" err="1"/>
              <a:t>ơn</a:t>
            </a:r>
            <a:r>
              <a:rPr lang="en-US" sz="2800" dirty="0"/>
              <a:t> </a:t>
            </a:r>
            <a:r>
              <a:rPr lang="en-US" sz="2800" dirty="0" err="1"/>
              <a:t>Lục</a:t>
            </a:r>
            <a:r>
              <a:rPr lang="en-US" sz="2800" dirty="0"/>
              <a:t> Vân Tiên.</a:t>
            </a:r>
            <a:endParaRPr lang="en-US" sz="2800" b="1" dirty="0"/>
          </a:p>
          <a:p>
            <a:pPr algn="just"/>
            <a:r>
              <a:rPr lang="en-US" sz="2800" dirty="0"/>
              <a:t>B. </a:t>
            </a:r>
            <a:r>
              <a:rPr lang="en-US" sz="2800" dirty="0" err="1"/>
              <a:t>Thán</a:t>
            </a:r>
            <a:r>
              <a:rPr lang="en-US" sz="2800" dirty="0"/>
              <a:t> </a:t>
            </a:r>
            <a:r>
              <a:rPr lang="en-US" sz="2800" dirty="0" err="1"/>
              <a:t>phục</a:t>
            </a:r>
            <a:r>
              <a:rPr lang="en-US" sz="2800" dirty="0"/>
              <a:t> </a:t>
            </a:r>
            <a:r>
              <a:rPr lang="en-US" sz="2800" dirty="0" err="1"/>
              <a:t>trước</a:t>
            </a:r>
            <a:r>
              <a:rPr lang="en-US" sz="2800" dirty="0"/>
              <a:t> việc làm </a:t>
            </a:r>
            <a:r>
              <a:rPr lang="en-US" sz="2800" dirty="0" err="1"/>
              <a:t>nghĩa</a:t>
            </a:r>
            <a:r>
              <a:rPr lang="en-US" sz="2800" dirty="0"/>
              <a:t> </a:t>
            </a:r>
            <a:r>
              <a:rPr lang="en-US" sz="2800" dirty="0" err="1"/>
              <a:t>hiệp</a:t>
            </a:r>
            <a:r>
              <a:rPr lang="en-US" sz="2800" dirty="0"/>
              <a:t> </a:t>
            </a:r>
            <a:r>
              <a:rPr lang="en-US" sz="2800" dirty="0" err="1"/>
              <a:t>của</a:t>
            </a:r>
            <a:r>
              <a:rPr lang="en-US" sz="2800" dirty="0"/>
              <a:t> </a:t>
            </a:r>
            <a:r>
              <a:rPr lang="en-US" sz="2800" dirty="0" err="1"/>
              <a:t>Lục</a:t>
            </a:r>
            <a:r>
              <a:rPr lang="en-US" sz="2800" dirty="0"/>
              <a:t> Vân Tiên.</a:t>
            </a:r>
          </a:p>
          <a:p>
            <a:pPr algn="just"/>
            <a:r>
              <a:rPr lang="en-US" sz="2800" dirty="0"/>
              <a:t>C. </a:t>
            </a:r>
            <a:r>
              <a:rPr lang="en-US" sz="2800" dirty="0" err="1"/>
              <a:t>Coi</a:t>
            </a:r>
            <a:r>
              <a:rPr lang="en-US" sz="2800" dirty="0"/>
              <a:t> </a:t>
            </a:r>
            <a:r>
              <a:rPr lang="en-US" sz="2800" dirty="0" err="1"/>
              <a:t>thường</a:t>
            </a:r>
            <a:r>
              <a:rPr lang="en-US" sz="2800" dirty="0"/>
              <a:t> việc làm </a:t>
            </a:r>
            <a:r>
              <a:rPr lang="en-US" sz="2800" dirty="0" err="1"/>
              <a:t>của</a:t>
            </a:r>
            <a:r>
              <a:rPr lang="en-US" sz="2800" dirty="0"/>
              <a:t> </a:t>
            </a:r>
            <a:r>
              <a:rPr lang="en-US" sz="2800" dirty="0" err="1"/>
              <a:t>Lục</a:t>
            </a:r>
            <a:r>
              <a:rPr lang="en-US" sz="2800" dirty="0"/>
              <a:t> Vân Tiên.</a:t>
            </a:r>
          </a:p>
          <a:p>
            <a:pPr algn="just"/>
            <a:r>
              <a:rPr lang="en-US" sz="2800" dirty="0"/>
              <a:t>D. </a:t>
            </a:r>
            <a:r>
              <a:rPr lang="en-US" sz="2800" dirty="0" err="1"/>
              <a:t>Ngưỡng</a:t>
            </a:r>
            <a:r>
              <a:rPr lang="en-US" sz="2800" dirty="0"/>
              <a:t> </a:t>
            </a:r>
            <a:r>
              <a:rPr lang="en-US" sz="2800" dirty="0" err="1"/>
              <a:t>mộ</a:t>
            </a:r>
            <a:r>
              <a:rPr lang="en-US" sz="2800" dirty="0"/>
              <a:t> tài </a:t>
            </a:r>
            <a:r>
              <a:rPr lang="en-US" sz="2800" dirty="0" err="1"/>
              <a:t>năng</a:t>
            </a:r>
            <a:r>
              <a:rPr lang="en-US" sz="2800" dirty="0"/>
              <a:t> </a:t>
            </a:r>
            <a:r>
              <a:rPr lang="en-US" sz="2800" dirty="0" err="1"/>
              <a:t>của</a:t>
            </a:r>
            <a:r>
              <a:rPr lang="en-US" sz="2800" dirty="0"/>
              <a:t> </a:t>
            </a:r>
            <a:r>
              <a:rPr lang="en-US" sz="2800" dirty="0" err="1"/>
              <a:t>Lục</a:t>
            </a:r>
            <a:r>
              <a:rPr lang="en-US" sz="2800" dirty="0"/>
              <a:t> Vân Tiên.</a:t>
            </a:r>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A</a:t>
            </a:r>
          </a:p>
        </p:txBody>
      </p:sp>
    </p:spTree>
    <p:extLst>
      <p:ext uri="{BB962C8B-B14F-4D97-AF65-F5344CB8AC3E}">
        <p14:creationId xmlns:p14="http://schemas.microsoft.com/office/powerpoint/2010/main" val="22206881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en-US" sz="2800" dirty="0"/>
              <a:t> </a:t>
            </a:r>
            <a:r>
              <a:rPr lang="vi-VN" sz="2800" b="1" i="1" dirty="0">
                <a:solidFill>
                  <a:srgbClr val="FF0000"/>
                </a:solidFill>
              </a:rPr>
              <a:t>Câu 6:  </a:t>
            </a:r>
            <a:r>
              <a:rPr lang="vi-VN" sz="2800" dirty="0">
                <a:solidFill>
                  <a:srgbClr val="FF0000"/>
                </a:solidFill>
              </a:rPr>
              <a:t>Đoạn trích cho thấy nhân vật Kiều Nguyệt Nga là người như thế nào?</a:t>
            </a:r>
            <a:endParaRPr lang="en-US" sz="2800" dirty="0">
              <a:solidFill>
                <a:srgbClr val="FF0000"/>
              </a:solidFill>
            </a:endParaRPr>
          </a:p>
          <a:p>
            <a:pPr>
              <a:lnSpc>
                <a:spcPct val="150000"/>
              </a:lnSpc>
            </a:pPr>
            <a:r>
              <a:rPr lang="vi-VN" sz="2800" dirty="0"/>
              <a:t>A. Gian xảo, nhiều mưu kế.</a:t>
            </a:r>
            <a:endParaRPr lang="en-US" sz="2800" dirty="0"/>
          </a:p>
          <a:p>
            <a:pPr>
              <a:lnSpc>
                <a:spcPct val="150000"/>
              </a:lnSpc>
            </a:pPr>
            <a:r>
              <a:rPr lang="vi-VN" sz="2800" dirty="0"/>
              <a:t>B. Khôn ngoan, thông minh.</a:t>
            </a:r>
            <a:endParaRPr lang="en-US" sz="2800" dirty="0"/>
          </a:p>
          <a:p>
            <a:pPr>
              <a:lnSpc>
                <a:spcPct val="150000"/>
              </a:lnSpc>
            </a:pPr>
            <a:r>
              <a:rPr lang="vi-VN" sz="2800" dirty="0"/>
              <a:t>C. Khiêm nhường, trọng tình nghĩa</a:t>
            </a:r>
            <a:endParaRPr lang="en-US" sz="2800" dirty="0"/>
          </a:p>
          <a:p>
            <a:pPr>
              <a:lnSpc>
                <a:spcPct val="150000"/>
              </a:lnSpc>
            </a:pPr>
            <a:r>
              <a:rPr lang="vi-VN" sz="2800" dirty="0"/>
              <a:t>D. Bao dung, độ lượng.</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2399140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698013" y="982176"/>
            <a:ext cx="9116230" cy="4893647"/>
          </a:xfrm>
          <a:prstGeom prst="rect">
            <a:avLst/>
          </a:prstGeom>
          <a:noFill/>
        </p:spPr>
        <p:txBody>
          <a:bodyPr wrap="square" rtlCol="0">
            <a:spAutoFit/>
          </a:bodyPr>
          <a:lstStyle/>
          <a:p>
            <a:r>
              <a:rPr lang="vi-VN" sz="2400" dirty="0">
                <a:solidFill>
                  <a:srgbClr val="FF0000"/>
                </a:solidFill>
              </a:rPr>
              <a:t> </a:t>
            </a:r>
            <a:r>
              <a:rPr lang="vi-VN" sz="2400" b="1" i="1" dirty="0">
                <a:solidFill>
                  <a:srgbClr val="FF0000"/>
                </a:solidFill>
              </a:rPr>
              <a:t>Câu 7:  </a:t>
            </a:r>
            <a:r>
              <a:rPr lang="vi-VN" sz="2400" dirty="0">
                <a:solidFill>
                  <a:srgbClr val="FF0000"/>
                </a:solidFill>
              </a:rPr>
              <a:t>Lời của Vân Tiên </a:t>
            </a:r>
            <a:r>
              <a:rPr lang="en-US" sz="2400" dirty="0" err="1">
                <a:solidFill>
                  <a:srgbClr val="FF0000"/>
                </a:solidFill>
              </a:rPr>
              <a:t>trong</a:t>
            </a:r>
            <a:r>
              <a:rPr lang="en-US" sz="2400" dirty="0">
                <a:solidFill>
                  <a:srgbClr val="FF0000"/>
                </a:solidFill>
              </a:rPr>
              <a:t> </a:t>
            </a:r>
            <a:r>
              <a:rPr lang="en-US" sz="2400" dirty="0" err="1">
                <a:solidFill>
                  <a:srgbClr val="FF0000"/>
                </a:solidFill>
              </a:rPr>
              <a:t>những</a:t>
            </a:r>
            <a:r>
              <a:rPr lang="en-US" sz="2400" dirty="0">
                <a:solidFill>
                  <a:srgbClr val="FF0000"/>
                </a:solidFill>
              </a:rPr>
              <a:t> </a:t>
            </a:r>
            <a:r>
              <a:rPr lang="en-US" sz="2400" dirty="0" err="1">
                <a:solidFill>
                  <a:srgbClr val="FF0000"/>
                </a:solidFill>
              </a:rPr>
              <a:t>câu</a:t>
            </a:r>
            <a:r>
              <a:rPr lang="en-US" sz="2400" dirty="0">
                <a:solidFill>
                  <a:srgbClr val="FF0000"/>
                </a:solidFill>
              </a:rPr>
              <a:t> </a:t>
            </a:r>
            <a:r>
              <a:rPr lang="en-US" sz="2400" dirty="0" err="1">
                <a:solidFill>
                  <a:srgbClr val="FF0000"/>
                </a:solidFill>
              </a:rPr>
              <a:t>thơ</a:t>
            </a:r>
            <a:r>
              <a:rPr lang="en-US" sz="2400" dirty="0">
                <a:solidFill>
                  <a:srgbClr val="FF0000"/>
                </a:solidFill>
              </a:rPr>
              <a:t> </a:t>
            </a:r>
            <a:r>
              <a:rPr lang="en-US" sz="2400" dirty="0" err="1">
                <a:solidFill>
                  <a:srgbClr val="FF0000"/>
                </a:solidFill>
              </a:rPr>
              <a:t>sau</a:t>
            </a:r>
            <a:r>
              <a:rPr lang="en-US" sz="2400" dirty="0">
                <a:solidFill>
                  <a:srgbClr val="FF0000"/>
                </a:solidFill>
              </a:rPr>
              <a:t> </a:t>
            </a:r>
            <a:r>
              <a:rPr lang="vi-VN" sz="2400" dirty="0">
                <a:solidFill>
                  <a:srgbClr val="FF0000"/>
                </a:solidFill>
              </a:rPr>
              <a:t>được trích dẫn theo cách nào?</a:t>
            </a:r>
            <a:endParaRPr lang="en-US" sz="2400" dirty="0">
              <a:solidFill>
                <a:srgbClr val="FF0000"/>
              </a:solidFill>
            </a:endParaRPr>
          </a:p>
          <a:p>
            <a:r>
              <a:rPr lang="vi-VN" sz="2400" i="1" dirty="0">
                <a:solidFill>
                  <a:srgbClr val="FF0000"/>
                </a:solidFill>
              </a:rPr>
              <a:t>Vân Tiên nghe nói liền cười:</a:t>
            </a:r>
            <a:endParaRPr lang="en-US" sz="2400" dirty="0">
              <a:solidFill>
                <a:srgbClr val="FF0000"/>
              </a:solidFill>
            </a:endParaRPr>
          </a:p>
          <a:p>
            <a:r>
              <a:rPr lang="vi-VN" sz="2400" i="1" dirty="0">
                <a:solidFill>
                  <a:srgbClr val="FF0000"/>
                </a:solidFill>
              </a:rPr>
              <a:t>“Làm ơn há dễ trông người trả ơn</a:t>
            </a:r>
            <a:endParaRPr lang="en-US" sz="2400" dirty="0">
              <a:solidFill>
                <a:srgbClr val="FF0000"/>
              </a:solidFill>
            </a:endParaRPr>
          </a:p>
          <a:p>
            <a:r>
              <a:rPr lang="vi-VN" sz="2400" i="1" dirty="0">
                <a:solidFill>
                  <a:srgbClr val="FF0000"/>
                </a:solidFill>
              </a:rPr>
              <a:t>Nay đà rõ đặng nguồn cơn</a:t>
            </a:r>
            <a:endParaRPr lang="en-US" sz="2400" dirty="0">
              <a:solidFill>
                <a:srgbClr val="FF0000"/>
              </a:solidFill>
            </a:endParaRPr>
          </a:p>
          <a:p>
            <a:r>
              <a:rPr lang="vi-VN" sz="2400" i="1" dirty="0">
                <a:solidFill>
                  <a:srgbClr val="FF0000"/>
                </a:solidFill>
              </a:rPr>
              <a:t>Nào ai tính thiệt so hơn làm gì</a:t>
            </a:r>
            <a:endParaRPr lang="en-US" sz="2400" dirty="0">
              <a:solidFill>
                <a:srgbClr val="FF0000"/>
              </a:solidFill>
            </a:endParaRPr>
          </a:p>
          <a:p>
            <a:r>
              <a:rPr lang="vi-VN" sz="2400" i="1" dirty="0">
                <a:solidFill>
                  <a:srgbClr val="FF0000"/>
                </a:solidFill>
              </a:rPr>
              <a:t>Nhớ câu kiến nghĩa bất vi</a:t>
            </a:r>
            <a:endParaRPr lang="en-US" sz="2400" dirty="0">
              <a:solidFill>
                <a:srgbClr val="FF0000"/>
              </a:solidFill>
            </a:endParaRPr>
          </a:p>
          <a:p>
            <a:r>
              <a:rPr lang="vi-VN" sz="2400" i="1" dirty="0">
                <a:solidFill>
                  <a:srgbClr val="FF0000"/>
                </a:solidFill>
              </a:rPr>
              <a:t>Làm người thế ấy cũng phi anh hùng.”</a:t>
            </a:r>
            <a:endParaRPr lang="en-US" sz="2400" dirty="0">
              <a:solidFill>
                <a:srgbClr val="FF0000"/>
              </a:solidFill>
            </a:endParaRPr>
          </a:p>
          <a:p>
            <a:r>
              <a:rPr lang="vi-VN" sz="2400" dirty="0"/>
              <a:t> </a:t>
            </a:r>
            <a:endParaRPr lang="en-US" sz="2400" dirty="0"/>
          </a:p>
          <a:p>
            <a:r>
              <a:rPr lang="vi-VN" sz="2400" dirty="0"/>
              <a:t>A. Gián tiếp</a:t>
            </a:r>
            <a:endParaRPr lang="en-US" sz="2400" dirty="0"/>
          </a:p>
          <a:p>
            <a:r>
              <a:rPr lang="vi-VN" sz="2400" dirty="0"/>
              <a:t>B. Trực tiếp</a:t>
            </a:r>
            <a:endParaRPr lang="en-US" sz="2400" dirty="0"/>
          </a:p>
          <a:p>
            <a:r>
              <a:rPr lang="vi-VN" sz="2400" dirty="0"/>
              <a:t>C. Cả gián tiếp và trực tiếp</a:t>
            </a:r>
            <a:endParaRPr lang="en-US" sz="2400" dirty="0"/>
          </a:p>
          <a:p>
            <a:r>
              <a:rPr lang="vi-VN" sz="2400" dirty="0"/>
              <a:t>D. Đáp án khác</a:t>
            </a:r>
            <a:endParaRPr lang="en-US" sz="24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B</a:t>
            </a:r>
          </a:p>
        </p:txBody>
      </p:sp>
    </p:spTree>
    <p:extLst>
      <p:ext uri="{BB962C8B-B14F-4D97-AF65-F5344CB8AC3E}">
        <p14:creationId xmlns:p14="http://schemas.microsoft.com/office/powerpoint/2010/main" val="16935052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136" b="21136"/>
          <a:stretch/>
        </p:blipFill>
        <p:spPr>
          <a:xfrm>
            <a:off x="8410918" y="23503"/>
            <a:ext cx="3781082" cy="3405497"/>
          </a:xfrm>
        </p:spPr>
      </p:pic>
      <p:pic>
        <p:nvPicPr>
          <p:cNvPr id="32" name="Picture Placeholder 31">
            <a:extLst>
              <a:ext uri="{FF2B5EF4-FFF2-40B4-BE49-F238E27FC236}">
                <a16:creationId xmlns:a16="http://schemas.microsoft.com/office/drawing/2014/main" id="{7267CA8A-E41D-DAB2-0223-73F39175CCC5}"/>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842" t="-8333" r="40944" b="8333"/>
          <a:stretch/>
        </p:blipFill>
        <p:spPr>
          <a:xfrm>
            <a:off x="7423119" y="2313774"/>
            <a:ext cx="2624829" cy="2624830"/>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2099" r="22099"/>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TextBox 3">
            <a:extLst>
              <a:ext uri="{FF2B5EF4-FFF2-40B4-BE49-F238E27FC236}">
                <a16:creationId xmlns:a16="http://schemas.microsoft.com/office/drawing/2014/main" id="{D706A7B7-1731-100E-E734-2BEBDE51EB58}"/>
              </a:ext>
            </a:extLst>
          </p:cNvPr>
          <p:cNvSpPr txBox="1"/>
          <p:nvPr/>
        </p:nvSpPr>
        <p:spPr>
          <a:xfrm>
            <a:off x="606357" y="1609757"/>
            <a:ext cx="6845968" cy="1569660"/>
          </a:xfrm>
          <a:prstGeom prst="rect">
            <a:avLst/>
          </a:prstGeom>
          <a:noFill/>
        </p:spPr>
        <p:txBody>
          <a:bodyPr wrap="square">
            <a:spAutoFit/>
          </a:bodyPr>
          <a:lstStyle/>
          <a:p>
            <a:pPr algn="ctr"/>
            <a:r>
              <a:rPr lang="en-US" sz="4000" b="1" dirty="0">
                <a:solidFill>
                  <a:srgbClr val="0D0D0D"/>
                </a:solidFill>
                <a:latin typeface="Times New Roman" panose="02020603050405020304" pitchFamily="18" charset="0"/>
                <a:ea typeface="MS Mincho" panose="02020609040205080304" pitchFamily="49" charset="-128"/>
              </a:rPr>
              <a:t>L</a:t>
            </a:r>
            <a:r>
              <a:rPr lang="vi-VN" sz="4000" b="1" dirty="0">
                <a:solidFill>
                  <a:srgbClr val="0D0D0D"/>
                </a:solidFill>
                <a:effectLst/>
                <a:latin typeface="Times New Roman" panose="02020603050405020304" pitchFamily="18" charset="0"/>
                <a:ea typeface="MS Mincho" panose="02020609040205080304" pitchFamily="49" charset="-128"/>
              </a:rPr>
              <a:t>ưu ý về cách đọc truyện thơ: </a:t>
            </a:r>
            <a:endParaRPr lang="en-US" sz="4000" b="1" dirty="0">
              <a:solidFill>
                <a:srgbClr val="0D0D0D"/>
              </a:solidFill>
              <a:effectLst/>
              <a:latin typeface="Times New Roman" panose="02020603050405020304" pitchFamily="18" charset="0"/>
              <a:ea typeface="MS Mincho" panose="02020609040205080304" pitchFamily="49" charset="-128"/>
            </a:endParaRPr>
          </a:p>
          <a:p>
            <a:pPr marL="457200" indent="-457200" algn="just">
              <a:buClr>
                <a:srgbClr val="FF0000"/>
              </a:buClr>
              <a:buFont typeface="Wingdings" panose="05000000000000000000" pitchFamily="2" charset="2"/>
              <a:buChar char="Ø"/>
            </a:pPr>
            <a:r>
              <a:rPr lang="nl-NL" sz="2800" dirty="0"/>
              <a:t>Giọng chậm rãi, rõ ràng, phân biệt rõ lời người kể chuyện và lời các nhân vật.</a:t>
            </a:r>
            <a:endParaRPr lang="en-US" sz="4000" dirty="0"/>
          </a:p>
        </p:txBody>
      </p:sp>
      <p:sp>
        <p:nvSpPr>
          <p:cNvPr id="5" name="TextBox 4">
            <a:extLst>
              <a:ext uri="{FF2B5EF4-FFF2-40B4-BE49-F238E27FC236}">
                <a16:creationId xmlns:a16="http://schemas.microsoft.com/office/drawing/2014/main" id="{EFD744BA-4764-49D5-7B9E-208E144B7B75}"/>
              </a:ext>
            </a:extLst>
          </p:cNvPr>
          <p:cNvSpPr txBox="1"/>
          <p:nvPr/>
        </p:nvSpPr>
        <p:spPr>
          <a:xfrm>
            <a:off x="606357" y="476891"/>
            <a:ext cx="6201696" cy="622799"/>
          </a:xfrm>
          <a:prstGeom prst="rect">
            <a:avLst/>
          </a:prstGeom>
          <a:noFill/>
        </p:spPr>
        <p:txBody>
          <a:bodyPr wrap="square">
            <a:spAutoFit/>
          </a:bodyPr>
          <a:lstStyle/>
          <a:p>
            <a:pPr>
              <a:lnSpc>
                <a:spcPct val="115000"/>
              </a:lnSpc>
              <a:spcAft>
                <a:spcPts val="800"/>
              </a:spcAft>
            </a:pP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CHUNG</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950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86549" y="1114013"/>
            <a:ext cx="9116230" cy="3970318"/>
          </a:xfrm>
          <a:prstGeom prst="rect">
            <a:avLst/>
          </a:prstGeom>
          <a:noFill/>
        </p:spPr>
        <p:txBody>
          <a:bodyPr wrap="square" rtlCol="0">
            <a:spAutoFit/>
          </a:bodyPr>
          <a:lstStyle/>
          <a:p>
            <a:pPr algn="just"/>
            <a:r>
              <a:rPr lang="vi-VN" sz="2800" dirty="0"/>
              <a:t> </a:t>
            </a:r>
            <a:endParaRPr lang="en-US" sz="2800" dirty="0"/>
          </a:p>
          <a:p>
            <a:pPr algn="just"/>
            <a:r>
              <a:rPr lang="vi-VN" sz="2800" b="1" i="1" dirty="0">
                <a:solidFill>
                  <a:srgbClr val="FF0000"/>
                </a:solidFill>
              </a:rPr>
              <a:t>Câu 8:  </a:t>
            </a:r>
            <a:r>
              <a:rPr lang="vi-VN" sz="2800" dirty="0">
                <a:solidFill>
                  <a:srgbClr val="FF0000"/>
                </a:solidFill>
              </a:rPr>
              <a:t>Em hiểu nội dung hai câu thơ“</a:t>
            </a:r>
            <a:r>
              <a:rPr lang="vi-VN" sz="2800" i="1" dirty="0">
                <a:solidFill>
                  <a:srgbClr val="FF0000"/>
                </a:solidFill>
              </a:rPr>
              <a:t>Nhớ câu kiến nghĩa bất vi/ Làm người thế ấy cũng phi anh hùng</a:t>
            </a:r>
            <a:r>
              <a:rPr lang="vi-VN" sz="2800" dirty="0">
                <a:solidFill>
                  <a:srgbClr val="FF0000"/>
                </a:solidFill>
              </a:rPr>
              <a:t>”</a:t>
            </a:r>
            <a:r>
              <a:rPr lang="en-US" sz="2800" dirty="0">
                <a:solidFill>
                  <a:srgbClr val="FF0000"/>
                </a:solidFill>
              </a:rPr>
              <a:t> như thế nào?</a:t>
            </a:r>
          </a:p>
          <a:p>
            <a:pPr algn="just"/>
            <a:r>
              <a:rPr lang="vi-VN" sz="2800" dirty="0"/>
              <a:t>A. Thấy việc nguy nan mà không ra tay giúp thì không phải là bậc anh hùng.</a:t>
            </a:r>
            <a:endParaRPr lang="en-US" sz="2800" dirty="0"/>
          </a:p>
          <a:p>
            <a:pPr algn="just"/>
            <a:r>
              <a:rPr lang="vi-VN" sz="2800" dirty="0"/>
              <a:t>B. Người anh hùng là người không so đo, toan tính.</a:t>
            </a:r>
            <a:endParaRPr lang="en-US" sz="2800" dirty="0"/>
          </a:p>
          <a:p>
            <a:pPr algn="just"/>
            <a:r>
              <a:rPr lang="vi-VN" sz="2800" dirty="0"/>
              <a:t>C. Người anh hùng là người nên biết chỗ nào có việc không hay để ra tay kịp thời</a:t>
            </a:r>
            <a:endParaRPr lang="en-US" sz="2800" dirty="0"/>
          </a:p>
          <a:p>
            <a:pPr algn="just"/>
            <a:r>
              <a:rPr lang="vi-VN" sz="2800" dirty="0"/>
              <a:t>D. Người anh hùng là bậc thánh nhân hoàn hảo.</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A</a:t>
            </a:r>
          </a:p>
        </p:txBody>
      </p:sp>
    </p:spTree>
    <p:extLst>
      <p:ext uri="{BB962C8B-B14F-4D97-AF65-F5344CB8AC3E}">
        <p14:creationId xmlns:p14="http://schemas.microsoft.com/office/powerpoint/2010/main" val="2101482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397340"/>
          </a:xfrm>
          <a:prstGeom prst="rect">
            <a:avLst/>
          </a:prstGeom>
          <a:noFill/>
        </p:spPr>
        <p:txBody>
          <a:bodyPr wrap="square" rtlCol="0">
            <a:spAutoFit/>
          </a:bodyPr>
          <a:lstStyle/>
          <a:p>
            <a:pPr algn="just">
              <a:lnSpc>
                <a:spcPct val="130000"/>
              </a:lnSpc>
            </a:pPr>
            <a:r>
              <a:rPr lang="vi-VN" sz="2800" b="1" i="1" dirty="0">
                <a:solidFill>
                  <a:srgbClr val="FF0000"/>
                </a:solidFill>
              </a:rPr>
              <a:t>Câu 9:  </a:t>
            </a:r>
            <a:r>
              <a:rPr lang="vi-VN" sz="2800" dirty="0">
                <a:solidFill>
                  <a:srgbClr val="FF0000"/>
                </a:solidFill>
              </a:rPr>
              <a:t>Hình ảnh Lục Vân Tiên trong đoạn trích gợi nhớ đến nhân vật trong truyện cổ tích nào em đã được đọc?</a:t>
            </a:r>
            <a:endParaRPr lang="en-US" sz="2800" dirty="0">
              <a:solidFill>
                <a:srgbClr val="FF0000"/>
              </a:solidFill>
            </a:endParaRPr>
          </a:p>
          <a:p>
            <a:pPr algn="just">
              <a:lnSpc>
                <a:spcPct val="130000"/>
              </a:lnSpc>
            </a:pPr>
            <a:r>
              <a:rPr lang="en-US" sz="2800" dirty="0"/>
              <a:t>   A. Anh </a:t>
            </a:r>
            <a:r>
              <a:rPr lang="en-US" sz="2800" dirty="0" err="1"/>
              <a:t>Khoai</a:t>
            </a:r>
            <a:r>
              <a:rPr lang="en-US" sz="2800" dirty="0"/>
              <a:t> </a:t>
            </a:r>
            <a:r>
              <a:rPr lang="en-US" sz="2800" dirty="0" err="1"/>
              <a:t>trong</a:t>
            </a:r>
            <a:r>
              <a:rPr lang="en-US" sz="2800" dirty="0"/>
              <a:t> </a:t>
            </a:r>
            <a:r>
              <a:rPr lang="en-US" sz="2800" dirty="0" err="1"/>
              <a:t>truyện</a:t>
            </a:r>
            <a:r>
              <a:rPr lang="en-US" sz="2800" dirty="0"/>
              <a:t> </a:t>
            </a:r>
            <a:r>
              <a:rPr lang="en-US" sz="2800" i="1" dirty="0" err="1"/>
              <a:t>Cây</a:t>
            </a:r>
            <a:r>
              <a:rPr lang="en-US" sz="2800" i="1" dirty="0"/>
              <a:t> </a:t>
            </a:r>
            <a:r>
              <a:rPr lang="en-US" sz="2800" i="1" dirty="0" err="1"/>
              <a:t>tre</a:t>
            </a:r>
            <a:r>
              <a:rPr lang="en-US" sz="2800" i="1" dirty="0"/>
              <a:t> </a:t>
            </a:r>
            <a:r>
              <a:rPr lang="en-US" sz="2800" i="1" dirty="0" err="1"/>
              <a:t>trăm</a:t>
            </a:r>
            <a:r>
              <a:rPr lang="en-US" sz="2800" i="1" dirty="0"/>
              <a:t> </a:t>
            </a:r>
            <a:r>
              <a:rPr lang="en-US" sz="2800" i="1" dirty="0" err="1"/>
              <a:t>đốt</a:t>
            </a:r>
            <a:endParaRPr lang="en-US" sz="2800" dirty="0"/>
          </a:p>
          <a:p>
            <a:pPr algn="just">
              <a:lnSpc>
                <a:spcPct val="130000"/>
              </a:lnSpc>
            </a:pPr>
            <a:r>
              <a:rPr lang="en-US" sz="2800" dirty="0"/>
              <a:t>   B. </a:t>
            </a:r>
            <a:r>
              <a:rPr lang="en-US" sz="2800" dirty="0" err="1"/>
              <a:t>Người</a:t>
            </a:r>
            <a:r>
              <a:rPr lang="en-US" sz="2800" dirty="0"/>
              <a:t> </a:t>
            </a:r>
            <a:r>
              <a:rPr lang="en-US" sz="2800" dirty="0" err="1"/>
              <a:t>em</a:t>
            </a:r>
            <a:r>
              <a:rPr lang="en-US" sz="2800" dirty="0"/>
              <a:t> </a:t>
            </a:r>
            <a:r>
              <a:rPr lang="en-US" sz="2800" dirty="0" err="1"/>
              <a:t>trong</a:t>
            </a:r>
            <a:r>
              <a:rPr lang="en-US" sz="2800" dirty="0"/>
              <a:t> </a:t>
            </a:r>
            <a:r>
              <a:rPr lang="en-US" sz="2800" dirty="0" err="1"/>
              <a:t>truyện</a:t>
            </a:r>
            <a:r>
              <a:rPr lang="en-US" sz="2800" dirty="0"/>
              <a:t> </a:t>
            </a:r>
            <a:r>
              <a:rPr lang="en-US" sz="2800" i="1" dirty="0" err="1"/>
              <a:t>Cây</a:t>
            </a:r>
            <a:r>
              <a:rPr lang="en-US" sz="2800" i="1" dirty="0"/>
              <a:t> </a:t>
            </a:r>
            <a:r>
              <a:rPr lang="en-US" sz="2800" i="1" dirty="0" err="1"/>
              <a:t>khế</a:t>
            </a:r>
            <a:endParaRPr lang="en-US" sz="2800" dirty="0"/>
          </a:p>
          <a:p>
            <a:pPr algn="just">
              <a:lnSpc>
                <a:spcPct val="130000"/>
              </a:lnSpc>
            </a:pPr>
            <a:r>
              <a:rPr lang="en-US" sz="2800" dirty="0"/>
              <a:t>   C. </a:t>
            </a:r>
            <a:r>
              <a:rPr lang="en-US" sz="2800" dirty="0" err="1"/>
              <a:t>Thạch</a:t>
            </a:r>
            <a:r>
              <a:rPr lang="en-US" sz="2800" dirty="0"/>
              <a:t> Sanh </a:t>
            </a:r>
            <a:r>
              <a:rPr lang="en-US" sz="2800" dirty="0" err="1"/>
              <a:t>trong</a:t>
            </a:r>
            <a:r>
              <a:rPr lang="en-US" sz="2800" dirty="0"/>
              <a:t> </a:t>
            </a:r>
            <a:r>
              <a:rPr lang="en-US" sz="2800" dirty="0" err="1"/>
              <a:t>truyện</a:t>
            </a:r>
            <a:r>
              <a:rPr lang="en-US" sz="2800" dirty="0"/>
              <a:t> </a:t>
            </a:r>
            <a:r>
              <a:rPr lang="en-US" sz="2800" i="1" dirty="0" err="1"/>
              <a:t>Thạch</a:t>
            </a:r>
            <a:r>
              <a:rPr lang="en-US" sz="2800" i="1" dirty="0"/>
              <a:t> Sanh</a:t>
            </a:r>
            <a:endParaRPr lang="en-US" sz="2800" b="1" dirty="0"/>
          </a:p>
          <a:p>
            <a:pPr algn="just">
              <a:lnSpc>
                <a:spcPct val="130000"/>
              </a:lnSpc>
            </a:pPr>
            <a:r>
              <a:rPr lang="en-US" sz="2800" dirty="0"/>
              <a:t>   D. Nhà </a:t>
            </a:r>
            <a:r>
              <a:rPr lang="en-US" sz="2800" dirty="0" err="1"/>
              <a:t>vua</a:t>
            </a:r>
            <a:r>
              <a:rPr lang="en-US" sz="2800" dirty="0"/>
              <a:t> </a:t>
            </a:r>
            <a:r>
              <a:rPr lang="en-US" sz="2800" dirty="0" err="1"/>
              <a:t>trong</a:t>
            </a:r>
            <a:r>
              <a:rPr lang="en-US" sz="2800" dirty="0"/>
              <a:t> </a:t>
            </a:r>
            <a:r>
              <a:rPr lang="en-US" sz="2800" dirty="0" err="1"/>
              <a:t>truyện</a:t>
            </a:r>
            <a:r>
              <a:rPr lang="en-US" sz="2800" dirty="0"/>
              <a:t> </a:t>
            </a:r>
            <a:r>
              <a:rPr lang="en-US" sz="2800" i="1" dirty="0" err="1"/>
              <a:t>Tấm</a:t>
            </a:r>
            <a:r>
              <a:rPr lang="en-US" sz="2800" i="1" dirty="0"/>
              <a:t> </a:t>
            </a:r>
            <a:r>
              <a:rPr lang="en-US" sz="2800" i="1" dirty="0" err="1"/>
              <a:t>Cám</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31207444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3652633521"/>
              </p:ext>
            </p:extLst>
          </p:nvPr>
        </p:nvGraphicFramePr>
        <p:xfrm>
          <a:off x="757980" y="288485"/>
          <a:ext cx="11084011" cy="5508244"/>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049983">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1. </a:t>
                      </a:r>
                      <a:r>
                        <a:rPr lang="en-US" sz="2800">
                          <a:solidFill>
                            <a:srgbClr val="222222"/>
                          </a:solidFill>
                          <a:effectLst/>
                          <a:latin typeface="Times New Roman" panose="02020603050405020304" pitchFamily="18" charset="0"/>
                          <a:ea typeface="Calibri" panose="020F0502020204030204" pitchFamily="34" charset="0"/>
                        </a:rPr>
                        <a:t>Thông tin nào sau đây </a:t>
                      </a:r>
                      <a:r>
                        <a:rPr lang="en-US" sz="2800" b="1">
                          <a:solidFill>
                            <a:srgbClr val="222222"/>
                          </a:solidFill>
                          <a:effectLst/>
                          <a:latin typeface="Times New Roman" panose="02020603050405020304" pitchFamily="18" charset="0"/>
                          <a:ea typeface="Calibri" panose="020F0502020204030204" pitchFamily="34" charset="0"/>
                        </a:rPr>
                        <a:t>không</a:t>
                      </a:r>
                      <a:r>
                        <a:rPr lang="en-US" sz="2800">
                          <a:solidFill>
                            <a:srgbClr val="222222"/>
                          </a:solidFill>
                          <a:effectLst/>
                          <a:latin typeface="Times New Roman" panose="02020603050405020304" pitchFamily="18" charset="0"/>
                          <a:ea typeface="Calibri" panose="020F0502020204030204" pitchFamily="34" charset="0"/>
                        </a:rPr>
                        <a:t> chính xác khi nói về tiểu sử tác giả Nguyễn Đình Chiểu?</a:t>
                      </a:r>
                      <a:endParaRPr lang="en-US" sz="3200">
                        <a:effectLst/>
                        <a:latin typeface="Times New Roman" panose="02020603050405020304" pitchFamily="18" charset="0"/>
                        <a:ea typeface="Calibri" panose="020F0502020204030204" pitchFamily="34"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A. Quê gốc ở tỉnh Thừa Thiên (nay là tỉnh Thừa Thiên Huế)</a:t>
                      </a:r>
                      <a:r>
                        <a:rPr lang="en-US" sz="2800">
                          <a:solidFill>
                            <a:srgbClr val="0D0D0D"/>
                          </a:solidFill>
                          <a:effectLst/>
                          <a:latin typeface="Times New Roman" panose="02020603050405020304" pitchFamily="18" charset="0"/>
                          <a:ea typeface="Times New Roman" panose="02020603050405020304" pitchFamily="18" charset="0"/>
                        </a:rPr>
                        <a:t> nhưng sinh tại quê mẹ ở phủ Tân Bình, tỉnh Gia Định (nay thuộc TP. HCM) </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B. Đỗ tú tài năm 1843</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C. Ông làm quan cho đến khi thực dân Pháp xâm lược.</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D. </a:t>
                      </a:r>
                      <a:r>
                        <a:rPr lang="en-US" sz="2800">
                          <a:solidFill>
                            <a:srgbClr val="0D0D0D"/>
                          </a:solidFill>
                          <a:effectLst/>
                          <a:latin typeface="Times New Roman" panose="02020603050405020304" pitchFamily="18" charset="0"/>
                          <a:ea typeface="Times New Roman" panose="02020603050405020304" pitchFamily="18" charset="0"/>
                        </a:rPr>
                        <a:t>Ông tham gia phong trào kháng chiến chống giặc Pháp.</a:t>
                      </a:r>
                      <a:endParaRPr lang="en-US" sz="2400">
                        <a:effectLst/>
                        <a:latin typeface="Times New Roman" panose="02020603050405020304" pitchFamily="18" charset="0"/>
                        <a:ea typeface="Times New Roman" panose="02020603050405020304" pitchFamily="18"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2259778"/>
                  </a:ext>
                </a:extLst>
              </a:tr>
            </a:tbl>
          </a:graphicData>
        </a:graphic>
      </p:graphicFrame>
    </p:spTree>
    <p:extLst>
      <p:ext uri="{BB962C8B-B14F-4D97-AF65-F5344CB8AC3E}">
        <p14:creationId xmlns:p14="http://schemas.microsoft.com/office/powerpoint/2010/main" val="542275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296464534"/>
              </p:ext>
            </p:extLst>
          </p:nvPr>
        </p:nvGraphicFramePr>
        <p:xfrm>
          <a:off x="757980" y="288485"/>
          <a:ext cx="11084011" cy="613460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977993">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2. Nhận định sau Đúng hay Sai?</a:t>
                      </a:r>
                      <a:endParaRPr lang="en-US" sz="320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2800">
                          <a:solidFill>
                            <a:srgbClr val="000000"/>
                          </a:solidFill>
                          <a:effectLst/>
                          <a:latin typeface="Times New Roman" panose="02020603050405020304" pitchFamily="18" charset="0"/>
                          <a:ea typeface="Calibri" panose="020F0502020204030204" pitchFamily="34" charset="0"/>
                        </a:rPr>
                        <a:t>“</a:t>
                      </a:r>
                      <a:r>
                        <a:rPr lang="en-US" sz="2800" i="1">
                          <a:solidFill>
                            <a:srgbClr val="000000"/>
                          </a:solidFill>
                          <a:effectLst/>
                          <a:latin typeface="Times New Roman" panose="02020603050405020304" pitchFamily="18" charset="0"/>
                          <a:ea typeface="Calibri" panose="020F0502020204030204" pitchFamily="34" charset="0"/>
                        </a:rPr>
                        <a:t>Cuộc đời Nguyễn Đình Chiểu nhiều bất hạnh, nhưng ông vẫn vượt lên nghịch cảnh, trở thành tấm gương về nghị lực sống phi thường, khí tiết thanh cao và lòng yêu nước tha thiết, mãnh liệt.</a:t>
                      </a:r>
                      <a:r>
                        <a:rPr lang="en-US" sz="2800">
                          <a:solidFill>
                            <a:srgbClr val="000000"/>
                          </a:solidFill>
                          <a:effectLst/>
                          <a:latin typeface="Times New Roman" panose="02020603050405020304" pitchFamily="18" charset="0"/>
                          <a:ea typeface="Calibri" panose="020F0502020204030204" pitchFamily="34" charset="0"/>
                        </a:rPr>
                        <a:t>”</a:t>
                      </a:r>
                      <a:endParaRPr lang="en-US" sz="3200">
                        <a:effectLst/>
                        <a:latin typeface="Times New Roman" panose="02020603050405020304" pitchFamily="18" charset="0"/>
                        <a:ea typeface="Calibri" panose="020F0502020204030204" pitchFamily="34" charset="0"/>
                      </a:endParaRPr>
                    </a:p>
                    <a:p>
                      <a:pPr marL="30480" marR="30480" algn="just">
                        <a:lnSpc>
                          <a:spcPct val="130000"/>
                        </a:lnSpc>
                      </a:pPr>
                      <a:r>
                        <a:rPr lang="vi-VN" sz="2800">
                          <a:solidFill>
                            <a:srgbClr val="000000"/>
                          </a:solidFill>
                          <a:effectLst/>
                          <a:latin typeface="Times New Roman" panose="02020603050405020304" pitchFamily="18" charset="0"/>
                          <a:ea typeface="Times New Roman" panose="02020603050405020304" pitchFamily="18" charset="0"/>
                        </a:rPr>
                        <a:t>A. Đúng</a:t>
                      </a:r>
                      <a:endParaRPr lang="en-US" sz="240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a:solidFill>
                            <a:srgbClr val="000000"/>
                          </a:solidFill>
                          <a:effectLst/>
                          <a:latin typeface="Times New Roman" panose="02020603050405020304" pitchFamily="18" charset="0"/>
                          <a:ea typeface="Times New Roman" panose="02020603050405020304" pitchFamily="18" charset="0"/>
                        </a:rPr>
                        <a:t>B. Sai</a:t>
                      </a:r>
                      <a:endParaRPr lang="en-US" sz="2400">
                        <a:effectLst/>
                        <a:latin typeface="Times New Roman" panose="02020603050405020304" pitchFamily="18" charset="0"/>
                        <a:ea typeface="Times New Roman" panose="02020603050405020304" pitchFamily="18"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150367"/>
                  </a:ext>
                </a:extLst>
              </a:tr>
              <a:tr h="269858">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3. Kể nhanh những tác phẩm truyện thơ Nôm tiêu biểu của Nguyễn Đình Chiểu.</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0915925"/>
                  </a:ext>
                </a:extLst>
              </a:tr>
            </a:tbl>
          </a:graphicData>
        </a:graphic>
      </p:graphicFrame>
    </p:spTree>
    <p:extLst>
      <p:ext uri="{BB962C8B-B14F-4D97-AF65-F5344CB8AC3E}">
        <p14:creationId xmlns:p14="http://schemas.microsoft.com/office/powerpoint/2010/main" val="62309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2758179511"/>
              </p:ext>
            </p:extLst>
          </p:nvPr>
        </p:nvGraphicFramePr>
        <p:xfrm>
          <a:off x="757980" y="820522"/>
          <a:ext cx="11084011" cy="494588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3200" b="1">
                          <a:solidFill>
                            <a:srgbClr val="FF0000"/>
                          </a:solidFill>
                          <a:effectLst/>
                          <a:latin typeface="Times New Roman" panose="02020603050405020304" pitchFamily="18" charset="0"/>
                          <a:ea typeface="Calibri" panose="020F0502020204030204" pitchFamily="34" charset="0"/>
                        </a:rPr>
                        <a:t>Phiếu học tập số 01:</a:t>
                      </a:r>
                      <a:r>
                        <a:rPr lang="de-DE" sz="3200" b="1">
                          <a:solidFill>
                            <a:srgbClr val="0070C0"/>
                          </a:solidFill>
                          <a:effectLst/>
                          <a:latin typeface="Times New Roman" panose="02020603050405020304" pitchFamily="18" charset="0"/>
                          <a:ea typeface="Calibri" panose="020F0502020204030204" pitchFamily="34" charset="0"/>
                        </a:rPr>
                        <a:t> Tìm hiểu chung</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Câu hỏi</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Đáp án</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27839">
                <a:tc>
                  <a:txBody>
                    <a:bodyPr/>
                    <a:lstStyle/>
                    <a:p>
                      <a:pPr>
                        <a:lnSpc>
                          <a:spcPct val="130000"/>
                        </a:lnSpc>
                        <a:spcAft>
                          <a:spcPts val="100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4. Nêu một nhận định khái quát về vị trí văn học của Nguyễn Đình Chiểu.</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3200" dirty="0">
                          <a:solidFill>
                            <a:srgbClr val="000000"/>
                          </a:solidFill>
                          <a:effectLst/>
                          <a:latin typeface="Times New Roman" panose="02020603050405020304" pitchFamily="18" charset="0"/>
                          <a:ea typeface="Calibri" panose="020F0502020204030204" pitchFamily="34" charset="0"/>
                        </a:rPr>
                        <a:t> </a:t>
                      </a:r>
                      <a:endParaRPr lang="en-US" sz="36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2231268"/>
                  </a:ext>
                </a:extLst>
              </a:tr>
              <a:tr h="481906">
                <a:tc>
                  <a:txBody>
                    <a:bodyPr/>
                    <a:lstStyle/>
                    <a:p>
                      <a:pPr>
                        <a:lnSpc>
                          <a:spcPct val="130000"/>
                        </a:lnSpc>
                        <a:spcAft>
                          <a:spcPts val="100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5. Điền vào chỗ trống:</a:t>
                      </a:r>
                      <a:endParaRPr lang="en-US" sz="360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3200">
                          <a:solidFill>
                            <a:srgbClr val="000000"/>
                          </a:solidFill>
                          <a:effectLst/>
                          <a:latin typeface="Times New Roman" panose="02020603050405020304" pitchFamily="18" charset="0"/>
                          <a:ea typeface="Calibri" panose="020F0502020204030204" pitchFamily="34" charset="0"/>
                        </a:rPr>
                        <a:t>  </a:t>
                      </a:r>
                      <a:r>
                        <a:rPr lang="de-DE" sz="3200" i="1">
                          <a:solidFill>
                            <a:srgbClr val="000000"/>
                          </a:solidFill>
                          <a:effectLst/>
                          <a:latin typeface="Times New Roman" panose="02020603050405020304" pitchFamily="18" charset="0"/>
                          <a:ea typeface="Calibri" panose="020F0502020204030204" pitchFamily="34" charset="0"/>
                        </a:rPr>
                        <a:t>Năm 2001, Nguyễn Đình Chiểu được UNESCO ra nghị quyết vinh danh và kỉ niệm .... năm ngày sinh của ông.</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3200" dirty="0">
                          <a:solidFill>
                            <a:srgbClr val="000000"/>
                          </a:solidFill>
                          <a:effectLst/>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8359606"/>
                  </a:ext>
                </a:extLst>
              </a:tr>
            </a:tbl>
          </a:graphicData>
        </a:graphic>
      </p:graphicFrame>
    </p:spTree>
    <p:extLst>
      <p:ext uri="{BB962C8B-B14F-4D97-AF65-F5344CB8AC3E}">
        <p14:creationId xmlns:p14="http://schemas.microsoft.com/office/powerpoint/2010/main" val="176430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3316705074"/>
              </p:ext>
            </p:extLst>
          </p:nvPr>
        </p:nvGraphicFramePr>
        <p:xfrm>
          <a:off x="757980" y="288485"/>
          <a:ext cx="11084011" cy="621461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188081">
                <a:tc>
                  <a:txBody>
                    <a:bodyPr/>
                    <a:lstStyle/>
                    <a:p>
                      <a:pPr>
                        <a:lnSpc>
                          <a:spcPct val="130000"/>
                        </a:lnSpc>
                        <a:spcAft>
                          <a:spcPts val="10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rPr>
                        <a:t>6. Hoàn thành sơ đồ sau về những hiểu biết về tác phẩm </a:t>
                      </a:r>
                      <a:r>
                        <a:rPr lang="de-DE" sz="2800" i="1" dirty="0">
                          <a:solidFill>
                            <a:srgbClr val="000000"/>
                          </a:solidFill>
                          <a:effectLst/>
                          <a:latin typeface="Times New Roman" panose="02020603050405020304" pitchFamily="18" charset="0"/>
                          <a:ea typeface="Calibri" panose="020F0502020204030204" pitchFamily="34" charset="0"/>
                        </a:rPr>
                        <a:t>Truyện Lục Vân Tiên:</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de-DE" sz="2800" b="1" i="1"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de-DE" sz="2800" b="1" i="1" dirty="0">
                          <a:solidFill>
                            <a:srgbClr val="000000"/>
                          </a:solidFill>
                          <a:effectLst/>
                          <a:latin typeface="Times New Roman" panose="02020603050405020304" pitchFamily="18" charset="0"/>
                          <a:ea typeface="Calibri" panose="020F0502020204030204" pitchFamily="34" charset="0"/>
                        </a:rPr>
                        <a:t> </a:t>
                      </a: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2800" dirty="0">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504876"/>
                  </a:ext>
                </a:extLst>
              </a:tr>
            </a:tbl>
          </a:graphicData>
        </a:graphic>
      </p:graphicFrame>
      <p:pic>
        <p:nvPicPr>
          <p:cNvPr id="4" name="Picture 3" descr="A group of blue square icons with black text&#10;&#10;Description automatically generated">
            <a:extLst>
              <a:ext uri="{FF2B5EF4-FFF2-40B4-BE49-F238E27FC236}">
                <a16:creationId xmlns:a16="http://schemas.microsoft.com/office/drawing/2014/main" id="{96C71EA0-384C-73D2-B3F0-AC9CFB546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308" y="2368189"/>
            <a:ext cx="7139697" cy="3940711"/>
          </a:xfrm>
          <a:prstGeom prst="rect">
            <a:avLst/>
          </a:prstGeom>
        </p:spPr>
      </p:pic>
    </p:spTree>
    <p:extLst>
      <p:ext uri="{BB962C8B-B14F-4D97-AF65-F5344CB8AC3E}">
        <p14:creationId xmlns:p14="http://schemas.microsoft.com/office/powerpoint/2010/main" val="841316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614</TotalTime>
  <Words>3329</Words>
  <Application>Microsoft Office PowerPoint</Application>
  <PresentationFormat>Widescreen</PresentationFormat>
  <Paragraphs>275</Paragraphs>
  <Slides>51</Slides>
  <Notes>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51</vt:i4>
      </vt:variant>
    </vt:vector>
  </HeadingPairs>
  <TitlesOfParts>
    <vt:vector size="67" baseType="lpstr">
      <vt:lpstr>#9Slide03 AmpleSoft</vt:lpstr>
      <vt:lpstr>#9Slide03 AmpleSoft Bold</vt:lpstr>
      <vt:lpstr>Calibri</vt:lpstr>
      <vt:lpstr>Times New Roman</vt:lpstr>
      <vt:lpstr>#9Slide05 Fourth Medium</vt:lpstr>
      <vt:lpstr>思源黑体</vt:lpstr>
      <vt:lpstr>#9Slide05 Fourth</vt:lpstr>
      <vt:lpstr>Aptos</vt:lpstr>
      <vt:lpstr>Times New Roman</vt:lpstr>
      <vt:lpstr>Wingdings</vt:lpstr>
      <vt:lpstr>MS Mincho</vt:lpstr>
      <vt:lpstr>Symbol</vt:lpstr>
      <vt:lpstr>Calibri Light</vt:lpstr>
      <vt:lpstr>Arial</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kimhuong8784@gmail.com</dc:creator>
  <cp:lastModifiedBy>Windows 10</cp:lastModifiedBy>
  <cp:revision>50</cp:revision>
  <dcterms:created xsi:type="dcterms:W3CDTF">2024-07-08T07:44:40Z</dcterms:created>
  <dcterms:modified xsi:type="dcterms:W3CDTF">2024-10-26T13:20:39Z</dcterms:modified>
</cp:coreProperties>
</file>