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6" r:id="rId3"/>
    <p:sldId id="258" r:id="rId4"/>
    <p:sldId id="260" r:id="rId5"/>
    <p:sldId id="261" r:id="rId6"/>
    <p:sldId id="272" r:id="rId7"/>
    <p:sldId id="264" r:id="rId8"/>
    <p:sldId id="263" r:id="rId9"/>
    <p:sldId id="265" r:id="rId10"/>
    <p:sldId id="267" r:id="rId11"/>
    <p:sldId id="268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F8C7B-A39D-468A-8BE9-5C9A660A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6253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BDB9B4-D8ED-4E8C-9DFC-233CB298D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200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D741A8-67AE-4995-A586-156B7EC65A8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34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D741A8-67AE-4995-A586-156B7EC65A8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49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85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8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6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8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80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0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8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0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2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05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67BC8-ED44-432E-8797-62F236814F7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8D406-24DF-4AC9-89F2-454BDDD4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48299" y="483969"/>
            <a:ext cx="588270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1951804" y="1718496"/>
            <a:ext cx="8275692" cy="3827408"/>
          </a:xfrm>
          <a:prstGeom prst="cloud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1385888" algn="l"/>
              </a:tabLst>
              <a:defRPr/>
            </a:pPr>
            <a:endParaRPr lang="en-US" sz="2800" dirty="0">
              <a:solidFill>
                <a:schemeClr val="tx1"/>
              </a:solidFill>
              <a:latin typeface="Times New Roman" pitchFamily="18" charset="0"/>
              <a:ea typeface="MS Mincho" pitchFamily="49" charset="-128"/>
              <a:cs typeface="Arial" charset="0"/>
            </a:endParaRPr>
          </a:p>
          <a:p>
            <a:pPr>
              <a:tabLst>
                <a:tab pos="1385888" algn="l"/>
              </a:tabLst>
              <a:defRPr/>
            </a:pPr>
            <a:r>
              <a:rPr lang="en-US" sz="2400" smtClean="0">
                <a:solidFill>
                  <a:schemeClr val="tx1"/>
                </a:solidFill>
                <a:latin typeface="Times New Roman" panose="02020603050405020304" pitchFamily="18" charset="0"/>
                <a:ea typeface="MS Mincho" pitchFamily="49" charset="-128"/>
                <a:cs typeface="Times New Roman" panose="02020603050405020304" pitchFamily="18" charset="0"/>
              </a:rPr>
              <a:t> - </a:t>
            </a:r>
            <a:r>
              <a:rPr lang="en-US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1385888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So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ý nghĩa của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1385888" algn="l"/>
              </a:tabLst>
              <a:defRPr/>
            </a:pP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Tuyết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tabLst>
                <a:tab pos="1385888" algn="l"/>
              </a:tabLst>
              <a:defRPr/>
            </a:pP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(2)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Tuyết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204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que 4"/>
          <p:cNvSpPr/>
          <p:nvPr/>
        </p:nvSpPr>
        <p:spPr>
          <a:xfrm>
            <a:off x="660400" y="319087"/>
            <a:ext cx="3536465" cy="594218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  <a:defRPr/>
            </a:pPr>
            <a:r>
              <a:rPr lang="en-US" sz="2800" b="1" smtClean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rPr>
              <a:t>III. Luyện tập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660401" y="1082675"/>
            <a:ext cx="4757738" cy="688975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1385888" algn="l"/>
              </a:tabLst>
              <a:defRPr/>
            </a:pPr>
            <a:r>
              <a:rPr lang="en-US" sz="2800" b="1" dirty="0">
                <a:solidFill>
                  <a:srgbClr val="0D0D0D"/>
                </a:solidFill>
                <a:latin typeface="Times New Roman" pitchFamily="18" charset="0"/>
                <a:ea typeface="MS Mincho" pitchFamily="49" charset="-128"/>
                <a:cs typeface="Arial" charset="0"/>
              </a:rPr>
              <a:t>1. </a:t>
            </a:r>
            <a:r>
              <a:rPr lang="en-US" sz="2800" b="1" dirty="0" err="1">
                <a:solidFill>
                  <a:srgbClr val="0D0D0D"/>
                </a:solidFill>
                <a:latin typeface="Times New Roman" pitchFamily="18" charset="0"/>
                <a:ea typeface="MS Mincho" pitchFamily="49" charset="-128"/>
                <a:cs typeface="Arial" charset="0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itchFamily="18" charset="0"/>
                <a:ea typeface="MS Mincho" pitchFamily="49" charset="-128"/>
                <a:cs typeface="Arial" charset="0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itchFamily="18" charset="0"/>
                <a:ea typeface="MS Mincho" pitchFamily="49" charset="-128"/>
                <a:cs typeface="Arial" charset="0"/>
              </a:rPr>
              <a:t>tập</a:t>
            </a:r>
            <a:r>
              <a:rPr lang="en-US" sz="2800" b="1" dirty="0">
                <a:solidFill>
                  <a:srgbClr val="0D0D0D"/>
                </a:solidFill>
                <a:latin typeface="Times New Roman" pitchFamily="18" charset="0"/>
                <a:ea typeface="MS Mincho" pitchFamily="49" charset="-128"/>
                <a:cs typeface="Arial" charset="0"/>
              </a:rPr>
              <a:t> 1 – SKG </a:t>
            </a:r>
            <a:r>
              <a:rPr lang="en-US" sz="2800" b="1" dirty="0" err="1">
                <a:solidFill>
                  <a:srgbClr val="0D0D0D"/>
                </a:solidFill>
                <a:latin typeface="Times New Roman" pitchFamily="18" charset="0"/>
                <a:ea typeface="MS Mincho" pitchFamily="49" charset="-128"/>
                <a:cs typeface="Arial" charset="0"/>
              </a:rPr>
              <a:t>trang</a:t>
            </a:r>
            <a:r>
              <a:rPr lang="en-US" sz="2800" b="1" dirty="0">
                <a:solidFill>
                  <a:srgbClr val="0D0D0D"/>
                </a:solidFill>
                <a:latin typeface="Times New Roman" pitchFamily="18" charset="0"/>
                <a:ea typeface="MS Mincho" pitchFamily="49" charset="-128"/>
                <a:cs typeface="Arial" charset="0"/>
              </a:rPr>
              <a:t> 66</a:t>
            </a:r>
            <a:endParaRPr lang="en-US" sz="24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4984" y="1996090"/>
            <a:ext cx="5251450" cy="3001579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1385888" algn="l"/>
              </a:tabLs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 qua đường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ý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D0D0D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385888" algn="l"/>
              </a:tabLst>
              <a:defRPr/>
            </a:pPr>
            <a:endParaRPr lang="en-US" sz="28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183504" y="1996091"/>
            <a:ext cx="5230812" cy="311193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tabLst>
                <a:tab pos="1385888" algn="l"/>
              </a:tabLs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chào hàng của em</a:t>
            </a:r>
            <a:r>
              <a: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hàng của em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97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que 4"/>
          <p:cNvSpPr/>
          <p:nvPr/>
        </p:nvSpPr>
        <p:spPr>
          <a:xfrm>
            <a:off x="65088" y="149225"/>
            <a:ext cx="3234605" cy="763588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  <a:defRPr/>
            </a:pPr>
            <a:r>
              <a:rPr lang="en-US" sz="3200" b="1" smtClean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rPr>
              <a:t>III. Luyện tập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0" y="968375"/>
            <a:ext cx="4643438" cy="688975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1385888" algn="l"/>
              </a:tabLst>
              <a:defRPr/>
            </a:pPr>
            <a:r>
              <a:rPr lang="en-US" sz="2800" b="1">
                <a:solidFill>
                  <a:srgbClr val="0D0D0D"/>
                </a:solidFill>
                <a:latin typeface="Times New Roman" pitchFamily="18" charset="0"/>
                <a:ea typeface="MS Mincho" pitchFamily="49" charset="-128"/>
                <a:cs typeface="Arial" charset="0"/>
              </a:rPr>
              <a:t>1. Bài tập 2 – SKG trang 66</a:t>
            </a:r>
            <a:endParaRPr lang="en-US" sz="24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191118" y="2694918"/>
            <a:ext cx="4181419" cy="187456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 w="28575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1385888" algn="l"/>
              </a:tabLst>
              <a:defRPr/>
            </a:pPr>
            <a:r>
              <a:rPr lang="vi-VN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 danh từ: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từ trung tâm: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vi-VN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757370" y="2136994"/>
            <a:ext cx="5230812" cy="299041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 w="28575"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1385888" algn="l"/>
              </a:tabLst>
              <a:defRPr/>
            </a:pPr>
            <a:r>
              <a:rPr lang="vi-VN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cụm danh từ khá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c:</a:t>
            </a:r>
          </a:p>
          <a:p>
            <a:pPr>
              <a:tabLst>
                <a:tab pos="1385888" algn="l"/>
              </a:tabLst>
              <a:defRPr/>
            </a:pPr>
            <a:r>
              <a:rPr lang="vi-VN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ngôi nhà ấy</a:t>
            </a:r>
          </a:p>
          <a:p>
            <a:pPr>
              <a:tabLst>
                <a:tab pos="1385888" algn="l"/>
              </a:tabLst>
              <a:defRPr/>
            </a:pPr>
            <a:r>
              <a:rPr lang="vi-VN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ngôi nhà xinh xắn kia</a:t>
            </a:r>
            <a:endParaRPr lang="en-US" sz="3200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1385888" algn="l"/>
              </a:tabLst>
              <a:defRPr/>
            </a:pP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180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8" grpId="0" animBg="1"/>
      <p:bldP spid="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que 4"/>
          <p:cNvSpPr/>
          <p:nvPr/>
        </p:nvSpPr>
        <p:spPr>
          <a:xfrm>
            <a:off x="260350" y="184943"/>
            <a:ext cx="3867150" cy="763588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85888" algn="l"/>
              </a:tabLst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200025" y="1130300"/>
            <a:ext cx="5551488" cy="688975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85888" algn="l"/>
              </a:tabLst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itchFamily="18" charset="0"/>
                <a:ea typeface="MS Mincho" pitchFamily="49" charset="-128"/>
                <a:cs typeface="Arial" charset="0"/>
              </a:rPr>
              <a:t>2. Bài tập 4 – SKG trang 66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Rounded Rectangle 8"/>
          <p:cNvSpPr>
            <a:spLocks noChangeArrowheads="1"/>
          </p:cNvSpPr>
          <p:nvPr/>
        </p:nvSpPr>
        <p:spPr bwMode="auto">
          <a:xfrm>
            <a:off x="1820863" y="2001044"/>
            <a:ext cx="8504237" cy="1652588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12700" algn="ctr">
            <a:solidFill>
              <a:srgbClr val="41719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rít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vi-VN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 vài cơn gió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kumimoji="0" lang="vi-VN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thổi rít vào trong nhà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8"/>
          <p:cNvSpPr>
            <a:spLocks noChangeArrowheads="1"/>
          </p:cNvSpPr>
          <p:nvPr/>
        </p:nvSpPr>
        <p:spPr bwMode="auto">
          <a:xfrm>
            <a:off x="1854200" y="3884969"/>
            <a:ext cx="8504237" cy="1652587"/>
          </a:xfrm>
          <a:prstGeom prst="roundRect">
            <a:avLst>
              <a:gd name="adj" fmla="val 16667"/>
            </a:avLst>
          </a:prstGeom>
          <a:blipFill>
            <a:blip r:embed="rId3"/>
            <a:tile tx="0" ty="0" sx="100000" sy="100000" flip="none" algn="tl"/>
          </a:blipFill>
          <a:ln w="12700" algn="ctr">
            <a:solidFill>
              <a:srgbClr val="41719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vi-VN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Lửa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kumimoji="0" lang="vi-VN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tỏa ra hơi nóng dịu dàng.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vi-VN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 vài đốm lửa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kumimoji="0" lang="vi-VN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tỏa ra hơi nóng dịu dàng, 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901" name="WordArt 8"/>
          <p:cNvSpPr>
            <a:spLocks noChangeArrowheads="1" noChangeShapeType="1" noTextEdit="1"/>
          </p:cNvSpPr>
          <p:nvPr/>
        </p:nvSpPr>
        <p:spPr bwMode="auto">
          <a:xfrm>
            <a:off x="355600" y="320455"/>
            <a:ext cx="36099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III</a:t>
            </a:r>
            <a:r>
              <a:rPr kumimoji="0" lang="en-US" sz="3600" b="1" i="0" u="none" strike="noStrike" kern="10" cap="none" spc="0" normalizeH="0" baseline="0" noProof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. </a:t>
            </a:r>
            <a:r>
              <a:rPr kumimoji="0" lang="en-US" sz="3600" b="1" i="0" u="none" strike="noStrike" kern="10" cap="none" spc="0" normalizeH="0" baseline="0" noProof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Luyện</a:t>
            </a:r>
            <a:r>
              <a:rPr kumimoji="0" lang="en-US" sz="3600" b="1" i="0" u="none" strike="noStrike" kern="10" cap="none" spc="0" normalizeH="0" noProof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 tập</a:t>
            </a:r>
            <a:endParaRPr kumimoji="0" lang="en-US" sz="3600" b="1" i="0" u="none" strike="noStrike" kern="10" cap="none" spc="0" normalizeH="0" baseline="0" noProof="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136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410965"/>
              </p:ext>
            </p:extLst>
          </p:nvPr>
        </p:nvGraphicFramePr>
        <p:xfrm>
          <a:off x="800393" y="933692"/>
          <a:ext cx="10740443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2261462">
                  <a:extLst>
                    <a:ext uri="{9D8B030D-6E8A-4147-A177-3AD203B41FA5}">
                      <a16:colId xmlns:a16="http://schemas.microsoft.com/office/drawing/2014/main" val="2726052061"/>
                    </a:ext>
                  </a:extLst>
                </a:gridCol>
                <a:gridCol w="1801090">
                  <a:extLst>
                    <a:ext uri="{9D8B030D-6E8A-4147-A177-3AD203B41FA5}">
                      <a16:colId xmlns:a16="http://schemas.microsoft.com/office/drawing/2014/main" val="2267164479"/>
                    </a:ext>
                  </a:extLst>
                </a:gridCol>
                <a:gridCol w="1884219">
                  <a:extLst>
                    <a:ext uri="{9D8B030D-6E8A-4147-A177-3AD203B41FA5}">
                      <a16:colId xmlns:a16="http://schemas.microsoft.com/office/drawing/2014/main" val="2681504300"/>
                    </a:ext>
                  </a:extLst>
                </a:gridCol>
                <a:gridCol w="2022763">
                  <a:extLst>
                    <a:ext uri="{9D8B030D-6E8A-4147-A177-3AD203B41FA5}">
                      <a16:colId xmlns:a16="http://schemas.microsoft.com/office/drawing/2014/main" val="2408790485"/>
                    </a:ext>
                  </a:extLst>
                </a:gridCol>
                <a:gridCol w="2770909">
                  <a:extLst>
                    <a:ext uri="{9D8B030D-6E8A-4147-A177-3AD203B41FA5}">
                      <a16:colId xmlns:a16="http://schemas.microsoft.com/office/drawing/2014/main" val="39020341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 ngữ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 ngữ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Cấu tạo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Ý nghĩa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2509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Tuyết</a:t>
                      </a:r>
                      <a:r>
                        <a:rPr lang="en-US" sz="2400" baseline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rơi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32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Tuyết</a:t>
                      </a:r>
                      <a:r>
                        <a:rPr lang="en-US" sz="2400" baseline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trắng rơi đầy trên đường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665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71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24" y="0"/>
            <a:ext cx="12065876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669985" y="208878"/>
            <a:ext cx="525451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 TIẾNG VIỆT</a:t>
            </a:r>
          </a:p>
        </p:txBody>
      </p:sp>
      <p:sp>
        <p:nvSpPr>
          <p:cNvPr id="4" name="Rectangle 3"/>
          <p:cNvSpPr/>
          <p:nvPr/>
        </p:nvSpPr>
        <p:spPr>
          <a:xfrm>
            <a:off x="1687085" y="1102501"/>
            <a:ext cx="7938392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Mở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rộng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thành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phần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chính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câu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bằng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cụm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từ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39787" y="1553243"/>
            <a:ext cx="1861407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1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. 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Bài</a:t>
            </a:r>
            <a:r>
              <a:rPr kumimoji="0" lang="en-US" sz="2800" b="1" i="0" u="none" strike="noStrike" kern="1200" cap="none" spc="0" normalizeH="0" noProof="0" smtClean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tập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: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215690"/>
              </p:ext>
            </p:extLst>
          </p:nvPr>
        </p:nvGraphicFramePr>
        <p:xfrm>
          <a:off x="1687084" y="2346856"/>
          <a:ext cx="9174879" cy="2743200"/>
        </p:xfrm>
        <a:graphic>
          <a:graphicData uri="http://schemas.openxmlformats.org/drawingml/2006/table">
            <a:tbl>
              <a:tblPr firstRow="1" firstCol="1" bandRow="1"/>
              <a:tblGrid>
                <a:gridCol w="1662453">
                  <a:extLst>
                    <a:ext uri="{9D8B030D-6E8A-4147-A177-3AD203B41FA5}">
                      <a16:colId xmlns:a16="http://schemas.microsoft.com/office/drawing/2014/main" val="2726052061"/>
                    </a:ext>
                  </a:extLst>
                </a:gridCol>
                <a:gridCol w="1661441">
                  <a:extLst>
                    <a:ext uri="{9D8B030D-6E8A-4147-A177-3AD203B41FA5}">
                      <a16:colId xmlns:a16="http://schemas.microsoft.com/office/drawing/2014/main" val="2267164479"/>
                    </a:ext>
                  </a:extLst>
                </a:gridCol>
                <a:gridCol w="1800147">
                  <a:extLst>
                    <a:ext uri="{9D8B030D-6E8A-4147-A177-3AD203B41FA5}">
                      <a16:colId xmlns:a16="http://schemas.microsoft.com/office/drawing/2014/main" val="2681504300"/>
                    </a:ext>
                  </a:extLst>
                </a:gridCol>
                <a:gridCol w="2005676">
                  <a:extLst>
                    <a:ext uri="{9D8B030D-6E8A-4147-A177-3AD203B41FA5}">
                      <a16:colId xmlns:a16="http://schemas.microsoft.com/office/drawing/2014/main" val="2408790485"/>
                    </a:ext>
                  </a:extLst>
                </a:gridCol>
                <a:gridCol w="2045162">
                  <a:extLst>
                    <a:ext uri="{9D8B030D-6E8A-4147-A177-3AD203B41FA5}">
                      <a16:colId xmlns:a16="http://schemas.microsoft.com/office/drawing/2014/main" val="39020341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 ngữ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 ngữ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Cấu tạo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Ý nghĩa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2509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Tuyết rơi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Tuyết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rơi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từ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 cụ thể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32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Tuyết trắng rơi đầy đường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Tuyết trắng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rơi đầy đường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cụm từ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Cụ thể hơn: cung cấp thêm thông tin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665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27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24" y="0"/>
            <a:ext cx="12065876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669985" y="208878"/>
            <a:ext cx="525451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 TIẾNG VIỆT</a:t>
            </a:r>
          </a:p>
        </p:txBody>
      </p:sp>
      <p:sp>
        <p:nvSpPr>
          <p:cNvPr id="4" name="Rectangle 3"/>
          <p:cNvSpPr/>
          <p:nvPr/>
        </p:nvSpPr>
        <p:spPr>
          <a:xfrm>
            <a:off x="1687085" y="1165565"/>
            <a:ext cx="7938392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Mở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rộng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thành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phần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chính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câu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bằng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cụm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từ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608255" y="2059736"/>
            <a:ext cx="8796983" cy="2740951"/>
            <a:chOff x="1687085" y="2108063"/>
            <a:chExt cx="8796983" cy="2740951"/>
          </a:xfrm>
        </p:grpSpPr>
        <p:sp>
          <p:nvSpPr>
            <p:cNvPr id="7" name="Freeform 6"/>
            <p:cNvSpPr/>
            <p:nvPr/>
          </p:nvSpPr>
          <p:spPr>
            <a:xfrm>
              <a:off x="4221900" y="3502986"/>
              <a:ext cx="1047140" cy="56105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525637" y="0"/>
                  </a:lnTo>
                  <a:lnTo>
                    <a:pt x="525637" y="561051"/>
                  </a:lnTo>
                  <a:lnTo>
                    <a:pt x="1047140" y="561051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4221900" y="2638960"/>
              <a:ext cx="1047140" cy="8640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864025"/>
                  </a:moveTo>
                  <a:lnTo>
                    <a:pt x="525637" y="864025"/>
                  </a:lnTo>
                  <a:lnTo>
                    <a:pt x="525637" y="0"/>
                  </a:lnTo>
                  <a:lnTo>
                    <a:pt x="104714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1687085" y="2912696"/>
              <a:ext cx="2721711" cy="1121186"/>
            </a:xfrm>
            <a:custGeom>
              <a:avLst/>
              <a:gdLst>
                <a:gd name="connsiteX0" fmla="*/ 0 w 3051364"/>
                <a:gd name="connsiteY0" fmla="*/ 0 h 1121186"/>
                <a:gd name="connsiteX1" fmla="*/ 3051364 w 3051364"/>
                <a:gd name="connsiteY1" fmla="*/ 0 h 1121186"/>
                <a:gd name="connsiteX2" fmla="*/ 3051364 w 3051364"/>
                <a:gd name="connsiteY2" fmla="*/ 1121186 h 1121186"/>
                <a:gd name="connsiteX3" fmla="*/ 0 w 3051364"/>
                <a:gd name="connsiteY3" fmla="*/ 1121186 h 1121186"/>
                <a:gd name="connsiteX4" fmla="*/ 0 w 3051364"/>
                <a:gd name="connsiteY4" fmla="*/ 0 h 1121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1364" h="1121186">
                  <a:moveTo>
                    <a:pt x="0" y="0"/>
                  </a:moveTo>
                  <a:lnTo>
                    <a:pt x="3051364" y="0"/>
                  </a:lnTo>
                  <a:lnTo>
                    <a:pt x="3051364" y="1121186"/>
                  </a:lnTo>
                  <a:lnTo>
                    <a:pt x="0" y="11211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en-US" sz="2800" b="1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sz="28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luận</a:t>
              </a:r>
              <a:r>
                <a:rPr lang="en-US" sz="28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269041" y="2108063"/>
              <a:ext cx="5215027" cy="1061794"/>
            </a:xfrm>
            <a:custGeom>
              <a:avLst/>
              <a:gdLst>
                <a:gd name="connsiteX0" fmla="*/ 0 w 5215027"/>
                <a:gd name="connsiteY0" fmla="*/ 0 h 1061794"/>
                <a:gd name="connsiteX1" fmla="*/ 5215027 w 5215027"/>
                <a:gd name="connsiteY1" fmla="*/ 0 h 1061794"/>
                <a:gd name="connsiteX2" fmla="*/ 5215027 w 5215027"/>
                <a:gd name="connsiteY2" fmla="*/ 1061794 h 1061794"/>
                <a:gd name="connsiteX3" fmla="*/ 0 w 5215027"/>
                <a:gd name="connsiteY3" fmla="*/ 1061794 h 1061794"/>
                <a:gd name="connsiteX4" fmla="*/ 0 w 5215027"/>
                <a:gd name="connsiteY4" fmla="*/ 0 h 1061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15027" h="1061794">
                  <a:moveTo>
                    <a:pt x="0" y="0"/>
                  </a:moveTo>
                  <a:lnTo>
                    <a:pt x="5215027" y="0"/>
                  </a:lnTo>
                  <a:lnTo>
                    <a:pt x="5215027" y="1061794"/>
                  </a:lnTo>
                  <a:lnTo>
                    <a:pt x="0" y="10617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hoặc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cụm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5269041" y="3279061"/>
              <a:ext cx="5215027" cy="1569953"/>
            </a:xfrm>
            <a:custGeom>
              <a:avLst/>
              <a:gdLst>
                <a:gd name="connsiteX0" fmla="*/ 0 w 5215027"/>
                <a:gd name="connsiteY0" fmla="*/ 0 h 1569953"/>
                <a:gd name="connsiteX1" fmla="*/ 5215027 w 5215027"/>
                <a:gd name="connsiteY1" fmla="*/ 0 h 1569953"/>
                <a:gd name="connsiteX2" fmla="*/ 5215027 w 5215027"/>
                <a:gd name="connsiteY2" fmla="*/ 1569953 h 1569953"/>
                <a:gd name="connsiteX3" fmla="*/ 0 w 5215027"/>
                <a:gd name="connsiteY3" fmla="*/ 1569953 h 1569953"/>
                <a:gd name="connsiteX4" fmla="*/ 0 w 5215027"/>
                <a:gd name="connsiteY4" fmla="*/ 0 h 1569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15027" h="1569953">
                  <a:moveTo>
                    <a:pt x="0" y="0"/>
                  </a:moveTo>
                  <a:lnTo>
                    <a:pt x="5215027" y="0"/>
                  </a:lnTo>
                  <a:lnTo>
                    <a:pt x="5215027" y="1569953"/>
                  </a:lnTo>
                  <a:lnTo>
                    <a:pt x="0" y="15699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Dùng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cụm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làm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cung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cấp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nhiều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thông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tin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người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người</a:t>
              </a:r>
              <a:r>
                <a:rPr lang="en-US" sz="28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nghe</a:t>
              </a:r>
              <a:r>
                <a:rPr lang="en-US" sz="23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3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Cloud Callout 8"/>
          <p:cNvSpPr/>
          <p:nvPr/>
        </p:nvSpPr>
        <p:spPr>
          <a:xfrm>
            <a:off x="2629207" y="1963485"/>
            <a:ext cx="6920887" cy="2372739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cấu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tạo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mở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rộng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cụm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00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82601"/>
            <a:ext cx="12193057" cy="70232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04809" y="879458"/>
            <a:ext cx="2698175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II.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Cụm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danh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4808" y="1401717"/>
            <a:ext cx="90727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2800" b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Bài tập: Các từ được gạch chân bổ sung ý nghĩa cho từ nào? Từ được bổ sung ý nghĩa thuộc từ loại nào? (Danh từ/ động từ/ tính từ)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04808" y="3047774"/>
            <a:ext cx="92251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lphaLcPeriod"/>
            </a:pP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Tuyết </a:t>
            </a:r>
            <a:r>
              <a:rPr lang="en-US" sz="2800" b="1" i="1" u="sng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trắng</a:t>
            </a: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rơi đầy đường.</a:t>
            </a:r>
          </a:p>
          <a:p>
            <a:pPr algn="just"/>
            <a:endParaRPr lang="en-US" sz="2800" i="1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i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2800" b="1" i="1" u="sng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Tất cả</a:t>
            </a: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học sinh </a:t>
            </a:r>
            <a:r>
              <a:rPr lang="en-US" sz="2800" b="1" i="1" u="sng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chăm chỉ</a:t>
            </a: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đều được cô giáo khen </a:t>
            </a:r>
          </a:p>
          <a:p>
            <a:pPr algn="just"/>
            <a:endParaRPr lang="en-US" sz="2800" i="1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i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ngợi.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Bent-Up Arrow 1"/>
          <p:cNvSpPr/>
          <p:nvPr/>
        </p:nvSpPr>
        <p:spPr>
          <a:xfrm>
            <a:off x="3373581" y="4428245"/>
            <a:ext cx="568037" cy="26323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-Turn Arrow 9"/>
          <p:cNvSpPr/>
          <p:nvPr/>
        </p:nvSpPr>
        <p:spPr>
          <a:xfrm rot="10800000">
            <a:off x="3373582" y="3564122"/>
            <a:ext cx="775854" cy="26106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U-Turn Arrow 10"/>
          <p:cNvSpPr/>
          <p:nvPr/>
        </p:nvSpPr>
        <p:spPr>
          <a:xfrm rot="10800000">
            <a:off x="5708072" y="4373638"/>
            <a:ext cx="775854" cy="26106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57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82601"/>
            <a:ext cx="12193057" cy="70232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04809" y="879458"/>
            <a:ext cx="2698175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Cụm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danh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từ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429675"/>
              </p:ext>
            </p:extLst>
          </p:nvPr>
        </p:nvGraphicFramePr>
        <p:xfrm>
          <a:off x="1611121" y="2838817"/>
          <a:ext cx="9195423" cy="11213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084274">
                  <a:extLst>
                    <a:ext uri="{9D8B030D-6E8A-4147-A177-3AD203B41FA5}">
                      <a16:colId xmlns:a16="http://schemas.microsoft.com/office/drawing/2014/main" val="3519366850"/>
                    </a:ext>
                  </a:extLst>
                </a:gridCol>
                <a:gridCol w="3053661">
                  <a:extLst>
                    <a:ext uri="{9D8B030D-6E8A-4147-A177-3AD203B41FA5}">
                      <a16:colId xmlns:a16="http://schemas.microsoft.com/office/drawing/2014/main" val="3332818127"/>
                    </a:ext>
                  </a:extLst>
                </a:gridCol>
                <a:gridCol w="3057488">
                  <a:extLst>
                    <a:ext uri="{9D8B030D-6E8A-4147-A177-3AD203B41FA5}">
                      <a16:colId xmlns:a16="http://schemas.microsoft.com/office/drawing/2014/main" val="38394874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phụ trước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trung </a:t>
                      </a:r>
                      <a:r>
                        <a:rPr lang="en-US" sz="24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tâm (DT)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phụ sau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974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2054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3055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51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82601"/>
            <a:ext cx="12193057" cy="70232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04809" y="879458"/>
            <a:ext cx="2698175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Cụm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danh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từ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2998185" y="2029082"/>
            <a:ext cx="5937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Cấu</a:t>
            </a:r>
            <a:r>
              <a:rPr kumimoji="0" lang="en-US" sz="28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tạo của cụm DT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675477"/>
              </p:ext>
            </p:extLst>
          </p:nvPr>
        </p:nvGraphicFramePr>
        <p:xfrm>
          <a:off x="1611121" y="2838817"/>
          <a:ext cx="9195423" cy="117405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084274">
                  <a:extLst>
                    <a:ext uri="{9D8B030D-6E8A-4147-A177-3AD203B41FA5}">
                      <a16:colId xmlns:a16="http://schemas.microsoft.com/office/drawing/2014/main" val="3519366850"/>
                    </a:ext>
                  </a:extLst>
                </a:gridCol>
                <a:gridCol w="3053661">
                  <a:extLst>
                    <a:ext uri="{9D8B030D-6E8A-4147-A177-3AD203B41FA5}">
                      <a16:colId xmlns:a16="http://schemas.microsoft.com/office/drawing/2014/main" val="3332818127"/>
                    </a:ext>
                  </a:extLst>
                </a:gridCol>
                <a:gridCol w="3057488">
                  <a:extLst>
                    <a:ext uri="{9D8B030D-6E8A-4147-A177-3AD203B41FA5}">
                      <a16:colId xmlns:a16="http://schemas.microsoft.com/office/drawing/2014/main" val="38394874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phụ trước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trung tâm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phụ sau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974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Tuyết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2054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Tất cả những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 sinh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sz="24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chăm chỉ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3055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0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82601"/>
            <a:ext cx="12193057" cy="70232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04809" y="879458"/>
            <a:ext cx="2698175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Cụm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danh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từ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11122" y="1923976"/>
            <a:ext cx="9345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Tất cả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phụ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 trời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phụ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2035070" y="1923976"/>
            <a:ext cx="7692368" cy="3647028"/>
          </a:xfrm>
          <a:prstGeom prst="cloud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85888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Liệt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kê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trước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bổ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sung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ý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nghĩa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85888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Chỉ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trước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bổ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sung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ý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nghĩa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85888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Vậy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ví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rút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cấu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cụm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gồm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bắt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buộc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cụm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818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82601"/>
            <a:ext cx="12193057" cy="70232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04809" y="879458"/>
            <a:ext cx="2698175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Cụm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danh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từ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430095" y="1567017"/>
            <a:ext cx="7319111" cy="4149260"/>
            <a:chOff x="2397021" y="1582344"/>
            <a:chExt cx="7319111" cy="4149260"/>
          </a:xfrm>
        </p:grpSpPr>
        <p:sp>
          <p:nvSpPr>
            <p:cNvPr id="5" name="Freeform 4"/>
            <p:cNvSpPr/>
            <p:nvPr/>
          </p:nvSpPr>
          <p:spPr>
            <a:xfrm>
              <a:off x="6095999" y="2357542"/>
              <a:ext cx="2729706" cy="28204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25253"/>
                  </a:lnTo>
                  <a:lnTo>
                    <a:pt x="2729706" y="125253"/>
                  </a:lnTo>
                  <a:lnTo>
                    <a:pt x="2729706" y="282043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6095999" y="2343254"/>
              <a:ext cx="862511" cy="29781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41021"/>
                  </a:lnTo>
                  <a:lnTo>
                    <a:pt x="862511" y="141021"/>
                  </a:lnTo>
                  <a:lnTo>
                    <a:pt x="862511" y="29781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5040657" y="2328966"/>
              <a:ext cx="1055341" cy="31358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055341" y="0"/>
                  </a:moveTo>
                  <a:lnTo>
                    <a:pt x="1055341" y="156790"/>
                  </a:lnTo>
                  <a:lnTo>
                    <a:pt x="0" y="156790"/>
                  </a:lnTo>
                  <a:lnTo>
                    <a:pt x="0" y="31358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3225539" y="2328966"/>
              <a:ext cx="2870459" cy="31358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870459" y="0"/>
                  </a:moveTo>
                  <a:lnTo>
                    <a:pt x="2870459" y="156790"/>
                  </a:lnTo>
                  <a:lnTo>
                    <a:pt x="0" y="156790"/>
                  </a:lnTo>
                  <a:lnTo>
                    <a:pt x="0" y="31358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4009693" y="1582344"/>
              <a:ext cx="4172611" cy="746621"/>
            </a:xfrm>
            <a:custGeom>
              <a:avLst/>
              <a:gdLst>
                <a:gd name="connsiteX0" fmla="*/ 0 w 4172611"/>
                <a:gd name="connsiteY0" fmla="*/ 0 h 746621"/>
                <a:gd name="connsiteX1" fmla="*/ 4172611 w 4172611"/>
                <a:gd name="connsiteY1" fmla="*/ 0 h 746621"/>
                <a:gd name="connsiteX2" fmla="*/ 4172611 w 4172611"/>
                <a:gd name="connsiteY2" fmla="*/ 746621 h 746621"/>
                <a:gd name="connsiteX3" fmla="*/ 0 w 4172611"/>
                <a:gd name="connsiteY3" fmla="*/ 746621 h 746621"/>
                <a:gd name="connsiteX4" fmla="*/ 0 w 4172611"/>
                <a:gd name="connsiteY4" fmla="*/ 0 h 746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72611" h="746621">
                  <a:moveTo>
                    <a:pt x="0" y="0"/>
                  </a:moveTo>
                  <a:lnTo>
                    <a:pt x="4172611" y="0"/>
                  </a:lnTo>
                  <a:lnTo>
                    <a:pt x="4172611" y="746621"/>
                  </a:lnTo>
                  <a:lnTo>
                    <a:pt x="0" y="7466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en-US" sz="2400" b="1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sz="2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luận</a:t>
              </a:r>
              <a:r>
                <a:rPr lang="en-US" sz="2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sz="24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397021" y="2642546"/>
              <a:ext cx="1657035" cy="3070165"/>
            </a:xfrm>
            <a:custGeom>
              <a:avLst/>
              <a:gdLst>
                <a:gd name="connsiteX0" fmla="*/ 0 w 1657035"/>
                <a:gd name="connsiteY0" fmla="*/ 0 h 3070165"/>
                <a:gd name="connsiteX1" fmla="*/ 1657035 w 1657035"/>
                <a:gd name="connsiteY1" fmla="*/ 0 h 3070165"/>
                <a:gd name="connsiteX2" fmla="*/ 1657035 w 1657035"/>
                <a:gd name="connsiteY2" fmla="*/ 3070165 h 3070165"/>
                <a:gd name="connsiteX3" fmla="*/ 0 w 1657035"/>
                <a:gd name="connsiteY3" fmla="*/ 3070165 h 3070165"/>
                <a:gd name="connsiteX4" fmla="*/ 0 w 1657035"/>
                <a:gd name="connsiteY4" fmla="*/ 0 h 3070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035" h="3070165">
                  <a:moveTo>
                    <a:pt x="0" y="0"/>
                  </a:moveTo>
                  <a:lnTo>
                    <a:pt x="1657035" y="0"/>
                  </a:lnTo>
                  <a:lnTo>
                    <a:pt x="1657035" y="3070165"/>
                  </a:lnTo>
                  <a:lnTo>
                    <a:pt x="0" y="30701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Khái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niệm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Cụm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danh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tổ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do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danh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tâm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sô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ngữ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khác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phụ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thuộc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nó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099571" y="2642546"/>
              <a:ext cx="1882172" cy="3089058"/>
            </a:xfrm>
            <a:custGeom>
              <a:avLst/>
              <a:gdLst>
                <a:gd name="connsiteX0" fmla="*/ 0 w 1882172"/>
                <a:gd name="connsiteY0" fmla="*/ 0 h 3034238"/>
                <a:gd name="connsiteX1" fmla="*/ 1882172 w 1882172"/>
                <a:gd name="connsiteY1" fmla="*/ 0 h 3034238"/>
                <a:gd name="connsiteX2" fmla="*/ 1882172 w 1882172"/>
                <a:gd name="connsiteY2" fmla="*/ 3034238 h 3034238"/>
                <a:gd name="connsiteX3" fmla="*/ 0 w 1882172"/>
                <a:gd name="connsiteY3" fmla="*/ 3034238 h 3034238"/>
                <a:gd name="connsiteX4" fmla="*/ 0 w 1882172"/>
                <a:gd name="connsiteY4" fmla="*/ 0 h 3034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82172" h="3034238">
                  <a:moveTo>
                    <a:pt x="0" y="0"/>
                  </a:moveTo>
                  <a:lnTo>
                    <a:pt x="1882172" y="0"/>
                  </a:lnTo>
                  <a:lnTo>
                    <a:pt x="1882172" y="3034238"/>
                  </a:lnTo>
                  <a:lnTo>
                    <a:pt x="0" y="30342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Cấu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đầy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đủ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cụm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danh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gồm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3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phụ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trước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danh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tâm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phụ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6027257" y="2658516"/>
              <a:ext cx="1862506" cy="3073088"/>
            </a:xfrm>
            <a:custGeom>
              <a:avLst/>
              <a:gdLst>
                <a:gd name="connsiteX0" fmla="*/ 0 w 1862506"/>
                <a:gd name="connsiteY0" fmla="*/ 0 h 3076250"/>
                <a:gd name="connsiteX1" fmla="*/ 1862506 w 1862506"/>
                <a:gd name="connsiteY1" fmla="*/ 0 h 3076250"/>
                <a:gd name="connsiteX2" fmla="*/ 1862506 w 1862506"/>
                <a:gd name="connsiteY2" fmla="*/ 3076250 h 3076250"/>
                <a:gd name="connsiteX3" fmla="*/ 0 w 1862506"/>
                <a:gd name="connsiteY3" fmla="*/ 3076250 h 3076250"/>
                <a:gd name="connsiteX4" fmla="*/ 0 w 1862506"/>
                <a:gd name="connsiteY4" fmla="*/ 0 h 307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2506" h="3076250">
                  <a:moveTo>
                    <a:pt x="0" y="0"/>
                  </a:moveTo>
                  <a:lnTo>
                    <a:pt x="1862506" y="0"/>
                  </a:lnTo>
                  <a:lnTo>
                    <a:pt x="1862506" y="3076250"/>
                  </a:lnTo>
                  <a:lnTo>
                    <a:pt x="0" y="30762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đứng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trước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danh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tâm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thường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sự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mà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danh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tâm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200" i="1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200" i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200" i="1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những</a:t>
              </a:r>
              <a:r>
                <a:rPr lang="en-US" sz="2200" i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200" i="1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200" i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200" i="1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tất</a:t>
              </a:r>
              <a:r>
                <a:rPr lang="en-US" sz="2200" i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i="1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cả</a:t>
              </a:r>
              <a:r>
                <a:rPr lang="en-US" sz="2200" i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...</a:t>
              </a:r>
              <a:endParaRPr lang="en-US" sz="2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7935277" y="2611009"/>
              <a:ext cx="1780855" cy="3120595"/>
            </a:xfrm>
            <a:custGeom>
              <a:avLst/>
              <a:gdLst>
                <a:gd name="connsiteX0" fmla="*/ 0 w 1780855"/>
                <a:gd name="connsiteY0" fmla="*/ 0 h 3093027"/>
                <a:gd name="connsiteX1" fmla="*/ 1780855 w 1780855"/>
                <a:gd name="connsiteY1" fmla="*/ 0 h 3093027"/>
                <a:gd name="connsiteX2" fmla="*/ 1780855 w 1780855"/>
                <a:gd name="connsiteY2" fmla="*/ 3093027 h 3093027"/>
                <a:gd name="connsiteX3" fmla="*/ 0 w 1780855"/>
                <a:gd name="connsiteY3" fmla="*/ 3093027 h 3093027"/>
                <a:gd name="connsiteX4" fmla="*/ 0 w 1780855"/>
                <a:gd name="connsiteY4" fmla="*/ 0 h 3093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0855" h="3093027">
                  <a:moveTo>
                    <a:pt x="0" y="0"/>
                  </a:moveTo>
                  <a:lnTo>
                    <a:pt x="1780855" y="0"/>
                  </a:lnTo>
                  <a:lnTo>
                    <a:pt x="1780855" y="3093027"/>
                  </a:lnTo>
                  <a:lnTo>
                    <a:pt x="0" y="30930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đứng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danh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tâm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thường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nêu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đặc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sự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xác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vị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trí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sự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gian</a:t>
              </a:r>
              <a:r>
                <a:rPr lang="en-US" sz="22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11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832</Words>
  <Application>Microsoft Office PowerPoint</Application>
  <PresentationFormat>Widescreen</PresentationFormat>
  <Paragraphs>90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MS Mincho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21AK22.COM &amp; HIENPC.COM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</dc:creator>
  <cp:lastModifiedBy>Windows 10</cp:lastModifiedBy>
  <cp:revision>24</cp:revision>
  <cp:lastPrinted>2021-10-12T23:32:15Z</cp:lastPrinted>
  <dcterms:created xsi:type="dcterms:W3CDTF">2021-10-12T21:40:37Z</dcterms:created>
  <dcterms:modified xsi:type="dcterms:W3CDTF">2021-10-13T00:49:40Z</dcterms:modified>
</cp:coreProperties>
</file>