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3.wav" ContentType="audio/wav"/>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Lst>
  <p:notesMasterIdLst>
    <p:notesMasterId r:id="rId32"/>
  </p:notesMasterIdLst>
  <p:sldIdLst>
    <p:sldId id="297" r:id="rId6"/>
    <p:sldId id="256" r:id="rId7"/>
    <p:sldId id="284" r:id="rId8"/>
    <p:sldId id="283" r:id="rId9"/>
    <p:sldId id="285" r:id="rId10"/>
    <p:sldId id="286" r:id="rId11"/>
    <p:sldId id="287" r:id="rId12"/>
    <p:sldId id="265" r:id="rId13"/>
    <p:sldId id="264" r:id="rId14"/>
    <p:sldId id="288" r:id="rId15"/>
    <p:sldId id="289" r:id="rId16"/>
    <p:sldId id="266" r:id="rId17"/>
    <p:sldId id="290" r:id="rId18"/>
    <p:sldId id="296" r:id="rId19"/>
    <p:sldId id="268" r:id="rId20"/>
    <p:sldId id="269" r:id="rId21"/>
    <p:sldId id="270" r:id="rId22"/>
    <p:sldId id="258" r:id="rId23"/>
    <p:sldId id="292" r:id="rId24"/>
    <p:sldId id="260" r:id="rId25"/>
    <p:sldId id="261" r:id="rId26"/>
    <p:sldId id="262" r:id="rId27"/>
    <p:sldId id="293" r:id="rId28"/>
    <p:sldId id="294" r:id="rId29"/>
    <p:sldId id="295" r:id="rId30"/>
    <p:sldId id="27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ED7D31"/>
    <a:srgbClr val="FFD347"/>
    <a:srgbClr val="1B1B90"/>
    <a:srgbClr val="000000"/>
    <a:srgbClr val="15142A"/>
    <a:srgbClr val="FAED3B"/>
    <a:srgbClr val="70AD47"/>
    <a:srgbClr val="A7FDFF"/>
    <a:srgbClr val="3CDF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56" autoAdjust="0"/>
    <p:restoredTop sz="94250" autoAdjust="0"/>
  </p:normalViewPr>
  <p:slideViewPr>
    <p:cSldViewPr snapToGrid="0">
      <p:cViewPr varScale="1">
        <p:scale>
          <a:sx n="67" d="100"/>
          <a:sy n="67" d="100"/>
        </p:scale>
        <p:origin x="1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30/09/2024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115682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3501319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3037291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15</a:t>
            </a:fld>
            <a:endParaRPr lang="en-US"/>
          </a:p>
        </p:txBody>
      </p:sp>
    </p:spTree>
    <p:extLst>
      <p:ext uri="{BB962C8B-B14F-4D97-AF65-F5344CB8AC3E}">
        <p14:creationId xmlns:p14="http://schemas.microsoft.com/office/powerpoint/2010/main" val="4056233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1387036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159201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26</a:t>
            </a:fld>
            <a:endParaRPr lang="en-US"/>
          </a:p>
        </p:txBody>
      </p:sp>
    </p:spTree>
    <p:extLst>
      <p:ext uri="{BB962C8B-B14F-4D97-AF65-F5344CB8AC3E}">
        <p14:creationId xmlns:p14="http://schemas.microsoft.com/office/powerpoint/2010/main" val="2934024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9B27ACC-9C25-42D4-93F7-74914D822A9B}" type="datetimeFigureOut">
              <a:rPr lang="vi-VN" smtClean="0"/>
              <a:t>30/09/2024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278812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B27ACC-9C25-42D4-93F7-74914D822A9B}" type="datetimeFigureOut">
              <a:rPr lang="vi-VN" smtClean="0"/>
              <a:t>30/09/2024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2908307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B27ACC-9C25-42D4-93F7-74914D822A9B}" type="datetimeFigureOut">
              <a:rPr lang="vi-VN" smtClean="0"/>
              <a:t>30/09/2024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289654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9B27ACC-9C25-42D4-93F7-74914D822A9B}" type="datetimeFigureOut">
              <a:rPr lang="vi-VN" smtClean="0"/>
              <a:t>30/09/2024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648720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9B27ACC-9C25-42D4-93F7-74914D822A9B}" type="datetimeFigureOut">
              <a:rPr lang="vi-VN" smtClean="0"/>
              <a:t>30/09/2024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405756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9B27ACC-9C25-42D4-93F7-74914D822A9B}" type="datetimeFigureOut">
              <a:rPr lang="vi-VN" smtClean="0"/>
              <a:t>30/09/2024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2386943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B27ACC-9C25-42D4-93F7-74914D822A9B}" type="datetimeFigureOut">
              <a:rPr lang="vi-VN" smtClean="0"/>
              <a:t>30/09/2024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3437885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27ACC-9C25-42D4-93F7-74914D822A9B}" type="datetimeFigureOut">
              <a:rPr lang="vi-VN" smtClean="0"/>
              <a:t>30/09/2024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396177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B27ACC-9C25-42D4-93F7-74914D822A9B}" type="datetimeFigureOut">
              <a:rPr lang="vi-VN" smtClean="0"/>
              <a:t>30/09/2024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1913984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B27ACC-9C25-42D4-93F7-74914D822A9B}" type="datetimeFigureOut">
              <a:rPr lang="vi-VN" smtClean="0"/>
              <a:t>30/09/2024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412432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9B27ACC-9C25-42D4-93F7-74914D822A9B}" type="datetimeFigureOut">
              <a:rPr lang="vi-VN" smtClean="0"/>
              <a:t>30/09/2024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341D762-DFFB-4339-92B8-AC28A771C762}" type="slidenum">
              <a:rPr lang="vi-VN" smtClean="0"/>
              <a:t>‹#›</a:t>
            </a:fld>
            <a:endParaRPr lang="vi-VN"/>
          </a:p>
        </p:txBody>
      </p:sp>
    </p:spTree>
    <p:extLst>
      <p:ext uri="{BB962C8B-B14F-4D97-AF65-F5344CB8AC3E}">
        <p14:creationId xmlns:p14="http://schemas.microsoft.com/office/powerpoint/2010/main" val="4069281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30/09/2024</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30/09/2024</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27ACC-9C25-42D4-93F7-74914D822A9B}" type="datetimeFigureOut">
              <a:rPr lang="vi-VN" smtClean="0"/>
              <a:t>30/09/2024</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41D762-DFFB-4339-92B8-AC28A771C762}" type="slidenum">
              <a:rPr lang="vi-VN" smtClean="0"/>
              <a:t>‹#›</a:t>
            </a:fld>
            <a:endParaRPr lang="vi-VN"/>
          </a:p>
        </p:txBody>
      </p:sp>
    </p:spTree>
    <p:extLst>
      <p:ext uri="{BB962C8B-B14F-4D97-AF65-F5344CB8AC3E}">
        <p14:creationId xmlns:p14="http://schemas.microsoft.com/office/powerpoint/2010/main" val="23879395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2.bin"/><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wmf"/><Relationship Id="rId5" Type="http://schemas.openxmlformats.org/officeDocument/2006/relationships/oleObject" Target="../embeddings/oleObject3.bin"/><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3.em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7.emf"/><Relationship Id="rId11" Type="http://schemas.openxmlformats.org/officeDocument/2006/relationships/image" Target="../media/image32.png"/><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emf"/><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notesSlide" Target="../notesSlides/notesSlide5.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oleObject" Target="../embeddings/oleObject4.bin"/><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1.wmf"/><Relationship Id="rId3" Type="http://schemas.openxmlformats.org/officeDocument/2006/relationships/notesSlide" Target="../notesSlides/notesSlide6.xml"/><Relationship Id="rId7" Type="http://schemas.openxmlformats.org/officeDocument/2006/relationships/image" Target="../media/image43.sv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4.png"/><Relationship Id="rId11" Type="http://schemas.openxmlformats.org/officeDocument/2006/relationships/image" Target="../media/image40.wmf"/><Relationship Id="rId5" Type="http://schemas.openxmlformats.org/officeDocument/2006/relationships/image" Target="../media/image41.svg"/><Relationship Id="rId15" Type="http://schemas.openxmlformats.org/officeDocument/2006/relationships/image" Target="../media/image42.wmf"/><Relationship Id="rId10" Type="http://schemas.openxmlformats.org/officeDocument/2006/relationships/oleObject" Target="../embeddings/oleObject7.bin"/><Relationship Id="rId4" Type="http://schemas.openxmlformats.org/officeDocument/2006/relationships/image" Target="../media/image43.png"/><Relationship Id="rId9" Type="http://schemas.openxmlformats.org/officeDocument/2006/relationships/image" Target="../media/image39.wmf"/><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2.png"/><Relationship Id="rId3" Type="http://schemas.openxmlformats.org/officeDocument/2006/relationships/slideLayout" Target="../slideLayouts/slideLayout2.xml"/><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11" Type="http://schemas.openxmlformats.org/officeDocument/2006/relationships/slide" Target="slide19.xml"/><Relationship Id="rId5" Type="http://schemas.openxmlformats.org/officeDocument/2006/relationships/image" Target="../media/image46.png"/><Relationship Id="rId10" Type="http://schemas.openxmlformats.org/officeDocument/2006/relationships/image" Target="../media/image50.png"/><Relationship Id="rId4" Type="http://schemas.openxmlformats.org/officeDocument/2006/relationships/image" Target="../media/image45.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slide" Target="slide24.xml"/><Relationship Id="rId3" Type="http://schemas.openxmlformats.org/officeDocument/2006/relationships/image" Target="../media/image46.png"/><Relationship Id="rId7" Type="http://schemas.openxmlformats.org/officeDocument/2006/relationships/image" Target="../media/image57.png"/><Relationship Id="rId12" Type="http://schemas.openxmlformats.org/officeDocument/2006/relationships/slide" Target="slide23.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slide" Target="slide22.xml"/><Relationship Id="rId5" Type="http://schemas.openxmlformats.org/officeDocument/2006/relationships/image" Target="../media/image55.png"/><Relationship Id="rId15" Type="http://schemas.openxmlformats.org/officeDocument/2006/relationships/image" Target="../media/image49.png"/><Relationship Id="rId10" Type="http://schemas.openxmlformats.org/officeDocument/2006/relationships/image" Target="../media/image60.png"/><Relationship Id="rId4" Type="http://schemas.openxmlformats.org/officeDocument/2006/relationships/image" Target="../media/image50.png"/><Relationship Id="rId9" Type="http://schemas.openxmlformats.org/officeDocument/2006/relationships/image" Target="../media/image59.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6.emf"/><Relationship Id="rId3" Type="http://schemas.openxmlformats.org/officeDocument/2006/relationships/audio" Target="../media/audio4.wav"/><Relationship Id="rId7" Type="http://schemas.openxmlformats.org/officeDocument/2006/relationships/image" Target="../media/image62.png"/><Relationship Id="rId12" Type="http://schemas.openxmlformats.org/officeDocument/2006/relationships/image" Target="../media/image65.em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image" Target="../media/image17.emf"/><Relationship Id="rId5" Type="http://schemas.openxmlformats.org/officeDocument/2006/relationships/image" Target="../media/image61.png"/><Relationship Id="rId10" Type="http://schemas.openxmlformats.org/officeDocument/2006/relationships/image" Target="../media/image64.png"/><Relationship Id="rId4" Type="http://schemas.openxmlformats.org/officeDocument/2006/relationships/audio" Target="../media/audio5.wav"/><Relationship Id="rId9" Type="http://schemas.microsoft.com/office/2007/relationships/hdphoto" Target="../media/hdphoto1.wdp"/><Relationship Id="rId14" Type="http://schemas.openxmlformats.org/officeDocument/2006/relationships/image" Target="../media/image67.emf"/></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emf"/><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4.wav"/><Relationship Id="rId7" Type="http://schemas.microsoft.com/office/2007/relationships/hdphoto" Target="../media/hdphoto1.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1.png"/><Relationship Id="rId10" Type="http://schemas.openxmlformats.org/officeDocument/2006/relationships/image" Target="../media/image62.png"/><Relationship Id="rId4" Type="http://schemas.openxmlformats.org/officeDocument/2006/relationships/audio" Target="../media/audio5.wav"/><Relationship Id="rId9" Type="http://schemas.openxmlformats.org/officeDocument/2006/relationships/slide" Target="slide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p:nvPr/>
        </p:nvPicPr>
        <p:blipFill rotWithShape="1">
          <a:blip r:embed="rId3" cstate="print">
            <a:extLst>
              <a:ext uri="{28A0092B-C50C-407E-A947-70E740481C1C}">
                <a14:useLocalDpi xmlns:a14="http://schemas.microsoft.com/office/drawing/2010/main" val="0"/>
              </a:ext>
            </a:extLst>
          </a:blip>
          <a:srcRect/>
          <a:stretch/>
        </p:blipFill>
        <p:spPr bwMode="auto">
          <a:xfrm>
            <a:off x="1991544" y="116632"/>
            <a:ext cx="4896544" cy="2736304"/>
          </a:xfrm>
          <a:prstGeom prst="rect">
            <a:avLst/>
          </a:prstGeom>
          <a:ln>
            <a:noFill/>
          </a:ln>
          <a:extLst>
            <a:ext uri="{53640926-AAD7-44D8-BBD7-CCE9431645EC}">
              <a14:shadowObscured xmlns:a14="http://schemas.microsoft.com/office/drawing/2010/main"/>
            </a:ext>
          </a:extLst>
        </p:spPr>
      </p:pic>
      <p:pic>
        <p:nvPicPr>
          <p:cNvPr id="5" name="Picture 4"/>
          <p:cNvPicPr/>
          <p:nvPr/>
        </p:nvPicPr>
        <p:blipFill>
          <a:blip r:embed="rId4"/>
          <a:stretch>
            <a:fillRect/>
          </a:stretch>
        </p:blipFill>
        <p:spPr>
          <a:xfrm>
            <a:off x="8040216" y="260648"/>
            <a:ext cx="2016224" cy="2592288"/>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996952"/>
            <a:ext cx="3097282"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9082" y="3811352"/>
            <a:ext cx="2189163"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8128" y="2996952"/>
            <a:ext cx="3419872"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92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2"/>
          <a:stretch>
            <a:fillRect/>
          </a:stretch>
        </p:blipFill>
        <p:spPr>
          <a:xfrm>
            <a:off x="248044" y="295776"/>
            <a:ext cx="1373287" cy="1235959"/>
          </a:xfrm>
          <a:prstGeom prst="rect">
            <a:avLst/>
          </a:prstGeom>
        </p:spPr>
      </p:pic>
      <p:sp>
        <p:nvSpPr>
          <p:cNvPr id="30" name="TextBox 29">
            <a:extLst>
              <a:ext uri="{FF2B5EF4-FFF2-40B4-BE49-F238E27FC236}">
                <a16:creationId xmlns:a16="http://schemas.microsoft.com/office/drawing/2014/main" xmlns="" id="{CEF5EE85-C87E-4391-B9D7-C957829925F2}"/>
              </a:ext>
            </a:extLst>
          </p:cNvPr>
          <p:cNvSpPr txBox="1"/>
          <p:nvPr/>
        </p:nvSpPr>
        <p:spPr>
          <a:xfrm rot="5400000">
            <a:off x="8531437" y="3497104"/>
            <a:ext cx="6526119"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endParaRPr>
          </a:p>
        </p:txBody>
      </p:sp>
      <p:sp>
        <p:nvSpPr>
          <p:cNvPr id="34" name="TextBox 33">
            <a:extLst>
              <a:ext uri="{FF2B5EF4-FFF2-40B4-BE49-F238E27FC236}">
                <a16:creationId xmlns:a16="http://schemas.microsoft.com/office/drawing/2014/main" xmlns="" id="{A3A062DA-93BF-4842-B601-4404401BCCE3}"/>
              </a:ext>
            </a:extLst>
          </p:cNvPr>
          <p:cNvSpPr txBox="1"/>
          <p:nvPr/>
        </p:nvSpPr>
        <p:spPr>
          <a:xfrm>
            <a:off x="1558843" y="615972"/>
            <a:ext cx="9750312" cy="553998"/>
          </a:xfrm>
          <a:prstGeom prst="rect">
            <a:avLst/>
          </a:prstGeom>
          <a:noFill/>
        </p:spPr>
        <p:txBody>
          <a:bodyPr wrap="square">
            <a:spAutoFit/>
          </a:bodyPr>
          <a:lstStyle/>
          <a:p>
            <a:r>
              <a:rPr lang="en-US" sz="3000" b="1">
                <a:solidFill>
                  <a:srgbClr val="0070C0"/>
                </a:solidFill>
                <a:effectLst/>
                <a:latin typeface="Arial" panose="020B0604020202020204" pitchFamily="34" charset="0"/>
                <a:ea typeface="Times New Roman" panose="02020603050405020304" pitchFamily="18" charset="0"/>
              </a:rPr>
              <a:t>3. Trong các hình vẽ sau, hình nào là hình chữ nhật?</a:t>
            </a:r>
            <a:endParaRPr lang="en-US" sz="3000" b="1">
              <a:solidFill>
                <a:srgbClr val="0070C0"/>
              </a:solidFill>
            </a:endParaRP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26933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xmlns="" id="{A3A062DA-93BF-4842-B601-4404401BCCE3}"/>
              </a:ext>
            </a:extLst>
          </p:cNvPr>
          <p:cNvSpPr txBox="1"/>
          <p:nvPr/>
        </p:nvSpPr>
        <p:spPr>
          <a:xfrm>
            <a:off x="2074524" y="584349"/>
            <a:ext cx="8859044" cy="584775"/>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Vì sao hình 4 không phải hình chữ nhật?</a:t>
            </a:r>
          </a:p>
        </p:txBody>
      </p:sp>
      <p:pic>
        <p:nvPicPr>
          <p:cNvPr id="19" name="Picture 18">
            <a:extLst>
              <a:ext uri="{FF2B5EF4-FFF2-40B4-BE49-F238E27FC236}">
                <a16:creationId xmlns:a16="http://schemas.microsoft.com/office/drawing/2014/main" xmlns="" id="{8D20AD05-64A2-42E7-9064-8A48D7253FD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1792" y="1493503"/>
            <a:ext cx="7226605" cy="5003550"/>
          </a:xfrm>
          <a:prstGeom prst="rect">
            <a:avLst/>
          </a:prstGeom>
          <a:noFill/>
          <a:ln>
            <a:noFill/>
          </a:ln>
        </p:spPr>
      </p:pic>
      <p:sp>
        <p:nvSpPr>
          <p:cNvPr id="13" name="Oval 12">
            <a:extLst>
              <a:ext uri="{FF2B5EF4-FFF2-40B4-BE49-F238E27FC236}">
                <a16:creationId xmlns:a16="http://schemas.microsoft.com/office/drawing/2014/main" xmlns="" id="{B97393BB-4449-4976-A901-730F9F56A136}"/>
              </a:ext>
            </a:extLst>
          </p:cNvPr>
          <p:cNvSpPr/>
          <p:nvPr/>
        </p:nvSpPr>
        <p:spPr>
          <a:xfrm>
            <a:off x="5447899" y="3430756"/>
            <a:ext cx="1135781" cy="5943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855CBAE-F7C5-4903-AD2F-E7CA04BDAEEE}"/>
              </a:ext>
            </a:extLst>
          </p:cNvPr>
          <p:cNvSpPr/>
          <p:nvPr/>
        </p:nvSpPr>
        <p:spPr>
          <a:xfrm>
            <a:off x="8922619" y="3311091"/>
            <a:ext cx="933650" cy="510138"/>
          </a:xfrm>
          <a:prstGeom prst="ellipse">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 name="Picture 15" descr="A picture containing toy, doll&#10;&#10;Description automatically generated">
            <a:extLst>
              <a:ext uri="{FF2B5EF4-FFF2-40B4-BE49-F238E27FC236}">
                <a16:creationId xmlns:a16="http://schemas.microsoft.com/office/drawing/2014/main" xmlns="" id="{66E00B30-95C0-4D5F-8436-0B9CAB07E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62" y="641659"/>
            <a:ext cx="1942211" cy="1942211"/>
          </a:xfrm>
          <a:prstGeom prst="rect">
            <a:avLst/>
          </a:prstGeom>
        </p:spPr>
      </p:pic>
      <p:sp>
        <p:nvSpPr>
          <p:cNvPr id="17" name="!!4">
            <a:extLst>
              <a:ext uri="{FF2B5EF4-FFF2-40B4-BE49-F238E27FC236}">
                <a16:creationId xmlns:a16="http://schemas.microsoft.com/office/drawing/2014/main" xmlns="" id="{50407576-3196-4652-8D0A-D1850DA5D210}"/>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spTree>
    <p:extLst>
      <p:ext uri="{BB962C8B-B14F-4D97-AF65-F5344CB8AC3E}">
        <p14:creationId xmlns:p14="http://schemas.microsoft.com/office/powerpoint/2010/main" val="395883931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C771E190-FEB2-4337-A955-8F6A819B8B7A}"/>
              </a:ext>
            </a:extLst>
          </p:cNvPr>
          <p:cNvSpPr txBox="1"/>
          <p:nvPr/>
        </p:nvSpPr>
        <p:spPr>
          <a:xfrm>
            <a:off x="-718971" y="6408473"/>
            <a:ext cx="3439638" cy="369332"/>
          </a:xfrm>
          <a:prstGeom prst="rect">
            <a:avLst/>
          </a:prstGeom>
          <a:noFill/>
        </p:spPr>
        <p:txBody>
          <a:bodyPr wrap="square">
            <a:spAutoFit/>
          </a:bodyPr>
          <a:lstStyle/>
          <a:p>
            <a:pPr algn="ctr"/>
            <a:r>
              <a:rPr lang="en-US" b="1" i="1">
                <a:solidFill>
                  <a:srgbClr val="7030A0"/>
                </a:solidFill>
                <a:latin typeface="Arial" panose="020B0604020202020204" pitchFamily="34" charset="0"/>
              </a:rPr>
              <a:t>Hoạt động nhóm</a:t>
            </a:r>
          </a:p>
        </p:txBody>
      </p:sp>
      <p:pic>
        <p:nvPicPr>
          <p:cNvPr id="14" name="Picture 13" descr="A picture containing toy, doll&#10;&#10;Description automatically generated">
            <a:extLst>
              <a:ext uri="{FF2B5EF4-FFF2-40B4-BE49-F238E27FC236}">
                <a16:creationId xmlns:a16="http://schemas.microsoft.com/office/drawing/2014/main" xmlns="" id="{8B445420-D319-406D-9788-84D327DABC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73" y="1522297"/>
            <a:ext cx="1942211" cy="1942211"/>
          </a:xfrm>
          <a:prstGeom prst="rect">
            <a:avLst/>
          </a:prstGeom>
        </p:spPr>
      </p:pic>
      <p:pic>
        <p:nvPicPr>
          <p:cNvPr id="15" name="Picture 14" descr="A group of children looking at a computer&#10;&#10;Description automatically generated with low confidence">
            <a:extLst>
              <a:ext uri="{FF2B5EF4-FFF2-40B4-BE49-F238E27FC236}">
                <a16:creationId xmlns:a16="http://schemas.microsoft.com/office/drawing/2014/main" xmlns="" id="{DE42CD80-835F-4126-B69F-DC3F02945AC3}"/>
              </a:ext>
            </a:extLst>
          </p:cNvPr>
          <p:cNvPicPr>
            <a:picLocks noChangeAspect="1"/>
          </p:cNvPicPr>
          <p:nvPr/>
        </p:nvPicPr>
        <p:blipFill>
          <a:blip r:embed="rId4"/>
          <a:stretch>
            <a:fillRect/>
          </a:stretch>
        </p:blipFill>
        <p:spPr>
          <a:xfrm>
            <a:off x="1988679" y="4356311"/>
            <a:ext cx="4841507" cy="2473975"/>
          </a:xfrm>
          <a:prstGeom prst="rect">
            <a:avLst/>
          </a:prstGeom>
        </p:spPr>
      </p:pic>
      <p:sp>
        <p:nvSpPr>
          <p:cNvPr id="16" name="Rectangle 15">
            <a:extLst>
              <a:ext uri="{FF2B5EF4-FFF2-40B4-BE49-F238E27FC236}">
                <a16:creationId xmlns:a16="http://schemas.microsoft.com/office/drawing/2014/main" xmlns="" id="{D9A1ED60-F79B-4CDB-8069-FD5A54EB4AC2}"/>
              </a:ext>
            </a:extLst>
          </p:cNvPr>
          <p:cNvSpPr/>
          <p:nvPr/>
        </p:nvSpPr>
        <p:spPr>
          <a:xfrm>
            <a:off x="2475742" y="1142613"/>
            <a:ext cx="7426840" cy="2585323"/>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Hãy tìm và viết các vật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có dạng là hình chữ nhật </a:t>
            </a:r>
          </a:p>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trong lớp học</a:t>
            </a:r>
          </a:p>
        </p:txBody>
      </p:sp>
    </p:spTree>
    <p:extLst>
      <p:ext uri="{BB962C8B-B14F-4D97-AF65-F5344CB8AC3E}">
        <p14:creationId xmlns:p14="http://schemas.microsoft.com/office/powerpoint/2010/main" val="411613862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4213228"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sp>
        <p:nvSpPr>
          <p:cNvPr id="9" name="TextBox 8">
            <a:extLst>
              <a:ext uri="{FF2B5EF4-FFF2-40B4-BE49-F238E27FC236}">
                <a16:creationId xmlns:a16="http://schemas.microsoft.com/office/drawing/2014/main" xmlns="" id="{0C1636CB-F873-424E-BF5E-90D1E8E98847}"/>
              </a:ext>
            </a:extLst>
          </p:cNvPr>
          <p:cNvSpPr txBox="1"/>
          <p:nvPr/>
        </p:nvSpPr>
        <p:spPr>
          <a:xfrm>
            <a:off x="495509" y="1263288"/>
            <a:ext cx="10458040" cy="1261884"/>
          </a:xfrm>
          <a:prstGeom prst="rect">
            <a:avLst/>
          </a:prstGeom>
          <a:noFill/>
          <a:ln>
            <a:noFill/>
          </a:ln>
        </p:spPr>
        <p:txBody>
          <a:bodyPr wrap="square" rtlCol="0">
            <a:spAutoFit/>
          </a:bodyPr>
          <a:lstStyle/>
          <a:p>
            <a:r>
              <a:rPr lang="en-US" sz="3800">
                <a:solidFill>
                  <a:srgbClr val="1B1B90"/>
                </a:solidFill>
                <a:latin typeface="Arial" panose="020B0604020202020204" pitchFamily="34" charset="0"/>
                <a:cs typeface="Arial" panose="020B0604020202020204" pitchFamily="34" charset="0"/>
              </a:rPr>
              <a:t>Ví dụ 1: Dùng ê ke vẽ hình chữ nhật ABCD, biết:                   và</a:t>
            </a:r>
          </a:p>
        </p:txBody>
      </p:sp>
      <p:graphicFrame>
        <p:nvGraphicFramePr>
          <p:cNvPr id="11" name="Object 10">
            <a:extLst>
              <a:ext uri="{FF2B5EF4-FFF2-40B4-BE49-F238E27FC236}">
                <a16:creationId xmlns:a16="http://schemas.microsoft.com/office/drawing/2014/main" xmlns="" id="{58461908-5C52-43C3-9E5A-84E459DABE61}"/>
              </a:ext>
            </a:extLst>
          </p:cNvPr>
          <p:cNvGraphicFramePr>
            <a:graphicFrameLocks noChangeAspect="1"/>
          </p:cNvGraphicFramePr>
          <p:nvPr>
            <p:extLst>
              <p:ext uri="{D42A27DB-BD31-4B8C-83A1-F6EECF244321}">
                <p14:modId xmlns:p14="http://schemas.microsoft.com/office/powerpoint/2010/main" val="2657900801"/>
              </p:ext>
            </p:extLst>
          </p:nvPr>
        </p:nvGraphicFramePr>
        <p:xfrm>
          <a:off x="1771552" y="1938338"/>
          <a:ext cx="2049462" cy="530225"/>
        </p:xfrm>
        <a:graphic>
          <a:graphicData uri="http://schemas.openxmlformats.org/presentationml/2006/ole">
            <mc:AlternateContent xmlns:mc="http://schemas.openxmlformats.org/markup-compatibility/2006">
              <mc:Choice xmlns:v="urn:schemas-microsoft-com:vml" Requires="v">
                <p:oleObj spid="_x0000_s2052" name="Equation" r:id="rId3" imgW="685800" imgH="177480" progId="Equation.DSMT4">
                  <p:embed/>
                </p:oleObj>
              </mc:Choice>
              <mc:Fallback>
                <p:oleObj name="Equation" r:id="rId3" imgW="685800" imgH="177480" progId="Equation.DSMT4">
                  <p:embed/>
                  <p:pic>
                    <p:nvPicPr>
                      <p:cNvPr id="0" name=""/>
                      <p:cNvPicPr/>
                      <p:nvPr/>
                    </p:nvPicPr>
                    <p:blipFill>
                      <a:blip r:embed="rId4"/>
                      <a:stretch>
                        <a:fillRect/>
                      </a:stretch>
                    </p:blipFill>
                    <p:spPr>
                      <a:xfrm>
                        <a:off x="1771552" y="1938338"/>
                        <a:ext cx="2049462" cy="5302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xmlns="" id="{D2441D2B-132D-4E4F-9961-0C3E894640B4}"/>
              </a:ext>
            </a:extLst>
          </p:cNvPr>
          <p:cNvGraphicFramePr>
            <a:graphicFrameLocks noChangeAspect="1"/>
          </p:cNvGraphicFramePr>
          <p:nvPr>
            <p:extLst>
              <p:ext uri="{D42A27DB-BD31-4B8C-83A1-F6EECF244321}">
                <p14:modId xmlns:p14="http://schemas.microsoft.com/office/powerpoint/2010/main" val="1931513503"/>
              </p:ext>
            </p:extLst>
          </p:nvPr>
        </p:nvGraphicFramePr>
        <p:xfrm>
          <a:off x="4805363" y="1936750"/>
          <a:ext cx="2089150" cy="531813"/>
        </p:xfrm>
        <a:graphic>
          <a:graphicData uri="http://schemas.openxmlformats.org/presentationml/2006/ole">
            <mc:AlternateContent xmlns:mc="http://schemas.openxmlformats.org/markup-compatibility/2006">
              <mc:Choice xmlns:v="urn:schemas-microsoft-com:vml" Requires="v">
                <p:oleObj spid="_x0000_s2053" name="Equation" r:id="rId5" imgW="698400" imgH="177480" progId="Equation.DSMT4">
                  <p:embed/>
                </p:oleObj>
              </mc:Choice>
              <mc:Fallback>
                <p:oleObj name="Equation" r:id="rId5" imgW="698400" imgH="177480" progId="Equation.DSMT4">
                  <p:embed/>
                  <p:pic>
                    <p:nvPicPr>
                      <p:cNvPr id="11" name="Object 10">
                        <a:extLst>
                          <a:ext uri="{FF2B5EF4-FFF2-40B4-BE49-F238E27FC236}">
                            <a16:creationId xmlns:a16="http://schemas.microsoft.com/office/drawing/2014/main" xmlns="" id="{58461908-5C52-43C3-9E5A-84E459DABE61}"/>
                          </a:ext>
                        </a:extLst>
                      </p:cNvPr>
                      <p:cNvPicPr/>
                      <p:nvPr/>
                    </p:nvPicPr>
                    <p:blipFill>
                      <a:blip r:embed="rId6"/>
                      <a:stretch>
                        <a:fillRect/>
                      </a:stretch>
                    </p:blipFill>
                    <p:spPr>
                      <a:xfrm>
                        <a:off x="4805363" y="1936750"/>
                        <a:ext cx="2089150" cy="531813"/>
                      </a:xfrm>
                      <a:prstGeom prst="rect">
                        <a:avLst/>
                      </a:prstGeom>
                    </p:spPr>
                  </p:pic>
                </p:oleObj>
              </mc:Fallback>
            </mc:AlternateContent>
          </a:graphicData>
        </a:graphic>
      </p:graphicFrame>
      <p:sp>
        <p:nvSpPr>
          <p:cNvPr id="12" name="Rectangle: Rounded Corners 11">
            <a:extLst>
              <a:ext uri="{FF2B5EF4-FFF2-40B4-BE49-F238E27FC236}">
                <a16:creationId xmlns:a16="http://schemas.microsoft.com/office/drawing/2014/main" xmlns="" id="{41D5FE03-B69D-4B0C-B2EA-4F829FC2FCC3}"/>
              </a:ext>
            </a:extLst>
          </p:cNvPr>
          <p:cNvSpPr/>
          <p:nvPr/>
        </p:nvSpPr>
        <p:spPr>
          <a:xfrm>
            <a:off x="629588" y="3059781"/>
            <a:ext cx="2233061" cy="567890"/>
          </a:xfrm>
          <a:prstGeom prst="roundRect">
            <a:avLst/>
          </a:prstGeom>
          <a:solidFill>
            <a:srgbClr val="FFD34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1F4E79"/>
                </a:solidFill>
                <a:latin typeface="Arial" panose="020B0604020202020204" pitchFamily="34" charset="0"/>
                <a:cs typeface="Arial" panose="020B0604020202020204" pitchFamily="34" charset="0"/>
              </a:rPr>
              <a:t>DỤNG CỤ</a:t>
            </a:r>
          </a:p>
        </p:txBody>
      </p:sp>
      <p:pic>
        <p:nvPicPr>
          <p:cNvPr id="1026" name="Picture 2" descr="Pencil Vector Resource [Free] | Pencil, Pencil png, Picture icon">
            <a:extLst>
              <a:ext uri="{FF2B5EF4-FFF2-40B4-BE49-F238E27FC236}">
                <a16:creationId xmlns:a16="http://schemas.microsoft.com/office/drawing/2014/main" xmlns="" id="{5CDCBFA0-4BA2-4358-9559-7D55E6816C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3026" y="3069260"/>
            <a:ext cx="1318877" cy="13173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icture containing text, device, measuring stick&#10;&#10;Description automatically generated">
            <a:extLst>
              <a:ext uri="{FF2B5EF4-FFF2-40B4-BE49-F238E27FC236}">
                <a16:creationId xmlns:a16="http://schemas.microsoft.com/office/drawing/2014/main" xmlns="" id="{DD0C1C44-2959-4203-B9F6-D9A727E09365}"/>
              </a:ext>
            </a:extLst>
          </p:cNvPr>
          <p:cNvPicPr>
            <a:picLocks noChangeAspect="1"/>
          </p:cNvPicPr>
          <p:nvPr/>
        </p:nvPicPr>
        <p:blipFill rotWithShape="1">
          <a:blip r:embed="rId8"/>
          <a:srcRect t="17562" b="19327"/>
          <a:stretch/>
        </p:blipFill>
        <p:spPr>
          <a:xfrm>
            <a:off x="3773326" y="4592223"/>
            <a:ext cx="2709680" cy="1710101"/>
          </a:xfrm>
          <a:prstGeom prst="rect">
            <a:avLst/>
          </a:prstGeom>
        </p:spPr>
      </p:pic>
      <p:sp>
        <p:nvSpPr>
          <p:cNvPr id="18" name="TextBox 17">
            <a:extLst>
              <a:ext uri="{FF2B5EF4-FFF2-40B4-BE49-F238E27FC236}">
                <a16:creationId xmlns:a16="http://schemas.microsoft.com/office/drawing/2014/main" xmlns="" id="{D346E419-FDCE-476F-9BE5-AE6ABA9B0327}"/>
              </a:ext>
            </a:extLst>
          </p:cNvPr>
          <p:cNvSpPr txBox="1"/>
          <p:nvPr/>
        </p:nvSpPr>
        <p:spPr>
          <a:xfrm>
            <a:off x="6490021" y="3435548"/>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Bút chì</a:t>
            </a:r>
          </a:p>
        </p:txBody>
      </p:sp>
      <p:sp>
        <p:nvSpPr>
          <p:cNvPr id="23" name="TextBox 22">
            <a:extLst>
              <a:ext uri="{FF2B5EF4-FFF2-40B4-BE49-F238E27FC236}">
                <a16:creationId xmlns:a16="http://schemas.microsoft.com/office/drawing/2014/main" xmlns="" id="{756322AC-7845-4CE3-AE08-075A69130642}"/>
              </a:ext>
            </a:extLst>
          </p:cNvPr>
          <p:cNvSpPr txBox="1"/>
          <p:nvPr/>
        </p:nvSpPr>
        <p:spPr>
          <a:xfrm>
            <a:off x="6488713" y="5154885"/>
            <a:ext cx="2627697"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Ê ke</a:t>
            </a:r>
          </a:p>
        </p:txBody>
      </p:sp>
    </p:spTree>
    <p:extLst>
      <p:ext uri="{BB962C8B-B14F-4D97-AF65-F5344CB8AC3E}">
        <p14:creationId xmlns:p14="http://schemas.microsoft.com/office/powerpoint/2010/main" val="1882657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63015659-9859-4FFA-97E0-E32674AFE21B}"/>
              </a:ext>
            </a:extLst>
          </p:cNvPr>
          <p:cNvPicPr>
            <a:picLocks noChangeAspect="1"/>
          </p:cNvPicPr>
          <p:nvPr/>
        </p:nvPicPr>
        <p:blipFill rotWithShape="1">
          <a:blip r:embed="rId4"/>
          <a:srcRect b="5330"/>
          <a:stretch/>
        </p:blipFill>
        <p:spPr>
          <a:xfrm>
            <a:off x="2962274" y="1584998"/>
            <a:ext cx="7726689" cy="4895793"/>
          </a:xfrm>
          <a:prstGeom prst="rect">
            <a:avLst/>
          </a:prstGeom>
        </p:spPr>
      </p:pic>
      <p:pic>
        <p:nvPicPr>
          <p:cNvPr id="23" name="Picture 22">
            <a:extLst>
              <a:ext uri="{FF2B5EF4-FFF2-40B4-BE49-F238E27FC236}">
                <a16:creationId xmlns:a16="http://schemas.microsoft.com/office/drawing/2014/main" xmlns="" id="{BEF2DDFC-84B0-43A3-9B30-7661E22A0D2C}"/>
              </a:ext>
            </a:extLst>
          </p:cNvPr>
          <p:cNvPicPr>
            <a:picLocks noChangeAspect="1"/>
          </p:cNvPicPr>
          <p:nvPr/>
        </p:nvPicPr>
        <p:blipFill>
          <a:blip r:embed="rId5"/>
          <a:stretch>
            <a:fillRect/>
          </a:stretch>
        </p:blipFill>
        <p:spPr>
          <a:xfrm>
            <a:off x="5200011" y="1702255"/>
            <a:ext cx="533980" cy="4136601"/>
          </a:xfrm>
          <a:prstGeom prst="rect">
            <a:avLst/>
          </a:prstGeom>
        </p:spPr>
      </p:pic>
      <p:pic>
        <p:nvPicPr>
          <p:cNvPr id="22" name="Picture 21">
            <a:extLst>
              <a:ext uri="{FF2B5EF4-FFF2-40B4-BE49-F238E27FC236}">
                <a16:creationId xmlns:a16="http://schemas.microsoft.com/office/drawing/2014/main" xmlns="" id="{1D1DEDE1-7459-4D49-9E14-D37257D60590}"/>
              </a:ext>
            </a:extLst>
          </p:cNvPr>
          <p:cNvPicPr>
            <a:picLocks noChangeAspect="1"/>
          </p:cNvPicPr>
          <p:nvPr/>
        </p:nvPicPr>
        <p:blipFill>
          <a:blip r:embed="rId6"/>
          <a:stretch>
            <a:fillRect/>
          </a:stretch>
        </p:blipFill>
        <p:spPr>
          <a:xfrm>
            <a:off x="7905778" y="1641972"/>
            <a:ext cx="533981" cy="4136601"/>
          </a:xfrm>
          <a:prstGeom prst="rect">
            <a:avLst/>
          </a:prstGeom>
        </p:spPr>
      </p:pic>
      <p:pic>
        <p:nvPicPr>
          <p:cNvPr id="5" name="Picture 4">
            <a:extLst>
              <a:ext uri="{FF2B5EF4-FFF2-40B4-BE49-F238E27FC236}">
                <a16:creationId xmlns:a16="http://schemas.microsoft.com/office/drawing/2014/main" xmlns="" id="{9BEC4FD5-DC72-49AF-BDE6-CF1834C868EE}"/>
              </a:ext>
            </a:extLst>
          </p:cNvPr>
          <p:cNvPicPr>
            <a:picLocks noChangeAspect="1"/>
          </p:cNvPicPr>
          <p:nvPr/>
        </p:nvPicPr>
        <p:blipFill rotWithShape="1">
          <a:blip r:embed="rId7"/>
          <a:srcRect t="-1" b="1547"/>
          <a:stretch/>
        </p:blipFill>
        <p:spPr>
          <a:xfrm>
            <a:off x="191871" y="185639"/>
            <a:ext cx="6337301" cy="1161043"/>
          </a:xfrm>
          <a:prstGeom prst="rect">
            <a:avLst/>
          </a:prstGeom>
        </p:spPr>
      </p:pic>
      <p:pic>
        <p:nvPicPr>
          <p:cNvPr id="1026" name="Picture 2">
            <a:extLst>
              <a:ext uri="{FF2B5EF4-FFF2-40B4-BE49-F238E27FC236}">
                <a16:creationId xmlns:a16="http://schemas.microsoft.com/office/drawing/2014/main" xmlns="" id="{F7236178-DC77-4431-B9CC-883540B2A3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5170" y="116586"/>
            <a:ext cx="3355851" cy="56211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CB1E79D8-61F2-4142-952F-1B6A3DFDCA97}"/>
              </a:ext>
            </a:extLst>
          </p:cNvPr>
          <p:cNvPicPr>
            <a:picLocks noChangeAspect="1"/>
          </p:cNvPicPr>
          <p:nvPr/>
        </p:nvPicPr>
        <p:blipFill>
          <a:blip r:embed="rId9"/>
          <a:stretch>
            <a:fillRect/>
          </a:stretch>
        </p:blipFill>
        <p:spPr>
          <a:xfrm>
            <a:off x="5557828" y="2001099"/>
            <a:ext cx="2614940" cy="215067"/>
          </a:xfrm>
          <a:prstGeom prst="rect">
            <a:avLst/>
          </a:prstGeom>
        </p:spPr>
      </p:pic>
      <p:sp>
        <p:nvSpPr>
          <p:cNvPr id="12" name="TextBox 11">
            <a:extLst>
              <a:ext uri="{FF2B5EF4-FFF2-40B4-BE49-F238E27FC236}">
                <a16:creationId xmlns:a16="http://schemas.microsoft.com/office/drawing/2014/main" xmlns="" id="{1AA4A5A8-7C27-4883-A18C-BF154792F16D}"/>
              </a:ext>
            </a:extLst>
          </p:cNvPr>
          <p:cNvSpPr txBox="1"/>
          <p:nvPr/>
        </p:nvSpPr>
        <p:spPr>
          <a:xfrm>
            <a:off x="629990" y="246054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1</a:t>
            </a:r>
          </a:p>
        </p:txBody>
      </p:sp>
      <p:pic>
        <p:nvPicPr>
          <p:cNvPr id="14" name="Picture 2">
            <a:extLst>
              <a:ext uri="{FF2B5EF4-FFF2-40B4-BE49-F238E27FC236}">
                <a16:creationId xmlns:a16="http://schemas.microsoft.com/office/drawing/2014/main" xmlns="" id="{C922E583-4499-499A-ABF2-D14D673188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4702254" y="2018217"/>
            <a:ext cx="3395464" cy="56382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DB7BA195-F4A7-44B1-8E45-0E79ED848B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4487" y="98474"/>
            <a:ext cx="3392742" cy="568243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xmlns="" id="{A94B842C-CC14-4A42-8BFC-23616AE88DE4}"/>
              </a:ext>
            </a:extLst>
          </p:cNvPr>
          <p:cNvSpPr txBox="1"/>
          <p:nvPr/>
        </p:nvSpPr>
        <p:spPr>
          <a:xfrm>
            <a:off x="629990" y="298376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2</a:t>
            </a:r>
          </a:p>
        </p:txBody>
      </p:sp>
      <p:sp>
        <p:nvSpPr>
          <p:cNvPr id="20" name="TextBox 19">
            <a:extLst>
              <a:ext uri="{FF2B5EF4-FFF2-40B4-BE49-F238E27FC236}">
                <a16:creationId xmlns:a16="http://schemas.microsoft.com/office/drawing/2014/main" xmlns="" id="{8E1A55EA-000A-4F5F-AC5C-0D74A1A1F3ED}"/>
              </a:ext>
            </a:extLst>
          </p:cNvPr>
          <p:cNvSpPr txBox="1"/>
          <p:nvPr/>
        </p:nvSpPr>
        <p:spPr>
          <a:xfrm>
            <a:off x="608064" y="350698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3</a:t>
            </a:r>
          </a:p>
        </p:txBody>
      </p:sp>
      <p:sp>
        <p:nvSpPr>
          <p:cNvPr id="21" name="TextBox 20">
            <a:extLst>
              <a:ext uri="{FF2B5EF4-FFF2-40B4-BE49-F238E27FC236}">
                <a16:creationId xmlns:a16="http://schemas.microsoft.com/office/drawing/2014/main" xmlns="" id="{8A6CAA18-91F4-4245-8580-219707CB5388}"/>
              </a:ext>
            </a:extLst>
          </p:cNvPr>
          <p:cNvSpPr txBox="1"/>
          <p:nvPr/>
        </p:nvSpPr>
        <p:spPr>
          <a:xfrm>
            <a:off x="629991" y="4030209"/>
            <a:ext cx="1489096" cy="523220"/>
          </a:xfrm>
          <a:prstGeom prst="rect">
            <a:avLst/>
          </a:prstGeom>
          <a:noFill/>
        </p:spPr>
        <p:txBody>
          <a:bodyPr wrap="square" rtlCol="0">
            <a:spAutoFit/>
          </a:bodyPr>
          <a:lstStyle/>
          <a:p>
            <a:r>
              <a:rPr lang="vi-VN" sz="2800" b="1" i="1">
                <a:solidFill>
                  <a:srgbClr val="1F4E79"/>
                </a:solidFill>
                <a:latin typeface="Arial" panose="020B0604020202020204" pitchFamily="34" charset="0"/>
                <a:cs typeface="Arial" panose="020B0604020202020204" pitchFamily="34" charset="0"/>
              </a:rPr>
              <a:t>Bướ</a:t>
            </a:r>
            <a:r>
              <a:rPr lang="en-US" sz="2800" b="1" i="1">
                <a:solidFill>
                  <a:srgbClr val="1F4E79"/>
                </a:solidFill>
                <a:latin typeface="Arial" panose="020B0604020202020204" pitchFamily="34" charset="0"/>
                <a:cs typeface="Arial" panose="020B0604020202020204" pitchFamily="34" charset="0"/>
              </a:rPr>
              <a:t>c 4</a:t>
            </a:r>
          </a:p>
        </p:txBody>
      </p:sp>
      <p:pic>
        <p:nvPicPr>
          <p:cNvPr id="1030" name="Picture 6">
            <a:extLst>
              <a:ext uri="{FF2B5EF4-FFF2-40B4-BE49-F238E27FC236}">
                <a16:creationId xmlns:a16="http://schemas.microsoft.com/office/drawing/2014/main" xmlns="" id="{C81F6A46-48B7-4A96-83D0-5D26EF17E1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147" y="5412704"/>
            <a:ext cx="173355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D090E4C1-2EB8-4A8B-9B5B-8195ABF48360}"/>
              </a:ext>
            </a:extLst>
          </p:cNvPr>
          <p:cNvPicPr>
            <a:picLocks noChangeAspect="1"/>
          </p:cNvPicPr>
          <p:nvPr/>
        </p:nvPicPr>
        <p:blipFill>
          <a:blip r:embed="rId12"/>
          <a:stretch>
            <a:fillRect/>
          </a:stretch>
        </p:blipFill>
        <p:spPr>
          <a:xfrm>
            <a:off x="5276877" y="5554982"/>
            <a:ext cx="3059403" cy="565861"/>
          </a:xfrm>
          <a:prstGeom prst="rect">
            <a:avLst/>
          </a:prstGeom>
        </p:spPr>
      </p:pic>
      <p:pic>
        <p:nvPicPr>
          <p:cNvPr id="1032" name="Picture 8">
            <a:extLst>
              <a:ext uri="{FF2B5EF4-FFF2-40B4-BE49-F238E27FC236}">
                <a16:creationId xmlns:a16="http://schemas.microsoft.com/office/drawing/2014/main" xmlns="" id="{A4BC4A01-035E-4310-8A2F-56D0C02A51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853" y="4146524"/>
            <a:ext cx="149542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xmlns="" id="{B4E138F1-B02A-4156-8CA5-0A9AC7D8AE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68713" y="3103039"/>
            <a:ext cx="1771650" cy="179070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xmlns="" id="{79E0917A-82DF-42A3-8587-5F6FD66E17EA}"/>
              </a:ext>
            </a:extLst>
          </p:cNvPr>
          <p:cNvSpPr txBox="1"/>
          <p:nvPr/>
        </p:nvSpPr>
        <p:spPr>
          <a:xfrm>
            <a:off x="20597" y="6496576"/>
            <a:ext cx="5256280" cy="523220"/>
          </a:xfrm>
          <a:prstGeom prst="rect">
            <a:avLst/>
          </a:prstGeom>
          <a:noFill/>
        </p:spPr>
        <p:txBody>
          <a:bodyPr wrap="square">
            <a:spAutoFit/>
          </a:bodyPr>
          <a:lstStyle/>
          <a:p>
            <a:r>
              <a:rPr lang="en-US" sz="1400" b="1" i="1">
                <a:solidFill>
                  <a:schemeClr val="bg1"/>
                </a:solidFill>
                <a:latin typeface="Arial" panose="020B0604020202020204" pitchFamily="34" charset="0"/>
                <a:cs typeface="Arial" panose="020B0604020202020204" pitchFamily="34" charset="0"/>
              </a:rPr>
              <a:t>Hình ảnh thước Eke bản quyền của thầy Nguyễn Gia Huy.</a:t>
            </a:r>
          </a:p>
          <a:p>
            <a:endParaRPr lang="en-US" sz="1400" i="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95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50" fill="hold"/>
                                        <p:tgtEl>
                                          <p:spTgt spid="12"/>
                                        </p:tgtEl>
                                        <p:attrNameLst>
                                          <p:attrName>style.color</p:attrName>
                                        </p:attrNameLst>
                                      </p:cBhvr>
                                      <p:to>
                                        <a:schemeClr val="accent2"/>
                                      </p:to>
                                    </p:animClr>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7" presetID="37"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1000"/>
                                        <p:tgtEl>
                                          <p:spTgt spid="1026"/>
                                        </p:tgtEl>
                                      </p:cBhvr>
                                    </p:animEffect>
                                    <p:anim calcmode="lin" valueType="num">
                                      <p:cBhvr>
                                        <p:cTn id="10" dur="1000" fill="hold"/>
                                        <p:tgtEl>
                                          <p:spTgt spid="1026"/>
                                        </p:tgtEl>
                                        <p:attrNameLst>
                                          <p:attrName>ppt_x</p:attrName>
                                        </p:attrNameLst>
                                      </p:cBhvr>
                                      <p:tavLst>
                                        <p:tav tm="0">
                                          <p:val>
                                            <p:strVal val="#ppt_x"/>
                                          </p:val>
                                        </p:tav>
                                        <p:tav tm="100000">
                                          <p:val>
                                            <p:strVal val="#ppt_x"/>
                                          </p:val>
                                        </p:tav>
                                      </p:tavLst>
                                    </p:anim>
                                    <p:anim calcmode="lin" valueType="num">
                                      <p:cBhvr>
                                        <p:cTn id="11" dur="900" decel="100000" fill="hold"/>
                                        <p:tgtEl>
                                          <p:spTgt spid="1026"/>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026"/>
                                        </p:tgtEl>
                                        <p:attrNameLst>
                                          <p:attrName>ppt_y</p:attrName>
                                        </p:attrNameLst>
                                      </p:cBhvr>
                                      <p:tavLst>
                                        <p:tav tm="0">
                                          <p:val>
                                            <p:strVal val="#ppt_y-.03"/>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900" decel="100000" fill="hold"/>
                                        <p:tgtEl>
                                          <p:spTgt spid="103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30"/>
                                        </p:tgtEl>
                                        <p:attrNameLst>
                                          <p:attrName>ppt_y</p:attrName>
                                        </p:attrNameLst>
                                      </p:cBhvr>
                                      <p:tavLst>
                                        <p:tav tm="0">
                                          <p:val>
                                            <p:strVal val="#ppt_y-.03"/>
                                          </p:val>
                                        </p:tav>
                                        <p:tav tm="100000">
                                          <p:val>
                                            <p:strVal val="#ppt_y"/>
                                          </p:val>
                                        </p:tav>
                                      </p:tavLst>
                                    </p:anim>
                                  </p:childTnLst>
                                </p:cTn>
                              </p:par>
                            </p:childTnLst>
                          </p:cTn>
                        </p:par>
                        <p:par>
                          <p:cTn id="19" fill="hold">
                            <p:stCondLst>
                              <p:cond delay="1000"/>
                            </p:stCondLst>
                            <p:childTnLst>
                              <p:par>
                                <p:cTn id="20" presetID="18" presetClass="entr" presetSubtype="6"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strips(downRight)">
                                      <p:cBhvr>
                                        <p:cTn id="22" dur="1000"/>
                                        <p:tgtEl>
                                          <p:spTgt spid="18"/>
                                        </p:tgtEl>
                                      </p:cBhvr>
                                    </p:animEffect>
                                  </p:childTnLst>
                                </p:cTn>
                              </p:par>
                              <p:par>
                                <p:cTn id="23" presetID="63" presetClass="path" presetSubtype="0" accel="50000" decel="50000" fill="hold" nodeType="withEffect">
                                  <p:stCondLst>
                                    <p:cond delay="500"/>
                                  </p:stCondLst>
                                  <p:childTnLst>
                                    <p:animMotion origin="layout" path="M -0.00091 -0.00394 L 0.20105 3.7037E-7 " pathEditMode="relative" rAng="0" ptsTypes="AA">
                                      <p:cBhvr>
                                        <p:cTn id="24" dur="1000" fill="hold"/>
                                        <p:tgtEl>
                                          <p:spTgt spid="1030"/>
                                        </p:tgtEl>
                                        <p:attrNameLst>
                                          <p:attrName>ppt_x</p:attrName>
                                          <p:attrName>ppt_y</p:attrName>
                                        </p:attrNameLst>
                                      </p:cBhvr>
                                      <p:rCtr x="10091" y="185"/>
                                    </p:animMotion>
                                  </p:childTnLst>
                                  <p:subTnLst>
                                    <p:audio>
                                      <p:cMediaNode>
                                        <p:cTn display="0" masterRel="sameClick">
                                          <p:stCondLst>
                                            <p:cond evt="begin" delay="0">
                                              <p:tn val="23"/>
                                            </p:cond>
                                          </p:stCondLst>
                                          <p:endCondLst>
                                            <p:cond evt="onStopAudio" delay="0">
                                              <p:tgtEl>
                                                <p:sldTgt/>
                                              </p:tgtEl>
                                            </p:cond>
                                          </p:endCondLst>
                                        </p:cTn>
                                        <p:tgtEl>
                                          <p:sndTgt r:embed="rId3" name="voltage.wav"/>
                                        </p:tgtEl>
                                      </p:cMediaNode>
                                    </p:audio>
                                  </p:subTnLst>
                                </p:cTn>
                              </p:par>
                            </p:childTnLst>
                          </p:cTn>
                        </p:par>
                        <p:par>
                          <p:cTn id="25" fill="hold">
                            <p:stCondLst>
                              <p:cond delay="2500"/>
                            </p:stCondLst>
                            <p:childTnLst>
                              <p:par>
                                <p:cTn id="26" presetID="10" presetClass="exit" presetSubtype="0" fill="hold" nodeType="afterEffect">
                                  <p:stCondLst>
                                    <p:cond delay="0"/>
                                  </p:stCondLst>
                                  <p:childTnLst>
                                    <p:animEffect transition="out" filter="fade">
                                      <p:cBhvr>
                                        <p:cTn id="27" dur="500"/>
                                        <p:tgtEl>
                                          <p:spTgt spid="1030"/>
                                        </p:tgtEl>
                                      </p:cBhvr>
                                    </p:animEffect>
                                    <p:set>
                                      <p:cBhvr>
                                        <p:cTn id="28"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 presetClass="emph" presetSubtype="2" fill="hold" grpId="0" nodeType="clickEffect">
                                  <p:stCondLst>
                                    <p:cond delay="0"/>
                                  </p:stCondLst>
                                  <p:childTnLst>
                                    <p:animClr clrSpc="rgb" dir="cw">
                                      <p:cBhvr override="childStyle">
                                        <p:cTn id="33" dur="250" fill="hold"/>
                                        <p:tgtEl>
                                          <p:spTgt spid="19"/>
                                        </p:tgtEl>
                                        <p:attrNameLst>
                                          <p:attrName>style.color</p:attrName>
                                        </p:attrNameLst>
                                      </p:cBhvr>
                                      <p:to>
                                        <a:schemeClr val="accent2"/>
                                      </p:to>
                                    </p:animClr>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par>
                                <p:cTn id="34" presetID="42" presetClass="entr" presetSubtype="0"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fade">
                                      <p:cBhvr>
                                        <p:cTn id="36" dur="1000"/>
                                        <p:tgtEl>
                                          <p:spTgt spid="1032"/>
                                        </p:tgtEl>
                                      </p:cBhvr>
                                    </p:animEffect>
                                    <p:anim calcmode="lin" valueType="num">
                                      <p:cBhvr>
                                        <p:cTn id="37" dur="1000" fill="hold"/>
                                        <p:tgtEl>
                                          <p:spTgt spid="1032"/>
                                        </p:tgtEl>
                                        <p:attrNameLst>
                                          <p:attrName>ppt_x</p:attrName>
                                        </p:attrNameLst>
                                      </p:cBhvr>
                                      <p:tavLst>
                                        <p:tav tm="0">
                                          <p:val>
                                            <p:strVal val="#ppt_x"/>
                                          </p:val>
                                        </p:tav>
                                        <p:tav tm="100000">
                                          <p:val>
                                            <p:strVal val="#ppt_x"/>
                                          </p:val>
                                        </p:tav>
                                      </p:tavLst>
                                    </p:anim>
                                    <p:anim calcmode="lin" valueType="num">
                                      <p:cBhvr>
                                        <p:cTn id="38" dur="1000" fill="hold"/>
                                        <p:tgtEl>
                                          <p:spTgt spid="1032"/>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64" presetClass="path" presetSubtype="0" accel="50000" decel="50000" fill="hold" nodeType="afterEffect">
                                  <p:stCondLst>
                                    <p:cond delay="0"/>
                                  </p:stCondLst>
                                  <p:childTnLst>
                                    <p:animMotion origin="layout" path="M 0.02565 0.02083 L 0.02369 -0.49815 " pathEditMode="relative" rAng="0" ptsTypes="AA">
                                      <p:cBhvr>
                                        <p:cTn id="41" dur="2000" fill="hold"/>
                                        <p:tgtEl>
                                          <p:spTgt spid="1032"/>
                                        </p:tgtEl>
                                        <p:attrNameLst>
                                          <p:attrName>ppt_x</p:attrName>
                                          <p:attrName>ppt_y</p:attrName>
                                        </p:attrNameLst>
                                      </p:cBhvr>
                                      <p:rCtr x="-104" y="-25949"/>
                                    </p:animMotion>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2" presetID="22" presetClass="entr" presetSubtype="4"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2000"/>
                                        <p:tgtEl>
                                          <p:spTgt spid="23"/>
                                        </p:tgtEl>
                                      </p:cBhvr>
                                    </p:animEffect>
                                  </p:childTnLst>
                                </p:cTn>
                              </p:par>
                            </p:childTnLst>
                          </p:cTn>
                        </p:par>
                        <p:par>
                          <p:cTn id="45" fill="hold">
                            <p:stCondLst>
                              <p:cond delay="3000"/>
                            </p:stCondLst>
                            <p:childTnLst>
                              <p:par>
                                <p:cTn id="46" presetID="22" presetClass="exit" presetSubtype="4" fill="hold" nodeType="afterEffect">
                                  <p:stCondLst>
                                    <p:cond delay="0"/>
                                  </p:stCondLst>
                                  <p:childTnLst>
                                    <p:animEffect transition="out" filter="wipe(down)">
                                      <p:cBhvr>
                                        <p:cTn id="47" dur="500"/>
                                        <p:tgtEl>
                                          <p:spTgt spid="1032"/>
                                        </p:tgtEl>
                                      </p:cBhvr>
                                    </p:animEffect>
                                    <p:set>
                                      <p:cBhvr>
                                        <p:cTn id="48" dur="1" fill="hold">
                                          <p:stCondLst>
                                            <p:cond delay="499"/>
                                          </p:stCondLst>
                                        </p:cTn>
                                        <p:tgtEl>
                                          <p:spTgt spid="1032"/>
                                        </p:tgtEl>
                                        <p:attrNameLst>
                                          <p:attrName>style.visibility</p:attrName>
                                        </p:attrNameLst>
                                      </p:cBhvr>
                                      <p:to>
                                        <p:strVal val="hidden"/>
                                      </p:to>
                                    </p:set>
                                  </p:childTnLst>
                                </p:cTn>
                              </p:par>
                              <p:par>
                                <p:cTn id="49" presetID="37" presetClass="exit" presetSubtype="0" fill="hold" nodeType="withEffect">
                                  <p:stCondLst>
                                    <p:cond delay="0"/>
                                  </p:stCondLst>
                                  <p:childTnLst>
                                    <p:animEffect transition="out" filter="fade">
                                      <p:cBhvr>
                                        <p:cTn id="50" dur="1000"/>
                                        <p:tgtEl>
                                          <p:spTgt spid="1026"/>
                                        </p:tgtEl>
                                      </p:cBhvr>
                                    </p:animEffect>
                                    <p:anim calcmode="lin" valueType="num">
                                      <p:cBhvr>
                                        <p:cTn id="51" dur="1000"/>
                                        <p:tgtEl>
                                          <p:spTgt spid="1026"/>
                                        </p:tgtEl>
                                        <p:attrNameLst>
                                          <p:attrName>ppt_x</p:attrName>
                                        </p:attrNameLst>
                                      </p:cBhvr>
                                      <p:tavLst>
                                        <p:tav tm="0">
                                          <p:val>
                                            <p:strVal val="ppt_x"/>
                                          </p:val>
                                        </p:tav>
                                        <p:tav tm="100000">
                                          <p:val>
                                            <p:strVal val="ppt_x"/>
                                          </p:val>
                                        </p:tav>
                                      </p:tavLst>
                                    </p:anim>
                                    <p:anim calcmode="lin" valueType="num">
                                      <p:cBhvr>
                                        <p:cTn id="52" dur="100" decel="100000"/>
                                        <p:tgtEl>
                                          <p:spTgt spid="1026"/>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1026"/>
                                        </p:tgtEl>
                                        <p:attrNameLst>
                                          <p:attrName>ppt_y</p:attrName>
                                        </p:attrNameLst>
                                      </p:cBhvr>
                                      <p:tavLst>
                                        <p:tav tm="0">
                                          <p:val>
                                            <p:strVal val="ppt_y"/>
                                          </p:val>
                                        </p:tav>
                                        <p:tav tm="100000">
                                          <p:val>
                                            <p:strVal val="ppt_y+1"/>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3" presetClass="emph" presetSubtype="2" fill="hold" grpId="0" nodeType="clickEffect">
                                  <p:stCondLst>
                                    <p:cond delay="0"/>
                                  </p:stCondLst>
                                  <p:childTnLst>
                                    <p:animClr clrSpc="rgb" dir="cw">
                                      <p:cBhvr override="childStyle">
                                        <p:cTn id="59" dur="250" fill="hold"/>
                                        <p:tgtEl>
                                          <p:spTgt spid="20"/>
                                        </p:tgtEl>
                                        <p:attrNameLst>
                                          <p:attrName>style.color</p:attrName>
                                        </p:attrNameLst>
                                      </p:cBhvr>
                                      <p:to>
                                        <a:schemeClr val="accent2"/>
                                      </p:to>
                                    </p:animClr>
                                  </p:childTnLst>
                                  <p:subTnLst>
                                    <p:audio>
                                      <p:cMediaNode>
                                        <p:cTn display="0" masterRel="sameClick">
                                          <p:stCondLst>
                                            <p:cond evt="begin" delay="0">
                                              <p:tn val="58"/>
                                            </p:cond>
                                          </p:stCondLst>
                                          <p:endCondLst>
                                            <p:cond evt="onStopAudio" delay="0">
                                              <p:tgtEl>
                                                <p:sldTgt/>
                                              </p:tgtEl>
                                            </p:cond>
                                          </p:endCondLst>
                                        </p:cTn>
                                        <p:tgtEl>
                                          <p:sndTgt r:embed="rId2" name="cashreg.wav"/>
                                        </p:tgtEl>
                                      </p:cMediaNode>
                                    </p:audio>
                                  </p:subTnLst>
                                </p:cTn>
                              </p:par>
                              <p:par>
                                <p:cTn id="60" presetID="45" presetClass="entr" presetSubtype="0" fill="hold"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2000"/>
                                        <p:tgtEl>
                                          <p:spTgt spid="1028"/>
                                        </p:tgtEl>
                                      </p:cBhvr>
                                    </p:animEffect>
                                    <p:anim calcmode="lin" valueType="num">
                                      <p:cBhvr>
                                        <p:cTn id="63" dur="2000" fill="hold"/>
                                        <p:tgtEl>
                                          <p:spTgt spid="1028"/>
                                        </p:tgtEl>
                                        <p:attrNameLst>
                                          <p:attrName>ppt_w</p:attrName>
                                        </p:attrNameLst>
                                      </p:cBhvr>
                                      <p:tavLst>
                                        <p:tav tm="0" fmla="#ppt_w*sin(2.5*pi*$)">
                                          <p:val>
                                            <p:fltVal val="0"/>
                                          </p:val>
                                        </p:tav>
                                        <p:tav tm="100000">
                                          <p:val>
                                            <p:fltVal val="1"/>
                                          </p:val>
                                        </p:tav>
                                      </p:tavLst>
                                    </p:anim>
                                    <p:anim calcmode="lin" valueType="num">
                                      <p:cBhvr>
                                        <p:cTn id="64" dur="2000" fill="hold"/>
                                        <p:tgtEl>
                                          <p:spTgt spid="1028"/>
                                        </p:tgtEl>
                                        <p:attrNameLst>
                                          <p:attrName>ppt_h</p:attrName>
                                        </p:attrNameLst>
                                      </p:cBhvr>
                                      <p:tavLst>
                                        <p:tav tm="0">
                                          <p:val>
                                            <p:strVal val="#ppt_h"/>
                                          </p:val>
                                        </p:tav>
                                        <p:tav tm="100000">
                                          <p:val>
                                            <p:strVal val="#ppt_h"/>
                                          </p:val>
                                        </p:tav>
                                      </p:tavLst>
                                    </p:anim>
                                  </p:childTnLst>
                                </p:cTn>
                              </p:par>
                              <p:par>
                                <p:cTn id="65" presetID="42"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1000"/>
                                        <p:tgtEl>
                                          <p:spTgt spid="1034"/>
                                        </p:tgtEl>
                                      </p:cBhvr>
                                    </p:animEffect>
                                    <p:anim calcmode="lin" valueType="num">
                                      <p:cBhvr>
                                        <p:cTn id="68" dur="1000" fill="hold"/>
                                        <p:tgtEl>
                                          <p:spTgt spid="1034"/>
                                        </p:tgtEl>
                                        <p:attrNameLst>
                                          <p:attrName>ppt_x</p:attrName>
                                        </p:attrNameLst>
                                      </p:cBhvr>
                                      <p:tavLst>
                                        <p:tav tm="0">
                                          <p:val>
                                            <p:strVal val="#ppt_x"/>
                                          </p:val>
                                        </p:tav>
                                        <p:tav tm="100000">
                                          <p:val>
                                            <p:strVal val="#ppt_x"/>
                                          </p:val>
                                        </p:tav>
                                      </p:tavLst>
                                    </p:anim>
                                    <p:anim calcmode="lin" valueType="num">
                                      <p:cBhvr>
                                        <p:cTn id="69" dur="1000" fill="hold"/>
                                        <p:tgtEl>
                                          <p:spTgt spid="1034"/>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22" presetClass="entr" presetSubtype="4" fill="hold" nodeType="afterEffect">
                                  <p:stCondLst>
                                    <p:cond delay="500"/>
                                  </p:stCondLst>
                                  <p:childTnLst>
                                    <p:set>
                                      <p:cBhvr>
                                        <p:cTn id="72" dur="1" fill="hold">
                                          <p:stCondLst>
                                            <p:cond delay="0"/>
                                          </p:stCondLst>
                                        </p:cTn>
                                        <p:tgtEl>
                                          <p:spTgt spid="22"/>
                                        </p:tgtEl>
                                        <p:attrNameLst>
                                          <p:attrName>style.visibility</p:attrName>
                                        </p:attrNameLst>
                                      </p:cBhvr>
                                      <p:to>
                                        <p:strVal val="visible"/>
                                      </p:to>
                                    </p:set>
                                    <p:animEffect transition="in" filter="wipe(down)">
                                      <p:cBhvr>
                                        <p:cTn id="73" dur="2000"/>
                                        <p:tgtEl>
                                          <p:spTgt spid="22"/>
                                        </p:tgtEl>
                                      </p:cBhvr>
                                    </p:animEffect>
                                  </p:childTnLst>
                                </p:cTn>
                              </p:par>
                              <p:par>
                                <p:cTn id="74" presetID="64" presetClass="path" presetSubtype="0" accel="50000" decel="50000" fill="hold" nodeType="withEffect">
                                  <p:stCondLst>
                                    <p:cond delay="500"/>
                                  </p:stCondLst>
                                  <p:childTnLst>
                                    <p:animMotion origin="layout" path="M -0.13008 0.17246 L -0.12565 -0.34375 " pathEditMode="relative" rAng="0" ptsTypes="AA">
                                      <p:cBhvr>
                                        <p:cTn id="75" dur="2000" fill="hold"/>
                                        <p:tgtEl>
                                          <p:spTgt spid="1034"/>
                                        </p:tgtEl>
                                        <p:attrNameLst>
                                          <p:attrName>ppt_x</p:attrName>
                                          <p:attrName>ppt_y</p:attrName>
                                        </p:attrNameLst>
                                      </p:cBhvr>
                                      <p:rCtr x="221" y="-25810"/>
                                    </p:animMotion>
                                  </p:childTnLst>
                                  <p:subTnLst>
                                    <p:audio>
                                      <p:cMediaNode>
                                        <p:cTn display="0" masterRel="sameClick">
                                          <p:stCondLst>
                                            <p:cond evt="begin" delay="0">
                                              <p:tn val="74"/>
                                            </p:cond>
                                          </p:stCondLst>
                                          <p:endCondLst>
                                            <p:cond evt="onStopAudio" delay="0">
                                              <p:tgtEl>
                                                <p:sldTgt/>
                                              </p:tgtEl>
                                            </p:cond>
                                          </p:endCondLst>
                                        </p:cTn>
                                        <p:tgtEl>
                                          <p:sndTgt r:embed="rId3" name="voltage.wav"/>
                                        </p:tgtEl>
                                      </p:cMediaNode>
                                    </p:audio>
                                  </p:subTnLst>
                                </p:cTn>
                              </p:par>
                            </p:childTnLst>
                          </p:cTn>
                        </p:par>
                        <p:par>
                          <p:cTn id="76" fill="hold">
                            <p:stCondLst>
                              <p:cond delay="4500"/>
                            </p:stCondLst>
                            <p:childTnLst>
                              <p:par>
                                <p:cTn id="77" presetID="22" presetClass="exit" presetSubtype="4" fill="hold" nodeType="afterEffect">
                                  <p:stCondLst>
                                    <p:cond delay="0"/>
                                  </p:stCondLst>
                                  <p:childTnLst>
                                    <p:animEffect transition="out" filter="wipe(down)">
                                      <p:cBhvr>
                                        <p:cTn id="78" dur="500"/>
                                        <p:tgtEl>
                                          <p:spTgt spid="1028"/>
                                        </p:tgtEl>
                                      </p:cBhvr>
                                    </p:animEffect>
                                    <p:set>
                                      <p:cBhvr>
                                        <p:cTn id="7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3" presetClass="emph" presetSubtype="2" fill="hold" grpId="0" nodeType="clickEffect">
                                  <p:stCondLst>
                                    <p:cond delay="0"/>
                                  </p:stCondLst>
                                  <p:childTnLst>
                                    <p:animClr clrSpc="rgb" dir="cw">
                                      <p:cBhvr override="childStyle">
                                        <p:cTn id="84" dur="250" fill="hold"/>
                                        <p:tgtEl>
                                          <p:spTgt spid="21"/>
                                        </p:tgtEl>
                                        <p:attrNameLst>
                                          <p:attrName>style.color</p:attrName>
                                        </p:attrNameLst>
                                      </p:cBhvr>
                                      <p:to>
                                        <a:schemeClr val="accent2"/>
                                      </p:to>
                                    </p:animClr>
                                  </p:childTnLst>
                                  <p:subTnLst>
                                    <p:audio>
                                      <p:cMediaNode>
                                        <p:cTn display="0" masterRel="sameClick">
                                          <p:stCondLst>
                                            <p:cond evt="begin" delay="0">
                                              <p:tn val="83"/>
                                            </p:cond>
                                          </p:stCondLst>
                                          <p:endCondLst>
                                            <p:cond evt="onStopAudio" delay="0">
                                              <p:tgtEl>
                                                <p:sldTgt/>
                                              </p:tgtEl>
                                            </p:cond>
                                          </p:endCondLst>
                                        </p:cTn>
                                        <p:tgtEl>
                                          <p:sndTgt r:embed="rId2" name="cashreg.wav"/>
                                        </p:tgtEl>
                                      </p:cMediaNode>
                                    </p:audio>
                                  </p:subTnLst>
                                </p:cTn>
                              </p:par>
                              <p:par>
                                <p:cTn id="85" presetID="47"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animEffect transition="in" filter="fade">
                                      <p:cBhvr>
                                        <p:cTn id="87" dur="1000"/>
                                        <p:tgtEl>
                                          <p:spTgt spid="14"/>
                                        </p:tgtEl>
                                      </p:cBhvr>
                                    </p:animEffect>
                                    <p:anim calcmode="lin" valueType="num">
                                      <p:cBhvr>
                                        <p:cTn id="88" dur="1000" fill="hold"/>
                                        <p:tgtEl>
                                          <p:spTgt spid="14"/>
                                        </p:tgtEl>
                                        <p:attrNameLst>
                                          <p:attrName>ppt_x</p:attrName>
                                        </p:attrNameLst>
                                      </p:cBhvr>
                                      <p:tavLst>
                                        <p:tav tm="0">
                                          <p:val>
                                            <p:strVal val="#ppt_x"/>
                                          </p:val>
                                        </p:tav>
                                        <p:tav tm="100000">
                                          <p:val>
                                            <p:strVal val="#ppt_x"/>
                                          </p:val>
                                        </p:tav>
                                      </p:tavLst>
                                    </p:anim>
                                    <p:anim calcmode="lin" valueType="num">
                                      <p:cBhvr>
                                        <p:cTn id="89" dur="1000" fill="hold"/>
                                        <p:tgtEl>
                                          <p:spTgt spid="14"/>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18" presetClass="entr" presetSubtype="6" fill="hold" nodeType="afterEffect">
                                  <p:stCondLst>
                                    <p:cond delay="500"/>
                                  </p:stCondLst>
                                  <p:childTnLst>
                                    <p:set>
                                      <p:cBhvr>
                                        <p:cTn id="92" dur="1" fill="hold">
                                          <p:stCondLst>
                                            <p:cond delay="0"/>
                                          </p:stCondLst>
                                        </p:cTn>
                                        <p:tgtEl>
                                          <p:spTgt spid="11"/>
                                        </p:tgtEl>
                                        <p:attrNameLst>
                                          <p:attrName>style.visibility</p:attrName>
                                        </p:attrNameLst>
                                      </p:cBhvr>
                                      <p:to>
                                        <p:strVal val="visible"/>
                                      </p:to>
                                    </p:set>
                                    <p:animEffect transition="in" filter="strips(downRight)">
                                      <p:cBhvr>
                                        <p:cTn id="93" dur="2000"/>
                                        <p:tgtEl>
                                          <p:spTgt spid="11"/>
                                        </p:tgtEl>
                                      </p:cBhvr>
                                    </p:animEffect>
                                  </p:childTnLst>
                                </p:cTn>
                              </p:par>
                              <p:par>
                                <p:cTn id="94" presetID="63" presetClass="path" presetSubtype="0" accel="50000" decel="50000" fill="hold" nodeType="withEffect">
                                  <p:stCondLst>
                                    <p:cond delay="500"/>
                                  </p:stCondLst>
                                  <p:childTnLst>
                                    <p:animMotion origin="layout" path="M -0.32786 -0.34375 L -0.13489 -0.34375 " pathEditMode="relative" rAng="0" ptsTypes="AA">
                                      <p:cBhvr>
                                        <p:cTn id="95" dur="2000" fill="hold"/>
                                        <p:tgtEl>
                                          <p:spTgt spid="1034"/>
                                        </p:tgtEl>
                                        <p:attrNameLst>
                                          <p:attrName>ppt_x</p:attrName>
                                          <p:attrName>ppt_y</p:attrName>
                                        </p:attrNameLst>
                                      </p:cBhvr>
                                      <p:rCtr x="9648" y="0"/>
                                    </p:animMotion>
                                  </p:childTnLst>
                                  <p:subTnLst>
                                    <p:audio>
                                      <p:cMediaNode>
                                        <p:cTn display="0" masterRel="sameClick">
                                          <p:stCondLst>
                                            <p:cond evt="begin" delay="0">
                                              <p:tn val="94"/>
                                            </p:cond>
                                          </p:stCondLst>
                                          <p:endCondLst>
                                            <p:cond evt="onStopAudio" delay="0">
                                              <p:tgtEl>
                                                <p:sldTgt/>
                                              </p:tgtEl>
                                            </p:cond>
                                          </p:endCondLst>
                                        </p:cTn>
                                        <p:tgtEl>
                                          <p:sndTgt r:embed="rId3" name="voltage.wav"/>
                                        </p:tgtEl>
                                      </p:cMediaNode>
                                    </p:audio>
                                  </p:subTnLst>
                                </p:cTn>
                              </p:par>
                            </p:childTnLst>
                          </p:cTn>
                        </p:par>
                        <p:par>
                          <p:cTn id="96" fill="hold">
                            <p:stCondLst>
                              <p:cond delay="3500"/>
                            </p:stCondLst>
                            <p:childTnLst>
                              <p:par>
                                <p:cTn id="97" presetID="23" presetClass="exit" presetSubtype="32" fill="hold" nodeType="afterEffect">
                                  <p:stCondLst>
                                    <p:cond delay="0"/>
                                  </p:stCondLst>
                                  <p:childTnLst>
                                    <p:anim calcmode="lin" valueType="num">
                                      <p:cBhvr>
                                        <p:cTn id="98" dur="500"/>
                                        <p:tgtEl>
                                          <p:spTgt spid="14"/>
                                        </p:tgtEl>
                                        <p:attrNameLst>
                                          <p:attrName>ppt_w</p:attrName>
                                        </p:attrNameLst>
                                      </p:cBhvr>
                                      <p:tavLst>
                                        <p:tav tm="0">
                                          <p:val>
                                            <p:strVal val="ppt_w"/>
                                          </p:val>
                                        </p:tav>
                                        <p:tav tm="100000">
                                          <p:val>
                                            <p:fltVal val="0"/>
                                          </p:val>
                                        </p:tav>
                                      </p:tavLst>
                                    </p:anim>
                                    <p:anim calcmode="lin" valueType="num">
                                      <p:cBhvr>
                                        <p:cTn id="99" dur="500"/>
                                        <p:tgtEl>
                                          <p:spTgt spid="14"/>
                                        </p:tgtEl>
                                        <p:attrNameLst>
                                          <p:attrName>ppt_h</p:attrName>
                                        </p:attrNameLst>
                                      </p:cBhvr>
                                      <p:tavLst>
                                        <p:tav tm="0">
                                          <p:val>
                                            <p:strVal val="ppt_h"/>
                                          </p:val>
                                        </p:tav>
                                        <p:tav tm="100000">
                                          <p:val>
                                            <p:fltVal val="0"/>
                                          </p:val>
                                        </p:tav>
                                      </p:tavLst>
                                    </p:anim>
                                    <p:set>
                                      <p:cBhvr>
                                        <p:cTn id="100" dur="1" fill="hold">
                                          <p:stCondLst>
                                            <p:cond delay="499"/>
                                          </p:stCondLst>
                                        </p:cTn>
                                        <p:tgtEl>
                                          <p:spTgt spid="14"/>
                                        </p:tgtEl>
                                        <p:attrNameLst>
                                          <p:attrName>style.visibility</p:attrName>
                                        </p:attrNameLst>
                                      </p:cBhvr>
                                      <p:to>
                                        <p:strVal val="hidden"/>
                                      </p:to>
                                    </p:set>
                                  </p:childTnLst>
                                </p:cTn>
                              </p:par>
                              <p:par>
                                <p:cTn id="101" presetID="23" presetClass="exit" presetSubtype="32" fill="hold" nodeType="withEffect">
                                  <p:stCondLst>
                                    <p:cond delay="0"/>
                                  </p:stCondLst>
                                  <p:childTnLst>
                                    <p:anim calcmode="lin" valueType="num">
                                      <p:cBhvr>
                                        <p:cTn id="102" dur="500"/>
                                        <p:tgtEl>
                                          <p:spTgt spid="1034"/>
                                        </p:tgtEl>
                                        <p:attrNameLst>
                                          <p:attrName>ppt_w</p:attrName>
                                        </p:attrNameLst>
                                      </p:cBhvr>
                                      <p:tavLst>
                                        <p:tav tm="0">
                                          <p:val>
                                            <p:strVal val="ppt_w"/>
                                          </p:val>
                                        </p:tav>
                                        <p:tav tm="100000">
                                          <p:val>
                                            <p:fltVal val="0"/>
                                          </p:val>
                                        </p:tav>
                                      </p:tavLst>
                                    </p:anim>
                                    <p:anim calcmode="lin" valueType="num">
                                      <p:cBhvr>
                                        <p:cTn id="103" dur="500"/>
                                        <p:tgtEl>
                                          <p:spTgt spid="1034"/>
                                        </p:tgtEl>
                                        <p:attrNameLst>
                                          <p:attrName>ppt_h</p:attrName>
                                        </p:attrNameLst>
                                      </p:cBhvr>
                                      <p:tavLst>
                                        <p:tav tm="0">
                                          <p:val>
                                            <p:strVal val="ppt_h"/>
                                          </p:val>
                                        </p:tav>
                                        <p:tav tm="100000">
                                          <p:val>
                                            <p:fltVal val="0"/>
                                          </p:val>
                                        </p:tav>
                                      </p:tavLst>
                                    </p:anim>
                                    <p:set>
                                      <p:cBhvr>
                                        <p:cTn id="104" dur="1" fill="hold">
                                          <p:stCondLst>
                                            <p:cond delay="499"/>
                                          </p:stCondLst>
                                        </p:cTn>
                                        <p:tgtEl>
                                          <p:spTgt spid="1034"/>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xmlns="" id="{EE278ABA-7F65-4A34-9F1F-59252434AA20}"/>
              </a:ext>
            </a:extLst>
          </p:cNvPr>
          <p:cNvSpPr txBox="1"/>
          <p:nvPr/>
        </p:nvSpPr>
        <p:spPr>
          <a:xfrm>
            <a:off x="1932266" y="844879"/>
            <a:ext cx="9155742" cy="4016484"/>
          </a:xfrm>
          <a:prstGeom prst="rect">
            <a:avLst/>
          </a:prstGeom>
          <a:noFill/>
        </p:spPr>
        <p:txBody>
          <a:bodyPr wrap="square">
            <a:spAutoFit/>
          </a:bodyPr>
          <a:lstStyle/>
          <a:p>
            <a:pPr algn="just">
              <a:spcAft>
                <a:spcPts val="600"/>
              </a:spcAft>
            </a:pPr>
            <a:r>
              <a:rPr lang="en-US" sz="3000" b="1" i="1">
                <a:solidFill>
                  <a:srgbClr val="1F4E79"/>
                </a:solidFill>
                <a:latin typeface="Arial" panose="020B0604020202020204" pitchFamily="34" charset="0"/>
              </a:rPr>
              <a:t>Bước 1:</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theo một cạnh góc vuông của ê ke đoạn thẳng AB = 6</a:t>
            </a:r>
            <a:r>
              <a:rPr lang="en-US" sz="3000" i="1">
                <a:solidFill>
                  <a:srgbClr val="1F4E79"/>
                </a:solidFill>
                <a:latin typeface="Arial" panose="020B0604020202020204" pitchFamily="34" charset="0"/>
              </a:rPr>
              <a:t>cm</a:t>
            </a:r>
          </a:p>
          <a:p>
            <a:pPr algn="just">
              <a:spcAft>
                <a:spcPts val="600"/>
              </a:spcAft>
            </a:pPr>
            <a:r>
              <a:rPr lang="en-US" sz="3000" b="1" i="1">
                <a:solidFill>
                  <a:srgbClr val="1F4E79"/>
                </a:solidFill>
                <a:latin typeface="Arial" panose="020B0604020202020204" pitchFamily="34" charset="0"/>
              </a:rPr>
              <a:t>Bước 2: </a:t>
            </a:r>
            <a:r>
              <a:rPr lang="en-US" sz="3000">
                <a:solidFill>
                  <a:srgbClr val="1F4E79"/>
                </a:solidFill>
                <a:latin typeface="Arial" panose="020B0604020202020204" pitchFamily="34" charset="0"/>
              </a:rPr>
              <a:t>Đặt đỉnh góc vuông của ê ke trùng với điểm A và một cạnh ê ke nằm trên AB, vẽ theo cạnh kia của ê ke đoạn thẳng AD có độ dài bằng 9 cm</a:t>
            </a:r>
          </a:p>
          <a:p>
            <a:pPr algn="just">
              <a:spcAft>
                <a:spcPts val="600"/>
              </a:spcAft>
            </a:pPr>
            <a:r>
              <a:rPr lang="en-US" sz="3000" b="1" i="1">
                <a:solidFill>
                  <a:srgbClr val="1F4E79"/>
                </a:solidFill>
                <a:latin typeface="Arial" panose="020B0604020202020204" pitchFamily="34" charset="0"/>
              </a:rPr>
              <a:t>Bước 3:</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Xoay ê ke rồi thực hiện tương tự như ở Bước 2 để được cạnh BC có độ dài bằng 9cm</a:t>
            </a:r>
          </a:p>
          <a:p>
            <a:pPr algn="just"/>
            <a:r>
              <a:rPr lang="en-US" sz="3000" b="1" i="1">
                <a:solidFill>
                  <a:srgbClr val="1F4E79"/>
                </a:solidFill>
                <a:latin typeface="Arial" panose="020B0604020202020204" pitchFamily="34" charset="0"/>
              </a:rPr>
              <a:t>Bước 4:</a:t>
            </a:r>
            <a:r>
              <a:rPr lang="en-US" sz="3000" b="1">
                <a:solidFill>
                  <a:srgbClr val="1F4E79"/>
                </a:solidFill>
                <a:latin typeface="Arial" panose="020B0604020202020204" pitchFamily="34" charset="0"/>
              </a:rPr>
              <a:t> </a:t>
            </a:r>
            <a:r>
              <a:rPr lang="en-US" sz="3000">
                <a:solidFill>
                  <a:srgbClr val="1F4E79"/>
                </a:solidFill>
                <a:latin typeface="Arial" panose="020B0604020202020204" pitchFamily="34" charset="0"/>
              </a:rPr>
              <a:t>Vẽ đoạn thẳng CD</a:t>
            </a:r>
          </a:p>
        </p:txBody>
      </p:sp>
      <p:pic>
        <p:nvPicPr>
          <p:cNvPr id="9" name="!!3" descr="Icon&#10;&#10;Description automatically generated with low confidence">
            <a:extLst>
              <a:ext uri="{FF2B5EF4-FFF2-40B4-BE49-F238E27FC236}">
                <a16:creationId xmlns:a16="http://schemas.microsoft.com/office/drawing/2014/main" xmlns="" id="{47521107-EBFD-4DB4-BCF9-994DADBE4625}"/>
              </a:ext>
            </a:extLst>
          </p:cNvPr>
          <p:cNvPicPr>
            <a:picLocks noChangeAspect="1"/>
          </p:cNvPicPr>
          <p:nvPr/>
        </p:nvPicPr>
        <p:blipFill>
          <a:blip r:embed="rId3"/>
          <a:stretch>
            <a:fillRect/>
          </a:stretch>
        </p:blipFill>
        <p:spPr>
          <a:xfrm>
            <a:off x="36141" y="554305"/>
            <a:ext cx="1896125" cy="1896125"/>
          </a:xfrm>
          <a:prstGeom prst="rect">
            <a:avLst/>
          </a:prstGeom>
        </p:spPr>
      </p:pic>
      <p:sp>
        <p:nvSpPr>
          <p:cNvPr id="10" name="Rectangle: Rounded Corners 9">
            <a:extLst>
              <a:ext uri="{FF2B5EF4-FFF2-40B4-BE49-F238E27FC236}">
                <a16:creationId xmlns:a16="http://schemas.microsoft.com/office/drawing/2014/main" xmlns="" id="{36EC774B-B213-413C-9153-172CBD71AF9E}"/>
              </a:ext>
            </a:extLst>
          </p:cNvPr>
          <p:cNvSpPr/>
          <p:nvPr/>
        </p:nvSpPr>
        <p:spPr>
          <a:xfrm>
            <a:off x="166671" y="99749"/>
            <a:ext cx="4165486"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2. Vẽ hình chữ nhật</a:t>
            </a:r>
          </a:p>
        </p:txBody>
      </p:sp>
      <p:pic>
        <p:nvPicPr>
          <p:cNvPr id="11" name="Picture 2" descr="Thinking Hyuke GIF - Thinking Hyuke Question - Discover &amp;amp; Share GIFs">
            <a:extLst>
              <a:ext uri="{FF2B5EF4-FFF2-40B4-BE49-F238E27FC236}">
                <a16:creationId xmlns:a16="http://schemas.microsoft.com/office/drawing/2014/main" xmlns="" id="{4D77BB19-9AB2-4EA3-AC85-5164CB9319B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5910" y="5147689"/>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BF21867-93DB-4AFD-9005-D96205438DAC}"/>
              </a:ext>
            </a:extLst>
          </p:cNvPr>
          <p:cNvSpPr/>
          <p:nvPr/>
        </p:nvSpPr>
        <p:spPr>
          <a:xfrm>
            <a:off x="1993842" y="5188318"/>
            <a:ext cx="7291633" cy="11920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a:latin typeface="Arial" panose="020B0604020202020204" pitchFamily="34" charset="0"/>
                <a:cs typeface="Arial" panose="020B0604020202020204" pitchFamily="34" charset="0"/>
              </a:rPr>
              <a:t>Sử dụng ê ke để vẽ hình chữ nhật </a:t>
            </a:r>
            <a:r>
              <a:rPr lang="en-US" sz="3500" i="1">
                <a:latin typeface="Arial" panose="020B0604020202020204" pitchFamily="34" charset="0"/>
                <a:cs typeface="Arial" panose="020B0604020202020204" pitchFamily="34" charset="0"/>
              </a:rPr>
              <a:t>EGHI</a:t>
            </a:r>
            <a:r>
              <a:rPr lang="en-US" sz="3500">
                <a:latin typeface="Arial" panose="020B0604020202020204" pitchFamily="34" charset="0"/>
                <a:cs typeface="Arial" panose="020B0604020202020204" pitchFamily="34" charset="0"/>
              </a:rPr>
              <a:t> biết </a:t>
            </a:r>
            <a:r>
              <a:rPr lang="en-US" sz="3500" i="1">
                <a:latin typeface="Arial" panose="020B0604020202020204" pitchFamily="34" charset="0"/>
                <a:cs typeface="Arial" panose="020B0604020202020204" pitchFamily="34" charset="0"/>
              </a:rPr>
              <a:t>EG</a:t>
            </a:r>
            <a:r>
              <a:rPr lang="en-US" sz="3500">
                <a:latin typeface="Arial" panose="020B0604020202020204" pitchFamily="34" charset="0"/>
                <a:cs typeface="Arial" panose="020B0604020202020204" pitchFamily="34" charset="0"/>
              </a:rPr>
              <a:t> = 4 cm và </a:t>
            </a:r>
            <a:r>
              <a:rPr lang="en-US" sz="3500" i="1">
                <a:latin typeface="Arial" panose="020B0604020202020204" pitchFamily="34" charset="0"/>
                <a:cs typeface="Arial" panose="020B0604020202020204" pitchFamily="34" charset="0"/>
              </a:rPr>
              <a:t>EI</a:t>
            </a:r>
            <a:r>
              <a:rPr lang="en-US" sz="3500">
                <a:latin typeface="Arial" panose="020B0604020202020204" pitchFamily="34" charset="0"/>
                <a:cs typeface="Arial" panose="020B0604020202020204" pitchFamily="34" charset="0"/>
              </a:rPr>
              <a:t> = 3 cm</a:t>
            </a:r>
          </a:p>
        </p:txBody>
      </p:sp>
    </p:spTree>
    <p:extLst>
      <p:ext uri="{BB962C8B-B14F-4D97-AF65-F5344CB8AC3E}">
        <p14:creationId xmlns:p14="http://schemas.microsoft.com/office/powerpoint/2010/main" val="40891620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xmlns=""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xmlns=""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a16="http://schemas.microsoft.com/office/drawing/2014/main" xmlns=""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Rounded Corners 15">
            <a:extLst>
              <a:ext uri="{FF2B5EF4-FFF2-40B4-BE49-F238E27FC236}">
                <a16:creationId xmlns:a16="http://schemas.microsoft.com/office/drawing/2014/main" xmlns="" id="{3724AB56-CB4B-4F22-828D-D5011714B9FA}"/>
              </a:ext>
            </a:extLst>
          </p:cNvPr>
          <p:cNvSpPr/>
          <p:nvPr/>
        </p:nvSpPr>
        <p:spPr>
          <a:xfrm>
            <a:off x="166669" y="99749"/>
            <a:ext cx="7463575"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3. Chu vi và diện tích hình chữ nhật</a:t>
            </a:r>
          </a:p>
        </p:txBody>
      </p:sp>
      <p:pic>
        <p:nvPicPr>
          <p:cNvPr id="3" name="Picture 2" descr="A person in a costume&#10;&#10;Description automatically generated with low confidence">
            <a:extLst>
              <a:ext uri="{FF2B5EF4-FFF2-40B4-BE49-F238E27FC236}">
                <a16:creationId xmlns:a16="http://schemas.microsoft.com/office/drawing/2014/main" xmlns="" id="{AFDE52D2-05AB-41D3-88AD-DD4041E19CFA}"/>
              </a:ext>
            </a:extLst>
          </p:cNvPr>
          <p:cNvPicPr>
            <a:picLocks noChangeAspect="1"/>
          </p:cNvPicPr>
          <p:nvPr/>
        </p:nvPicPr>
        <p:blipFill>
          <a:blip r:embed="rId4"/>
          <a:stretch>
            <a:fillRect/>
          </a:stretch>
        </p:blipFill>
        <p:spPr>
          <a:xfrm>
            <a:off x="8888870" y="2544274"/>
            <a:ext cx="3266989" cy="3266989"/>
          </a:xfrm>
          <a:prstGeom prst="rect">
            <a:avLst/>
          </a:prstGeom>
        </p:spPr>
      </p:pic>
      <p:grpSp>
        <p:nvGrpSpPr>
          <p:cNvPr id="9" name="Group 8">
            <a:extLst>
              <a:ext uri="{FF2B5EF4-FFF2-40B4-BE49-F238E27FC236}">
                <a16:creationId xmlns:a16="http://schemas.microsoft.com/office/drawing/2014/main" xmlns="" id="{A883303D-39A7-4789-A16D-20BA5E04F89F}"/>
              </a:ext>
            </a:extLst>
          </p:cNvPr>
          <p:cNvGrpSpPr/>
          <p:nvPr/>
        </p:nvGrpSpPr>
        <p:grpSpPr>
          <a:xfrm>
            <a:off x="347473" y="1446594"/>
            <a:ext cx="8991736" cy="4457056"/>
            <a:chOff x="347473" y="1446594"/>
            <a:chExt cx="7633552" cy="4457056"/>
          </a:xfrm>
        </p:grpSpPr>
        <p:sp>
          <p:nvSpPr>
            <p:cNvPr id="4" name="Rectangle: Rounded Corners 3">
              <a:extLst>
                <a:ext uri="{FF2B5EF4-FFF2-40B4-BE49-F238E27FC236}">
                  <a16:creationId xmlns:a16="http://schemas.microsoft.com/office/drawing/2014/main" xmlns="" id="{B5CB5742-365A-4651-9E16-D7503FEEB348}"/>
                </a:ext>
              </a:extLst>
            </p:cNvPr>
            <p:cNvSpPr/>
            <p:nvPr/>
          </p:nvSpPr>
          <p:spPr>
            <a:xfrm>
              <a:off x="347473" y="1446594"/>
              <a:ext cx="7633552" cy="4457056"/>
            </a:xfrm>
            <a:prstGeom prst="roundRect">
              <a:avLst/>
            </a:prstGeom>
            <a:solidFill>
              <a:srgbClr val="FFD347"/>
            </a:solidFill>
            <a:ln>
              <a:solidFill>
                <a:srgbClr val="FFD3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Công thức tính chu vi và diện tích của hình chữ nhật có độ dài hai cạnh là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 </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và </a:t>
              </a:r>
              <a:r>
                <a:rPr lang="en-US" sz="3200" i="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t>
              </a: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Chu vi của hình chữ nhật là:</a:t>
              </a:r>
            </a:p>
            <a:p>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Diện tích của hình chữ nhật là</a:t>
              </a:r>
            </a:p>
            <a:p>
              <a:endParaRPr lang="en-US" sz="320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xmlns="" id="{979F6960-4983-4293-85C1-F4A60F700198}"/>
                </a:ext>
              </a:extLst>
            </p:cNvPr>
            <p:cNvGraphicFramePr>
              <a:graphicFrameLocks noChangeAspect="1"/>
            </p:cNvGraphicFramePr>
            <p:nvPr>
              <p:extLst>
                <p:ext uri="{D42A27DB-BD31-4B8C-83A1-F6EECF244321}">
                  <p14:modId xmlns:p14="http://schemas.microsoft.com/office/powerpoint/2010/main" val="1599619938"/>
                </p:ext>
              </p:extLst>
            </p:nvPr>
          </p:nvGraphicFramePr>
          <p:xfrm>
            <a:off x="2474368" y="3637524"/>
            <a:ext cx="2354679" cy="735837"/>
          </p:xfrm>
          <a:graphic>
            <a:graphicData uri="http://schemas.openxmlformats.org/presentationml/2006/ole">
              <mc:AlternateContent xmlns:mc="http://schemas.openxmlformats.org/markup-compatibility/2006">
                <mc:Choice xmlns:v="urn:schemas-microsoft-com:vml" Requires="v">
                  <p:oleObj spid="_x0000_s3076" name="Equation" r:id="rId5" imgW="812520" imgH="253800" progId="Equation.DSMT4">
                    <p:embed/>
                  </p:oleObj>
                </mc:Choice>
                <mc:Fallback>
                  <p:oleObj name="Equation" r:id="rId5" imgW="812520" imgH="253800" progId="Equation.DSMT4">
                    <p:embed/>
                    <p:pic>
                      <p:nvPicPr>
                        <p:cNvPr id="0" name=""/>
                        <p:cNvPicPr/>
                        <p:nvPr/>
                      </p:nvPicPr>
                      <p:blipFill>
                        <a:blip r:embed="rId6"/>
                        <a:stretch>
                          <a:fillRect/>
                        </a:stretch>
                      </p:blipFill>
                      <p:spPr>
                        <a:xfrm>
                          <a:off x="2474368" y="3637524"/>
                          <a:ext cx="2354679" cy="7358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xmlns="" id="{80B58C27-19A1-45D8-9E01-A7C5E403C820}"/>
                </a:ext>
              </a:extLst>
            </p:cNvPr>
            <p:cNvGraphicFramePr>
              <a:graphicFrameLocks noChangeAspect="1"/>
            </p:cNvGraphicFramePr>
            <p:nvPr>
              <p:extLst>
                <p:ext uri="{D42A27DB-BD31-4B8C-83A1-F6EECF244321}">
                  <p14:modId xmlns:p14="http://schemas.microsoft.com/office/powerpoint/2010/main" val="3808110204"/>
                </p:ext>
              </p:extLst>
            </p:nvPr>
          </p:nvGraphicFramePr>
          <p:xfrm>
            <a:off x="2745904" y="4795949"/>
            <a:ext cx="1560552" cy="546100"/>
          </p:xfrm>
          <a:graphic>
            <a:graphicData uri="http://schemas.openxmlformats.org/presentationml/2006/ole">
              <mc:AlternateContent xmlns:mc="http://schemas.openxmlformats.org/markup-compatibility/2006">
                <mc:Choice xmlns:v="urn:schemas-microsoft-com:vml" Requires="v">
                  <p:oleObj spid="_x0000_s3077" name="Equation" r:id="rId7" imgW="507960" imgH="177480" progId="Equation.DSMT4">
                    <p:embed/>
                  </p:oleObj>
                </mc:Choice>
                <mc:Fallback>
                  <p:oleObj name="Equation" r:id="rId7" imgW="507960" imgH="177480" progId="Equation.DSMT4">
                    <p:embed/>
                    <p:pic>
                      <p:nvPicPr>
                        <p:cNvPr id="0" name=""/>
                        <p:cNvPicPr/>
                        <p:nvPr/>
                      </p:nvPicPr>
                      <p:blipFill>
                        <a:blip r:embed="rId8"/>
                        <a:stretch>
                          <a:fillRect/>
                        </a:stretch>
                      </p:blipFill>
                      <p:spPr>
                        <a:xfrm>
                          <a:off x="2745904" y="4795949"/>
                          <a:ext cx="1560552" cy="546100"/>
                        </a:xfrm>
                        <a:prstGeom prst="rect">
                          <a:avLst/>
                        </a:prstGeom>
                      </p:spPr>
                    </p:pic>
                  </p:oleObj>
                </mc:Fallback>
              </mc:AlternateContent>
            </a:graphicData>
          </a:graphic>
        </p:graphicFrame>
      </p:grpSp>
    </p:spTree>
    <p:extLst>
      <p:ext uri="{BB962C8B-B14F-4D97-AF65-F5344CB8AC3E}">
        <p14:creationId xmlns:p14="http://schemas.microsoft.com/office/powerpoint/2010/main" val="5348635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extLst>
              <a:ext uri="{FF2B5EF4-FFF2-40B4-BE49-F238E27FC236}">
                <a16:creationId xmlns:a16="http://schemas.microsoft.com/office/drawing/2014/main" xmlns=""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631394">
            <a:off x="246125" y="758575"/>
            <a:ext cx="2532753" cy="2532753"/>
          </a:xfrm>
          <a:prstGeom prst="rect">
            <a:avLst/>
          </a:prstGeom>
        </p:spPr>
      </p:pic>
      <p:sp>
        <p:nvSpPr>
          <p:cNvPr id="2" name="!!4">
            <a:extLst>
              <a:ext uri="{FF2B5EF4-FFF2-40B4-BE49-F238E27FC236}">
                <a16:creationId xmlns:a16="http://schemas.microsoft.com/office/drawing/2014/main" xmlns="" id="{58E6D429-DC53-47C4-8036-1E9D12B8E28B}"/>
              </a:ext>
            </a:extLst>
          </p:cNvPr>
          <p:cNvSpPr/>
          <p:nvPr/>
        </p:nvSpPr>
        <p:spPr>
          <a:xfrm>
            <a:off x="36141" y="54868"/>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LUYỆN TẬP</a:t>
            </a:r>
          </a:p>
        </p:txBody>
      </p:sp>
      <p:pic>
        <p:nvPicPr>
          <p:cNvPr id="32" name="Graphic 31" descr="Pencil">
            <a:extLst>
              <a:ext uri="{FF2B5EF4-FFF2-40B4-BE49-F238E27FC236}">
                <a16:creationId xmlns:a16="http://schemas.microsoft.com/office/drawing/2014/main" xmlns="" id="{F21940DF-3AEF-4263-BDC6-04DEDCE8D6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321177" y="1476229"/>
            <a:ext cx="1488402" cy="1488402"/>
          </a:xfrm>
          <a:prstGeom prst="rect">
            <a:avLst/>
          </a:prstGeom>
        </p:spPr>
      </p:pic>
      <p:sp>
        <p:nvSpPr>
          <p:cNvPr id="8" name="Rectangle 7">
            <a:extLst>
              <a:ext uri="{FF2B5EF4-FFF2-40B4-BE49-F238E27FC236}">
                <a16:creationId xmlns:a16="http://schemas.microsoft.com/office/drawing/2014/main" xmlns="" id="{1DB5F50E-3741-4CED-A6BB-85D4C21DE094}"/>
              </a:ext>
            </a:extLst>
          </p:cNvPr>
          <p:cNvSpPr/>
          <p:nvPr/>
        </p:nvSpPr>
        <p:spPr>
          <a:xfrm>
            <a:off x="3108003" y="989283"/>
            <a:ext cx="7394280" cy="1567486"/>
          </a:xfrm>
          <a:prstGeom prst="rect">
            <a:avLst/>
          </a:prstGeom>
          <a:ln w="28575"/>
        </p:spPr>
        <p:style>
          <a:lnRef idx="2">
            <a:schemeClr val="accent6"/>
          </a:lnRef>
          <a:fillRef idx="1">
            <a:schemeClr val="lt1"/>
          </a:fillRef>
          <a:effectRef idx="0">
            <a:schemeClr val="accent6"/>
          </a:effectRef>
          <a:fontRef idx="minor">
            <a:schemeClr val="dk1"/>
          </a:fontRef>
        </p:style>
        <p:txBody>
          <a:bodyPr rtlCol="0" anchor="ctr"/>
          <a:lstStyle/>
          <a:p>
            <a:r>
              <a:rPr lang="en-US" sz="3200">
                <a:latin typeface="Arial" panose="020B0604020202020204" pitchFamily="34" charset="0"/>
                <a:cs typeface="Arial" panose="020B0604020202020204" pitchFamily="34" charset="0"/>
              </a:rPr>
              <a:t>Tính chu vi và diện tích hình chữ nhật khi: </a:t>
            </a:r>
            <a:r>
              <a:rPr lang="en-US" sz="3200">
                <a:solidFill>
                  <a:schemeClr val="bg1"/>
                </a:solidFill>
                <a:latin typeface="Arial" panose="020B0604020202020204" pitchFamily="34" charset="0"/>
                <a:cs typeface="Arial" panose="020B0604020202020204" pitchFamily="34" charset="0"/>
              </a:rPr>
              <a:t>……….v </a:t>
            </a:r>
            <a:r>
              <a:rPr lang="en-US" sz="3200">
                <a:latin typeface="Arial" panose="020B0604020202020204" pitchFamily="34" charset="0"/>
                <a:cs typeface="Arial" panose="020B0604020202020204" pitchFamily="34" charset="0"/>
              </a:rPr>
              <a:t>và</a:t>
            </a:r>
          </a:p>
        </p:txBody>
      </p:sp>
      <p:graphicFrame>
        <p:nvGraphicFramePr>
          <p:cNvPr id="9" name="Object 8">
            <a:extLst>
              <a:ext uri="{FF2B5EF4-FFF2-40B4-BE49-F238E27FC236}">
                <a16:creationId xmlns:a16="http://schemas.microsoft.com/office/drawing/2014/main" xmlns="" id="{2AF3745D-0EB0-4DAC-8FB6-616304267E8B}"/>
              </a:ext>
            </a:extLst>
          </p:cNvPr>
          <p:cNvGraphicFramePr>
            <a:graphicFrameLocks noChangeAspect="1"/>
          </p:cNvGraphicFramePr>
          <p:nvPr>
            <p:extLst>
              <p:ext uri="{D42A27DB-BD31-4B8C-83A1-F6EECF244321}">
                <p14:modId xmlns:p14="http://schemas.microsoft.com/office/powerpoint/2010/main" val="3023775948"/>
              </p:ext>
            </p:extLst>
          </p:nvPr>
        </p:nvGraphicFramePr>
        <p:xfrm>
          <a:off x="4416425" y="3419475"/>
          <a:ext cx="3862388" cy="735013"/>
        </p:xfrm>
        <a:graphic>
          <a:graphicData uri="http://schemas.openxmlformats.org/presentationml/2006/ole">
            <mc:AlternateContent xmlns:mc="http://schemas.openxmlformats.org/markup-compatibility/2006">
              <mc:Choice xmlns:v="urn:schemas-microsoft-com:vml" Requires="v">
                <p:oleObj spid="_x0000_s4102" name="Equation" r:id="rId8" imgW="1333440" imgH="253800" progId="Equation.DSMT4">
                  <p:embed/>
                </p:oleObj>
              </mc:Choice>
              <mc:Fallback>
                <p:oleObj name="Equation" r:id="rId8" imgW="1333440" imgH="253800" progId="Equation.DSMT4">
                  <p:embed/>
                  <p:pic>
                    <p:nvPicPr>
                      <p:cNvPr id="18" name="Object 17">
                        <a:extLst>
                          <a:ext uri="{FF2B5EF4-FFF2-40B4-BE49-F238E27FC236}">
                            <a16:creationId xmlns:a16="http://schemas.microsoft.com/office/drawing/2014/main" xmlns="" id="{2413C8AF-6E12-4937-BAB0-067EE094862E}"/>
                          </a:ext>
                        </a:extLst>
                      </p:cNvPr>
                      <p:cNvPicPr/>
                      <p:nvPr/>
                    </p:nvPicPr>
                    <p:blipFill>
                      <a:blip r:embed="rId9"/>
                      <a:stretch>
                        <a:fillRect/>
                      </a:stretch>
                    </p:blipFill>
                    <p:spPr>
                      <a:xfrm>
                        <a:off x="4416425" y="3419475"/>
                        <a:ext cx="3862388" cy="7350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xmlns="" id="{8565EBF5-950F-497C-A1C5-47ED2674539B}"/>
              </a:ext>
            </a:extLst>
          </p:cNvPr>
          <p:cNvGraphicFramePr>
            <a:graphicFrameLocks noChangeAspect="1"/>
          </p:cNvGraphicFramePr>
          <p:nvPr>
            <p:extLst>
              <p:ext uri="{D42A27DB-BD31-4B8C-83A1-F6EECF244321}">
                <p14:modId xmlns:p14="http://schemas.microsoft.com/office/powerpoint/2010/main" val="3451225598"/>
              </p:ext>
            </p:extLst>
          </p:nvPr>
        </p:nvGraphicFramePr>
        <p:xfrm>
          <a:off x="4418338" y="4792956"/>
          <a:ext cx="3355324" cy="630165"/>
        </p:xfrm>
        <a:graphic>
          <a:graphicData uri="http://schemas.openxmlformats.org/presentationml/2006/ole">
            <mc:AlternateContent xmlns:mc="http://schemas.openxmlformats.org/markup-compatibility/2006">
              <mc:Choice xmlns:v="urn:schemas-microsoft-com:vml" Requires="v">
                <p:oleObj spid="_x0000_s4103" name="Equation" r:id="rId10" imgW="1079280" imgH="203040" progId="Equation.DSMT4">
                  <p:embed/>
                </p:oleObj>
              </mc:Choice>
              <mc:Fallback>
                <p:oleObj name="Equation" r:id="rId10" imgW="1079280" imgH="203040" progId="Equation.DSMT4">
                  <p:embed/>
                  <p:pic>
                    <p:nvPicPr>
                      <p:cNvPr id="19" name="Object 18">
                        <a:extLst>
                          <a:ext uri="{FF2B5EF4-FFF2-40B4-BE49-F238E27FC236}">
                            <a16:creationId xmlns:a16="http://schemas.microsoft.com/office/drawing/2014/main" xmlns="" id="{F2511F08-F243-439A-9C61-D76003FE8948}"/>
                          </a:ext>
                        </a:extLst>
                      </p:cNvPr>
                      <p:cNvPicPr/>
                      <p:nvPr/>
                    </p:nvPicPr>
                    <p:blipFill>
                      <a:blip r:embed="rId11"/>
                      <a:stretch>
                        <a:fillRect/>
                      </a:stretch>
                    </p:blipFill>
                    <p:spPr>
                      <a:xfrm>
                        <a:off x="4418338" y="4792956"/>
                        <a:ext cx="3355324" cy="63016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xmlns="" id="{4547B569-5129-4D88-87F6-32D9B0718E1E}"/>
              </a:ext>
            </a:extLst>
          </p:cNvPr>
          <p:cNvGraphicFramePr>
            <a:graphicFrameLocks noChangeAspect="1"/>
          </p:cNvGraphicFramePr>
          <p:nvPr>
            <p:extLst>
              <p:ext uri="{D42A27DB-BD31-4B8C-83A1-F6EECF244321}">
                <p14:modId xmlns:p14="http://schemas.microsoft.com/office/powerpoint/2010/main" val="1177622568"/>
              </p:ext>
            </p:extLst>
          </p:nvPr>
        </p:nvGraphicFramePr>
        <p:xfrm>
          <a:off x="3938800" y="1770063"/>
          <a:ext cx="1570037" cy="498475"/>
        </p:xfrm>
        <a:graphic>
          <a:graphicData uri="http://schemas.openxmlformats.org/presentationml/2006/ole">
            <mc:AlternateContent xmlns:mc="http://schemas.openxmlformats.org/markup-compatibility/2006">
              <mc:Choice xmlns:v="urn:schemas-microsoft-com:vml" Requires="v">
                <p:oleObj spid="_x0000_s4104" name="Equation" r:id="rId12" imgW="558720" imgH="177480" progId="Equation.DSMT4">
                  <p:embed/>
                </p:oleObj>
              </mc:Choice>
              <mc:Fallback>
                <p:oleObj name="Equation" r:id="rId12" imgW="558720" imgH="177480" progId="Equation.DSMT4">
                  <p:embed/>
                  <p:pic>
                    <p:nvPicPr>
                      <p:cNvPr id="13" name="Object 12">
                        <a:extLst>
                          <a:ext uri="{FF2B5EF4-FFF2-40B4-BE49-F238E27FC236}">
                            <a16:creationId xmlns:a16="http://schemas.microsoft.com/office/drawing/2014/main" xmlns="" id="{A9464BE0-FCAB-4DFA-8614-6B8B13DFEF9A}"/>
                          </a:ext>
                        </a:extLst>
                      </p:cNvPr>
                      <p:cNvPicPr/>
                      <p:nvPr/>
                    </p:nvPicPr>
                    <p:blipFill>
                      <a:blip r:embed="rId13"/>
                      <a:stretch>
                        <a:fillRect/>
                      </a:stretch>
                    </p:blipFill>
                    <p:spPr>
                      <a:xfrm>
                        <a:off x="3938800" y="1770063"/>
                        <a:ext cx="1570037" cy="4984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xmlns="" id="{B795B088-5734-4EB2-B79F-99BF2C349EA6}"/>
              </a:ext>
            </a:extLst>
          </p:cNvPr>
          <p:cNvGraphicFramePr>
            <a:graphicFrameLocks noChangeAspect="1"/>
          </p:cNvGraphicFramePr>
          <p:nvPr>
            <p:extLst>
              <p:ext uri="{D42A27DB-BD31-4B8C-83A1-F6EECF244321}">
                <p14:modId xmlns:p14="http://schemas.microsoft.com/office/powerpoint/2010/main" val="375717562"/>
              </p:ext>
            </p:extLst>
          </p:nvPr>
        </p:nvGraphicFramePr>
        <p:xfrm>
          <a:off x="6084530" y="1780337"/>
          <a:ext cx="1606550" cy="511175"/>
        </p:xfrm>
        <a:graphic>
          <a:graphicData uri="http://schemas.openxmlformats.org/presentationml/2006/ole">
            <mc:AlternateContent xmlns:mc="http://schemas.openxmlformats.org/markup-compatibility/2006">
              <mc:Choice xmlns:v="urn:schemas-microsoft-com:vml" Requires="v">
                <p:oleObj spid="_x0000_s4105" name="Equation" r:id="rId14" imgW="558720" imgH="177480" progId="Equation.DSMT4">
                  <p:embed/>
                </p:oleObj>
              </mc:Choice>
              <mc:Fallback>
                <p:oleObj name="Equation" r:id="rId14" imgW="558720" imgH="177480" progId="Equation.DSMT4">
                  <p:embed/>
                  <p:pic>
                    <p:nvPicPr>
                      <p:cNvPr id="14" name="Object 13">
                        <a:extLst>
                          <a:ext uri="{FF2B5EF4-FFF2-40B4-BE49-F238E27FC236}">
                            <a16:creationId xmlns:a16="http://schemas.microsoft.com/office/drawing/2014/main" xmlns="" id="{E9A958DA-191F-4DFF-A684-2457753EAB0D}"/>
                          </a:ext>
                        </a:extLst>
                      </p:cNvPr>
                      <p:cNvPicPr/>
                      <p:nvPr/>
                    </p:nvPicPr>
                    <p:blipFill>
                      <a:blip r:embed="rId15"/>
                      <a:stretch>
                        <a:fillRect/>
                      </a:stretch>
                    </p:blipFill>
                    <p:spPr>
                      <a:xfrm>
                        <a:off x="6084530" y="1780337"/>
                        <a:ext cx="1606550" cy="51117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xmlns="" id="{1DCF76EA-2550-4A10-A898-489D870D3E69}"/>
              </a:ext>
            </a:extLst>
          </p:cNvPr>
          <p:cNvSpPr txBox="1"/>
          <p:nvPr/>
        </p:nvSpPr>
        <p:spPr>
          <a:xfrm>
            <a:off x="3305331" y="2750695"/>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Chu vi hình chữ nhật là:</a:t>
            </a:r>
          </a:p>
        </p:txBody>
      </p:sp>
      <p:sp>
        <p:nvSpPr>
          <p:cNvPr id="13" name="TextBox 12">
            <a:extLst>
              <a:ext uri="{FF2B5EF4-FFF2-40B4-BE49-F238E27FC236}">
                <a16:creationId xmlns:a16="http://schemas.microsoft.com/office/drawing/2014/main" xmlns="" id="{E30AAD3A-6E9C-40A7-BA1F-2BFD4DA29658}"/>
              </a:ext>
            </a:extLst>
          </p:cNvPr>
          <p:cNvSpPr txBox="1"/>
          <p:nvPr/>
        </p:nvSpPr>
        <p:spPr>
          <a:xfrm>
            <a:off x="3305331" y="4188452"/>
            <a:ext cx="6663128" cy="584775"/>
          </a:xfrm>
          <a:prstGeom prst="rect">
            <a:avLst/>
          </a:prstGeom>
          <a:noFill/>
        </p:spPr>
        <p:txBody>
          <a:bodyPr wrap="square" rtlCol="0">
            <a:spAutoFit/>
          </a:bodyPr>
          <a:lstStyle/>
          <a:p>
            <a:r>
              <a:rPr lang="en-US" sz="3200">
                <a:solidFill>
                  <a:srgbClr val="1F4E79"/>
                </a:solidFill>
                <a:latin typeface="Arial" panose="020B0604020202020204" pitchFamily="34" charset="0"/>
                <a:cs typeface="Arial" panose="020B0604020202020204" pitchFamily="34" charset="0"/>
              </a:rPr>
              <a:t>Diện tích hình chữ nhật là:</a:t>
            </a:r>
          </a:p>
        </p:txBody>
      </p:sp>
    </p:spTree>
    <p:extLst>
      <p:ext uri="{BB962C8B-B14F-4D97-AF65-F5344CB8AC3E}">
        <p14:creationId xmlns:p14="http://schemas.microsoft.com/office/powerpoint/2010/main" val="1435190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5">
            <a:extLst>
              <a:ext uri="{28A0092B-C50C-407E-A947-70E740481C1C}">
                <a14:useLocalDpi xmlns:a14="http://schemas.microsoft.com/office/drawing/2010/main" val="0"/>
              </a:ext>
            </a:extLst>
          </a:blip>
          <a:srcRect r="52634"/>
          <a:stretch/>
        </p:blipFill>
        <p:spPr bwMode="auto">
          <a:xfrm>
            <a:off x="1551198" y="1562100"/>
            <a:ext cx="3744686" cy="5295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6270171" y="2960915"/>
            <a:ext cx="2699657" cy="27867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ết quả hình ảnh cho virut corona"/>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432" b="59892" l="42892" r="77349"/>
                    </a14:imgEffect>
                  </a14:imgLayer>
                </a14:imgProps>
              </a:ext>
              <a:ext uri="{28A0092B-C50C-407E-A947-70E740481C1C}">
                <a14:useLocalDpi xmlns:a14="http://schemas.microsoft.com/office/drawing/2010/main" val="0"/>
              </a:ext>
            </a:extLst>
          </a:blip>
          <a:srcRect l="45255" t="7066" r="20597" b="40313"/>
          <a:stretch/>
        </p:blipFill>
        <p:spPr bwMode="auto">
          <a:xfrm>
            <a:off x="6270171" y="2079989"/>
            <a:ext cx="986973" cy="10188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939881" y="261002"/>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9067769" y="2046515"/>
            <a:ext cx="1659165" cy="17126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8712169" y="5167087"/>
            <a:ext cx="1370919" cy="1415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Kết quả hình ảnh cho virut corona"/>
          <p:cNvPicPr>
            <a:picLocks noChangeAspect="1" noChangeArrowheads="1"/>
          </p:cNvPicPr>
          <p:nvPr/>
        </p:nvPicPr>
        <p:blipFill rotWithShape="1">
          <a:blip r:embed="rId6">
            <a:extLst>
              <a:ext uri="{28A0092B-C50C-407E-A947-70E740481C1C}">
                <a14:useLocalDpi xmlns:a14="http://schemas.microsoft.com/office/drawing/2010/main" val="0"/>
              </a:ext>
            </a:extLst>
          </a:blip>
          <a:srcRect l="45255" t="7066" r="20597" b="40313"/>
          <a:stretch/>
        </p:blipFill>
        <p:spPr bwMode="auto">
          <a:xfrm>
            <a:off x="7690516" y="1989628"/>
            <a:ext cx="1278627" cy="13198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ết quả hình ảnh cho bắn súng pn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0979" y="444409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2193554" y="115023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3078" name="Picture 6" descr="Kết quả hình ảnh cho play 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75539" y="5874659"/>
            <a:ext cx="895817" cy="8958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94114" y="6029408"/>
            <a:ext cx="1463030"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PLAY</a:t>
            </a:r>
          </a:p>
        </p:txBody>
      </p:sp>
      <p:pic>
        <p:nvPicPr>
          <p:cNvPr id="2" name="ProtectorsOfTheEart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005763" y="1109663"/>
            <a:ext cx="609600" cy="609600"/>
          </a:xfrm>
          <a:prstGeom prst="rect">
            <a:avLst/>
          </a:prstGeom>
        </p:spPr>
      </p:pic>
      <p:sp>
        <p:nvSpPr>
          <p:cNvPr id="17" name="!!4">
            <a:extLst>
              <a:ext uri="{FF2B5EF4-FFF2-40B4-BE49-F238E27FC236}">
                <a16:creationId xmlns:a16="http://schemas.microsoft.com/office/drawing/2014/main" xmlns="" id="{F7EA9B0B-2580-4A2A-9632-5360FFD9862B}"/>
              </a:ext>
            </a:extLst>
          </p:cNvPr>
          <p:cNvSpPr/>
          <p:nvPr/>
        </p:nvSpPr>
        <p:spPr>
          <a:xfrm>
            <a:off x="6397885" y="102475"/>
            <a:ext cx="5717294" cy="493723"/>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HOẠT ĐỘNG VẬN DỤNG</a:t>
            </a:r>
          </a:p>
        </p:txBody>
      </p:sp>
      <p:sp>
        <p:nvSpPr>
          <p:cNvPr id="18" name="Rectangle 17">
            <a:extLst>
              <a:ext uri="{FF2B5EF4-FFF2-40B4-BE49-F238E27FC236}">
                <a16:creationId xmlns:a16="http://schemas.microsoft.com/office/drawing/2014/main" xmlns="" id="{BB684DBB-14A1-4E5F-993B-886B1EF361A9}"/>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par>
                                <p:cTn id="13" presetID="26" presetClass="emph" presetSubtype="0" repeatCount="indefinite" fill="hold" nodeType="with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fill="hold" nodeType="withEffect">
                                  <p:stCondLst>
                                    <p:cond delay="0"/>
                                  </p:stCondLst>
                                  <p:childTnLst>
                                    <p:animScale>
                                      <p:cBhvr>
                                        <p:cTn id="20" dur="2000" fill="hold"/>
                                        <p:tgtEl>
                                          <p:spTgt spid="11"/>
                                        </p:tgtEl>
                                      </p:cBhvr>
                                      <p:by x="150000" y="150000"/>
                                    </p:animScale>
                                  </p:childTnLst>
                                </p:cTn>
                              </p:par>
                              <p:par>
                                <p:cTn id="21" presetID="6" presetClass="emph" presetSubtype="0" repeatCount="indefinite" fill="hold" nodeType="withEffect">
                                  <p:stCondLst>
                                    <p:cond delay="0"/>
                                  </p:stCondLst>
                                  <p:childTnLst>
                                    <p:animScale>
                                      <p:cBhvr>
                                        <p:cTn id="22" dur="2000" fill="hold"/>
                                        <p:tgtEl>
                                          <p:spTgt spid="10"/>
                                        </p:tgtEl>
                                      </p:cBhvr>
                                      <p:by x="150000" y="150000"/>
                                    </p:animScale>
                                  </p:childTnLst>
                                </p:cTn>
                              </p:par>
                              <p:par>
                                <p:cTn id="23" presetID="8" presetClass="emph" presetSubtype="0" repeatCount="indefinite"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repeatCount="indefinite" fill="hold" nodeType="withEffect">
                                  <p:stCondLst>
                                    <p:cond delay="0"/>
                                  </p:stCondLst>
                                  <p:childTnLst>
                                    <p:animRot by="21600000">
                                      <p:cBhvr>
                                        <p:cTn id="26" dur="2000" fill="hold"/>
                                        <p:tgtEl>
                                          <p:spTgt spid="8"/>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17" presetClass="path" presetSubtype="0" repeatCount="indefinite" accel="50000" decel="50000" fill="hold" nodeType="withEffect">
                                  <p:stCondLst>
                                    <p:cond delay="0"/>
                                  </p:stCondLst>
                                  <p:childTnLst>
                                    <p:animMotion origin="layout" path="M 0.09236 -0.42894 L 0.20903 -0.42894 L 0.29184 -0.53033 L 0.3724 -0.42894 L 0.48906 -0.42894 L 0.48906 -0.28611 L 0.56962 -0.18542 L 0.48906 -0.08635 L 0.48906 0.05648 L 0.3724 0.05648 L 0.29184 0.15486 L 0.20903 0.05648 L 0.09236 0.05648 L 0.09236 -0.08635 L 0.00955 -0.18542 L 0.09236 -0.28611 L 0.09236 -0.42894 Z " pathEditMode="relative" rAng="0" ptsTypes="AAAAAAAAAAAAAAAAA">
                                      <p:cBhvr>
                                        <p:cTn id="31" dur="3000" fill="hold"/>
                                        <p:tgtEl>
                                          <p:spTgt spid="12"/>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11">
                <p:cTn id="32" repeatCount="2000" fill="hold" display="0">
                  <p:stCondLst>
                    <p:cond delay="indefinite"/>
                  </p:stCondLst>
                  <p:endCondLst>
                    <p:cond evt="onStopAudio" delay="0">
                      <p:tgtEl>
                        <p:sldTgt/>
                      </p:tgtEl>
                    </p:cond>
                  </p:endCondLst>
                </p:cTn>
                <p:tgtEl>
                  <p:spTgt spid="2"/>
                </p:tgtEl>
              </p:cMediaNode>
            </p:audio>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08802" y="1964541"/>
            <a:ext cx="8540880" cy="4464684"/>
          </a:xfrm>
          <a:prstGeom prst="rect">
            <a:avLst/>
          </a:prstGeom>
        </p:spPr>
        <p:txBody>
          <a:bodyPr wrap="square">
            <a:spAutoFit/>
          </a:bodyPr>
          <a:lstStyle/>
          <a:p>
            <a:pPr algn="just">
              <a:lnSpc>
                <a:spcPct val="150000"/>
              </a:lnSpc>
            </a:pPr>
            <a:r>
              <a:rPr lang="vi-VN" sz="2400" b="1" dirty="0">
                <a:latin typeface="Arial" panose="020B0604020202020204" pitchFamily="34" charset="0"/>
              </a:rPr>
              <a:t>Dịch virus corona Vũ Hán 2019–20</a:t>
            </a:r>
            <a:r>
              <a:rPr lang="vi-VN" sz="2400" dirty="0">
                <a:latin typeface="Arial" panose="020B0604020202020204" pitchFamily="34" charset="0"/>
              </a:rPr>
              <a:t>, còn được gọi là </a:t>
            </a:r>
            <a:r>
              <a:rPr lang="vi-VN" sz="2400" b="1" dirty="0">
                <a:latin typeface="Arial" panose="020B0604020202020204" pitchFamily="34" charset="0"/>
              </a:rPr>
              <a:t>dịch viêm phổi cấp do chủng mới của virus corona</a:t>
            </a:r>
            <a:r>
              <a:rPr lang="vi-VN" sz="2400" dirty="0">
                <a:latin typeface="Arial" panose="020B0604020202020204" pitchFamily="34" charset="0"/>
              </a:rPr>
              <a:t> hay </a:t>
            </a:r>
            <a:r>
              <a:rPr lang="vi-VN" sz="2400" b="1" dirty="0">
                <a:latin typeface="Arial" panose="020B0604020202020204" pitchFamily="34" charset="0"/>
              </a:rPr>
              <a:t>dịch viêm phổi Vũ Hán</a:t>
            </a:r>
            <a:r>
              <a:rPr lang="vi-VN" sz="2400" dirty="0">
                <a:latin typeface="Arial" panose="020B0604020202020204" pitchFamily="34" charset="0"/>
              </a:rPr>
              <a:t> (bệnh được gọi chính thức là </a:t>
            </a:r>
            <a:r>
              <a:rPr lang="vi-VN" sz="2400" b="1" dirty="0">
                <a:latin typeface="Arial" panose="020B0604020202020204" pitchFamily="34" charset="0"/>
              </a:rPr>
              <a:t>COVID-19</a:t>
            </a:r>
            <a:r>
              <a:rPr lang="vi-VN" sz="2400" dirty="0">
                <a:latin typeface="Arial" panose="020B0604020202020204" pitchFamily="34" charset="0"/>
              </a:rPr>
              <a:t> bởi WHO) là một dịch bệnh truyền nhiễm gây ra bởi virus SARS 2 (SARS-CoV 2) đang ảnh hưởng đến Trung Quốc đại lục, cùng với các trường hợp bị cô lập ở 27 quốc gia và vùng lãnh thổ khác, bắt đầu bùng phát vào giữa tháng 12 năm 2019 tại thành phố Vũ Hán</a:t>
            </a:r>
            <a:r>
              <a:rPr lang="en-US" sz="2400" dirty="0">
                <a:latin typeface="+mj-lt"/>
              </a:rPr>
              <a:t>.</a:t>
            </a:r>
            <a:endParaRPr lang="en-US" sz="2400" b="1" dirty="0">
              <a:solidFill>
                <a:srgbClr val="333333"/>
              </a:solidFill>
              <a:latin typeface="+mj-lt"/>
            </a:endParaRPr>
          </a:p>
        </p:txBody>
      </p:sp>
      <p:sp>
        <p:nvSpPr>
          <p:cNvPr id="6" name="Rounded Rectangle 5"/>
          <p:cNvSpPr/>
          <p:nvPr/>
        </p:nvSpPr>
        <p:spPr>
          <a:xfrm>
            <a:off x="3798920" y="628837"/>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GIỚI THIỆU</a:t>
            </a:r>
          </a:p>
        </p:txBody>
      </p:sp>
      <p:pic>
        <p:nvPicPr>
          <p:cNvPr id="12294" name="Picture 6" descr="Kết quả hình ảnh cho địa cầu 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8150" y="312627"/>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2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23835"/>
            <a:ext cx="11952372" cy="1417123"/>
          </a:xfrm>
        </p:spPr>
        <p:txBody>
          <a:bodyPr>
            <a:noAutofit/>
          </a:bodyPr>
          <a:lstStyle/>
          <a:p>
            <a:r>
              <a:rPr lang="en-US" sz="5000" b="1">
                <a:solidFill>
                  <a:schemeClr val="accent2">
                    <a:lumMod val="75000"/>
                  </a:schemeClr>
                </a:solidFill>
                <a:latin typeface="Arial" panose="020B0604020202020204" pitchFamily="34" charset="0"/>
                <a:cs typeface="Arial" panose="020B0604020202020204" pitchFamily="34" charset="0"/>
              </a:rPr>
              <a:t/>
            </a:r>
            <a:br>
              <a:rPr lang="en-US" sz="5000" b="1">
                <a:solidFill>
                  <a:schemeClr val="accent2">
                    <a:lumMod val="75000"/>
                  </a:schemeClr>
                </a:solidFill>
                <a:latin typeface="Arial" panose="020B0604020202020204" pitchFamily="34" charset="0"/>
                <a:cs typeface="Arial" panose="020B0604020202020204" pitchFamily="34" charset="0"/>
              </a:rPr>
            </a:br>
            <a:r>
              <a:rPr lang="en-US" sz="5000" b="1">
                <a:solidFill>
                  <a:schemeClr val="accent2">
                    <a:lumMod val="75000"/>
                  </a:schemeClr>
                </a:solidFill>
                <a:latin typeface="Arial" panose="020B0604020202020204" pitchFamily="34" charset="0"/>
                <a:cs typeface="Arial" panose="020B0604020202020204" pitchFamily="34" charset="0"/>
              </a:rPr>
              <a:t>HÌNH CHỮ NHẬT – HÌNH THOI</a:t>
            </a:r>
            <a:endParaRPr lang="en-US" sz="5000" b="1" dirty="0">
              <a:solidFill>
                <a:schemeClr val="accent2">
                  <a:lumMod val="75000"/>
                </a:schemeClr>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8889495">
            <a:off x="10171718" y="145767"/>
            <a:ext cx="1574403" cy="1574403"/>
          </a:xfrm>
          <a:prstGeom prst="rect">
            <a:avLst/>
          </a:prstGeom>
        </p:spPr>
      </p:pic>
      <p:sp>
        <p:nvSpPr>
          <p:cNvPr id="14" name="!!1">
            <a:extLst>
              <a:ext uri="{FF2B5EF4-FFF2-40B4-BE49-F238E27FC236}">
                <a16:creationId xmlns:a16="http://schemas.microsoft.com/office/drawing/2014/main" xmlns="" id="{0E246211-C9C9-4B3E-9DDF-914AB989AE93}"/>
              </a:ext>
            </a:extLst>
          </p:cNvPr>
          <p:cNvSpPr txBox="1"/>
          <p:nvPr/>
        </p:nvSpPr>
        <p:spPr>
          <a:xfrm>
            <a:off x="4397104" y="2138683"/>
            <a:ext cx="6762750" cy="861774"/>
          </a:xfrm>
          <a:prstGeom prst="rect">
            <a:avLst/>
          </a:prstGeom>
          <a:noFill/>
        </p:spPr>
        <p:txBody>
          <a:bodyPr wrap="square">
            <a:spAutoFit/>
          </a:bodyPr>
          <a:lstStyle/>
          <a:p>
            <a:r>
              <a:rPr lang="en-US" sz="4800" b="1" err="1">
                <a:solidFill>
                  <a:schemeClr val="accent2">
                    <a:lumMod val="75000"/>
                  </a:schemeClr>
                </a:solidFill>
                <a:latin typeface="Arial" panose="020B0604020202020204" pitchFamily="34" charset="0"/>
                <a:cs typeface="Arial" panose="020B0604020202020204" pitchFamily="34" charset="0"/>
              </a:rPr>
              <a:t>Tiết</a:t>
            </a:r>
            <a:r>
              <a:rPr lang="en-US" sz="4800" b="1">
                <a:solidFill>
                  <a:schemeClr val="accent2">
                    <a:lumMod val="75000"/>
                  </a:schemeClr>
                </a:solidFill>
                <a:latin typeface="Arial" panose="020B0604020202020204" pitchFamily="34" charset="0"/>
                <a:cs typeface="Arial" panose="020B0604020202020204" pitchFamily="34" charset="0"/>
              </a:rPr>
              <a:t> </a:t>
            </a:r>
            <a:r>
              <a:rPr lang="en-US" sz="4800" b="1" smtClean="0">
                <a:solidFill>
                  <a:schemeClr val="accent2">
                    <a:lumMod val="75000"/>
                  </a:schemeClr>
                </a:solidFill>
                <a:latin typeface="Arial" panose="020B0604020202020204" pitchFamily="34" charset="0"/>
                <a:cs typeface="Arial" panose="020B0604020202020204" pitchFamily="34" charset="0"/>
              </a:rPr>
              <a:t>3:</a:t>
            </a:r>
            <a:endParaRPr lang="en-US" sz="4800" dirty="0"/>
          </a:p>
        </p:txBody>
      </p:sp>
      <p:sp>
        <p:nvSpPr>
          <p:cNvPr id="6" name="Subtitle 5">
            <a:extLst>
              <a:ext uri="{FF2B5EF4-FFF2-40B4-BE49-F238E27FC236}">
                <a16:creationId xmlns:a16="http://schemas.microsoft.com/office/drawing/2014/main" xmlns="" id="{14030464-E3AB-D209-C873-5692F403E15F}"/>
              </a:ext>
            </a:extLst>
          </p:cNvPr>
          <p:cNvSpPr>
            <a:spLocks noGrp="1"/>
          </p:cNvSpPr>
          <p:nvPr>
            <p:ph type="subTitle" idx="1"/>
          </p:nvPr>
        </p:nvSpPr>
        <p:spPr/>
        <p:txBody>
          <a:bodyPr/>
          <a:lstStyle/>
          <a:p>
            <a:endParaRPr lang="vi-VN"/>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6311" y="1667718"/>
            <a:ext cx="8540880" cy="3416320"/>
          </a:xfrm>
          <a:prstGeom prst="rect">
            <a:avLst/>
          </a:prstGeom>
        </p:spPr>
        <p:txBody>
          <a:bodyPr wrap="square">
            <a:spAutoFit/>
          </a:bodyPr>
          <a:lstStyle/>
          <a:p>
            <a:pPr algn="just">
              <a:lnSpc>
                <a:spcPct val="150000"/>
              </a:lnSpc>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diệt</a:t>
            </a:r>
            <a:r>
              <a:rPr lang="en-US" sz="2400"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đượ</a:t>
            </a:r>
            <a:r>
              <a:rPr lang="en-US" sz="2400" dirty="0">
                <a:latin typeface="Arial" panose="020B0604020202020204" pitchFamily="34" charset="0"/>
                <a:cs typeface="Arial" panose="020B0604020202020204" pitchFamily="34" charset="0"/>
              </a:rPr>
              <a:t>c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khuẩn</a:t>
            </a:r>
            <a:r>
              <a:rPr lang="en-US" sz="2400" dirty="0">
                <a:latin typeface="Arial" panose="020B0604020202020204" pitchFamily="34" charset="0"/>
                <a:cs typeface="Arial" panose="020B0604020202020204" pitchFamily="34" charset="0"/>
              </a:rPr>
              <a:t> virus corona.</a:t>
            </a:r>
          </a:p>
          <a:p>
            <a:pPr algn="just">
              <a:lnSpc>
                <a:spcPct val="150000"/>
              </a:lnSpc>
            </a:pP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Hãy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tiêu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diệt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hết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tất</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khuẩn</a:t>
            </a:r>
            <a:r>
              <a:rPr lang="en-US" sz="2400" dirty="0">
                <a:solidFill>
                  <a:srgbClr val="333333"/>
                </a:solidFill>
                <a:latin typeface="Arial" panose="020B0604020202020204" pitchFamily="34" charset="0"/>
                <a:cs typeface="Arial" panose="020B0604020202020204" pitchFamily="34" charset="0"/>
              </a:rPr>
              <a:t> virus </a:t>
            </a:r>
            <a:r>
              <a:rPr lang="en-US" sz="2400" dirty="0" err="1">
                <a:solidFill>
                  <a:srgbClr val="333333"/>
                </a:solidFill>
                <a:latin typeface="Arial" panose="020B0604020202020204" pitchFamily="34" charset="0"/>
                <a:cs typeface="Arial" panose="020B0604020202020204" pitchFamily="34" charset="0"/>
              </a:rPr>
              <a:t>này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và</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giúp</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thế</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giới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của</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chúng</a:t>
            </a:r>
            <a:r>
              <a:rPr lang="en-US" sz="2400" dirty="0">
                <a:solidFill>
                  <a:srgbClr val="333333"/>
                </a:solidFill>
                <a:latin typeface="Arial" panose="020B0604020202020204" pitchFamily="34" charset="0"/>
                <a:cs typeface="Arial" panose="020B0604020202020204" pitchFamily="34" charset="0"/>
              </a:rPr>
              <a:t> ta </a:t>
            </a:r>
            <a:r>
              <a:rPr lang="en-US" sz="2400" dirty="0" err="1">
                <a:solidFill>
                  <a:srgbClr val="333333"/>
                </a:solidFill>
                <a:latin typeface="Arial" panose="020B0604020202020204" pitchFamily="34" charset="0"/>
                <a:cs typeface="Arial" panose="020B0604020202020204" pitchFamily="34" charset="0"/>
              </a:rPr>
              <a:t>trở</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nên</a:t>
            </a:r>
            <a:r>
              <a:rPr lang="en-US" sz="2400" dirty="0">
                <a:solidFill>
                  <a:srgbClr val="333333"/>
                </a:solidFill>
                <a:latin typeface="Arial" panose="020B0604020202020204" pitchFamily="34" charset="0"/>
                <a:cs typeface="Arial" panose="020B0604020202020204" pitchFamily="34" charset="0"/>
              </a:rPr>
              <a:t> an </a:t>
            </a:r>
            <a:r>
              <a:rPr lang="en-US" sz="2400" dirty="0" err="1">
                <a:solidFill>
                  <a:srgbClr val="333333"/>
                </a:solidFill>
                <a:latin typeface="Arial" panose="020B0604020202020204" pitchFamily="34" charset="0"/>
                <a:cs typeface="Arial" panose="020B0604020202020204" pitchFamily="34" charset="0"/>
              </a:rPr>
              <a:t>toàn</a:t>
            </a:r>
            <a:r>
              <a:rPr lang="en-US" sz="2400" dirty="0">
                <a:solidFill>
                  <a:srgbClr val="333333"/>
                </a:solidFill>
                <a:latin typeface="Arial" panose="020B0604020202020204" pitchFamily="34" charset="0"/>
                <a:cs typeface="Arial" panose="020B0604020202020204" pitchFamily="34" charset="0"/>
              </a:rPr>
              <a:t> h</a:t>
            </a:r>
            <a:r>
              <a:rPr lang="vi-VN" sz="2400" dirty="0">
                <a:solidFill>
                  <a:srgbClr val="333333"/>
                </a:solidFill>
                <a:latin typeface="Arial" panose="020B0604020202020204" pitchFamily="34" charset="0"/>
                <a:cs typeface="Arial" panose="020B0604020202020204" pitchFamily="34" charset="0"/>
              </a:rPr>
              <a:t>ơ</a:t>
            </a:r>
            <a:r>
              <a:rPr lang="en-US" sz="2400" dirty="0">
                <a:solidFill>
                  <a:srgbClr val="333333"/>
                </a:solidFill>
                <a:latin typeface="Arial" panose="020B0604020202020204" pitchFamily="34" charset="0"/>
                <a:cs typeface="Arial" panose="020B0604020202020204" pitchFamily="34" charset="0"/>
              </a:rPr>
              <a:t>n.</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Thời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gian</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suy</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nghĩ</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cho</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mỗi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câu</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trả</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lời</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là</a:t>
            </a:r>
            <a:r>
              <a:rPr lang="en-US" sz="2400" dirty="0">
                <a:solidFill>
                  <a:srgbClr val="333333"/>
                </a:solidFill>
                <a:latin typeface="Arial" panose="020B0604020202020204" pitchFamily="34" charset="0"/>
                <a:cs typeface="Arial" panose="020B0604020202020204" pitchFamily="34" charset="0"/>
              </a:rPr>
              <a:t> 20 </a:t>
            </a:r>
            <a:r>
              <a:rPr lang="en-US" sz="2400" dirty="0" err="1">
                <a:solidFill>
                  <a:srgbClr val="333333"/>
                </a:solidFill>
                <a:latin typeface="Arial" panose="020B0604020202020204" pitchFamily="34" charset="0"/>
                <a:cs typeface="Arial" panose="020B0604020202020204" pitchFamily="34" charset="0"/>
              </a:rPr>
              <a:t>giây</a:t>
            </a:r>
            <a:r>
              <a:rPr lang="en-US" sz="2400" dirty="0">
                <a:solidFill>
                  <a:srgbClr val="333333"/>
                </a:solidFill>
                <a:latin typeface="Arial" panose="020B0604020202020204" pitchFamily="34" charset="0"/>
                <a:cs typeface="Arial" panose="020B0604020202020204" pitchFamily="34" charset="0"/>
              </a:rPr>
              <a:t>.</a:t>
            </a:r>
          </a:p>
          <a:p>
            <a:pPr marL="342900" indent="-342900" algn="just">
              <a:lnSpc>
                <a:spcPct val="150000"/>
              </a:lnSpc>
              <a:buFontTx/>
              <a:buChar char="-"/>
            </a:pPr>
            <a:r>
              <a:rPr lang="en-US" sz="2400" dirty="0" err="1">
                <a:solidFill>
                  <a:srgbClr val="333333"/>
                </a:solidFill>
                <a:latin typeface="Arial" panose="020B0604020202020204" pitchFamily="34" charset="0"/>
                <a:cs typeface="Arial" panose="020B0604020202020204" pitchFamily="34" charset="0"/>
              </a:rPr>
              <a:t>Chúc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các</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em</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thành</a:t>
            </a:r>
            <a:r>
              <a:rPr lang="en-US" sz="2400" dirty="0">
                <a:solidFill>
                  <a:srgbClr val="333333"/>
                </a:solidFill>
                <a:latin typeface="Arial" panose="020B0604020202020204" pitchFamily="34" charset="0"/>
                <a:cs typeface="Arial" panose="020B0604020202020204" pitchFamily="34" charset="0"/>
              </a:rPr>
              <a:t> </a:t>
            </a:r>
            <a:r>
              <a:rPr lang="en-US" sz="2400" dirty="0" err="1">
                <a:solidFill>
                  <a:srgbClr val="333333"/>
                </a:solidFill>
                <a:latin typeface="Arial" panose="020B0604020202020204" pitchFamily="34" charset="0"/>
                <a:cs typeface="Arial" panose="020B0604020202020204" pitchFamily="34" charset="0"/>
              </a:rPr>
              <a:t>công</a:t>
            </a:r>
            <a:r>
              <a:rPr lang="en-US" sz="2400" dirty="0">
                <a:solidFill>
                  <a:srgbClr val="333333"/>
                </a:solidFill>
                <a:latin typeface="Arial" panose="020B0604020202020204" pitchFamily="34" charset="0"/>
                <a:cs typeface="Arial" panose="020B0604020202020204" pitchFamily="34" charset="0"/>
              </a:rPr>
              <a:t>.</a:t>
            </a:r>
          </a:p>
        </p:txBody>
      </p:sp>
      <p:sp>
        <p:nvSpPr>
          <p:cNvPr id="5" name="Rounded Rectangle 4"/>
          <p:cNvSpPr/>
          <p:nvPr/>
        </p:nvSpPr>
        <p:spPr>
          <a:xfrm>
            <a:off x="2180772" y="570269"/>
            <a:ext cx="6037943" cy="776904"/>
          </a:xfrm>
          <a:prstGeom prst="roundRect">
            <a:avLst/>
          </a:prstGeom>
          <a:solidFill>
            <a:srgbClr val="FFFF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CÁCH CH</a:t>
            </a:r>
            <a:r>
              <a:rPr lang="vi-VN" sz="3600" b="1" dirty="0">
                <a:solidFill>
                  <a:srgbClr val="FF0000"/>
                </a:solidFill>
                <a:latin typeface="Arial" panose="020B0604020202020204" pitchFamily="34" charset="0"/>
                <a:cs typeface="Arial" panose="020B0604020202020204" pitchFamily="34" charset="0"/>
              </a:rPr>
              <a:t>ƠI</a:t>
            </a:r>
            <a:endParaRPr lang="en-US" sz="3600" b="1" dirty="0">
              <a:solidFill>
                <a:srgbClr val="FF0000"/>
              </a:solidFill>
              <a:latin typeface="Arial" panose="020B0604020202020204" pitchFamily="34" charset="0"/>
              <a:cs typeface="Arial" panose="020B0604020202020204" pitchFamily="34" charset="0"/>
            </a:endParaRPr>
          </a:p>
        </p:txBody>
      </p:sp>
      <p:pic>
        <p:nvPicPr>
          <p:cNvPr id="11266" name="Picture 2" descr="Kết quả hình ảnh cho start png">
            <a:hlinkClick r:id="rId2" action="ppaction://hlinksldjump"/>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57044" y="4927183"/>
            <a:ext cx="2919414" cy="1685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Kết quả hình ảnh cho địa cầu 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1100" y="63372"/>
            <a:ext cx="1866900" cy="1790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ết quả hình ảnh cho hình nền màu xanh ngọ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ết quả hình ảnh cho virut corona"/>
          <p:cNvPicPr>
            <a:picLocks noChangeAspect="1" noChangeArrowheads="1"/>
          </p:cNvPicPr>
          <p:nvPr/>
        </p:nvPicPr>
        <p:blipFill rotWithShape="1">
          <a:blip r:embed="rId3">
            <a:extLst>
              <a:ext uri="{28A0092B-C50C-407E-A947-70E740481C1C}">
                <a14:useLocalDpi xmlns:a14="http://schemas.microsoft.com/office/drawing/2010/main" val="0"/>
              </a:ext>
            </a:extLst>
          </a:blip>
          <a:srcRect r="52634"/>
          <a:stretch/>
        </p:blipFill>
        <p:spPr bwMode="auto">
          <a:xfrm>
            <a:off x="1551199" y="3098799"/>
            <a:ext cx="2658099" cy="37592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tiêu diệt png">
            <a:hlinkClick r:id="" action="ppaction://noaction"/>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3" t="10158" r="7352" b="9652"/>
          <a:stretch/>
        </p:blipFill>
        <p:spPr bwMode="auto">
          <a:xfrm>
            <a:off x="5643892" y="102475"/>
            <a:ext cx="904216" cy="8609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1915972" y="302219"/>
            <a:ext cx="3788217"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FFFF00"/>
                </a:solidFill>
                <a:effectLst>
                  <a:glow rad="38100">
                    <a:schemeClr val="accent1">
                      <a:alpha val="40000"/>
                    </a:schemeClr>
                  </a:glow>
                </a:effectLst>
                <a:latin typeface="Arial" panose="020B0604020202020204" pitchFamily="34" charset="0"/>
                <a:cs typeface="Arial" panose="020B0604020202020204" pitchFamily="34" charset="0"/>
              </a:rPr>
              <a:t>TIÊU DIỆT </a:t>
            </a:r>
          </a:p>
        </p:txBody>
      </p:sp>
      <p:sp>
        <p:nvSpPr>
          <p:cNvPr id="13" name="Rectangle 12"/>
          <p:cNvSpPr/>
          <p:nvPr/>
        </p:nvSpPr>
        <p:spPr>
          <a:xfrm>
            <a:off x="1827726" y="1163119"/>
            <a:ext cx="5539273" cy="923330"/>
          </a:xfrm>
          <a:prstGeom prst="rect">
            <a:avLst/>
          </a:prstGeom>
          <a:noFill/>
        </p:spPr>
        <p:txBody>
          <a:bodyPr wrap="none" lIns="91440" tIns="45720" rIns="91440" bIns="45720">
            <a:spAutoFit/>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rial" panose="020B0604020202020204" pitchFamily="34" charset="0"/>
                <a:cs typeface="Arial" panose="020B0604020202020204" pitchFamily="34" charset="0"/>
              </a:rPr>
              <a:t>CORONA VIRUS</a:t>
            </a:r>
            <a:endPar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17" name="V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8022" y="4733924"/>
            <a:ext cx="954263" cy="936700"/>
          </a:xfrm>
          <a:prstGeom prst="rect">
            <a:avLst/>
          </a:prstGeom>
        </p:spPr>
      </p:pic>
      <p:pic>
        <p:nvPicPr>
          <p:cNvPr id="18" name="V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1715" y="2147483"/>
            <a:ext cx="1987468" cy="1950889"/>
          </a:xfrm>
          <a:prstGeom prst="rect">
            <a:avLst/>
          </a:prstGeom>
        </p:spPr>
      </p:pic>
      <p:pic>
        <p:nvPicPr>
          <p:cNvPr id="19" name="V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2459" y="2666323"/>
            <a:ext cx="1553955" cy="1525355"/>
          </a:xfrm>
          <a:prstGeom prst="rect">
            <a:avLst/>
          </a:prstGeom>
        </p:spPr>
      </p:pic>
      <p:pic>
        <p:nvPicPr>
          <p:cNvPr id="21" name="V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5344" y="4680840"/>
            <a:ext cx="1881654" cy="1847023"/>
          </a:xfrm>
          <a:prstGeom prst="rect">
            <a:avLst/>
          </a:prstGeom>
        </p:spPr>
      </p:pic>
      <p:pic>
        <p:nvPicPr>
          <p:cNvPr id="22" name="V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5882" y="743684"/>
            <a:ext cx="1201062" cy="1178957"/>
          </a:xfrm>
          <a:prstGeom prst="rect">
            <a:avLst/>
          </a:prstGeom>
        </p:spPr>
      </p:pic>
      <p:pic>
        <p:nvPicPr>
          <p:cNvPr id="23" name="V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829" y="5270455"/>
            <a:ext cx="1509640" cy="1481855"/>
          </a:xfrm>
          <a:prstGeom prst="rect">
            <a:avLst/>
          </a:prstGeom>
        </p:spPr>
      </p:pic>
      <p:sp>
        <p:nvSpPr>
          <p:cNvPr id="24" name="Oval 23">
            <a:hlinkClick r:id="rId11" action="ppaction://hlinksldjump"/>
          </p:cNvPr>
          <p:cNvSpPr/>
          <p:nvPr/>
        </p:nvSpPr>
        <p:spPr>
          <a:xfrm>
            <a:off x="172126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1</a:t>
            </a:r>
          </a:p>
        </p:txBody>
      </p:sp>
      <p:sp>
        <p:nvSpPr>
          <p:cNvPr id="31" name="Oval 30">
            <a:hlinkClick r:id="rId12" action="ppaction://hlinksldjump"/>
          </p:cNvPr>
          <p:cNvSpPr/>
          <p:nvPr/>
        </p:nvSpPr>
        <p:spPr>
          <a:xfrm>
            <a:off x="2211473"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2</a:t>
            </a:r>
          </a:p>
        </p:txBody>
      </p:sp>
      <p:sp>
        <p:nvSpPr>
          <p:cNvPr id="32" name="Oval 31">
            <a:hlinkClick r:id="rId13" action="ppaction://hlinksldjump"/>
          </p:cNvPr>
          <p:cNvSpPr/>
          <p:nvPr/>
        </p:nvSpPr>
        <p:spPr>
          <a:xfrm>
            <a:off x="2701678" y="2440224"/>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3</a:t>
            </a:r>
          </a:p>
        </p:txBody>
      </p:sp>
      <p:sp>
        <p:nvSpPr>
          <p:cNvPr id="33" name="Oval 32">
            <a:hlinkClick r:id="rId14" action="ppaction://hlinksldjump"/>
          </p:cNvPr>
          <p:cNvSpPr/>
          <p:nvPr/>
        </p:nvSpPr>
        <p:spPr>
          <a:xfrm>
            <a:off x="3203594" y="2440223"/>
            <a:ext cx="396000" cy="3651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a:t>4</a:t>
            </a:r>
          </a:p>
        </p:txBody>
      </p:sp>
      <p:pic>
        <p:nvPicPr>
          <p:cNvPr id="36" name="6"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90605" y="4482870"/>
            <a:ext cx="1322792" cy="1322792"/>
          </a:xfrm>
          <a:prstGeom prst="rect">
            <a:avLst/>
          </a:prstGeom>
          <a:noFill/>
          <a:extLst>
            <a:ext uri="{909E8E84-426E-40DD-AFC4-6F175D3DCCD1}">
              <a14:hiddenFill xmlns:a14="http://schemas.microsoft.com/office/drawing/2010/main">
                <a:solidFill>
                  <a:srgbClr val="FFFFFF"/>
                </a:solidFill>
              </a14:hiddenFill>
            </a:ext>
          </a:extLst>
        </p:spPr>
      </p:pic>
      <p:pic>
        <p:nvPicPr>
          <p:cNvPr id="37" name="5"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80986" y="524233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38" name="4"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34788" y="665578"/>
            <a:ext cx="1383250" cy="1383250"/>
          </a:xfrm>
          <a:prstGeom prst="rect">
            <a:avLst/>
          </a:prstGeom>
          <a:noFill/>
          <a:extLst>
            <a:ext uri="{909E8E84-426E-40DD-AFC4-6F175D3DCCD1}">
              <a14:hiddenFill xmlns:a14="http://schemas.microsoft.com/office/drawing/2010/main">
                <a:solidFill>
                  <a:srgbClr val="FFFFFF"/>
                </a:solidFill>
              </a14:hiddenFill>
            </a:ext>
          </a:extLst>
        </p:spPr>
      </p:pic>
      <p:pic>
        <p:nvPicPr>
          <p:cNvPr id="39" name="3"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09731" y="4873619"/>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0" name="2"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20457" y="2588567"/>
            <a:ext cx="1503135" cy="1503135"/>
          </a:xfrm>
          <a:prstGeom prst="rect">
            <a:avLst/>
          </a:prstGeom>
          <a:noFill/>
          <a:extLst>
            <a:ext uri="{909E8E84-426E-40DD-AFC4-6F175D3DCCD1}">
              <a14:hiddenFill xmlns:a14="http://schemas.microsoft.com/office/drawing/2010/main">
                <a:solidFill>
                  <a:srgbClr val="FFFFFF"/>
                </a:solidFill>
              </a14:hiddenFill>
            </a:ext>
          </a:extLst>
        </p:spPr>
      </p:pic>
      <p:pic>
        <p:nvPicPr>
          <p:cNvPr id="41" name="1" descr="Kết quả hình ảnh cho bắn súng png"/>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9754" y="2347231"/>
            <a:ext cx="1503135" cy="150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2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6" presetClass="emph" presetSubtype="0" repeatCount="indefinite" fill="hold" nodeType="withEffect">
                                  <p:stCondLst>
                                    <p:cond delay="0"/>
                                  </p:stCondLst>
                                  <p:childTnLst>
                                    <p:animScale>
                                      <p:cBhvr>
                                        <p:cTn id="15" dur="2000" fill="hold"/>
                                        <p:tgtEl>
                                          <p:spTgt spid="22"/>
                                        </p:tgtEl>
                                      </p:cBhvr>
                                      <p:by x="150000" y="150000"/>
                                    </p:animScale>
                                  </p:childTnLst>
                                </p:cTn>
                              </p:par>
                              <p:par>
                                <p:cTn id="16" presetID="6" presetClass="emph" presetSubtype="0" repeatCount="indefinite" fill="hold" nodeType="withEffect">
                                  <p:stCondLst>
                                    <p:cond delay="0"/>
                                  </p:stCondLst>
                                  <p:childTnLst>
                                    <p:animScale>
                                      <p:cBhvr>
                                        <p:cTn id="17" dur="2000" fill="hold"/>
                                        <p:tgtEl>
                                          <p:spTgt spid="17"/>
                                        </p:tgtEl>
                                      </p:cBhvr>
                                      <p:by x="150000" y="150000"/>
                                    </p:animScale>
                                  </p:childTnLst>
                                </p:cTn>
                              </p:par>
                              <p:par>
                                <p:cTn id="18" presetID="8" presetClass="emph" presetSubtype="0" repeatCount="indefinite" fill="hold" nodeType="withEffect">
                                  <p:stCondLst>
                                    <p:cond delay="0"/>
                                  </p:stCondLst>
                                  <p:childTnLst>
                                    <p:animRot by="21600000">
                                      <p:cBhvr>
                                        <p:cTn id="19" dur="2000" fill="hold"/>
                                        <p:tgtEl>
                                          <p:spTgt spid="18"/>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2000" fill="hold"/>
                                        <p:tgtEl>
                                          <p:spTgt spid="21"/>
                                        </p:tgtEl>
                                        <p:attrNameLst>
                                          <p:attrName>r</p:attrName>
                                        </p:attrNameLst>
                                      </p:cBhvr>
                                    </p:animRot>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par>
                                <p:cTn id="25" presetID="26" presetClass="emph" presetSubtype="0" repeatCount="indefinite" fill="hold" nodeType="withEffect">
                                  <p:stCondLst>
                                    <p:cond delay="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55"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1000" fill="hold"/>
                                        <p:tgtEl>
                                          <p:spTgt spid="36"/>
                                        </p:tgtEl>
                                        <p:attrNameLst>
                                          <p:attrName>ppt_w</p:attrName>
                                        </p:attrNameLst>
                                      </p:cBhvr>
                                      <p:tavLst>
                                        <p:tav tm="0">
                                          <p:val>
                                            <p:strVal val="#ppt_w*0.70"/>
                                          </p:val>
                                        </p:tav>
                                        <p:tav tm="100000">
                                          <p:val>
                                            <p:strVal val="#ppt_w"/>
                                          </p:val>
                                        </p:tav>
                                      </p:tavLst>
                                    </p:anim>
                                    <p:anim calcmode="lin" valueType="num">
                                      <p:cBhvr>
                                        <p:cTn id="31" dur="1000" fill="hold"/>
                                        <p:tgtEl>
                                          <p:spTgt spid="36"/>
                                        </p:tgtEl>
                                        <p:attrNameLst>
                                          <p:attrName>ppt_h</p:attrName>
                                        </p:attrNameLst>
                                      </p:cBhvr>
                                      <p:tavLst>
                                        <p:tav tm="0">
                                          <p:val>
                                            <p:strVal val="#ppt_h"/>
                                          </p:val>
                                        </p:tav>
                                        <p:tav tm="100000">
                                          <p:val>
                                            <p:strVal val="#ppt_h"/>
                                          </p:val>
                                        </p:tav>
                                      </p:tavLst>
                                    </p:anim>
                                    <p:animEffect transition="in" filter="fade">
                                      <p:cBhvr>
                                        <p:cTn id="32" dur="1000"/>
                                        <p:tgtEl>
                                          <p:spTgt spid="36"/>
                                        </p:tgtEl>
                                      </p:cBhvr>
                                    </p:animEffect>
                                  </p:childTnLst>
                                </p:cTn>
                              </p:par>
                              <p:par>
                                <p:cTn id="33" presetID="49" presetClass="entr" presetSubtype="0" decel="10000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 calcmode="lin" valueType="num">
                                      <p:cBhvr>
                                        <p:cTn id="37" dur="500" fill="hold"/>
                                        <p:tgtEl>
                                          <p:spTgt spid="37"/>
                                        </p:tgtEl>
                                        <p:attrNameLst>
                                          <p:attrName>style.rotation</p:attrName>
                                        </p:attrNameLst>
                                      </p:cBhvr>
                                      <p:tavLst>
                                        <p:tav tm="0">
                                          <p:val>
                                            <p:fltVal val="360"/>
                                          </p:val>
                                        </p:tav>
                                        <p:tav tm="100000">
                                          <p:val>
                                            <p:fltVal val="0"/>
                                          </p:val>
                                        </p:tav>
                                      </p:tavLst>
                                    </p:anim>
                                    <p:animEffect transition="in" filter="fade">
                                      <p:cBhvr>
                                        <p:cTn id="3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4"/>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grpId="0" nodeType="clickEffect">
                                  <p:stCondLst>
                                    <p:cond delay="0"/>
                                  </p:stCondLst>
                                  <p:childTnLst>
                                    <p:anim calcmode="lin" valueType="num">
                                      <p:cBhvr>
                                        <p:cTn id="43" dur="500"/>
                                        <p:tgtEl>
                                          <p:spTgt spid="24"/>
                                        </p:tgtEl>
                                        <p:attrNameLst>
                                          <p:attrName>ppt_w</p:attrName>
                                        </p:attrNameLst>
                                      </p:cBhvr>
                                      <p:tavLst>
                                        <p:tav tm="0">
                                          <p:val>
                                            <p:strVal val="ppt_w"/>
                                          </p:val>
                                        </p:tav>
                                        <p:tav tm="100000">
                                          <p:val>
                                            <p:fltVal val="0"/>
                                          </p:val>
                                        </p:tav>
                                      </p:tavLst>
                                    </p:anim>
                                    <p:anim calcmode="lin" valueType="num">
                                      <p:cBhvr>
                                        <p:cTn id="44" dur="500"/>
                                        <p:tgtEl>
                                          <p:spTgt spid="24"/>
                                        </p:tgtEl>
                                        <p:attrNameLst>
                                          <p:attrName>ppt_h</p:attrName>
                                        </p:attrNameLst>
                                      </p:cBhvr>
                                      <p:tavLst>
                                        <p:tav tm="0">
                                          <p:val>
                                            <p:strVal val="ppt_h"/>
                                          </p:val>
                                        </p:tav>
                                        <p:tav tm="100000">
                                          <p:val>
                                            <p:fltVal val="0"/>
                                          </p:val>
                                        </p:tav>
                                      </p:tavLst>
                                    </p:anim>
                                    <p:animEffect transition="out" filter="fade">
                                      <p:cBhvr>
                                        <p:cTn id="45" dur="500"/>
                                        <p:tgtEl>
                                          <p:spTgt spid="24"/>
                                        </p:tgtEl>
                                      </p:cBhvr>
                                    </p:animEffect>
                                    <p:set>
                                      <p:cBhvr>
                                        <p:cTn id="46" dur="1" fill="hold">
                                          <p:stCondLst>
                                            <p:cond delay="499"/>
                                          </p:stCondLst>
                                        </p:cTn>
                                        <p:tgtEl>
                                          <p:spTgt spid="24"/>
                                        </p:tgtEl>
                                        <p:attrNameLst>
                                          <p:attrName>style.visibility</p:attrName>
                                        </p:attrNameLst>
                                      </p:cBhvr>
                                      <p:to>
                                        <p:strVal val="hidden"/>
                                      </p:to>
                                    </p:set>
                                  </p:childTnLst>
                                </p:cTn>
                              </p:par>
                              <p:par>
                                <p:cTn id="47" presetID="42"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1000"/>
                                        <p:tgtEl>
                                          <p:spTgt spid="41"/>
                                        </p:tgtEl>
                                      </p:cBhvr>
                                    </p:animEffect>
                                    <p:anim calcmode="lin" valueType="num">
                                      <p:cBhvr>
                                        <p:cTn id="50" dur="1000" fill="hold"/>
                                        <p:tgtEl>
                                          <p:spTgt spid="41"/>
                                        </p:tgtEl>
                                        <p:attrNameLst>
                                          <p:attrName>ppt_x</p:attrName>
                                        </p:attrNameLst>
                                      </p:cBhvr>
                                      <p:tavLst>
                                        <p:tav tm="0">
                                          <p:val>
                                            <p:strVal val="#ppt_x"/>
                                          </p:val>
                                        </p:tav>
                                        <p:tav tm="100000">
                                          <p:val>
                                            <p:strVal val="#ppt_x"/>
                                          </p:val>
                                        </p:tav>
                                      </p:tavLst>
                                    </p:anim>
                                    <p:anim calcmode="lin" valueType="num">
                                      <p:cBhvr>
                                        <p:cTn id="51"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4"/>
                  </p:tgtEl>
                </p:cond>
              </p:nextCondLst>
            </p:seq>
            <p:seq concurrent="1" nextAc="seek">
              <p:cTn id="52" restart="whenNotActive" fill="hold" evtFilter="cancelBubble" nodeType="interactiveSeq">
                <p:stCondLst>
                  <p:cond evt="onClick" delay="0">
                    <p:tgtEl>
                      <p:spTgt spid="31"/>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0" nodeType="clickEffect">
                                  <p:stCondLst>
                                    <p:cond delay="0"/>
                                  </p:stCondLst>
                                  <p:childTnLst>
                                    <p:anim calcmode="lin" valueType="num">
                                      <p:cBhvr>
                                        <p:cTn id="56" dur="500"/>
                                        <p:tgtEl>
                                          <p:spTgt spid="31"/>
                                        </p:tgtEl>
                                        <p:attrNameLst>
                                          <p:attrName>ppt_w</p:attrName>
                                        </p:attrNameLst>
                                      </p:cBhvr>
                                      <p:tavLst>
                                        <p:tav tm="0">
                                          <p:val>
                                            <p:strVal val="ppt_w"/>
                                          </p:val>
                                        </p:tav>
                                        <p:tav tm="100000">
                                          <p:val>
                                            <p:fltVal val="0"/>
                                          </p:val>
                                        </p:tav>
                                      </p:tavLst>
                                    </p:anim>
                                    <p:anim calcmode="lin" valueType="num">
                                      <p:cBhvr>
                                        <p:cTn id="57" dur="500"/>
                                        <p:tgtEl>
                                          <p:spTgt spid="31"/>
                                        </p:tgtEl>
                                        <p:attrNameLst>
                                          <p:attrName>ppt_h</p:attrName>
                                        </p:attrNameLst>
                                      </p:cBhvr>
                                      <p:tavLst>
                                        <p:tav tm="0">
                                          <p:val>
                                            <p:strVal val="ppt_h"/>
                                          </p:val>
                                        </p:tav>
                                        <p:tav tm="100000">
                                          <p:val>
                                            <p:fltVal val="0"/>
                                          </p:val>
                                        </p:tav>
                                      </p:tavLst>
                                    </p:anim>
                                    <p:animEffect transition="out" filter="fade">
                                      <p:cBhvr>
                                        <p:cTn id="58" dur="500"/>
                                        <p:tgtEl>
                                          <p:spTgt spid="31"/>
                                        </p:tgtEl>
                                      </p:cBhvr>
                                    </p:animEffect>
                                    <p:set>
                                      <p:cBhvr>
                                        <p:cTn id="59" dur="1" fill="hold">
                                          <p:stCondLst>
                                            <p:cond delay="499"/>
                                          </p:stCondLst>
                                        </p:cTn>
                                        <p:tgtEl>
                                          <p:spTgt spid="31"/>
                                        </p:tgtEl>
                                        <p:attrNameLst>
                                          <p:attrName>style.visibility</p:attrName>
                                        </p:attrNameLst>
                                      </p:cBhvr>
                                      <p:to>
                                        <p:strVal val="hidden"/>
                                      </p:to>
                                    </p:set>
                                  </p:childTnLst>
                                </p:cTn>
                              </p:par>
                              <p:par>
                                <p:cTn id="60" presetID="16" presetClass="entr" presetSubtype="21" fill="hold"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nextCondLst>
                <p:cond evt="onClick" delay="0">
                  <p:tgtEl>
                    <p:spTgt spid="31"/>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32"/>
                                        </p:tgtEl>
                                        <p:attrNameLst>
                                          <p:attrName>ppt_w</p:attrName>
                                        </p:attrNameLst>
                                      </p:cBhvr>
                                      <p:tavLst>
                                        <p:tav tm="0">
                                          <p:val>
                                            <p:strVal val="ppt_w"/>
                                          </p:val>
                                        </p:tav>
                                        <p:tav tm="100000">
                                          <p:val>
                                            <p:fltVal val="0"/>
                                          </p:val>
                                        </p:tav>
                                      </p:tavLst>
                                    </p:anim>
                                    <p:anim calcmode="lin" valueType="num">
                                      <p:cBhvr>
                                        <p:cTn id="68" dur="500"/>
                                        <p:tgtEl>
                                          <p:spTgt spid="32"/>
                                        </p:tgtEl>
                                        <p:attrNameLst>
                                          <p:attrName>ppt_h</p:attrName>
                                        </p:attrNameLst>
                                      </p:cBhvr>
                                      <p:tavLst>
                                        <p:tav tm="0">
                                          <p:val>
                                            <p:strVal val="ppt_h"/>
                                          </p:val>
                                        </p:tav>
                                        <p:tav tm="100000">
                                          <p:val>
                                            <p:fltVal val="0"/>
                                          </p:val>
                                        </p:tav>
                                      </p:tavLst>
                                    </p:anim>
                                    <p:animEffect transition="out" filter="fade">
                                      <p:cBhvr>
                                        <p:cTn id="69" dur="500"/>
                                        <p:tgtEl>
                                          <p:spTgt spid="32"/>
                                        </p:tgtEl>
                                      </p:cBhvr>
                                    </p:animEffect>
                                    <p:set>
                                      <p:cBhvr>
                                        <p:cTn id="70" dur="1" fill="hold">
                                          <p:stCondLst>
                                            <p:cond delay="499"/>
                                          </p:stCondLst>
                                        </p:cTn>
                                        <p:tgtEl>
                                          <p:spTgt spid="32"/>
                                        </p:tgtEl>
                                        <p:attrNameLst>
                                          <p:attrName>style.visibility</p:attrName>
                                        </p:attrNameLst>
                                      </p:cBhvr>
                                      <p:to>
                                        <p:strVal val="hidden"/>
                                      </p:to>
                                    </p:set>
                                  </p:childTnLst>
                                </p:cTn>
                              </p:par>
                              <p:par>
                                <p:cTn id="71" presetID="47" presetClass="entr" presetSubtype="0"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76" restart="whenNotActive" fill="hold" evtFilter="cancelBubble" nodeType="interactiveSeq">
                <p:stCondLst>
                  <p:cond evt="onClick" delay="0">
                    <p:tgtEl>
                      <p:spTgt spid="33"/>
                    </p:tgtEl>
                  </p:cond>
                </p:stCondLst>
                <p:endSync evt="end" delay="0">
                  <p:rtn val="all"/>
                </p:endSync>
                <p:childTnLst>
                  <p:par>
                    <p:cTn id="77" fill="hold">
                      <p:stCondLst>
                        <p:cond delay="0"/>
                      </p:stCondLst>
                      <p:childTnLst>
                        <p:par>
                          <p:cTn id="78" fill="hold">
                            <p:stCondLst>
                              <p:cond delay="0"/>
                            </p:stCondLst>
                            <p:childTnLst>
                              <p:par>
                                <p:cTn id="79" presetID="53" presetClass="exit" presetSubtype="32" fill="hold" grpId="0" nodeType="clickEffect">
                                  <p:stCondLst>
                                    <p:cond delay="0"/>
                                  </p:stCondLst>
                                  <p:childTnLst>
                                    <p:anim calcmode="lin" valueType="num">
                                      <p:cBhvr>
                                        <p:cTn id="80" dur="500"/>
                                        <p:tgtEl>
                                          <p:spTgt spid="33"/>
                                        </p:tgtEl>
                                        <p:attrNameLst>
                                          <p:attrName>ppt_w</p:attrName>
                                        </p:attrNameLst>
                                      </p:cBhvr>
                                      <p:tavLst>
                                        <p:tav tm="0">
                                          <p:val>
                                            <p:strVal val="ppt_w"/>
                                          </p:val>
                                        </p:tav>
                                        <p:tav tm="100000">
                                          <p:val>
                                            <p:fltVal val="0"/>
                                          </p:val>
                                        </p:tav>
                                      </p:tavLst>
                                    </p:anim>
                                    <p:anim calcmode="lin" valueType="num">
                                      <p:cBhvr>
                                        <p:cTn id="81" dur="500"/>
                                        <p:tgtEl>
                                          <p:spTgt spid="33"/>
                                        </p:tgtEl>
                                        <p:attrNameLst>
                                          <p:attrName>ppt_h</p:attrName>
                                        </p:attrNameLst>
                                      </p:cBhvr>
                                      <p:tavLst>
                                        <p:tav tm="0">
                                          <p:val>
                                            <p:strVal val="ppt_h"/>
                                          </p:val>
                                        </p:tav>
                                        <p:tav tm="100000">
                                          <p:val>
                                            <p:fltVal val="0"/>
                                          </p:val>
                                        </p:tav>
                                      </p:tavLst>
                                    </p:anim>
                                    <p:animEffect transition="out" filter="fade">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par>
                                <p:cTn id="84" presetID="31" presetClass="entr" presetSubtype="0"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 calcmode="lin" valueType="num">
                                      <p:cBhvr>
                                        <p:cTn id="86" dur="1000" fill="hold"/>
                                        <p:tgtEl>
                                          <p:spTgt spid="38"/>
                                        </p:tgtEl>
                                        <p:attrNameLst>
                                          <p:attrName>ppt_w</p:attrName>
                                        </p:attrNameLst>
                                      </p:cBhvr>
                                      <p:tavLst>
                                        <p:tav tm="0">
                                          <p:val>
                                            <p:fltVal val="0"/>
                                          </p:val>
                                        </p:tav>
                                        <p:tav tm="100000">
                                          <p:val>
                                            <p:strVal val="#ppt_w"/>
                                          </p:val>
                                        </p:tav>
                                      </p:tavLst>
                                    </p:anim>
                                    <p:anim calcmode="lin" valueType="num">
                                      <p:cBhvr>
                                        <p:cTn id="87" dur="1000" fill="hold"/>
                                        <p:tgtEl>
                                          <p:spTgt spid="38"/>
                                        </p:tgtEl>
                                        <p:attrNameLst>
                                          <p:attrName>ppt_h</p:attrName>
                                        </p:attrNameLst>
                                      </p:cBhvr>
                                      <p:tavLst>
                                        <p:tav tm="0">
                                          <p:val>
                                            <p:fltVal val="0"/>
                                          </p:val>
                                        </p:tav>
                                        <p:tav tm="100000">
                                          <p:val>
                                            <p:strVal val="#ppt_h"/>
                                          </p:val>
                                        </p:tav>
                                      </p:tavLst>
                                    </p:anim>
                                    <p:anim calcmode="lin" valueType="num">
                                      <p:cBhvr>
                                        <p:cTn id="88" dur="1000" fill="hold"/>
                                        <p:tgtEl>
                                          <p:spTgt spid="38"/>
                                        </p:tgtEl>
                                        <p:attrNameLst>
                                          <p:attrName>style.rotation</p:attrName>
                                        </p:attrNameLst>
                                      </p:cBhvr>
                                      <p:tavLst>
                                        <p:tav tm="0">
                                          <p:val>
                                            <p:fltVal val="90"/>
                                          </p:val>
                                        </p:tav>
                                        <p:tav tm="100000">
                                          <p:val>
                                            <p:fltVal val="0"/>
                                          </p:val>
                                        </p:tav>
                                      </p:tavLst>
                                    </p:anim>
                                    <p:animEffect transition="in" filter="fade">
                                      <p:cBhvr>
                                        <p:cTn id="89" dur="1000"/>
                                        <p:tgtEl>
                                          <p:spTgt spid="38"/>
                                        </p:tgtEl>
                                      </p:cBhvr>
                                    </p:animEffect>
                                  </p:childTnLst>
                                </p:cTn>
                              </p:par>
                            </p:childTnLst>
                          </p:cTn>
                        </p:par>
                      </p:childTnLst>
                    </p:cTn>
                  </p:par>
                </p:childTnLst>
              </p:cTn>
              <p:nextCondLst>
                <p:cond evt="onClick" delay="0">
                  <p:tgtEl>
                    <p:spTgt spid="33"/>
                  </p:tgtEl>
                </p:cond>
              </p:nextCondLst>
            </p:seq>
            <p:seq concurrent="1" nextAc="seek">
              <p:cTn id="90" restart="whenNotActive" fill="hold" evtFilter="cancelBubble" nodeType="interactiveSeq">
                <p:stCondLst>
                  <p:cond evt="onClick" delay="0">
                    <p:tgtEl>
                      <p:spTgt spid="41"/>
                    </p:tgtEl>
                  </p:cond>
                </p:stCondLst>
                <p:endSync evt="end" delay="0">
                  <p:rtn val="all"/>
                </p:endSync>
                <p:childTnLst>
                  <p:par>
                    <p:cTn id="91" fill="hold">
                      <p:stCondLst>
                        <p:cond delay="0"/>
                      </p:stCondLst>
                      <p:childTnLst>
                        <p:par>
                          <p:cTn id="92" fill="hold">
                            <p:stCondLst>
                              <p:cond delay="0"/>
                            </p:stCondLst>
                            <p:childTnLst>
                              <p:par>
                                <p:cTn id="93" presetID="35" presetClass="exit" presetSubtype="0" fill="hold" nodeType="clickEffect">
                                  <p:stCondLst>
                                    <p:cond delay="0"/>
                                  </p:stCondLst>
                                  <p:childTnLst>
                                    <p:animEffect transition="out" filter="fade">
                                      <p:cBhvr>
                                        <p:cTn id="94" dur="2000"/>
                                        <p:tgtEl>
                                          <p:spTgt spid="18"/>
                                        </p:tgtEl>
                                      </p:cBhvr>
                                    </p:animEffect>
                                    <p:anim calcmode="lin" valueType="num">
                                      <p:cBhvr>
                                        <p:cTn id="95" dur="2000"/>
                                        <p:tgtEl>
                                          <p:spTgt spid="18"/>
                                        </p:tgtEl>
                                        <p:attrNameLst>
                                          <p:attrName>style.rotation</p:attrName>
                                        </p:attrNameLst>
                                      </p:cBhvr>
                                      <p:tavLst>
                                        <p:tav tm="0">
                                          <p:val>
                                            <p:fltVal val="0"/>
                                          </p:val>
                                        </p:tav>
                                        <p:tav tm="100000">
                                          <p:val>
                                            <p:fltVal val="720"/>
                                          </p:val>
                                        </p:tav>
                                      </p:tavLst>
                                    </p:anim>
                                    <p:anim calcmode="lin" valueType="num">
                                      <p:cBhvr>
                                        <p:cTn id="96" dur="2000"/>
                                        <p:tgtEl>
                                          <p:spTgt spid="18"/>
                                        </p:tgtEl>
                                        <p:attrNameLst>
                                          <p:attrName>ppt_h</p:attrName>
                                        </p:attrNameLst>
                                      </p:cBhvr>
                                      <p:tavLst>
                                        <p:tav tm="0">
                                          <p:val>
                                            <p:strVal val="ppt_h"/>
                                          </p:val>
                                        </p:tav>
                                        <p:tav tm="100000">
                                          <p:val>
                                            <p:fltVal val="0"/>
                                          </p:val>
                                        </p:tav>
                                      </p:tavLst>
                                    </p:anim>
                                    <p:anim calcmode="lin" valueType="num">
                                      <p:cBhvr>
                                        <p:cTn id="97" dur="2000"/>
                                        <p:tgtEl>
                                          <p:spTgt spid="18"/>
                                        </p:tgtEl>
                                        <p:attrNameLst>
                                          <p:attrName>ppt_w</p:attrName>
                                        </p:attrNameLst>
                                      </p:cBhvr>
                                      <p:tavLst>
                                        <p:tav tm="0">
                                          <p:val>
                                            <p:strVal val="ppt_w"/>
                                          </p:val>
                                        </p:tav>
                                        <p:tav tm="100000">
                                          <p:val>
                                            <p:fltVal val="0"/>
                                          </p:val>
                                        </p:tav>
                                      </p:tavLst>
                                    </p:anim>
                                    <p:set>
                                      <p:cBhvr>
                                        <p:cTn id="98" dur="1" fill="hold">
                                          <p:stCondLst>
                                            <p:cond delay="1999"/>
                                          </p:stCondLst>
                                        </p:cTn>
                                        <p:tgtEl>
                                          <p:spTgt spid="18"/>
                                        </p:tgtEl>
                                        <p:attrNameLst>
                                          <p:attrName>style.visibility</p:attrName>
                                        </p:attrNameLst>
                                      </p:cBhvr>
                                      <p:to>
                                        <p:strVal val="hidden"/>
                                      </p:to>
                                    </p:set>
                                  </p:childTnLst>
                                </p:cTn>
                              </p:par>
                            </p:childTnLst>
                          </p:cTn>
                        </p:par>
                        <p:par>
                          <p:cTn id="99" fill="hold">
                            <p:stCondLst>
                              <p:cond delay="2000"/>
                            </p:stCondLst>
                            <p:childTnLst>
                              <p:par>
                                <p:cTn id="100" presetID="31" presetClass="exit" presetSubtype="0" fill="hold" nodeType="afterEffect">
                                  <p:stCondLst>
                                    <p:cond delay="0"/>
                                  </p:stCondLst>
                                  <p:childTnLst>
                                    <p:anim calcmode="lin" valueType="num">
                                      <p:cBhvr>
                                        <p:cTn id="101" dur="1000"/>
                                        <p:tgtEl>
                                          <p:spTgt spid="41"/>
                                        </p:tgtEl>
                                        <p:attrNameLst>
                                          <p:attrName>ppt_w</p:attrName>
                                        </p:attrNameLst>
                                      </p:cBhvr>
                                      <p:tavLst>
                                        <p:tav tm="0">
                                          <p:val>
                                            <p:strVal val="ppt_w"/>
                                          </p:val>
                                        </p:tav>
                                        <p:tav tm="100000">
                                          <p:val>
                                            <p:fltVal val="0"/>
                                          </p:val>
                                        </p:tav>
                                      </p:tavLst>
                                    </p:anim>
                                    <p:anim calcmode="lin" valueType="num">
                                      <p:cBhvr>
                                        <p:cTn id="102" dur="1000"/>
                                        <p:tgtEl>
                                          <p:spTgt spid="41"/>
                                        </p:tgtEl>
                                        <p:attrNameLst>
                                          <p:attrName>ppt_h</p:attrName>
                                        </p:attrNameLst>
                                      </p:cBhvr>
                                      <p:tavLst>
                                        <p:tav tm="0">
                                          <p:val>
                                            <p:strVal val="ppt_h"/>
                                          </p:val>
                                        </p:tav>
                                        <p:tav tm="100000">
                                          <p:val>
                                            <p:fltVal val="0"/>
                                          </p:val>
                                        </p:tav>
                                      </p:tavLst>
                                    </p:anim>
                                    <p:anim calcmode="lin" valueType="num">
                                      <p:cBhvr>
                                        <p:cTn id="103" dur="1000"/>
                                        <p:tgtEl>
                                          <p:spTgt spid="41"/>
                                        </p:tgtEl>
                                        <p:attrNameLst>
                                          <p:attrName>style.rotation</p:attrName>
                                        </p:attrNameLst>
                                      </p:cBhvr>
                                      <p:tavLst>
                                        <p:tav tm="0">
                                          <p:val>
                                            <p:fltVal val="0"/>
                                          </p:val>
                                        </p:tav>
                                        <p:tav tm="100000">
                                          <p:val>
                                            <p:fltVal val="90"/>
                                          </p:val>
                                        </p:tav>
                                      </p:tavLst>
                                    </p:anim>
                                    <p:animEffect transition="out" filter="fade">
                                      <p:cBhvr>
                                        <p:cTn id="104" dur="1000"/>
                                        <p:tgtEl>
                                          <p:spTgt spid="41"/>
                                        </p:tgtEl>
                                      </p:cBhvr>
                                    </p:animEffect>
                                    <p:set>
                                      <p:cBhvr>
                                        <p:cTn id="105"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6" restart="whenNotActive" fill="hold" evtFilter="cancelBubble" nodeType="interactiveSeq">
                <p:stCondLst>
                  <p:cond evt="onClick" delay="0">
                    <p:tgtEl>
                      <p:spTgt spid="40"/>
                    </p:tgtEl>
                  </p:cond>
                </p:stCondLst>
                <p:endSync evt="end" delay="0">
                  <p:rtn val="all"/>
                </p:endSync>
                <p:childTnLst>
                  <p:par>
                    <p:cTn id="107" fill="hold">
                      <p:stCondLst>
                        <p:cond delay="0"/>
                      </p:stCondLst>
                      <p:childTnLst>
                        <p:par>
                          <p:cTn id="108" fill="hold">
                            <p:stCondLst>
                              <p:cond delay="0"/>
                            </p:stCondLst>
                            <p:childTnLst>
                              <p:par>
                                <p:cTn id="109" presetID="35" presetClass="exit" presetSubtype="0" fill="hold" nodeType="clickEffect">
                                  <p:stCondLst>
                                    <p:cond delay="0"/>
                                  </p:stCondLst>
                                  <p:childTnLst>
                                    <p:animEffect transition="out" filter="fade">
                                      <p:cBhvr>
                                        <p:cTn id="110" dur="2000"/>
                                        <p:tgtEl>
                                          <p:spTgt spid="19"/>
                                        </p:tgtEl>
                                      </p:cBhvr>
                                    </p:animEffect>
                                    <p:anim calcmode="lin" valueType="num">
                                      <p:cBhvr>
                                        <p:cTn id="111" dur="2000"/>
                                        <p:tgtEl>
                                          <p:spTgt spid="19"/>
                                        </p:tgtEl>
                                        <p:attrNameLst>
                                          <p:attrName>style.rotation</p:attrName>
                                        </p:attrNameLst>
                                      </p:cBhvr>
                                      <p:tavLst>
                                        <p:tav tm="0">
                                          <p:val>
                                            <p:fltVal val="0"/>
                                          </p:val>
                                        </p:tav>
                                        <p:tav tm="100000">
                                          <p:val>
                                            <p:fltVal val="720"/>
                                          </p:val>
                                        </p:tav>
                                      </p:tavLst>
                                    </p:anim>
                                    <p:anim calcmode="lin" valueType="num">
                                      <p:cBhvr>
                                        <p:cTn id="112" dur="2000"/>
                                        <p:tgtEl>
                                          <p:spTgt spid="19"/>
                                        </p:tgtEl>
                                        <p:attrNameLst>
                                          <p:attrName>ppt_h</p:attrName>
                                        </p:attrNameLst>
                                      </p:cBhvr>
                                      <p:tavLst>
                                        <p:tav tm="0">
                                          <p:val>
                                            <p:strVal val="ppt_h"/>
                                          </p:val>
                                        </p:tav>
                                        <p:tav tm="100000">
                                          <p:val>
                                            <p:fltVal val="0"/>
                                          </p:val>
                                        </p:tav>
                                      </p:tavLst>
                                    </p:anim>
                                    <p:anim calcmode="lin" valueType="num">
                                      <p:cBhvr>
                                        <p:cTn id="113" dur="2000"/>
                                        <p:tgtEl>
                                          <p:spTgt spid="19"/>
                                        </p:tgtEl>
                                        <p:attrNameLst>
                                          <p:attrName>ppt_w</p:attrName>
                                        </p:attrNameLst>
                                      </p:cBhvr>
                                      <p:tavLst>
                                        <p:tav tm="0">
                                          <p:val>
                                            <p:strVal val="ppt_w"/>
                                          </p:val>
                                        </p:tav>
                                        <p:tav tm="100000">
                                          <p:val>
                                            <p:fltVal val="0"/>
                                          </p:val>
                                        </p:tav>
                                      </p:tavLst>
                                    </p:anim>
                                    <p:set>
                                      <p:cBhvr>
                                        <p:cTn id="114" dur="1" fill="hold">
                                          <p:stCondLst>
                                            <p:cond delay="1999"/>
                                          </p:stCondLst>
                                        </p:cTn>
                                        <p:tgtEl>
                                          <p:spTgt spid="19"/>
                                        </p:tgtEl>
                                        <p:attrNameLst>
                                          <p:attrName>style.visibility</p:attrName>
                                        </p:attrNameLst>
                                      </p:cBhvr>
                                      <p:to>
                                        <p:strVal val="hidden"/>
                                      </p:to>
                                    </p:set>
                                  </p:childTnLst>
                                </p:cTn>
                              </p:par>
                            </p:childTnLst>
                          </p:cTn>
                        </p:par>
                        <p:par>
                          <p:cTn id="115" fill="hold">
                            <p:stCondLst>
                              <p:cond delay="2000"/>
                            </p:stCondLst>
                            <p:childTnLst>
                              <p:par>
                                <p:cTn id="116" presetID="53" presetClass="exit" presetSubtype="32" fill="hold"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p:stCondLst>
                        <p:cond delay="0"/>
                      </p:stCondLst>
                      <p:childTnLst>
                        <p:par>
                          <p:cTn id="123" fill="hold">
                            <p:stCondLst>
                              <p:cond delay="0"/>
                            </p:stCondLst>
                            <p:childTnLst>
                              <p:par>
                                <p:cTn id="124" presetID="35" presetClass="exit" presetSubtype="0" fill="hold" nodeType="clickEffect">
                                  <p:stCondLst>
                                    <p:cond delay="0"/>
                                  </p:stCondLst>
                                  <p:childTnLst>
                                    <p:animEffect transition="out" filter="fade">
                                      <p:cBhvr>
                                        <p:cTn id="125" dur="2000"/>
                                        <p:tgtEl>
                                          <p:spTgt spid="22"/>
                                        </p:tgtEl>
                                      </p:cBhvr>
                                    </p:animEffect>
                                    <p:anim calcmode="lin" valueType="num">
                                      <p:cBhvr>
                                        <p:cTn id="126" dur="2000"/>
                                        <p:tgtEl>
                                          <p:spTgt spid="22"/>
                                        </p:tgtEl>
                                        <p:attrNameLst>
                                          <p:attrName>style.rotation</p:attrName>
                                        </p:attrNameLst>
                                      </p:cBhvr>
                                      <p:tavLst>
                                        <p:tav tm="0">
                                          <p:val>
                                            <p:fltVal val="0"/>
                                          </p:val>
                                        </p:tav>
                                        <p:tav tm="100000">
                                          <p:val>
                                            <p:fltVal val="720"/>
                                          </p:val>
                                        </p:tav>
                                      </p:tavLst>
                                    </p:anim>
                                    <p:anim calcmode="lin" valueType="num">
                                      <p:cBhvr>
                                        <p:cTn id="127" dur="2000"/>
                                        <p:tgtEl>
                                          <p:spTgt spid="22"/>
                                        </p:tgtEl>
                                        <p:attrNameLst>
                                          <p:attrName>ppt_h</p:attrName>
                                        </p:attrNameLst>
                                      </p:cBhvr>
                                      <p:tavLst>
                                        <p:tav tm="0">
                                          <p:val>
                                            <p:strVal val="ppt_h"/>
                                          </p:val>
                                        </p:tav>
                                        <p:tav tm="100000">
                                          <p:val>
                                            <p:fltVal val="0"/>
                                          </p:val>
                                        </p:tav>
                                      </p:tavLst>
                                    </p:anim>
                                    <p:anim calcmode="lin" valueType="num">
                                      <p:cBhvr>
                                        <p:cTn id="128" dur="2000"/>
                                        <p:tgtEl>
                                          <p:spTgt spid="22"/>
                                        </p:tgtEl>
                                        <p:attrNameLst>
                                          <p:attrName>ppt_w</p:attrName>
                                        </p:attrNameLst>
                                      </p:cBhvr>
                                      <p:tavLst>
                                        <p:tav tm="0">
                                          <p:val>
                                            <p:strVal val="ppt_w"/>
                                          </p:val>
                                        </p:tav>
                                        <p:tav tm="100000">
                                          <p:val>
                                            <p:fltVal val="0"/>
                                          </p:val>
                                        </p:tav>
                                      </p:tavLst>
                                    </p:anim>
                                    <p:set>
                                      <p:cBhvr>
                                        <p:cTn id="129" dur="1" fill="hold">
                                          <p:stCondLst>
                                            <p:cond delay="1999"/>
                                          </p:stCondLst>
                                        </p:cTn>
                                        <p:tgtEl>
                                          <p:spTgt spid="22"/>
                                        </p:tgtEl>
                                        <p:attrNameLst>
                                          <p:attrName>style.visibility</p:attrName>
                                        </p:attrNameLst>
                                      </p:cBhvr>
                                      <p:to>
                                        <p:strVal val="hidden"/>
                                      </p:to>
                                    </p:set>
                                  </p:childTnLst>
                                </p:cTn>
                              </p:par>
                            </p:childTnLst>
                          </p:cTn>
                        </p:par>
                        <p:par>
                          <p:cTn id="130" fill="hold">
                            <p:stCondLst>
                              <p:cond delay="2000"/>
                            </p:stCondLst>
                            <p:childTnLst>
                              <p:par>
                                <p:cTn id="131" presetID="10" presetClass="exit" presetSubtype="0" fill="hold" nodeType="after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35" presetClass="exit" presetSubtype="0" fill="hold" nodeType="clickEffect">
                                  <p:stCondLst>
                                    <p:cond delay="0"/>
                                  </p:stCondLst>
                                  <p:childTnLst>
                                    <p:animEffect transition="out" filter="fade">
                                      <p:cBhvr>
                                        <p:cTn id="138" dur="2000"/>
                                        <p:tgtEl>
                                          <p:spTgt spid="17"/>
                                        </p:tgtEl>
                                      </p:cBhvr>
                                    </p:animEffect>
                                    <p:anim calcmode="lin" valueType="num">
                                      <p:cBhvr>
                                        <p:cTn id="139" dur="2000"/>
                                        <p:tgtEl>
                                          <p:spTgt spid="17"/>
                                        </p:tgtEl>
                                        <p:attrNameLst>
                                          <p:attrName>style.rotation</p:attrName>
                                        </p:attrNameLst>
                                      </p:cBhvr>
                                      <p:tavLst>
                                        <p:tav tm="0">
                                          <p:val>
                                            <p:fltVal val="0"/>
                                          </p:val>
                                        </p:tav>
                                        <p:tav tm="100000">
                                          <p:val>
                                            <p:fltVal val="720"/>
                                          </p:val>
                                        </p:tav>
                                      </p:tavLst>
                                    </p:anim>
                                    <p:anim calcmode="lin" valueType="num">
                                      <p:cBhvr>
                                        <p:cTn id="140" dur="2000"/>
                                        <p:tgtEl>
                                          <p:spTgt spid="17"/>
                                        </p:tgtEl>
                                        <p:attrNameLst>
                                          <p:attrName>ppt_h</p:attrName>
                                        </p:attrNameLst>
                                      </p:cBhvr>
                                      <p:tavLst>
                                        <p:tav tm="0">
                                          <p:val>
                                            <p:strVal val="ppt_h"/>
                                          </p:val>
                                        </p:tav>
                                        <p:tav tm="100000">
                                          <p:val>
                                            <p:fltVal val="0"/>
                                          </p:val>
                                        </p:tav>
                                      </p:tavLst>
                                    </p:anim>
                                    <p:anim calcmode="lin" valueType="num">
                                      <p:cBhvr>
                                        <p:cTn id="141" dur="2000"/>
                                        <p:tgtEl>
                                          <p:spTgt spid="17"/>
                                        </p:tgtEl>
                                        <p:attrNameLst>
                                          <p:attrName>ppt_w</p:attrName>
                                        </p:attrNameLst>
                                      </p:cBhvr>
                                      <p:tavLst>
                                        <p:tav tm="0">
                                          <p:val>
                                            <p:strVal val="ppt_w"/>
                                          </p:val>
                                        </p:tav>
                                        <p:tav tm="100000">
                                          <p:val>
                                            <p:fltVal val="0"/>
                                          </p:val>
                                        </p:tav>
                                      </p:tavLst>
                                    </p:anim>
                                    <p:set>
                                      <p:cBhvr>
                                        <p:cTn id="142" dur="1" fill="hold">
                                          <p:stCondLst>
                                            <p:cond delay="1999"/>
                                          </p:stCondLst>
                                        </p:cTn>
                                        <p:tgtEl>
                                          <p:spTgt spid="17"/>
                                        </p:tgtEl>
                                        <p:attrNameLst>
                                          <p:attrName>style.visibility</p:attrName>
                                        </p:attrNameLst>
                                      </p:cBhvr>
                                      <p:to>
                                        <p:strVal val="hidden"/>
                                      </p:to>
                                    </p:set>
                                  </p:childTnLst>
                                </p:cTn>
                              </p:par>
                            </p:childTnLst>
                          </p:cTn>
                        </p:par>
                        <p:par>
                          <p:cTn id="143" fill="hold">
                            <p:stCondLst>
                              <p:cond delay="2000"/>
                            </p:stCondLst>
                            <p:childTnLst>
                              <p:par>
                                <p:cTn id="144" presetID="6" presetClass="exit" presetSubtype="32" fill="hold" nodeType="afterEffect">
                                  <p:stCondLst>
                                    <p:cond delay="0"/>
                                  </p:stCondLst>
                                  <p:childTnLst>
                                    <p:animEffect transition="out" filter="circle(out)">
                                      <p:cBhvr>
                                        <p:cTn id="145" dur="500"/>
                                        <p:tgtEl>
                                          <p:spTgt spid="36"/>
                                        </p:tgtEl>
                                      </p:cBhvr>
                                    </p:animEffect>
                                    <p:set>
                                      <p:cBhvr>
                                        <p:cTn id="146"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7" restart="whenNotActive" fill="hold" evtFilter="cancelBubble" nodeType="interactiveSeq">
                <p:stCondLst>
                  <p:cond evt="onClick" delay="0">
                    <p:tgtEl>
                      <p:spTgt spid="39"/>
                    </p:tgtEl>
                  </p:cond>
                </p:stCondLst>
                <p:endSync evt="end" delay="0">
                  <p:rtn val="all"/>
                </p:endSync>
                <p:childTnLst>
                  <p:par>
                    <p:cTn id="148" fill="hold">
                      <p:stCondLst>
                        <p:cond delay="0"/>
                      </p:stCondLst>
                      <p:childTnLst>
                        <p:par>
                          <p:cTn id="149" fill="hold">
                            <p:stCondLst>
                              <p:cond delay="0"/>
                            </p:stCondLst>
                            <p:childTnLst>
                              <p:par>
                                <p:cTn id="150" presetID="35" presetClass="exit" presetSubtype="0" fill="hold" nodeType="clickEffect">
                                  <p:stCondLst>
                                    <p:cond delay="0"/>
                                  </p:stCondLst>
                                  <p:childTnLst>
                                    <p:animEffect transition="out" filter="fade">
                                      <p:cBhvr>
                                        <p:cTn id="151" dur="2000"/>
                                        <p:tgtEl>
                                          <p:spTgt spid="21"/>
                                        </p:tgtEl>
                                      </p:cBhvr>
                                    </p:animEffect>
                                    <p:anim calcmode="lin" valueType="num">
                                      <p:cBhvr>
                                        <p:cTn id="152" dur="2000"/>
                                        <p:tgtEl>
                                          <p:spTgt spid="21"/>
                                        </p:tgtEl>
                                        <p:attrNameLst>
                                          <p:attrName>style.rotation</p:attrName>
                                        </p:attrNameLst>
                                      </p:cBhvr>
                                      <p:tavLst>
                                        <p:tav tm="0">
                                          <p:val>
                                            <p:fltVal val="0"/>
                                          </p:val>
                                        </p:tav>
                                        <p:tav tm="100000">
                                          <p:val>
                                            <p:fltVal val="720"/>
                                          </p:val>
                                        </p:tav>
                                      </p:tavLst>
                                    </p:anim>
                                    <p:anim calcmode="lin" valueType="num">
                                      <p:cBhvr>
                                        <p:cTn id="153" dur="2000"/>
                                        <p:tgtEl>
                                          <p:spTgt spid="21"/>
                                        </p:tgtEl>
                                        <p:attrNameLst>
                                          <p:attrName>ppt_h</p:attrName>
                                        </p:attrNameLst>
                                      </p:cBhvr>
                                      <p:tavLst>
                                        <p:tav tm="0">
                                          <p:val>
                                            <p:strVal val="ppt_h"/>
                                          </p:val>
                                        </p:tav>
                                        <p:tav tm="100000">
                                          <p:val>
                                            <p:fltVal val="0"/>
                                          </p:val>
                                        </p:tav>
                                      </p:tavLst>
                                    </p:anim>
                                    <p:anim calcmode="lin" valueType="num">
                                      <p:cBhvr>
                                        <p:cTn id="154" dur="2000"/>
                                        <p:tgtEl>
                                          <p:spTgt spid="21"/>
                                        </p:tgtEl>
                                        <p:attrNameLst>
                                          <p:attrName>ppt_w</p:attrName>
                                        </p:attrNameLst>
                                      </p:cBhvr>
                                      <p:tavLst>
                                        <p:tav tm="0">
                                          <p:val>
                                            <p:strVal val="ppt_w"/>
                                          </p:val>
                                        </p:tav>
                                        <p:tav tm="100000">
                                          <p:val>
                                            <p:fltVal val="0"/>
                                          </p:val>
                                        </p:tav>
                                      </p:tavLst>
                                    </p:anim>
                                    <p:set>
                                      <p:cBhvr>
                                        <p:cTn id="155" dur="1" fill="hold">
                                          <p:stCondLst>
                                            <p:cond delay="1999"/>
                                          </p:stCondLst>
                                        </p:cTn>
                                        <p:tgtEl>
                                          <p:spTgt spid="21"/>
                                        </p:tgtEl>
                                        <p:attrNameLst>
                                          <p:attrName>style.visibility</p:attrName>
                                        </p:attrNameLst>
                                      </p:cBhvr>
                                      <p:to>
                                        <p:strVal val="hidden"/>
                                      </p:to>
                                    </p:set>
                                  </p:childTnLst>
                                </p:cTn>
                              </p:par>
                            </p:childTnLst>
                          </p:cTn>
                        </p:par>
                        <p:par>
                          <p:cTn id="156" fill="hold">
                            <p:stCondLst>
                              <p:cond delay="2000"/>
                            </p:stCondLst>
                            <p:childTnLst>
                              <p:par>
                                <p:cTn id="157" presetID="10" presetClass="exit" presetSubtype="0" fill="hold" nodeType="afterEffect">
                                  <p:stCondLst>
                                    <p:cond delay="0"/>
                                  </p:stCondLst>
                                  <p:childTnLst>
                                    <p:animEffect transition="out" filter="fade">
                                      <p:cBhvr>
                                        <p:cTn id="158" dur="500"/>
                                        <p:tgtEl>
                                          <p:spTgt spid="39"/>
                                        </p:tgtEl>
                                      </p:cBhvr>
                                    </p:animEffect>
                                    <p:set>
                                      <p:cBhvr>
                                        <p:cTn id="15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60" restart="whenNotActive" fill="hold" evtFilter="cancelBubble" nodeType="interactiveSeq">
                <p:stCondLst>
                  <p:cond evt="onClick" delay="0">
                    <p:tgtEl>
                      <p:spTgt spid="37"/>
                    </p:tgtEl>
                  </p:cond>
                </p:stCondLst>
                <p:endSync evt="end" delay="0">
                  <p:rtn val="all"/>
                </p:endSync>
                <p:childTnLst>
                  <p:par>
                    <p:cTn id="161" fill="hold">
                      <p:stCondLst>
                        <p:cond delay="0"/>
                      </p:stCondLst>
                      <p:childTnLst>
                        <p:par>
                          <p:cTn id="162" fill="hold">
                            <p:stCondLst>
                              <p:cond delay="0"/>
                            </p:stCondLst>
                            <p:childTnLst>
                              <p:par>
                                <p:cTn id="163" presetID="35" presetClass="exit" presetSubtype="0" fill="hold" nodeType="clickEffect">
                                  <p:stCondLst>
                                    <p:cond delay="0"/>
                                  </p:stCondLst>
                                  <p:childTnLst>
                                    <p:animEffect transition="out" filter="fade">
                                      <p:cBhvr>
                                        <p:cTn id="164" dur="2000"/>
                                        <p:tgtEl>
                                          <p:spTgt spid="23"/>
                                        </p:tgtEl>
                                      </p:cBhvr>
                                    </p:animEffect>
                                    <p:anim calcmode="lin" valueType="num">
                                      <p:cBhvr>
                                        <p:cTn id="165" dur="2000"/>
                                        <p:tgtEl>
                                          <p:spTgt spid="23"/>
                                        </p:tgtEl>
                                        <p:attrNameLst>
                                          <p:attrName>style.rotation</p:attrName>
                                        </p:attrNameLst>
                                      </p:cBhvr>
                                      <p:tavLst>
                                        <p:tav tm="0">
                                          <p:val>
                                            <p:fltVal val="0"/>
                                          </p:val>
                                        </p:tav>
                                        <p:tav tm="100000">
                                          <p:val>
                                            <p:fltVal val="720"/>
                                          </p:val>
                                        </p:tav>
                                      </p:tavLst>
                                    </p:anim>
                                    <p:anim calcmode="lin" valueType="num">
                                      <p:cBhvr>
                                        <p:cTn id="166" dur="2000"/>
                                        <p:tgtEl>
                                          <p:spTgt spid="23"/>
                                        </p:tgtEl>
                                        <p:attrNameLst>
                                          <p:attrName>ppt_h</p:attrName>
                                        </p:attrNameLst>
                                      </p:cBhvr>
                                      <p:tavLst>
                                        <p:tav tm="0">
                                          <p:val>
                                            <p:strVal val="ppt_h"/>
                                          </p:val>
                                        </p:tav>
                                        <p:tav tm="100000">
                                          <p:val>
                                            <p:fltVal val="0"/>
                                          </p:val>
                                        </p:tav>
                                      </p:tavLst>
                                    </p:anim>
                                    <p:anim calcmode="lin" valueType="num">
                                      <p:cBhvr>
                                        <p:cTn id="167" dur="2000"/>
                                        <p:tgtEl>
                                          <p:spTgt spid="23"/>
                                        </p:tgtEl>
                                        <p:attrNameLst>
                                          <p:attrName>ppt_w</p:attrName>
                                        </p:attrNameLst>
                                      </p:cBhvr>
                                      <p:tavLst>
                                        <p:tav tm="0">
                                          <p:val>
                                            <p:strVal val="ppt_w"/>
                                          </p:val>
                                        </p:tav>
                                        <p:tav tm="100000">
                                          <p:val>
                                            <p:fltVal val="0"/>
                                          </p:val>
                                        </p:tav>
                                      </p:tavLst>
                                    </p:anim>
                                    <p:set>
                                      <p:cBhvr>
                                        <p:cTn id="168" dur="1" fill="hold">
                                          <p:stCondLst>
                                            <p:cond delay="1999"/>
                                          </p:stCondLst>
                                        </p:cTn>
                                        <p:tgtEl>
                                          <p:spTgt spid="23"/>
                                        </p:tgtEl>
                                        <p:attrNameLst>
                                          <p:attrName>style.visibility</p:attrName>
                                        </p:attrNameLst>
                                      </p:cBhvr>
                                      <p:to>
                                        <p:strVal val="hidden"/>
                                      </p:to>
                                    </p:set>
                                  </p:childTnLst>
                                </p:cTn>
                              </p:par>
                            </p:childTnLst>
                          </p:cTn>
                        </p:par>
                        <p:par>
                          <p:cTn id="169" fill="hold">
                            <p:stCondLst>
                              <p:cond delay="2000"/>
                            </p:stCondLst>
                            <p:childTnLst>
                              <p:par>
                                <p:cTn id="170" presetID="42" presetClass="exit" presetSubtype="0" fill="hold" nodeType="afterEffect">
                                  <p:stCondLst>
                                    <p:cond delay="0"/>
                                  </p:stCondLst>
                                  <p:childTnLst>
                                    <p:animEffect transition="out" filter="fade">
                                      <p:cBhvr>
                                        <p:cTn id="171" dur="1000"/>
                                        <p:tgtEl>
                                          <p:spTgt spid="37"/>
                                        </p:tgtEl>
                                      </p:cBhvr>
                                    </p:animEffect>
                                    <p:anim calcmode="lin" valueType="num">
                                      <p:cBhvr>
                                        <p:cTn id="172" dur="1000"/>
                                        <p:tgtEl>
                                          <p:spTgt spid="37"/>
                                        </p:tgtEl>
                                        <p:attrNameLst>
                                          <p:attrName>ppt_x</p:attrName>
                                        </p:attrNameLst>
                                      </p:cBhvr>
                                      <p:tavLst>
                                        <p:tav tm="0">
                                          <p:val>
                                            <p:strVal val="ppt_x"/>
                                          </p:val>
                                        </p:tav>
                                        <p:tav tm="100000">
                                          <p:val>
                                            <p:strVal val="ppt_x"/>
                                          </p:val>
                                        </p:tav>
                                      </p:tavLst>
                                    </p:anim>
                                    <p:anim calcmode="lin" valueType="num">
                                      <p:cBhvr>
                                        <p:cTn id="173" dur="1000"/>
                                        <p:tgtEl>
                                          <p:spTgt spid="37"/>
                                        </p:tgtEl>
                                        <p:attrNameLst>
                                          <p:attrName>ppt_y</p:attrName>
                                        </p:attrNameLst>
                                      </p:cBhvr>
                                      <p:tavLst>
                                        <p:tav tm="0">
                                          <p:val>
                                            <p:strVal val="ppt_y"/>
                                          </p:val>
                                        </p:tav>
                                        <p:tav tm="100000">
                                          <p:val>
                                            <p:strVal val="ppt_y+.1"/>
                                          </p:val>
                                        </p:tav>
                                      </p:tavLst>
                                    </p:anim>
                                    <p:set>
                                      <p:cBhvr>
                                        <p:cTn id="174"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14" grpId="0"/>
      <p:bldP spid="13" grpId="0"/>
      <p:bldP spid="24" grpId="0" animBg="1"/>
      <p:bldP spid="31" grpId="0" animBg="1"/>
      <p:bldP spid="3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Kết quả hình ảnh cho home 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032986" y="947913"/>
            <a:ext cx="8318377" cy="32315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2400" dirty="0">
              <a:solidFill>
                <a:srgbClr val="FF0000"/>
              </a:solidFill>
            </a:endParaRPr>
          </a:p>
        </p:txBody>
      </p:sp>
      <p:sp>
        <p:nvSpPr>
          <p:cNvPr id="10" name="A"/>
          <p:cNvSpPr/>
          <p:nvPr/>
        </p:nvSpPr>
        <p:spPr>
          <a:xfrm>
            <a:off x="1625605" y="435803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Hình 1</a:t>
            </a:r>
            <a:endParaRPr lang="vi-VN" sz="3200">
              <a:latin typeface="Arial" panose="020B0604020202020204" pitchFamily="34" charset="0"/>
              <a:cs typeface="Arial" panose="020B0604020202020204" pitchFamily="34" charset="0"/>
            </a:endParaRPr>
          </a:p>
        </p:txBody>
      </p:sp>
      <p:sp>
        <p:nvSpPr>
          <p:cNvPr id="11" name="B"/>
          <p:cNvSpPr/>
          <p:nvPr/>
        </p:nvSpPr>
        <p:spPr>
          <a:xfrm>
            <a:off x="1647376"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Hình 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47484"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Hình 3</a:t>
            </a:r>
            <a:endParaRPr lang="vi-VN" sz="3200">
              <a:latin typeface="Arial" panose="020B0604020202020204" pitchFamily="34" charset="0"/>
              <a:cs typeface="Arial" panose="020B0604020202020204" pitchFamily="34" charset="0"/>
            </a:endParaRPr>
          </a:p>
        </p:txBody>
      </p:sp>
      <p:sp>
        <p:nvSpPr>
          <p:cNvPr id="13" name="D"/>
          <p:cNvSpPr/>
          <p:nvPr/>
        </p:nvSpPr>
        <p:spPr>
          <a:xfrm flipH="1">
            <a:off x="616925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Hình 4</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sp>
        <p:nvSpPr>
          <p:cNvPr id="2" name="TextBox 1">
            <a:extLst>
              <a:ext uri="{FF2B5EF4-FFF2-40B4-BE49-F238E27FC236}">
                <a16:creationId xmlns:a16="http://schemas.microsoft.com/office/drawing/2014/main" xmlns="" id="{208418B8-FBFF-46C7-97D4-DE247A978B08}"/>
              </a:ext>
            </a:extLst>
          </p:cNvPr>
          <p:cNvSpPr txBox="1"/>
          <p:nvPr/>
        </p:nvSpPr>
        <p:spPr>
          <a:xfrm>
            <a:off x="2471284" y="1032687"/>
            <a:ext cx="6972983" cy="954107"/>
          </a:xfrm>
          <a:prstGeom prst="rect">
            <a:avLst/>
          </a:prstGeom>
          <a:noFill/>
        </p:spPr>
        <p:txBody>
          <a:bodyPr wrap="square" rtlCol="0">
            <a:spAutoFit/>
          </a:bodyPr>
          <a:lstStyle/>
          <a:p>
            <a:pPr marL="342900" indent="-342900">
              <a:buAutoNum type="arabicPeriod"/>
            </a:pPr>
            <a:r>
              <a:rPr lang="en-US" sz="2800">
                <a:solidFill>
                  <a:schemeClr val="bg1"/>
                </a:solidFill>
                <a:latin typeface="Arial" panose="020B0604020202020204" pitchFamily="34" charset="0"/>
                <a:cs typeface="Arial" panose="020B0604020202020204" pitchFamily="34" charset="0"/>
              </a:rPr>
              <a:t>Trong các hình vẽ sau, hình nào là hình chữ nhật?</a:t>
            </a:r>
          </a:p>
        </p:txBody>
      </p:sp>
      <p:pic>
        <p:nvPicPr>
          <p:cNvPr id="37" name="Picture 36">
            <a:extLst>
              <a:ext uri="{FF2B5EF4-FFF2-40B4-BE49-F238E27FC236}">
                <a16:creationId xmlns:a16="http://schemas.microsoft.com/office/drawing/2014/main" xmlns="" id="{90DD1D5F-3CF2-4F2D-AC79-CF7D0774E48D}"/>
              </a:ext>
            </a:extLst>
          </p:cNvPr>
          <p:cNvPicPr>
            <a:picLocks noChangeAspect="1"/>
          </p:cNvPicPr>
          <p:nvPr/>
        </p:nvPicPr>
        <p:blipFill>
          <a:blip r:embed="rId11">
            <a:lum bright="70000" contrast="-70000"/>
          </a:blip>
          <a:stretch>
            <a:fillRect/>
          </a:stretch>
        </p:blipFill>
        <p:spPr>
          <a:xfrm>
            <a:off x="2305928" y="2114812"/>
            <a:ext cx="1997417" cy="1346747"/>
          </a:xfrm>
          <a:prstGeom prst="rect">
            <a:avLst/>
          </a:prstGeom>
        </p:spPr>
      </p:pic>
      <p:pic>
        <p:nvPicPr>
          <p:cNvPr id="6" name="Picture 5">
            <a:extLst>
              <a:ext uri="{FF2B5EF4-FFF2-40B4-BE49-F238E27FC236}">
                <a16:creationId xmlns:a16="http://schemas.microsoft.com/office/drawing/2014/main" xmlns="" id="{E4B3CA18-CC3F-4D28-B3B0-E81BF2CF7C5B}"/>
              </a:ext>
            </a:extLst>
          </p:cNvPr>
          <p:cNvPicPr>
            <a:picLocks noChangeAspect="1"/>
          </p:cNvPicPr>
          <p:nvPr/>
        </p:nvPicPr>
        <p:blipFill>
          <a:blip r:embed="rId12">
            <a:lum bright="70000" contrast="-70000"/>
          </a:blip>
          <a:stretch>
            <a:fillRect/>
          </a:stretch>
        </p:blipFill>
        <p:spPr>
          <a:xfrm>
            <a:off x="4405904" y="1742850"/>
            <a:ext cx="1916367" cy="1718709"/>
          </a:xfrm>
          <a:prstGeom prst="rect">
            <a:avLst/>
          </a:prstGeom>
        </p:spPr>
      </p:pic>
      <p:pic>
        <p:nvPicPr>
          <p:cNvPr id="7" name="Picture 6">
            <a:extLst>
              <a:ext uri="{FF2B5EF4-FFF2-40B4-BE49-F238E27FC236}">
                <a16:creationId xmlns:a16="http://schemas.microsoft.com/office/drawing/2014/main" xmlns="" id="{D26EA6F6-5E64-4D17-8B28-6F37123E8DB4}"/>
              </a:ext>
            </a:extLst>
          </p:cNvPr>
          <p:cNvPicPr>
            <a:picLocks noChangeAspect="1"/>
          </p:cNvPicPr>
          <p:nvPr/>
        </p:nvPicPr>
        <p:blipFill>
          <a:blip r:embed="rId13">
            <a:lum bright="70000" contrast="-70000"/>
          </a:blip>
          <a:stretch>
            <a:fillRect/>
          </a:stretch>
        </p:blipFill>
        <p:spPr>
          <a:xfrm>
            <a:off x="6133743" y="1815813"/>
            <a:ext cx="2224136" cy="1645746"/>
          </a:xfrm>
          <a:prstGeom prst="rect">
            <a:avLst/>
          </a:prstGeom>
        </p:spPr>
      </p:pic>
      <p:pic>
        <p:nvPicPr>
          <p:cNvPr id="8" name="Picture 7">
            <a:extLst>
              <a:ext uri="{FF2B5EF4-FFF2-40B4-BE49-F238E27FC236}">
                <a16:creationId xmlns:a16="http://schemas.microsoft.com/office/drawing/2014/main" xmlns="" id="{B8D8E16C-801D-4A0B-AC78-EFB5C9540594}"/>
              </a:ext>
            </a:extLst>
          </p:cNvPr>
          <p:cNvPicPr>
            <a:picLocks noChangeAspect="1"/>
          </p:cNvPicPr>
          <p:nvPr/>
        </p:nvPicPr>
        <p:blipFill>
          <a:blip r:embed="rId14">
            <a:lum bright="70000" contrast="-70000"/>
          </a:blip>
          <a:stretch>
            <a:fillRect/>
          </a:stretch>
        </p:blipFill>
        <p:spPr>
          <a:xfrm>
            <a:off x="8333211" y="1653453"/>
            <a:ext cx="1997417" cy="1864212"/>
          </a:xfrm>
          <a:prstGeom prst="rect">
            <a:avLst/>
          </a:prstGeom>
        </p:spPr>
      </p:pic>
      <p:sp>
        <p:nvSpPr>
          <p:cNvPr id="38" name="TextBox 37">
            <a:extLst>
              <a:ext uri="{FF2B5EF4-FFF2-40B4-BE49-F238E27FC236}">
                <a16:creationId xmlns:a16="http://schemas.microsoft.com/office/drawing/2014/main" xmlns="" id="{F64FFD8E-43E8-4DD1-9B98-64D1C62C9EDD}"/>
              </a:ext>
            </a:extLst>
          </p:cNvPr>
          <p:cNvSpPr txBox="1"/>
          <p:nvPr/>
        </p:nvSpPr>
        <p:spPr>
          <a:xfrm>
            <a:off x="2543276" y="3493425"/>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1</a:t>
            </a:r>
          </a:p>
        </p:txBody>
      </p:sp>
      <p:sp>
        <p:nvSpPr>
          <p:cNvPr id="40" name="TextBox 39">
            <a:extLst>
              <a:ext uri="{FF2B5EF4-FFF2-40B4-BE49-F238E27FC236}">
                <a16:creationId xmlns:a16="http://schemas.microsoft.com/office/drawing/2014/main" xmlns="" id="{50385F06-9238-4B1E-B122-736D6717AEDB}"/>
              </a:ext>
            </a:extLst>
          </p:cNvPr>
          <p:cNvSpPr txBox="1"/>
          <p:nvPr/>
        </p:nvSpPr>
        <p:spPr>
          <a:xfrm>
            <a:off x="4608814" y="3483937"/>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2</a:t>
            </a:r>
          </a:p>
        </p:txBody>
      </p:sp>
      <p:sp>
        <p:nvSpPr>
          <p:cNvPr id="41" name="TextBox 40">
            <a:extLst>
              <a:ext uri="{FF2B5EF4-FFF2-40B4-BE49-F238E27FC236}">
                <a16:creationId xmlns:a16="http://schemas.microsoft.com/office/drawing/2014/main" xmlns="" id="{E4FC15F6-CFAB-43F1-AC7D-334236953EC3}"/>
              </a:ext>
            </a:extLst>
          </p:cNvPr>
          <p:cNvSpPr txBox="1"/>
          <p:nvPr/>
        </p:nvSpPr>
        <p:spPr>
          <a:xfrm>
            <a:off x="6567473"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3</a:t>
            </a:r>
          </a:p>
        </p:txBody>
      </p:sp>
      <p:sp>
        <p:nvSpPr>
          <p:cNvPr id="42" name="TextBox 41">
            <a:extLst>
              <a:ext uri="{FF2B5EF4-FFF2-40B4-BE49-F238E27FC236}">
                <a16:creationId xmlns:a16="http://schemas.microsoft.com/office/drawing/2014/main" xmlns="" id="{4D56BB7B-4141-4527-A36A-758A905A0500}"/>
              </a:ext>
            </a:extLst>
          </p:cNvPr>
          <p:cNvSpPr txBox="1"/>
          <p:nvPr/>
        </p:nvSpPr>
        <p:spPr>
          <a:xfrm>
            <a:off x="8563645" y="3477768"/>
            <a:ext cx="1487186"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Hình 4</a:t>
            </a:r>
          </a:p>
        </p:txBody>
      </p:sp>
    </p:spTree>
    <p:extLst>
      <p:ext uri="{BB962C8B-B14F-4D97-AF65-F5344CB8AC3E}">
        <p14:creationId xmlns:p14="http://schemas.microsoft.com/office/powerpoint/2010/main" val="396096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 Diện tích của hình chữ nhật có độ dài hai cạnh </a:t>
            </a:r>
            <a:r>
              <a:rPr lang="en-US" sz="3200" i="1">
                <a:solidFill>
                  <a:schemeClr val="bg1"/>
                </a:solidFill>
                <a:latin typeface="Arial" panose="020B0604020202020204" pitchFamily="34" charset="0"/>
                <a:cs typeface="Arial" panose="020B0604020202020204" pitchFamily="34" charset="0"/>
              </a:rPr>
              <a:t>a = </a:t>
            </a:r>
            <a:r>
              <a:rPr lang="en-US" sz="3200">
                <a:solidFill>
                  <a:schemeClr val="bg1"/>
                </a:solidFill>
                <a:latin typeface="Arial" panose="020B0604020202020204" pitchFamily="34" charset="0"/>
                <a:cs typeface="Arial" panose="020B0604020202020204" pitchFamily="34" charset="0"/>
              </a:rPr>
              <a:t>12</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và </a:t>
            </a:r>
            <a:r>
              <a:rPr lang="en-US" sz="3200" i="1">
                <a:solidFill>
                  <a:schemeClr val="bg1"/>
                </a:solidFill>
                <a:latin typeface="Arial" panose="020B0604020202020204" pitchFamily="34" charset="0"/>
                <a:cs typeface="Arial" panose="020B0604020202020204" pitchFamily="34" charset="0"/>
              </a:rPr>
              <a:t>b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là:</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a:off x="1705433"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96</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r>
              <a:rPr lang="en-US" sz="3200">
                <a:latin typeface="Arial" panose="020B0604020202020204" pitchFamily="34" charset="0"/>
                <a:cs typeface="Arial" panose="020B0604020202020204" pitchFamily="34" charset="0"/>
              </a:rPr>
              <a:t> </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20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40</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sp>
        <p:nvSpPr>
          <p:cNvPr id="13" name="D"/>
          <p:cNvSpPr/>
          <p:nvPr/>
        </p:nvSpPr>
        <p:spPr>
          <a:xfrm flipH="1">
            <a:off x="6227312"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192</a:t>
            </a:r>
            <a:r>
              <a:rPr lang="en-US" sz="3200" i="1">
                <a:latin typeface="Arial" panose="020B0604020202020204" pitchFamily="34" charset="0"/>
                <a:cs typeface="Arial" panose="020B0604020202020204" pitchFamily="34" charset="0"/>
              </a:rPr>
              <a:t>cm</a:t>
            </a:r>
            <a:r>
              <a:rPr lang="en-US" sz="3200" i="1" baseline="30000">
                <a:latin typeface="Arial" panose="020B0604020202020204" pitchFamily="34" charset="0"/>
                <a:cs typeface="Arial" panose="020B0604020202020204" pitchFamily="34" charset="0"/>
              </a:rPr>
              <a:t>2</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13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822958"/>
            <a:ext cx="7469868" cy="341193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205540" y="552280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a:t>
            </a:r>
            <a:r>
              <a:rPr lang="en-US" sz="3200" i="1">
                <a:latin typeface="Arial" panose="020B0604020202020204" pitchFamily="34" charset="0"/>
                <a:cs typeface="Arial" panose="020B0604020202020204" pitchFamily="34" charset="0"/>
              </a:rPr>
              <a:t>MP = NQ</a:t>
            </a:r>
            <a:endParaRPr lang="vi-VN" sz="320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a:t>
            </a:r>
            <a:r>
              <a:rPr lang="en-US" sz="3200" i="1">
                <a:latin typeface="Arial" panose="020B0604020202020204" pitchFamily="34" charset="0"/>
                <a:cs typeface="Arial" panose="020B0604020202020204" pitchFamily="34" charset="0"/>
              </a:rPr>
              <a:t>MP &gt; NQ</a:t>
            </a:r>
            <a:endParaRPr lang="vi-VN" sz="3200">
              <a:latin typeface="Arial" panose="020B0604020202020204" pitchFamily="34" charset="0"/>
              <a:cs typeface="Arial" panose="020B0604020202020204" pitchFamily="34" charset="0"/>
            </a:endParaRPr>
          </a:p>
        </p:txBody>
      </p:sp>
      <p:sp>
        <p:nvSpPr>
          <p:cNvPr id="12" name="C"/>
          <p:cNvSpPr/>
          <p:nvPr/>
        </p:nvSpPr>
        <p:spPr>
          <a:xfrm flipH="1">
            <a:off x="6205541" y="435803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C. Không so sánh được</a:t>
            </a:r>
            <a:endParaRPr lang="vi-VN" sz="30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a:t>
            </a:r>
            <a:r>
              <a:rPr lang="en-US" sz="3200" i="1">
                <a:latin typeface="Arial" panose="020B0604020202020204" pitchFamily="34" charset="0"/>
                <a:cs typeface="Arial" panose="020B0604020202020204" pitchFamily="34" charset="0"/>
              </a:rPr>
              <a:t>MP</a:t>
            </a:r>
            <a:r>
              <a:rPr lang="en-US" sz="3200">
                <a:latin typeface="Arial" panose="020B0604020202020204" pitchFamily="34" charset="0"/>
                <a:cs typeface="Arial" panose="020B0604020202020204" pitchFamily="34" charset="0"/>
              </a:rPr>
              <a:t> &lt; </a:t>
            </a:r>
            <a:r>
              <a:rPr lang="en-US" sz="3200" i="1">
                <a:latin typeface="Arial" panose="020B0604020202020204" pitchFamily="34" charset="0"/>
                <a:cs typeface="Arial" panose="020B0604020202020204" pitchFamily="34" charset="0"/>
              </a:rPr>
              <a:t>NQ</a:t>
            </a:r>
            <a:endParaRPr lang="vi-VN" sz="3200" i="1">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BB078AC-A3CE-4AF3-BC61-87ACDA4826F4}"/>
              </a:ext>
            </a:extLst>
          </p:cNvPr>
          <p:cNvPicPr>
            <a:picLocks noChangeAspect="1"/>
          </p:cNvPicPr>
          <p:nvPr/>
        </p:nvPicPr>
        <p:blipFill>
          <a:blip r:embed="rId11">
            <a:lum bright="70000" contrast="-70000"/>
          </a:blip>
          <a:stretch>
            <a:fillRect/>
          </a:stretch>
        </p:blipFill>
        <p:spPr>
          <a:xfrm>
            <a:off x="3937679" y="1748279"/>
            <a:ext cx="4224868" cy="2499661"/>
          </a:xfrm>
          <a:prstGeom prst="rect">
            <a:avLst/>
          </a:prstGeom>
        </p:spPr>
      </p:pic>
      <p:sp>
        <p:nvSpPr>
          <p:cNvPr id="38" name="TextBox 37">
            <a:extLst>
              <a:ext uri="{FF2B5EF4-FFF2-40B4-BE49-F238E27FC236}">
                <a16:creationId xmlns:a16="http://schemas.microsoft.com/office/drawing/2014/main" xmlns="" id="{77586A3F-F17D-431D-929B-01D24849943C}"/>
              </a:ext>
            </a:extLst>
          </p:cNvPr>
          <p:cNvSpPr txBox="1"/>
          <p:nvPr/>
        </p:nvSpPr>
        <p:spPr>
          <a:xfrm>
            <a:off x="2402116" y="840105"/>
            <a:ext cx="7286625" cy="1077218"/>
          </a:xfrm>
          <a:prstGeom prst="rect">
            <a:avLst/>
          </a:prstGeom>
          <a:noFill/>
        </p:spPr>
        <p:txBody>
          <a:bodyPr wrap="square">
            <a:spAutoFit/>
          </a:bodyPr>
          <a:lstStyle/>
          <a:p>
            <a:pPr algn="ctr"/>
            <a:r>
              <a:rPr lang="en-US" sz="3200">
                <a:solidFill>
                  <a:schemeClr val="bg1"/>
                </a:solidFill>
                <a:latin typeface="Arial" panose="020B0604020202020204" pitchFamily="34" charset="0"/>
                <a:cs typeface="Arial" panose="020B0604020202020204" pitchFamily="34" charset="0"/>
              </a:rPr>
              <a:t>3. Cho hình vẽ sau, so sánh độ dài của đoạn thằng </a:t>
            </a:r>
            <a:r>
              <a:rPr lang="en-US" sz="3200" i="1">
                <a:solidFill>
                  <a:schemeClr val="bg1"/>
                </a:solidFill>
                <a:latin typeface="Arial" panose="020B0604020202020204" pitchFamily="34" charset="0"/>
                <a:cs typeface="Arial" panose="020B0604020202020204" pitchFamily="34" charset="0"/>
              </a:rPr>
              <a:t>MP </a:t>
            </a:r>
            <a:r>
              <a:rPr lang="en-US" sz="3200">
                <a:solidFill>
                  <a:schemeClr val="bg1"/>
                </a:solidFill>
                <a:latin typeface="Arial" panose="020B0604020202020204" pitchFamily="34" charset="0"/>
                <a:cs typeface="Arial" panose="020B0604020202020204" pitchFamily="34" charset="0"/>
              </a:rPr>
              <a:t>và </a:t>
            </a:r>
            <a:r>
              <a:rPr lang="en-US" sz="3200" i="1">
                <a:solidFill>
                  <a:schemeClr val="bg1"/>
                </a:solidFill>
                <a:latin typeface="Arial" panose="020B0604020202020204" pitchFamily="34" charset="0"/>
                <a:cs typeface="Arial" panose="020B0604020202020204" pitchFamily="34" charset="0"/>
              </a:rPr>
              <a:t>NQ</a:t>
            </a:r>
            <a:endParaRPr lang="vi-VN"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25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ết quả hình ảnh cho hình nền màu xanh ngọ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12093" y="115218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4. Cho hình chữ nhật ABCD, biết độ dài cạnh </a:t>
            </a:r>
            <a:r>
              <a:rPr lang="en-US" sz="3200" i="1">
                <a:solidFill>
                  <a:schemeClr val="bg1"/>
                </a:solidFill>
                <a:latin typeface="Arial" panose="020B0604020202020204" pitchFamily="34" charset="0"/>
                <a:cs typeface="Arial" panose="020B0604020202020204" pitchFamily="34" charset="0"/>
              </a:rPr>
              <a:t>AD = </a:t>
            </a:r>
            <a:r>
              <a:rPr lang="en-US" sz="3200">
                <a:solidFill>
                  <a:schemeClr val="bg1"/>
                </a:solidFill>
                <a:latin typeface="Arial" panose="020B0604020202020204" pitchFamily="34" charset="0"/>
                <a:cs typeface="Arial" panose="020B0604020202020204" pitchFamily="34" charset="0"/>
              </a:rPr>
              <a:t>8</a:t>
            </a:r>
            <a:r>
              <a:rPr lang="en-US" sz="3200" i="1">
                <a:solidFill>
                  <a:schemeClr val="bg1"/>
                </a:solidFill>
                <a:latin typeface="Arial" panose="020B0604020202020204" pitchFamily="34" charset="0"/>
                <a:cs typeface="Arial" panose="020B0604020202020204" pitchFamily="34" charset="0"/>
              </a:rPr>
              <a:t>cm.</a:t>
            </a:r>
            <a:r>
              <a:rPr lang="en-US" sz="3200">
                <a:solidFill>
                  <a:schemeClr val="bg1"/>
                </a:solidFill>
                <a:latin typeface="Arial" panose="020B0604020202020204" pitchFamily="34" charset="0"/>
                <a:cs typeface="Arial" panose="020B0604020202020204" pitchFamily="34" charset="0"/>
              </a:rPr>
              <a:t> Tính độ dài cạnh </a:t>
            </a:r>
            <a:r>
              <a:rPr lang="en-US" sz="3200" i="1">
                <a:solidFill>
                  <a:schemeClr val="bg1"/>
                </a:solidFill>
                <a:latin typeface="Arial" panose="020B0604020202020204" pitchFamily="34" charset="0"/>
                <a:cs typeface="Arial" panose="020B0604020202020204" pitchFamily="34" charset="0"/>
              </a:rPr>
              <a:t>BC?</a:t>
            </a:r>
            <a:endParaRPr lang="vi-VN" sz="3200" dirty="0">
              <a:solidFill>
                <a:schemeClr val="bg1"/>
              </a:solidFill>
              <a:latin typeface="Arial" panose="020B0604020202020204" pitchFamily="34" charset="0"/>
              <a:cs typeface="Arial" panose="020B0604020202020204" pitchFamily="34" charset="0"/>
            </a:endParaRPr>
          </a:p>
        </p:txBody>
      </p:sp>
      <p:sp>
        <p:nvSpPr>
          <p:cNvPr id="10" name="A"/>
          <p:cNvSpPr/>
          <p:nvPr/>
        </p:nvSpPr>
        <p:spPr>
          <a:xfrm flipH="1">
            <a:off x="6147027"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C. 8</a:t>
            </a:r>
            <a:r>
              <a:rPr lang="en-US" sz="3200" i="1">
                <a:latin typeface="Arial" panose="020B0604020202020204" pitchFamily="34" charset="0"/>
                <a:cs typeface="Arial" panose="020B0604020202020204" pitchFamily="34" charset="0"/>
              </a:rPr>
              <a:t>cm</a:t>
            </a:r>
            <a:endParaRPr lang="vi-VN" sz="3200" dirty="0">
              <a:latin typeface="Arial" panose="020B0604020202020204" pitchFamily="34" charset="0"/>
              <a:cs typeface="Arial" panose="020B0604020202020204" pitchFamily="34" charset="0"/>
            </a:endParaRPr>
          </a:p>
        </p:txBody>
      </p:sp>
      <p:sp>
        <p:nvSpPr>
          <p:cNvPr id="11" name="B"/>
          <p:cNvSpPr/>
          <p:nvPr/>
        </p:nvSpPr>
        <p:spPr>
          <a:xfrm>
            <a:off x="1702031" y="4372778"/>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A. 4</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2" name="C"/>
          <p:cNvSpPr/>
          <p:nvPr/>
        </p:nvSpPr>
        <p:spPr>
          <a:xfrm flipH="1">
            <a:off x="6151335"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D. 16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sp>
        <p:nvSpPr>
          <p:cNvPr id="13" name="D"/>
          <p:cNvSpPr/>
          <p:nvPr/>
        </p:nvSpPr>
        <p:spPr>
          <a:xfrm>
            <a:off x="1698856" y="552280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a:latin typeface="Arial" panose="020B0604020202020204" pitchFamily="34" charset="0"/>
                <a:cs typeface="Arial" panose="020B0604020202020204" pitchFamily="34" charset="0"/>
              </a:rPr>
              <a:t>B. 6</a:t>
            </a:r>
            <a:r>
              <a:rPr lang="en-US" sz="3200" i="1">
                <a:latin typeface="Arial" panose="020B0604020202020204" pitchFamily="34" charset="0"/>
                <a:cs typeface="Arial" panose="020B0604020202020204" pitchFamily="34" charset="0"/>
              </a:rPr>
              <a:t>cm</a:t>
            </a:r>
            <a:endParaRPr lang="vi-VN" sz="3200">
              <a:latin typeface="Arial" panose="020B0604020202020204" pitchFamily="34" charset="0"/>
              <a:cs typeface="Arial" panose="020B0604020202020204" pitchFamily="34" charset="0"/>
            </a:endParaRPr>
          </a:p>
        </p:txBody>
      </p:sp>
      <p:pic>
        <p:nvPicPr>
          <p:cNvPr id="14" name="Picture 2" descr="Kết quả hình ảnh cho virut corona"/>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532" b="100000" l="0" r="45422">
                        <a14:foregroundMark x1="36024" y1="22122" x2="36024" y2="22122"/>
                        <a14:foregroundMark x1="41084" y1="37950" x2="41084" y2="37950"/>
                      </a14:backgroundRemoval>
                    </a14:imgEffect>
                  </a14:imgLayer>
                </a14:imgProps>
              </a:ext>
              <a:ext uri="{28A0092B-C50C-407E-A947-70E740481C1C}">
                <a14:useLocalDpi xmlns:a14="http://schemas.microsoft.com/office/drawing/2010/main" val="0"/>
              </a:ext>
            </a:extLst>
          </a:blip>
          <a:srcRect r="52634"/>
          <a:stretch/>
        </p:blipFill>
        <p:spPr bwMode="auto">
          <a:xfrm>
            <a:off x="1576157" y="-124955"/>
            <a:ext cx="1282709" cy="1814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Kết quả hình ảnh cho virut corona"/>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l="28884" t="20229" r="28889" b="18928"/>
          <a:stretch/>
        </p:blipFill>
        <p:spPr bwMode="auto">
          <a:xfrm>
            <a:off x="2911022" y="209729"/>
            <a:ext cx="635327" cy="613229"/>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17" name="Rounded Rectangle 1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18" name="Rounded Rectangle 1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19" name="Rounded Rectangle 1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0" name="Rounded Rectangle 1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1" name="Rounded Rectangle 2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2" name="Rounded Rectangle 2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3" name="Rounded Rectangle 2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4" name="Rounded Rectangle 2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25" name="Rounded Rectangle 2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26" name="Rounded Rectangle 2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27" name="Rounded Rectangle 26"/>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28" name="Rounded Rectangle 27"/>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29" name="Rounded Rectangle 28"/>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0" name="Rounded Rectangle 29"/>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1" name="Rounded Rectangle 30"/>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2" name="Rounded Rectangle 31"/>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3" name="Rounded Rectangle 32"/>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4" name="Rounded Rectangle 33"/>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35" name="Rounded Rectangle 34"/>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36" name="Rounded Rectangle 35"/>
          <p:cNvSpPr/>
          <p:nvPr/>
        </p:nvSpPr>
        <p:spPr>
          <a:xfrm>
            <a:off x="8377467" y="34495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37" name="Picture 2" descr="Kết quả hình ảnh cho home 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98718" y="217714"/>
            <a:ext cx="783773"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3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8" presetClass="emph" presetSubtype="0" fill="hold" nodeType="withEffect">
                                  <p:stCondLst>
                                    <p:cond delay="0"/>
                                  </p:stCondLst>
                                  <p:childTnLst>
                                    <p:animRot by="21600000">
                                      <p:cBhvr>
                                        <p:cTn id="9" dur="5000" fill="hold"/>
                                        <p:tgtEl>
                                          <p:spTgt spid="15"/>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11" presetClass="entr" presetSubtype="0" fill="hold" grpId="0" nodeType="clickEffect">
                                  <p:stCondLst>
                                    <p:cond delay="0"/>
                                  </p:stCondLst>
                                  <p:childTnLst>
                                    <p:set>
                                      <p:cBhvr>
                                        <p:cTn id="13" dur="1000">
                                          <p:stCondLst>
                                            <p:cond delay="0"/>
                                          </p:stCondLst>
                                        </p:cTn>
                                        <p:tgtEl>
                                          <p:spTgt spid="16"/>
                                        </p:tgtEl>
                                        <p:attrNameLst>
                                          <p:attrName>style.visibility</p:attrName>
                                        </p:attrNameLst>
                                      </p:cBhvr>
                                      <p:to>
                                        <p:strVal val="visible"/>
                                      </p:to>
                                    </p:set>
                                  </p:childTnLst>
                                </p:cTn>
                              </p:par>
                            </p:childTnLst>
                          </p:cTn>
                        </p:par>
                        <p:par>
                          <p:cTn id="14" fill="hold">
                            <p:stCondLst>
                              <p:cond delay="1000"/>
                            </p:stCondLst>
                            <p:childTnLst>
                              <p:par>
                                <p:cTn id="15" presetID="11" presetClass="entr" presetSubtype="0" fill="hold" grpId="0" nodeType="afterEffect">
                                  <p:stCondLst>
                                    <p:cond delay="0"/>
                                  </p:stCondLst>
                                  <p:childTnLst>
                                    <p:set>
                                      <p:cBhvr>
                                        <p:cTn id="16" dur="1000">
                                          <p:stCondLst>
                                            <p:cond delay="0"/>
                                          </p:stCondLst>
                                        </p:cTn>
                                        <p:tgtEl>
                                          <p:spTgt spid="17"/>
                                        </p:tgtEl>
                                        <p:attrNameLst>
                                          <p:attrName>style.visibility</p:attrName>
                                        </p:attrNameLst>
                                      </p:cBhvr>
                                      <p:to>
                                        <p:strVal val="visible"/>
                                      </p:to>
                                    </p:set>
                                  </p:childTnLst>
                                </p:cTn>
                              </p:par>
                            </p:childTnLst>
                          </p:cTn>
                        </p:par>
                        <p:par>
                          <p:cTn id="17" fill="hold">
                            <p:stCondLst>
                              <p:cond delay="200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3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4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5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6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7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8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9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10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11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2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par>
                          <p:cTn id="50" fill="hold">
                            <p:stCondLst>
                              <p:cond delay="13000"/>
                            </p:stCondLst>
                            <p:childTnLst>
                              <p:par>
                                <p:cTn id="51" presetID="11" presetClass="entr" presetSubtype="0" fill="hold" grpId="0" nodeType="afterEffect">
                                  <p:stCondLst>
                                    <p:cond delay="0"/>
                                  </p:stCondLst>
                                  <p:childTnLst>
                                    <p:set>
                                      <p:cBhvr>
                                        <p:cTn id="52" dur="1000">
                                          <p:stCondLst>
                                            <p:cond delay="0"/>
                                          </p:stCondLst>
                                        </p:cTn>
                                        <p:tgtEl>
                                          <p:spTgt spid="29"/>
                                        </p:tgtEl>
                                        <p:attrNameLst>
                                          <p:attrName>style.visibility</p:attrName>
                                        </p:attrNameLst>
                                      </p:cBhvr>
                                      <p:to>
                                        <p:strVal val="visible"/>
                                      </p:to>
                                    </p:set>
                                  </p:childTnLst>
                                </p:cTn>
                              </p:par>
                            </p:childTnLst>
                          </p:cTn>
                        </p:par>
                        <p:par>
                          <p:cTn id="53" fill="hold">
                            <p:stCondLst>
                              <p:cond delay="14000"/>
                            </p:stCondLst>
                            <p:childTnLst>
                              <p:par>
                                <p:cTn id="54" presetID="11" presetClass="entr" presetSubtype="0" fill="hold" grpId="0" nodeType="afterEffect">
                                  <p:stCondLst>
                                    <p:cond delay="0"/>
                                  </p:stCondLst>
                                  <p:childTnLst>
                                    <p:set>
                                      <p:cBhvr>
                                        <p:cTn id="55" dur="1000">
                                          <p:stCondLst>
                                            <p:cond delay="0"/>
                                          </p:stCondLst>
                                        </p:cTn>
                                        <p:tgtEl>
                                          <p:spTgt spid="30"/>
                                        </p:tgtEl>
                                        <p:attrNameLst>
                                          <p:attrName>style.visibility</p:attrName>
                                        </p:attrNameLst>
                                      </p:cBhvr>
                                      <p:to>
                                        <p:strVal val="visible"/>
                                      </p:to>
                                    </p:set>
                                  </p:childTnLst>
                                </p:cTn>
                              </p:par>
                            </p:childTnLst>
                          </p:cTn>
                        </p:par>
                        <p:par>
                          <p:cTn id="56" fill="hold">
                            <p:stCondLst>
                              <p:cond delay="15000"/>
                            </p:stCondLst>
                            <p:childTnLst>
                              <p:par>
                                <p:cTn id="57" presetID="11" presetClass="entr" presetSubtype="0" fill="hold" grpId="0" nodeType="afterEffect">
                                  <p:stCondLst>
                                    <p:cond delay="0"/>
                                  </p:stCondLst>
                                  <p:childTnLst>
                                    <p:set>
                                      <p:cBhvr>
                                        <p:cTn id="58" dur="1000">
                                          <p:stCondLst>
                                            <p:cond delay="0"/>
                                          </p:stCondLst>
                                        </p:cTn>
                                        <p:tgtEl>
                                          <p:spTgt spid="31"/>
                                        </p:tgtEl>
                                        <p:attrNameLst>
                                          <p:attrName>style.visibility</p:attrName>
                                        </p:attrNameLst>
                                      </p:cBhvr>
                                      <p:to>
                                        <p:strVal val="visible"/>
                                      </p:to>
                                    </p:set>
                                  </p:childTnLst>
                                </p:cTn>
                              </p:par>
                            </p:childTnLst>
                          </p:cTn>
                        </p:par>
                        <p:par>
                          <p:cTn id="59" fill="hold">
                            <p:stCondLst>
                              <p:cond delay="16000"/>
                            </p:stCondLst>
                            <p:childTnLst>
                              <p:par>
                                <p:cTn id="60" presetID="11" presetClass="entr" presetSubtype="0" fill="hold" grpId="0" nodeType="afterEffect">
                                  <p:stCondLst>
                                    <p:cond delay="0"/>
                                  </p:stCondLst>
                                  <p:childTnLst>
                                    <p:set>
                                      <p:cBhvr>
                                        <p:cTn id="61" dur="1000">
                                          <p:stCondLst>
                                            <p:cond delay="0"/>
                                          </p:stCondLst>
                                        </p:cTn>
                                        <p:tgtEl>
                                          <p:spTgt spid="32"/>
                                        </p:tgtEl>
                                        <p:attrNameLst>
                                          <p:attrName>style.visibility</p:attrName>
                                        </p:attrNameLst>
                                      </p:cBhvr>
                                      <p:to>
                                        <p:strVal val="visible"/>
                                      </p:to>
                                    </p:set>
                                  </p:childTnLst>
                                </p:cTn>
                              </p:par>
                            </p:childTnLst>
                          </p:cTn>
                        </p:par>
                        <p:par>
                          <p:cTn id="62" fill="hold">
                            <p:stCondLst>
                              <p:cond delay="17000"/>
                            </p:stCondLst>
                            <p:childTnLst>
                              <p:par>
                                <p:cTn id="63" presetID="11" presetClass="entr" presetSubtype="0" fill="hold" grpId="0" nodeType="afterEffect">
                                  <p:stCondLst>
                                    <p:cond delay="0"/>
                                  </p:stCondLst>
                                  <p:childTnLst>
                                    <p:set>
                                      <p:cBhvr>
                                        <p:cTn id="64" dur="1000">
                                          <p:stCondLst>
                                            <p:cond delay="0"/>
                                          </p:stCondLst>
                                        </p:cTn>
                                        <p:tgtEl>
                                          <p:spTgt spid="33"/>
                                        </p:tgtEl>
                                        <p:attrNameLst>
                                          <p:attrName>style.visibility</p:attrName>
                                        </p:attrNameLst>
                                      </p:cBhvr>
                                      <p:to>
                                        <p:strVal val="visible"/>
                                      </p:to>
                                    </p:set>
                                  </p:childTnLst>
                                </p:cTn>
                              </p:par>
                            </p:childTnLst>
                          </p:cTn>
                        </p:par>
                        <p:par>
                          <p:cTn id="65" fill="hold">
                            <p:stCondLst>
                              <p:cond delay="18000"/>
                            </p:stCondLst>
                            <p:childTnLst>
                              <p:par>
                                <p:cTn id="66" presetID="11" presetClass="entr" presetSubtype="0" fill="hold" grpId="0" nodeType="afterEffect">
                                  <p:stCondLst>
                                    <p:cond delay="0"/>
                                  </p:stCondLst>
                                  <p:childTnLst>
                                    <p:set>
                                      <p:cBhvr>
                                        <p:cTn id="67" dur="1000">
                                          <p:stCondLst>
                                            <p:cond delay="0"/>
                                          </p:stCondLst>
                                        </p:cTn>
                                        <p:tgtEl>
                                          <p:spTgt spid="34"/>
                                        </p:tgtEl>
                                        <p:attrNameLst>
                                          <p:attrName>style.visibility</p:attrName>
                                        </p:attrNameLst>
                                      </p:cBhvr>
                                      <p:to>
                                        <p:strVal val="visible"/>
                                      </p:to>
                                    </p:set>
                                  </p:childTnLst>
                                </p:cTn>
                              </p:par>
                            </p:childTnLst>
                          </p:cTn>
                        </p:par>
                        <p:par>
                          <p:cTn id="68" fill="hold">
                            <p:stCondLst>
                              <p:cond delay="19000"/>
                            </p:stCondLst>
                            <p:childTnLst>
                              <p:par>
                                <p:cTn id="69" presetID="11" presetClass="entr" presetSubtype="0" fill="hold" grpId="0" nodeType="afterEffect">
                                  <p:stCondLst>
                                    <p:cond delay="0"/>
                                  </p:stCondLst>
                                  <p:childTnLst>
                                    <p:set>
                                      <p:cBhvr>
                                        <p:cTn id="70" dur="1000">
                                          <p:stCondLst>
                                            <p:cond delay="0"/>
                                          </p:stCondLst>
                                        </p:cTn>
                                        <p:tgtEl>
                                          <p:spTgt spid="35"/>
                                        </p:tgtEl>
                                        <p:attrNameLst>
                                          <p:attrName>style.visibility</p:attrName>
                                        </p:attrNameLst>
                                      </p:cBhvr>
                                      <p:to>
                                        <p:strVal val="visible"/>
                                      </p:to>
                                    </p:set>
                                  </p:childTnLst>
                                </p:cTn>
                              </p:par>
                            </p:childTnLst>
                          </p:cTn>
                        </p:par>
                        <p:par>
                          <p:cTn id="71" fill="hold">
                            <p:stCondLst>
                              <p:cond delay="20000"/>
                            </p:stCondLst>
                            <p:childTnLst>
                              <p:par>
                                <p:cTn id="72" presetID="11" presetClass="entr" presetSubtype="0" fill="hold" grpId="0" nodeType="afterEffect">
                                  <p:stCondLst>
                                    <p:cond delay="0"/>
                                  </p:stCondLst>
                                  <p:childTnLst>
                                    <p:set>
                                      <p:cBhvr>
                                        <p:cTn id="73"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30" presetClass="emph" presetSubtype="0" fill="hold" grpId="0" nodeType="clickEffect">
                                  <p:stCondLst>
                                    <p:cond delay="0"/>
                                  </p:stCondLst>
                                  <p:childTnLst>
                                    <p:animClr clrSpc="hsl" dir="cw">
                                      <p:cBhvr override="childStyle">
                                        <p:cTn id="78" dur="500" fill="hold"/>
                                        <p:tgtEl>
                                          <p:spTgt spid="10"/>
                                        </p:tgtEl>
                                        <p:attrNameLst>
                                          <p:attrName>style.color</p:attrName>
                                        </p:attrNameLst>
                                      </p:cBhvr>
                                      <p:by>
                                        <p:hsl h="0" s="12549" l="25098"/>
                                      </p:by>
                                    </p:animClr>
                                    <p:animClr clrSpc="hsl" dir="cw">
                                      <p:cBhvr>
                                        <p:cTn id="79" dur="500" fill="hold"/>
                                        <p:tgtEl>
                                          <p:spTgt spid="10"/>
                                        </p:tgtEl>
                                        <p:attrNameLst>
                                          <p:attrName>fillcolor</p:attrName>
                                        </p:attrNameLst>
                                      </p:cBhvr>
                                      <p:by>
                                        <p:hsl h="0" s="12549" l="25098"/>
                                      </p:by>
                                    </p:animClr>
                                    <p:animClr clrSpc="hsl" dir="cw">
                                      <p:cBhvr>
                                        <p:cTn id="80" dur="500" fill="hold"/>
                                        <p:tgtEl>
                                          <p:spTgt spid="10"/>
                                        </p:tgtEl>
                                        <p:attrNameLst>
                                          <p:attrName>stroke.color</p:attrName>
                                        </p:attrNameLst>
                                      </p:cBhvr>
                                      <p:by>
                                        <p:hsl h="0" s="12549" l="25098"/>
                                      </p:by>
                                    </p:animClr>
                                    <p:set>
                                      <p:cBhvr>
                                        <p:cTn id="81" dur="500" fill="hold"/>
                                        <p:tgtEl>
                                          <p:spTgt spid="10"/>
                                        </p:tgtEl>
                                        <p:attrNameLst>
                                          <p:attrName>fill.type</p:attrName>
                                        </p:attrNameLst>
                                      </p:cBhvr>
                                      <p:to>
                                        <p:strVal val="solid"/>
                                      </p:to>
                                    </p:set>
                                  </p:childTnLst>
                                  <p:subTnLst>
                                    <p:animClr clrSpc="rgb" dir="cw">
                                      <p:cBhvr override="childStyle">
                                        <p:cTn dur="1" fill="hold" display="0" masterRel="nextClick" afterEffect="1"/>
                                        <p:tgtEl>
                                          <p:spTgt spid="10"/>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82" restart="whenNotActive" fill="hold" evtFilter="cancelBubble" nodeType="interactiveSeq">
                <p:stCondLst>
                  <p:cond evt="onClick" delay="0">
                    <p:tgtEl>
                      <p:spTgt spid="11"/>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grpId="0" nodeType="clickEffect">
                                  <p:stCondLst>
                                    <p:cond delay="0"/>
                                  </p:stCondLst>
                                  <p:childTnLst>
                                    <p:animEffect transition="out" filter="fade">
                                      <p:cBhvr>
                                        <p:cTn id="86" dur="500" tmFilter="0, 0; .2, .5; .8, .5; 1, 0"/>
                                        <p:tgtEl>
                                          <p:spTgt spid="11"/>
                                        </p:tgtEl>
                                      </p:cBhvr>
                                    </p:animEffect>
                                    <p:animScale>
                                      <p:cBhvr>
                                        <p:cTn id="87" dur="250" autoRev="1" fill="hold"/>
                                        <p:tgtEl>
                                          <p:spTgt spid="11"/>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1"/>
                  </p:tgtEl>
                </p:cond>
              </p:nextCondLst>
            </p:seq>
            <p:seq concurrent="1" nextAc="seek">
              <p:cTn id="88" restart="whenNotActive" fill="hold" evtFilter="cancelBubble" nodeType="interactiveSeq">
                <p:stCondLst>
                  <p:cond evt="onClick" delay="0">
                    <p:tgtEl>
                      <p:spTgt spid="12"/>
                    </p:tgtEl>
                  </p:cond>
                </p:stCondLst>
                <p:endSync evt="end" delay="0">
                  <p:rtn val="all"/>
                </p:endSync>
                <p:childTnLst>
                  <p:par>
                    <p:cTn id="89" fill="hold">
                      <p:stCondLst>
                        <p:cond delay="0"/>
                      </p:stCondLst>
                      <p:childTnLst>
                        <p:par>
                          <p:cTn id="90" fill="hold">
                            <p:stCondLst>
                              <p:cond delay="0"/>
                            </p:stCondLst>
                            <p:childTnLst>
                              <p:par>
                                <p:cTn id="91" presetID="26" presetClass="emph" presetSubtype="0" fill="hold" grpId="0" nodeType="clickEffect">
                                  <p:stCondLst>
                                    <p:cond delay="0"/>
                                  </p:stCondLst>
                                  <p:childTnLst>
                                    <p:animEffect transition="out" filter="fade">
                                      <p:cBhvr>
                                        <p:cTn id="92" dur="500" tmFilter="0, 0; .2, .5; .8, .5; 1, 0"/>
                                        <p:tgtEl>
                                          <p:spTgt spid="12"/>
                                        </p:tgtEl>
                                      </p:cBhvr>
                                    </p:animEffect>
                                    <p:animScale>
                                      <p:cBhvr>
                                        <p:cTn id="93" dur="250" autoRev="1" fill="hold"/>
                                        <p:tgtEl>
                                          <p:spTgt spid="12"/>
                                        </p:tgtEl>
                                      </p:cBhvr>
                                      <p:by x="105000" y="105000"/>
                                    </p:animScale>
                                  </p:childTnLst>
                                  <p:subTnLst>
                                    <p:audio>
                                      <p:cMediaNode>
                                        <p:cTn display="0" masterRel="sameClick">
                                          <p:stCondLst>
                                            <p:cond evt="begin" delay="0">
                                              <p:tn val="9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94" restart="whenNotActive" fill="hold" evtFilter="cancelBubble" nodeType="interactiveSeq">
                <p:stCondLst>
                  <p:cond evt="onClick" delay="0">
                    <p:tgtEl>
                      <p:spTgt spid="13"/>
                    </p:tgtEl>
                  </p:cond>
                </p:stCondLst>
                <p:endSync evt="end" delay="0">
                  <p:rtn val="all"/>
                </p:endSync>
                <p:childTnLst>
                  <p:par>
                    <p:cTn id="95" fill="hold">
                      <p:stCondLst>
                        <p:cond delay="0"/>
                      </p:stCondLst>
                      <p:childTnLst>
                        <p:par>
                          <p:cTn id="96" fill="hold">
                            <p:stCondLst>
                              <p:cond delay="0"/>
                            </p:stCondLst>
                            <p:childTnLst>
                              <p:par>
                                <p:cTn id="97" presetID="26" presetClass="emph" presetSubtype="0" fill="hold" grpId="0" nodeType="clickEffect">
                                  <p:stCondLst>
                                    <p:cond delay="0"/>
                                  </p:stCondLst>
                                  <p:childTnLst>
                                    <p:animEffect transition="out" filter="fade">
                                      <p:cBhvr>
                                        <p:cTn id="98" dur="500" tmFilter="0, 0; .2, .5; .8, .5; 1, 0"/>
                                        <p:tgtEl>
                                          <p:spTgt spid="13"/>
                                        </p:tgtEl>
                                      </p:cBhvr>
                                    </p:animEffect>
                                    <p:animScale>
                                      <p:cBhvr>
                                        <p:cTn id="99" dur="250" autoRev="1" fill="hold"/>
                                        <p:tgtEl>
                                          <p:spTgt spid="13"/>
                                        </p:tgtEl>
                                      </p:cBhvr>
                                      <p:by x="105000" y="105000"/>
                                    </p:animScale>
                                  </p:childTnLst>
                                  <p:subTnLst>
                                    <p:audio>
                                      <p:cMediaNode>
                                        <p:cTn display="0" masterRel="sameClick">
                                          <p:stCondLst>
                                            <p:cond evt="begin" delay="0">
                                              <p:tn val="9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childTnLst>
        </p:cTn>
      </p:par>
    </p:tnLst>
    <p:bldLst>
      <p:bldP spid="10" grpId="0" animBg="1"/>
      <p:bldP spid="11" grpId="0" animBg="1"/>
      <p:bldP spid="12"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1283551" y="1672969"/>
            <a:ext cx="9601200" cy="3847207"/>
          </a:xfrm>
          <a:prstGeom prst="rect">
            <a:avLst/>
          </a:prstGeom>
          <a:noFill/>
        </p:spPr>
        <p:txBody>
          <a:bodyPr wrap="square">
            <a:spAutoFit/>
          </a:bodyPr>
          <a:lstStyle/>
          <a:p>
            <a:pPr marL="457200" indent="-457200">
              <a:spcBef>
                <a:spcPts val="1200"/>
              </a:spcBef>
              <a:buFontTx/>
              <a:buChar char="-"/>
            </a:pPr>
            <a:r>
              <a:rPr lang="nl-NL" sz="3200" b="1">
                <a:solidFill>
                  <a:srgbClr val="0070C0"/>
                </a:solidFill>
                <a:latin typeface="Arial" panose="020B0604020202020204" pitchFamily="34" charset="0"/>
              </a:rPr>
              <a:t>Đọc lại toàn bộ nội dung bài đã học</a:t>
            </a:r>
          </a:p>
          <a:p>
            <a:pPr marL="457200" indent="-457200">
              <a:spcBef>
                <a:spcPts val="1200"/>
              </a:spcBef>
              <a:buFontTx/>
              <a:buChar char="-"/>
            </a:pPr>
            <a:r>
              <a:rPr lang="nl-NL" sz="3200" b="1">
                <a:solidFill>
                  <a:srgbClr val="0070C0"/>
                </a:solidFill>
                <a:latin typeface="Arial" panose="020B0604020202020204" pitchFamily="34" charset="0"/>
              </a:rPr>
              <a:t>Làm bài tập SGK – Đọc nội dung phần hình thoi</a:t>
            </a:r>
          </a:p>
          <a:p>
            <a:pPr marL="457200" indent="-457200">
              <a:spcBef>
                <a:spcPts val="1200"/>
              </a:spcBef>
              <a:buFontTx/>
              <a:buChar char="-"/>
            </a:pPr>
            <a:r>
              <a:rPr lang="nl-NL" sz="3200" b="1">
                <a:solidFill>
                  <a:srgbClr val="0070C0"/>
                </a:solidFill>
                <a:latin typeface="Arial" panose="020B0604020202020204" pitchFamily="34" charset="0"/>
              </a:rPr>
              <a:t>BT: Cho một mảnh bìa hình tam giác đều, hãy cắt rời nó thành những mảnh nhỏ sao cho khi ghép lại ta được một hình chữ nhật. Tính chu vi và diện tích của hình chữ nhật đó</a:t>
            </a:r>
            <a:endParaRPr lang="en-US" sz="4000" b="1">
              <a:solidFill>
                <a:srgbClr val="C00000"/>
              </a:solidFill>
              <a:latin typeface="Arial" panose="020B0604020202020204" pitchFamily="34" charset="0"/>
            </a:endParaRPr>
          </a:p>
        </p:txBody>
      </p:sp>
    </p:spTree>
    <p:extLst>
      <p:ext uri="{BB962C8B-B14F-4D97-AF65-F5344CB8AC3E}">
        <p14:creationId xmlns:p14="http://schemas.microsoft.com/office/powerpoint/2010/main" val="329527595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1" name="Picture 20" descr="A group of stuffed animals&#10;&#10;Description automatically generated with low confidence">
            <a:extLst>
              <a:ext uri="{FF2B5EF4-FFF2-40B4-BE49-F238E27FC236}">
                <a16:creationId xmlns:a16="http://schemas.microsoft.com/office/drawing/2014/main" xmlns="" id="{78CE847C-1585-48E6-81E8-F40D1E211C8F}"/>
              </a:ext>
            </a:extLst>
          </p:cNvPr>
          <p:cNvPicPr>
            <a:picLocks noChangeAspect="1"/>
          </p:cNvPicPr>
          <p:nvPr/>
        </p:nvPicPr>
        <p:blipFill>
          <a:blip r:embed="rId3"/>
          <a:stretch>
            <a:fillRect/>
          </a:stretch>
        </p:blipFill>
        <p:spPr>
          <a:xfrm>
            <a:off x="83518" y="2594774"/>
            <a:ext cx="2302330" cy="2254365"/>
          </a:xfrm>
          <a:prstGeom prst="rect">
            <a:avLst/>
          </a:prstGeom>
        </p:spPr>
      </p:pic>
      <p:sp>
        <p:nvSpPr>
          <p:cNvPr id="8" name="Rectangle 7">
            <a:extLst>
              <a:ext uri="{FF2B5EF4-FFF2-40B4-BE49-F238E27FC236}">
                <a16:creationId xmlns:a16="http://schemas.microsoft.com/office/drawing/2014/main" xmlns="" id="{90195C57-B12B-4628-841A-2211AD22D965}"/>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
        <p:nvSpPr>
          <p:cNvPr id="11" name="TextBox 10">
            <a:extLst>
              <a:ext uri="{FF2B5EF4-FFF2-40B4-BE49-F238E27FC236}">
                <a16:creationId xmlns:a16="http://schemas.microsoft.com/office/drawing/2014/main" xmlns="" id="{0E9C2BDC-4AFB-410A-9336-F66AFC263140}"/>
              </a:ext>
            </a:extLst>
          </p:cNvPr>
          <p:cNvSpPr txBox="1"/>
          <p:nvPr/>
        </p:nvSpPr>
        <p:spPr>
          <a:xfrm>
            <a:off x="2530396" y="1804432"/>
            <a:ext cx="7906376" cy="4832092"/>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Quan sát và cho biết các cặp cạnh đối AB và CD; AD và BC của hình chữ nhật ABCD có song song với nhau không?</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Dùng thước đo độ dài đường chéo AC và BD</a:t>
            </a:r>
          </a:p>
          <a:p>
            <a:pPr marL="457200" indent="-457200">
              <a:buFont typeface="Wingdings" panose="05000000000000000000" pitchFamily="2" charset="2"/>
              <a:buChar char="v"/>
            </a:pPr>
            <a:r>
              <a:rPr lang="en-US" sz="2800">
                <a:solidFill>
                  <a:srgbClr val="1F4E79"/>
                </a:solidFill>
                <a:latin typeface="Arial" panose="020B0604020202020204" pitchFamily="34" charset="0"/>
                <a:cs typeface="Arial" panose="020B0604020202020204" pitchFamily="34" charset="0"/>
              </a:rPr>
              <a:t>Nêu đặc điểm các góc của hình chữ nhật ABCD</a:t>
            </a:r>
          </a:p>
          <a:p>
            <a:r>
              <a:rPr lang="en-US" sz="2800" b="1">
                <a:solidFill>
                  <a:srgbClr val="1F4E79"/>
                </a:solidFill>
                <a:latin typeface="Arial" panose="020B0604020202020204" pitchFamily="34" charset="0"/>
                <a:cs typeface="Arial" panose="020B0604020202020204" pitchFamily="34" charset="0"/>
              </a:rPr>
              <a:t>Thời gian: </a:t>
            </a:r>
            <a:r>
              <a:rPr lang="en-US" sz="2800">
                <a:solidFill>
                  <a:srgbClr val="1F4E79"/>
                </a:solidFill>
                <a:latin typeface="Arial" panose="020B0604020202020204" pitchFamily="34" charset="0"/>
                <a:cs typeface="Arial" panose="020B0604020202020204" pitchFamily="34" charset="0"/>
              </a:rPr>
              <a:t>3 phút</a:t>
            </a:r>
          </a:p>
          <a:p>
            <a:r>
              <a:rPr lang="en-US" sz="2800" b="1">
                <a:solidFill>
                  <a:srgbClr val="1F4E79"/>
                </a:solidFill>
                <a:latin typeface="Arial" panose="020B0604020202020204" pitchFamily="34" charset="0"/>
                <a:cs typeface="Arial" panose="020B0604020202020204" pitchFamily="34" charset="0"/>
              </a:rPr>
              <a:t>Hình thức:</a:t>
            </a:r>
            <a:r>
              <a:rPr lang="en-US" sz="2800">
                <a:solidFill>
                  <a:srgbClr val="1F4E79"/>
                </a:solidFill>
                <a:latin typeface="Arial" panose="020B0604020202020204" pitchFamily="34" charset="0"/>
                <a:cs typeface="Arial" panose="020B0604020202020204" pitchFamily="34" charset="0"/>
              </a:rPr>
              <a:t> Hoạt động nhóm đôi</a:t>
            </a:r>
            <a:endParaRPr lang="en-US" sz="2800" b="1">
              <a:solidFill>
                <a:srgbClr val="1F4E79"/>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12B21E9A-4736-47F4-845C-EA07C445FADF}"/>
              </a:ext>
            </a:extLst>
          </p:cNvPr>
          <p:cNvSpPr/>
          <p:nvPr/>
        </p:nvSpPr>
        <p:spPr>
          <a:xfrm>
            <a:off x="2412499" y="2594774"/>
            <a:ext cx="8142169" cy="2416239"/>
          </a:xfrm>
          <a:prstGeom prst="rect">
            <a:avLst/>
          </a:prstGeom>
          <a:noFill/>
        </p:spPr>
        <p:txBody>
          <a:bodyPr wrap="square" lIns="91440" tIns="45720" rIns="91440" bIns="45720">
            <a:spAutoFit/>
          </a:bodyPr>
          <a:lstStyle/>
          <a:p>
            <a:pPr algn="ctr">
              <a:lnSpc>
                <a:spcPct val="150000"/>
              </a:lnSpc>
            </a:pPr>
            <a:r>
              <a:rPr lang="en-US" sz="3500" b="1" cap="none" spc="0">
                <a:ln w="22225">
                  <a:solidFill>
                    <a:schemeClr val="accent1">
                      <a:lumMod val="50000"/>
                    </a:schemeClr>
                  </a:solidFill>
                  <a:prstDash val="solid"/>
                </a:ln>
                <a:solidFill>
                  <a:schemeClr val="accent1">
                    <a:lumMod val="75000"/>
                  </a:schemeClr>
                </a:solidFill>
                <a:effectLst/>
                <a:latin typeface="Arial" panose="020B0604020202020204" pitchFamily="34" charset="0"/>
                <a:cs typeface="Arial" panose="020B0604020202020204" pitchFamily="34" charset="0"/>
              </a:rPr>
              <a:t>Thực hiện nhiệm vụ sau đó kiểm tra kết quả của mình với bạn cùng bàn xem có hiểu ý nhau không nhé!</a:t>
            </a:r>
          </a:p>
        </p:txBody>
      </p:sp>
    </p:spTree>
    <p:extLst>
      <p:ext uri="{BB962C8B-B14F-4D97-AF65-F5344CB8AC3E}">
        <p14:creationId xmlns:p14="http://schemas.microsoft.com/office/powerpoint/2010/main" val="4963913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nodeType="withEffect">
                                  <p:stCondLst>
                                    <p:cond delay="0"/>
                                  </p:stCondLst>
                                  <p:childTnLst>
                                    <p:animClr clrSpc="hsl" dir="cw">
                                      <p:cBhvr override="childStyle">
                                        <p:cTn id="6" dur="500" fill="hold"/>
                                        <p:tgtEl>
                                          <p:spTgt spid="8">
                                            <p:txEl>
                                              <p:pRg st="0" end="0"/>
                                            </p:txEl>
                                          </p:spTgt>
                                        </p:tgtEl>
                                        <p:attrNameLst>
                                          <p:attrName>style.color</p:attrName>
                                        </p:attrNameLst>
                                      </p:cBhvr>
                                      <p:by>
                                        <p:hsl h="7200000" s="0" l="0"/>
                                      </p:by>
                                    </p:animClr>
                                    <p:animClr clrSpc="hsl" dir="cw">
                                      <p:cBhvr>
                                        <p:cTn id="7" dur="500" fill="hold"/>
                                        <p:tgtEl>
                                          <p:spTgt spid="8">
                                            <p:txEl>
                                              <p:pRg st="0" end="0"/>
                                            </p:txEl>
                                          </p:spTgt>
                                        </p:tgtEl>
                                        <p:attrNameLst>
                                          <p:attrName>fillcolor</p:attrName>
                                        </p:attrNameLst>
                                      </p:cBhvr>
                                      <p:by>
                                        <p:hsl h="7200000" s="0" l="0"/>
                                      </p:by>
                                    </p:animClr>
                                    <p:animClr clrSpc="hsl" dir="cw">
                                      <p:cBhvr>
                                        <p:cTn id="8" dur="500" fill="hold"/>
                                        <p:tgtEl>
                                          <p:spTgt spid="8">
                                            <p:txEl>
                                              <p:pRg st="0" end="0"/>
                                            </p:txEl>
                                          </p:spTgt>
                                        </p:tgtEl>
                                        <p:attrNameLst>
                                          <p:attrName>stroke.color</p:attrName>
                                        </p:attrNameLst>
                                      </p:cBhvr>
                                      <p:by>
                                        <p:hsl h="7200000" s="0" l="0"/>
                                      </p:by>
                                    </p:animClr>
                                    <p:set>
                                      <p:cBhvr>
                                        <p:cTn id="9" dur="500" fill="hold"/>
                                        <p:tgtEl>
                                          <p:spTgt spid="8">
                                            <p:txEl>
                                              <p:pRg st="0" end="0"/>
                                            </p:txEl>
                                          </p:spTgt>
                                        </p:tgtEl>
                                        <p:attrNameLst>
                                          <p:attrName>fill.type</p:attrName>
                                        </p:attrNameLst>
                                      </p:cBhvr>
                                      <p:to>
                                        <p:strVal val="solid"/>
                                      </p:to>
                                    </p:set>
                                  </p:childTnLst>
                                </p:cTn>
                              </p:par>
                              <p:par>
                                <p:cTn id="10" presetID="10"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2"/>
                                        </p:tgtEl>
                                        <p:attrNameLst>
                                          <p:attrName>ppt_w</p:attrName>
                                        </p:attrNameLst>
                                      </p:cBhvr>
                                      <p:tavLst>
                                        <p:tav tm="0">
                                          <p:val>
                                            <p:strVal val="ppt_w"/>
                                          </p:val>
                                        </p:tav>
                                        <p:tav tm="100000">
                                          <p:val>
                                            <p:fltVal val="0"/>
                                          </p:val>
                                        </p:tav>
                                      </p:tavLst>
                                    </p:anim>
                                    <p:anim calcmode="lin" valueType="num">
                                      <p:cBhvr>
                                        <p:cTn id="22" dur="500"/>
                                        <p:tgtEl>
                                          <p:spTgt spid="2"/>
                                        </p:tgtEl>
                                        <p:attrNameLst>
                                          <p:attrName>ppt_h</p:attrName>
                                        </p:attrNameLst>
                                      </p:cBhvr>
                                      <p:tavLst>
                                        <p:tav tm="0">
                                          <p:val>
                                            <p:strVal val="ppt_h"/>
                                          </p:val>
                                        </p:tav>
                                        <p:tav tm="100000">
                                          <p:val>
                                            <p:fltVal val="0"/>
                                          </p:val>
                                        </p:tav>
                                      </p:tavLst>
                                    </p:anim>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a:solidFill>
                  <a:srgbClr val="C55A11"/>
                </a:solidFill>
                <a:latin typeface="Arial" panose="020B0604020202020204" pitchFamily="34" charset="0"/>
                <a:cs typeface="Arial" panose="020B0604020202020204" pitchFamily="34" charset="0"/>
              </a:rPr>
              <a:t>HOẠT ĐỘNG MỞ ĐẦU</a:t>
            </a:r>
            <a:endParaRPr lang="en-US" sz="2800">
              <a:solidFill>
                <a:srgbClr val="C55A11"/>
              </a:solidFill>
            </a:endParaRPr>
          </a:p>
        </p:txBody>
      </p:sp>
      <p:pic>
        <p:nvPicPr>
          <p:cNvPr id="2" name="Đồng hồ đếm ngược 3 phút có âm thanh">
            <a:hlinkClick r:id="" action="ppaction://media"/>
            <a:extLst>
              <a:ext uri="{FF2B5EF4-FFF2-40B4-BE49-F238E27FC236}">
                <a16:creationId xmlns:a16="http://schemas.microsoft.com/office/drawing/2014/main" xmlns="" id="{6709C7C1-D49D-404D-BABB-AF9D0DE486A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19260" y="184194"/>
            <a:ext cx="1653042" cy="929836"/>
          </a:xfrm>
          <a:prstGeom prst="rect">
            <a:avLst/>
          </a:prstGeom>
        </p:spPr>
      </p:pic>
      <p:pic>
        <p:nvPicPr>
          <p:cNvPr id="4" name="Picture 3">
            <a:extLst>
              <a:ext uri="{FF2B5EF4-FFF2-40B4-BE49-F238E27FC236}">
                <a16:creationId xmlns:a16="http://schemas.microsoft.com/office/drawing/2014/main" xmlns="" id="{949EB044-71C9-4523-9102-934D5D66DC72}"/>
              </a:ext>
            </a:extLst>
          </p:cNvPr>
          <p:cNvPicPr>
            <a:picLocks noChangeAspect="1"/>
          </p:cNvPicPr>
          <p:nvPr/>
        </p:nvPicPr>
        <p:blipFill>
          <a:blip r:embed="rId6"/>
          <a:stretch>
            <a:fillRect/>
          </a:stretch>
        </p:blipFill>
        <p:spPr>
          <a:xfrm>
            <a:off x="451139" y="2266267"/>
            <a:ext cx="4714078" cy="3021222"/>
          </a:xfrm>
          <a:prstGeom prst="rect">
            <a:avLst/>
          </a:prstGeom>
        </p:spPr>
      </p:pic>
      <p:sp>
        <p:nvSpPr>
          <p:cNvPr id="17" name="TextBox 16">
            <a:extLst>
              <a:ext uri="{FF2B5EF4-FFF2-40B4-BE49-F238E27FC236}">
                <a16:creationId xmlns:a16="http://schemas.microsoft.com/office/drawing/2014/main" xmlns="" id="{47054445-BB36-4F5E-B2CE-61A4CD354219}"/>
              </a:ext>
            </a:extLst>
          </p:cNvPr>
          <p:cNvSpPr txBox="1"/>
          <p:nvPr/>
        </p:nvSpPr>
        <p:spPr>
          <a:xfrm>
            <a:off x="5738379" y="1360832"/>
            <a:ext cx="5866759" cy="4832092"/>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Đếm số ô vuông và so sánh:</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AB và CD</a:t>
            </a:r>
          </a:p>
          <a:p>
            <a:pPr marL="285750" indent="-285750">
              <a:buFontTx/>
              <a:buChar char="-"/>
            </a:pPr>
            <a:r>
              <a:rPr lang="en-US" sz="2800">
                <a:solidFill>
                  <a:srgbClr val="1F4E79"/>
                </a:solidFill>
                <a:latin typeface="Arial" panose="020B0604020202020204" pitchFamily="34" charset="0"/>
                <a:cs typeface="Arial" panose="020B0604020202020204" pitchFamily="34" charset="0"/>
              </a:rPr>
              <a:t>Độ dài cặp cạnh đối AD và BC</a:t>
            </a:r>
          </a:p>
          <a:p>
            <a:r>
              <a:rPr lang="en-US" sz="2800">
                <a:solidFill>
                  <a:srgbClr val="1F4E79"/>
                </a:solidFill>
                <a:latin typeface="Arial" panose="020B0604020202020204" pitchFamily="34" charset="0"/>
                <a:cs typeface="Arial" panose="020B0604020202020204" pitchFamily="34" charset="0"/>
              </a:rPr>
              <a:t>b) Quan sát và cho biết các cặp cạnh đối AB và CD; AD và BC của hình chữ nhật ABCD có song song với nhau không?</a:t>
            </a:r>
          </a:p>
          <a:p>
            <a:r>
              <a:rPr lang="en-US" sz="2800">
                <a:solidFill>
                  <a:srgbClr val="1F4E79"/>
                </a:solidFill>
                <a:latin typeface="Arial" panose="020B0604020202020204" pitchFamily="34" charset="0"/>
                <a:cs typeface="Arial" panose="020B0604020202020204" pitchFamily="34" charset="0"/>
              </a:rPr>
              <a:t>c) Dùng thước đo độ dài đường chéo AC và BD</a:t>
            </a:r>
          </a:p>
          <a:p>
            <a:r>
              <a:rPr lang="en-US" sz="2800">
                <a:solidFill>
                  <a:srgbClr val="1F4E79"/>
                </a:solidFill>
                <a:latin typeface="Arial" panose="020B0604020202020204" pitchFamily="34" charset="0"/>
                <a:cs typeface="Arial" panose="020B0604020202020204" pitchFamily="34" charset="0"/>
              </a:rPr>
              <a:t>d) Nêu đặc điểm các góc của hình chữ nhật ABCD</a:t>
            </a:r>
          </a:p>
        </p:txBody>
      </p:sp>
      <p:sp>
        <p:nvSpPr>
          <p:cNvPr id="14" name="TextBox 13">
            <a:extLst>
              <a:ext uri="{FF2B5EF4-FFF2-40B4-BE49-F238E27FC236}">
                <a16:creationId xmlns:a16="http://schemas.microsoft.com/office/drawing/2014/main" xmlns="" id="{DDBCAD3F-5E0B-424D-83BA-B90B02BD235E}"/>
              </a:ext>
            </a:extLst>
          </p:cNvPr>
          <p:cNvSpPr txBox="1"/>
          <p:nvPr/>
        </p:nvSpPr>
        <p:spPr>
          <a:xfrm>
            <a:off x="5762787" y="1679126"/>
            <a:ext cx="5866760" cy="4401205"/>
          </a:xfrm>
          <a:prstGeom prst="rect">
            <a:avLst/>
          </a:prstGeom>
          <a:ln/>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800">
                <a:solidFill>
                  <a:srgbClr val="1F4E79"/>
                </a:solidFill>
                <a:latin typeface="Arial" panose="020B0604020202020204" pitchFamily="34" charset="0"/>
                <a:cs typeface="Arial" panose="020B0604020202020204" pitchFamily="34" charset="0"/>
              </a:rPr>
              <a:t>a) Độ dài của cặp cạnh đối AB và CD </a:t>
            </a:r>
            <a:r>
              <a:rPr lang="en-US" sz="2800" b="1">
                <a:solidFill>
                  <a:srgbClr val="FF0000"/>
                </a:solidFill>
                <a:latin typeface="Arial" panose="020B0604020202020204" pitchFamily="34" charset="0"/>
                <a:cs typeface="Arial" panose="020B0604020202020204" pitchFamily="34" charset="0"/>
              </a:rPr>
              <a:t>bằng nhau</a:t>
            </a:r>
          </a:p>
          <a:p>
            <a:r>
              <a:rPr lang="en-US" sz="2800">
                <a:solidFill>
                  <a:srgbClr val="1F4E79"/>
                </a:solidFill>
                <a:latin typeface="Arial" panose="020B0604020202020204" pitchFamily="34" charset="0"/>
                <a:cs typeface="Arial" panose="020B0604020202020204" pitchFamily="34" charset="0"/>
              </a:rPr>
              <a:t>    Độ dài của cặp cạnh đối AD và BC </a:t>
            </a:r>
            <a:r>
              <a:rPr lang="en-US" sz="2800" b="1">
                <a:solidFill>
                  <a:srgbClr val="FF0000"/>
                </a:solidFill>
                <a:latin typeface="Arial" panose="020B0604020202020204" pitchFamily="34" charset="0"/>
                <a:cs typeface="Arial" panose="020B0604020202020204" pitchFamily="34" charset="0"/>
              </a:rPr>
              <a:t>bằng nhau</a:t>
            </a:r>
            <a:r>
              <a:rPr lang="en-US" sz="2800">
                <a:solidFill>
                  <a:srgbClr val="1F4E79"/>
                </a:solidFill>
                <a:latin typeface="Arial" panose="020B0604020202020204" pitchFamily="34" charset="0"/>
                <a:cs typeface="Arial" panose="020B0604020202020204" pitchFamily="34" charset="0"/>
              </a:rPr>
              <a:t> </a:t>
            </a:r>
          </a:p>
          <a:p>
            <a:r>
              <a:rPr lang="en-US" sz="2800">
                <a:solidFill>
                  <a:srgbClr val="1F4E79"/>
                </a:solidFill>
                <a:latin typeface="Arial" panose="020B0604020202020204" pitchFamily="34" charset="0"/>
                <a:cs typeface="Arial" panose="020B0604020202020204" pitchFamily="34" charset="0"/>
              </a:rPr>
              <a:t>b) AB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CD</a:t>
            </a:r>
          </a:p>
          <a:p>
            <a:r>
              <a:rPr lang="en-US" sz="2800">
                <a:solidFill>
                  <a:srgbClr val="1F4E79"/>
                </a:solidFill>
                <a:latin typeface="Arial" panose="020B0604020202020204" pitchFamily="34" charset="0"/>
                <a:cs typeface="Arial" panose="020B0604020202020204" pitchFamily="34" charset="0"/>
              </a:rPr>
              <a:t>    AD </a:t>
            </a:r>
            <a:r>
              <a:rPr lang="en-US" sz="2800" b="1">
                <a:solidFill>
                  <a:srgbClr val="FF0000"/>
                </a:solidFill>
                <a:latin typeface="Arial" panose="020B0604020202020204" pitchFamily="34" charset="0"/>
                <a:cs typeface="Arial" panose="020B0604020202020204" pitchFamily="34" charset="0"/>
              </a:rPr>
              <a:t>song song </a:t>
            </a:r>
            <a:r>
              <a:rPr lang="en-US" sz="2800">
                <a:solidFill>
                  <a:srgbClr val="1F4E79"/>
                </a:solidFill>
                <a:latin typeface="Arial" panose="020B0604020202020204" pitchFamily="34" charset="0"/>
                <a:cs typeface="Arial" panose="020B0604020202020204" pitchFamily="34" charset="0"/>
              </a:rPr>
              <a:t>với BC</a:t>
            </a:r>
          </a:p>
          <a:p>
            <a:r>
              <a:rPr lang="en-US" sz="2800">
                <a:solidFill>
                  <a:srgbClr val="1F4E79"/>
                </a:solidFill>
                <a:latin typeface="Arial" panose="020B0604020202020204" pitchFamily="34" charset="0"/>
                <a:cs typeface="Arial" panose="020B0604020202020204" pitchFamily="34" charset="0"/>
              </a:rPr>
              <a:t>c) AC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    BD = </a:t>
            </a:r>
            <a:r>
              <a:rPr lang="en-US" sz="2800" b="1">
                <a:solidFill>
                  <a:srgbClr val="FF0000"/>
                </a:solidFill>
                <a:latin typeface="Arial" panose="020B0604020202020204" pitchFamily="34" charset="0"/>
                <a:cs typeface="Arial" panose="020B0604020202020204" pitchFamily="34" charset="0"/>
              </a:rPr>
              <a:t>4,4 cm</a:t>
            </a:r>
          </a:p>
          <a:p>
            <a:r>
              <a:rPr lang="en-US" sz="2800">
                <a:solidFill>
                  <a:srgbClr val="1F4E79"/>
                </a:solidFill>
                <a:latin typeface="Arial" panose="020B0604020202020204" pitchFamily="34" charset="0"/>
                <a:cs typeface="Arial" panose="020B0604020202020204" pitchFamily="34" charset="0"/>
              </a:rPr>
              <a:t>d) Các góc của hcn ABCD đều là </a:t>
            </a:r>
            <a:r>
              <a:rPr lang="en-US" sz="2800" b="1">
                <a:solidFill>
                  <a:srgbClr val="FF0000"/>
                </a:solidFill>
                <a:latin typeface="Arial" panose="020B0604020202020204" pitchFamily="34" charset="0"/>
                <a:cs typeface="Arial" panose="020B0604020202020204" pitchFamily="34" charset="0"/>
              </a:rPr>
              <a:t>góc vuông</a:t>
            </a:r>
          </a:p>
        </p:txBody>
      </p:sp>
      <p:sp>
        <p:nvSpPr>
          <p:cNvPr id="16" name="Rectangle 15">
            <a:extLst>
              <a:ext uri="{FF2B5EF4-FFF2-40B4-BE49-F238E27FC236}">
                <a16:creationId xmlns:a16="http://schemas.microsoft.com/office/drawing/2014/main" xmlns="" id="{C7C2E1AB-48B7-405A-82D0-885A512B4A12}"/>
              </a:ext>
            </a:extLst>
          </p:cNvPr>
          <p:cNvSpPr/>
          <p:nvPr/>
        </p:nvSpPr>
        <p:spPr>
          <a:xfrm>
            <a:off x="63171" y="755796"/>
            <a:ext cx="5681492" cy="923330"/>
          </a:xfrm>
          <a:prstGeom prst="rect">
            <a:avLst/>
          </a:prstGeom>
          <a:noFill/>
        </p:spPr>
        <p:txBody>
          <a:bodyPr wrap="none" lIns="91440" tIns="45720" rIns="91440" bIns="45720">
            <a:spAutoFit/>
          </a:bodyPr>
          <a:lstStyle/>
          <a:p>
            <a:pPr algn="ctr"/>
            <a:r>
              <a:rPr lang="en-US" sz="5400" b="1">
                <a:ln w="22225">
                  <a:solidFill>
                    <a:schemeClr val="accent2"/>
                  </a:solidFill>
                  <a:prstDash val="solid"/>
                </a:ln>
                <a:solidFill>
                  <a:srgbClr val="C00000"/>
                </a:solidFill>
              </a:rPr>
              <a:t>ĐOÁN Ý ĐỒNG ĐỘI</a:t>
            </a:r>
            <a:endParaRPr lang="en-US" sz="5400" b="1" cap="none" spc="0">
              <a:ln w="22225">
                <a:solidFill>
                  <a:schemeClr val="accent2"/>
                </a:solidFill>
                <a:prstDash val="solid"/>
              </a:ln>
              <a:solidFill>
                <a:srgbClr val="C00000"/>
              </a:solidFill>
              <a:effectLst/>
            </a:endParaRPr>
          </a:p>
        </p:txBody>
      </p:sp>
    </p:spTree>
    <p:extLst>
      <p:ext uri="{BB962C8B-B14F-4D97-AF65-F5344CB8AC3E}">
        <p14:creationId xmlns:p14="http://schemas.microsoft.com/office/powerpoint/2010/main" val="3686912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17"/>
                                        </p:tgtEl>
                                      </p:cBhvr>
                                    </p:animEffect>
                                    <p:anim calcmode="lin" valueType="num">
                                      <p:cBhvr>
                                        <p:cTn id="11" dur="1000"/>
                                        <p:tgtEl>
                                          <p:spTgt spid="17"/>
                                        </p:tgtEl>
                                        <p:attrNameLst>
                                          <p:attrName>ppt_x</p:attrName>
                                        </p:attrNameLst>
                                      </p:cBhvr>
                                      <p:tavLst>
                                        <p:tav tm="0">
                                          <p:val>
                                            <p:strVal val="ppt_x"/>
                                          </p:val>
                                        </p:tav>
                                        <p:tav tm="100000">
                                          <p:val>
                                            <p:strVal val="ppt_x"/>
                                          </p:val>
                                        </p:tav>
                                      </p:tavLst>
                                    </p:anim>
                                    <p:anim calcmode="lin" valueType="num">
                                      <p:cBhvr>
                                        <p:cTn id="12" dur="1000"/>
                                        <p:tgtEl>
                                          <p:spTgt spid="17"/>
                                        </p:tgtEl>
                                        <p:attrNameLst>
                                          <p:attrName>ppt_y</p:attrName>
                                        </p:attrNameLst>
                                      </p:cBhvr>
                                      <p:tavLst>
                                        <p:tav tm="0">
                                          <p:val>
                                            <p:strVal val="ppt_y"/>
                                          </p:val>
                                        </p:tav>
                                        <p:tav tm="100000">
                                          <p:val>
                                            <p:strVal val="ppt_y+.1"/>
                                          </p:val>
                                        </p:tav>
                                      </p:tavLst>
                                    </p:anim>
                                    <p:set>
                                      <p:cBhvr>
                                        <p:cTn id="13" dur="1" fill="hold">
                                          <p:stCondLst>
                                            <p:cond delay="999"/>
                                          </p:stCondLst>
                                        </p:cTn>
                                        <p:tgtEl>
                                          <p:spTgt spid="17"/>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21" presetClass="emph" presetSubtype="0" repeatCount="indefinite" fill="hold" nodeType="withEffect">
                                  <p:stCondLst>
                                    <p:cond delay="0"/>
                                  </p:stCondLst>
                                  <p:childTnLst>
                                    <p:animClr clrSpc="hsl" dir="cw">
                                      <p:cBhvr override="childStyle">
                                        <p:cTn id="20" dur="500" fill="hold"/>
                                        <p:tgtEl>
                                          <p:spTgt spid="16">
                                            <p:txEl>
                                              <p:pRg st="0" end="0"/>
                                            </p:txEl>
                                          </p:spTgt>
                                        </p:tgtEl>
                                        <p:attrNameLst>
                                          <p:attrName>style.color</p:attrName>
                                        </p:attrNameLst>
                                      </p:cBhvr>
                                      <p:by>
                                        <p:hsl h="7200000" s="0" l="0"/>
                                      </p:by>
                                    </p:animClr>
                                    <p:animClr clrSpc="hsl" dir="cw">
                                      <p:cBhvr>
                                        <p:cTn id="21" dur="500" fill="hold"/>
                                        <p:tgtEl>
                                          <p:spTgt spid="16">
                                            <p:txEl>
                                              <p:pRg st="0" end="0"/>
                                            </p:txEl>
                                          </p:spTgt>
                                        </p:tgtEl>
                                        <p:attrNameLst>
                                          <p:attrName>fillcolor</p:attrName>
                                        </p:attrNameLst>
                                      </p:cBhvr>
                                      <p:by>
                                        <p:hsl h="7200000" s="0" l="0"/>
                                      </p:by>
                                    </p:animClr>
                                    <p:animClr clrSpc="hsl" dir="cw">
                                      <p:cBhvr>
                                        <p:cTn id="22" dur="500" fill="hold"/>
                                        <p:tgtEl>
                                          <p:spTgt spid="16">
                                            <p:txEl>
                                              <p:pRg st="0" end="0"/>
                                            </p:txEl>
                                          </p:spTgt>
                                        </p:tgtEl>
                                        <p:attrNameLst>
                                          <p:attrName>stroke.color</p:attrName>
                                        </p:attrNameLst>
                                      </p:cBhvr>
                                      <p:by>
                                        <p:hsl h="7200000" s="0" l="0"/>
                                      </p:by>
                                    </p:animClr>
                                    <p:set>
                                      <p:cBhvr>
                                        <p:cTn id="23" dur="500" fill="hold"/>
                                        <p:tgtEl>
                                          <p:spTgt spid="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
                </p:tgtEl>
              </p:cMediaNode>
            </p:video>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2"/>
                                        </p:tgtEl>
                                      </p:cBhvr>
                                    </p:cmd>
                                  </p:childTnLst>
                                </p:cTn>
                              </p:par>
                            </p:childTnLst>
                          </p:cTn>
                        </p:par>
                      </p:childTnLst>
                    </p:cTn>
                  </p:par>
                </p:childTnLst>
              </p:cTn>
              <p:nextCondLst>
                <p:cond evt="onClick" delay="0">
                  <p:tgtEl>
                    <p:spTgt spid="2"/>
                  </p:tgtEl>
                </p:cond>
              </p:nextCondLst>
            </p:seq>
          </p:childTnLst>
        </p:cTn>
      </p:par>
    </p:tnLst>
    <p:bldLst>
      <p:bldP spid="17"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sp>
        <p:nvSpPr>
          <p:cNvPr id="3" name="Rectangle: Rounded Corners 2">
            <a:extLst>
              <a:ext uri="{FF2B5EF4-FFF2-40B4-BE49-F238E27FC236}">
                <a16:creationId xmlns:a16="http://schemas.microsoft.com/office/drawing/2014/main" xmlns="" id="{532FDC39-195F-41A5-96A0-56D9191A9C8E}"/>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latin typeface="Arial" panose="020B0604020202020204" pitchFamily="34" charset="0"/>
                <a:cs typeface="Arial" panose="020B0604020202020204" pitchFamily="34" charset="0"/>
              </a:rPr>
              <a:t>1. Hình chữ nhật</a:t>
            </a:r>
          </a:p>
        </p:txBody>
      </p:sp>
      <p:pic>
        <p:nvPicPr>
          <p:cNvPr id="15" name="Picture 2" descr="Thinking Hyuke GIF - Thinking Hyuke Question - Discover &amp;amp; Share GIFs">
            <a:extLst>
              <a:ext uri="{FF2B5EF4-FFF2-40B4-BE49-F238E27FC236}">
                <a16:creationId xmlns:a16="http://schemas.microsoft.com/office/drawing/2014/main" xmlns="" id="{6CA60DD6-5876-4952-86C3-1A14061DEB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63343" y="22964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EE0BE6F-D9F3-486E-968E-A17FD1C570E4}"/>
              </a:ext>
            </a:extLst>
          </p:cNvPr>
          <p:cNvSpPr txBox="1"/>
          <p:nvPr/>
        </p:nvSpPr>
        <p:spPr>
          <a:xfrm>
            <a:off x="5518146" y="1693076"/>
            <a:ext cx="5709599" cy="3244158"/>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pPr>
              <a:lnSpc>
                <a:spcPct val="150000"/>
              </a:lnSpc>
            </a:pPr>
            <a:r>
              <a:rPr lang="en-US" sz="2800">
                <a:latin typeface="Arial" panose="020B0604020202020204" pitchFamily="34" charset="0"/>
                <a:cs typeface="Arial" panose="020B0604020202020204" pitchFamily="34" charset="0"/>
              </a:rPr>
              <a:t>Quan sát hình 14 – SGK trang 98, nêu các đặc điểm về:</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Hai cạnh đối</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Đường chéo</a:t>
            </a:r>
          </a:p>
          <a:p>
            <a:pPr marL="457200" indent="-457200">
              <a:lnSpc>
                <a:spcPct val="150000"/>
              </a:lnSpc>
              <a:buFont typeface="Arial" panose="020B0604020202020204" pitchFamily="34" charset="0"/>
              <a:buChar char="•"/>
            </a:pPr>
            <a:r>
              <a:rPr lang="en-US" sz="2800">
                <a:latin typeface="Arial" panose="020B0604020202020204" pitchFamily="34" charset="0"/>
                <a:cs typeface="Arial" panose="020B0604020202020204" pitchFamily="34" charset="0"/>
              </a:rPr>
              <a:t>Góc của hình chữ nhật MNPQ</a:t>
            </a:r>
          </a:p>
        </p:txBody>
      </p:sp>
    </p:spTree>
    <p:extLst>
      <p:ext uri="{BB962C8B-B14F-4D97-AF65-F5344CB8AC3E}">
        <p14:creationId xmlns:p14="http://schemas.microsoft.com/office/powerpoint/2010/main" val="111718502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5FAF772-1F3B-4C1D-8433-2EBDE84DF384}"/>
              </a:ext>
            </a:extLst>
          </p:cNvPr>
          <p:cNvPicPr>
            <a:picLocks noChangeAspect="1"/>
          </p:cNvPicPr>
          <p:nvPr/>
        </p:nvPicPr>
        <p:blipFill>
          <a:blip r:embed="rId2"/>
          <a:stretch>
            <a:fillRect/>
          </a:stretch>
        </p:blipFill>
        <p:spPr>
          <a:xfrm>
            <a:off x="377639" y="1693076"/>
            <a:ext cx="5140507" cy="3738551"/>
          </a:xfrm>
          <a:prstGeom prst="rect">
            <a:avLst/>
          </a:prstGeom>
        </p:spPr>
      </p:pic>
      <p:sp>
        <p:nvSpPr>
          <p:cNvPr id="9" name="TextBox 8">
            <a:extLst>
              <a:ext uri="{FF2B5EF4-FFF2-40B4-BE49-F238E27FC236}">
                <a16:creationId xmlns:a16="http://schemas.microsoft.com/office/drawing/2014/main" xmlns="" id="{1EE0BE6F-D9F3-486E-968E-A17FD1C570E4}"/>
              </a:ext>
            </a:extLst>
          </p:cNvPr>
          <p:cNvSpPr txBox="1"/>
          <p:nvPr/>
        </p:nvSpPr>
        <p:spPr>
          <a:xfrm>
            <a:off x="5614615" y="1514401"/>
            <a:ext cx="5579069" cy="4708981"/>
          </a:xfrm>
          <a:prstGeom prst="rect">
            <a:avLst/>
          </a:prstGeom>
          <a:solidFill>
            <a:srgbClr val="FFD347"/>
          </a:solidFill>
          <a:effectLst>
            <a:outerShdw blurRad="50800" dist="38100" dir="2700000" algn="tl" rotWithShape="0">
              <a:prstClr val="black">
                <a:alpha val="40000"/>
              </a:prstClr>
            </a:outerShdw>
          </a:effectLst>
        </p:spPr>
        <p:txBody>
          <a:bodyPr wrap="square" rtlCol="0">
            <a:spAutoFit/>
          </a:bodyPr>
          <a:lstStyle/>
          <a:p>
            <a:r>
              <a:rPr lang="en-US" sz="3000">
                <a:latin typeface="Arial" panose="020B0604020202020204" pitchFamily="34" charset="0"/>
                <a:cs typeface="Arial" panose="020B0604020202020204" pitchFamily="34" charset="0"/>
              </a:rPr>
              <a:t>Hình chữ nhật MNPQ có:</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bằng nhau:</a:t>
            </a:r>
          </a:p>
          <a:p>
            <a:pPr algn="ctr"/>
            <a:r>
              <a:rPr lang="en-US" sz="3000">
                <a:latin typeface="Arial" panose="020B0604020202020204" pitchFamily="34" charset="0"/>
                <a:cs typeface="Arial" panose="020B0604020202020204" pitchFamily="34" charset="0"/>
              </a:rPr>
              <a:t>MN = PQ ; MQ = NP</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cạnh đối MN và PQ song song với nhau; MN và NP song song với nhau</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Hai đường chéo bằng nhau:</a:t>
            </a:r>
          </a:p>
          <a:p>
            <a:pPr algn="ctr"/>
            <a:r>
              <a:rPr lang="en-US" sz="3000">
                <a:latin typeface="Arial" panose="020B0604020202020204" pitchFamily="34" charset="0"/>
                <a:cs typeface="Arial" panose="020B0604020202020204" pitchFamily="34" charset="0"/>
              </a:rPr>
              <a:t>MP = NQ</a:t>
            </a:r>
          </a:p>
          <a:p>
            <a:pPr marL="457200" indent="-457200">
              <a:buFont typeface="Arial" panose="020B0604020202020204" pitchFamily="34" charset="0"/>
              <a:buChar char="•"/>
            </a:pPr>
            <a:r>
              <a:rPr lang="en-US" sz="3000">
                <a:latin typeface="Arial" panose="020B0604020202020204" pitchFamily="34" charset="0"/>
                <a:cs typeface="Arial" panose="020B0604020202020204" pitchFamily="34" charset="0"/>
              </a:rPr>
              <a:t>Bốn góc ở các đỉnh M,  N, P, Q đều là góc vuông</a:t>
            </a:r>
          </a:p>
        </p:txBody>
      </p:sp>
      <p:pic>
        <p:nvPicPr>
          <p:cNvPr id="16" name="!!3" descr="Icon&#10;&#10;Description automatically generated with low confidence">
            <a:extLst>
              <a:ext uri="{FF2B5EF4-FFF2-40B4-BE49-F238E27FC236}">
                <a16:creationId xmlns:a16="http://schemas.microsoft.com/office/drawing/2014/main" xmlns="" id="{6A71B224-FD9E-46E0-A3D3-0D414165C671}"/>
              </a:ext>
            </a:extLst>
          </p:cNvPr>
          <p:cNvPicPr>
            <a:picLocks noChangeAspect="1"/>
          </p:cNvPicPr>
          <p:nvPr/>
        </p:nvPicPr>
        <p:blipFill>
          <a:blip r:embed="rId3"/>
          <a:stretch>
            <a:fillRect/>
          </a:stretch>
        </p:blipFill>
        <p:spPr>
          <a:xfrm>
            <a:off x="5306126" y="-226060"/>
            <a:ext cx="1896125" cy="1896125"/>
          </a:xfrm>
          <a:prstGeom prst="rect">
            <a:avLst/>
          </a:prstGeom>
        </p:spPr>
      </p:pic>
    </p:spTree>
    <p:extLst>
      <p:ext uri="{BB962C8B-B14F-4D97-AF65-F5344CB8AC3E}">
        <p14:creationId xmlns:p14="http://schemas.microsoft.com/office/powerpoint/2010/main" val="171720148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ADE895C4-D0D8-47DD-9BDF-9D03526A34B7}"/>
              </a:ext>
            </a:extLst>
          </p:cNvPr>
          <p:cNvSpPr/>
          <p:nvPr/>
        </p:nvSpPr>
        <p:spPr>
          <a:xfrm>
            <a:off x="953754" y="1995873"/>
            <a:ext cx="9579630" cy="3549249"/>
          </a:xfrm>
          <a:prstGeom prst="roundRect">
            <a:avLst/>
          </a:prstGeom>
          <a:solidFill>
            <a:srgbClr val="FFD347"/>
          </a:solidFill>
          <a:ln>
            <a:noFill/>
          </a:ln>
        </p:spPr>
        <p:style>
          <a:lnRef idx="0">
            <a:scrgbClr r="0" g="0" b="0"/>
          </a:lnRef>
          <a:fillRef idx="0">
            <a:scrgbClr r="0" g="0" b="0"/>
          </a:fillRef>
          <a:effectRef idx="0">
            <a:scrgbClr r="0" g="0" b="0"/>
          </a:effectRef>
          <a:fontRef idx="minor">
            <a:schemeClr val="lt1"/>
          </a:fontRef>
        </p:style>
        <p:txBody>
          <a:bodyPr rtlCol="0" anchor="ctr"/>
          <a:lstStyle/>
          <a:p>
            <a:pPr>
              <a:spcAft>
                <a:spcPts val="1800"/>
              </a:spcAft>
            </a:pPr>
            <a:r>
              <a:rPr lang="en-US" sz="3500">
                <a:solidFill>
                  <a:srgbClr val="1F4E79"/>
                </a:solidFill>
                <a:latin typeface="Arial" panose="020B0604020202020204" pitchFamily="34" charset="0"/>
                <a:cs typeface="Arial" panose="020B0604020202020204" pitchFamily="34" charset="0"/>
              </a:rPr>
              <a:t>Hình chữ nhật có:</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cạnh đối bằng nhau và song song với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Hai đường chéo bằng nhau</a:t>
            </a:r>
          </a:p>
          <a:p>
            <a:pPr marL="457200" indent="-457200" algn="just">
              <a:buFont typeface="Arial" panose="020B0604020202020204" pitchFamily="34" charset="0"/>
              <a:buChar char="•"/>
            </a:pPr>
            <a:r>
              <a:rPr lang="en-US" sz="3500">
                <a:solidFill>
                  <a:srgbClr val="1F4E79"/>
                </a:solidFill>
                <a:latin typeface="Arial" panose="020B0604020202020204" pitchFamily="34" charset="0"/>
                <a:cs typeface="Arial" panose="020B0604020202020204" pitchFamily="34" charset="0"/>
              </a:rPr>
              <a:t>Bốn góc ở các đỉnh là góc vuông</a:t>
            </a:r>
          </a:p>
        </p:txBody>
      </p:sp>
      <p:sp>
        <p:nvSpPr>
          <p:cNvPr id="15" name="Rectangle: Rounded Corners 14">
            <a:extLst>
              <a:ext uri="{FF2B5EF4-FFF2-40B4-BE49-F238E27FC236}">
                <a16:creationId xmlns:a16="http://schemas.microsoft.com/office/drawing/2014/main" xmlns="" id="{C1EC67D9-2D82-4949-85F9-4C0A322D823C}"/>
              </a:ext>
            </a:extLst>
          </p:cNvPr>
          <p:cNvSpPr/>
          <p:nvPr/>
        </p:nvSpPr>
        <p:spPr>
          <a:xfrm>
            <a:off x="953754" y="1047811"/>
            <a:ext cx="3654343" cy="622254"/>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a:latin typeface="Arial" panose="020B0604020202020204" pitchFamily="34" charset="0"/>
                <a:cs typeface="Arial" panose="020B0604020202020204" pitchFamily="34" charset="0"/>
              </a:rPr>
              <a:t>Nhận xét</a:t>
            </a:r>
          </a:p>
        </p:txBody>
      </p:sp>
    </p:spTree>
    <p:extLst>
      <p:ext uri="{BB962C8B-B14F-4D97-AF65-F5344CB8AC3E}">
        <p14:creationId xmlns:p14="http://schemas.microsoft.com/office/powerpoint/2010/main" val="95731073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3193F5B-CD53-4226-90E4-35B3A03258B0}"/>
              </a:ext>
            </a:extLst>
          </p:cNvPr>
          <p:cNvSpPr/>
          <p:nvPr/>
        </p:nvSpPr>
        <p:spPr>
          <a:xfrm>
            <a:off x="2480478" y="1674427"/>
            <a:ext cx="8782981" cy="3132511"/>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xmlns="" id="{37F795F4-37E6-4844-AB2C-B75238108538}"/>
              </a:ext>
            </a:extLst>
          </p:cNvPr>
          <p:cNvSpPr txBox="1"/>
          <p:nvPr/>
        </p:nvSpPr>
        <p:spPr>
          <a:xfrm>
            <a:off x="1866786" y="5411956"/>
            <a:ext cx="2557346"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a:t>
            </a:r>
            <a:r>
              <a:rPr lang="en-US" sz="3000">
                <a:solidFill>
                  <a:srgbClr val="FF0000"/>
                </a:solidFill>
                <a:latin typeface="Arial" panose="020B0604020202020204" pitchFamily="34" charset="0"/>
                <a:cs typeface="Arial" panose="020B0604020202020204" pitchFamily="34" charset="0"/>
              </a:rPr>
              <a:t>nhau</a:t>
            </a:r>
          </a:p>
        </p:txBody>
      </p:sp>
      <p:sp>
        <p:nvSpPr>
          <p:cNvPr id="22" name="TextBox 21">
            <a:extLst>
              <a:ext uri="{FF2B5EF4-FFF2-40B4-BE49-F238E27FC236}">
                <a16:creationId xmlns:a16="http://schemas.microsoft.com/office/drawing/2014/main" xmlns="" id="{739381B0-E3E9-4EB1-9754-B76E8DFC4F52}"/>
              </a:ext>
            </a:extLst>
          </p:cNvPr>
          <p:cNvSpPr txBox="1"/>
          <p:nvPr/>
        </p:nvSpPr>
        <p:spPr>
          <a:xfrm>
            <a:off x="1866786" y="5491600"/>
            <a:ext cx="2209992"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bằng nhau</a:t>
            </a:r>
          </a:p>
        </p:txBody>
      </p:sp>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14" name="Rectangle: Rounded Corners 13">
            <a:extLst>
              <a:ext uri="{FF2B5EF4-FFF2-40B4-BE49-F238E27FC236}">
                <a16:creationId xmlns:a16="http://schemas.microsoft.com/office/drawing/2014/main" xmlns="" id="{D27464FC-38CD-41A9-BAB7-2B7C026310BB}"/>
              </a:ext>
            </a:extLst>
          </p:cNvPr>
          <p:cNvSpPr/>
          <p:nvPr/>
        </p:nvSpPr>
        <p:spPr>
          <a:xfrm>
            <a:off x="166671" y="99749"/>
            <a:ext cx="3654343" cy="622254"/>
          </a:xfrm>
          <a:prstGeom prst="round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Arial" panose="020B0604020202020204" pitchFamily="34" charset="0"/>
                <a:cs typeface="Arial" panose="020B0604020202020204" pitchFamily="34" charset="0"/>
              </a:rPr>
              <a:t>1. Hình chữ nhật</a:t>
            </a:r>
          </a:p>
        </p:txBody>
      </p:sp>
      <p:pic>
        <p:nvPicPr>
          <p:cNvPr id="17" name="Picture 2" descr="Thinking Hyuke GIF - Thinking Hyuke Question - Discover &amp;amp; Share GIFs">
            <a:extLst>
              <a:ext uri="{FF2B5EF4-FFF2-40B4-BE49-F238E27FC236}">
                <a16:creationId xmlns:a16="http://schemas.microsoft.com/office/drawing/2014/main" xmlns="" id="{60F809E9-C1B3-4DAE-AA5A-D518896C569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9223" y="2478305"/>
            <a:ext cx="1216164" cy="1273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73B0B64F-44D4-408D-84F1-9E9B802548A0}"/>
              </a:ext>
            </a:extLst>
          </p:cNvPr>
          <p:cNvSpPr txBox="1"/>
          <p:nvPr/>
        </p:nvSpPr>
        <p:spPr>
          <a:xfrm>
            <a:off x="2641658" y="1839750"/>
            <a:ext cx="8521242" cy="2776722"/>
          </a:xfrm>
          <a:prstGeom prst="rect">
            <a:avLst/>
          </a:prstGeom>
          <a:noFill/>
        </p:spPr>
        <p:txBody>
          <a:bodyPr wrap="square" rtlCol="0">
            <a:spAutoFit/>
          </a:bodyPr>
          <a:lstStyle/>
          <a:p>
            <a:pPr>
              <a:lnSpc>
                <a:spcPct val="150000"/>
              </a:lnSpc>
            </a:pPr>
            <a:r>
              <a:rPr lang="en-US" sz="3000">
                <a:latin typeface="Arial" panose="020B0604020202020204" pitchFamily="34" charset="0"/>
                <a:cs typeface="Arial" panose="020B0604020202020204" pitchFamily="34" charset="0"/>
              </a:rPr>
              <a:t>Hình chữ nhật có:</a:t>
            </a:r>
          </a:p>
          <a:p>
            <a:pPr>
              <a:lnSpc>
                <a:spcPct val="150000"/>
              </a:lnSpc>
            </a:pPr>
            <a:r>
              <a:rPr lang="en-US" sz="3000">
                <a:latin typeface="Arial" panose="020B0604020202020204" pitchFamily="34" charset="0"/>
                <a:cs typeface="Arial" panose="020B0604020202020204" pitchFamily="34" charset="0"/>
              </a:rPr>
              <a:t>Hai cạnh ………………. và ……………. với nhau</a:t>
            </a:r>
          </a:p>
          <a:p>
            <a:pPr>
              <a:lnSpc>
                <a:spcPct val="150000"/>
              </a:lnSpc>
            </a:pPr>
            <a:r>
              <a:rPr lang="en-US" sz="3000">
                <a:latin typeface="Arial" panose="020B0604020202020204" pitchFamily="34" charset="0"/>
                <a:cs typeface="Arial" panose="020B0604020202020204" pitchFamily="34" charset="0"/>
              </a:rPr>
              <a:t>Hai đường chéo …………</a:t>
            </a:r>
          </a:p>
          <a:p>
            <a:pPr>
              <a:lnSpc>
                <a:spcPct val="150000"/>
              </a:lnSpc>
            </a:pPr>
            <a:r>
              <a:rPr lang="en-US" sz="3000">
                <a:latin typeface="Arial" panose="020B0604020202020204" pitchFamily="34" charset="0"/>
                <a:cs typeface="Arial" panose="020B0604020202020204" pitchFamily="34" charset="0"/>
              </a:rPr>
              <a:t>Bốn góc ở các đỉnh là ……………</a:t>
            </a:r>
          </a:p>
        </p:txBody>
      </p:sp>
      <p:sp>
        <p:nvSpPr>
          <p:cNvPr id="23" name="TextBox 22">
            <a:extLst>
              <a:ext uri="{FF2B5EF4-FFF2-40B4-BE49-F238E27FC236}">
                <a16:creationId xmlns:a16="http://schemas.microsoft.com/office/drawing/2014/main" xmlns="" id="{2E14CA02-0433-4A4D-AEBE-E91698661707}"/>
              </a:ext>
            </a:extLst>
          </p:cNvPr>
          <p:cNvSpPr txBox="1"/>
          <p:nvPr/>
        </p:nvSpPr>
        <p:spPr>
          <a:xfrm>
            <a:off x="3693929" y="5460153"/>
            <a:ext cx="2269201"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song song</a:t>
            </a:r>
          </a:p>
        </p:txBody>
      </p:sp>
      <p:sp>
        <p:nvSpPr>
          <p:cNvPr id="25" name="TextBox 24">
            <a:extLst>
              <a:ext uri="{FF2B5EF4-FFF2-40B4-BE49-F238E27FC236}">
                <a16:creationId xmlns:a16="http://schemas.microsoft.com/office/drawing/2014/main" xmlns="" id="{AF7F00B0-1362-41C2-AC89-CA864C167050}"/>
              </a:ext>
            </a:extLst>
          </p:cNvPr>
          <p:cNvSpPr txBox="1"/>
          <p:nvPr/>
        </p:nvSpPr>
        <p:spPr>
          <a:xfrm>
            <a:off x="7482494" y="5469570"/>
            <a:ext cx="2372128" cy="584775"/>
          </a:xfrm>
          <a:prstGeom prst="rect">
            <a:avLst/>
          </a:prstGeom>
          <a:noFill/>
        </p:spPr>
        <p:txBody>
          <a:bodyPr wrap="square" rtlCol="0">
            <a:spAutoFit/>
          </a:bodyPr>
          <a:lstStyle/>
          <a:p>
            <a:r>
              <a:rPr lang="en-US" sz="3200">
                <a:solidFill>
                  <a:srgbClr val="FF0000"/>
                </a:solidFill>
                <a:latin typeface="Arial" panose="020B0604020202020204" pitchFamily="34" charset="0"/>
                <a:cs typeface="Arial" panose="020B0604020202020204" pitchFamily="34" charset="0"/>
              </a:rPr>
              <a:t>góc vuông</a:t>
            </a:r>
          </a:p>
        </p:txBody>
      </p:sp>
      <p:sp>
        <p:nvSpPr>
          <p:cNvPr id="12" name="Rectangle: Rounded Corners 11">
            <a:extLst>
              <a:ext uri="{FF2B5EF4-FFF2-40B4-BE49-F238E27FC236}">
                <a16:creationId xmlns:a16="http://schemas.microsoft.com/office/drawing/2014/main" xmlns="" id="{79323B28-1CA8-4217-8E88-C069D609B7E0}"/>
              </a:ext>
            </a:extLst>
          </p:cNvPr>
          <p:cNvSpPr/>
          <p:nvPr/>
        </p:nvSpPr>
        <p:spPr>
          <a:xfrm>
            <a:off x="1602825" y="5271361"/>
            <a:ext cx="8251797" cy="1026803"/>
          </a:xfrm>
          <a:prstGeom prst="round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xmlns="" id="{51D88A90-2890-4A21-8BA4-E798F71DA03B}"/>
              </a:ext>
            </a:extLst>
          </p:cNvPr>
          <p:cNvSpPr txBox="1"/>
          <p:nvPr/>
        </p:nvSpPr>
        <p:spPr>
          <a:xfrm>
            <a:off x="1771940" y="5434991"/>
            <a:ext cx="7913567" cy="553998"/>
          </a:xfrm>
          <a:prstGeom prst="rect">
            <a:avLst/>
          </a:prstGeom>
          <a:noFill/>
        </p:spPr>
        <p:txBody>
          <a:bodyPr wrap="square" rtlCol="0">
            <a:spAutoFit/>
          </a:bodyPr>
          <a:lstStyle/>
          <a:p>
            <a:r>
              <a:rPr lang="en-US" sz="3000">
                <a:solidFill>
                  <a:srgbClr val="FF0000"/>
                </a:solidFill>
                <a:latin typeface="Arial" panose="020B0604020202020204" pitchFamily="34" charset="0"/>
                <a:cs typeface="Arial" panose="020B0604020202020204" pitchFamily="34" charset="0"/>
              </a:rPr>
              <a:t>bằng nhau, song song, vuông góc, góc vuông</a:t>
            </a:r>
          </a:p>
        </p:txBody>
      </p:sp>
      <p:pic>
        <p:nvPicPr>
          <p:cNvPr id="21" name="!!3">
            <a:extLst>
              <a:ext uri="{FF2B5EF4-FFF2-40B4-BE49-F238E27FC236}">
                <a16:creationId xmlns:a16="http://schemas.microsoft.com/office/drawing/2014/main" xmlns="" id="{DF7BA902-636A-41B0-B5ED-026CD12188BD}"/>
              </a:ext>
            </a:extLst>
          </p:cNvPr>
          <p:cNvPicPr>
            <a:picLocks noChangeAspect="1"/>
          </p:cNvPicPr>
          <p:nvPr/>
        </p:nvPicPr>
        <p:blipFill>
          <a:blip r:embed="rId3"/>
          <a:stretch>
            <a:fillRect/>
          </a:stretch>
        </p:blipFill>
        <p:spPr>
          <a:xfrm>
            <a:off x="553449" y="904727"/>
            <a:ext cx="1567713" cy="1410942"/>
          </a:xfrm>
          <a:prstGeom prst="rect">
            <a:avLst/>
          </a:prstGeom>
        </p:spPr>
      </p:pic>
      <p:sp>
        <p:nvSpPr>
          <p:cNvPr id="24" name="TextBox 23">
            <a:extLst>
              <a:ext uri="{FF2B5EF4-FFF2-40B4-BE49-F238E27FC236}">
                <a16:creationId xmlns:a16="http://schemas.microsoft.com/office/drawing/2014/main" xmlns="" id="{1E9E8991-9284-4AE1-9EE0-7B2BCC62C697}"/>
              </a:ext>
            </a:extLst>
          </p:cNvPr>
          <p:cNvSpPr txBox="1"/>
          <p:nvPr/>
        </p:nvSpPr>
        <p:spPr>
          <a:xfrm>
            <a:off x="2272683" y="815071"/>
            <a:ext cx="8708994" cy="584775"/>
          </a:xfrm>
          <a:prstGeom prst="rect">
            <a:avLst/>
          </a:prstGeom>
          <a:noFill/>
        </p:spPr>
        <p:txBody>
          <a:bodyPr wrap="square" rtlCol="0">
            <a:spAutoFit/>
          </a:bodyPr>
          <a:lstStyle/>
          <a:p>
            <a:r>
              <a:rPr lang="en-US" sz="3200" b="1">
                <a:solidFill>
                  <a:srgbClr val="C00000"/>
                </a:solidFill>
                <a:latin typeface="Arial" panose="020B0604020202020204" pitchFamily="34" charset="0"/>
                <a:cs typeface="Arial" panose="020B0604020202020204" pitchFamily="34" charset="0"/>
              </a:rPr>
              <a:t>1. Hãy điền vào dấu (…) nội dung thích hợp</a:t>
            </a:r>
          </a:p>
        </p:txBody>
      </p:sp>
    </p:spTree>
    <p:extLst>
      <p:ext uri="{BB962C8B-B14F-4D97-AF65-F5344CB8AC3E}">
        <p14:creationId xmlns:p14="http://schemas.microsoft.com/office/powerpoint/2010/main" val="1852693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2.77556E-17 2.96296E-6 L 0.20977 -0.41574 " pathEditMode="relative" rAng="0" ptsTypes="AA">
                                      <p:cBhvr>
                                        <p:cTn id="6" dur="2000" fill="hold"/>
                                        <p:tgtEl>
                                          <p:spTgt spid="22"/>
                                        </p:tgtEl>
                                        <p:attrNameLst>
                                          <p:attrName>ppt_x</p:attrName>
                                          <p:attrName>ppt_y</p:attrName>
                                        </p:attrNameLst>
                                      </p:cBhvr>
                                      <p:rCtr x="10482" y="-20787"/>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54167E-6 2.59259E-6 L 0.29232 -0.41297 " pathEditMode="relative" rAng="0" ptsTypes="AA">
                                      <p:cBhvr>
                                        <p:cTn id="10" dur="2000" fill="hold"/>
                                        <p:tgtEl>
                                          <p:spTgt spid="23"/>
                                        </p:tgtEl>
                                        <p:attrNameLst>
                                          <p:attrName>ppt_x</p:attrName>
                                          <p:attrName>ppt_y</p:attrName>
                                        </p:attrNameLst>
                                      </p:cBhvr>
                                      <p:rCtr x="14609" y="-20648"/>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2.70833E-6 -2.96296E-6 L 0.29974 -0.30555 " pathEditMode="relative" rAng="0" ptsTypes="AA">
                                      <p:cBhvr>
                                        <p:cTn id="14" dur="2000" fill="hold"/>
                                        <p:tgtEl>
                                          <p:spTgt spid="15"/>
                                        </p:tgtEl>
                                        <p:attrNameLst>
                                          <p:attrName>ppt_x</p:attrName>
                                          <p:attrName>ppt_y</p:attrName>
                                        </p:attrNameLst>
                                      </p:cBhvr>
                                      <p:rCtr x="14987" y="-15278"/>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2.5E-6 3.7037E-6 L -0.0806 -0.21528 " pathEditMode="relative" rAng="0" ptsTypes="AA">
                                      <p:cBhvr>
                                        <p:cTn id="18" dur="2000" fill="hold"/>
                                        <p:tgtEl>
                                          <p:spTgt spid="25"/>
                                        </p:tgtEl>
                                        <p:attrNameLst>
                                          <p:attrName>ppt_x</p:attrName>
                                          <p:attrName>ppt_y</p:attrName>
                                        </p:attrNameLst>
                                      </p:cBhvr>
                                      <p:rCtr x="-4036" y="-10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a:extLst>
              <a:ext uri="{FF2B5EF4-FFF2-40B4-BE49-F238E27FC236}">
                <a16:creationId xmlns:a16="http://schemas.microsoft.com/office/drawing/2014/main" xmlns="" id="{83F1A94D-48D5-4D73-BDAA-9118478F5E60}"/>
              </a:ext>
            </a:extLst>
          </p:cNvPr>
          <p:cNvPicPr>
            <a:picLocks noChangeAspect="1"/>
          </p:cNvPicPr>
          <p:nvPr/>
        </p:nvPicPr>
        <p:blipFill>
          <a:blip r:embed="rId3"/>
          <a:stretch>
            <a:fillRect/>
          </a:stretch>
        </p:blipFill>
        <p:spPr>
          <a:xfrm>
            <a:off x="324018" y="281022"/>
            <a:ext cx="2068863" cy="1861977"/>
          </a:xfrm>
          <a:prstGeom prst="rect">
            <a:avLst/>
          </a:prstGeom>
        </p:spPr>
      </p:pic>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Arial" panose="020B0604020202020204" pitchFamily="34" charset="0"/>
                  <a:cs typeface="Arial" panose="020B0604020202020204" pitchFamily="34" charset="0"/>
                </a:rPr>
                <a:t>HOẠT ĐỘNG HÌNH THÀNH KIẾN THỨC</a:t>
              </a:r>
              <a:endParaRPr lang="en-US" sz="2400">
                <a:solidFill>
                  <a:srgbClr val="FFFF00"/>
                </a:solidFill>
              </a:endParaRPr>
            </a:p>
          </p:txBody>
        </p:sp>
      </p:grpSp>
      <p:sp>
        <p:nvSpPr>
          <p:cNvPr id="34" name="TextBox 33">
            <a:extLst>
              <a:ext uri="{FF2B5EF4-FFF2-40B4-BE49-F238E27FC236}">
                <a16:creationId xmlns:a16="http://schemas.microsoft.com/office/drawing/2014/main" xmlns="" id="{A3A062DA-93BF-4842-B601-4404401BCCE3}"/>
              </a:ext>
            </a:extLst>
          </p:cNvPr>
          <p:cNvSpPr txBox="1"/>
          <p:nvPr/>
        </p:nvSpPr>
        <p:spPr>
          <a:xfrm>
            <a:off x="2392881" y="527172"/>
            <a:ext cx="7979448" cy="1077218"/>
          </a:xfrm>
          <a:prstGeom prst="rect">
            <a:avLst/>
          </a:prstGeom>
          <a:noFill/>
        </p:spPr>
        <p:txBody>
          <a:bodyPr wrap="square">
            <a:spAutoFit/>
          </a:bodyPr>
          <a:lstStyle/>
          <a:p>
            <a:r>
              <a:rPr lang="en-US" sz="3200" b="1">
                <a:solidFill>
                  <a:srgbClr val="0070C0"/>
                </a:solidFill>
                <a:effectLst/>
                <a:latin typeface="Arial" panose="020B0604020202020204" pitchFamily="34" charset="0"/>
                <a:ea typeface="Times New Roman" panose="02020603050405020304" pitchFamily="18" charset="0"/>
              </a:rPr>
              <a:t>2. Cho hình vẽ, hãy điền nội dung thích hợp vào chỗ trống</a:t>
            </a:r>
            <a:endParaRPr lang="en-US" sz="3200" b="1">
              <a:solidFill>
                <a:srgbClr val="0070C0"/>
              </a:solidFill>
            </a:endParaRPr>
          </a:p>
        </p:txBody>
      </p:sp>
      <p:pic>
        <p:nvPicPr>
          <p:cNvPr id="3" name="Picture 2">
            <a:extLst>
              <a:ext uri="{FF2B5EF4-FFF2-40B4-BE49-F238E27FC236}">
                <a16:creationId xmlns:a16="http://schemas.microsoft.com/office/drawing/2014/main" xmlns="" id="{AA0860C0-0BAB-4247-A230-926488414111}"/>
              </a:ext>
            </a:extLst>
          </p:cNvPr>
          <p:cNvPicPr>
            <a:picLocks noChangeAspect="1"/>
          </p:cNvPicPr>
          <p:nvPr/>
        </p:nvPicPr>
        <p:blipFill>
          <a:blip r:embed="rId4"/>
          <a:stretch>
            <a:fillRect/>
          </a:stretch>
        </p:blipFill>
        <p:spPr>
          <a:xfrm>
            <a:off x="1175032" y="2449860"/>
            <a:ext cx="4843394" cy="3265632"/>
          </a:xfrm>
          <a:prstGeom prst="rect">
            <a:avLst/>
          </a:prstGeom>
        </p:spPr>
      </p:pic>
      <p:sp>
        <p:nvSpPr>
          <p:cNvPr id="9" name="TextBox 8">
            <a:extLst>
              <a:ext uri="{FF2B5EF4-FFF2-40B4-BE49-F238E27FC236}">
                <a16:creationId xmlns:a16="http://schemas.microsoft.com/office/drawing/2014/main" xmlns="" id="{0C17696C-5BA6-4ED7-83FF-5A3F11F17B98}"/>
              </a:ext>
            </a:extLst>
          </p:cNvPr>
          <p:cNvSpPr txBox="1"/>
          <p:nvPr/>
        </p:nvSpPr>
        <p:spPr>
          <a:xfrm>
            <a:off x="6162971" y="2259130"/>
            <a:ext cx="5280186" cy="3224152"/>
          </a:xfrm>
          <a:prstGeom prst="rect">
            <a:avLst/>
          </a:prstGeom>
          <a:noFill/>
        </p:spPr>
        <p:txBody>
          <a:bodyPr wrap="square" rtlCol="0">
            <a:spAutoFit/>
          </a:bodyPr>
          <a:lstStyle/>
          <a:p>
            <a:pPr>
              <a:lnSpc>
                <a:spcPct val="150000"/>
              </a:lnSpc>
            </a:pPr>
            <a:r>
              <a:rPr lang="en-US" sz="3500">
                <a:solidFill>
                  <a:srgbClr val="1F4E79"/>
                </a:solidFill>
                <a:latin typeface="Arial" panose="020B0604020202020204" pitchFamily="34" charset="0"/>
                <a:cs typeface="Arial" panose="020B0604020202020204" pitchFamily="34" charset="0"/>
              </a:rPr>
              <a:t>DE = ………</a:t>
            </a:r>
          </a:p>
          <a:p>
            <a:pPr>
              <a:lnSpc>
                <a:spcPct val="150000"/>
              </a:lnSpc>
            </a:pPr>
            <a:r>
              <a:rPr lang="en-US" sz="3500">
                <a:solidFill>
                  <a:srgbClr val="1F4E79"/>
                </a:solidFill>
                <a:latin typeface="Arial" panose="020B0604020202020204" pitchFamily="34" charset="0"/>
                <a:cs typeface="Arial" panose="020B0604020202020204" pitchFamily="34" charset="0"/>
              </a:rPr>
              <a:t>DF ……. DE</a:t>
            </a:r>
          </a:p>
          <a:p>
            <a:pPr>
              <a:lnSpc>
                <a:spcPct val="150000"/>
              </a:lnSpc>
            </a:pPr>
            <a:r>
              <a:rPr lang="en-US" sz="3500">
                <a:solidFill>
                  <a:srgbClr val="1F4E79"/>
                </a:solidFill>
                <a:latin typeface="Arial" panose="020B0604020202020204" pitchFamily="34" charset="0"/>
                <a:cs typeface="Arial" panose="020B0604020202020204" pitchFamily="34" charset="0"/>
              </a:rPr>
              <a:t>DG song song với ……..</a:t>
            </a:r>
          </a:p>
          <a:p>
            <a:pPr>
              <a:lnSpc>
                <a:spcPct val="150000"/>
              </a:lnSpc>
            </a:pPr>
            <a:r>
              <a:rPr lang="en-US" sz="3500">
                <a:solidFill>
                  <a:srgbClr val="1F4E79"/>
                </a:solidFill>
                <a:latin typeface="Arial" panose="020B0604020202020204" pitchFamily="34" charset="0"/>
                <a:cs typeface="Arial" panose="020B0604020202020204" pitchFamily="34" charset="0"/>
              </a:rPr>
              <a:t>Góc D có số đo là ……..</a:t>
            </a:r>
          </a:p>
        </p:txBody>
      </p:sp>
      <p:sp>
        <p:nvSpPr>
          <p:cNvPr id="11" name="TextBox 10">
            <a:extLst>
              <a:ext uri="{FF2B5EF4-FFF2-40B4-BE49-F238E27FC236}">
                <a16:creationId xmlns:a16="http://schemas.microsoft.com/office/drawing/2014/main" xmlns="" id="{991C1F59-F7B5-40BA-9376-4813F81A6A52}"/>
              </a:ext>
            </a:extLst>
          </p:cNvPr>
          <p:cNvSpPr txBox="1"/>
          <p:nvPr/>
        </p:nvSpPr>
        <p:spPr>
          <a:xfrm>
            <a:off x="7623291" y="2377955"/>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GF</a:t>
            </a:r>
          </a:p>
        </p:txBody>
      </p:sp>
      <p:sp>
        <p:nvSpPr>
          <p:cNvPr id="17" name="TextBox 16">
            <a:extLst>
              <a:ext uri="{FF2B5EF4-FFF2-40B4-BE49-F238E27FC236}">
                <a16:creationId xmlns:a16="http://schemas.microsoft.com/office/drawing/2014/main" xmlns="" id="{75EF8BF3-06A5-4500-A84E-C05FD2BCE57D}"/>
              </a:ext>
            </a:extLst>
          </p:cNvPr>
          <p:cNvSpPr txBox="1"/>
          <p:nvPr/>
        </p:nvSpPr>
        <p:spPr>
          <a:xfrm>
            <a:off x="7207960" y="321816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xmlns="" id="{BC8967FE-E3C1-4934-A9D9-FD4D52E82B7A}"/>
              </a:ext>
            </a:extLst>
          </p:cNvPr>
          <p:cNvSpPr txBox="1"/>
          <p:nvPr/>
        </p:nvSpPr>
        <p:spPr>
          <a:xfrm>
            <a:off x="10181769" y="3963472"/>
            <a:ext cx="1137008" cy="630942"/>
          </a:xfrm>
          <a:prstGeom prst="rect">
            <a:avLst/>
          </a:prstGeom>
          <a:noFill/>
        </p:spPr>
        <p:txBody>
          <a:bodyPr wrap="square" rtlCol="0">
            <a:spAutoFit/>
          </a:bodyPr>
          <a:lstStyle/>
          <a:p>
            <a:r>
              <a:rPr lang="en-US" sz="3500" b="1">
                <a:solidFill>
                  <a:srgbClr val="FF0000"/>
                </a:solidFill>
                <a:latin typeface="Arial" panose="020B0604020202020204" pitchFamily="34" charset="0"/>
                <a:cs typeface="Arial" panose="020B0604020202020204" pitchFamily="34" charset="0"/>
              </a:rPr>
              <a:t>EF</a:t>
            </a:r>
          </a:p>
        </p:txBody>
      </p:sp>
      <p:graphicFrame>
        <p:nvGraphicFramePr>
          <p:cNvPr id="12" name="Object 11">
            <a:extLst>
              <a:ext uri="{FF2B5EF4-FFF2-40B4-BE49-F238E27FC236}">
                <a16:creationId xmlns:a16="http://schemas.microsoft.com/office/drawing/2014/main" xmlns="" id="{B4734911-66A7-451E-A83A-4731C098C62A}"/>
              </a:ext>
            </a:extLst>
          </p:cNvPr>
          <p:cNvGraphicFramePr>
            <a:graphicFrameLocks noChangeAspect="1"/>
          </p:cNvGraphicFramePr>
          <p:nvPr>
            <p:extLst>
              <p:ext uri="{D42A27DB-BD31-4B8C-83A1-F6EECF244321}">
                <p14:modId xmlns:p14="http://schemas.microsoft.com/office/powerpoint/2010/main" val="1832906906"/>
              </p:ext>
            </p:extLst>
          </p:nvPr>
        </p:nvGraphicFramePr>
        <p:xfrm>
          <a:off x="10030788" y="4716929"/>
          <a:ext cx="906463" cy="668337"/>
        </p:xfrm>
        <a:graphic>
          <a:graphicData uri="http://schemas.openxmlformats.org/presentationml/2006/ole">
            <mc:AlternateContent xmlns:mc="http://schemas.openxmlformats.org/markup-compatibility/2006">
              <mc:Choice xmlns:v="urn:schemas-microsoft-com:vml" Requires="v">
                <p:oleObj spid="_x0000_s1027" name="Equation" r:id="rId5" imgW="291960" imgH="215640" progId="Equation.DSMT4">
                  <p:embed/>
                </p:oleObj>
              </mc:Choice>
              <mc:Fallback>
                <p:oleObj name="Equation" r:id="rId5" imgW="291960" imgH="215640" progId="Equation.DSMT4">
                  <p:embed/>
                  <p:pic>
                    <p:nvPicPr>
                      <p:cNvPr id="0" name=""/>
                      <p:cNvPicPr/>
                      <p:nvPr/>
                    </p:nvPicPr>
                    <p:blipFill>
                      <a:blip r:embed="rId6"/>
                      <a:stretch>
                        <a:fillRect/>
                      </a:stretch>
                    </p:blipFill>
                    <p:spPr>
                      <a:xfrm>
                        <a:off x="10030788" y="4716929"/>
                        <a:ext cx="906463" cy="668337"/>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1"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787325_Lab safety_AAS_v3" id="{898BC5E2-691B-4B41-A97D-F35AD4FFF20D}" vid="{295F60D3-032D-43CA-A300-E4752067AD5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purl.org/dc/elements/1.1/"/>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1531</TotalTime>
  <Words>1195</Words>
  <Application>Microsoft Office PowerPoint</Application>
  <PresentationFormat>Widescreen</PresentationFormat>
  <Paragraphs>235</Paragraphs>
  <Slides>26</Slides>
  <Notes>7</Notes>
  <HiddenSlides>0</HiddenSlides>
  <MMClips>2</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Calibri Light</vt:lpstr>
      <vt:lpstr>Times New Roman</vt:lpstr>
      <vt:lpstr>Wingdings</vt:lpstr>
      <vt:lpstr>Office Theme</vt:lpstr>
      <vt:lpstr>1_Office Theme</vt:lpstr>
      <vt:lpstr>Equation</vt:lpstr>
      <vt:lpstr>PowerPoint Presentation</vt:lpstr>
      <vt:lpstr> HÌNH CHỮ NHẬT – HÌNH THOI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PTC</cp:lastModifiedBy>
  <cp:revision>30</cp:revision>
  <dcterms:created xsi:type="dcterms:W3CDTF">2021-06-07T13:44:30Z</dcterms:created>
  <dcterms:modified xsi:type="dcterms:W3CDTF">2024-09-30T02:46:03Z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