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48" r:id="rId2"/>
    <p:sldId id="378" r:id="rId3"/>
    <p:sldId id="349" r:id="rId4"/>
    <p:sldId id="355" r:id="rId5"/>
    <p:sldId id="367" r:id="rId6"/>
    <p:sldId id="369" r:id="rId7"/>
    <p:sldId id="371" r:id="rId8"/>
    <p:sldId id="373" r:id="rId9"/>
    <p:sldId id="374" r:id="rId10"/>
    <p:sldId id="375" r:id="rId11"/>
    <p:sldId id="376" r:id="rId12"/>
    <p:sldId id="37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FF"/>
    <a:srgbClr val="0066FF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66" y="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6" d="100"/>
        <a:sy n="86" d="100"/>
      </p:scale>
      <p:origin x="0" y="-5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8CF607-44BA-4940-AC17-F0ADDDEF474E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4" name="Chỗ dành sẵn cho Hình ảnh của Bản chiế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Chỗ dành sẵn cho Ghi chú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9CB7C5-C837-4E60-9BAD-6B175E81D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84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041407F6-02B9-B41E-893F-3F0C8B7D04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Tiêu đề phụ 2">
            <a:extLst>
              <a:ext uri="{FF2B5EF4-FFF2-40B4-BE49-F238E27FC236}">
                <a16:creationId xmlns:a16="http://schemas.microsoft.com/office/drawing/2014/main" id="{11F90636-7358-DF5A-A5A8-11A8C7F9F1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/>
              <a:t>Bấm để chỉnh sửa kiểu tiêu đề phụ của Bản cái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B3A6C28C-0429-95A2-CBCA-F14C5AF69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808BC-C749-4DE3-9047-4092482B3AA5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9AE18135-422A-6BAF-5808-732025501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866E07BA-7E19-0795-53A6-F752156F2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DC992-A699-442E-B37E-2EF3A8D69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500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EBB63770-A854-778D-5B73-B962DFFD4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5789C9C6-5423-5530-416D-B6998C7668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13E0D12D-4B65-DD13-1E01-883ED9408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808BC-C749-4DE3-9047-4092482B3AA5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D0A975C0-7EC6-085A-DE5A-EF6EF9DFA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F2D4806B-1F44-3D87-D9AA-4EA242B88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DC992-A699-442E-B37E-2EF3A8D69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789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Dọc 1">
            <a:extLst>
              <a:ext uri="{FF2B5EF4-FFF2-40B4-BE49-F238E27FC236}">
                <a16:creationId xmlns:a16="http://schemas.microsoft.com/office/drawing/2014/main" id="{C9049EA9-592C-D18D-3F77-EF89BF3C8C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7D488384-6708-68D4-7A0F-7A5AC883AC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1CF0E886-878B-D2E9-CD3F-8457DCD09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808BC-C749-4DE3-9047-4092482B3AA5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586585F8-5A89-570B-CCD8-5AF7F97DE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A3E3D846-F946-1B32-6F83-BCDA41BD4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DC992-A699-442E-B37E-2EF3A8D69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053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314876B7-5E05-A841-979C-E05726B00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BCF6554D-C13B-C2BB-49A8-D375163E5F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2B674B77-25FA-F7AF-C21F-630005535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808BC-C749-4DE3-9047-4092482B3AA5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CF115DC7-A3B1-C4A9-0AF0-1B3DD3066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8AA0C2FE-AED7-DD41-C5E1-816211E0A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DC992-A699-442E-B37E-2EF3A8D69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396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2C528C63-057D-022D-0B70-82297AE3A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12956FCE-5806-540F-2221-729447E03C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0677EFBB-2DEA-6AB8-38DE-EBAE1B8ED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808BC-C749-4DE3-9047-4092482B3AA5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A41BC67B-D77D-CEF9-E935-2A9AF84C0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160351B1-26CF-0392-A11F-A5237529F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DC992-A699-442E-B37E-2EF3A8D69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373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80A2D0DA-776A-A901-D156-84212D9D6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E38186AB-C97D-326E-C132-E973173C0F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E68B8367-2E44-4675-5BCE-45D269635D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123CC5A9-4770-C6B5-9C51-B2088F2DA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808BC-C749-4DE3-9047-4092482B3AA5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19F61A09-51FE-2BC2-7360-FE63D73BC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32FE50F2-A2DA-A4DE-50D4-A06866839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DC992-A699-442E-B37E-2EF3A8D69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624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6B25C7FC-8E93-DA5A-4791-77A49DEB5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EFB46948-715C-F852-3356-9820BD99E5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54F4C312-BF00-8A69-2BCD-C819D8E23D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Văn bản 4">
            <a:extLst>
              <a:ext uri="{FF2B5EF4-FFF2-40B4-BE49-F238E27FC236}">
                <a16:creationId xmlns:a16="http://schemas.microsoft.com/office/drawing/2014/main" id="{38B299E5-84A1-D6EB-82FE-8CFF7EFE2A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Chỗ dành sẵn cho Nội dung 5">
            <a:extLst>
              <a:ext uri="{FF2B5EF4-FFF2-40B4-BE49-F238E27FC236}">
                <a16:creationId xmlns:a16="http://schemas.microsoft.com/office/drawing/2014/main" id="{9897A0EB-8601-194D-EDBB-131AB19E6B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Chỗ dành sẵn cho Ngày tháng 6">
            <a:extLst>
              <a:ext uri="{FF2B5EF4-FFF2-40B4-BE49-F238E27FC236}">
                <a16:creationId xmlns:a16="http://schemas.microsoft.com/office/drawing/2014/main" id="{CB4A0E54-E557-C0E5-1E2A-17293B7E5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808BC-C749-4DE3-9047-4092482B3AA5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8" name="Chỗ dành sẵn cho Chân trang 7">
            <a:extLst>
              <a:ext uri="{FF2B5EF4-FFF2-40B4-BE49-F238E27FC236}">
                <a16:creationId xmlns:a16="http://schemas.microsoft.com/office/drawing/2014/main" id="{74421DD6-6AB0-1C7B-E0A8-C2A076C64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hỗ dành sẵn cho Số hiệu Bản chiếu 8">
            <a:extLst>
              <a:ext uri="{FF2B5EF4-FFF2-40B4-BE49-F238E27FC236}">
                <a16:creationId xmlns:a16="http://schemas.microsoft.com/office/drawing/2014/main" id="{1EB6F3B1-E30F-F0FD-B22E-94E3DB160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DC992-A699-442E-B37E-2EF3A8D69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736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C6F577DF-942C-5251-C76B-EC86364F6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gày tháng 2">
            <a:extLst>
              <a:ext uri="{FF2B5EF4-FFF2-40B4-BE49-F238E27FC236}">
                <a16:creationId xmlns:a16="http://schemas.microsoft.com/office/drawing/2014/main" id="{4BCAEB52-1275-9F05-424C-5127FB011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808BC-C749-4DE3-9047-4092482B3AA5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4" name="Chỗ dành sẵn cho Chân trang 3">
            <a:extLst>
              <a:ext uri="{FF2B5EF4-FFF2-40B4-BE49-F238E27FC236}">
                <a16:creationId xmlns:a16="http://schemas.microsoft.com/office/drawing/2014/main" id="{9BAE46A0-38A4-637B-72A7-BA3C913F5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hỗ dành sẵn cho Số hiệu Bản chiếu 4">
            <a:extLst>
              <a:ext uri="{FF2B5EF4-FFF2-40B4-BE49-F238E27FC236}">
                <a16:creationId xmlns:a16="http://schemas.microsoft.com/office/drawing/2014/main" id="{CDB949EE-DD60-45D4-0FA3-90846D8A4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DC992-A699-442E-B37E-2EF3A8D69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057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ày tháng 1">
            <a:extLst>
              <a:ext uri="{FF2B5EF4-FFF2-40B4-BE49-F238E27FC236}">
                <a16:creationId xmlns:a16="http://schemas.microsoft.com/office/drawing/2014/main" id="{5D7F3811-008C-6ACD-F8EE-F4CAD4687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808BC-C749-4DE3-9047-4092482B3AA5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3" name="Chỗ dành sẵn cho Chân trang 2">
            <a:extLst>
              <a:ext uri="{FF2B5EF4-FFF2-40B4-BE49-F238E27FC236}">
                <a16:creationId xmlns:a16="http://schemas.microsoft.com/office/drawing/2014/main" id="{9D0DFA32-D0DB-E439-2E9E-5822E46B3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C58FDA1C-25E2-2DB4-856E-821D97973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DC992-A699-442E-B37E-2EF3A8D69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671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F1ED98BD-B69A-0FBB-8BC9-AF20536A1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CB571328-4C97-2549-6139-20466113AF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3436AA82-4D79-C3D2-B0B5-01E94074A2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D6550AAD-DD0E-8619-F3B9-0E184378F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808BC-C749-4DE3-9047-4092482B3AA5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6BD75470-CD00-52B9-B7B1-C36A57F18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929C40FE-FB70-13F1-8F96-847D35970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DC992-A699-442E-B37E-2EF3A8D69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517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107234AD-1208-E8C9-6823-FBECFF071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Hình ảnh 2">
            <a:extLst>
              <a:ext uri="{FF2B5EF4-FFF2-40B4-BE49-F238E27FC236}">
                <a16:creationId xmlns:a16="http://schemas.microsoft.com/office/drawing/2014/main" id="{A3903D7D-3B3E-865A-DC1D-39F70617FF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69FBE29C-04B7-A0AD-497B-19248ECBD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4BC4225C-DA60-BD26-7CC5-C8F3A52C2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808BC-C749-4DE3-9047-4092482B3AA5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194B5982-294F-58F4-D0A7-AD7BB6FA9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1509F74D-4F85-62FD-DD0A-50008FD67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DC992-A699-442E-B37E-2EF3A8D69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670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100000">
              <a:schemeClr val="accent2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ề 1">
            <a:extLst>
              <a:ext uri="{FF2B5EF4-FFF2-40B4-BE49-F238E27FC236}">
                <a16:creationId xmlns:a16="http://schemas.microsoft.com/office/drawing/2014/main" id="{419E59C4-6AB9-7EB1-BEA5-A3493657E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D6ED8041-63DF-0962-9101-53B4874521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1CE79CF7-FEFE-0BD0-6E69-A248BC6545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808BC-C749-4DE3-9047-4092482B3AA5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81E099AC-28F5-41CC-F681-506C459CCF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4C19B03C-0EAB-819F-A567-BCEC5F3EFF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DC992-A699-442E-B37E-2EF3A8D69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296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tm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Hình ảnh 2">
            <a:extLst>
              <a:ext uri="{FF2B5EF4-FFF2-40B4-BE49-F238E27FC236}">
                <a16:creationId xmlns:a16="http://schemas.microsoft.com/office/drawing/2014/main" id="{5C425634-B2C7-8AB4-1725-DD03842CA5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594C042D-A8C8-BEFA-AFBF-D12D076ABB6B}"/>
              </a:ext>
            </a:extLst>
          </p:cNvPr>
          <p:cNvSpPr txBox="1"/>
          <p:nvPr/>
        </p:nvSpPr>
        <p:spPr>
          <a:xfrm>
            <a:off x="117567" y="307932"/>
            <a:ext cx="11952514" cy="6494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5400" b="1" smtClean="0">
                <a:solidFill>
                  <a:srgbClr val="FF0000"/>
                </a:solidFill>
                <a:latin typeface="Algerian" panose="04020705040A02060702" pitchFamily="82" charset="0"/>
                <a:ea typeface="Tahoma" panose="020B0604030504040204" pitchFamily="34" charset="0"/>
                <a:cs typeface="Times New Roman" panose="02020603050405020304" pitchFamily="18" charset="0"/>
              </a:rPr>
              <a:t>NHIỆT LIỆT CHÀO MỪNG </a:t>
            </a:r>
          </a:p>
          <a:p>
            <a:pPr algn="ctr"/>
            <a:r>
              <a:rPr lang="en-US" sz="5400" b="1" smtClean="0">
                <a:solidFill>
                  <a:srgbClr val="FF0000"/>
                </a:solidFill>
                <a:latin typeface="Algerian" panose="04020705040A02060702" pitchFamily="82" charset="0"/>
                <a:ea typeface="Tahoma" panose="020B0604030504040204" pitchFamily="34" charset="0"/>
                <a:cs typeface="Times New Roman" panose="02020603050405020304" pitchFamily="18" charset="0"/>
              </a:rPr>
              <a:t>CÁC THẦY CÔ VỀ DỰ </a:t>
            </a:r>
          </a:p>
          <a:p>
            <a:pPr algn="ctr"/>
            <a:r>
              <a:rPr lang="en-US" sz="5400" b="1" smtClean="0">
                <a:solidFill>
                  <a:srgbClr val="FF0000"/>
                </a:solidFill>
                <a:latin typeface="Algerian" panose="04020705040A02060702" pitchFamily="82" charset="0"/>
                <a:ea typeface="Tahoma" panose="020B0604030504040204" pitchFamily="34" charset="0"/>
                <a:cs typeface="Times New Roman" panose="02020603050405020304" pitchFamily="18" charset="0"/>
              </a:rPr>
              <a:t>CHUYÊN ĐỀ CẤP TRƯỜNG </a:t>
            </a:r>
          </a:p>
          <a:p>
            <a:pPr algn="ctr"/>
            <a:r>
              <a:rPr lang="en-US" sz="5400" b="1" smtClean="0">
                <a:solidFill>
                  <a:srgbClr val="FF0000"/>
                </a:solidFill>
                <a:latin typeface="Algerian" panose="04020705040A02060702" pitchFamily="82" charset="0"/>
                <a:ea typeface="Tahoma" panose="020B0604030504040204" pitchFamily="34" charset="0"/>
                <a:cs typeface="Times New Roman" panose="02020603050405020304" pitchFamily="18" charset="0"/>
              </a:rPr>
              <a:t>MÔN NGỮ VĂN </a:t>
            </a:r>
          </a:p>
          <a:p>
            <a:pPr algn="ctr"/>
            <a:endParaRPr lang="en-US" sz="6000" b="1">
              <a:solidFill>
                <a:srgbClr val="FF0000"/>
              </a:solidFill>
              <a:latin typeface="Algerian" panose="04020705040A02060702" pitchFamily="82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9600" b="1" smtClean="0">
              <a:solidFill>
                <a:srgbClr val="FF0000"/>
              </a:solidFill>
              <a:latin typeface="Algerian" panose="04020705040A02060702" pitchFamily="82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4400" b="1" smtClean="0">
                <a:solidFill>
                  <a:schemeClr val="bg1"/>
                </a:solidFill>
                <a:latin typeface="Algerian" panose="04020705040A02060702" pitchFamily="82" charset="0"/>
                <a:ea typeface="Tahoma" panose="020B0604030504040204" pitchFamily="34" charset="0"/>
                <a:cs typeface="Times New Roman" panose="02020603050405020304" pitchFamily="18" charset="0"/>
              </a:rPr>
              <a:t>- TỔ KHOA HỌC XÃ HỘI -</a:t>
            </a:r>
            <a:endParaRPr lang="en-US" sz="4400" b="1" dirty="0">
              <a:solidFill>
                <a:schemeClr val="bg1"/>
              </a:solidFill>
              <a:latin typeface="Algerian" panose="04020705040A02060702" pitchFamily="82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388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Hộp Văn bản 14">
            <a:extLst>
              <a:ext uri="{FF2B5EF4-FFF2-40B4-BE49-F238E27FC236}">
                <a16:creationId xmlns:a16="http://schemas.microsoft.com/office/drawing/2014/main" id="{BCBDD521-EFFD-A53D-71ED-CB25CCFF2427}"/>
              </a:ext>
            </a:extLst>
          </p:cNvPr>
          <p:cNvSpPr txBox="1"/>
          <p:nvPr/>
        </p:nvSpPr>
        <p:spPr>
          <a:xfrm>
            <a:off x="780264" y="1173719"/>
            <a:ext cx="2603479" cy="54809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2110105" algn="l"/>
              </a:tabLst>
            </a:pPr>
            <a:r>
              <a:rPr lang="pt-BR" sz="28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Bài tập 4/Tr.65</a:t>
            </a:r>
            <a:endParaRPr lang="en-US" sz="2800" dirty="0">
              <a:solidFill>
                <a:srgbClr val="0000CC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Hộp Văn bản 13">
            <a:extLst>
              <a:ext uri="{FF2B5EF4-FFF2-40B4-BE49-F238E27FC236}">
                <a16:creationId xmlns:a16="http://schemas.microsoft.com/office/drawing/2014/main" id="{1B964CA4-EDF5-C01C-F6DE-FA6965D91657}"/>
              </a:ext>
            </a:extLst>
          </p:cNvPr>
          <p:cNvSpPr txBox="1"/>
          <p:nvPr/>
        </p:nvSpPr>
        <p:spPr>
          <a:xfrm>
            <a:off x="476811" y="1934978"/>
            <a:ext cx="11238378" cy="1043619"/>
          </a:xfrm>
          <a:prstGeom prst="rect">
            <a:avLst/>
          </a:prstGeom>
          <a:noFill/>
          <a:ln w="38100">
            <a:solidFill>
              <a:srgbClr val="3005CD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trường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tương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mắt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đôi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mắt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tay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đôi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tay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tai -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đôi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tai,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sừng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đôi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sừng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cánh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đôi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cánh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chiếc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đũa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đôi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đũa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Hộp Văn bản 7">
            <a:extLst>
              <a:ext uri="{FF2B5EF4-FFF2-40B4-BE49-F238E27FC236}">
                <a16:creationId xmlns:a16="http://schemas.microsoft.com/office/drawing/2014/main" id="{798F1841-960E-ED21-9BFA-D11E1C730AB4}"/>
              </a:ext>
            </a:extLst>
          </p:cNvPr>
          <p:cNvSpPr txBox="1"/>
          <p:nvPr/>
        </p:nvSpPr>
        <p:spPr>
          <a:xfrm>
            <a:off x="476811" y="3158682"/>
            <a:ext cx="11238378" cy="1043619"/>
          </a:xfrm>
          <a:prstGeom prst="rect">
            <a:avLst/>
          </a:prstGeom>
          <a:noFill/>
          <a:ln w="38100">
            <a:solidFill>
              <a:srgbClr val="3005CD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Sư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̣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khác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nhau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giữa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nghĩa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của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cụm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có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sô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́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cụm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có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đơn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vị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đôi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Hộp Văn bản 9">
            <a:extLst>
              <a:ext uri="{FF2B5EF4-FFF2-40B4-BE49-F238E27FC236}">
                <a16:creationId xmlns:a16="http://schemas.microsoft.com/office/drawing/2014/main" id="{D7903558-22E0-2998-FD4E-1DF23DBB71DD}"/>
              </a:ext>
            </a:extLst>
          </p:cNvPr>
          <p:cNvSpPr txBox="1"/>
          <p:nvPr/>
        </p:nvSpPr>
        <p:spPr>
          <a:xfrm>
            <a:off x="476811" y="4295832"/>
            <a:ext cx="8518806" cy="548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chỉ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lượng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dùng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đếm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sự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vật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  <p:sp>
        <p:nvSpPr>
          <p:cNvPr id="12" name="Hộp Văn bản 11">
            <a:extLst>
              <a:ext uri="{FF2B5EF4-FFF2-40B4-BE49-F238E27FC236}">
                <a16:creationId xmlns:a16="http://schemas.microsoft.com/office/drawing/2014/main" id="{0139AEC9-B9D2-4E2B-BE18-189237F82D49}"/>
              </a:ext>
            </a:extLst>
          </p:cNvPr>
          <p:cNvSpPr txBox="1"/>
          <p:nvPr/>
        </p:nvSpPr>
        <p:spPr>
          <a:xfrm>
            <a:off x="476811" y="4937462"/>
            <a:ext cx="1097915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đôi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danh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chỉ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sự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vật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yếu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tố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cùng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loại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tương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ứng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nhau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thành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đơn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vị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thống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nhất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mặt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chức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năng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đếm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đặt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đứng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trước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danh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đôi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đôi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đôi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đôi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,...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27602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8" grpId="0" animBg="1"/>
      <p:bldP spid="10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Hộp Văn bản 14">
            <a:extLst>
              <a:ext uri="{FF2B5EF4-FFF2-40B4-BE49-F238E27FC236}">
                <a16:creationId xmlns:a16="http://schemas.microsoft.com/office/drawing/2014/main" id="{BCBDD521-EFFD-A53D-71ED-CB25CCFF2427}"/>
              </a:ext>
            </a:extLst>
          </p:cNvPr>
          <p:cNvSpPr txBox="1"/>
          <p:nvPr/>
        </p:nvSpPr>
        <p:spPr>
          <a:xfrm>
            <a:off x="780264" y="1173719"/>
            <a:ext cx="2603479" cy="54809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2110105" algn="l"/>
              </a:tabLst>
            </a:pPr>
            <a:r>
              <a:rPr lang="pt-BR" sz="28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Bài tập 5/Tr.65</a:t>
            </a:r>
            <a:endParaRPr lang="en-US" sz="2800" dirty="0">
              <a:solidFill>
                <a:srgbClr val="0000CC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Hộp Văn bản 13">
            <a:extLst>
              <a:ext uri="{FF2B5EF4-FFF2-40B4-BE49-F238E27FC236}">
                <a16:creationId xmlns:a16="http://schemas.microsoft.com/office/drawing/2014/main" id="{1B964CA4-EDF5-C01C-F6DE-FA6965D91657}"/>
              </a:ext>
            </a:extLst>
          </p:cNvPr>
          <p:cNvSpPr txBox="1"/>
          <p:nvPr/>
        </p:nvSpPr>
        <p:spPr>
          <a:xfrm>
            <a:off x="780264" y="1958044"/>
            <a:ext cx="11238378" cy="1043619"/>
          </a:xfrm>
          <a:prstGeom prst="rect">
            <a:avLst/>
          </a:prstGeom>
          <a:noFill/>
          <a:ln w="38100">
            <a:solidFill>
              <a:srgbClr val="3005CD"/>
            </a:solidFill>
          </a:ln>
        </p:spPr>
        <p:txBody>
          <a:bodyPr wrap="square">
            <a:spAutoFit/>
          </a:bodyPr>
          <a:lstStyle/>
          <a:p>
            <a:pPr marR="0" lvl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tabLst>
                <a:tab pos="2110105" algn="l"/>
              </a:tabLst>
            </a:pPr>
            <a:r>
              <a:rPr lang="en-US" sz="2800" i="1" dirty="0">
                <a:solidFill>
                  <a:srgbClr val="0066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 </a:t>
            </a:r>
            <a:r>
              <a:rPr lang="en-US" sz="2800" i="1" dirty="0" err="1">
                <a:solidFill>
                  <a:srgbClr val="0066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chìm</a:t>
            </a:r>
            <a:r>
              <a:rPr lang="en-US" sz="2800" i="1" dirty="0">
                <a:solidFill>
                  <a:srgbClr val="0066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66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bảy</a:t>
            </a:r>
            <a:r>
              <a:rPr lang="en-US" sz="2800" i="1" dirty="0">
                <a:solidFill>
                  <a:srgbClr val="0066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66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nổi</a:t>
            </a:r>
            <a:r>
              <a:rPr lang="en-US" sz="2800" dirty="0">
                <a:solidFill>
                  <a:srgbClr val="0066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chỉ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nỗi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gian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truân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vất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vả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long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đong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liên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tiếp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gặp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khó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khăn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trắc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trở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Hộp Văn bản 7">
            <a:extLst>
              <a:ext uri="{FF2B5EF4-FFF2-40B4-BE49-F238E27FC236}">
                <a16:creationId xmlns:a16="http://schemas.microsoft.com/office/drawing/2014/main" id="{798F1841-960E-ED21-9BFA-D11E1C730AB4}"/>
              </a:ext>
            </a:extLst>
          </p:cNvPr>
          <p:cNvSpPr txBox="1"/>
          <p:nvPr/>
        </p:nvSpPr>
        <p:spPr>
          <a:xfrm>
            <a:off x="780264" y="3230461"/>
            <a:ext cx="11238378" cy="1043619"/>
          </a:xfrm>
          <a:prstGeom prst="rect">
            <a:avLst/>
          </a:prstGeom>
          <a:noFill/>
          <a:ln w="38100">
            <a:solidFill>
              <a:srgbClr val="3005CD"/>
            </a:solidFill>
          </a:ln>
        </p:spPr>
        <p:txBody>
          <a:bodyPr wrap="square">
            <a:spAutoFit/>
          </a:bodyPr>
          <a:lstStyle/>
          <a:p>
            <a:pPr marR="0" lvl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tabLst>
                <a:tab pos="2110105" algn="l"/>
              </a:tabLst>
            </a:pPr>
            <a:r>
              <a:rPr lang="en-US" sz="2800" i="1" dirty="0">
                <a:solidFill>
                  <a:srgbClr val="0066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 </a:t>
            </a:r>
            <a:r>
              <a:rPr lang="en-US" sz="2800" i="1" dirty="0" err="1">
                <a:solidFill>
                  <a:srgbClr val="0066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mặt</a:t>
            </a:r>
            <a:r>
              <a:rPr lang="en-US" sz="2800" i="1" dirty="0">
                <a:solidFill>
                  <a:srgbClr val="0066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66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một</a:t>
            </a:r>
            <a:r>
              <a:rPr lang="en-US" sz="2800" i="1" dirty="0">
                <a:solidFill>
                  <a:srgbClr val="0066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66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lời</a:t>
            </a:r>
            <a:r>
              <a:rPr lang="en-US" sz="2800" i="1" dirty="0">
                <a:solidFill>
                  <a:srgbClr val="0066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đủ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bên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đủ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mọi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cuộc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chứng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minh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xác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nhận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việc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gì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Hộp Văn bản 15">
            <a:extLst>
              <a:ext uri="{FF2B5EF4-FFF2-40B4-BE49-F238E27FC236}">
                <a16:creationId xmlns:a16="http://schemas.microsoft.com/office/drawing/2014/main" id="{3992BB3A-9FC9-CA06-8477-DC3A6D0A93CF}"/>
              </a:ext>
            </a:extLst>
          </p:cNvPr>
          <p:cNvSpPr txBox="1"/>
          <p:nvPr/>
        </p:nvSpPr>
        <p:spPr>
          <a:xfrm>
            <a:off x="780264" y="4400921"/>
            <a:ext cx="11238378" cy="1051955"/>
          </a:xfrm>
          <a:prstGeom prst="rect">
            <a:avLst/>
          </a:prstGeom>
          <a:noFill/>
          <a:ln w="38100">
            <a:solidFill>
              <a:srgbClr val="3005CD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i="1" dirty="0" err="1">
                <a:solidFill>
                  <a:srgbClr val="0066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Mồm</a:t>
            </a:r>
            <a:r>
              <a:rPr lang="en-US" sz="2800" i="1" dirty="0">
                <a:solidFill>
                  <a:srgbClr val="0066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66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i="1" dirty="0">
                <a:solidFill>
                  <a:srgbClr val="0066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66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miệng</a:t>
            </a:r>
            <a:r>
              <a:rPr lang="en-US" sz="2800" i="1" dirty="0">
                <a:solidFill>
                  <a:srgbClr val="0066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66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mười</a:t>
            </a:r>
            <a:r>
              <a:rPr lang="en-US" sz="2800" i="1" dirty="0">
                <a:solidFill>
                  <a:srgbClr val="0066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lắm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mồm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lắm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chê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2400" dirty="0">
              <a:solidFill>
                <a:srgbClr val="6E94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Hộp Văn bản 16">
            <a:extLst>
              <a:ext uri="{FF2B5EF4-FFF2-40B4-BE49-F238E27FC236}">
                <a16:creationId xmlns:a16="http://schemas.microsoft.com/office/drawing/2014/main" id="{CA084933-DD71-D045-4978-19B4879D3B37}"/>
              </a:ext>
            </a:extLst>
          </p:cNvPr>
          <p:cNvSpPr txBox="1"/>
          <p:nvPr/>
        </p:nvSpPr>
        <p:spPr>
          <a:xfrm>
            <a:off x="780264" y="5579717"/>
            <a:ext cx="11238378" cy="1051955"/>
          </a:xfrm>
          <a:prstGeom prst="rect">
            <a:avLst/>
          </a:prstGeom>
          <a:noFill/>
          <a:ln w="38100">
            <a:solidFill>
              <a:srgbClr val="3005CD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i="1" dirty="0" err="1">
                <a:solidFill>
                  <a:srgbClr val="0066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Trăm</a:t>
            </a:r>
            <a:r>
              <a:rPr lang="en-US" sz="2800" i="1" dirty="0">
                <a:solidFill>
                  <a:srgbClr val="0066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66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i="1" dirty="0">
                <a:solidFill>
                  <a:srgbClr val="0066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66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bán</a:t>
            </a:r>
            <a:r>
              <a:rPr lang="en-US" sz="2800" i="1" dirty="0">
                <a:solidFill>
                  <a:srgbClr val="0066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i="1" dirty="0" err="1">
                <a:solidFill>
                  <a:srgbClr val="0066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vạn</a:t>
            </a:r>
            <a:r>
              <a:rPr lang="en-US" sz="2800" i="1" dirty="0">
                <a:solidFill>
                  <a:srgbClr val="0066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66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i="1" dirty="0">
                <a:solidFill>
                  <a:srgbClr val="0066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66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mua</a:t>
            </a:r>
            <a:r>
              <a:rPr lang="en-US" sz="2800" i="1" dirty="0">
                <a:solidFill>
                  <a:srgbClr val="0066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lời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khuyên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ngồi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bán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gần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nhau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tị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nạnh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tranh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giành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khách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b="1" dirty="0">
              <a:solidFill>
                <a:srgbClr val="6E9400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779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8" grpId="0" animBg="1"/>
      <p:bldP spid="16" grpId="0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5DC530D-6923-A670-4A64-66EE96E0E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1EE9E8-4134-49B0-9AA7-3089E6521627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ITC Avant Garde Std Bk" panose="020B0502020202020204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ITC Avant Garde Std Bk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20CC596-1D61-9921-9EC7-E74B16709C15}"/>
              </a:ext>
            </a:extLst>
          </p:cNvPr>
          <p:cNvSpPr txBox="1"/>
          <p:nvPr/>
        </p:nvSpPr>
        <p:spPr>
          <a:xfrm>
            <a:off x="110836" y="813963"/>
            <a:ext cx="12081164" cy="51552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800" i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Ăn</a:t>
            </a:r>
            <a:r>
              <a:rPr lang="en-US" sz="2800" i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800" i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bát</a:t>
            </a:r>
            <a:r>
              <a:rPr lang="en-US" sz="2800" i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cháo</a:t>
            </a:r>
            <a:r>
              <a:rPr lang="en-US" sz="2800" i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chạy</a:t>
            </a:r>
            <a:r>
              <a:rPr lang="en-US" sz="2800" i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</a:t>
            </a:r>
            <a:r>
              <a:rPr lang="en-US" sz="2800" i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quãng</a:t>
            </a:r>
            <a:r>
              <a:rPr lang="en-US" sz="2800" i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đồng: </a:t>
            </a:r>
            <a:r>
              <a:rPr lang="en-US" sz="280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chỉ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đáng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đạt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nhỏ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bỏ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sức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quá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800" i="1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Chín</a:t>
            </a:r>
            <a:r>
              <a:rPr lang="en-US" sz="2800" i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800" i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err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mười</a:t>
            </a:r>
            <a:r>
              <a:rPr lang="en-US" sz="2800" i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ý: </a:t>
            </a:r>
            <a:r>
              <a:rPr lang="en-US" sz="280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mỗi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mỗi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ý,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khó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mà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chiều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đặng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đều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800" i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Gươm</a:t>
            </a:r>
            <a:r>
              <a:rPr lang="en-US" sz="2800" i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</a:t>
            </a:r>
            <a:r>
              <a:rPr lang="en-US" sz="2800" i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lưỡi</a:t>
            </a:r>
            <a:r>
              <a:rPr lang="en-US" sz="2800" i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miệng</a:t>
            </a:r>
            <a:r>
              <a:rPr lang="en-US" sz="2800" i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trăm</a:t>
            </a:r>
            <a:r>
              <a:rPr lang="en-US" sz="2800" i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hình:</a:t>
            </a:r>
            <a:r>
              <a:rPr lang="en-US" sz="2800" i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ý</a:t>
            </a:r>
            <a:r>
              <a:rPr lang="en-US" sz="280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nói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gươm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đao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sắc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bén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cũng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miệng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lưỡi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gian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800" i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 </a:t>
            </a:r>
            <a:r>
              <a:rPr lang="en-US" sz="2800" i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</a:t>
            </a:r>
            <a:r>
              <a:rPr lang="en-US" sz="2800" i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ngày</a:t>
            </a:r>
            <a:r>
              <a:rPr lang="en-US" sz="2800" i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tết</a:t>
            </a:r>
            <a:r>
              <a:rPr lang="en-US" sz="2800" i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đói</a:t>
            </a:r>
            <a:r>
              <a:rPr lang="en-US" sz="2800" i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</a:t>
            </a:r>
            <a:r>
              <a:rPr lang="en-US" sz="2800" i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tháng</a:t>
            </a:r>
            <a:r>
              <a:rPr lang="en-US" sz="2800" i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hè:</a:t>
            </a:r>
            <a:r>
              <a:rPr lang="en-US" sz="2800" i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hãy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biết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điều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tiết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chi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tiêu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túng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thiếu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800" i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Bắt</a:t>
            </a:r>
            <a:r>
              <a:rPr lang="en-US" sz="2800" i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</a:t>
            </a:r>
            <a:r>
              <a:rPr lang="en-US" sz="2800" i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</a:t>
            </a:r>
            <a:r>
              <a:rPr lang="en-US" sz="2800" i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tay:</a:t>
            </a:r>
            <a:r>
              <a:rPr lang="en-US" sz="2800" i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</a:t>
            </a:r>
            <a:r>
              <a:rPr lang="en-US" sz="280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hỉ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tham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lam,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cuối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cùng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cũng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sẽ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mất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hết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2800" i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2800" i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nghề</a:t>
            </a:r>
            <a:r>
              <a:rPr lang="en-US" sz="2800" i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thì</a:t>
            </a:r>
            <a:r>
              <a:rPr lang="en-US" sz="2800" i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sống</a:t>
            </a:r>
            <a:r>
              <a:rPr lang="en-US" sz="2800" i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i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đống</a:t>
            </a:r>
            <a:r>
              <a:rPr lang="en-US" sz="2800" i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nghề</a:t>
            </a:r>
            <a:r>
              <a:rPr lang="en-US" sz="2800" i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thì</a:t>
            </a:r>
            <a:r>
              <a:rPr lang="en-US" sz="2800" i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chết:</a:t>
            </a:r>
            <a:r>
              <a:rPr lang="en-US" sz="2800" i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>
                <a:latin typeface="Times New Roman" panose="02020603050405020304" pitchFamily="18" charset="0"/>
                <a:ea typeface="Calibri" panose="020F0502020204030204" pitchFamily="34" charset="0"/>
              </a:rPr>
              <a:t>ý</a:t>
            </a:r>
            <a:r>
              <a:rPr lang="en-US" sz="280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nói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thà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giỏi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lĩnh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vực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gì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đó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cho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chuyên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sâu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còn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hơn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gì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cũng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biết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mà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chẳng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biết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tới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đâu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26196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Hình ảnh 2">
            <a:extLst>
              <a:ext uri="{FF2B5EF4-FFF2-40B4-BE49-F238E27FC236}">
                <a16:creationId xmlns:a16="http://schemas.microsoft.com/office/drawing/2014/main" id="{5C425634-B2C7-8AB4-1725-DD03842CA5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594C042D-A8C8-BEFA-AFBF-D12D076ABB6B}"/>
              </a:ext>
            </a:extLst>
          </p:cNvPr>
          <p:cNvSpPr txBox="1"/>
          <p:nvPr/>
        </p:nvSpPr>
        <p:spPr>
          <a:xfrm>
            <a:off x="4509093" y="2136733"/>
            <a:ext cx="349677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000" b="1" dirty="0">
                <a:solidFill>
                  <a:srgbClr val="00B050"/>
                </a:solidFill>
                <a:latin typeface="Algerian" panose="04020705040A02060702" pitchFamily="82" charset="0"/>
                <a:ea typeface="Tahoma" panose="020B0604030504040204" pitchFamily="34" charset="0"/>
                <a:cs typeface="Times New Roman" panose="02020603050405020304" pitchFamily="18" charset="0"/>
              </a:rPr>
              <a:t>SỐ TỪ</a:t>
            </a:r>
          </a:p>
        </p:txBody>
      </p:sp>
      <p:sp>
        <p:nvSpPr>
          <p:cNvPr id="7" name="Hộp Văn bản 6">
            <a:extLst>
              <a:ext uri="{FF2B5EF4-FFF2-40B4-BE49-F238E27FC236}">
                <a16:creationId xmlns:a16="http://schemas.microsoft.com/office/drawing/2014/main" id="{96479212-5B41-CEF3-0DED-7DD610039D2F}"/>
              </a:ext>
            </a:extLst>
          </p:cNvPr>
          <p:cNvSpPr txBox="1"/>
          <p:nvPr/>
        </p:nvSpPr>
        <p:spPr>
          <a:xfrm>
            <a:off x="958994" y="1428847"/>
            <a:ext cx="1027401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 fontAlgn="base"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solidFill>
                  <a:srgbClr val="00B4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THỰC HÀNH TIẾNG VIỆT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743401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Hình tự do: Hình 14">
            <a:extLst>
              <a:ext uri="{FF2B5EF4-FFF2-40B4-BE49-F238E27FC236}">
                <a16:creationId xmlns:a16="http://schemas.microsoft.com/office/drawing/2014/main" id="{62F1F112-92EF-61F4-5A3E-85532301C876}"/>
              </a:ext>
            </a:extLst>
          </p:cNvPr>
          <p:cNvSpPr/>
          <p:nvPr/>
        </p:nvSpPr>
        <p:spPr>
          <a:xfrm>
            <a:off x="-10109" y="172341"/>
            <a:ext cx="4081613" cy="6685658"/>
          </a:xfrm>
          <a:custGeom>
            <a:avLst/>
            <a:gdLst>
              <a:gd name="connsiteX0" fmla="*/ 0 w 4081613"/>
              <a:gd name="connsiteY0" fmla="*/ 0 h 6685658"/>
              <a:gd name="connsiteX1" fmla="*/ 4081613 w 4081613"/>
              <a:gd name="connsiteY1" fmla="*/ 6685658 h 6685658"/>
              <a:gd name="connsiteX2" fmla="*/ 0 w 4081613"/>
              <a:gd name="connsiteY2" fmla="*/ 6685658 h 6685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81613" h="6685658">
                <a:moveTo>
                  <a:pt x="0" y="0"/>
                </a:moveTo>
                <a:lnTo>
                  <a:pt x="4081613" y="6685658"/>
                </a:lnTo>
                <a:lnTo>
                  <a:pt x="0" y="6685658"/>
                </a:lnTo>
                <a:close/>
              </a:path>
            </a:pathLst>
          </a:cu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61421B1-1906-4F8E-BF53-DF1E9D07C1F2}"/>
              </a:ext>
            </a:extLst>
          </p:cNvPr>
          <p:cNvSpPr txBox="1"/>
          <p:nvPr/>
        </p:nvSpPr>
        <p:spPr>
          <a:xfrm>
            <a:off x="4195278" y="172341"/>
            <a:ext cx="6526086" cy="707886"/>
          </a:xfrm>
          <a:prstGeom prst="rect">
            <a:avLst/>
          </a:prstGeom>
          <a:solidFill>
            <a:srgbClr val="2A91C4">
              <a:alpha val="94000"/>
            </a:srgbClr>
          </a:solidFill>
          <a:ln w="38100">
            <a:noFill/>
          </a:ln>
        </p:spPr>
        <p:txBody>
          <a:bodyPr wrap="square">
            <a:spAutoFit/>
          </a:bodyPr>
          <a:lstStyle/>
          <a:p>
            <a:pPr marL="0" marR="0" algn="ctr">
              <a:spcBef>
                <a:spcPts val="600"/>
              </a:spcBef>
              <a:spcAft>
                <a:spcPts val="0"/>
              </a:spcAft>
            </a:pP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HOẠT </a:t>
            </a:r>
            <a:r>
              <a:rPr lang="en-US" sz="4000" b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ĐỘNG </a:t>
            </a:r>
            <a:r>
              <a:rPr lang="en-US" sz="4000" b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MỞ ĐẦU</a:t>
            </a:r>
            <a:endParaRPr lang="en-US" sz="4000" b="1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Hình tự do: Hình 7">
            <a:extLst>
              <a:ext uri="{FF2B5EF4-FFF2-40B4-BE49-F238E27FC236}">
                <a16:creationId xmlns:a16="http://schemas.microsoft.com/office/drawing/2014/main" id="{EFF46C95-D8B0-5561-7CE5-E242BDFAD4B2}"/>
              </a:ext>
            </a:extLst>
          </p:cNvPr>
          <p:cNvSpPr/>
          <p:nvPr/>
        </p:nvSpPr>
        <p:spPr>
          <a:xfrm>
            <a:off x="0" y="0"/>
            <a:ext cx="4081613" cy="6858000"/>
          </a:xfrm>
          <a:custGeom>
            <a:avLst/>
            <a:gdLst>
              <a:gd name="connsiteX0" fmla="*/ 6081502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12807 h 6858000"/>
              <a:gd name="connsiteX3" fmla="*/ 0 w 6096000"/>
              <a:gd name="connsiteY3" fmla="*/ 0 h 6858000"/>
              <a:gd name="connsiteX4" fmla="*/ 6057826 w 6096000"/>
              <a:gd name="connsiteY4" fmla="*/ 0 h 6858000"/>
              <a:gd name="connsiteX5" fmla="*/ 0 w 6096000"/>
              <a:gd name="connsiteY5" fmla="*/ 6858000 h 6858000"/>
              <a:gd name="connsiteX6" fmla="*/ 0 w 609600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0" h="6858000">
                <a:moveTo>
                  <a:pt x="6081502" y="0"/>
                </a:moveTo>
                <a:lnTo>
                  <a:pt x="6096000" y="0"/>
                </a:lnTo>
                <a:lnTo>
                  <a:pt x="6096000" y="12807"/>
                </a:lnTo>
                <a:close/>
                <a:moveTo>
                  <a:pt x="0" y="0"/>
                </a:moveTo>
                <a:lnTo>
                  <a:pt x="6057826" y="0"/>
                </a:lnTo>
                <a:lnTo>
                  <a:pt x="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Hình ảnh 5">
            <a:extLst>
              <a:ext uri="{FF2B5EF4-FFF2-40B4-BE49-F238E27FC236}">
                <a16:creationId xmlns:a16="http://schemas.microsoft.com/office/drawing/2014/main" id="{44AAF404-EF78-8675-799E-8D6C000D0D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18489" y="764251"/>
            <a:ext cx="3925469" cy="3925469"/>
          </a:xfrm>
          <a:prstGeom prst="rect">
            <a:avLst/>
          </a:prstGeom>
        </p:spPr>
      </p:pic>
      <p:sp>
        <p:nvSpPr>
          <p:cNvPr id="16" name="Hộp Văn bản 15">
            <a:extLst>
              <a:ext uri="{FF2B5EF4-FFF2-40B4-BE49-F238E27FC236}">
                <a16:creationId xmlns:a16="http://schemas.microsoft.com/office/drawing/2014/main" id="{CA2991E0-64F3-A224-1778-F22EAFD3CD90}"/>
              </a:ext>
            </a:extLst>
          </p:cNvPr>
          <p:cNvSpPr txBox="1"/>
          <p:nvPr/>
        </p:nvSpPr>
        <p:spPr>
          <a:xfrm>
            <a:off x="2256818" y="2310089"/>
            <a:ext cx="8375514" cy="2029824"/>
          </a:xfrm>
          <a:prstGeom prst="cloudCallout">
            <a:avLst>
              <a:gd name="adj1" fmla="val -13284"/>
              <a:gd name="adj2" fmla="val 81190"/>
            </a:avLst>
          </a:prstGeom>
          <a:noFill/>
          <a:ln w="38100"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1386840" algn="l"/>
              </a:tabLst>
            </a:pPr>
            <a:r>
              <a:rPr lang="en-US" sz="3200" b="1" i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3200" b="1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chú</a:t>
            </a:r>
            <a:r>
              <a:rPr lang="en-US" sz="3200" b="1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tiểu</a:t>
            </a:r>
            <a:r>
              <a:rPr lang="en-US" sz="3200" b="1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</a:t>
            </a:r>
            <a:r>
              <a:rPr lang="en-US" sz="3200" b="1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3200" b="1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</a:t>
            </a:r>
            <a:r>
              <a:rPr lang="en-US" sz="3200" b="1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chú</a:t>
            </a:r>
            <a:r>
              <a:rPr lang="en-US" sz="3200" b="1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tiểu</a:t>
            </a:r>
            <a:r>
              <a:rPr lang="en-US" sz="3200" b="1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L="0" marR="0"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1386840" algn="l"/>
              </a:tabLst>
            </a:pPr>
            <a:r>
              <a:rPr lang="en-US" sz="3200" b="1" i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Hỏi</a:t>
            </a:r>
            <a:r>
              <a:rPr lang="en-US" sz="3200" b="1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tất</a:t>
            </a:r>
            <a:r>
              <a:rPr lang="en-US" sz="3200" b="1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</a:t>
            </a:r>
            <a:r>
              <a:rPr lang="en-US" sz="3200" b="1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3200" b="1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mấy</a:t>
            </a:r>
            <a:r>
              <a:rPr lang="en-US" sz="3200" b="1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chú</a:t>
            </a:r>
            <a:r>
              <a:rPr lang="en-US" sz="3200" b="1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tiểu</a:t>
            </a:r>
            <a:r>
              <a:rPr lang="en-US" sz="3200" b="1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r>
              <a:rPr lang="en-US" sz="32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26" name="Picture 2" descr="8 Yes or no ý tưởng | dễ thương, hình gif, mèo kitty">
            <a:extLst>
              <a:ext uri="{FF2B5EF4-FFF2-40B4-BE49-F238E27FC236}">
                <a16:creationId xmlns:a16="http://schemas.microsoft.com/office/drawing/2014/main" id="{58A0F8A5-560B-425E-25B1-13DE389D0A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5278" y="4169263"/>
            <a:ext cx="35242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56">
            <a:extLst>
              <a:ext uri="{FF2B5EF4-FFF2-40B4-BE49-F238E27FC236}">
                <a16:creationId xmlns:a16="http://schemas.microsoft.com/office/drawing/2014/main" id="{99F62F11-F443-4ECC-7783-DD4B7DCD17F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9462" y="966766"/>
            <a:ext cx="1743075" cy="1760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165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uộn: Ngang 20">
            <a:extLst>
              <a:ext uri="{FF2B5EF4-FFF2-40B4-BE49-F238E27FC236}">
                <a16:creationId xmlns:a16="http://schemas.microsoft.com/office/drawing/2014/main" id="{4D0B3704-7F99-8D4C-C779-0CCA89894B8A}"/>
              </a:ext>
            </a:extLst>
          </p:cNvPr>
          <p:cNvSpPr/>
          <p:nvPr/>
        </p:nvSpPr>
        <p:spPr>
          <a:xfrm>
            <a:off x="586505" y="-59009"/>
            <a:ext cx="11383075" cy="2789146"/>
          </a:xfrm>
          <a:prstGeom prst="horizontalScroll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" name="Hình ảnh 21">
            <a:extLst>
              <a:ext uri="{FF2B5EF4-FFF2-40B4-BE49-F238E27FC236}">
                <a16:creationId xmlns:a16="http://schemas.microsoft.com/office/drawing/2014/main" id="{7CFD7FCF-0CFC-497C-B676-B929A9C8C4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47319" y="26783"/>
            <a:ext cx="1508160" cy="1336575"/>
          </a:xfrm>
          <a:prstGeom prst="rect">
            <a:avLst/>
          </a:prstGeom>
        </p:spPr>
      </p:pic>
      <p:sp>
        <p:nvSpPr>
          <p:cNvPr id="23" name="Hộp Văn bản 22">
            <a:extLst>
              <a:ext uri="{FF2B5EF4-FFF2-40B4-BE49-F238E27FC236}">
                <a16:creationId xmlns:a16="http://schemas.microsoft.com/office/drawing/2014/main" id="{54829AD8-D894-6D42-2F7B-5A9B19EB208E}"/>
              </a:ext>
            </a:extLst>
          </p:cNvPr>
          <p:cNvSpPr txBox="1"/>
          <p:nvPr/>
        </p:nvSpPr>
        <p:spPr>
          <a:xfrm>
            <a:off x="1100498" y="136295"/>
            <a:ext cx="10869082" cy="22775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600"/>
              </a:spcBef>
              <a:spcAft>
                <a:spcPts val="600"/>
              </a:spcAft>
            </a:pPr>
            <a:r>
              <a:rPr lang="en-US" sz="280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Cho </a:t>
            </a:r>
            <a:r>
              <a:rPr lang="en-US" sz="280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các câu </a:t>
            </a:r>
            <a:r>
              <a:rPr lang="en-US" sz="2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văn</a:t>
            </a:r>
            <a:r>
              <a:rPr lang="en-US" sz="2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sau</a:t>
            </a:r>
            <a:r>
              <a:rPr lang="en-US" sz="2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endParaRPr lang="en-US" sz="28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14350" marR="0" indent="-514350">
              <a:spcBef>
                <a:spcPts val="600"/>
              </a:spcBef>
              <a:spcAft>
                <a:spcPts val="600"/>
              </a:spcAft>
              <a:buAutoNum type="arabicParenBoth"/>
            </a:pPr>
            <a:r>
              <a:rPr lang="en-US" sz="2800" i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Tôi đoán được </a:t>
            </a:r>
            <a:r>
              <a:rPr lang="en-US" sz="2800" b="1" i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2800" i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loại hoa: hoa mồng gà và hoa hướng dương.</a:t>
            </a:r>
          </a:p>
          <a:p>
            <a:pPr marR="0">
              <a:spcBef>
                <a:spcPts val="600"/>
              </a:spcBef>
              <a:spcAft>
                <a:spcPts val="600"/>
              </a:spcAft>
            </a:pPr>
            <a:r>
              <a:rPr lang="en-US" sz="2800" i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(2) Chúng tôi gặp nhau và nói </a:t>
            </a:r>
            <a:r>
              <a:rPr lang="en-US" sz="2800" b="1" i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dăm ba </a:t>
            </a:r>
            <a:r>
              <a:rPr lang="en-US" sz="2800" i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 chuyện.</a:t>
            </a:r>
          </a:p>
          <a:p>
            <a:pPr marR="0">
              <a:spcBef>
                <a:spcPts val="600"/>
              </a:spcBef>
              <a:spcAft>
                <a:spcPts val="600"/>
              </a:spcAft>
            </a:pPr>
            <a:r>
              <a:rPr lang="en-US" sz="2800" i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(3) Tôi ngồi bàn thứ </a:t>
            </a:r>
            <a:r>
              <a:rPr lang="en-US" sz="2800" b="1" i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nhất</a:t>
            </a:r>
            <a:r>
              <a:rPr lang="en-US" sz="2800" i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4" name="Hộp Văn bản 23">
            <a:extLst>
              <a:ext uri="{FF2B5EF4-FFF2-40B4-BE49-F238E27FC236}">
                <a16:creationId xmlns:a16="http://schemas.microsoft.com/office/drawing/2014/main" id="{982934B9-C500-3045-AA5A-76FD35D08343}"/>
              </a:ext>
            </a:extLst>
          </p:cNvPr>
          <p:cNvSpPr txBox="1"/>
          <p:nvPr/>
        </p:nvSpPr>
        <p:spPr>
          <a:xfrm>
            <a:off x="998219" y="3090371"/>
            <a:ext cx="11008035" cy="1083374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(1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từ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in </a:t>
            </a:r>
            <a:r>
              <a:rPr lang="en-US" sz="280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đậm</a:t>
            </a:r>
            <a:r>
              <a:rPr lang="en-US" sz="28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2800" b="1" i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hai, dăm ba, nhất</a:t>
            </a:r>
            <a:r>
              <a:rPr lang="en-US" sz="2800" i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r>
              <a:rPr lang="en-US" sz="280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bổ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sung ý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nghĩa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cho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từ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ngữ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nào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câu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?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Từ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ngữ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được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bổ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sung ý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nghĩa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thuộc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loại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từ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gì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?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" name="Hộp Văn bản 24">
            <a:extLst>
              <a:ext uri="{FF2B5EF4-FFF2-40B4-BE49-F238E27FC236}">
                <a16:creationId xmlns:a16="http://schemas.microsoft.com/office/drawing/2014/main" id="{5FE8CF69-0975-A635-C607-B9C03804F0E7}"/>
              </a:ext>
            </a:extLst>
          </p:cNvPr>
          <p:cNvSpPr txBox="1"/>
          <p:nvPr/>
        </p:nvSpPr>
        <p:spPr>
          <a:xfrm>
            <a:off x="998219" y="4242833"/>
            <a:ext cx="10971361" cy="123726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(2) </a:t>
            </a:r>
            <a:r>
              <a:rPr lang="en-US" sz="2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in </a:t>
            </a:r>
            <a:r>
              <a:rPr lang="en-US" sz="280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đậm</a:t>
            </a:r>
            <a:r>
              <a:rPr lang="en-US" sz="280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2800" b="1" i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hai, dăm ba, nhất</a:t>
            </a:r>
            <a:r>
              <a:rPr lang="en-US" sz="2800" i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r>
              <a:rPr lang="en-US" sz="280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bổ</a:t>
            </a:r>
            <a:r>
              <a:rPr lang="en-US" sz="2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sung ý </a:t>
            </a:r>
            <a:r>
              <a:rPr lang="en-US" sz="2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nghĩa</a:t>
            </a:r>
            <a:r>
              <a:rPr lang="en-US" sz="2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gì</a:t>
            </a:r>
            <a:r>
              <a:rPr lang="en-US" sz="2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 </a:t>
            </a:r>
          </a:p>
          <a:p>
            <a:pPr marL="0" marR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Nêu</a:t>
            </a:r>
            <a:r>
              <a:rPr lang="en-US" sz="2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vị</a:t>
            </a:r>
            <a:r>
              <a:rPr lang="en-US" sz="2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trí</a:t>
            </a:r>
            <a:r>
              <a:rPr lang="en-US" sz="2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chúng</a:t>
            </a:r>
            <a:r>
              <a:rPr lang="en-US" sz="2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so </a:t>
            </a:r>
            <a:r>
              <a:rPr lang="en-US" sz="2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mà</a:t>
            </a:r>
            <a:r>
              <a:rPr lang="en-US" sz="2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chúng</a:t>
            </a:r>
            <a:r>
              <a:rPr lang="en-US" sz="2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bổ</a:t>
            </a:r>
            <a:r>
              <a:rPr lang="en-US" sz="2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nghĩa</a:t>
            </a:r>
            <a:r>
              <a:rPr lang="en-US" sz="2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489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3" grpId="0"/>
      <p:bldP spid="24" grpId="0" animBg="1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Hộp Văn bản 9">
            <a:extLst>
              <a:ext uri="{FF2B5EF4-FFF2-40B4-BE49-F238E27FC236}">
                <a16:creationId xmlns:a16="http://schemas.microsoft.com/office/drawing/2014/main" id="{4C32548F-426A-3536-50BF-CB0B09F05FFA}"/>
              </a:ext>
            </a:extLst>
          </p:cNvPr>
          <p:cNvSpPr txBox="1"/>
          <p:nvPr/>
        </p:nvSpPr>
        <p:spPr>
          <a:xfrm>
            <a:off x="767222" y="3230005"/>
            <a:ext cx="11202358" cy="2723823"/>
          </a:xfrm>
          <a:prstGeom prst="rect">
            <a:avLst/>
          </a:prstGeom>
          <a:noFill/>
          <a:ln w="28575">
            <a:solidFill>
              <a:srgbClr val="0099CC"/>
            </a:solidFill>
          </a:ln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2110105" algn="l"/>
              </a:tabLst>
            </a:pPr>
            <a:r>
              <a:rPr lang="pt-BR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- </a:t>
            </a:r>
            <a:r>
              <a:rPr lang="pt-BR" sz="280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Từ </a:t>
            </a:r>
            <a:r>
              <a:rPr lang="pt-BR" sz="2800" smtClean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“</a:t>
            </a:r>
            <a:r>
              <a:rPr lang="pt-BR" sz="2800" b="1" smtClean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hai”</a:t>
            </a:r>
            <a:r>
              <a:rPr lang="pt-BR" sz="2800" smtClean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đứng trước và bổ </a:t>
            </a:r>
            <a:r>
              <a:rPr lang="pt-BR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sung ý </a:t>
            </a:r>
            <a:r>
              <a:rPr lang="pt-BR" sz="280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nghĩa </a:t>
            </a:r>
            <a:r>
              <a:rPr lang="pt-BR" sz="2800" smtClean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cho danh </a:t>
            </a:r>
            <a:r>
              <a:rPr lang="pt-BR" sz="280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từ </a:t>
            </a:r>
            <a:r>
              <a:rPr lang="pt-BR" sz="2800" b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“loại hoa” </a:t>
            </a:r>
            <a:r>
              <a:rPr lang="pt-BR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(danh </a:t>
            </a:r>
            <a:r>
              <a:rPr lang="pt-BR" sz="280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từ</a:t>
            </a:r>
            <a:r>
              <a:rPr lang="pt-BR" sz="2800" smtClean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), từ “</a:t>
            </a:r>
            <a:r>
              <a:rPr lang="pt-BR" sz="2800" b="1" smtClean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dăm ba</a:t>
            </a:r>
            <a:r>
              <a:rPr lang="pt-BR" sz="2800" smtClean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” đứng trước và bổ sung ý nghĩa cho danh từ </a:t>
            </a:r>
            <a:r>
              <a:rPr lang="pt-BR" sz="280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“</a:t>
            </a:r>
            <a:r>
              <a:rPr lang="pt-BR" sz="2800" b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câu chuyện</a:t>
            </a:r>
            <a:r>
              <a:rPr lang="pt-BR" sz="280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”</a:t>
            </a:r>
            <a:r>
              <a:rPr lang="pt-BR" sz="2800" smtClean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 và biểu thị số lượng sự vật </a:t>
            </a:r>
            <a:r>
              <a:rPr lang="pt-BR" sz="280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-&gt; Từ “</a:t>
            </a:r>
            <a:r>
              <a:rPr lang="pt-BR" sz="2800" b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hai</a:t>
            </a:r>
            <a:r>
              <a:rPr lang="pt-BR" sz="280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”, “</a:t>
            </a:r>
            <a:r>
              <a:rPr lang="pt-BR" sz="2800" b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dăm ba</a:t>
            </a:r>
            <a:r>
              <a:rPr lang="pt-BR" sz="280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” ở đây là số từ chỉ số lượng.</a:t>
            </a:r>
            <a:endParaRPr lang="en-US" sz="28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2110105" algn="l"/>
              </a:tabLst>
            </a:pPr>
            <a:r>
              <a:rPr lang="pt-BR" sz="2800" smtClean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- Từ “</a:t>
            </a:r>
            <a:r>
              <a:rPr lang="pt-BR" sz="2800" b="1" smtClean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nhất</a:t>
            </a:r>
            <a:r>
              <a:rPr lang="pt-BR" sz="2800" smtClean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” </a:t>
            </a:r>
            <a:r>
              <a:rPr lang="pt-BR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kết hợp với danh từ “thứ” (</a:t>
            </a:r>
            <a:r>
              <a:rPr lang="pt-BR" sz="280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thứ </a:t>
            </a:r>
            <a:r>
              <a:rPr lang="pt-BR" sz="2800" smtClean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nhất</a:t>
            </a:r>
            <a:r>
              <a:rPr lang="pt-BR" sz="2800" smtClean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), </a:t>
            </a:r>
            <a:r>
              <a:rPr lang="pt-BR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đứng sau danh </a:t>
            </a:r>
            <a:r>
              <a:rPr lang="pt-BR" sz="280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từ </a:t>
            </a:r>
            <a:r>
              <a:rPr lang="pt-BR" sz="2800" b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“</a:t>
            </a:r>
            <a:r>
              <a:rPr lang="pt-BR" sz="2800" b="1" smtClean="0">
                <a:solidFill>
                  <a:srgbClr val="FF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bàn</a:t>
            </a:r>
            <a:r>
              <a:rPr lang="pt-BR" sz="2800" b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”</a:t>
            </a:r>
            <a:r>
              <a:rPr lang="pt-BR" sz="2800" smtClean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pt-BR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và biểu thị số thứ </a:t>
            </a:r>
            <a:r>
              <a:rPr lang="pt-BR" sz="280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tự </a:t>
            </a:r>
            <a:r>
              <a:rPr lang="pt-BR" sz="2800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sym typeface="Wingdings" panose="05000000000000000000" pitchFamily="2" charset="2"/>
              </a:rPr>
              <a:t>-&gt;</a:t>
            </a:r>
            <a:r>
              <a:rPr lang="pt-BR" sz="2800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pt-BR" sz="280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từ </a:t>
            </a:r>
            <a:r>
              <a:rPr lang="pt-BR" sz="2800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“</a:t>
            </a:r>
            <a:r>
              <a:rPr lang="pt-BR" sz="2800" b="1" smtClean="0">
                <a:solidFill>
                  <a:srgbClr val="0000CC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nhất</a:t>
            </a:r>
            <a:r>
              <a:rPr lang="pt-BR" sz="2800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” </a:t>
            </a:r>
            <a:r>
              <a:rPr lang="pt-BR" sz="280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ở đây là số từ chỉ thứ tự.</a:t>
            </a:r>
            <a:endParaRPr lang="en-US" sz="2800" dirty="0">
              <a:solidFill>
                <a:srgbClr val="0000CC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Hộp Văn bản 22">
            <a:extLst>
              <a:ext uri="{FF2B5EF4-FFF2-40B4-BE49-F238E27FC236}">
                <a16:creationId xmlns:a16="http://schemas.microsoft.com/office/drawing/2014/main" id="{54829AD8-D894-6D42-2F7B-5A9B19EB208E}"/>
              </a:ext>
            </a:extLst>
          </p:cNvPr>
          <p:cNvSpPr txBox="1"/>
          <p:nvPr/>
        </p:nvSpPr>
        <p:spPr>
          <a:xfrm>
            <a:off x="1100498" y="136295"/>
            <a:ext cx="10869082" cy="22775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600"/>
              </a:spcBef>
              <a:spcAft>
                <a:spcPts val="600"/>
              </a:spcAft>
            </a:pPr>
            <a:r>
              <a:rPr lang="en-US" sz="280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Cho </a:t>
            </a:r>
            <a:r>
              <a:rPr lang="en-US" sz="280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các câu </a:t>
            </a:r>
            <a:r>
              <a:rPr lang="en-US" sz="2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văn</a:t>
            </a:r>
            <a:r>
              <a:rPr lang="en-US" sz="2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sau</a:t>
            </a:r>
            <a:r>
              <a:rPr lang="en-US" sz="2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endParaRPr lang="en-US" sz="28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14350" marR="0" indent="-514350">
              <a:spcBef>
                <a:spcPts val="600"/>
              </a:spcBef>
              <a:spcAft>
                <a:spcPts val="600"/>
              </a:spcAft>
              <a:buAutoNum type="arabicParenBoth"/>
            </a:pPr>
            <a:r>
              <a:rPr lang="en-US" sz="2800" i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Tôi đoán được </a:t>
            </a:r>
            <a:r>
              <a:rPr lang="en-US" sz="2800" b="1" i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2800" i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loại hoa: hoa mồng gà và hoa hướng dương.</a:t>
            </a:r>
          </a:p>
          <a:p>
            <a:pPr marR="0">
              <a:spcBef>
                <a:spcPts val="600"/>
              </a:spcBef>
              <a:spcAft>
                <a:spcPts val="600"/>
              </a:spcAft>
            </a:pPr>
            <a:r>
              <a:rPr lang="en-US" sz="2800" i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(2) Chúng tôi gặp nhau và nói </a:t>
            </a:r>
            <a:r>
              <a:rPr lang="en-US" sz="2800" b="1" i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dăm ba </a:t>
            </a:r>
            <a:r>
              <a:rPr lang="en-US" sz="2800" i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 chuyện.</a:t>
            </a:r>
          </a:p>
          <a:p>
            <a:pPr marR="0">
              <a:spcBef>
                <a:spcPts val="600"/>
              </a:spcBef>
              <a:spcAft>
                <a:spcPts val="600"/>
              </a:spcAft>
            </a:pPr>
            <a:r>
              <a:rPr lang="en-US" sz="2800" i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(3) Tôi ngồi bàn thứ </a:t>
            </a:r>
            <a:r>
              <a:rPr lang="en-US" sz="2800" b="1" i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nhất</a:t>
            </a:r>
            <a:r>
              <a:rPr lang="en-US" sz="2800" i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Cuộn: Ngang 20">
            <a:extLst>
              <a:ext uri="{FF2B5EF4-FFF2-40B4-BE49-F238E27FC236}">
                <a16:creationId xmlns:a16="http://schemas.microsoft.com/office/drawing/2014/main" id="{4D0B3704-7F99-8D4C-C779-0CCA89894B8A}"/>
              </a:ext>
            </a:extLst>
          </p:cNvPr>
          <p:cNvSpPr/>
          <p:nvPr/>
        </p:nvSpPr>
        <p:spPr>
          <a:xfrm>
            <a:off x="586505" y="-119506"/>
            <a:ext cx="11383075" cy="2954145"/>
          </a:xfrm>
          <a:prstGeom prst="horizontalScroll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618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Hộp Văn bản 14">
            <a:extLst>
              <a:ext uri="{FF2B5EF4-FFF2-40B4-BE49-F238E27FC236}">
                <a16:creationId xmlns:a16="http://schemas.microsoft.com/office/drawing/2014/main" id="{BCBDD521-EFFD-A53D-71ED-CB25CCFF2427}"/>
              </a:ext>
            </a:extLst>
          </p:cNvPr>
          <p:cNvSpPr txBox="1"/>
          <p:nvPr/>
        </p:nvSpPr>
        <p:spPr>
          <a:xfrm>
            <a:off x="682961" y="2307727"/>
            <a:ext cx="6095999" cy="6586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2110105" algn="l"/>
              </a:tabLst>
            </a:pPr>
            <a:r>
              <a:rPr lang="pt-BR" sz="3200" b="1" smtClean="0">
                <a:solidFill>
                  <a:srgbClr val="0066FF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* </a:t>
            </a:r>
            <a:r>
              <a:rPr lang="pt-BR" sz="3200" b="1" dirty="0">
                <a:solidFill>
                  <a:srgbClr val="0066FF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Ph</a:t>
            </a:r>
            <a:r>
              <a:rPr lang="pt-BR" sz="3200" b="1" dirty="0">
                <a:solidFill>
                  <a:srgbClr val="0066FF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ân loại: </a:t>
            </a:r>
            <a:r>
              <a:rPr lang="pt-BR" sz="3200" b="1" dirty="0">
                <a:latin typeface="Times New Roman" panose="02020603050405020304" pitchFamily="18" charset="0"/>
                <a:ea typeface="MS Mincho" panose="02020609040205080304" pitchFamily="49" charset="-128"/>
              </a:rPr>
              <a:t>2 tiểu loại cơ bản</a:t>
            </a:r>
            <a:endParaRPr lang="en-US" sz="3200" dirty="0">
              <a:solidFill>
                <a:srgbClr val="0066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Mũi tên: Hình ngũ giác 17">
            <a:extLst>
              <a:ext uri="{FF2B5EF4-FFF2-40B4-BE49-F238E27FC236}">
                <a16:creationId xmlns:a16="http://schemas.microsoft.com/office/drawing/2014/main" id="{A361F08B-4BC7-4D8C-BDEA-C7E4BD6BD0E0}"/>
              </a:ext>
            </a:extLst>
          </p:cNvPr>
          <p:cNvSpPr/>
          <p:nvPr/>
        </p:nvSpPr>
        <p:spPr>
          <a:xfrm>
            <a:off x="264290" y="3588721"/>
            <a:ext cx="2132613" cy="1020812"/>
          </a:xfrm>
          <a:prstGeom prst="homePlate">
            <a:avLst/>
          </a:prstGeom>
          <a:solidFill>
            <a:srgbClr val="0066FF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Số từ chỉ số lượng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9" name="Hộp Văn bản 18">
            <a:extLst>
              <a:ext uri="{FF2B5EF4-FFF2-40B4-BE49-F238E27FC236}">
                <a16:creationId xmlns:a16="http://schemas.microsoft.com/office/drawing/2014/main" id="{CCE0057F-3DFE-764C-AFCA-52E85CD35081}"/>
              </a:ext>
            </a:extLst>
          </p:cNvPr>
          <p:cNvSpPr txBox="1"/>
          <p:nvPr/>
        </p:nvSpPr>
        <p:spPr>
          <a:xfrm>
            <a:off x="2396903" y="3372981"/>
            <a:ext cx="9327521" cy="1578894"/>
          </a:xfrm>
          <a:prstGeom prst="rect">
            <a:avLst/>
          </a:prstGeom>
          <a:noFill/>
          <a:ln w="38100">
            <a:solidFill>
              <a:srgbClr val="3005CD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2110105" algn="l"/>
              </a:tabLst>
            </a:pPr>
            <a:r>
              <a:rPr lang="pt-BR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Gồm các từ chỉ số lượng </a:t>
            </a:r>
            <a:r>
              <a:rPr lang="pt-BR" sz="280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xác </a:t>
            </a:r>
            <a:r>
              <a:rPr lang="pt-BR" sz="2800" smtClean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đinh </a:t>
            </a:r>
            <a:r>
              <a:rPr lang="pt-BR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(</a:t>
            </a:r>
            <a:r>
              <a:rPr lang="pt-BR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một, hai, ba</a:t>
            </a:r>
            <a:r>
              <a:rPr lang="pt-BR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,...) và số từ chỉ số lượng </a:t>
            </a:r>
            <a:r>
              <a:rPr lang="pt-BR" sz="280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ước </a:t>
            </a:r>
            <a:r>
              <a:rPr lang="pt-BR" sz="2800" smtClean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chừng </a:t>
            </a:r>
            <a:r>
              <a:rPr lang="pt-BR" sz="2800" i="1" smtClean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(vài, dăm, mươi, dăm bảy, ba bốn,...)</a:t>
            </a:r>
            <a:r>
              <a:rPr lang="pt-BR" sz="2800" smtClean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. </a:t>
            </a:r>
            <a:r>
              <a:rPr lang="pt-BR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Khi biểu thị số lượng sự vật, số từ thường đứng trước danh từ.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44909" y="771600"/>
            <a:ext cx="11079515" cy="1224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2110105" algn="l"/>
              </a:tabLst>
            </a:pPr>
            <a:r>
              <a:rPr lang="pt-BR" sz="3200" b="1" smtClean="0">
                <a:solidFill>
                  <a:srgbClr val="0066FF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* Khái niệm: </a:t>
            </a:r>
            <a:r>
              <a:rPr lang="pt-BR" sz="3200" smtClean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Số </a:t>
            </a:r>
            <a:r>
              <a:rPr lang="pt-BR" sz="320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từ là những từ chỉ ý nghĩa số lượng và thứ tự của sự vật.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Mũi tên: Hình ngũ giác 25">
            <a:extLst>
              <a:ext uri="{FF2B5EF4-FFF2-40B4-BE49-F238E27FC236}">
                <a16:creationId xmlns:a16="http://schemas.microsoft.com/office/drawing/2014/main" id="{96510022-1654-24FD-C50C-41A0A4262F9B}"/>
              </a:ext>
            </a:extLst>
          </p:cNvPr>
          <p:cNvSpPr/>
          <p:nvPr/>
        </p:nvSpPr>
        <p:spPr>
          <a:xfrm>
            <a:off x="264289" y="5523233"/>
            <a:ext cx="2132613" cy="1020812"/>
          </a:xfrm>
          <a:prstGeom prst="homePlate">
            <a:avLst/>
          </a:prstGeom>
          <a:solidFill>
            <a:srgbClr val="0066FF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Số từ chỉ thứ tự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9" name="Hộp Văn bản 26">
            <a:extLst>
              <a:ext uri="{FF2B5EF4-FFF2-40B4-BE49-F238E27FC236}">
                <a16:creationId xmlns:a16="http://schemas.microsoft.com/office/drawing/2014/main" id="{C37678B0-A7FF-CAC1-8C6F-287A9A5397BD}"/>
              </a:ext>
            </a:extLst>
          </p:cNvPr>
          <p:cNvSpPr txBox="1"/>
          <p:nvPr/>
        </p:nvSpPr>
        <p:spPr>
          <a:xfrm>
            <a:off x="2396902" y="5500426"/>
            <a:ext cx="9327522" cy="1083374"/>
          </a:xfrm>
          <a:prstGeom prst="rect">
            <a:avLst/>
          </a:prstGeom>
          <a:noFill/>
          <a:ln w="38100">
            <a:solidFill>
              <a:srgbClr val="3005CD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2110105" algn="l"/>
              </a:tabLst>
            </a:pPr>
            <a:r>
              <a:rPr lang="pt-BR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Đứng sau danh từ, chỉ thứ tự của sự vật. Số từ chỉ thứ tự thường đứng sau các danh từ </a:t>
            </a:r>
            <a:r>
              <a:rPr lang="pt-BR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thứ, hạng, loại, số.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989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 animBg="1"/>
      <p:bldP spid="19" grpId="0" animBg="1"/>
      <p:bldP spid="2" grpId="0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Hộp Văn bản 14">
            <a:extLst>
              <a:ext uri="{FF2B5EF4-FFF2-40B4-BE49-F238E27FC236}">
                <a16:creationId xmlns:a16="http://schemas.microsoft.com/office/drawing/2014/main" id="{BCBDD521-EFFD-A53D-71ED-CB25CCFF2427}"/>
              </a:ext>
            </a:extLst>
          </p:cNvPr>
          <p:cNvSpPr txBox="1"/>
          <p:nvPr/>
        </p:nvSpPr>
        <p:spPr>
          <a:xfrm>
            <a:off x="780265" y="1082473"/>
            <a:ext cx="2603479" cy="54809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2110105" algn="l"/>
              </a:tabLst>
            </a:pPr>
            <a:r>
              <a:rPr lang="pt-BR" sz="28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Bài tập 1/Tr.64</a:t>
            </a:r>
            <a:endParaRPr lang="en-US" sz="2800" dirty="0">
              <a:solidFill>
                <a:srgbClr val="0000CC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6" name="Hình chữ nhật: Góc Chéo Tròn 25">
            <a:extLst>
              <a:ext uri="{FF2B5EF4-FFF2-40B4-BE49-F238E27FC236}">
                <a16:creationId xmlns:a16="http://schemas.microsoft.com/office/drawing/2014/main" id="{96510022-1654-24FD-C50C-41A0A4262F9B}"/>
              </a:ext>
            </a:extLst>
          </p:cNvPr>
          <p:cNvSpPr/>
          <p:nvPr/>
        </p:nvSpPr>
        <p:spPr>
          <a:xfrm>
            <a:off x="1033922" y="1951371"/>
            <a:ext cx="10408777" cy="707886"/>
          </a:xfrm>
          <a:prstGeom prst="round2DiagRect">
            <a:avLst>
              <a:gd name="adj1" fmla="val 16667"/>
              <a:gd name="adj2" fmla="val 50000"/>
            </a:avLst>
          </a:prstGeom>
          <a:solidFill>
            <a:srgbClr val="0066FF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chỉ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lượng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xác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định</a:t>
            </a:r>
            <a:r>
              <a:rPr lang="en-US" sz="3200" b="1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trong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err="1"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3200" b="1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là (từ in đậm):</a:t>
            </a:r>
            <a:endParaRPr 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7" name="Hộp Văn bản 26">
            <a:extLst>
              <a:ext uri="{FF2B5EF4-FFF2-40B4-BE49-F238E27FC236}">
                <a16:creationId xmlns:a16="http://schemas.microsoft.com/office/drawing/2014/main" id="{C37678B0-A7FF-CAC1-8C6F-287A9A5397BD}"/>
              </a:ext>
            </a:extLst>
          </p:cNvPr>
          <p:cNvSpPr txBox="1"/>
          <p:nvPr/>
        </p:nvSpPr>
        <p:spPr>
          <a:xfrm>
            <a:off x="4146332" y="3034887"/>
            <a:ext cx="2208621" cy="548099"/>
          </a:xfrm>
          <a:prstGeom prst="rect">
            <a:avLst/>
          </a:prstGeom>
          <a:noFill/>
          <a:ln w="38100">
            <a:solidFill>
              <a:srgbClr val="3005CD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2110105" algn="l"/>
              </a:tabLst>
            </a:pPr>
            <a:r>
              <a:rPr lang="pt-BR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a. </a:t>
            </a:r>
            <a:r>
              <a:rPr lang="en-US" sz="28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Hộp Văn bản 12">
            <a:extLst>
              <a:ext uri="{FF2B5EF4-FFF2-40B4-BE49-F238E27FC236}">
                <a16:creationId xmlns:a16="http://schemas.microsoft.com/office/drawing/2014/main" id="{F5AEB930-C2EB-A33D-C41C-193DCA496F65}"/>
              </a:ext>
            </a:extLst>
          </p:cNvPr>
          <p:cNvSpPr txBox="1"/>
          <p:nvPr/>
        </p:nvSpPr>
        <p:spPr>
          <a:xfrm>
            <a:off x="4146332" y="3848953"/>
            <a:ext cx="2648112" cy="548099"/>
          </a:xfrm>
          <a:prstGeom prst="rect">
            <a:avLst/>
          </a:prstGeom>
          <a:noFill/>
          <a:ln w="38100">
            <a:solidFill>
              <a:srgbClr val="3005CD"/>
            </a:solidFill>
          </a:ln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ts val="1100"/>
              <a:tabLst>
                <a:tab pos="615315" algn="l"/>
              </a:tabLs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8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tưới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Hộp Văn bản 13">
            <a:extLst>
              <a:ext uri="{FF2B5EF4-FFF2-40B4-BE49-F238E27FC236}">
                <a16:creationId xmlns:a16="http://schemas.microsoft.com/office/drawing/2014/main" id="{1B964CA4-EDF5-C01C-F6DE-FA6965D91657}"/>
              </a:ext>
            </a:extLst>
          </p:cNvPr>
          <p:cNvSpPr txBox="1"/>
          <p:nvPr/>
        </p:nvSpPr>
        <p:spPr>
          <a:xfrm>
            <a:off x="4146332" y="4733299"/>
            <a:ext cx="2302474" cy="587853"/>
          </a:xfrm>
          <a:prstGeom prst="rect">
            <a:avLst/>
          </a:prstGeom>
          <a:noFill/>
          <a:ln w="38100">
            <a:solidFill>
              <a:srgbClr val="3005CD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2110105" algn="l"/>
              </a:tabLst>
            </a:pP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c. </a:t>
            </a:r>
            <a:r>
              <a:rPr lang="en-US" sz="28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chục</a:t>
            </a:r>
            <a:r>
              <a:rPr lang="en-US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mét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598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Hộp Văn bản 14">
            <a:extLst>
              <a:ext uri="{FF2B5EF4-FFF2-40B4-BE49-F238E27FC236}">
                <a16:creationId xmlns:a16="http://schemas.microsoft.com/office/drawing/2014/main" id="{BCBDD521-EFFD-A53D-71ED-CB25CCFF2427}"/>
              </a:ext>
            </a:extLst>
          </p:cNvPr>
          <p:cNvSpPr txBox="1"/>
          <p:nvPr/>
        </p:nvSpPr>
        <p:spPr>
          <a:xfrm>
            <a:off x="682961" y="905771"/>
            <a:ext cx="2603479" cy="54809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2110105" algn="l"/>
              </a:tabLst>
            </a:pPr>
            <a:r>
              <a:rPr lang="pt-BR" sz="28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Bài tập 2/Tr.64</a:t>
            </a:r>
            <a:endParaRPr lang="en-US" sz="2800" dirty="0">
              <a:solidFill>
                <a:srgbClr val="0000CC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6" name="Hình chữ nhật: Góc Chéo Tròn 25">
            <a:extLst>
              <a:ext uri="{FF2B5EF4-FFF2-40B4-BE49-F238E27FC236}">
                <a16:creationId xmlns:a16="http://schemas.microsoft.com/office/drawing/2014/main" id="{96510022-1654-24FD-C50C-41A0A4262F9B}"/>
              </a:ext>
            </a:extLst>
          </p:cNvPr>
          <p:cNvSpPr/>
          <p:nvPr/>
        </p:nvSpPr>
        <p:spPr>
          <a:xfrm>
            <a:off x="1984700" y="1511621"/>
            <a:ext cx="8772200" cy="707886"/>
          </a:xfrm>
          <a:prstGeom prst="round2DiagRect">
            <a:avLst>
              <a:gd name="adj1" fmla="val 16667"/>
              <a:gd name="adj2" fmla="val 50000"/>
            </a:avLst>
          </a:prstGeom>
          <a:solidFill>
            <a:srgbClr val="0066FF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0480" marR="3048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vi-V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vi-VN" sz="32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vi-VN" sz="32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chỉ</a:t>
            </a:r>
            <a:r>
              <a:rPr lang="vi-VN" sz="32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vi-VN" sz="32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lượng</a:t>
            </a:r>
            <a:r>
              <a:rPr lang="vi-VN" sz="32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ước</a:t>
            </a:r>
            <a:r>
              <a:rPr lang="vi-VN" sz="32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chừng</a:t>
            </a:r>
            <a:r>
              <a:rPr lang="vi-VN" sz="32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trong </a:t>
            </a:r>
            <a:r>
              <a:rPr lang="vi-V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vi-VN" sz="32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câu </a:t>
            </a:r>
            <a:r>
              <a:rPr lang="vi-V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vi-VN" sz="32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7" name="Hộp Văn bản 26">
            <a:extLst>
              <a:ext uri="{FF2B5EF4-FFF2-40B4-BE49-F238E27FC236}">
                <a16:creationId xmlns:a16="http://schemas.microsoft.com/office/drawing/2014/main" id="{C37678B0-A7FF-CAC1-8C6F-287A9A5397BD}"/>
              </a:ext>
            </a:extLst>
          </p:cNvPr>
          <p:cNvSpPr txBox="1"/>
          <p:nvPr/>
        </p:nvSpPr>
        <p:spPr>
          <a:xfrm>
            <a:off x="581361" y="2385498"/>
            <a:ext cx="1962369" cy="548099"/>
          </a:xfrm>
          <a:prstGeom prst="rect">
            <a:avLst/>
          </a:prstGeom>
          <a:noFill/>
          <a:ln w="38100">
            <a:solidFill>
              <a:srgbClr val="3005CD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2110105" algn="l"/>
              </a:tabLst>
            </a:pPr>
            <a:r>
              <a:rPr lang="pt-BR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a. </a:t>
            </a:r>
            <a:r>
              <a:rPr 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mấy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vi-VN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phút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Hộp Văn bản 12">
            <a:extLst>
              <a:ext uri="{FF2B5EF4-FFF2-40B4-BE49-F238E27FC236}">
                <a16:creationId xmlns:a16="http://schemas.microsoft.com/office/drawing/2014/main" id="{F5AEB930-C2EB-A33D-C41C-193DCA496F65}"/>
              </a:ext>
            </a:extLst>
          </p:cNvPr>
          <p:cNvSpPr txBox="1"/>
          <p:nvPr/>
        </p:nvSpPr>
        <p:spPr>
          <a:xfrm>
            <a:off x="4629425" y="2400693"/>
            <a:ext cx="1962368" cy="548099"/>
          </a:xfrm>
          <a:prstGeom prst="rect">
            <a:avLst/>
          </a:prstGeom>
          <a:noFill/>
          <a:ln w="38100">
            <a:solidFill>
              <a:srgbClr val="3005CD"/>
            </a:solidFill>
          </a:ln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ts val="1100"/>
              <a:tabLst>
                <a:tab pos="615315" algn="l"/>
              </a:tabLs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vài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vi-VN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ngày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Hộp Văn bản 13">
            <a:extLst>
              <a:ext uri="{FF2B5EF4-FFF2-40B4-BE49-F238E27FC236}">
                <a16:creationId xmlns:a16="http://schemas.microsoft.com/office/drawing/2014/main" id="{1B964CA4-EDF5-C01C-F6DE-FA6965D91657}"/>
              </a:ext>
            </a:extLst>
          </p:cNvPr>
          <p:cNvSpPr txBox="1"/>
          <p:nvPr/>
        </p:nvSpPr>
        <p:spPr>
          <a:xfrm>
            <a:off x="8421222" y="2400692"/>
            <a:ext cx="2648111" cy="548099"/>
          </a:xfrm>
          <a:prstGeom prst="rect">
            <a:avLst/>
          </a:prstGeom>
          <a:noFill/>
          <a:ln w="38100">
            <a:solidFill>
              <a:srgbClr val="3005CD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2110105" algn="l"/>
              </a:tabLst>
            </a:pP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c. </a:t>
            </a:r>
            <a:r>
              <a:rPr 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vi-V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hai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hôm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Hộp Văn bản 16">
            <a:extLst>
              <a:ext uri="{FF2B5EF4-FFF2-40B4-BE49-F238E27FC236}">
                <a16:creationId xmlns:a16="http://schemas.microsoft.com/office/drawing/2014/main" id="{24527CF8-660B-3DFE-46A2-7FE19D8A5A54}"/>
              </a:ext>
            </a:extLst>
          </p:cNvPr>
          <p:cNvSpPr txBox="1"/>
          <p:nvPr/>
        </p:nvSpPr>
        <p:spPr>
          <a:xfrm>
            <a:off x="780264" y="4563004"/>
            <a:ext cx="10992636" cy="523220"/>
          </a:xfrm>
          <a:prstGeom prst="rect">
            <a:avLst/>
          </a:prstGeom>
          <a:noFill/>
          <a:ln w="38100">
            <a:solidFill>
              <a:srgbClr val="0000CC"/>
            </a:solidFill>
          </a:ln>
        </p:spPr>
        <p:txBody>
          <a:bodyPr wrap="square">
            <a:spAutoFit/>
          </a:bodyPr>
          <a:lstStyle/>
          <a:p>
            <a:r>
              <a:rPr lang="vi-VN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Năm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ngoại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cũng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dành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mươi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gà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ngon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cháu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ăn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Tết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/>
          </a:p>
        </p:txBody>
      </p:sp>
      <p:sp>
        <p:nvSpPr>
          <p:cNvPr id="18" name="Hộp Văn bản 17">
            <a:extLst>
              <a:ext uri="{FF2B5EF4-FFF2-40B4-BE49-F238E27FC236}">
                <a16:creationId xmlns:a16="http://schemas.microsoft.com/office/drawing/2014/main" id="{ED174D7A-CE1B-24C5-13B9-D148AD10A135}"/>
              </a:ext>
            </a:extLst>
          </p:cNvPr>
          <p:cNvSpPr txBox="1"/>
          <p:nvPr/>
        </p:nvSpPr>
        <p:spPr>
          <a:xfrm>
            <a:off x="780264" y="5346379"/>
            <a:ext cx="8833636" cy="548099"/>
          </a:xfrm>
          <a:prstGeom prst="rect">
            <a:avLst/>
          </a:prstGeom>
          <a:noFill/>
          <a:ln w="38100">
            <a:solidFill>
              <a:srgbClr val="0000CC"/>
            </a:solidFill>
          </a:ln>
        </p:spPr>
        <p:txBody>
          <a:bodyPr wrap="square">
            <a:spAutoFit/>
          </a:bodyPr>
          <a:lstStyle/>
          <a:p>
            <a:pPr marL="30480" marR="3048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vi-VN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 Hôm </a:t>
            </a:r>
            <a:r>
              <a:rPr lang="vi-VN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rồi</a:t>
            </a:r>
            <a:r>
              <a:rPr lang="vi-VN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xa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gửi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bọn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vi-VN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vi-VN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dăm ba </a:t>
            </a:r>
            <a:r>
              <a:rPr lang="vi-VN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gói</a:t>
            </a:r>
            <a:r>
              <a:rPr lang="vi-VN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kẹo</a:t>
            </a:r>
            <a:r>
              <a:rPr lang="vi-VN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Hộp Văn bản 18">
            <a:extLst>
              <a:ext uri="{FF2B5EF4-FFF2-40B4-BE49-F238E27FC236}">
                <a16:creationId xmlns:a16="http://schemas.microsoft.com/office/drawing/2014/main" id="{EFB08660-DF25-8ED8-1381-2D729FBB34A2}"/>
              </a:ext>
            </a:extLst>
          </p:cNvPr>
          <p:cNvSpPr txBox="1"/>
          <p:nvPr/>
        </p:nvSpPr>
        <p:spPr>
          <a:xfrm>
            <a:off x="793457" y="6125318"/>
            <a:ext cx="8833636" cy="523220"/>
          </a:xfrm>
          <a:prstGeom prst="rect">
            <a:avLst/>
          </a:prstGeom>
          <a:noFill/>
          <a:ln w="38100">
            <a:solidFill>
              <a:srgbClr val="0000CC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Chừng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ngày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tới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tôi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sẽ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Quảng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Ninh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chuyến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/>
          </a:p>
        </p:txBody>
      </p:sp>
      <p:sp>
        <p:nvSpPr>
          <p:cNvPr id="21" name="Hộp Văn bản 20">
            <a:extLst>
              <a:ext uri="{FF2B5EF4-FFF2-40B4-BE49-F238E27FC236}">
                <a16:creationId xmlns:a16="http://schemas.microsoft.com/office/drawing/2014/main" id="{9325FB11-9601-69EF-D524-1B7CA59B602A}"/>
              </a:ext>
            </a:extLst>
          </p:cNvPr>
          <p:cNvSpPr txBox="1"/>
          <p:nvPr/>
        </p:nvSpPr>
        <p:spPr>
          <a:xfrm>
            <a:off x="780264" y="3933275"/>
            <a:ext cx="1615500" cy="548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0480" marR="3048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>
                <a:solidFill>
                  <a:srgbClr val="0066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Đặt</a:t>
            </a:r>
            <a:r>
              <a:rPr lang="en-US" sz="2800" b="1" dirty="0">
                <a:solidFill>
                  <a:srgbClr val="0066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66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800" b="1" dirty="0">
                <a:solidFill>
                  <a:srgbClr val="0066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</a:p>
        </p:txBody>
      </p:sp>
      <p:sp>
        <p:nvSpPr>
          <p:cNvPr id="22" name="Hình chữ nhật: Góc Chéo Tròn 21">
            <a:extLst>
              <a:ext uri="{FF2B5EF4-FFF2-40B4-BE49-F238E27FC236}">
                <a16:creationId xmlns:a16="http://schemas.microsoft.com/office/drawing/2014/main" id="{30264944-D3AB-8C42-28B7-554869CDED5E}"/>
              </a:ext>
            </a:extLst>
          </p:cNvPr>
          <p:cNvSpPr/>
          <p:nvPr/>
        </p:nvSpPr>
        <p:spPr>
          <a:xfrm>
            <a:off x="1029830" y="3216518"/>
            <a:ext cx="10296758" cy="707886"/>
          </a:xfrm>
          <a:prstGeom prst="round2DiagRect">
            <a:avLst>
              <a:gd name="adj1" fmla="val 16667"/>
              <a:gd name="adj2" fmla="val 50000"/>
            </a:avLst>
          </a:prstGeom>
          <a:solidFill>
            <a:srgbClr val="0066FF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0480" marR="3048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vi-VN" sz="32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 </a:t>
            </a:r>
            <a:r>
              <a:rPr lang="vi-V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vi-VN" sz="32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vi-VN" sz="32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chỉ</a:t>
            </a:r>
            <a:r>
              <a:rPr lang="vi-VN" sz="32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vi-VN" sz="32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lượng</a:t>
            </a:r>
            <a:r>
              <a:rPr lang="vi-VN" sz="32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ước</a:t>
            </a:r>
            <a:r>
              <a:rPr lang="vi-VN" sz="32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chừng</a:t>
            </a:r>
            <a:r>
              <a:rPr lang="vi-VN" sz="32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vi-VN" sz="32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3200" b="1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mươi</a:t>
            </a:r>
            <a:r>
              <a:rPr lang="en-US" sz="32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vi-VN" sz="32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dăm ba, </a:t>
            </a:r>
            <a:r>
              <a:rPr lang="en-US" sz="3200" b="1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32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528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13" grpId="0" animBg="1"/>
      <p:bldP spid="14" grpId="0" animBg="1"/>
      <p:bldP spid="17" grpId="0" animBg="1"/>
      <p:bldP spid="18" grpId="0" animBg="1"/>
      <p:bldP spid="19" grpId="0" animBg="1"/>
      <p:bldP spid="21" grpId="0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Hộp Văn bản 14">
            <a:extLst>
              <a:ext uri="{FF2B5EF4-FFF2-40B4-BE49-F238E27FC236}">
                <a16:creationId xmlns:a16="http://schemas.microsoft.com/office/drawing/2014/main" id="{BCBDD521-EFFD-A53D-71ED-CB25CCFF2427}"/>
              </a:ext>
            </a:extLst>
          </p:cNvPr>
          <p:cNvSpPr txBox="1"/>
          <p:nvPr/>
        </p:nvSpPr>
        <p:spPr>
          <a:xfrm>
            <a:off x="780264" y="1173719"/>
            <a:ext cx="2603479" cy="54809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2110105" algn="l"/>
              </a:tabLst>
            </a:pPr>
            <a:r>
              <a:rPr lang="pt-BR" sz="28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Bài tập 3/Tr.65</a:t>
            </a:r>
            <a:endParaRPr lang="en-US" sz="2800" dirty="0">
              <a:solidFill>
                <a:srgbClr val="0000CC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Hộp Văn bản 13">
            <a:extLst>
              <a:ext uri="{FF2B5EF4-FFF2-40B4-BE49-F238E27FC236}">
                <a16:creationId xmlns:a16="http://schemas.microsoft.com/office/drawing/2014/main" id="{1B964CA4-EDF5-C01C-F6DE-FA6965D91657}"/>
              </a:ext>
            </a:extLst>
          </p:cNvPr>
          <p:cNvSpPr txBox="1"/>
          <p:nvPr/>
        </p:nvSpPr>
        <p:spPr>
          <a:xfrm>
            <a:off x="476811" y="2453491"/>
            <a:ext cx="11238378" cy="2530180"/>
          </a:xfrm>
          <a:prstGeom prst="rect">
            <a:avLst/>
          </a:prstGeom>
          <a:noFill/>
          <a:ln w="38100">
            <a:solidFill>
              <a:srgbClr val="3005CD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2110105" algn="l"/>
              </a:tabLst>
            </a:pP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Sáu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danh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riêng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chỉ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tên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(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Tên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Sáu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lẽ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đặt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theo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đình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Ở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miền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Nam,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cả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đình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thường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gọi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Hai.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Sáu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năm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đình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.)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Vì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thế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trường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này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chỉ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chuyển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thành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danh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riêng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nên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phải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viết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11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theme/theme1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1059</Words>
  <Application>Microsoft Office PowerPoint</Application>
  <PresentationFormat>Widescreen</PresentationFormat>
  <Paragraphs>65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Algerian</vt:lpstr>
      <vt:lpstr>Arial</vt:lpstr>
      <vt:lpstr>Calibri</vt:lpstr>
      <vt:lpstr>Calibri Light</vt:lpstr>
      <vt:lpstr>ITC Avant Garde Std Bk</vt:lpstr>
      <vt:lpstr>MS Mincho</vt:lpstr>
      <vt:lpstr>Tahoma</vt:lpstr>
      <vt:lpstr>Times New Roman</vt:lpstr>
      <vt:lpstr>Wingdings</vt:lpstr>
      <vt:lpstr>Chủ đề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Bản trình bày PowerPoint</dc:title>
  <dc:creator>Thúy Mai</dc:creator>
  <cp:lastModifiedBy>DELL</cp:lastModifiedBy>
  <cp:revision>40</cp:revision>
  <dcterms:created xsi:type="dcterms:W3CDTF">2022-07-01T01:24:15Z</dcterms:created>
  <dcterms:modified xsi:type="dcterms:W3CDTF">2022-10-24T01:17:27Z</dcterms:modified>
</cp:coreProperties>
</file>