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6"/>
  </p:notesMasterIdLst>
  <p:handoutMasterIdLst>
    <p:handoutMasterId r:id="rId17"/>
  </p:handoutMasterIdLst>
  <p:sldIdLst>
    <p:sldId id="256" r:id="rId3"/>
    <p:sldId id="3357" r:id="rId4"/>
    <p:sldId id="295" r:id="rId5"/>
    <p:sldId id="3081" r:id="rId6"/>
    <p:sldId id="3366" r:id="rId7"/>
    <p:sldId id="3309" r:id="rId8"/>
    <p:sldId id="3367" r:id="rId9"/>
    <p:sldId id="3361" r:id="rId10"/>
    <p:sldId id="3362" r:id="rId11"/>
    <p:sldId id="3328" r:id="rId12"/>
    <p:sldId id="3360" r:id="rId13"/>
    <p:sldId id="3368" r:id="rId14"/>
    <p:sldId id="3363" r:id="rId15"/>
  </p:sldIdLst>
  <p:sldSz cx="12192000" cy="6858000"/>
  <p:notesSz cx="6858000" cy="9144000"/>
  <p:embeddedFontLst>
    <p:embeddedFont>
      <p:font typeface="Bahnschrift Condensed" panose="020B0502040204020203" pitchFamily="34" charset="0"/>
      <p:regular r:id="rId18"/>
      <p:bold r:id="rId19"/>
    </p:embeddedFont>
    <p:embeddedFont>
      <p:font typeface="Segoe Print" panose="02000600000000000000" pitchFamily="2" charset="0"/>
      <p:regular r:id="rId20"/>
      <p:bold r:id="rId21"/>
    </p:embeddedFont>
    <p:embeddedFont>
      <p:font typeface="Calibri" panose="020F0502020204030204" pitchFamily="34" charset="0"/>
      <p:regular r:id="rId22"/>
      <p:bold r:id="rId23"/>
      <p:italic r:id="rId24"/>
      <p:boldItalic r:id="rId25"/>
    </p:embeddedFont>
    <p:embeddedFont>
      <p:font typeface="Bahnschrift SemiBold SemiConden" panose="020B0502040204020203" pitchFamily="34" charset="0"/>
      <p:bold r:id="rId26"/>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DDEEB"/>
    <a:srgbClr val="CCFF99"/>
    <a:srgbClr val="FFCCFF"/>
    <a:srgbClr val="002060"/>
    <a:srgbClr val="D34CD6"/>
    <a:srgbClr val="35B6B4"/>
    <a:srgbClr val="FF6600"/>
    <a:srgbClr val="84ACB6"/>
    <a:srgbClr val="9C51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p:cViewPr varScale="1">
        <p:scale>
          <a:sx n="70" d="100"/>
          <a:sy n="70" d="100"/>
        </p:scale>
        <p:origin x="90" y="144"/>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10/14/24</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10/14/24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3</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841811" y="259774"/>
            <a:ext cx="7377953" cy="954107"/>
          </a:xfrm>
          <a:prstGeom prst="rect">
            <a:avLst/>
          </a:prstGeom>
          <a:noFill/>
        </p:spPr>
        <p:txBody>
          <a:bodyPr wrap="square" rtlCol="0">
            <a:spAutoFit/>
          </a:bodyPr>
          <a:lstStyle/>
          <a:p>
            <a:pPr algn="ctr"/>
            <a:r>
              <a:rPr lang="vi-VN" sz="2800" dirty="0">
                <a:solidFill>
                  <a:schemeClr val="accent5">
                    <a:lumMod val="75000"/>
                  </a:schemeClr>
                </a:solidFill>
              </a:rPr>
              <a:t>ĐẠO ĐỨC, PHÁP LUẬT </a:t>
            </a:r>
          </a:p>
          <a:p>
            <a:pPr algn="ctr"/>
            <a:r>
              <a:rPr lang="vi-VN" sz="2800" dirty="0">
                <a:solidFill>
                  <a:schemeClr val="accent5">
                    <a:lumMod val="75000"/>
                  </a:schemeClr>
                </a:solidFill>
              </a:rPr>
              <a:t>VÀ VĂN HOÁ TRONG MÔI TRƯỜNG SỐ</a:t>
            </a:r>
            <a:endParaRPr lang="en-US" sz="2800" dirty="0">
              <a:solidFill>
                <a:schemeClr val="accent5">
                  <a:lumMod val="75000"/>
                </a:schemeClr>
              </a:solidFill>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097740" y="2319594"/>
            <a:ext cx="7485531" cy="2015039"/>
          </a:xfrm>
          <a:prstGeom prst="rect">
            <a:avLst/>
          </a:prstGeom>
          <a:noFill/>
          <a:ln>
            <a:noFill/>
          </a:ln>
        </p:spPr>
        <p:txBody>
          <a:bodyPr wrap="square" rtlCol="0">
            <a:spAutoFit/>
          </a:bodyPr>
          <a:lstStyle/>
          <a:p>
            <a:pPr algn="ctr">
              <a:lnSpc>
                <a:spcPct val="120000"/>
              </a:lnSpc>
            </a:pPr>
            <a:r>
              <a:rPr lang="en-US" sz="5500" b="1" dirty="0" err="1">
                <a:ln w="19050">
                  <a:solidFill>
                    <a:schemeClr val="bg1"/>
                  </a:solidFill>
                </a:ln>
                <a:solidFill>
                  <a:srgbClr val="002060"/>
                </a:solidFill>
                <a:latin typeface="Bahnschrift Condensed" panose="020B0502040204020203" pitchFamily="34" charset="0"/>
              </a:rPr>
              <a:t>Bài</a:t>
            </a:r>
            <a:r>
              <a:rPr lang="en-US" sz="5500" b="1" dirty="0">
                <a:ln w="19050">
                  <a:solidFill>
                    <a:schemeClr val="bg1"/>
                  </a:solidFill>
                </a:ln>
                <a:solidFill>
                  <a:srgbClr val="002060"/>
                </a:solidFill>
                <a:latin typeface="Bahnschrift Condensed" panose="020B0502040204020203" pitchFamily="34" charset="0"/>
              </a:rPr>
              <a:t> </a:t>
            </a:r>
            <a:r>
              <a:rPr lang="vi-VN" sz="5500" b="1" dirty="0">
                <a:ln w="19050">
                  <a:solidFill>
                    <a:schemeClr val="bg1"/>
                  </a:solidFill>
                </a:ln>
                <a:solidFill>
                  <a:srgbClr val="002060"/>
                </a:solidFill>
                <a:latin typeface="Bahnschrift Condensed" panose="020B0502040204020203" pitchFamily="34" charset="0"/>
              </a:rPr>
              <a:t>4</a:t>
            </a:r>
            <a:r>
              <a:rPr lang="en-US" sz="5500" b="1" dirty="0">
                <a:ln w="19050">
                  <a:solidFill>
                    <a:schemeClr val="bg1"/>
                  </a:solidFill>
                </a:ln>
                <a:solidFill>
                  <a:srgbClr val="002060"/>
                </a:solidFill>
                <a:latin typeface="Bahnschrift Condensed" panose="020B0502040204020203" pitchFamily="34" charset="0"/>
              </a:rPr>
              <a:t>. MỘT SỐ VẤN ĐỀ PHÁP LÍ </a:t>
            </a:r>
          </a:p>
          <a:p>
            <a:pPr algn="ctr">
              <a:lnSpc>
                <a:spcPct val="120000"/>
              </a:lnSpc>
            </a:pPr>
            <a:r>
              <a:rPr lang="en-US" sz="5500" b="1" dirty="0">
                <a:ln w="19050">
                  <a:solidFill>
                    <a:schemeClr val="bg1"/>
                  </a:solidFill>
                </a:ln>
                <a:solidFill>
                  <a:srgbClr val="002060"/>
                </a:solidFill>
                <a:latin typeface="Bahnschrift Condensed" panose="020B0502040204020203" pitchFamily="34" charset="0"/>
              </a:rPr>
              <a:t>VỀ SỬ DỤNG DỊCH VỤ INTERNET</a:t>
            </a:r>
            <a:endParaRPr lang="vi-VN" sz="55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40911" y="1096902"/>
            <a:ext cx="8856910" cy="259078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091575" y="1491817"/>
            <a:ext cx="9373661" cy="1938992"/>
          </a:xfrm>
          <a:prstGeom prst="rect">
            <a:avLst/>
          </a:prstGeom>
          <a:noFill/>
        </p:spPr>
        <p:txBody>
          <a:bodyPr wrap="square" rtlCol="0">
            <a:spAutoFit/>
          </a:bodyPr>
          <a:lstStyle/>
          <a:p>
            <a:pPr algn="ctr"/>
            <a:r>
              <a:rPr lang="en-US" sz="6000" dirty="0">
                <a:solidFill>
                  <a:schemeClr val="accent3">
                    <a:lumMod val="50000"/>
                  </a:schemeClr>
                </a:solidFill>
                <a:latin typeface="+mj-lt"/>
              </a:rPr>
              <a:t>2. SỬ DỤNG DỊCH VỤ INTERNET ĐÚNG LUẬT</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28"/>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3"/>
                                        </p:tgtEl>
                                      </p:cBhvr>
                                      <p:by x="150000" y="150000"/>
                                    </p:animScale>
                                  </p:childTnLst>
                                </p:cTn>
                              </p:par>
                              <p:par>
                                <p:cTn id="11" presetID="6" presetClass="emph" presetSubtype="0" repeatCount="indefinite" fill="hold" grpId="0" nodeType="withEffect">
                                  <p:stCondLst>
                                    <p:cond delay="0"/>
                                  </p:stCondLst>
                                  <p:childTnLst>
                                    <p:animScale>
                                      <p:cBhvr>
                                        <p:cTn id="12" dur="1000" fill="hold"/>
                                        <p:tgtEl>
                                          <p:spTgt spid="2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2"/>
                                        </p:tgtEl>
                                      </p:cBhvr>
                                      <p:by x="150000" y="150000"/>
                                    </p:animScale>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5" y="444433"/>
            <a:ext cx="10649995" cy="5694086"/>
            <a:chOff x="1117200" y="3528268"/>
            <a:chExt cx="10337399" cy="779243"/>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79243"/>
              <a:chOff x="1493120" y="3891280"/>
              <a:chExt cx="10337399" cy="779243"/>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675447"/>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49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vi-VN"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2</a:t>
                </a: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err="1">
                  <a:solidFill>
                    <a:srgbClr val="002060"/>
                  </a:solidFill>
                  <a:latin typeface="UTM Avo" panose="02040603050506020204" pitchFamily="18" charset="0"/>
                  <a:cs typeface="Times New Roman" panose="02020603050405020304" pitchFamily="18" charset="0"/>
                </a:rPr>
                <a:t>Sử</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dụng</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dịch</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vụ</a:t>
              </a:r>
              <a:r>
                <a:rPr lang="en-US" sz="2400" b="1" dirty="0">
                  <a:solidFill>
                    <a:srgbClr val="002060"/>
                  </a:solidFill>
                  <a:latin typeface="UTM Avo" panose="02040603050506020204" pitchFamily="18" charset="0"/>
                  <a:cs typeface="Times New Roman" panose="02020603050405020304" pitchFamily="18" charset="0"/>
                </a:rPr>
                <a:t> Internet </a:t>
              </a:r>
              <a:r>
                <a:rPr lang="en-US" sz="2400" b="1" dirty="0" err="1">
                  <a:solidFill>
                    <a:srgbClr val="002060"/>
                  </a:solidFill>
                  <a:latin typeface="UTM Avo" panose="02040603050506020204" pitchFamily="18" charset="0"/>
                  <a:cs typeface="Times New Roman" panose="02020603050405020304" pitchFamily="18" charset="0"/>
                </a:rPr>
                <a:t>đúng</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luật</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1" name="TextBox 10">
            <a:extLst>
              <a:ext uri="{FF2B5EF4-FFF2-40B4-BE49-F238E27FC236}">
                <a16:creationId xmlns:a16="http://schemas.microsoft.com/office/drawing/2014/main" id="{5B036CE8-6186-9230-2089-6F887C7A2071}"/>
              </a:ext>
            </a:extLst>
          </p:cNvPr>
          <p:cNvSpPr txBox="1"/>
          <p:nvPr/>
        </p:nvSpPr>
        <p:spPr>
          <a:xfrm>
            <a:off x="1068410" y="1519588"/>
            <a:ext cx="9859566" cy="3323987"/>
          </a:xfrm>
          <a:prstGeom prst="rect">
            <a:avLst/>
          </a:prstGeom>
          <a:noFill/>
        </p:spPr>
        <p:txBody>
          <a:bodyPr wrap="square">
            <a:spAutoFit/>
          </a:bodyPr>
          <a:lstStyle/>
          <a:p>
            <a:pPr>
              <a:lnSpc>
                <a:spcPct val="150000"/>
              </a:lnSpc>
            </a:pPr>
            <a:r>
              <a:rPr lang="vi-VN" sz="2000" b="1" dirty="0">
                <a:solidFill>
                  <a:srgbClr val="231F20"/>
                </a:solidFill>
                <a:effectLst/>
                <a:latin typeface="Arial-BoldMT"/>
              </a:rPr>
              <a:t>1.</a:t>
            </a:r>
            <a:r>
              <a:rPr lang="vi-VN" sz="2000" b="1" dirty="0">
                <a:solidFill>
                  <a:srgbClr val="231F20"/>
                </a:solidFill>
                <a:effectLst/>
                <a:latin typeface="Arial" panose="020B0604020202020204" pitchFamily="34" charset="0"/>
              </a:rPr>
              <a:t> Những hành động nào sau đây vi phạm pháp luật, trái đạo đức, thiếu văn hoá? </a:t>
            </a:r>
            <a:endParaRPr lang="vi-VN" sz="2000" b="1" dirty="0"/>
          </a:p>
          <a:p>
            <a:pPr>
              <a:lnSpc>
                <a:spcPct val="150000"/>
              </a:lnSpc>
            </a:pPr>
            <a:r>
              <a:rPr lang="vi-VN" sz="2000" dirty="0">
                <a:solidFill>
                  <a:srgbClr val="231F20"/>
                </a:solidFill>
                <a:effectLst/>
                <a:latin typeface="Arial" panose="020B0604020202020204" pitchFamily="34" charset="0"/>
              </a:rPr>
              <a:t>A. Tải về một hình ảnh trên Internet khi chưa có sự cho phép của chủ sở hữu và sử dụng như là của mình. </a:t>
            </a:r>
            <a:endParaRPr lang="vi-VN" sz="2000" dirty="0"/>
          </a:p>
          <a:p>
            <a:pPr>
              <a:lnSpc>
                <a:spcPct val="150000"/>
              </a:lnSpc>
            </a:pPr>
            <a:r>
              <a:rPr lang="vi-VN" sz="2000" dirty="0">
                <a:solidFill>
                  <a:srgbClr val="231F20"/>
                </a:solidFill>
                <a:effectLst/>
                <a:latin typeface="Arial" panose="020B0604020202020204" pitchFamily="34" charset="0"/>
              </a:rPr>
              <a:t>B. Sử dụng ngôn ngữ phản cảm khi giao tiếp trên mạng xã hội. </a:t>
            </a:r>
            <a:endParaRPr lang="vi-VN" sz="2000" dirty="0"/>
          </a:p>
          <a:p>
            <a:pPr>
              <a:lnSpc>
                <a:spcPct val="150000"/>
              </a:lnSpc>
            </a:pPr>
            <a:r>
              <a:rPr lang="vi-VN" sz="2000" dirty="0">
                <a:solidFill>
                  <a:srgbClr val="231F20"/>
                </a:solidFill>
                <a:effectLst/>
                <a:latin typeface="Arial" panose="020B0604020202020204" pitchFamily="34" charset="0"/>
              </a:rPr>
              <a:t>C. Chúc mừng sinh nhật bạn trên mạng xã hội. </a:t>
            </a:r>
            <a:endParaRPr lang="vi-VN" sz="2000" dirty="0"/>
          </a:p>
          <a:p>
            <a:pPr>
              <a:lnSpc>
                <a:spcPct val="150000"/>
              </a:lnSpc>
            </a:pPr>
            <a:r>
              <a:rPr lang="vi-VN" sz="2000" dirty="0">
                <a:solidFill>
                  <a:srgbClr val="231F20"/>
                </a:solidFill>
                <a:effectLst/>
                <a:latin typeface="Arial" panose="020B0604020202020204" pitchFamily="34" charset="0"/>
              </a:rPr>
              <a:t>D. Đăng hình ảnh, video bôi nhọ, xúc phạm tập thể hoặc cá nhân lên mạng. </a:t>
            </a:r>
          </a:p>
        </p:txBody>
      </p:sp>
      <p:sp>
        <p:nvSpPr>
          <p:cNvPr id="12" name="Oval 11">
            <a:extLst>
              <a:ext uri="{FF2B5EF4-FFF2-40B4-BE49-F238E27FC236}">
                <a16:creationId xmlns:a16="http://schemas.microsoft.com/office/drawing/2014/main" id="{D4662637-9717-CC0F-2CC1-18BA5B9FB42B}"/>
              </a:ext>
            </a:extLst>
          </p:cNvPr>
          <p:cNvSpPr/>
          <p:nvPr/>
        </p:nvSpPr>
        <p:spPr>
          <a:xfrm>
            <a:off x="1061873" y="2578322"/>
            <a:ext cx="404301" cy="41978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D0D851C-341A-C777-F9FC-45FF25BD4863}"/>
              </a:ext>
            </a:extLst>
          </p:cNvPr>
          <p:cNvSpPr/>
          <p:nvPr/>
        </p:nvSpPr>
        <p:spPr>
          <a:xfrm>
            <a:off x="1061872" y="3460812"/>
            <a:ext cx="404301" cy="41978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843A77C-0610-BA00-44E1-2299DF4915BA}"/>
              </a:ext>
            </a:extLst>
          </p:cNvPr>
          <p:cNvSpPr/>
          <p:nvPr/>
        </p:nvSpPr>
        <p:spPr>
          <a:xfrm>
            <a:off x="1061871" y="4373538"/>
            <a:ext cx="404301" cy="41978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10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ircle(in)">
                                      <p:cBhvr>
                                        <p:cTn id="14" dur="2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5" y="444433"/>
            <a:ext cx="10649995" cy="5694086"/>
            <a:chOff x="1117200" y="3528268"/>
            <a:chExt cx="10337399" cy="779243"/>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79243"/>
              <a:chOff x="1493120" y="3891280"/>
              <a:chExt cx="10337399" cy="779243"/>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675447"/>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49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vi-VN"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2</a:t>
                </a: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err="1">
                  <a:solidFill>
                    <a:srgbClr val="002060"/>
                  </a:solidFill>
                  <a:latin typeface="UTM Avo" panose="02040603050506020204" pitchFamily="18" charset="0"/>
                  <a:cs typeface="Times New Roman" panose="02020603050405020304" pitchFamily="18" charset="0"/>
                </a:rPr>
                <a:t>Sử</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dụng</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dịch</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vụ</a:t>
              </a:r>
              <a:r>
                <a:rPr lang="en-US" sz="2400" b="1" dirty="0">
                  <a:solidFill>
                    <a:srgbClr val="002060"/>
                  </a:solidFill>
                  <a:latin typeface="UTM Avo" panose="02040603050506020204" pitchFamily="18" charset="0"/>
                  <a:cs typeface="Times New Roman" panose="02020603050405020304" pitchFamily="18" charset="0"/>
                </a:rPr>
                <a:t> Internet </a:t>
              </a:r>
              <a:r>
                <a:rPr lang="en-US" sz="2400" b="1" dirty="0" err="1">
                  <a:solidFill>
                    <a:srgbClr val="002060"/>
                  </a:solidFill>
                  <a:latin typeface="UTM Avo" panose="02040603050506020204" pitchFamily="18" charset="0"/>
                  <a:cs typeface="Times New Roman" panose="02020603050405020304" pitchFamily="18" charset="0"/>
                </a:rPr>
                <a:t>đúng</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luật</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1" name="TextBox 10">
            <a:extLst>
              <a:ext uri="{FF2B5EF4-FFF2-40B4-BE49-F238E27FC236}">
                <a16:creationId xmlns:a16="http://schemas.microsoft.com/office/drawing/2014/main" id="{5B036CE8-6186-9230-2089-6F887C7A2071}"/>
              </a:ext>
            </a:extLst>
          </p:cNvPr>
          <p:cNvSpPr txBox="1"/>
          <p:nvPr/>
        </p:nvSpPr>
        <p:spPr>
          <a:xfrm>
            <a:off x="1068410" y="1519588"/>
            <a:ext cx="9859566" cy="958660"/>
          </a:xfrm>
          <a:prstGeom prst="rect">
            <a:avLst/>
          </a:prstGeom>
          <a:noFill/>
        </p:spPr>
        <p:txBody>
          <a:bodyPr wrap="square">
            <a:spAutoFit/>
          </a:bodyPr>
          <a:lstStyle/>
          <a:p>
            <a:pPr>
              <a:lnSpc>
                <a:spcPct val="150000"/>
              </a:lnSpc>
            </a:pPr>
            <a:r>
              <a:rPr lang="vi-VN" sz="2000" b="1" dirty="0" smtClean="0">
                <a:solidFill>
                  <a:srgbClr val="231F20"/>
                </a:solidFill>
                <a:effectLst/>
                <a:latin typeface="Arial-BoldMT"/>
              </a:rPr>
              <a:t>2.</a:t>
            </a:r>
            <a:r>
              <a:rPr lang="vi-VN" sz="2000" b="1" dirty="0" smtClean="0">
                <a:solidFill>
                  <a:srgbClr val="231F20"/>
                </a:solidFill>
                <a:effectLst/>
                <a:latin typeface="Arial" panose="020B0604020202020204" pitchFamily="34" charset="0"/>
              </a:rPr>
              <a:t> Em hãy kể thêm một số hành vi vi phạm pháp luật, trái đạo đức, thiếu văn hoá của người sử dụng dịch vụ Internet.</a:t>
            </a:r>
            <a:endParaRPr lang="en-US" sz="2000" b="1" dirty="0"/>
          </a:p>
        </p:txBody>
      </p:sp>
    </p:spTree>
    <p:extLst>
      <p:ext uri="{BB962C8B-B14F-4D97-AF65-F5344CB8AC3E}">
        <p14:creationId xmlns:p14="http://schemas.microsoft.com/office/powerpoint/2010/main" val="378748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06816" y="342046"/>
            <a:ext cx="664186" cy="662001"/>
          </a:xfrm>
          <a:prstGeom prst="rect">
            <a:avLst/>
          </a:prstGeom>
        </p:spPr>
      </p:pic>
      <p:sp>
        <p:nvSpPr>
          <p:cNvPr id="3" name="TextBox 2">
            <a:extLst>
              <a:ext uri="{FF2B5EF4-FFF2-40B4-BE49-F238E27FC236}">
                <a16:creationId xmlns:a16="http://schemas.microsoft.com/office/drawing/2014/main" id="{F47716B9-5D57-3C07-62FA-7D651BDB0634}"/>
              </a:ext>
            </a:extLst>
          </p:cNvPr>
          <p:cNvSpPr txBox="1"/>
          <p:nvPr/>
        </p:nvSpPr>
        <p:spPr>
          <a:xfrm>
            <a:off x="1171002" y="342046"/>
            <a:ext cx="10151422" cy="872034"/>
          </a:xfrm>
          <a:prstGeom prst="rect">
            <a:avLst/>
          </a:prstGeom>
          <a:noFill/>
        </p:spPr>
        <p:txBody>
          <a:bodyPr wrap="square">
            <a:spAutoFit/>
          </a:bodyPr>
          <a:lstStyle/>
          <a:p>
            <a:pPr>
              <a:lnSpc>
                <a:spcPct val="150000"/>
              </a:lnSpc>
            </a:pPr>
            <a:r>
              <a:rPr lang="vi-VN" sz="1800" b="1" i="1" dirty="0">
                <a:solidFill>
                  <a:srgbClr val="231F20"/>
                </a:solidFill>
                <a:effectLst/>
                <a:latin typeface="Arial" panose="020B0604020202020204" pitchFamily="34" charset="0"/>
              </a:rPr>
              <a:t>a) Những hành vi vi phạm pháp luật, trái đạo đức, thiếu văn hoá khi hoạt động trong môi trường số </a:t>
            </a:r>
            <a:endParaRPr lang="vi-VN" dirty="0"/>
          </a:p>
        </p:txBody>
      </p:sp>
      <p:pic>
        <p:nvPicPr>
          <p:cNvPr id="5" name="Picture 4">
            <a:extLst>
              <a:ext uri="{FF2B5EF4-FFF2-40B4-BE49-F238E27FC236}">
                <a16:creationId xmlns:a16="http://schemas.microsoft.com/office/drawing/2014/main" id="{C0B9D9F8-7A7D-D547-19E9-4A3666533411}"/>
              </a:ext>
            </a:extLst>
          </p:cNvPr>
          <p:cNvPicPr>
            <a:picLocks noChangeAspect="1"/>
          </p:cNvPicPr>
          <p:nvPr/>
        </p:nvPicPr>
        <p:blipFill>
          <a:blip r:embed="rId3"/>
          <a:stretch>
            <a:fillRect/>
          </a:stretch>
        </p:blipFill>
        <p:spPr>
          <a:xfrm>
            <a:off x="887104" y="1487607"/>
            <a:ext cx="10096533" cy="4408226"/>
          </a:xfrm>
          <a:prstGeom prst="rect">
            <a:avLst/>
          </a:prstGeom>
        </p:spPr>
      </p:pic>
    </p:spTree>
    <p:extLst>
      <p:ext uri="{BB962C8B-B14F-4D97-AF65-F5344CB8AC3E}">
        <p14:creationId xmlns:p14="http://schemas.microsoft.com/office/powerpoint/2010/main" val="3091187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297085-0DDC-EFE9-9E57-A010862DFE28}"/>
              </a:ext>
            </a:extLst>
          </p:cNvPr>
          <p:cNvPicPr>
            <a:picLocks noChangeAspect="1"/>
          </p:cNvPicPr>
          <p:nvPr/>
        </p:nvPicPr>
        <p:blipFill>
          <a:blip r:embed="rId2"/>
          <a:stretch>
            <a:fillRect/>
          </a:stretch>
        </p:blipFill>
        <p:spPr>
          <a:xfrm>
            <a:off x="1697691" y="2832847"/>
            <a:ext cx="1741394" cy="2447365"/>
          </a:xfrm>
          <a:prstGeom prst="rect">
            <a:avLst/>
          </a:prstGeom>
        </p:spPr>
      </p:pic>
      <p:sp>
        <p:nvSpPr>
          <p:cNvPr id="4" name="Speech Bubble: Rectangle with Corners Rounded 3">
            <a:extLst>
              <a:ext uri="{FF2B5EF4-FFF2-40B4-BE49-F238E27FC236}">
                <a16:creationId xmlns:a16="http://schemas.microsoft.com/office/drawing/2014/main" id="{5A798BBC-2022-9783-3B93-35382B6F56B7}"/>
              </a:ext>
            </a:extLst>
          </p:cNvPr>
          <p:cNvSpPr/>
          <p:nvPr/>
        </p:nvSpPr>
        <p:spPr>
          <a:xfrm>
            <a:off x="3971364" y="726142"/>
            <a:ext cx="6786283" cy="2877670"/>
          </a:xfrm>
          <a:prstGeom prst="wedgeRoundRectCallout">
            <a:avLst>
              <a:gd name="adj1" fmla="val -57689"/>
              <a:gd name="adj2" fmla="val 36526"/>
              <a:gd name="adj3" fmla="val 16667"/>
            </a:avLst>
          </a:prstGeom>
          <a:solidFill>
            <a:srgbClr val="FDDEEB"/>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vi-VN" sz="1800" dirty="0">
                <a:solidFill>
                  <a:srgbClr val="231F20"/>
                </a:solidFill>
                <a:effectLst/>
                <a:latin typeface="Arial" panose="020B0604020202020204" pitchFamily="34" charset="0"/>
              </a:rPr>
              <a:t>Công nghệ kĩ thuật số giúp cho mọi việc của con người trong lao động, sản xuất, học tập hay giải trí,... thuận tiện, dễ dàng và nhanh chóng hơn. Bên cạnh những tác động tích cực đó, công nghệ kĩ thuật số cũng có những tác động tiêu cực đến con người. Em hãy thảo luận với bạn và kể ra một </a:t>
            </a:r>
            <a:endParaRPr lang="vi-VN" dirty="0"/>
          </a:p>
          <a:p>
            <a:pPr>
              <a:lnSpc>
                <a:spcPct val="150000"/>
              </a:lnSpc>
            </a:pPr>
            <a:r>
              <a:rPr lang="vi-VN" sz="1800" dirty="0">
                <a:solidFill>
                  <a:srgbClr val="231F20"/>
                </a:solidFill>
                <a:effectLst/>
                <a:latin typeface="Arial" panose="020B0604020202020204" pitchFamily="34" charset="0"/>
              </a:rPr>
              <a:t>vài tác động tiêu cực đó. </a:t>
            </a:r>
            <a:endParaRPr lang="en-US" dirty="0"/>
          </a:p>
        </p:txBody>
      </p:sp>
    </p:spTree>
    <p:extLst>
      <p:ext uri="{BB962C8B-B14F-4D97-AF65-F5344CB8AC3E}">
        <p14:creationId xmlns:p14="http://schemas.microsoft.com/office/powerpoint/2010/main" val="332499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50999" y="1121753"/>
            <a:ext cx="9730899" cy="181694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350307" y="1369109"/>
            <a:ext cx="10210800" cy="1446550"/>
          </a:xfrm>
          <a:prstGeom prst="rect">
            <a:avLst/>
          </a:prstGeom>
          <a:noFill/>
        </p:spPr>
        <p:txBody>
          <a:bodyPr wrap="square" rtlCol="0">
            <a:spAutoFit/>
          </a:bodyPr>
          <a:lstStyle/>
          <a:p>
            <a:pPr algn="ctr"/>
            <a:r>
              <a:rPr lang="vi-VN" sz="4400" dirty="0">
                <a:solidFill>
                  <a:schemeClr val="accent3">
                    <a:lumMod val="50000"/>
                  </a:schemeClr>
                </a:solidFill>
                <a:latin typeface="Bahnschrift SemiBold SemiConden" panose="020B0502040204020203" pitchFamily="34" charset="0"/>
              </a:rPr>
              <a:t>	1. MỘT SỐ TÁC ĐỘNG TIÊU CỰC CỦA CÔNG NGHỆ KĨ THUẬT SỐ</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010" y="3313761"/>
            <a:ext cx="3125460" cy="3116084"/>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55057" y="500840"/>
            <a:ext cx="10649995" cy="5496828"/>
            <a:chOff x="1117200" y="3528268"/>
            <a:chExt cx="10337399" cy="752248"/>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52248"/>
              <a:chOff x="1493120" y="3891280"/>
              <a:chExt cx="10337399" cy="752248"/>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68081"/>
                <a:ext cx="10337000" cy="675447"/>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err="1">
                  <a:solidFill>
                    <a:srgbClr val="002060"/>
                  </a:solidFill>
                  <a:latin typeface="UTM Avo" panose="02040603050506020204" pitchFamily="18" charset="0"/>
                  <a:cs typeface="Times New Roman" panose="02020603050405020304" pitchFamily="18" charset="0"/>
                </a:rPr>
                <a:t>Mặt</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trái</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của</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công</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nghệ</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kĩ</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thuật</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số</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id="{D9F9823B-E28B-57CA-53DF-9735D5CBDADD}"/>
              </a:ext>
            </a:extLst>
          </p:cNvPr>
          <p:cNvSpPr txBox="1"/>
          <p:nvPr/>
        </p:nvSpPr>
        <p:spPr>
          <a:xfrm>
            <a:off x="1497168" y="1389641"/>
            <a:ext cx="8884024" cy="2862322"/>
          </a:xfrm>
          <a:prstGeom prst="rect">
            <a:avLst/>
          </a:prstGeom>
          <a:noFill/>
        </p:spPr>
        <p:txBody>
          <a:bodyPr wrap="square">
            <a:spAutoFit/>
          </a:bodyPr>
          <a:lstStyle/>
          <a:p>
            <a:pPr>
              <a:lnSpc>
                <a:spcPct val="150000"/>
              </a:lnSpc>
            </a:pPr>
            <a:r>
              <a:rPr lang="vi-VN" sz="2000" b="1" dirty="0">
                <a:solidFill>
                  <a:srgbClr val="231F20"/>
                </a:solidFill>
                <a:effectLst/>
                <a:latin typeface="Arial-BoldMT"/>
              </a:rPr>
              <a:t>1.</a:t>
            </a:r>
            <a:r>
              <a:rPr lang="vi-VN" sz="2000" dirty="0">
                <a:solidFill>
                  <a:srgbClr val="231F20"/>
                </a:solidFill>
                <a:effectLst/>
                <a:latin typeface="Arial" panose="020B0604020202020204" pitchFamily="34" charset="0"/>
              </a:rPr>
              <a:t> Chọn những phương án nói về tác động tiêu cực của công nghệ kĩ thuật số tới đời sống con người và xã hội. </a:t>
            </a:r>
            <a:endParaRPr lang="vi-VN" sz="2000" dirty="0"/>
          </a:p>
          <a:p>
            <a:pPr>
              <a:lnSpc>
                <a:spcPct val="150000"/>
              </a:lnSpc>
            </a:pPr>
            <a:r>
              <a:rPr lang="vi-VN" sz="2000" dirty="0">
                <a:effectLst/>
                <a:latin typeface="Arial" panose="020B0604020202020204" pitchFamily="34" charset="0"/>
              </a:rPr>
              <a:t>A.</a:t>
            </a:r>
            <a:r>
              <a:rPr lang="vi-VN" sz="2000" dirty="0">
                <a:solidFill>
                  <a:srgbClr val="231F20"/>
                </a:solidFill>
                <a:effectLst/>
                <a:latin typeface="Arial" panose="020B0604020202020204" pitchFamily="34" charset="0"/>
              </a:rPr>
              <a:t> Quyền riêng tư dễ bị ảnh hưởng. </a:t>
            </a:r>
            <a:endParaRPr lang="vi-VN" sz="2000" dirty="0"/>
          </a:p>
          <a:p>
            <a:pPr>
              <a:lnSpc>
                <a:spcPct val="150000"/>
              </a:lnSpc>
            </a:pPr>
            <a:r>
              <a:rPr lang="vi-VN" sz="2000" dirty="0">
                <a:effectLst/>
                <a:latin typeface="Arial" panose="020B0604020202020204" pitchFamily="34" charset="0"/>
              </a:rPr>
              <a:t>B. </a:t>
            </a:r>
            <a:r>
              <a:rPr lang="vi-VN" sz="2000" dirty="0">
                <a:solidFill>
                  <a:srgbClr val="231F20"/>
                </a:solidFill>
                <a:effectLst/>
                <a:latin typeface="Arial" panose="020B0604020202020204" pitchFamily="34" charset="0"/>
              </a:rPr>
              <a:t>Dữ liệu tài khoản ngân hàng bị đánh cắp. </a:t>
            </a:r>
            <a:endParaRPr lang="vi-VN" sz="2000" dirty="0"/>
          </a:p>
          <a:p>
            <a:pPr>
              <a:lnSpc>
                <a:spcPct val="150000"/>
              </a:lnSpc>
            </a:pPr>
            <a:r>
              <a:rPr lang="vi-VN" sz="2000" dirty="0">
                <a:solidFill>
                  <a:srgbClr val="231F20"/>
                </a:solidFill>
                <a:effectLst/>
                <a:latin typeface="Arial" panose="020B0604020202020204" pitchFamily="34" charset="0"/>
              </a:rPr>
              <a:t>C. Giao dịch trong thương mại tăng nhanh nhờ ứng dụng ngân hàng số. </a:t>
            </a:r>
            <a:endParaRPr lang="vi-VN" sz="2000" dirty="0"/>
          </a:p>
          <a:p>
            <a:pPr>
              <a:lnSpc>
                <a:spcPct val="150000"/>
              </a:lnSpc>
            </a:pPr>
            <a:r>
              <a:rPr lang="vi-VN" sz="2000" dirty="0">
                <a:solidFill>
                  <a:srgbClr val="231F20"/>
                </a:solidFill>
                <a:effectLst/>
                <a:latin typeface="Arial" panose="020B0604020202020204" pitchFamily="34" charset="0"/>
              </a:rPr>
              <a:t>D. Ô nhiễm do rác thải từ những thiết bị công nghệ số lỗi thời. </a:t>
            </a:r>
          </a:p>
        </p:txBody>
      </p:sp>
      <p:sp>
        <p:nvSpPr>
          <p:cNvPr id="2" name="Oval 1"/>
          <p:cNvSpPr/>
          <p:nvPr/>
        </p:nvSpPr>
        <p:spPr>
          <a:xfrm>
            <a:off x="1411059" y="2370702"/>
            <a:ext cx="458684" cy="413442"/>
          </a:xfrm>
          <a:prstGeom prst="ellipse">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a:t>
            </a:r>
            <a:endParaRPr lang="en-US" dirty="0"/>
          </a:p>
        </p:txBody>
      </p:sp>
      <p:sp>
        <p:nvSpPr>
          <p:cNvPr id="11" name="Oval 10"/>
          <p:cNvSpPr/>
          <p:nvPr/>
        </p:nvSpPr>
        <p:spPr>
          <a:xfrm>
            <a:off x="1375726" y="2834155"/>
            <a:ext cx="494017" cy="415099"/>
          </a:xfrm>
          <a:prstGeom prst="ellipse">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B</a:t>
            </a:r>
            <a:endParaRPr lang="en-US" dirty="0"/>
          </a:p>
        </p:txBody>
      </p:sp>
      <p:sp>
        <p:nvSpPr>
          <p:cNvPr id="12" name="Oval 11"/>
          <p:cNvSpPr/>
          <p:nvPr/>
        </p:nvSpPr>
        <p:spPr>
          <a:xfrm>
            <a:off x="1375727" y="3721799"/>
            <a:ext cx="450921" cy="450101"/>
          </a:xfrm>
          <a:prstGeom prst="ellipse">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D</a:t>
            </a:r>
            <a:endParaRPr lang="en-US" dirty="0"/>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92"/>
            <a:ext cx="10649995" cy="5694086"/>
            <a:chOff x="1117200" y="3528268"/>
            <a:chExt cx="10337399" cy="779243"/>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79243"/>
              <a:chOff x="1493120" y="3891280"/>
              <a:chExt cx="10337399" cy="779243"/>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675447"/>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err="1">
                  <a:solidFill>
                    <a:srgbClr val="002060"/>
                  </a:solidFill>
                  <a:latin typeface="UTM Avo" panose="02040603050506020204" pitchFamily="18" charset="0"/>
                  <a:cs typeface="Times New Roman" panose="02020603050405020304" pitchFamily="18" charset="0"/>
                </a:rPr>
                <a:t>Mặt</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trái</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của</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công</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nghệ</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kĩ</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thuật</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số</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id="{D9F9823B-E28B-57CA-53DF-9735D5CBDADD}"/>
              </a:ext>
            </a:extLst>
          </p:cNvPr>
          <p:cNvSpPr txBox="1"/>
          <p:nvPr/>
        </p:nvSpPr>
        <p:spPr>
          <a:xfrm>
            <a:off x="1497168" y="1389641"/>
            <a:ext cx="8884024" cy="1420325"/>
          </a:xfrm>
          <a:prstGeom prst="rect">
            <a:avLst/>
          </a:prstGeom>
          <a:noFill/>
        </p:spPr>
        <p:txBody>
          <a:bodyPr wrap="square">
            <a:spAutoFit/>
          </a:bodyPr>
          <a:lstStyle/>
          <a:p>
            <a:pPr>
              <a:lnSpc>
                <a:spcPct val="150000"/>
              </a:lnSpc>
            </a:pPr>
            <a:r>
              <a:rPr lang="en-US" sz="2000" b="1" dirty="0" err="1" smtClean="0">
                <a:solidFill>
                  <a:srgbClr val="231F20"/>
                </a:solidFill>
                <a:latin typeface="Arial-BoldMT"/>
              </a:rPr>
              <a:t>Thảo</a:t>
            </a:r>
            <a:r>
              <a:rPr lang="en-US" sz="2000" b="1" dirty="0" smtClean="0">
                <a:solidFill>
                  <a:srgbClr val="231F20"/>
                </a:solidFill>
                <a:latin typeface="Arial-BoldMT"/>
              </a:rPr>
              <a:t> </a:t>
            </a:r>
            <a:r>
              <a:rPr lang="en-US" sz="2000" b="1" dirty="0" err="1" smtClean="0">
                <a:solidFill>
                  <a:srgbClr val="231F20"/>
                </a:solidFill>
                <a:latin typeface="Arial-BoldMT"/>
              </a:rPr>
              <a:t>luận</a:t>
            </a:r>
            <a:r>
              <a:rPr lang="en-US" sz="2000" b="1" dirty="0" smtClean="0">
                <a:solidFill>
                  <a:srgbClr val="231F20"/>
                </a:solidFill>
                <a:latin typeface="Arial-BoldMT"/>
              </a:rPr>
              <a:t> </a:t>
            </a:r>
            <a:r>
              <a:rPr lang="en-US" sz="2000" b="1" dirty="0" err="1" smtClean="0">
                <a:solidFill>
                  <a:srgbClr val="231F20"/>
                </a:solidFill>
                <a:latin typeface="Arial-BoldMT"/>
              </a:rPr>
              <a:t>nhóm</a:t>
            </a:r>
            <a:r>
              <a:rPr lang="en-US" sz="2000" b="1" dirty="0" smtClean="0">
                <a:solidFill>
                  <a:srgbClr val="231F20"/>
                </a:solidFill>
                <a:latin typeface="Arial-BoldMT"/>
              </a:rPr>
              <a:t> </a:t>
            </a:r>
            <a:r>
              <a:rPr lang="en-US" sz="2000" b="1" dirty="0" err="1" smtClean="0">
                <a:solidFill>
                  <a:srgbClr val="231F20"/>
                </a:solidFill>
                <a:latin typeface="Arial-BoldMT"/>
              </a:rPr>
              <a:t>trả</a:t>
            </a:r>
            <a:r>
              <a:rPr lang="en-US" sz="2000" b="1" dirty="0" smtClean="0">
                <a:solidFill>
                  <a:srgbClr val="231F20"/>
                </a:solidFill>
                <a:latin typeface="Arial-BoldMT"/>
              </a:rPr>
              <a:t> </a:t>
            </a:r>
            <a:r>
              <a:rPr lang="en-US" sz="2000" b="1" dirty="0" err="1" smtClean="0">
                <a:solidFill>
                  <a:srgbClr val="231F20"/>
                </a:solidFill>
                <a:latin typeface="Arial-BoldMT"/>
              </a:rPr>
              <a:t>lời</a:t>
            </a:r>
            <a:r>
              <a:rPr lang="en-US" sz="2000" b="1" dirty="0" smtClean="0">
                <a:solidFill>
                  <a:srgbClr val="231F20"/>
                </a:solidFill>
                <a:latin typeface="Arial-BoldMT"/>
              </a:rPr>
              <a:t> </a:t>
            </a:r>
            <a:r>
              <a:rPr lang="en-US" sz="2000" b="1" dirty="0" err="1" smtClean="0">
                <a:solidFill>
                  <a:srgbClr val="231F20"/>
                </a:solidFill>
                <a:latin typeface="Arial-BoldMT"/>
              </a:rPr>
              <a:t>câu</a:t>
            </a:r>
            <a:r>
              <a:rPr lang="en-US" sz="2000" b="1" dirty="0" smtClean="0">
                <a:solidFill>
                  <a:srgbClr val="231F20"/>
                </a:solidFill>
                <a:latin typeface="Arial-BoldMT"/>
              </a:rPr>
              <a:t> </a:t>
            </a:r>
            <a:r>
              <a:rPr lang="en-US" sz="2000" b="1" dirty="0" err="1" smtClean="0">
                <a:solidFill>
                  <a:srgbClr val="231F20"/>
                </a:solidFill>
                <a:latin typeface="Arial-BoldMT"/>
              </a:rPr>
              <a:t>hỏi</a:t>
            </a:r>
            <a:r>
              <a:rPr lang="en-US" sz="2000" b="1" dirty="0" smtClean="0">
                <a:solidFill>
                  <a:srgbClr val="231F20"/>
                </a:solidFill>
                <a:latin typeface="Arial-BoldMT"/>
              </a:rPr>
              <a:t>:</a:t>
            </a:r>
          </a:p>
          <a:p>
            <a:pPr>
              <a:lnSpc>
                <a:spcPct val="150000"/>
              </a:lnSpc>
            </a:pPr>
            <a:r>
              <a:rPr lang="vi-VN" sz="2000" dirty="0" smtClean="0">
                <a:solidFill>
                  <a:srgbClr val="231F20"/>
                </a:solidFill>
                <a:effectLst/>
                <a:latin typeface="Arial" panose="020B0604020202020204" pitchFamily="34" charset="0"/>
              </a:rPr>
              <a:t> Em hãy kể thêm một vài tác động tiêu cực của công nghệ kĩ thuật số đối với xã hội</a:t>
            </a:r>
            <a:r>
              <a:rPr lang="en-US" sz="2000" dirty="0" smtClean="0">
                <a:solidFill>
                  <a:srgbClr val="231F20"/>
                </a:solidFill>
                <a:effectLst/>
                <a:latin typeface="Arial" panose="020B0604020202020204" pitchFamily="34" charset="0"/>
              </a:rPr>
              <a:t>?</a:t>
            </a:r>
            <a:endParaRPr lang="en-US" sz="2000" dirty="0"/>
          </a:p>
        </p:txBody>
      </p:sp>
    </p:spTree>
    <p:extLst>
      <p:ext uri="{BB962C8B-B14F-4D97-AF65-F5344CB8AC3E}">
        <p14:creationId xmlns:p14="http://schemas.microsoft.com/office/powerpoint/2010/main" val="325459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06816" y="342046"/>
            <a:ext cx="664186" cy="662001"/>
          </a:xfrm>
          <a:prstGeom prst="rect">
            <a:avLst/>
          </a:prstGeom>
        </p:spPr>
      </p:pic>
      <p:sp>
        <p:nvSpPr>
          <p:cNvPr id="2" name="TextBox 1"/>
          <p:cNvSpPr txBox="1"/>
          <p:nvPr/>
        </p:nvSpPr>
        <p:spPr>
          <a:xfrm>
            <a:off x="1171002" y="587826"/>
            <a:ext cx="10001395" cy="830997"/>
          </a:xfrm>
          <a:prstGeom prst="rect">
            <a:avLst/>
          </a:prstGeom>
          <a:noFill/>
        </p:spPr>
        <p:txBody>
          <a:bodyPr wrap="square" rtlCol="0">
            <a:spAutoFit/>
          </a:bodyPr>
          <a:lstStyle/>
          <a:p>
            <a:r>
              <a:rPr lang="en-US" sz="2400" dirty="0" err="1" smtClean="0"/>
              <a:t>Ngoài</a:t>
            </a:r>
            <a:r>
              <a:rPr lang="en-US" sz="2400" dirty="0" smtClean="0"/>
              <a:t> </a:t>
            </a:r>
            <a:r>
              <a:rPr lang="en-US" sz="2400" dirty="0" err="1" smtClean="0"/>
              <a:t>những</a:t>
            </a:r>
            <a:r>
              <a:rPr lang="en-US" sz="2400" dirty="0" smtClean="0"/>
              <a:t> </a:t>
            </a:r>
            <a:r>
              <a:rPr lang="en-US" sz="2400" dirty="0" err="1" smtClean="0"/>
              <a:t>tác</a:t>
            </a:r>
            <a:r>
              <a:rPr lang="en-US" sz="2400" dirty="0" smtClean="0"/>
              <a:t> </a:t>
            </a:r>
            <a:r>
              <a:rPr lang="en-US" sz="2400" dirty="0" err="1" smtClean="0"/>
              <a:t>động</a:t>
            </a:r>
            <a:r>
              <a:rPr lang="en-US" sz="2400" dirty="0" smtClean="0"/>
              <a:t> </a:t>
            </a:r>
            <a:r>
              <a:rPr lang="en-US" sz="2400" dirty="0" err="1" smtClean="0"/>
              <a:t>tích</a:t>
            </a:r>
            <a:r>
              <a:rPr lang="en-US" sz="2400" dirty="0" smtClean="0"/>
              <a:t> </a:t>
            </a:r>
            <a:r>
              <a:rPr lang="en-US" sz="2400" dirty="0" err="1" smtClean="0"/>
              <a:t>cực</a:t>
            </a:r>
            <a:r>
              <a:rPr lang="en-US" sz="2400" dirty="0" smtClean="0"/>
              <a:t>, </a:t>
            </a:r>
            <a:r>
              <a:rPr lang="en-US" sz="2400" dirty="0" err="1" smtClean="0"/>
              <a:t>công</a:t>
            </a:r>
            <a:r>
              <a:rPr lang="en-US" sz="2400" dirty="0" smtClean="0"/>
              <a:t> </a:t>
            </a:r>
            <a:r>
              <a:rPr lang="en-US" sz="2400" dirty="0" err="1" smtClean="0"/>
              <a:t>nghệ</a:t>
            </a:r>
            <a:r>
              <a:rPr lang="en-US" sz="2400" dirty="0" smtClean="0"/>
              <a:t> </a:t>
            </a:r>
            <a:r>
              <a:rPr lang="en-US" sz="2400" dirty="0" err="1" smtClean="0"/>
              <a:t>kĩ</a:t>
            </a:r>
            <a:r>
              <a:rPr lang="en-US" sz="2400" dirty="0" smtClean="0"/>
              <a:t> </a:t>
            </a:r>
            <a:r>
              <a:rPr lang="en-US" sz="2400" dirty="0" err="1" smtClean="0"/>
              <a:t>thuật</a:t>
            </a:r>
            <a:r>
              <a:rPr lang="en-US" sz="2400" dirty="0" smtClean="0"/>
              <a:t> </a:t>
            </a:r>
            <a:r>
              <a:rPr lang="en-US" sz="2400" dirty="0" err="1" smtClean="0"/>
              <a:t>số</a:t>
            </a:r>
            <a:r>
              <a:rPr lang="en-US" sz="2400" dirty="0" smtClean="0"/>
              <a:t> </a:t>
            </a:r>
            <a:r>
              <a:rPr lang="en-US" sz="2400" dirty="0" err="1" smtClean="0"/>
              <a:t>còn</a:t>
            </a:r>
            <a:r>
              <a:rPr lang="en-US" sz="2400" dirty="0" smtClean="0"/>
              <a:t> </a:t>
            </a:r>
            <a:r>
              <a:rPr lang="en-US" sz="2400" dirty="0" err="1" smtClean="0"/>
              <a:t>có</a:t>
            </a:r>
            <a:r>
              <a:rPr lang="en-US" sz="2400" dirty="0" smtClean="0"/>
              <a:t> </a:t>
            </a:r>
            <a:r>
              <a:rPr lang="en-US" sz="2400" dirty="0" err="1" smtClean="0"/>
              <a:t>những</a:t>
            </a:r>
            <a:r>
              <a:rPr lang="en-US" sz="2400" dirty="0" smtClean="0"/>
              <a:t> </a:t>
            </a:r>
            <a:r>
              <a:rPr lang="en-US" sz="2400" dirty="0" err="1" smtClean="0"/>
              <a:t>tác</a:t>
            </a:r>
            <a:r>
              <a:rPr lang="en-US" sz="2400" dirty="0" smtClean="0"/>
              <a:t> </a:t>
            </a:r>
            <a:r>
              <a:rPr lang="en-US" sz="2400" dirty="0" err="1" smtClean="0"/>
              <a:t>động</a:t>
            </a:r>
            <a:r>
              <a:rPr lang="en-US" sz="2400" dirty="0" smtClean="0"/>
              <a:t> </a:t>
            </a:r>
            <a:r>
              <a:rPr lang="en-US" sz="2400" dirty="0" err="1" smtClean="0"/>
              <a:t>tiêu</a:t>
            </a:r>
            <a:r>
              <a:rPr lang="en-US" sz="2400" dirty="0" smtClean="0"/>
              <a:t> </a:t>
            </a:r>
            <a:r>
              <a:rPr lang="en-US" sz="2400" dirty="0" err="1" smtClean="0"/>
              <a:t>cực</a:t>
            </a:r>
            <a:r>
              <a:rPr lang="en-US" sz="2400" dirty="0" smtClean="0"/>
              <a:t> </a:t>
            </a:r>
            <a:r>
              <a:rPr lang="en-US" sz="2400" dirty="0" err="1" smtClean="0"/>
              <a:t>lên</a:t>
            </a:r>
            <a:r>
              <a:rPr lang="en-US" sz="2400" dirty="0" smtClean="0"/>
              <a:t> </a:t>
            </a:r>
            <a:r>
              <a:rPr lang="en-US" sz="2400" dirty="0" err="1" smtClean="0"/>
              <a:t>đời</a:t>
            </a:r>
            <a:r>
              <a:rPr lang="en-US" sz="2400" dirty="0" smtClean="0"/>
              <a:t> </a:t>
            </a:r>
            <a:r>
              <a:rPr lang="en-US" sz="2400" dirty="0" err="1" smtClean="0"/>
              <a:t>sống</a:t>
            </a:r>
            <a:r>
              <a:rPr lang="en-US" sz="2400" dirty="0" smtClean="0"/>
              <a:t> con </a:t>
            </a:r>
            <a:r>
              <a:rPr lang="en-US" sz="2400" dirty="0" err="1" smtClean="0"/>
              <a:t>người</a:t>
            </a:r>
            <a:r>
              <a:rPr lang="en-US" sz="2400" dirty="0" smtClean="0"/>
              <a:t> </a:t>
            </a:r>
            <a:r>
              <a:rPr lang="en-US" sz="2400" dirty="0" err="1" smtClean="0"/>
              <a:t>và</a:t>
            </a:r>
            <a:r>
              <a:rPr lang="en-US" sz="2400" dirty="0" smtClean="0"/>
              <a:t> </a:t>
            </a:r>
            <a:r>
              <a:rPr lang="en-US" sz="2400" dirty="0" err="1" smtClean="0"/>
              <a:t>xã</a:t>
            </a:r>
            <a:r>
              <a:rPr lang="en-US" sz="2400" dirty="0" smtClean="0"/>
              <a:t> </a:t>
            </a:r>
            <a:r>
              <a:rPr lang="en-US" sz="2400" dirty="0" err="1" smtClean="0"/>
              <a:t>hội</a:t>
            </a:r>
            <a:r>
              <a:rPr lang="en-US" sz="2400" dirty="0" smtClean="0"/>
              <a:t>: </a:t>
            </a:r>
            <a:endParaRPr lang="en-US" sz="2400" dirty="0"/>
          </a:p>
        </p:txBody>
      </p:sp>
      <p:grpSp>
        <p:nvGrpSpPr>
          <p:cNvPr id="34" name="Group 33"/>
          <p:cNvGrpSpPr/>
          <p:nvPr/>
        </p:nvGrpSpPr>
        <p:grpSpPr>
          <a:xfrm>
            <a:off x="713666" y="1614820"/>
            <a:ext cx="5092320" cy="4537879"/>
            <a:chOff x="921225" y="1614820"/>
            <a:chExt cx="5092320" cy="4537879"/>
          </a:xfrm>
        </p:grpSpPr>
        <p:sp>
          <p:nvSpPr>
            <p:cNvPr id="4" name="Rounded Rectangle 3"/>
            <p:cNvSpPr/>
            <p:nvPr/>
          </p:nvSpPr>
          <p:spPr>
            <a:xfrm>
              <a:off x="2125639" y="1614820"/>
              <a:ext cx="3029803" cy="103723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FF0000"/>
                  </a:solidFill>
                </a:rPr>
                <a:t>Đối</a:t>
              </a:r>
              <a:r>
                <a:rPr lang="en-US" sz="2400" dirty="0" smtClean="0">
                  <a:solidFill>
                    <a:srgbClr val="FF0000"/>
                  </a:solidFill>
                </a:rPr>
                <a:t> </a:t>
              </a:r>
              <a:r>
                <a:rPr lang="en-US" sz="2400" dirty="0" err="1" smtClean="0">
                  <a:solidFill>
                    <a:srgbClr val="FF0000"/>
                  </a:solidFill>
                </a:rPr>
                <a:t>với</a:t>
              </a:r>
              <a:r>
                <a:rPr lang="en-US" sz="2400" dirty="0" smtClean="0">
                  <a:solidFill>
                    <a:srgbClr val="FF0000"/>
                  </a:solidFill>
                </a:rPr>
                <a:t> con </a:t>
              </a:r>
              <a:r>
                <a:rPr lang="en-US" sz="2400" dirty="0" err="1" smtClean="0">
                  <a:solidFill>
                    <a:srgbClr val="FF0000"/>
                  </a:solidFill>
                </a:rPr>
                <a:t>người</a:t>
              </a:r>
              <a:endParaRPr lang="en-US" sz="2400" dirty="0">
                <a:solidFill>
                  <a:srgbClr val="FF0000"/>
                </a:solidFill>
              </a:endParaRPr>
            </a:p>
          </p:txBody>
        </p:sp>
        <p:sp>
          <p:nvSpPr>
            <p:cNvPr id="27" name="Rounded Rectangle 26"/>
            <p:cNvSpPr/>
            <p:nvPr/>
          </p:nvSpPr>
          <p:spPr>
            <a:xfrm>
              <a:off x="921225" y="4059707"/>
              <a:ext cx="2231409" cy="209299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FF0000"/>
                  </a:solidFill>
                </a:rPr>
                <a:t>Tác</a:t>
              </a:r>
              <a:r>
                <a:rPr lang="en-US" sz="2400" dirty="0" smtClean="0">
                  <a:solidFill>
                    <a:srgbClr val="FF0000"/>
                  </a:solidFill>
                </a:rPr>
                <a:t> </a:t>
              </a:r>
              <a:r>
                <a:rPr lang="en-US" sz="2400" dirty="0" err="1" smtClean="0">
                  <a:solidFill>
                    <a:srgbClr val="FF0000"/>
                  </a:solidFill>
                </a:rPr>
                <a:t>động</a:t>
              </a:r>
              <a:r>
                <a:rPr lang="en-US" sz="2400" dirty="0" smtClean="0">
                  <a:solidFill>
                    <a:srgbClr val="FF0000"/>
                  </a:solidFill>
                </a:rPr>
                <a:t> </a:t>
              </a:r>
              <a:r>
                <a:rPr lang="en-US" sz="2400" dirty="0" err="1" smtClean="0">
                  <a:solidFill>
                    <a:srgbClr val="FF0000"/>
                  </a:solidFill>
                </a:rPr>
                <a:t>đến</a:t>
              </a:r>
              <a:r>
                <a:rPr lang="en-US" sz="2400" dirty="0" smtClean="0">
                  <a:solidFill>
                    <a:srgbClr val="FF0000"/>
                  </a:solidFill>
                </a:rPr>
                <a:t> </a:t>
              </a:r>
              <a:r>
                <a:rPr lang="en-US" sz="2400" dirty="0" err="1" smtClean="0">
                  <a:solidFill>
                    <a:srgbClr val="FF0000"/>
                  </a:solidFill>
                </a:rPr>
                <a:t>sức</a:t>
              </a:r>
              <a:r>
                <a:rPr lang="en-US" sz="2400" dirty="0" smtClean="0">
                  <a:solidFill>
                    <a:srgbClr val="FF0000"/>
                  </a:solidFill>
                </a:rPr>
                <a:t> </a:t>
              </a:r>
              <a:r>
                <a:rPr lang="en-US" sz="2400" dirty="0" err="1" smtClean="0">
                  <a:solidFill>
                    <a:srgbClr val="FF0000"/>
                  </a:solidFill>
                </a:rPr>
                <a:t>khỏe</a:t>
              </a:r>
              <a:r>
                <a:rPr lang="en-US" sz="2400" dirty="0" smtClean="0">
                  <a:solidFill>
                    <a:srgbClr val="FF0000"/>
                  </a:solidFill>
                </a:rPr>
                <a:t>, </a:t>
              </a:r>
              <a:r>
                <a:rPr lang="en-US" sz="2400" dirty="0" err="1" smtClean="0">
                  <a:solidFill>
                    <a:srgbClr val="FF0000"/>
                  </a:solidFill>
                </a:rPr>
                <a:t>thể</a:t>
              </a:r>
              <a:r>
                <a:rPr lang="en-US" sz="2400" dirty="0" smtClean="0">
                  <a:solidFill>
                    <a:srgbClr val="FF0000"/>
                  </a:solidFill>
                </a:rPr>
                <a:t> </a:t>
              </a:r>
              <a:r>
                <a:rPr lang="en-US" sz="2400" dirty="0" err="1" smtClean="0">
                  <a:solidFill>
                    <a:srgbClr val="FF0000"/>
                  </a:solidFill>
                </a:rPr>
                <a:t>chất</a:t>
              </a:r>
              <a:r>
                <a:rPr lang="en-US" sz="2400" dirty="0" smtClean="0">
                  <a:solidFill>
                    <a:srgbClr val="FF0000"/>
                  </a:solidFill>
                </a:rPr>
                <a:t> </a:t>
              </a:r>
              <a:r>
                <a:rPr lang="en-US" sz="2400" dirty="0" err="1" smtClean="0">
                  <a:solidFill>
                    <a:srgbClr val="FF0000"/>
                  </a:solidFill>
                </a:rPr>
                <a:t>và</a:t>
              </a:r>
              <a:r>
                <a:rPr lang="en-US" sz="2400" dirty="0" smtClean="0">
                  <a:solidFill>
                    <a:srgbClr val="FF0000"/>
                  </a:solidFill>
                </a:rPr>
                <a:t> </a:t>
              </a:r>
              <a:r>
                <a:rPr lang="en-US" sz="2400" dirty="0" err="1" smtClean="0">
                  <a:solidFill>
                    <a:srgbClr val="FF0000"/>
                  </a:solidFill>
                </a:rPr>
                <a:t>tinh</a:t>
              </a:r>
              <a:r>
                <a:rPr lang="en-US" sz="2400" dirty="0" smtClean="0">
                  <a:solidFill>
                    <a:srgbClr val="FF0000"/>
                  </a:solidFill>
                </a:rPr>
                <a:t> </a:t>
              </a:r>
              <a:r>
                <a:rPr lang="en-US" sz="2400" dirty="0" err="1" smtClean="0">
                  <a:solidFill>
                    <a:srgbClr val="FF0000"/>
                  </a:solidFill>
                </a:rPr>
                <a:t>thần</a:t>
              </a:r>
              <a:endParaRPr lang="en-US" sz="2400" dirty="0">
                <a:solidFill>
                  <a:srgbClr val="FF0000"/>
                </a:solidFill>
              </a:endParaRPr>
            </a:p>
          </p:txBody>
        </p:sp>
        <p:sp>
          <p:nvSpPr>
            <p:cNvPr id="28" name="Rounded Rectangle 27"/>
            <p:cNvSpPr/>
            <p:nvPr/>
          </p:nvSpPr>
          <p:spPr>
            <a:xfrm>
              <a:off x="3768489" y="4059707"/>
              <a:ext cx="2245056" cy="209299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FF0000"/>
                  </a:solidFill>
                </a:rPr>
                <a:t>Tác</a:t>
              </a:r>
              <a:r>
                <a:rPr lang="en-US" sz="2400" dirty="0" smtClean="0">
                  <a:solidFill>
                    <a:srgbClr val="FF0000"/>
                  </a:solidFill>
                </a:rPr>
                <a:t> </a:t>
              </a:r>
              <a:r>
                <a:rPr lang="en-US" sz="2400" dirty="0" err="1" smtClean="0">
                  <a:solidFill>
                    <a:srgbClr val="FF0000"/>
                  </a:solidFill>
                </a:rPr>
                <a:t>động</a:t>
              </a:r>
              <a:r>
                <a:rPr lang="en-US" sz="2400" dirty="0" smtClean="0">
                  <a:solidFill>
                    <a:srgbClr val="FF0000"/>
                  </a:solidFill>
                </a:rPr>
                <a:t> </a:t>
              </a:r>
              <a:r>
                <a:rPr lang="en-US" sz="2400" dirty="0" err="1" smtClean="0">
                  <a:solidFill>
                    <a:srgbClr val="FF0000"/>
                  </a:solidFill>
                </a:rPr>
                <a:t>đến</a:t>
              </a:r>
              <a:r>
                <a:rPr lang="en-US" sz="2400" dirty="0" smtClean="0">
                  <a:solidFill>
                    <a:srgbClr val="FF0000"/>
                  </a:solidFill>
                </a:rPr>
                <a:t> </a:t>
              </a:r>
              <a:r>
                <a:rPr lang="en-US" sz="2400" dirty="0" err="1" smtClean="0">
                  <a:solidFill>
                    <a:srgbClr val="FF0000"/>
                  </a:solidFill>
                </a:rPr>
                <a:t>quyền</a:t>
              </a:r>
              <a:r>
                <a:rPr lang="en-US" sz="2400" dirty="0" smtClean="0">
                  <a:solidFill>
                    <a:srgbClr val="FF0000"/>
                  </a:solidFill>
                </a:rPr>
                <a:t> </a:t>
              </a:r>
              <a:r>
                <a:rPr lang="en-US" sz="2400" dirty="0" err="1" smtClean="0">
                  <a:solidFill>
                    <a:srgbClr val="FF0000"/>
                  </a:solidFill>
                </a:rPr>
                <a:t>riêng</a:t>
              </a:r>
              <a:r>
                <a:rPr lang="en-US" sz="2400" dirty="0" smtClean="0">
                  <a:solidFill>
                    <a:srgbClr val="FF0000"/>
                  </a:solidFill>
                </a:rPr>
                <a:t> </a:t>
              </a:r>
              <a:r>
                <a:rPr lang="en-US" sz="2400" dirty="0" err="1" smtClean="0">
                  <a:solidFill>
                    <a:srgbClr val="FF0000"/>
                  </a:solidFill>
                </a:rPr>
                <a:t>tư</a:t>
              </a:r>
              <a:r>
                <a:rPr lang="en-US" sz="2400" dirty="0" smtClean="0">
                  <a:solidFill>
                    <a:srgbClr val="FF0000"/>
                  </a:solidFill>
                </a:rPr>
                <a:t> </a:t>
              </a:r>
              <a:r>
                <a:rPr lang="en-US" sz="2400" dirty="0" err="1" smtClean="0">
                  <a:solidFill>
                    <a:srgbClr val="FF0000"/>
                  </a:solidFill>
                </a:rPr>
                <a:t>của</a:t>
              </a:r>
              <a:r>
                <a:rPr lang="en-US" sz="2400" dirty="0" smtClean="0">
                  <a:solidFill>
                    <a:srgbClr val="FF0000"/>
                  </a:solidFill>
                </a:rPr>
                <a:t> </a:t>
              </a:r>
              <a:r>
                <a:rPr lang="en-US" sz="2400" dirty="0" err="1" smtClean="0">
                  <a:solidFill>
                    <a:srgbClr val="FF0000"/>
                  </a:solidFill>
                </a:rPr>
                <a:t>các</a:t>
              </a:r>
              <a:r>
                <a:rPr lang="en-US" sz="2400" dirty="0" smtClean="0">
                  <a:solidFill>
                    <a:srgbClr val="FF0000"/>
                  </a:solidFill>
                </a:rPr>
                <a:t> </a:t>
              </a:r>
              <a:r>
                <a:rPr lang="en-US" sz="2400" dirty="0" err="1" smtClean="0">
                  <a:solidFill>
                    <a:srgbClr val="FF0000"/>
                  </a:solidFill>
                </a:rPr>
                <a:t>cá</a:t>
              </a:r>
              <a:r>
                <a:rPr lang="en-US" sz="2400" dirty="0" smtClean="0">
                  <a:solidFill>
                    <a:srgbClr val="FF0000"/>
                  </a:solidFill>
                </a:rPr>
                <a:t> </a:t>
              </a:r>
              <a:r>
                <a:rPr lang="en-US" sz="2400" dirty="0" err="1" smtClean="0">
                  <a:solidFill>
                    <a:srgbClr val="FF0000"/>
                  </a:solidFill>
                </a:rPr>
                <a:t>nhân</a:t>
              </a:r>
              <a:endParaRPr lang="en-US" sz="2400" dirty="0">
                <a:solidFill>
                  <a:srgbClr val="FF0000"/>
                </a:solidFill>
              </a:endParaRPr>
            </a:p>
          </p:txBody>
        </p:sp>
        <p:cxnSp>
          <p:nvCxnSpPr>
            <p:cNvPr id="30" name="Elbow Connector 29"/>
            <p:cNvCxnSpPr/>
            <p:nvPr/>
          </p:nvCxnSpPr>
          <p:spPr>
            <a:xfrm rot="16200000" flipH="1">
              <a:off x="3562065" y="2674459"/>
              <a:ext cx="1405720" cy="136477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5400000">
              <a:off x="2187222" y="2671784"/>
              <a:ext cx="1407659" cy="1368188"/>
            </a:xfrm>
            <a:prstGeom prst="bentConnector3">
              <a:avLst/>
            </a:prstGeom>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6080078" y="1614820"/>
            <a:ext cx="5092320" cy="4537879"/>
            <a:chOff x="921225" y="1614820"/>
            <a:chExt cx="5092320" cy="4537879"/>
          </a:xfrm>
        </p:grpSpPr>
        <p:sp>
          <p:nvSpPr>
            <p:cNvPr id="36" name="Rounded Rectangle 35"/>
            <p:cNvSpPr/>
            <p:nvPr/>
          </p:nvSpPr>
          <p:spPr>
            <a:xfrm>
              <a:off x="2125639" y="1614820"/>
              <a:ext cx="3029803" cy="103723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FF0000"/>
                  </a:solidFill>
                </a:rPr>
                <a:t>Đối</a:t>
              </a:r>
              <a:r>
                <a:rPr lang="en-US" sz="2400" dirty="0" smtClean="0">
                  <a:solidFill>
                    <a:srgbClr val="FF0000"/>
                  </a:solidFill>
                </a:rPr>
                <a:t> </a:t>
              </a:r>
              <a:r>
                <a:rPr lang="en-US" sz="2400" dirty="0" err="1" smtClean="0">
                  <a:solidFill>
                    <a:srgbClr val="FF0000"/>
                  </a:solidFill>
                </a:rPr>
                <a:t>với</a:t>
              </a:r>
              <a:r>
                <a:rPr lang="en-US" sz="2400" dirty="0" smtClean="0">
                  <a:solidFill>
                    <a:srgbClr val="FF0000"/>
                  </a:solidFill>
                </a:rPr>
                <a:t> </a:t>
              </a:r>
              <a:r>
                <a:rPr lang="en-US" sz="2400" dirty="0" err="1" smtClean="0">
                  <a:solidFill>
                    <a:srgbClr val="FF0000"/>
                  </a:solidFill>
                </a:rPr>
                <a:t>xã</a:t>
              </a:r>
              <a:r>
                <a:rPr lang="en-US" sz="2400" dirty="0" smtClean="0">
                  <a:solidFill>
                    <a:srgbClr val="FF0000"/>
                  </a:solidFill>
                </a:rPr>
                <a:t> </a:t>
              </a:r>
              <a:r>
                <a:rPr lang="en-US" sz="2400" dirty="0" err="1" smtClean="0">
                  <a:solidFill>
                    <a:srgbClr val="FF0000"/>
                  </a:solidFill>
                </a:rPr>
                <a:t>hội</a:t>
              </a:r>
              <a:endParaRPr lang="en-US" sz="2400" dirty="0">
                <a:solidFill>
                  <a:srgbClr val="FF0000"/>
                </a:solidFill>
              </a:endParaRPr>
            </a:p>
          </p:txBody>
        </p:sp>
        <p:sp>
          <p:nvSpPr>
            <p:cNvPr id="37" name="Rounded Rectangle 36"/>
            <p:cNvSpPr/>
            <p:nvPr/>
          </p:nvSpPr>
          <p:spPr>
            <a:xfrm>
              <a:off x="921225" y="4059707"/>
              <a:ext cx="2231409" cy="209299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FF0000"/>
                  </a:solidFill>
                </a:rPr>
                <a:t>Tăng</a:t>
              </a:r>
              <a:r>
                <a:rPr lang="en-US" sz="2400" dirty="0" smtClean="0">
                  <a:solidFill>
                    <a:srgbClr val="FF0000"/>
                  </a:solidFill>
                </a:rPr>
                <a:t> </a:t>
              </a:r>
              <a:r>
                <a:rPr lang="en-US" sz="2400" dirty="0" err="1" smtClean="0">
                  <a:solidFill>
                    <a:srgbClr val="FF0000"/>
                  </a:solidFill>
                </a:rPr>
                <a:t>nguy</a:t>
              </a:r>
              <a:r>
                <a:rPr lang="en-US" sz="2400" dirty="0" smtClean="0">
                  <a:solidFill>
                    <a:srgbClr val="FF0000"/>
                  </a:solidFill>
                </a:rPr>
                <a:t> </a:t>
              </a:r>
              <a:r>
                <a:rPr lang="en-US" sz="2400" dirty="0" err="1" smtClean="0">
                  <a:solidFill>
                    <a:srgbClr val="FF0000"/>
                  </a:solidFill>
                </a:rPr>
                <a:t>cơ</a:t>
              </a:r>
              <a:r>
                <a:rPr lang="en-US" sz="2400" dirty="0" smtClean="0">
                  <a:solidFill>
                    <a:srgbClr val="FF0000"/>
                  </a:solidFill>
                </a:rPr>
                <a:t> </a:t>
              </a:r>
              <a:r>
                <a:rPr lang="en-US" sz="2400" dirty="0" err="1" smtClean="0">
                  <a:solidFill>
                    <a:srgbClr val="FF0000"/>
                  </a:solidFill>
                </a:rPr>
                <a:t>thất</a:t>
              </a:r>
              <a:r>
                <a:rPr lang="en-US" sz="2400" dirty="0" smtClean="0">
                  <a:solidFill>
                    <a:srgbClr val="FF0000"/>
                  </a:solidFill>
                </a:rPr>
                <a:t> </a:t>
              </a:r>
              <a:r>
                <a:rPr lang="en-US" sz="2400" dirty="0" err="1" smtClean="0">
                  <a:solidFill>
                    <a:srgbClr val="FF0000"/>
                  </a:solidFill>
                </a:rPr>
                <a:t>nghiệp</a:t>
              </a:r>
              <a:endParaRPr lang="en-US" sz="2400" dirty="0">
                <a:solidFill>
                  <a:srgbClr val="FF0000"/>
                </a:solidFill>
              </a:endParaRPr>
            </a:p>
          </p:txBody>
        </p:sp>
        <p:sp>
          <p:nvSpPr>
            <p:cNvPr id="38" name="Rounded Rectangle 37"/>
            <p:cNvSpPr/>
            <p:nvPr/>
          </p:nvSpPr>
          <p:spPr>
            <a:xfrm>
              <a:off x="3768489" y="4059707"/>
              <a:ext cx="2245056" cy="209299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FF0000"/>
                  </a:solidFill>
                </a:rPr>
                <a:t>Gây</a:t>
              </a:r>
              <a:r>
                <a:rPr lang="en-US" sz="2400" dirty="0" smtClean="0">
                  <a:solidFill>
                    <a:srgbClr val="FF0000"/>
                  </a:solidFill>
                </a:rPr>
                <a:t> ô </a:t>
              </a:r>
              <a:r>
                <a:rPr lang="en-US" sz="2400" dirty="0" err="1" smtClean="0">
                  <a:solidFill>
                    <a:srgbClr val="FF0000"/>
                  </a:solidFill>
                </a:rPr>
                <a:t>nhiễm</a:t>
              </a:r>
              <a:r>
                <a:rPr lang="en-US" sz="2400" dirty="0" smtClean="0">
                  <a:solidFill>
                    <a:srgbClr val="FF0000"/>
                  </a:solidFill>
                </a:rPr>
                <a:t> </a:t>
              </a:r>
              <a:r>
                <a:rPr lang="en-US" sz="2400" dirty="0" err="1" smtClean="0">
                  <a:solidFill>
                    <a:srgbClr val="FF0000"/>
                  </a:solidFill>
                </a:rPr>
                <a:t>môi</a:t>
              </a:r>
              <a:r>
                <a:rPr lang="en-US" sz="2400" dirty="0" smtClean="0">
                  <a:solidFill>
                    <a:srgbClr val="FF0000"/>
                  </a:solidFill>
                </a:rPr>
                <a:t> </a:t>
              </a:r>
              <a:r>
                <a:rPr lang="en-US" sz="2400" dirty="0" err="1" smtClean="0">
                  <a:solidFill>
                    <a:srgbClr val="FF0000"/>
                  </a:solidFill>
                </a:rPr>
                <a:t>trường</a:t>
              </a:r>
              <a:endParaRPr lang="en-US" sz="2400" dirty="0">
                <a:solidFill>
                  <a:srgbClr val="FF0000"/>
                </a:solidFill>
              </a:endParaRPr>
            </a:p>
          </p:txBody>
        </p:sp>
        <p:cxnSp>
          <p:nvCxnSpPr>
            <p:cNvPr id="39" name="Elbow Connector 38"/>
            <p:cNvCxnSpPr/>
            <p:nvPr/>
          </p:nvCxnSpPr>
          <p:spPr>
            <a:xfrm rot="16200000" flipH="1">
              <a:off x="3562065" y="2674459"/>
              <a:ext cx="1405720" cy="136477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0" name="Elbow Connector 39"/>
            <p:cNvCxnSpPr/>
            <p:nvPr/>
          </p:nvCxnSpPr>
          <p:spPr>
            <a:xfrm rot="5400000">
              <a:off x="2187222" y="2671784"/>
              <a:ext cx="1407659" cy="1368188"/>
            </a:xfrm>
            <a:prstGeom prst="bentConnector3">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0254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circle(in)">
                                      <p:cBhvr>
                                        <p:cTn id="12" dur="20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circle(in)">
                                      <p:cBhvr>
                                        <p:cTn id="17"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2896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1C55A10-A1D7-D84D-01D6-2F175AD80189}"/>
              </a:ext>
            </a:extLst>
          </p:cNvPr>
          <p:cNvGrpSpPr/>
          <p:nvPr/>
        </p:nvGrpSpPr>
        <p:grpSpPr>
          <a:xfrm>
            <a:off x="834037" y="348014"/>
            <a:ext cx="9582951" cy="5858014"/>
            <a:chOff x="604396" y="708555"/>
            <a:chExt cx="10499289" cy="6335969"/>
          </a:xfrm>
        </p:grpSpPr>
        <p:grpSp>
          <p:nvGrpSpPr>
            <p:cNvPr id="12" name="Group 11">
              <a:extLst>
                <a:ext uri="{FF2B5EF4-FFF2-40B4-BE49-F238E27FC236}">
                  <a16:creationId xmlns:a16="http://schemas.microsoft.com/office/drawing/2014/main" id="{FB54EB3C-7287-F5F1-7265-E62FF82B59EE}"/>
                </a:ext>
              </a:extLst>
            </p:cNvPr>
            <p:cNvGrpSpPr/>
            <p:nvPr/>
          </p:nvGrpSpPr>
          <p:grpSpPr>
            <a:xfrm>
              <a:off x="1053799" y="708555"/>
              <a:ext cx="10049886" cy="6335969"/>
              <a:chOff x="1062431" y="4534794"/>
              <a:chExt cx="10049886" cy="6335969"/>
            </a:xfrm>
          </p:grpSpPr>
          <p:sp>
            <p:nvSpPr>
              <p:cNvPr id="15" name="Rectangle: Rounded Corners 14">
                <a:extLst>
                  <a:ext uri="{FF2B5EF4-FFF2-40B4-BE49-F238E27FC236}">
                    <a16:creationId xmlns:a16="http://schemas.microsoft.com/office/drawing/2014/main" id="{417C7E8C-D2C6-BA70-D879-F7B1DC946BF2}"/>
                  </a:ext>
                </a:extLst>
              </p:cNvPr>
              <p:cNvSpPr/>
              <p:nvPr/>
            </p:nvSpPr>
            <p:spPr>
              <a:xfrm>
                <a:off x="1062431" y="4644163"/>
                <a:ext cx="9967265" cy="6226600"/>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7C1F37D-7FC0-74A1-B36E-3CED7CA73FBB}"/>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9C6C7040-E87C-7849-DC5E-EF4701AB974E}"/>
                  </a:ext>
                </a:extLst>
              </p:cNvPr>
              <p:cNvSpPr/>
              <p:nvPr/>
            </p:nvSpPr>
            <p:spPr>
              <a:xfrm>
                <a:off x="1283640" y="4534794"/>
                <a:ext cx="9524845" cy="6335969"/>
              </a:xfrm>
              <a:prstGeom prst="rect">
                <a:avLst/>
              </a:prstGeom>
            </p:spPr>
            <p:txBody>
              <a:bodyPr wrap="square">
                <a:spAutoFit/>
              </a:bodyPr>
              <a:lstStyle/>
              <a:p>
                <a:pPr>
                  <a:lnSpc>
                    <a:spcPct val="150000"/>
                  </a:lnSpc>
                </a:pPr>
                <a:r>
                  <a:rPr lang="vi-VN" sz="1800" b="1" dirty="0">
                    <a:solidFill>
                      <a:srgbClr val="231F20"/>
                    </a:solidFill>
                    <a:effectLst/>
                    <a:latin typeface="Arial-BoldMT"/>
                  </a:rPr>
                  <a:t>1. Phương án nào sau đây không phải là tác động tiêu cực của công nghệ kĩ thuật </a:t>
                </a:r>
              </a:p>
              <a:p>
                <a:pPr>
                  <a:lnSpc>
                    <a:spcPct val="150000"/>
                  </a:lnSpc>
                </a:pPr>
                <a:r>
                  <a:rPr lang="vi-VN" sz="1800" b="1" dirty="0">
                    <a:solidFill>
                      <a:srgbClr val="231F20"/>
                    </a:solidFill>
                    <a:effectLst/>
                    <a:latin typeface="Arial-BoldMT"/>
                  </a:rPr>
                  <a:t>số đến đời sống con người?</a:t>
                </a:r>
              </a:p>
              <a:p>
                <a:pPr>
                  <a:lnSpc>
                    <a:spcPct val="150000"/>
                  </a:lnSpc>
                </a:pPr>
                <a:r>
                  <a:rPr lang="vi-VN" sz="1800" dirty="0">
                    <a:solidFill>
                      <a:srgbClr val="231F20"/>
                    </a:solidFill>
                    <a:effectLst/>
                    <a:latin typeface="Arial-BoldMT"/>
                  </a:rPr>
                  <a:t>A. Nhờ trí tuệ nhân tạo làm bài tập về nhà. </a:t>
                </a:r>
              </a:p>
              <a:p>
                <a:pPr>
                  <a:lnSpc>
                    <a:spcPct val="150000"/>
                  </a:lnSpc>
                </a:pPr>
                <a:r>
                  <a:rPr lang="vi-VN" sz="1800" dirty="0">
                    <a:solidFill>
                      <a:srgbClr val="231F20"/>
                    </a:solidFill>
                    <a:effectLst/>
                    <a:latin typeface="Arial-BoldMT"/>
                  </a:rPr>
                  <a:t>B. Truy cập mạng xã hội trong nhiều giờ.</a:t>
                </a:r>
              </a:p>
              <a:p>
                <a:pPr>
                  <a:lnSpc>
                    <a:spcPct val="150000"/>
                  </a:lnSpc>
                </a:pPr>
                <a:r>
                  <a:rPr lang="vi-VN" sz="1800" dirty="0">
                    <a:solidFill>
                      <a:srgbClr val="231F20"/>
                    </a:solidFill>
                    <a:effectLst/>
                    <a:latin typeface="Arial-BoldMT"/>
                  </a:rPr>
                  <a:t>C. Thường xuyên sử dụng phần mềm soạn thảo văn bản để làm báo cáo.</a:t>
                </a:r>
              </a:p>
              <a:p>
                <a:pPr>
                  <a:lnSpc>
                    <a:spcPct val="150000"/>
                  </a:lnSpc>
                </a:pPr>
                <a:r>
                  <a:rPr lang="vi-VN" sz="1800" dirty="0">
                    <a:solidFill>
                      <a:srgbClr val="231F20"/>
                    </a:solidFill>
                    <a:effectLst/>
                    <a:latin typeface="Arial-BoldMT"/>
                  </a:rPr>
                  <a:t>D. Vừa ăn vừa xem video trên trang YouTube.</a:t>
                </a:r>
              </a:p>
              <a:p>
                <a:pPr>
                  <a:lnSpc>
                    <a:spcPct val="150000"/>
                  </a:lnSpc>
                </a:pPr>
                <a:r>
                  <a:rPr lang="vi-VN" sz="1800" b="1" dirty="0">
                    <a:solidFill>
                      <a:srgbClr val="231F20"/>
                    </a:solidFill>
                    <a:effectLst/>
                    <a:latin typeface="Arial-BoldMT"/>
                  </a:rPr>
                  <a:t>2. Những phương án nào sau đây là tác động tiêu cực của công nghệ kĩ thuật số đến xã hội? </a:t>
                </a:r>
              </a:p>
              <a:p>
                <a:pPr>
                  <a:lnSpc>
                    <a:spcPct val="150000"/>
                  </a:lnSpc>
                </a:pPr>
                <a:r>
                  <a:rPr lang="vi-VN" sz="1800" dirty="0">
                    <a:solidFill>
                      <a:srgbClr val="231F20"/>
                    </a:solidFill>
                    <a:effectLst/>
                    <a:latin typeface="Arial-BoldMT"/>
                  </a:rPr>
                  <a:t>A. Thông tin cá nhân của con người được số hoá. </a:t>
                </a:r>
              </a:p>
              <a:p>
                <a:pPr>
                  <a:lnSpc>
                    <a:spcPct val="150000"/>
                  </a:lnSpc>
                </a:pPr>
                <a:r>
                  <a:rPr lang="vi-VN" sz="1800" dirty="0">
                    <a:solidFill>
                      <a:srgbClr val="231F20"/>
                    </a:solidFill>
                    <a:effectLst/>
                    <a:latin typeface="Arial-BoldMT"/>
                  </a:rPr>
                  <a:t>B. Sử dụng thiết bị số liên tục trong thời gian dài ảnh hưởng đến sức khoẻ thể chất và tinh thần của lớp trẻ. 	</a:t>
                </a:r>
              </a:p>
              <a:p>
                <a:pPr>
                  <a:lnSpc>
                    <a:spcPct val="150000"/>
                  </a:lnSpc>
                </a:pPr>
                <a:r>
                  <a:rPr lang="vi-VN" sz="1800" dirty="0">
                    <a:solidFill>
                      <a:srgbClr val="231F20"/>
                    </a:solidFill>
                    <a:effectLst/>
                    <a:latin typeface="Arial-BoldMT"/>
                  </a:rPr>
                  <a:t>C. Gia tăng ô nhiễm môi trường. </a:t>
                </a:r>
              </a:p>
              <a:p>
                <a:pPr>
                  <a:lnSpc>
                    <a:spcPct val="150000"/>
                  </a:lnSpc>
                </a:pPr>
                <a:r>
                  <a:rPr lang="vi-VN" sz="1800" dirty="0">
                    <a:solidFill>
                      <a:srgbClr val="231F20"/>
                    </a:solidFill>
                    <a:effectLst/>
                    <a:latin typeface="Arial-BoldMT"/>
                  </a:rPr>
                  <a:t>D. Làm gia tăng tỉ lệ thất nghiệp.</a:t>
                </a:r>
              </a:p>
            </p:txBody>
          </p:sp>
        </p:grpSp>
        <p:pic>
          <p:nvPicPr>
            <p:cNvPr id="14" name="Picture 13">
              <a:extLst>
                <a:ext uri="{FF2B5EF4-FFF2-40B4-BE49-F238E27FC236}">
                  <a16:creationId xmlns:a16="http://schemas.microsoft.com/office/drawing/2014/main" id="{F04303A4-EF31-F03F-F655-A5B60FD8C0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4396" y="708555"/>
              <a:ext cx="831080" cy="813583"/>
            </a:xfrm>
            <a:prstGeom prst="rect">
              <a:avLst/>
            </a:prstGeom>
          </p:spPr>
        </p:pic>
      </p:grpSp>
    </p:spTree>
    <p:extLst>
      <p:ext uri="{BB962C8B-B14F-4D97-AF65-F5344CB8AC3E}">
        <p14:creationId xmlns:p14="http://schemas.microsoft.com/office/powerpoint/2010/main" val="2713818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1C55A10-A1D7-D84D-01D6-2F175AD80189}"/>
              </a:ext>
            </a:extLst>
          </p:cNvPr>
          <p:cNvGrpSpPr/>
          <p:nvPr/>
        </p:nvGrpSpPr>
        <p:grpSpPr>
          <a:xfrm>
            <a:off x="834037" y="348014"/>
            <a:ext cx="9582951" cy="5959133"/>
            <a:chOff x="604396" y="708555"/>
            <a:chExt cx="10499289" cy="6445338"/>
          </a:xfrm>
        </p:grpSpPr>
        <p:grpSp>
          <p:nvGrpSpPr>
            <p:cNvPr id="12" name="Group 11">
              <a:extLst>
                <a:ext uri="{FF2B5EF4-FFF2-40B4-BE49-F238E27FC236}">
                  <a16:creationId xmlns:a16="http://schemas.microsoft.com/office/drawing/2014/main" id="{FB54EB3C-7287-F5F1-7265-E62FF82B59EE}"/>
                </a:ext>
              </a:extLst>
            </p:cNvPr>
            <p:cNvGrpSpPr/>
            <p:nvPr/>
          </p:nvGrpSpPr>
          <p:grpSpPr>
            <a:xfrm>
              <a:off x="1053799" y="708555"/>
              <a:ext cx="10049886" cy="6445338"/>
              <a:chOff x="1062431" y="4534794"/>
              <a:chExt cx="10049886" cy="6445338"/>
            </a:xfrm>
          </p:grpSpPr>
          <p:sp>
            <p:nvSpPr>
              <p:cNvPr id="15" name="Rectangle: Rounded Corners 14">
                <a:extLst>
                  <a:ext uri="{FF2B5EF4-FFF2-40B4-BE49-F238E27FC236}">
                    <a16:creationId xmlns:a16="http://schemas.microsoft.com/office/drawing/2014/main" id="{417C7E8C-D2C6-BA70-D879-F7B1DC946BF2}"/>
                  </a:ext>
                </a:extLst>
              </p:cNvPr>
              <p:cNvSpPr/>
              <p:nvPr/>
            </p:nvSpPr>
            <p:spPr>
              <a:xfrm>
                <a:off x="1062431" y="4534794"/>
                <a:ext cx="9967265" cy="6445338"/>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7C1F37D-7FC0-74A1-B36E-3CED7CA73FBB}"/>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9C6C7040-E87C-7849-DC5E-EF4701AB974E}"/>
                  </a:ext>
                </a:extLst>
              </p:cNvPr>
              <p:cNvSpPr/>
              <p:nvPr/>
            </p:nvSpPr>
            <p:spPr>
              <a:xfrm>
                <a:off x="1283640" y="4534794"/>
                <a:ext cx="9524845" cy="6335969"/>
              </a:xfrm>
              <a:prstGeom prst="rect">
                <a:avLst/>
              </a:prstGeom>
            </p:spPr>
            <p:txBody>
              <a:bodyPr wrap="square">
                <a:spAutoFit/>
              </a:bodyPr>
              <a:lstStyle/>
              <a:p>
                <a:pPr>
                  <a:lnSpc>
                    <a:spcPct val="150000"/>
                  </a:lnSpc>
                </a:pPr>
                <a:r>
                  <a:rPr lang="vi-VN" sz="1800" b="1" dirty="0">
                    <a:solidFill>
                      <a:srgbClr val="231F20"/>
                    </a:solidFill>
                    <a:effectLst/>
                    <a:latin typeface="Arial-BoldMT"/>
                  </a:rPr>
                  <a:t>1. Phương án nào sau đây không phải là tác động tiêu cực của công nghệ kĩ thuật số đến đời sống con người?</a:t>
                </a:r>
              </a:p>
              <a:p>
                <a:pPr>
                  <a:lnSpc>
                    <a:spcPct val="150000"/>
                  </a:lnSpc>
                </a:pPr>
                <a:r>
                  <a:rPr lang="vi-VN" sz="1800" dirty="0">
                    <a:solidFill>
                      <a:srgbClr val="231F20"/>
                    </a:solidFill>
                    <a:effectLst/>
                    <a:latin typeface="Arial-BoldMT"/>
                  </a:rPr>
                  <a:t>A. Nhờ trí tuệ nhân tạo làm bài tập về nhà. </a:t>
                </a:r>
              </a:p>
              <a:p>
                <a:pPr>
                  <a:lnSpc>
                    <a:spcPct val="150000"/>
                  </a:lnSpc>
                </a:pPr>
                <a:r>
                  <a:rPr lang="vi-VN" sz="1800" dirty="0">
                    <a:solidFill>
                      <a:srgbClr val="231F20"/>
                    </a:solidFill>
                    <a:effectLst/>
                    <a:latin typeface="Arial-BoldMT"/>
                  </a:rPr>
                  <a:t>B. Truy cập mạng xã hội trong nhiều giờ.</a:t>
                </a:r>
              </a:p>
              <a:p>
                <a:pPr>
                  <a:lnSpc>
                    <a:spcPct val="150000"/>
                  </a:lnSpc>
                </a:pPr>
                <a:r>
                  <a:rPr lang="vi-VN" sz="1800" dirty="0">
                    <a:solidFill>
                      <a:srgbClr val="231F20"/>
                    </a:solidFill>
                    <a:effectLst/>
                    <a:latin typeface="Arial-BoldMT"/>
                  </a:rPr>
                  <a:t>C. Thường xuyên sử dụng phần mềm soạn thảo văn bản để làm báo cáo.</a:t>
                </a:r>
              </a:p>
              <a:p>
                <a:pPr>
                  <a:lnSpc>
                    <a:spcPct val="150000"/>
                  </a:lnSpc>
                </a:pPr>
                <a:r>
                  <a:rPr lang="vi-VN" sz="1800" dirty="0">
                    <a:solidFill>
                      <a:srgbClr val="231F20"/>
                    </a:solidFill>
                    <a:effectLst/>
                    <a:latin typeface="Arial-BoldMT"/>
                  </a:rPr>
                  <a:t>D. Vừa ăn vừa xem video trên trang YouTube.</a:t>
                </a:r>
              </a:p>
              <a:p>
                <a:pPr>
                  <a:lnSpc>
                    <a:spcPct val="150000"/>
                  </a:lnSpc>
                </a:pPr>
                <a:endParaRPr lang="vi-VN" sz="1800" dirty="0">
                  <a:solidFill>
                    <a:srgbClr val="231F20"/>
                  </a:solidFill>
                  <a:effectLst/>
                  <a:latin typeface="Arial-BoldMT"/>
                </a:endParaRPr>
              </a:p>
              <a:p>
                <a:pPr>
                  <a:lnSpc>
                    <a:spcPct val="150000"/>
                  </a:lnSpc>
                </a:pPr>
                <a:r>
                  <a:rPr lang="vi-VN" sz="1800" b="1" dirty="0">
                    <a:solidFill>
                      <a:srgbClr val="231F20"/>
                    </a:solidFill>
                    <a:effectLst/>
                    <a:latin typeface="Arial-BoldMT"/>
                  </a:rPr>
                  <a:t>2. Những phương án nào sau đây là tác động tiêu cực của công nghệ kĩ thuật số đến xã hội? </a:t>
                </a:r>
              </a:p>
              <a:p>
                <a:pPr>
                  <a:lnSpc>
                    <a:spcPct val="150000"/>
                  </a:lnSpc>
                </a:pPr>
                <a:r>
                  <a:rPr lang="vi-VN" sz="1800" dirty="0">
                    <a:solidFill>
                      <a:srgbClr val="231F20"/>
                    </a:solidFill>
                    <a:effectLst/>
                    <a:latin typeface="Arial-BoldMT"/>
                  </a:rPr>
                  <a:t>A. Thông tin cá nhân của con người được số hoá. </a:t>
                </a:r>
              </a:p>
              <a:p>
                <a:pPr>
                  <a:lnSpc>
                    <a:spcPct val="150000"/>
                  </a:lnSpc>
                </a:pPr>
                <a:r>
                  <a:rPr lang="vi-VN" sz="1800" dirty="0">
                    <a:solidFill>
                      <a:srgbClr val="231F20"/>
                    </a:solidFill>
                    <a:effectLst/>
                    <a:latin typeface="Arial-BoldMT"/>
                  </a:rPr>
                  <a:t>B. Sử dụng thiết bị số liên tục trong thời gian dài ảnh hưởng đến sức khoẻ thể chất và tinh thần của lớp trẻ. 	</a:t>
                </a:r>
              </a:p>
              <a:p>
                <a:pPr>
                  <a:lnSpc>
                    <a:spcPct val="150000"/>
                  </a:lnSpc>
                </a:pPr>
                <a:r>
                  <a:rPr lang="vi-VN" sz="1800" dirty="0">
                    <a:solidFill>
                      <a:srgbClr val="231F20"/>
                    </a:solidFill>
                    <a:effectLst/>
                    <a:latin typeface="Arial-BoldMT"/>
                  </a:rPr>
                  <a:t>C. Gia tăng ô nhiễm môi trường. </a:t>
                </a:r>
              </a:p>
              <a:p>
                <a:pPr>
                  <a:lnSpc>
                    <a:spcPct val="150000"/>
                  </a:lnSpc>
                </a:pPr>
                <a:r>
                  <a:rPr lang="vi-VN" sz="1800" dirty="0">
                    <a:solidFill>
                      <a:srgbClr val="231F20"/>
                    </a:solidFill>
                    <a:effectLst/>
                    <a:latin typeface="Arial-BoldMT"/>
                  </a:rPr>
                  <a:t>D. Làm gia tăng tỉ lệ thất nghiệp.</a:t>
                </a:r>
              </a:p>
            </p:txBody>
          </p:sp>
        </p:grpSp>
        <p:pic>
          <p:nvPicPr>
            <p:cNvPr id="14" name="Picture 13">
              <a:extLst>
                <a:ext uri="{FF2B5EF4-FFF2-40B4-BE49-F238E27FC236}">
                  <a16:creationId xmlns:a16="http://schemas.microsoft.com/office/drawing/2014/main" id="{F04303A4-EF31-F03F-F655-A5B60FD8C0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4396" y="708555"/>
              <a:ext cx="831080" cy="813583"/>
            </a:xfrm>
            <a:prstGeom prst="rect">
              <a:avLst/>
            </a:prstGeom>
          </p:spPr>
        </p:pic>
      </p:grpSp>
      <p:sp>
        <p:nvSpPr>
          <p:cNvPr id="5" name="Oval 4">
            <a:extLst>
              <a:ext uri="{FF2B5EF4-FFF2-40B4-BE49-F238E27FC236}">
                <a16:creationId xmlns:a16="http://schemas.microsoft.com/office/drawing/2014/main" id="{8EBE1F27-84C3-C05B-0599-3279A12728AF}"/>
              </a:ext>
            </a:extLst>
          </p:cNvPr>
          <p:cNvSpPr/>
          <p:nvPr/>
        </p:nvSpPr>
        <p:spPr>
          <a:xfrm>
            <a:off x="1446121" y="2017059"/>
            <a:ext cx="404301" cy="41978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0763EF2-9613-608D-6E88-7053313AD4E0}"/>
              </a:ext>
            </a:extLst>
          </p:cNvPr>
          <p:cNvSpPr/>
          <p:nvPr/>
        </p:nvSpPr>
        <p:spPr>
          <a:xfrm>
            <a:off x="1400705" y="5784715"/>
            <a:ext cx="404301" cy="41978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890D184-2589-4B0F-54F6-EEC0195FBBC7}"/>
              </a:ext>
            </a:extLst>
          </p:cNvPr>
          <p:cNvSpPr/>
          <p:nvPr/>
        </p:nvSpPr>
        <p:spPr>
          <a:xfrm>
            <a:off x="1426957" y="5298141"/>
            <a:ext cx="404301" cy="41978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4636E3D-9FAB-3E74-8558-97DFB8CA33F8}"/>
              </a:ext>
            </a:extLst>
          </p:cNvPr>
          <p:cNvSpPr/>
          <p:nvPr/>
        </p:nvSpPr>
        <p:spPr>
          <a:xfrm>
            <a:off x="1400705" y="4536141"/>
            <a:ext cx="404301" cy="41978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294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3751</TotalTime>
  <Words>773</Words>
  <Application>Microsoft Office PowerPoint</Application>
  <PresentationFormat>Widescreen</PresentationFormat>
  <Paragraphs>63</Paragraphs>
  <Slides>13</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Arial</vt:lpstr>
      <vt:lpstr>Arial-BoldMT</vt:lpstr>
      <vt:lpstr>Bahnschrift Condensed</vt:lpstr>
      <vt:lpstr>UTM Avo</vt:lpstr>
      <vt:lpstr>Segoe Print</vt:lpstr>
      <vt:lpstr>Times New Roman</vt:lpstr>
      <vt:lpstr>Calibri</vt:lpstr>
      <vt:lpstr>UTM Cookies</vt:lpstr>
      <vt:lpstr>Bahnschrift SemiBold SemiConden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380</cp:revision>
  <dcterms:created xsi:type="dcterms:W3CDTF">2021-06-02T01:34:28Z</dcterms:created>
  <dcterms:modified xsi:type="dcterms:W3CDTF">2024-10-14T04:11:13Z</dcterms:modified>
</cp:coreProperties>
</file>