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Lst>
  <p:notesMasterIdLst>
    <p:notesMasterId r:id="rId12"/>
  </p:notesMasterIdLst>
  <p:handoutMasterIdLst>
    <p:handoutMasterId r:id="rId13"/>
  </p:handoutMasterIdLst>
  <p:sldIdLst>
    <p:sldId id="336" r:id="rId2"/>
    <p:sldId id="337" r:id="rId3"/>
    <p:sldId id="331" r:id="rId4"/>
    <p:sldId id="303" r:id="rId5"/>
    <p:sldId id="333" r:id="rId6"/>
    <p:sldId id="305" r:id="rId7"/>
    <p:sldId id="332" r:id="rId8"/>
    <p:sldId id="334" r:id="rId9"/>
    <p:sldId id="335" r:id="rId10"/>
    <p:sldId id="304" r:id="rId11"/>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8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63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75F3AB-A3A6-477C-8B81-FE2B50442DD0}" type="slidenum">
              <a:rPr lang="en-US" smtClean="0"/>
              <a:t>‹#›</a:t>
            </a:fld>
            <a:endParaRPr lang="en-US"/>
          </a:p>
        </p:txBody>
      </p:sp>
    </p:spTree>
    <p:extLst>
      <p:ext uri="{BB962C8B-B14F-4D97-AF65-F5344CB8AC3E}">
        <p14:creationId xmlns:p14="http://schemas.microsoft.com/office/powerpoint/2010/main" val="126361253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1901911"/>
      </p:ext>
    </p:extLst>
  </p:cSld>
  <p:clrMap bg1="lt1" tx1="dk1" bg2="dk2" tx2="lt2" accent1="accent1" accent2="accent2" accent3="accent3" accent4="accent4" accent5="accent5" accent6="accent6" hlink="hlink" folHlink="folHlink"/>
  <p:hf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54BC24-524E-419B-853C-8816D4F1990D}" type="slidenum">
              <a:rPr lang="en-US" smtClean="0"/>
              <a:pPr>
                <a:defRPr/>
              </a:pPr>
              <a:t>‹#›</a:t>
            </a:fld>
            <a:endParaRPr lang="en-US"/>
          </a:p>
        </p:txBody>
      </p:sp>
    </p:spTree>
    <p:extLst>
      <p:ext uri="{BB962C8B-B14F-4D97-AF65-F5344CB8AC3E}">
        <p14:creationId xmlns:p14="http://schemas.microsoft.com/office/powerpoint/2010/main" val="42704318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92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1919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9895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284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839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8137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2171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9702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890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9398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987336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1" r:id="rId12"/>
  </p:sldLayoutIdLst>
  <p:transition>
    <p:fade thruBlk="1"/>
  </p:transition>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723" y="231316"/>
            <a:ext cx="6426300" cy="396300"/>
          </a:xfrm>
        </p:spPr>
        <p:txBody>
          <a:bodyPr/>
          <a:lstStyle/>
          <a:p>
            <a:r>
              <a:rPr lang="en-US" sz="2400" smtClean="0">
                <a:latin typeface="+mj-lt"/>
              </a:rPr>
              <a:t>HS quan </a:t>
            </a:r>
            <a:r>
              <a:rPr lang="en-US" sz="2400" dirty="0" smtClean="0">
                <a:latin typeface="+mj-lt"/>
              </a:rPr>
              <a:t>sát </a:t>
            </a:r>
            <a:r>
              <a:rPr lang="en-US" sz="2400" smtClean="0">
                <a:latin typeface="+mj-lt"/>
              </a:rPr>
              <a:t>hình 13.3, 13.4 và 13.5</a:t>
            </a:r>
            <a:endParaRPr lang="en-US" sz="24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8" name="Picture 7"/>
          <p:cNvPicPr>
            <a:picLocks noChangeAspect="1"/>
          </p:cNvPicPr>
          <p:nvPr/>
        </p:nvPicPr>
        <p:blipFill>
          <a:blip r:embed="rId2"/>
          <a:stretch>
            <a:fillRect/>
          </a:stretch>
        </p:blipFill>
        <p:spPr>
          <a:xfrm>
            <a:off x="1030858" y="940133"/>
            <a:ext cx="7094037" cy="3370957"/>
          </a:xfrm>
          <a:prstGeom prst="rect">
            <a:avLst/>
          </a:prstGeom>
        </p:spPr>
      </p:pic>
    </p:spTree>
    <p:extLst>
      <p:ext uri="{BB962C8B-B14F-4D97-AF65-F5344CB8AC3E}">
        <p14:creationId xmlns:p14="http://schemas.microsoft.com/office/powerpoint/2010/main" val="37315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74" y="683600"/>
            <a:ext cx="6629335" cy="396300"/>
          </a:xfrm>
        </p:spPr>
        <p:txBody>
          <a:bodyPr>
            <a:normAutofit fontScale="90000"/>
          </a:bodyPr>
          <a:lstStyle/>
          <a:p>
            <a:pPr algn="ctr">
              <a:lnSpc>
                <a:spcPts val="2400"/>
              </a:lnSpc>
              <a:spcBef>
                <a:spcPts val="200"/>
              </a:spcBef>
              <a:spcAft>
                <a:spcPts val="200"/>
              </a:spcAft>
            </a:pPr>
            <a:r>
              <a:rPr lang="en-US" sz="2200" dirty="0" smtClean="0">
                <a:latin typeface="+mj-lt"/>
              </a:rPr>
              <a:t>Các cấp độ tổ chức </a:t>
            </a:r>
            <a:br>
              <a:rPr lang="en-US" sz="2200" dirty="0" smtClean="0">
                <a:latin typeface="+mj-lt"/>
              </a:rPr>
            </a:br>
            <a:r>
              <a:rPr lang="en-US" sz="2200" dirty="0" smtClean="0">
                <a:latin typeface="+mj-lt"/>
              </a:rPr>
              <a:t>cấu tạo của cơ thể cây xanh</a:t>
            </a:r>
            <a:endParaRPr lang="en-US" sz="2200" dirty="0">
              <a:latin typeface="+mj-lt"/>
            </a:endParaRPr>
          </a:p>
        </p:txBody>
      </p:sp>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Rounded Rectangle 3"/>
          <p:cNvSpPr/>
          <p:nvPr/>
        </p:nvSpPr>
        <p:spPr>
          <a:xfrm>
            <a:off x="3438144" y="1338682"/>
            <a:ext cx="1682496" cy="51206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Tế bào</a:t>
            </a:r>
            <a:endParaRPr lang="en-US" sz="2000" dirty="0"/>
          </a:p>
        </p:txBody>
      </p:sp>
      <p:sp>
        <p:nvSpPr>
          <p:cNvPr id="6" name="Rounded Rectangle 5"/>
          <p:cNvSpPr/>
          <p:nvPr/>
        </p:nvSpPr>
        <p:spPr>
          <a:xfrm>
            <a:off x="3233318" y="2025091"/>
            <a:ext cx="2253082" cy="51206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a:t>
            </a:r>
            <a:endParaRPr lang="en-US" sz="2000" dirty="0"/>
          </a:p>
        </p:txBody>
      </p:sp>
      <p:sp>
        <p:nvSpPr>
          <p:cNvPr id="7" name="Rounded Rectangle 6"/>
          <p:cNvSpPr/>
          <p:nvPr/>
        </p:nvSpPr>
        <p:spPr>
          <a:xfrm>
            <a:off x="2977286" y="2806598"/>
            <a:ext cx="2896820" cy="512064"/>
          </a:xfrm>
          <a:prstGeom prst="roundRect">
            <a:avLst/>
          </a:prstGeom>
          <a:solidFill>
            <a:schemeClr val="accent1">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Cơ quan</a:t>
            </a:r>
            <a:endParaRPr lang="en-US" sz="2000" dirty="0"/>
          </a:p>
        </p:txBody>
      </p:sp>
      <p:sp>
        <p:nvSpPr>
          <p:cNvPr id="8" name="Rounded Rectangle 7"/>
          <p:cNvSpPr/>
          <p:nvPr/>
        </p:nvSpPr>
        <p:spPr>
          <a:xfrm>
            <a:off x="2677362" y="3482346"/>
            <a:ext cx="3555187" cy="512064"/>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Hệ cơ quan </a:t>
            </a:r>
            <a:endParaRPr lang="en-US" sz="2000" dirty="0"/>
          </a:p>
        </p:txBody>
      </p:sp>
      <p:sp>
        <p:nvSpPr>
          <p:cNvPr id="9" name="Rounded Rectangle 8"/>
          <p:cNvSpPr/>
          <p:nvPr/>
        </p:nvSpPr>
        <p:spPr>
          <a:xfrm>
            <a:off x="2392070" y="4181312"/>
            <a:ext cx="4133087" cy="512064"/>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Cơ thể</a:t>
            </a:r>
            <a:endParaRPr lang="en-US" sz="2000" dirty="0"/>
          </a:p>
        </p:txBody>
      </p:sp>
      <p:sp>
        <p:nvSpPr>
          <p:cNvPr id="10" name="Rounded Rectangle 9"/>
          <p:cNvSpPr/>
          <p:nvPr/>
        </p:nvSpPr>
        <p:spPr>
          <a:xfrm>
            <a:off x="6671461" y="1338006"/>
            <a:ext cx="1622756" cy="334827"/>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bì</a:t>
            </a:r>
            <a:endParaRPr lang="en-US" sz="2000" dirty="0"/>
          </a:p>
        </p:txBody>
      </p:sp>
      <p:sp>
        <p:nvSpPr>
          <p:cNvPr id="11" name="Rounded Rectangle 10"/>
          <p:cNvSpPr/>
          <p:nvPr/>
        </p:nvSpPr>
        <p:spPr>
          <a:xfrm>
            <a:off x="6671461" y="1832523"/>
            <a:ext cx="1622756" cy="35192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xốp</a:t>
            </a:r>
            <a:endParaRPr lang="en-US" sz="2000" dirty="0"/>
          </a:p>
        </p:txBody>
      </p:sp>
      <p:sp>
        <p:nvSpPr>
          <p:cNvPr id="12" name="Rounded Rectangle 11"/>
          <p:cNvSpPr/>
          <p:nvPr/>
        </p:nvSpPr>
        <p:spPr>
          <a:xfrm>
            <a:off x="6671461" y="2338025"/>
            <a:ext cx="1682496" cy="334124"/>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dẫn</a:t>
            </a:r>
            <a:endParaRPr lang="en-US" sz="2000" dirty="0"/>
          </a:p>
        </p:txBody>
      </p:sp>
      <p:sp>
        <p:nvSpPr>
          <p:cNvPr id="13" name="Rounded Rectangle 12"/>
          <p:cNvSpPr/>
          <p:nvPr/>
        </p:nvSpPr>
        <p:spPr>
          <a:xfrm>
            <a:off x="6678775" y="2806598"/>
            <a:ext cx="1725600" cy="3910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dậu</a:t>
            </a:r>
            <a:endParaRPr lang="en-US" sz="2000" dirty="0"/>
          </a:p>
        </p:txBody>
      </p:sp>
      <p:cxnSp>
        <p:nvCxnSpPr>
          <p:cNvPr id="15" name="Straight Arrow Connector 14"/>
          <p:cNvCxnSpPr>
            <a:stCxn id="6" idx="3"/>
            <a:endCxn id="10" idx="1"/>
          </p:cNvCxnSpPr>
          <p:nvPr/>
        </p:nvCxnSpPr>
        <p:spPr>
          <a:xfrm flipV="1">
            <a:off x="5486400" y="1505420"/>
            <a:ext cx="1185061" cy="775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a:endCxn id="11" idx="1"/>
          </p:cNvCxnSpPr>
          <p:nvPr/>
        </p:nvCxnSpPr>
        <p:spPr>
          <a:xfrm flipV="1">
            <a:off x="5486400" y="2008484"/>
            <a:ext cx="1185061" cy="272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a:off x="5486400" y="2281123"/>
            <a:ext cx="1185061" cy="223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13" idx="1"/>
          </p:cNvCxnSpPr>
          <p:nvPr/>
        </p:nvCxnSpPr>
        <p:spPr>
          <a:xfrm>
            <a:off x="5486400" y="2281123"/>
            <a:ext cx="1192375" cy="721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5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34" y="3692271"/>
            <a:ext cx="4515308" cy="396300"/>
          </a:xfrm>
        </p:spPr>
        <p:txBody>
          <a:bodyPr/>
          <a:lstStyle/>
          <a:p>
            <a:r>
              <a:rPr lang="en-US" sz="1400" smtClean="0">
                <a:latin typeface="Times New Roman" panose="02020603050405020304" pitchFamily="18" charset="0"/>
                <a:cs typeface="Times New Roman" panose="02020603050405020304" pitchFamily="18" charset="0"/>
              </a:rPr>
              <a:t>Hình 13.4. Sơ đồ mô tả các cấp độ tổ chức của cơ thể người</a:t>
            </a:r>
            <a:endParaRPr lang="en-US" sz="14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5" name="Picture 4"/>
          <p:cNvPicPr>
            <a:picLocks noChangeAspect="1"/>
          </p:cNvPicPr>
          <p:nvPr/>
        </p:nvPicPr>
        <p:blipFill>
          <a:blip r:embed="rId2"/>
          <a:stretch>
            <a:fillRect/>
          </a:stretch>
        </p:blipFill>
        <p:spPr>
          <a:xfrm>
            <a:off x="125517" y="476632"/>
            <a:ext cx="4380015" cy="3043315"/>
          </a:xfrm>
          <a:prstGeom prst="rect">
            <a:avLst/>
          </a:prstGeom>
        </p:spPr>
      </p:pic>
      <p:pic>
        <p:nvPicPr>
          <p:cNvPr id="6" name="Picture 5"/>
          <p:cNvPicPr>
            <a:picLocks noChangeAspect="1"/>
          </p:cNvPicPr>
          <p:nvPr/>
        </p:nvPicPr>
        <p:blipFill>
          <a:blip r:embed="rId3"/>
          <a:stretch>
            <a:fillRect/>
          </a:stretch>
        </p:blipFill>
        <p:spPr>
          <a:xfrm>
            <a:off x="4662849" y="476632"/>
            <a:ext cx="4292370" cy="3043315"/>
          </a:xfrm>
          <a:prstGeom prst="rect">
            <a:avLst/>
          </a:prstGeom>
        </p:spPr>
      </p:pic>
    </p:spTree>
    <p:extLst>
      <p:ext uri="{BB962C8B-B14F-4D97-AF65-F5344CB8AC3E}">
        <p14:creationId xmlns:p14="http://schemas.microsoft.com/office/powerpoint/2010/main" val="202918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Rectangle 3"/>
          <p:cNvSpPr/>
          <p:nvPr/>
        </p:nvSpPr>
        <p:spPr>
          <a:xfrm>
            <a:off x="109728" y="155859"/>
            <a:ext cx="8887968" cy="4647426"/>
          </a:xfrm>
          <a:prstGeom prst="rect">
            <a:avLst/>
          </a:prstGeom>
        </p:spPr>
        <p:txBody>
          <a:bodyPr wrap="square">
            <a:spAutoFit/>
          </a:bodyPr>
          <a:lstStyle/>
          <a:p>
            <a:pPr algn="ctr"/>
            <a:r>
              <a:rPr lang="en-US" sz="2800" smtClean="0">
                <a:solidFill>
                  <a:srgbClr val="FF0000"/>
                </a:solidFill>
                <a:latin typeface="Times New Roman" pitchFamily="18" charset="0"/>
                <a:cs typeface="Times New Roman" pitchFamily="18" charset="0"/>
              </a:rPr>
              <a:t>HS </a:t>
            </a:r>
            <a:r>
              <a:rPr lang="en-US" sz="2800">
                <a:solidFill>
                  <a:srgbClr val="FF0000"/>
                </a:solidFill>
                <a:latin typeface="Times New Roman" pitchFamily="18" charset="0"/>
                <a:cs typeface="Times New Roman" pitchFamily="18" charset="0"/>
              </a:rPr>
              <a:t>quan sát hình 13.3, hình 13.4, 13.5, thảo luận theo cặp 5p-  thực hiện các yêu cầu </a:t>
            </a:r>
            <a:r>
              <a:rPr lang="en-US" sz="2800" smtClean="0">
                <a:solidFill>
                  <a:srgbClr val="FF0000"/>
                </a:solidFill>
                <a:latin typeface="Times New Roman" pitchFamily="18" charset="0"/>
                <a:cs typeface="Times New Roman" pitchFamily="18" charset="0"/>
              </a:rPr>
              <a:t>sau: </a:t>
            </a:r>
            <a:endParaRPr lang="en-US" sz="2800">
              <a:solidFill>
                <a:srgbClr val="FF0000"/>
              </a:solidFill>
              <a:latin typeface="Times New Roman" pitchFamily="18" charset="0"/>
              <a:cs typeface="Times New Roman" pitchFamily="18" charset="0"/>
            </a:endParaRPr>
          </a:p>
          <a:p>
            <a:r>
              <a:rPr lang="en-US" sz="2000">
                <a:solidFill>
                  <a:schemeClr val="accent5"/>
                </a:solidFill>
                <a:latin typeface="Times New Roman" pitchFamily="18" charset="0"/>
                <a:cs typeface="Times New Roman" pitchFamily="18" charset="0"/>
              </a:rPr>
              <a:t>Bàn </a:t>
            </a:r>
            <a:r>
              <a:rPr lang="en-US" sz="2000" smtClean="0">
                <a:solidFill>
                  <a:schemeClr val="accent5"/>
                </a:solidFill>
                <a:latin typeface="Times New Roman" pitchFamily="18" charset="0"/>
                <a:cs typeface="Times New Roman" pitchFamily="18" charset="0"/>
              </a:rPr>
              <a:t>1- ND1: </a:t>
            </a:r>
            <a:r>
              <a:rPr lang="en-US" sz="2000">
                <a:solidFill>
                  <a:schemeClr val="accent5"/>
                </a:solidFill>
                <a:latin typeface="Times New Roman" pitchFamily="18" charset="0"/>
                <a:cs typeface="Times New Roman" pitchFamily="18" charset="0"/>
              </a:rPr>
              <a:t>Quan sát hình 13.3, liệt kê các cấp độ tổ chức của cơ thể cây xanh theo thứ tự từ thấp đến cao</a:t>
            </a:r>
            <a:r>
              <a:rPr lang="en-US" sz="2000" smtClean="0">
                <a:solidFill>
                  <a:schemeClr val="accent5"/>
                </a:solidFill>
                <a:latin typeface="Times New Roman" pitchFamily="18" charset="0"/>
                <a:cs typeface="Times New Roman" pitchFamily="18" charset="0"/>
              </a:rPr>
              <a:t>.</a:t>
            </a:r>
          </a:p>
          <a:p>
            <a:endParaRPr lang="en-US" sz="2000">
              <a:latin typeface="Times New Roman" pitchFamily="18" charset="0"/>
              <a:cs typeface="Times New Roman" pitchFamily="18" charset="0"/>
            </a:endParaRPr>
          </a:p>
          <a:p>
            <a:r>
              <a:rPr lang="en-US" sz="2000">
                <a:solidFill>
                  <a:schemeClr val="accent6">
                    <a:lumMod val="75000"/>
                  </a:schemeClr>
                </a:solidFill>
                <a:latin typeface="Times New Roman" pitchFamily="18" charset="0"/>
                <a:cs typeface="Times New Roman" pitchFamily="18" charset="0"/>
              </a:rPr>
              <a:t>Bàn </a:t>
            </a:r>
            <a:r>
              <a:rPr lang="en-US" sz="2000" smtClean="0">
                <a:solidFill>
                  <a:schemeClr val="accent6">
                    <a:lumMod val="75000"/>
                  </a:schemeClr>
                </a:solidFill>
                <a:latin typeface="Times New Roman" pitchFamily="18" charset="0"/>
                <a:cs typeface="Times New Roman" pitchFamily="18" charset="0"/>
              </a:rPr>
              <a:t>2- </a:t>
            </a:r>
            <a:r>
              <a:rPr lang="en-US" sz="2000">
                <a:solidFill>
                  <a:schemeClr val="accent6">
                    <a:lumMod val="75000"/>
                  </a:schemeClr>
                </a:solidFill>
                <a:latin typeface="Times New Roman" pitchFamily="18" charset="0"/>
                <a:cs typeface="Times New Roman" pitchFamily="18" charset="0"/>
              </a:rPr>
              <a:t>ND </a:t>
            </a:r>
            <a:r>
              <a:rPr lang="en-US" sz="2000" smtClean="0">
                <a:solidFill>
                  <a:schemeClr val="accent6">
                    <a:lumMod val="75000"/>
                  </a:schemeClr>
                </a:solidFill>
                <a:latin typeface="Times New Roman" pitchFamily="18" charset="0"/>
                <a:cs typeface="Times New Roman" pitchFamily="18" charset="0"/>
              </a:rPr>
              <a:t>2: </a:t>
            </a:r>
            <a:r>
              <a:rPr lang="en-US" sz="2000">
                <a:solidFill>
                  <a:schemeClr val="accent6">
                    <a:lumMod val="75000"/>
                  </a:schemeClr>
                </a:solidFill>
                <a:latin typeface="Times New Roman" pitchFamily="18" charset="0"/>
                <a:cs typeface="Times New Roman" pitchFamily="18" charset="0"/>
              </a:rPr>
              <a:t>Quan sát các hình trong hình 13.4, sắp xếp các hình đó theo cấp độ tổ chức của cơ thể người từ thấp đến cao và gọi tên của các cấp độ đó</a:t>
            </a:r>
          </a:p>
          <a:p>
            <a:endParaRPr lang="en-US" sz="2000">
              <a:latin typeface="Times New Roman" pitchFamily="18" charset="0"/>
              <a:cs typeface="Times New Roman" pitchFamily="18" charset="0"/>
            </a:endParaRPr>
          </a:p>
          <a:p>
            <a:r>
              <a:rPr lang="en-US" sz="2000">
                <a:solidFill>
                  <a:schemeClr val="accent2">
                    <a:lumMod val="75000"/>
                  </a:schemeClr>
                </a:solidFill>
                <a:latin typeface="Times New Roman" pitchFamily="18" charset="0"/>
                <a:cs typeface="Times New Roman" pitchFamily="18" charset="0"/>
              </a:rPr>
              <a:t>Bàn </a:t>
            </a:r>
            <a:r>
              <a:rPr lang="en-US" sz="2000" smtClean="0">
                <a:solidFill>
                  <a:schemeClr val="accent2">
                    <a:lumMod val="75000"/>
                  </a:schemeClr>
                </a:solidFill>
                <a:latin typeface="Times New Roman" pitchFamily="18" charset="0"/>
                <a:cs typeface="Times New Roman" pitchFamily="18" charset="0"/>
              </a:rPr>
              <a:t>3- </a:t>
            </a:r>
            <a:r>
              <a:rPr lang="en-US" sz="2000">
                <a:solidFill>
                  <a:schemeClr val="accent2">
                    <a:lumMod val="75000"/>
                  </a:schemeClr>
                </a:solidFill>
                <a:latin typeface="Times New Roman" pitchFamily="18" charset="0"/>
                <a:cs typeface="Times New Roman" pitchFamily="18" charset="0"/>
              </a:rPr>
              <a:t>ND </a:t>
            </a:r>
            <a:r>
              <a:rPr lang="en-US" sz="2000" smtClean="0">
                <a:solidFill>
                  <a:schemeClr val="accent2">
                    <a:lumMod val="75000"/>
                  </a:schemeClr>
                </a:solidFill>
                <a:latin typeface="Times New Roman" pitchFamily="18" charset="0"/>
                <a:cs typeface="Times New Roman" pitchFamily="18" charset="0"/>
              </a:rPr>
              <a:t>3: </a:t>
            </a:r>
            <a:r>
              <a:rPr lang="en-US" sz="2000">
                <a:solidFill>
                  <a:schemeClr val="accent2">
                    <a:lumMod val="75000"/>
                  </a:schemeClr>
                </a:solidFill>
                <a:latin typeface="Times New Roman" pitchFamily="18" charset="0"/>
                <a:cs typeface="Times New Roman" pitchFamily="18" charset="0"/>
              </a:rPr>
              <a:t>Quan sát các loại mô trong hình 13.4, 13.5: Nhận xét hình dạng, kích thước của các tế bào trong từng loại mô; kể tên các loại mô cấu tạo nên ruột non ở người.</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Bàn </a:t>
            </a:r>
            <a:r>
              <a:rPr lang="en-US" sz="2000" smtClean="0">
                <a:latin typeface="Times New Roman" pitchFamily="18" charset="0"/>
                <a:cs typeface="Times New Roman" pitchFamily="18" charset="0"/>
              </a:rPr>
              <a:t>4,5- </a:t>
            </a:r>
            <a:r>
              <a:rPr lang="en-US" sz="2000">
                <a:latin typeface="Times New Roman" pitchFamily="18" charset="0"/>
                <a:cs typeface="Times New Roman" pitchFamily="18" charset="0"/>
              </a:rPr>
              <a:t>ND </a:t>
            </a:r>
            <a:r>
              <a:rPr lang="en-US" sz="2000" smtClean="0">
                <a:latin typeface="Times New Roman" pitchFamily="18" charset="0"/>
                <a:cs typeface="Times New Roman" pitchFamily="18" charset="0"/>
              </a:rPr>
              <a:t>4: </a:t>
            </a:r>
            <a:r>
              <a:rPr lang="en-US" sz="2000">
                <a:latin typeface="Times New Roman" pitchFamily="18" charset="0"/>
                <a:cs typeface="Times New Roman" pitchFamily="18" charset="0"/>
              </a:rPr>
              <a:t>Quan sát hình 13.3, 13.4, kể tên một số cơ quan trong hệ chồi của cây xanh, hệ tiêu hóa của người</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30222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smtClean="0">
                <a:solidFill>
                  <a:srgbClr val="FF0000"/>
                </a:solidFill>
                <a:latin typeface="+mj-lt"/>
              </a:rPr>
              <a:t>ND 1</a:t>
            </a:r>
            <a:r>
              <a:rPr lang="en-US" sz="2400" smtClean="0">
                <a:latin typeface="+mj-lt"/>
              </a:rPr>
              <a:t>: Quan </a:t>
            </a:r>
            <a:r>
              <a:rPr lang="en-US" sz="2400" dirty="0" smtClean="0">
                <a:latin typeface="+mj-lt"/>
              </a:rPr>
              <a:t>sát hình 13.3</a:t>
            </a:r>
            <a:endParaRPr lang="en-US" sz="24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8" name="Picture 7"/>
          <p:cNvPicPr>
            <a:picLocks noChangeAspect="1"/>
          </p:cNvPicPr>
          <p:nvPr/>
        </p:nvPicPr>
        <p:blipFill>
          <a:blip r:embed="rId2"/>
          <a:stretch>
            <a:fillRect/>
          </a:stretch>
        </p:blipFill>
        <p:spPr>
          <a:xfrm>
            <a:off x="883375" y="1244933"/>
            <a:ext cx="7094037" cy="3370957"/>
          </a:xfrm>
          <a:prstGeom prst="rect">
            <a:avLst/>
          </a:prstGeom>
        </p:spPr>
      </p:pic>
    </p:spTree>
    <p:extLst>
      <p:ext uri="{BB962C8B-B14F-4D97-AF65-F5344CB8AC3E}">
        <p14:creationId xmlns:p14="http://schemas.microsoft.com/office/powerpoint/2010/main" val="5258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3483" y="708993"/>
            <a:ext cx="8178394" cy="668703"/>
          </a:xfrm>
        </p:spPr>
        <p:txBody>
          <a:bodyPr/>
          <a:lstStyle/>
          <a:p>
            <a:pPr marL="88900" indent="0">
              <a:buNone/>
            </a:pPr>
            <a:r>
              <a:rPr lang="en-US" sz="2000" i="1" smtClean="0">
                <a:latin typeface="+mj-lt"/>
              </a:rPr>
              <a:t> </a:t>
            </a:r>
            <a:r>
              <a:rPr lang="en-US" sz="2000" smtClean="0">
                <a:solidFill>
                  <a:srgbClr val="FF0000"/>
                </a:solidFill>
                <a:latin typeface="Times New Roman" pitchFamily="18" charset="0"/>
                <a:cs typeface="Times New Roman" pitchFamily="18" charset="0"/>
              </a:rPr>
              <a:t>ND 2:</a:t>
            </a:r>
            <a:r>
              <a:rPr lang="en-US" sz="2000" i="1" smtClean="0">
                <a:latin typeface="+mj-lt"/>
              </a:rPr>
              <a:t> </a:t>
            </a:r>
            <a:r>
              <a:rPr lang="en-US" sz="2000" smtClean="0">
                <a:solidFill>
                  <a:schemeClr val="accent6">
                    <a:lumMod val="75000"/>
                  </a:schemeClr>
                </a:solidFill>
                <a:latin typeface="Times New Roman" pitchFamily="18" charset="0"/>
                <a:cs typeface="Times New Roman" pitchFamily="18" charset="0"/>
              </a:rPr>
              <a:t>Quan </a:t>
            </a:r>
            <a:r>
              <a:rPr lang="en-US" sz="2000">
                <a:solidFill>
                  <a:schemeClr val="accent6">
                    <a:lumMod val="75000"/>
                  </a:schemeClr>
                </a:solidFill>
                <a:latin typeface="Times New Roman" pitchFamily="18" charset="0"/>
                <a:cs typeface="Times New Roman" pitchFamily="18" charset="0"/>
              </a:rPr>
              <a:t>sát các hình trong hình 13.4, sắp xếp các hình đó theo cấp độ tổ chức của cơ thể người từ thấp đến cao và gọi tên của các cấp độ đó</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7" name="Picture 6"/>
          <p:cNvPicPr>
            <a:picLocks noChangeAspect="1"/>
          </p:cNvPicPr>
          <p:nvPr/>
        </p:nvPicPr>
        <p:blipFill>
          <a:blip r:embed="rId2"/>
          <a:stretch>
            <a:fillRect/>
          </a:stretch>
        </p:blipFill>
        <p:spPr>
          <a:xfrm>
            <a:off x="813776" y="1823653"/>
            <a:ext cx="4380015" cy="2584876"/>
          </a:xfrm>
          <a:prstGeom prst="rect">
            <a:avLst/>
          </a:prstGeom>
        </p:spPr>
      </p:pic>
      <p:sp>
        <p:nvSpPr>
          <p:cNvPr id="8" name="TextBox 7"/>
          <p:cNvSpPr txBox="1"/>
          <p:nvPr/>
        </p:nvSpPr>
        <p:spPr>
          <a:xfrm>
            <a:off x="6144768" y="1999488"/>
            <a:ext cx="2657856" cy="2677656"/>
          </a:xfrm>
          <a:prstGeom prst="rect">
            <a:avLst/>
          </a:prstGeom>
          <a:noFill/>
        </p:spPr>
        <p:txBody>
          <a:bodyPr wrap="square" rtlCol="0">
            <a:spAutoFit/>
          </a:bodyPr>
          <a:lstStyle/>
          <a:p>
            <a:r>
              <a:rPr lang="en-US" sz="2800">
                <a:latin typeface="Times New Roman" pitchFamily="18" charset="0"/>
                <a:cs typeface="Times New Roman" pitchFamily="18" charset="0"/>
              </a:rPr>
              <a:t>Hình c (tế bào)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 hình d (mô)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 hình b (cơ quan)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 hình a (hệ cơ quan</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sym typeface="Symbol"/>
              </a:rPr>
              <a:t> Hình e (cơ thể)</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9" name="TextBox 8"/>
          <p:cNvSpPr txBox="1"/>
          <p:nvPr/>
        </p:nvSpPr>
        <p:spPr>
          <a:xfrm>
            <a:off x="4553712" y="1757546"/>
            <a:ext cx="182880" cy="307777"/>
          </a:xfrm>
          <a:prstGeom prst="rect">
            <a:avLst/>
          </a:prstGeom>
          <a:noFill/>
        </p:spPr>
        <p:txBody>
          <a:bodyPr wrap="square" rtlCol="0">
            <a:spAutoFit/>
          </a:bodyPr>
          <a:lstStyle/>
          <a:p>
            <a:r>
              <a:rPr lang="en-US" smtClean="0"/>
              <a:t>e</a:t>
            </a:r>
            <a:endParaRPr lang="en-US"/>
          </a:p>
        </p:txBody>
      </p:sp>
    </p:spTree>
    <p:extLst>
      <p:ext uri="{BB962C8B-B14F-4D97-AF65-F5344CB8AC3E}">
        <p14:creationId xmlns:p14="http://schemas.microsoft.com/office/powerpoint/2010/main" val="336945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183" y="171536"/>
            <a:ext cx="6426300" cy="396300"/>
          </a:xfrm>
        </p:spPr>
        <p:txBody>
          <a:bodyPr/>
          <a:lstStyle/>
          <a:p>
            <a:r>
              <a:rPr lang="en-US" sz="2400" dirty="0" smtClean="0">
                <a:latin typeface="+mj-lt"/>
              </a:rPr>
              <a:t>Quan sát Hình 13.5</a:t>
            </a:r>
            <a:endParaRPr lang="en-US" sz="2400" dirty="0">
              <a:latin typeface="+mj-lt"/>
            </a:endParaRPr>
          </a:p>
        </p:txBody>
      </p:sp>
      <p:sp>
        <p:nvSpPr>
          <p:cNvPr id="3" name="Text Placeholder 2"/>
          <p:cNvSpPr>
            <a:spLocks noGrp="1"/>
          </p:cNvSpPr>
          <p:nvPr>
            <p:ph type="body" idx="1"/>
          </p:nvPr>
        </p:nvSpPr>
        <p:spPr>
          <a:xfrm>
            <a:off x="243840" y="550497"/>
            <a:ext cx="8558936" cy="388287"/>
          </a:xfrm>
        </p:spPr>
        <p:txBody>
          <a:bodyPr/>
          <a:lstStyle/>
          <a:p>
            <a:pPr marL="88900" indent="0" algn="just">
              <a:buNone/>
            </a:pPr>
            <a:r>
              <a:rPr lang="en-US" sz="2400" i="1" smtClean="0">
                <a:solidFill>
                  <a:srgbClr val="FF0000"/>
                </a:solidFill>
                <a:latin typeface="+mj-lt"/>
              </a:rPr>
              <a:t>ND 3: </a:t>
            </a:r>
            <a:r>
              <a:rPr lang="en-US" sz="2400" i="1" smtClean="0">
                <a:latin typeface="+mj-lt"/>
              </a:rPr>
              <a:t>Nhật </a:t>
            </a:r>
            <a:r>
              <a:rPr lang="en-US" sz="2400" i="1" dirty="0" smtClean="0">
                <a:latin typeface="+mj-lt"/>
              </a:rPr>
              <a:t>xét về hình dạng, kích thước của các tế bào trong từng loại mô. </a:t>
            </a:r>
            <a:endParaRPr lang="en-US" sz="2400" i="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5" name="Picture 4"/>
          <p:cNvPicPr>
            <a:picLocks noChangeAspect="1"/>
          </p:cNvPicPr>
          <p:nvPr/>
        </p:nvPicPr>
        <p:blipFill>
          <a:blip r:embed="rId2"/>
          <a:stretch>
            <a:fillRect/>
          </a:stretch>
        </p:blipFill>
        <p:spPr>
          <a:xfrm>
            <a:off x="0" y="1207008"/>
            <a:ext cx="5413248" cy="3694175"/>
          </a:xfrm>
          <a:prstGeom prst="rect">
            <a:avLst/>
          </a:prstGeom>
        </p:spPr>
      </p:pic>
      <p:sp>
        <p:nvSpPr>
          <p:cNvPr id="6" name="Rectangle 5"/>
          <p:cNvSpPr/>
          <p:nvPr/>
        </p:nvSpPr>
        <p:spPr>
          <a:xfrm>
            <a:off x="5961888" y="2004944"/>
            <a:ext cx="3065070" cy="2759730"/>
          </a:xfrm>
          <a:prstGeom prst="rect">
            <a:avLst/>
          </a:prstGeom>
        </p:spPr>
        <p:txBody>
          <a:bodyPr wrap="square">
            <a:spAutoFit/>
          </a:bodyPr>
          <a:lstStyle/>
          <a:p>
            <a:pPr algn="just">
              <a:lnSpc>
                <a:spcPts val="2500"/>
              </a:lnSpc>
              <a:spcBef>
                <a:spcPts val="200"/>
              </a:spcBef>
              <a:spcAft>
                <a:spcPts val="200"/>
              </a:spcAft>
            </a:pPr>
            <a:r>
              <a:rPr lang="en-US" sz="2000" smtClean="0">
                <a:latin typeface="+mj-lt"/>
                <a:ea typeface="Calibri" panose="020F0502020204030204" pitchFamily="34" charset="0"/>
                <a:cs typeface="Times New Roman" panose="02020603050405020304" pitchFamily="18" charset="0"/>
              </a:rPr>
              <a:t>- Mô </a:t>
            </a:r>
            <a:r>
              <a:rPr lang="en-US" sz="2000" dirty="0">
                <a:latin typeface="+mj-lt"/>
                <a:ea typeface="Calibri" panose="020F0502020204030204" pitchFamily="34" charset="0"/>
                <a:cs typeface="Times New Roman" panose="02020603050405020304" pitchFamily="18" charset="0"/>
              </a:rPr>
              <a:t>thần kinh: tế bào có </a:t>
            </a:r>
            <a:r>
              <a:rPr lang="en-US" sz="2000">
                <a:latin typeface="+mj-lt"/>
                <a:ea typeface="Calibri" panose="020F0502020204030204" pitchFamily="34" charset="0"/>
                <a:cs typeface="Times New Roman" panose="02020603050405020304" pitchFamily="18" charset="0"/>
              </a:rPr>
              <a:t>dạng </a:t>
            </a:r>
            <a:r>
              <a:rPr lang="en-US" sz="2000" smtClean="0">
                <a:latin typeface="+mj-lt"/>
                <a:ea typeface="Calibri" panose="020F0502020204030204" pitchFamily="34" charset="0"/>
                <a:cs typeface="Times New Roman" panose="02020603050405020304" pitchFamily="18" charset="0"/>
              </a:rPr>
              <a:t>hình sao, kéo </a:t>
            </a:r>
            <a:r>
              <a:rPr lang="en-US" sz="2000" dirty="0">
                <a:latin typeface="+mj-lt"/>
                <a:ea typeface="Calibri" panose="020F0502020204030204" pitchFamily="34" charset="0"/>
                <a:cs typeface="Times New Roman" panose="02020603050405020304" pitchFamily="18" charset="0"/>
              </a:rPr>
              <a:t>dài (nơron).</a:t>
            </a:r>
          </a:p>
          <a:p>
            <a:pPr algn="just">
              <a:lnSpc>
                <a:spcPts val="2500"/>
              </a:lnSpc>
              <a:spcBef>
                <a:spcPts val="200"/>
              </a:spcBef>
              <a:spcAft>
                <a:spcPts val="200"/>
              </a:spcAft>
            </a:pPr>
            <a:r>
              <a:rPr lang="en-US" sz="2000" dirty="0" smtClean="0">
                <a:latin typeface="+mj-lt"/>
                <a:ea typeface="Calibri" panose="020F0502020204030204" pitchFamily="34" charset="0"/>
                <a:cs typeface="Times New Roman" panose="02020603050405020304" pitchFamily="18" charset="0"/>
              </a:rPr>
              <a:t>Mô </a:t>
            </a:r>
            <a:r>
              <a:rPr lang="en-US" sz="2000" dirty="0">
                <a:latin typeface="+mj-lt"/>
                <a:ea typeface="Calibri" panose="020F0502020204030204" pitchFamily="34" charset="0"/>
                <a:cs typeface="Times New Roman" panose="02020603050405020304" pitchFamily="18" charset="0"/>
              </a:rPr>
              <a:t>cơ ở ruột non: tế bào dạng thuôn dài, xếp </a:t>
            </a:r>
            <a:r>
              <a:rPr lang="en-US" sz="2000" dirty="0" smtClean="0">
                <a:latin typeface="+mj-lt"/>
                <a:ea typeface="Calibri" panose="020F0502020204030204" pitchFamily="34" charset="0"/>
                <a:cs typeface="Times New Roman" panose="02020603050405020304" pitchFamily="18" charset="0"/>
              </a:rPr>
              <a:t>so </a:t>
            </a:r>
            <a:r>
              <a:rPr lang="en-US" sz="2000" dirty="0">
                <a:latin typeface="+mj-lt"/>
                <a:ea typeface="Calibri" panose="020F0502020204030204" pitchFamily="34" charset="0"/>
                <a:cs typeface="Times New Roman" panose="02020603050405020304" pitchFamily="18" charset="0"/>
              </a:rPr>
              <a:t>le. </a:t>
            </a:r>
          </a:p>
          <a:p>
            <a:pPr algn="just">
              <a:lnSpc>
                <a:spcPts val="2500"/>
              </a:lnSpc>
              <a:spcBef>
                <a:spcPts val="200"/>
              </a:spcBef>
              <a:spcAft>
                <a:spcPts val="200"/>
              </a:spcAft>
            </a:pPr>
            <a:r>
              <a:rPr lang="en-US" sz="2000" dirty="0" smtClean="0">
                <a:latin typeface="+mj-lt"/>
                <a:ea typeface="Calibri" panose="020F0502020204030204" pitchFamily="34" charset="0"/>
              </a:rPr>
              <a:t>Mô ở </a:t>
            </a:r>
            <a:r>
              <a:rPr lang="en-US" sz="2000" dirty="0">
                <a:latin typeface="+mj-lt"/>
                <a:ea typeface="Calibri" panose="020F0502020204030204" pitchFamily="34" charset="0"/>
              </a:rPr>
              <a:t>lá: tế bào hình chữ nhật, xếp cạnh nhau, kích thước lớn</a:t>
            </a:r>
            <a:endParaRPr lang="en-US" sz="2000" dirty="0">
              <a:latin typeface="+mj-lt"/>
            </a:endParaRPr>
          </a:p>
        </p:txBody>
      </p:sp>
    </p:spTree>
    <p:extLst>
      <p:ext uri="{BB962C8B-B14F-4D97-AF65-F5344CB8AC3E}">
        <p14:creationId xmlns:p14="http://schemas.microsoft.com/office/powerpoint/2010/main" val="2832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down)">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5" name="Picture 4"/>
          <p:cNvPicPr>
            <a:picLocks noChangeAspect="1"/>
          </p:cNvPicPr>
          <p:nvPr/>
        </p:nvPicPr>
        <p:blipFill>
          <a:blip r:embed="rId2"/>
          <a:stretch>
            <a:fillRect/>
          </a:stretch>
        </p:blipFill>
        <p:spPr>
          <a:xfrm>
            <a:off x="158496" y="1085088"/>
            <a:ext cx="7107936" cy="3957425"/>
          </a:xfrm>
          <a:prstGeom prst="rect">
            <a:avLst/>
          </a:prstGeom>
        </p:spPr>
      </p:pic>
      <p:sp>
        <p:nvSpPr>
          <p:cNvPr id="6" name="TextBox 5"/>
          <p:cNvSpPr txBox="1"/>
          <p:nvPr/>
        </p:nvSpPr>
        <p:spPr>
          <a:xfrm>
            <a:off x="438912" y="243840"/>
            <a:ext cx="8107680" cy="461665"/>
          </a:xfrm>
          <a:prstGeom prst="rect">
            <a:avLst/>
          </a:prstGeom>
          <a:noFill/>
        </p:spPr>
        <p:txBody>
          <a:bodyPr wrap="square" rtlCol="0">
            <a:spAutoFit/>
          </a:bodyPr>
          <a:lstStyle/>
          <a:p>
            <a:r>
              <a:rPr lang="en-US" sz="2400" smtClean="0">
                <a:solidFill>
                  <a:srgbClr val="FF0000"/>
                </a:solidFill>
                <a:latin typeface="Times New Roman" pitchFamily="18" charset="0"/>
                <a:cs typeface="Times New Roman" pitchFamily="18" charset="0"/>
              </a:rPr>
              <a:t>ND 3: </a:t>
            </a:r>
            <a:r>
              <a:rPr lang="en-US" sz="2400">
                <a:solidFill>
                  <a:schemeClr val="tx1"/>
                </a:solidFill>
                <a:latin typeface="Times New Roman" pitchFamily="18" charset="0"/>
                <a:cs typeface="Times New Roman" pitchFamily="18" charset="0"/>
              </a:rPr>
              <a:t>kể tên các loại mô cấu tạo nên ruột non ở người.</a:t>
            </a:r>
          </a:p>
        </p:txBody>
      </p:sp>
    </p:spTree>
    <p:extLst>
      <p:ext uri="{BB962C8B-B14F-4D97-AF65-F5344CB8AC3E}">
        <p14:creationId xmlns:p14="http://schemas.microsoft.com/office/powerpoint/2010/main" val="82901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5" name="Picture 4"/>
          <p:cNvPicPr>
            <a:picLocks noChangeAspect="1"/>
          </p:cNvPicPr>
          <p:nvPr/>
        </p:nvPicPr>
        <p:blipFill>
          <a:blip r:embed="rId2"/>
          <a:stretch>
            <a:fillRect/>
          </a:stretch>
        </p:blipFill>
        <p:spPr>
          <a:xfrm>
            <a:off x="0" y="1622885"/>
            <a:ext cx="4340352" cy="3370957"/>
          </a:xfrm>
          <a:prstGeom prst="rect">
            <a:avLst/>
          </a:prstGeom>
        </p:spPr>
      </p:pic>
      <p:sp>
        <p:nvSpPr>
          <p:cNvPr id="6" name="Rectangle 5"/>
          <p:cNvSpPr/>
          <p:nvPr/>
        </p:nvSpPr>
        <p:spPr>
          <a:xfrm>
            <a:off x="201168" y="127772"/>
            <a:ext cx="8638032" cy="830997"/>
          </a:xfrm>
          <a:prstGeom prst="rect">
            <a:avLst/>
          </a:prstGeom>
        </p:spPr>
        <p:txBody>
          <a:bodyPr wrap="square">
            <a:spAutoFit/>
          </a:bodyPr>
          <a:lstStyle/>
          <a:p>
            <a:r>
              <a:rPr lang="en-US" sz="2400">
                <a:solidFill>
                  <a:srgbClr val="FF0000"/>
                </a:solidFill>
                <a:latin typeface="Times New Roman" pitchFamily="18" charset="0"/>
                <a:cs typeface="Times New Roman" pitchFamily="18" charset="0"/>
              </a:rPr>
              <a:t>ND 4: </a:t>
            </a:r>
            <a:r>
              <a:rPr lang="en-US" sz="2400">
                <a:latin typeface="Times New Roman" pitchFamily="18" charset="0"/>
                <a:cs typeface="Times New Roman" pitchFamily="18" charset="0"/>
              </a:rPr>
              <a:t>Quan sát hình 13.3, 13.4, kể tên một số cơ quan trong hệ chồi của cây xanh, hệ tiêu hóa của người.</a:t>
            </a:r>
          </a:p>
        </p:txBody>
      </p:sp>
      <p:pic>
        <p:nvPicPr>
          <p:cNvPr id="7" name="Picture 6"/>
          <p:cNvPicPr>
            <a:picLocks noChangeAspect="1"/>
          </p:cNvPicPr>
          <p:nvPr/>
        </p:nvPicPr>
        <p:blipFill>
          <a:blip r:embed="rId3"/>
          <a:stretch>
            <a:fillRect/>
          </a:stretch>
        </p:blipFill>
        <p:spPr>
          <a:xfrm>
            <a:off x="4629912" y="1329650"/>
            <a:ext cx="4209288" cy="3664192"/>
          </a:xfrm>
          <a:prstGeom prst="rect">
            <a:avLst/>
          </a:prstGeom>
        </p:spPr>
      </p:pic>
      <p:sp>
        <p:nvSpPr>
          <p:cNvPr id="8" name="TextBox 7"/>
          <p:cNvSpPr txBox="1"/>
          <p:nvPr/>
        </p:nvSpPr>
        <p:spPr>
          <a:xfrm>
            <a:off x="0" y="1719072"/>
            <a:ext cx="1182624"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1600" smtClean="0"/>
          </a:p>
          <a:p>
            <a:endParaRPr lang="en-US" sz="1600"/>
          </a:p>
          <a:p>
            <a:endParaRPr lang="en-US" sz="1600" smtClean="0"/>
          </a:p>
          <a:p>
            <a:endParaRPr lang="en-US" sz="1600"/>
          </a:p>
        </p:txBody>
      </p:sp>
    </p:spTree>
    <p:extLst>
      <p:ext uri="{BB962C8B-B14F-4D97-AF65-F5344CB8AC3E}">
        <p14:creationId xmlns:p14="http://schemas.microsoft.com/office/powerpoint/2010/main" val="230709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TextBox 4"/>
          <p:cNvSpPr txBox="1"/>
          <p:nvPr/>
        </p:nvSpPr>
        <p:spPr>
          <a:xfrm>
            <a:off x="158496" y="134112"/>
            <a:ext cx="8839200" cy="769441"/>
          </a:xfrm>
          <a:prstGeom prst="rect">
            <a:avLst/>
          </a:prstGeom>
          <a:noFill/>
        </p:spPr>
        <p:txBody>
          <a:bodyPr wrap="square" rtlCol="0">
            <a:spAutoFit/>
          </a:bodyPr>
          <a:lstStyle/>
          <a:p>
            <a:r>
              <a:rPr lang="en-US" sz="2200" smtClean="0">
                <a:solidFill>
                  <a:srgbClr val="FF0000"/>
                </a:solidFill>
                <a:latin typeface="Times New Roman" pitchFamily="18" charset="0"/>
                <a:cs typeface="Times New Roman" pitchFamily="18" charset="0"/>
              </a:rPr>
              <a:t>Nêu tên cấp độ tổ chức tương ứng với mỗi cấu trúc đã cho trong bảng 13.2 và tên của cấp độ tổ chức liền kề cao hơn nó trong thức tự tổ chức cơ thể.</a:t>
            </a:r>
            <a:endParaRPr lang="en-US" sz="220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433" y="1134457"/>
            <a:ext cx="1731263" cy="111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081638933"/>
              </p:ext>
            </p:extLst>
          </p:nvPr>
        </p:nvGraphicFramePr>
        <p:xfrm>
          <a:off x="158494" y="1082642"/>
          <a:ext cx="8839200" cy="4081886"/>
        </p:xfrm>
        <a:graphic>
          <a:graphicData uri="http://schemas.openxmlformats.org/drawingml/2006/table">
            <a:tbl>
              <a:tblPr firstRow="1" bandRow="1">
                <a:tableStyleId>{2C0C35A8-31EE-4B06-98D1-F3640B604409}</a:tableStyleId>
              </a:tblPr>
              <a:tblGrid>
                <a:gridCol w="17678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1309423">
                <a:tc>
                  <a:txBody>
                    <a:bodyPr/>
                    <a:lstStyle/>
                    <a:p>
                      <a:pPr algn="ctr"/>
                      <a:endParaRPr lang="en-US" smtClean="0"/>
                    </a:p>
                    <a:p>
                      <a:pPr algn="ctr"/>
                      <a:r>
                        <a:rPr lang="en-US" smtClean="0"/>
                        <a:t> Cấu</a:t>
                      </a:r>
                      <a:r>
                        <a:rPr lang="en-US" baseline="0" smtClean="0"/>
                        <a:t> trúc</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1309423">
                <a:tc>
                  <a:txBody>
                    <a:bodyPr/>
                    <a:lstStyle/>
                    <a:p>
                      <a:pPr algn="ctr"/>
                      <a:endParaRPr lang="en-US" smtClean="0"/>
                    </a:p>
                    <a:p>
                      <a:pPr algn="ctr"/>
                      <a:r>
                        <a:rPr lang="en-US" smtClean="0"/>
                        <a:t>Tên</a:t>
                      </a:r>
                      <a:r>
                        <a:rPr lang="en-US" baseline="0" smtClean="0"/>
                        <a:t> cấp độ tổ chức</a:t>
                      </a:r>
                      <a:endParaRPr lang="en-US"/>
                    </a:p>
                  </a:txBody>
                  <a:tcPr/>
                </a:tc>
                <a:tc>
                  <a:txBody>
                    <a:bodyPr/>
                    <a:lstStyle/>
                    <a:p>
                      <a:pPr algn="ctr"/>
                      <a:endParaRPr lang="en-US" smtClean="0"/>
                    </a:p>
                    <a:p>
                      <a:pPr algn="ctr"/>
                      <a:r>
                        <a:rPr lang="en-US" smtClean="0"/>
                        <a:t>Cơ</a:t>
                      </a:r>
                      <a:r>
                        <a:rPr lang="en-US" baseline="0" smtClean="0"/>
                        <a:t> quan</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13094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Tên</a:t>
                      </a:r>
                      <a:r>
                        <a:rPr lang="en-US" baseline="0" smtClean="0"/>
                        <a:t> cấp độ tổ chức liền kề cao hơn</a:t>
                      </a:r>
                      <a:endParaRPr lang="en-US" smtClean="0"/>
                    </a:p>
                    <a:p>
                      <a:pPr algn="ctr"/>
                      <a:endParaRPr lang="en-US"/>
                    </a:p>
                  </a:txBody>
                  <a:tcPr/>
                </a:tc>
                <a:tc>
                  <a:txBody>
                    <a:bodyPr/>
                    <a:lstStyle/>
                    <a:p>
                      <a:pPr algn="ctr"/>
                      <a:endParaRPr lang="en-US" smtClean="0"/>
                    </a:p>
                    <a:p>
                      <a:pPr algn="ctr"/>
                      <a:r>
                        <a:rPr lang="en-US" smtClean="0"/>
                        <a:t>Hệ</a:t>
                      </a:r>
                      <a:r>
                        <a:rPr lang="en-US" baseline="0" smtClean="0"/>
                        <a:t> cơ quan</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bl>
          </a:graphicData>
        </a:graphic>
      </p:graphicFrame>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592" y="1134456"/>
            <a:ext cx="1682496" cy="121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529" y="1134457"/>
            <a:ext cx="1706880" cy="121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752" y="1149476"/>
            <a:ext cx="1755648" cy="120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864864" y="2596896"/>
            <a:ext cx="1219200" cy="400110"/>
          </a:xfrm>
          <a:prstGeom prst="rect">
            <a:avLst/>
          </a:prstGeom>
          <a:noFill/>
        </p:spPr>
        <p:txBody>
          <a:bodyPr wrap="square" rtlCol="0">
            <a:spAutoFit/>
          </a:bodyPr>
          <a:lstStyle/>
          <a:p>
            <a:r>
              <a:rPr lang="en-US" sz="2000" smtClean="0"/>
              <a:t>Tế bào</a:t>
            </a:r>
            <a:endParaRPr lang="en-US" sz="2000"/>
          </a:p>
        </p:txBody>
      </p:sp>
      <p:sp>
        <p:nvSpPr>
          <p:cNvPr id="13" name="TextBox 12"/>
          <p:cNvSpPr txBox="1"/>
          <p:nvPr/>
        </p:nvSpPr>
        <p:spPr>
          <a:xfrm>
            <a:off x="4181856" y="3974592"/>
            <a:ext cx="1024128" cy="369332"/>
          </a:xfrm>
          <a:prstGeom prst="rect">
            <a:avLst/>
          </a:prstGeom>
          <a:noFill/>
        </p:spPr>
        <p:txBody>
          <a:bodyPr wrap="square" rtlCol="0">
            <a:spAutoFit/>
          </a:bodyPr>
          <a:lstStyle/>
          <a:p>
            <a:r>
              <a:rPr lang="en-US" sz="1800" smtClean="0"/>
              <a:t>Mô</a:t>
            </a:r>
            <a:endParaRPr lang="en-US" sz="1800"/>
          </a:p>
        </p:txBody>
      </p:sp>
      <p:sp>
        <p:nvSpPr>
          <p:cNvPr id="14" name="TextBox 13"/>
          <p:cNvSpPr txBox="1"/>
          <p:nvPr/>
        </p:nvSpPr>
        <p:spPr>
          <a:xfrm>
            <a:off x="5596128" y="2596896"/>
            <a:ext cx="1353312" cy="400110"/>
          </a:xfrm>
          <a:prstGeom prst="rect">
            <a:avLst/>
          </a:prstGeom>
          <a:noFill/>
        </p:spPr>
        <p:txBody>
          <a:bodyPr wrap="square" rtlCol="0">
            <a:spAutoFit/>
          </a:bodyPr>
          <a:lstStyle/>
          <a:p>
            <a:r>
              <a:rPr lang="en-US" sz="2000" smtClean="0">
                <a:latin typeface="Times New Roman" pitchFamily="18" charset="0"/>
                <a:cs typeface="Times New Roman" pitchFamily="18" charset="0"/>
              </a:rPr>
              <a:t>Hệ cơ quan</a:t>
            </a:r>
            <a:endParaRPr lang="en-US" sz="2000">
              <a:latin typeface="Times New Roman" pitchFamily="18" charset="0"/>
              <a:cs typeface="Times New Roman" pitchFamily="18" charset="0"/>
            </a:endParaRPr>
          </a:p>
        </p:txBody>
      </p:sp>
      <p:sp>
        <p:nvSpPr>
          <p:cNvPr id="15" name="TextBox 14"/>
          <p:cNvSpPr txBox="1"/>
          <p:nvPr/>
        </p:nvSpPr>
        <p:spPr>
          <a:xfrm>
            <a:off x="5766816" y="4133088"/>
            <a:ext cx="1182624" cy="400110"/>
          </a:xfrm>
          <a:prstGeom prst="rect">
            <a:avLst/>
          </a:prstGeom>
          <a:noFill/>
        </p:spPr>
        <p:txBody>
          <a:bodyPr wrap="square" rtlCol="0">
            <a:spAutoFit/>
          </a:bodyPr>
          <a:lstStyle/>
          <a:p>
            <a:r>
              <a:rPr lang="en-US" sz="2000" smtClean="0">
                <a:latin typeface="Times New Roman" pitchFamily="18" charset="0"/>
                <a:cs typeface="Times New Roman" pitchFamily="18" charset="0"/>
              </a:rPr>
              <a:t>Cơ thể</a:t>
            </a:r>
            <a:endParaRPr lang="en-US" sz="2000">
              <a:latin typeface="Times New Roman" pitchFamily="18" charset="0"/>
              <a:cs typeface="Times New Roman" pitchFamily="18" charset="0"/>
            </a:endParaRPr>
          </a:p>
        </p:txBody>
      </p:sp>
      <p:sp>
        <p:nvSpPr>
          <p:cNvPr id="16" name="TextBox 15"/>
          <p:cNvSpPr txBox="1"/>
          <p:nvPr/>
        </p:nvSpPr>
        <p:spPr>
          <a:xfrm>
            <a:off x="7400544" y="2596896"/>
            <a:ext cx="1072896" cy="400110"/>
          </a:xfrm>
          <a:prstGeom prst="rect">
            <a:avLst/>
          </a:prstGeom>
          <a:noFill/>
        </p:spPr>
        <p:txBody>
          <a:bodyPr wrap="square" rtlCol="0">
            <a:spAutoFit/>
          </a:bodyPr>
          <a:lstStyle/>
          <a:p>
            <a:r>
              <a:rPr lang="en-US" sz="2000" smtClean="0">
                <a:latin typeface="Times New Roman" pitchFamily="18" charset="0"/>
                <a:cs typeface="Times New Roman" pitchFamily="18" charset="0"/>
              </a:rPr>
              <a:t>Hệ chồi</a:t>
            </a:r>
            <a:endParaRPr lang="en-US" sz="2000">
              <a:latin typeface="Times New Roman" pitchFamily="18" charset="0"/>
              <a:cs typeface="Times New Roman" pitchFamily="18" charset="0"/>
            </a:endParaRPr>
          </a:p>
        </p:txBody>
      </p:sp>
      <p:sp>
        <p:nvSpPr>
          <p:cNvPr id="18" name="TextBox 17"/>
          <p:cNvSpPr txBox="1"/>
          <p:nvPr/>
        </p:nvSpPr>
        <p:spPr>
          <a:xfrm>
            <a:off x="7540752" y="4126991"/>
            <a:ext cx="1182624" cy="400110"/>
          </a:xfrm>
          <a:prstGeom prst="rect">
            <a:avLst/>
          </a:prstGeom>
          <a:noFill/>
        </p:spPr>
        <p:txBody>
          <a:bodyPr wrap="square" rtlCol="0">
            <a:spAutoFit/>
          </a:bodyPr>
          <a:lstStyle/>
          <a:p>
            <a:r>
              <a:rPr lang="en-US" sz="2000" smtClean="0">
                <a:latin typeface="Times New Roman" pitchFamily="18" charset="0"/>
                <a:cs typeface="Times New Roman" pitchFamily="18" charset="0"/>
              </a:rPr>
              <a:t>Cơ thể</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0164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TotalTime>
  <Words>496</Words>
  <Application>Microsoft Office PowerPoint</Application>
  <PresentationFormat>On-screen Show (16:9)</PresentationFormat>
  <Paragraphs>60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Symbol</vt:lpstr>
      <vt:lpstr>Calibri</vt:lpstr>
      <vt:lpstr>Office Theme</vt:lpstr>
      <vt:lpstr>HS quan sát hình 13.3, 13.4 và 13.5</vt:lpstr>
      <vt:lpstr>Hình 13.4. Sơ đồ mô tả các cấp độ tổ chức của cơ thể người</vt:lpstr>
      <vt:lpstr>PowerPoint Presentation</vt:lpstr>
      <vt:lpstr>ND 1: Quan sát hình 13.3</vt:lpstr>
      <vt:lpstr>PowerPoint Presentation</vt:lpstr>
      <vt:lpstr>Quan sát Hình 13.5</vt:lpstr>
      <vt:lpstr>PowerPoint Presentation</vt:lpstr>
      <vt:lpstr>PowerPoint Presentation</vt:lpstr>
      <vt:lpstr>PowerPoint Presentation</vt:lpstr>
      <vt:lpstr>Các cấp độ tổ chức  cấu tạo của cơ thể cây xanh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TPC</cp:lastModifiedBy>
  <cp:revision>83</cp:revision>
  <cp:lastPrinted>2021-09-29T21:31:59Z</cp:lastPrinted>
  <dcterms:modified xsi:type="dcterms:W3CDTF">2023-09-29T02:52:44Z</dcterms:modified>
</cp:coreProperties>
</file>