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8" r:id="rId13"/>
    <p:sldId id="276" r:id="rId14"/>
    <p:sldId id="280" r:id="rId15"/>
    <p:sldId id="279" r:id="rId16"/>
    <p:sldId id="285" r:id="rId17"/>
    <p:sldId id="282" r:id="rId18"/>
    <p:sldId id="283" r:id="rId19"/>
    <p:sldId id="284" r:id="rId20"/>
    <p:sldId id="286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33"/>
    <a:srgbClr val="0000C0"/>
    <a:srgbClr val="AFD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2" autoAdjust="0"/>
    <p:restoredTop sz="94660"/>
  </p:normalViewPr>
  <p:slideViewPr>
    <p:cSldViewPr>
      <p:cViewPr>
        <p:scale>
          <a:sx n="66" d="100"/>
          <a:sy n="66" d="100"/>
        </p:scale>
        <p:origin x="137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B0ECA-9330-4F41-A09B-309550ACB3FB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21DCA-CE41-4613-912B-BFAB906D9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0C5FFA99-B2DC-4688-A983-6A496567322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hfdh</a:t>
            </a:r>
          </a:p>
        </p:txBody>
      </p:sp>
      <p:sp>
        <p:nvSpPr>
          <p:cNvPr id="21507" name="Rectangle 7">
            <a:extLst>
              <a:ext uri="{FF2B5EF4-FFF2-40B4-BE49-F238E27FC236}">
                <a16:creationId xmlns:a16="http://schemas.microsoft.com/office/drawing/2014/main" id="{DF7888C6-8DD2-4946-B667-EE789BB4A0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5CD2745F-9C3F-4A28-B001-1B19D3128AF2}" type="slidenum">
              <a:rPr lang="en-US" altLang="en-US" smtClean="0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F33C72B5-51DC-42AF-BFE0-4BDEBF558B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A0A8F09F-B00C-4129-89DC-397ED2527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C0A7CE-68B0-4D7E-9884-D7BE6EE8BC27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EB1A48-EBEA-472A-9755-08B7148B9B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openxmlformats.org/officeDocument/2006/relationships/image" Target="../media/image19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4.wdp"/><Relationship Id="rId18" Type="http://schemas.openxmlformats.org/officeDocument/2006/relationships/image" Target="../media/image13.png"/><Relationship Id="rId26" Type="http://schemas.openxmlformats.org/officeDocument/2006/relationships/slide" Target="slide6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17" Type="http://schemas.openxmlformats.org/officeDocument/2006/relationships/slide" Target="slide8.xml"/><Relationship Id="rId25" Type="http://schemas.microsoft.com/office/2007/relationships/hdphoto" Target="../media/hdphoto8.wdp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20" Type="http://schemas.openxmlformats.org/officeDocument/2006/relationships/slide" Target="slide9.xml"/><Relationship Id="rId29" Type="http://schemas.openxmlformats.org/officeDocument/2006/relationships/slide" Target="slide11.xml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slide" Target="slide4.xml"/><Relationship Id="rId24" Type="http://schemas.openxmlformats.org/officeDocument/2006/relationships/image" Target="../media/image15.png"/><Relationship Id="rId5" Type="http://schemas.openxmlformats.org/officeDocument/2006/relationships/slide" Target="slide3.xml"/><Relationship Id="rId15" Type="http://schemas.openxmlformats.org/officeDocument/2006/relationships/image" Target="../media/image12.png"/><Relationship Id="rId23" Type="http://schemas.openxmlformats.org/officeDocument/2006/relationships/slide" Target="slide10.xml"/><Relationship Id="rId28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6.wdp"/><Relationship Id="rId31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slide" Target="slide7.xml"/><Relationship Id="rId22" Type="http://schemas.microsoft.com/office/2007/relationships/hdphoto" Target="../media/hdphoto7.wdp"/><Relationship Id="rId27" Type="http://schemas.openxmlformats.org/officeDocument/2006/relationships/image" Target="../media/image16.png"/><Relationship Id="rId30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openxmlformats.org/officeDocument/2006/relationships/image" Target="../media/image19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openxmlformats.org/officeDocument/2006/relationships/image" Target="../media/image19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openxmlformats.org/officeDocument/2006/relationships/image" Target="../media/image19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slide" Target="slide2.xml"/><Relationship Id="rId2" Type="http://schemas.openxmlformats.org/officeDocument/2006/relationships/audio" Target="NULL" TargetMode="Externa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7.xml"/><Relationship Id="rId4" Type="http://schemas.microsoft.com/office/2007/relationships/media" Target="../media/media3.mp3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openxmlformats.org/officeDocument/2006/relationships/image" Target="../media/image19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openxmlformats.org/officeDocument/2006/relationships/image" Target="../media/image19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openxmlformats.org/officeDocument/2006/relationships/image" Target="../media/image19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6000" r="-25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44" y="4869159"/>
            <a:ext cx="2160240" cy="21602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429000"/>
            <a:ext cx="79928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BẢO VỆ </a:t>
            </a:r>
          </a:p>
          <a:p>
            <a:pPr algn="ctr"/>
            <a:r>
              <a:rPr lang="en-US" sz="9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KHU PHỐ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73" y="5326803"/>
            <a:ext cx="2162455" cy="2162455"/>
          </a:xfrm>
          <a:prstGeom prst="rect">
            <a:avLst/>
          </a:prstGeom>
        </p:spPr>
      </p:pic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7523" y="-12192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82" y="3134182"/>
            <a:ext cx="39528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3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343744"/>
          </a:xfrm>
          <a:prstGeom prst="snip2DiagRect">
            <a:avLst/>
          </a:prstGeom>
          <a:solidFill>
            <a:srgbClr val="AFDC7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8. Các kí hiệu Ga Đà Lạt, Dinh 1, Dinh 2, V</a:t>
            </a:r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ườn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hoa thành phố  ở H.3 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 111, 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 loại kí hiệu </a:t>
            </a: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859115" y="38862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iểm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876800" y="2158008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B. diện tích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4876800" y="38862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D. cả ba loại trên</a:t>
            </a:r>
          </a:p>
        </p:txBody>
      </p:sp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sp>
        <p:nvSpPr>
          <p:cNvPr id="10" name="Snip Diagonal Corner Rectangle 9"/>
          <p:cNvSpPr/>
          <p:nvPr/>
        </p:nvSpPr>
        <p:spPr>
          <a:xfrm>
            <a:off x="774576" y="22098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đườ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8992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427529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BẢO VỆ KHU PHỐ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91146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1654748"/>
          </a:xfrm>
          <a:prstGeom prst="rect">
            <a:avLst/>
          </a:prstGeom>
          <a:solidFill>
            <a:srgbClr val="CCFF33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vi-VN" sz="36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TIẾT 7 </a:t>
            </a:r>
            <a:r>
              <a:rPr lang="en-US" altLang="vi-VN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BÀI 5. </a:t>
            </a:r>
          </a:p>
          <a:p>
            <a:pPr algn="ctr">
              <a:lnSpc>
                <a:spcPct val="150000"/>
              </a:lnSpc>
            </a:pPr>
            <a:r>
              <a:rPr lang="en-US" altLang="vi-VN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vi-VN" altLang="vi-VN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ƯỢ</a:t>
            </a:r>
            <a:r>
              <a:rPr lang="en-US" altLang="vi-VN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ĐỒ TRÍ NHỚ</a:t>
            </a:r>
            <a:endParaRPr lang="en-US" altLang="vi-VN" sz="36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600200"/>
            <a:ext cx="9144000" cy="553997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.VnTime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.VnTime" charset="0"/>
            </a:endParaRP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817036A0-A032-4577-BF35-0E7EDDDA8A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/>
        </p:blipFill>
        <p:spPr>
          <a:xfrm>
            <a:off x="4569728" y="1905000"/>
            <a:ext cx="4239835" cy="4191000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09F740-E41A-4BF1-8077-46FB2F698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00" t="35259" r="58583" b="26074"/>
          <a:stretch/>
        </p:blipFill>
        <p:spPr>
          <a:xfrm>
            <a:off x="454928" y="1905000"/>
            <a:ext cx="3824706" cy="4202649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"/>
            <a:ext cx="9144000" cy="1066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TIẾT 7 </a:t>
            </a:r>
            <a:r>
              <a:rPr lang="en-US" sz="2800" b="1" dirty="0">
                <a:latin typeface="Times New Roman" pitchFamily="18" charset="0"/>
              </a:rPr>
              <a:t>- BÀI 5. L</a:t>
            </a:r>
            <a:r>
              <a:rPr lang="vi-VN" sz="2800" b="1" dirty="0">
                <a:latin typeface="Times New Roman" pitchFamily="18" charset="0"/>
              </a:rPr>
              <a:t>ƯỢC</a:t>
            </a:r>
            <a:r>
              <a:rPr lang="en-US" sz="2800" b="1" dirty="0">
                <a:latin typeface="Times New Roman" pitchFamily="18" charset="0"/>
              </a:rPr>
              <a:t> ĐỒ TRÍ NHỚ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1028700"/>
            <a:ext cx="9144000" cy="2762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4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138113"/>
            <a:ext cx="685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371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Khái niệm l</a:t>
            </a:r>
            <a:r>
              <a:rPr lang="vi-VN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trí nhớ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20F61B-757D-4445-8091-9BEF5088E551}"/>
              </a:ext>
            </a:extLst>
          </p:cNvPr>
          <p:cNvSpPr txBox="1"/>
          <p:nvPr/>
        </p:nvSpPr>
        <p:spPr>
          <a:xfrm>
            <a:off x="228600" y="2362200"/>
            <a:ext cx="8610600" cy="307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Bằng xe máy, chúng tối xuất phát từ Hà Nội đi về h</a:t>
            </a:r>
            <a:r>
              <a:rPr lang="vi-VN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ớng nam dọc theo quốc lộ 1A. Dừng ở một trạm xăng ven đ</a:t>
            </a:r>
            <a:r>
              <a:rPr lang="vi-VN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ờng trong thành phố Phủ Lý (tỉnh Hà Nam), sau đó chúng tôi tiếp tục di chuyển. Sau h</a:t>
            </a:r>
            <a:r>
              <a:rPr lang="vi-VN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n 3 giờ đồng hồ, chúng tôi đã có mặt tại thành phố Ninh Bình (tỉnh Ninh Bình). Từ đây theo đại lộ Tràng An về h</a:t>
            </a:r>
            <a:r>
              <a:rPr lang="vi-VN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ớng tây khoảng 6km, danh thắng Tràng An hiện ra tr</a:t>
            </a:r>
            <a:r>
              <a:rPr lang="vi-VN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ớc mắt chúng tôi với khung cảnh thật đẹp.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34CA7-B3D0-43CA-9764-C57889043ACD}"/>
              </a:ext>
            </a:extLst>
          </p:cNvPr>
          <p:cNvSpPr txBox="1"/>
          <p:nvPr/>
        </p:nvSpPr>
        <p:spPr>
          <a:xfrm>
            <a:off x="282048" y="1828800"/>
            <a:ext cx="7801009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đọc đoạn văn sau và hoàn thành nhiệm vụ phía d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ới: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B368D2-B731-431B-BBEC-EB832C043F6D}"/>
              </a:ext>
            </a:extLst>
          </p:cNvPr>
          <p:cNvSpPr txBox="1"/>
          <p:nvPr/>
        </p:nvSpPr>
        <p:spPr>
          <a:xfrm>
            <a:off x="304800" y="5562600"/>
            <a:ext cx="88392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vẽ lại hành trình của chuyến đi đ</a:t>
            </a:r>
            <a:r>
              <a:rPr 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ợc mô tả trong đoạn văn trên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"/>
            <a:ext cx="9144000" cy="1066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TIẾT 7- </a:t>
            </a:r>
            <a:r>
              <a:rPr lang="en-US" sz="2800" b="1" dirty="0">
                <a:latin typeface="Times New Roman" pitchFamily="18" charset="0"/>
              </a:rPr>
              <a:t>BÀI 5. L</a:t>
            </a:r>
            <a:r>
              <a:rPr lang="vi-VN" sz="2800" b="1" dirty="0">
                <a:latin typeface="Times New Roman" pitchFamily="18" charset="0"/>
              </a:rPr>
              <a:t>ƯỢC</a:t>
            </a:r>
            <a:r>
              <a:rPr lang="en-US" sz="2800" b="1" dirty="0">
                <a:latin typeface="Times New Roman" pitchFamily="18" charset="0"/>
              </a:rPr>
              <a:t> ĐỒ TRÍ NHỚ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1028700"/>
            <a:ext cx="9144000" cy="2762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4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138113"/>
            <a:ext cx="685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5536" y="1371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Khái niệm l</a:t>
            </a:r>
            <a:r>
              <a:rPr lang="vi-VN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trí nhớ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609600" y="2133600"/>
            <a:ext cx="3124200" cy="2743200"/>
          </a:xfrm>
          <a:prstGeom prst="cloudCallout">
            <a:avLst>
              <a:gd name="adj1" fmla="val 95893"/>
              <a:gd name="adj2" fmla="val 321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 thác thông tin mục  1 SGK cho biết, l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trí nh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gì?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09F740-E41A-4BF1-8077-46FB2F6989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00" t="35259" r="58583" b="26074"/>
          <a:stretch/>
        </p:blipFill>
        <p:spPr>
          <a:xfrm>
            <a:off x="5105400" y="2438400"/>
            <a:ext cx="3824706" cy="4202649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752601"/>
            <a:ext cx="8714096" cy="10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t-BR" sz="22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Lược đồ trí nhớ là những thông tin không gian về thế giới được giữ lại trong trí óc con ng</a:t>
            </a:r>
            <a:r>
              <a:rPr lang="vi-VN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ườ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pt-BR" sz="22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t-BR" sz="22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533400" y="2209800"/>
            <a:ext cx="3124200" cy="2743200"/>
          </a:xfrm>
          <a:prstGeom prst="cloudCallout">
            <a:avLst>
              <a:gd name="adj1" fmla="val 95893"/>
              <a:gd name="adj2" fmla="val 321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ồ trí nh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 ý nghĩ gì trong cuộc sống và học tập?</a:t>
            </a:r>
          </a:p>
        </p:txBody>
      </p:sp>
      <p:sp>
        <p:nvSpPr>
          <p:cNvPr id="17" name="Google Shape;147;p19">
            <a:extLst>
              <a:ext uri="{FF2B5EF4-FFF2-40B4-BE49-F238E27FC236}">
                <a16:creationId xmlns:a16="http://schemas.microsoft.com/office/drawing/2014/main" id="{D9CE4F57-5476-486D-A133-FF8BCE8A5CD8}"/>
              </a:ext>
            </a:extLst>
          </p:cNvPr>
          <p:cNvSpPr txBox="1"/>
          <p:nvPr/>
        </p:nvSpPr>
        <p:spPr>
          <a:xfrm>
            <a:off x="0" y="2514600"/>
            <a:ext cx="870751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i="0" u="none" strike="noStrike" cap="none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</a:t>
            </a: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 Ý nghĩa: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+ Giúp chúng ta định hướng di chuyển từ nơi này đến nơi khác.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b="1" dirty="0">
                <a:latin typeface="Times New Roman" pitchFamily="18" charset="0"/>
                <a:cs typeface="Times New Roman" pitchFamily="18" charset="0"/>
              </a:rPr>
              <a:t>+ Hiểu hơn về thế giới xung quanh.</a:t>
            </a:r>
            <a:endParaRPr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025" grpId="0"/>
      <p:bldP spid="16" grpId="0" animBg="1"/>
      <p:bldP spid="16" grpId="1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"/>
            <a:ext cx="9144000" cy="1066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TIẾT 7 </a:t>
            </a:r>
            <a:r>
              <a:rPr lang="en-US" sz="2800" b="1" dirty="0">
                <a:latin typeface="Times New Roman" pitchFamily="18" charset="0"/>
              </a:rPr>
              <a:t>- BÀI 5. L</a:t>
            </a:r>
            <a:r>
              <a:rPr lang="vi-VN" sz="2800" b="1" dirty="0">
                <a:latin typeface="Times New Roman" pitchFamily="18" charset="0"/>
              </a:rPr>
              <a:t>ƯỢC</a:t>
            </a:r>
            <a:r>
              <a:rPr lang="en-US" sz="2800" b="1" dirty="0">
                <a:latin typeface="Times New Roman" pitchFamily="18" charset="0"/>
              </a:rPr>
              <a:t> ĐỒ TRÍ NHỚ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1028700"/>
            <a:ext cx="9144000" cy="2762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4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138113"/>
            <a:ext cx="685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6480" y="1371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Vẽ l</a:t>
            </a:r>
            <a:r>
              <a:rPr lang="vi-VN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trí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"/>
            <a:ext cx="9144000" cy="1066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TIẾT 7- </a:t>
            </a:r>
            <a:r>
              <a:rPr lang="en-US" sz="2800" b="1" dirty="0">
                <a:latin typeface="Times New Roman" pitchFamily="18" charset="0"/>
              </a:rPr>
              <a:t>BÀI 5. L</a:t>
            </a:r>
            <a:r>
              <a:rPr lang="vi-VN" sz="2800" b="1" dirty="0">
                <a:latin typeface="Times New Roman" pitchFamily="18" charset="0"/>
              </a:rPr>
              <a:t>ƯỢC</a:t>
            </a:r>
            <a:r>
              <a:rPr lang="en-US" sz="2800" b="1" dirty="0">
                <a:latin typeface="Times New Roman" pitchFamily="18" charset="0"/>
              </a:rPr>
              <a:t> ĐỒ TRÍ NHỚ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1028700"/>
            <a:ext cx="9144000" cy="2762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4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138113"/>
            <a:ext cx="685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6480" y="1371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Vẽ l</a:t>
            </a:r>
            <a:r>
              <a:rPr lang="vi-VN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trí nhớ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B191E5-8F17-456C-8A88-16E30A09A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84" t="24340" r="23238" b="37333"/>
          <a:stretch/>
        </p:blipFill>
        <p:spPr>
          <a:xfrm>
            <a:off x="123777" y="1981199"/>
            <a:ext cx="4315159" cy="35052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56225B-5419-4E73-A5C0-8B1D42F3D7B6}"/>
              </a:ext>
            </a:extLst>
          </p:cNvPr>
          <p:cNvSpPr txBox="1"/>
          <p:nvPr/>
        </p:nvSpPr>
        <p:spPr>
          <a:xfrm>
            <a:off x="105768" y="5819343"/>
            <a:ext cx="4335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ợc đồ trí nhớ từ nhà đến tr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ờng THCS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DF9C84-4F77-4298-9018-99B05420FD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22" t="35349" r="42878" b="24341"/>
          <a:stretch/>
        </p:blipFill>
        <p:spPr>
          <a:xfrm>
            <a:off x="4691416" y="1951632"/>
            <a:ext cx="4343400" cy="3505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35DC03-5CA0-41BE-8E96-C08E6F91F069}"/>
              </a:ext>
            </a:extLst>
          </p:cNvPr>
          <p:cNvSpPr txBox="1"/>
          <p:nvPr/>
        </p:nvSpPr>
        <p:spPr>
          <a:xfrm>
            <a:off x="4648201" y="5812808"/>
            <a:ext cx="426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ợc đồ trí nhớ một trường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9">
            <a:extLst>
              <a:ext uri="{FF2B5EF4-FFF2-40B4-BE49-F238E27FC236}">
                <a16:creationId xmlns:a16="http://schemas.microsoft.com/office/drawing/2014/main" id="{D5D1BFF6-7DD8-402F-AF76-DA6D2E823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1600200"/>
            <a:ext cx="37719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" name="AutoShape 7">
            <a:extLst>
              <a:ext uri="{FF2B5EF4-FFF2-40B4-BE49-F238E27FC236}">
                <a16:creationId xmlns:a16="http://schemas.microsoft.com/office/drawing/2014/main" id="{816AA0C0-5C9F-430B-8337-AE53A290CD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6000" y="137136"/>
            <a:ext cx="5067300" cy="7455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solidFill>
              <a:srgbClr val="000099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4EF8FD-8D65-4B85-B142-A90D02549BD3}"/>
              </a:ext>
            </a:extLst>
          </p:cNvPr>
          <p:cNvSpPr/>
          <p:nvPr/>
        </p:nvSpPr>
        <p:spPr>
          <a:xfrm>
            <a:off x="83819" y="1640000"/>
            <a:ext cx="4404360" cy="4114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88858F-7DFE-4DC5-A6C4-7F3FBEFD1ABD}"/>
              </a:ext>
            </a:extLst>
          </p:cNvPr>
          <p:cNvSpPr txBox="1"/>
          <p:nvPr/>
        </p:nvSpPr>
        <p:spPr>
          <a:xfrm>
            <a:off x="187656" y="1696865"/>
            <a:ext cx="4191000" cy="3754874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Quan sát lược đồ trang 120 SGK:</a:t>
            </a:r>
          </a:p>
          <a:p>
            <a:pPr algn="ctr"/>
            <a:endParaRPr lang="en-US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Người vẽ lược đồ này sống ở phía nào trên lược đồ?</a:t>
            </a:r>
          </a:p>
          <a:p>
            <a:pPr algn="just"/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Từ nhà theo hướng tây đến trường THCS sẽ đi qua những địa điểm nào?</a:t>
            </a:r>
          </a:p>
          <a:p>
            <a:pPr algn="just"/>
            <a:endParaRPr lang="en-US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Đối tượng nào kéo dài theo chiều đông - tây ở giữa lược đồ?</a:t>
            </a:r>
          </a:p>
          <a:p>
            <a:pPr algn="just"/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Cánh đồng nằm ở phía nào?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DACB94-56BB-4B6A-BE35-6D376523630D}"/>
              </a:ext>
            </a:extLst>
          </p:cNvPr>
          <p:cNvSpPr/>
          <p:nvPr/>
        </p:nvSpPr>
        <p:spPr>
          <a:xfrm>
            <a:off x="4707346" y="1632040"/>
            <a:ext cx="4320542" cy="415916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828545-DF16-4380-A3CF-D9E53ECC3655}"/>
              </a:ext>
            </a:extLst>
          </p:cNvPr>
          <p:cNvSpPr txBox="1"/>
          <p:nvPr/>
        </p:nvSpPr>
        <p:spPr>
          <a:xfrm>
            <a:off x="4800600" y="1765104"/>
            <a:ext cx="4114799" cy="3754874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lược đồ trang 121 SGK:</a:t>
            </a:r>
          </a:p>
          <a:p>
            <a:pPr algn="just"/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+Cổng trường nằm ở hướng nào?</a:t>
            </a:r>
          </a:p>
          <a:p>
            <a:pPr algn="just"/>
            <a:endParaRPr lang="en-US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Đối diện với cổng trường là nhà gì? </a:t>
            </a:r>
          </a:p>
          <a:p>
            <a:pPr algn="just"/>
            <a:endParaRPr lang="en-US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vi-VN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vào trong, liền kề với cổng trường, bên phải là gì?</a:t>
            </a:r>
          </a:p>
          <a:p>
            <a:pPr algn="just"/>
            <a:r>
              <a:rPr lang="en-US" sz="2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Nhà A nằm ở phía nào của nhà để xe giáo viên?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AA148-BDAB-48DD-AC07-9AB6D7F2539C}"/>
              </a:ext>
            </a:extLst>
          </p:cNvPr>
          <p:cNvSpPr txBox="1"/>
          <p:nvPr/>
        </p:nvSpPr>
        <p:spPr>
          <a:xfrm>
            <a:off x="1116200" y="1095378"/>
            <a:ext cx="2194560" cy="430887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1,2,3,4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F0A7EF-2E63-41EB-A882-B1DFA4803512}"/>
              </a:ext>
            </a:extLst>
          </p:cNvPr>
          <p:cNvSpPr txBox="1"/>
          <p:nvPr/>
        </p:nvSpPr>
        <p:spPr>
          <a:xfrm>
            <a:off x="5867400" y="1055424"/>
            <a:ext cx="2194560" cy="430887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5,6,7,8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6096000"/>
            <a:ext cx="7848600" cy="43088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i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=&gt; Rút ra cách vẽ lược đồ trí nhớ đường đi và một khu vực.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7" grpId="0" animBg="1"/>
      <p:bldP spid="13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"/>
            <a:ext cx="9144000" cy="1066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TIẾT 7 </a:t>
            </a:r>
            <a:r>
              <a:rPr lang="en-US" sz="2800" b="1" dirty="0">
                <a:latin typeface="Times New Roman" pitchFamily="18" charset="0"/>
              </a:rPr>
              <a:t>- BÀI 5. L</a:t>
            </a:r>
            <a:r>
              <a:rPr lang="vi-VN" sz="2800" b="1" dirty="0">
                <a:latin typeface="Times New Roman" pitchFamily="18" charset="0"/>
              </a:rPr>
              <a:t>ƯỢC</a:t>
            </a:r>
            <a:r>
              <a:rPr lang="en-US" sz="2800" b="1" dirty="0">
                <a:latin typeface="Times New Roman" pitchFamily="18" charset="0"/>
              </a:rPr>
              <a:t> ĐỒ TRÍ NHỚ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1028700"/>
            <a:ext cx="9144000" cy="2762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4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138113"/>
            <a:ext cx="685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6480" y="1371600"/>
            <a:ext cx="306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Vẽ l</a:t>
            </a:r>
            <a:r>
              <a:rPr lang="vi-VN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trí nhớ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1888508" y="4076700"/>
            <a:ext cx="5486400" cy="762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1787856"/>
            <a:ext cx="4267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a. Vẽ l</a:t>
            </a:r>
            <a:r>
              <a:rPr lang="vi-VN" sz="2300" b="1" i="1" dirty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i="1" dirty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trí nhớ </a:t>
            </a:r>
            <a:r>
              <a:rPr lang="vi-VN" sz="2300" b="1" i="1" dirty="0">
                <a:latin typeface="Times New Roman" pitchFamily="18" charset="0"/>
                <a:cs typeface="Times New Roman" pitchFamily="18" charset="0"/>
              </a:rPr>
              <a:t>đườ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300" b="1" i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2208" y="1762832"/>
            <a:ext cx="4267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b. Vẽ l</a:t>
            </a:r>
            <a:r>
              <a:rPr lang="vi-VN" sz="2300" b="1" i="1" dirty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b="1" i="1" dirty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trí nhớ một khu vực</a:t>
            </a:r>
          </a:p>
        </p:txBody>
      </p: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99D75515-C577-4425-89F9-2F36EDA9EBD2}"/>
              </a:ext>
            </a:extLst>
          </p:cNvPr>
          <p:cNvSpPr/>
          <p:nvPr/>
        </p:nvSpPr>
        <p:spPr>
          <a:xfrm>
            <a:off x="609600" y="2514600"/>
            <a:ext cx="3886200" cy="790360"/>
          </a:xfrm>
          <a:prstGeom prst="round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Hồi t</a:t>
            </a:r>
            <a:r>
              <a:rPr lang="vi-VN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ưở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 các yếu tố trên </a:t>
            </a:r>
          </a:p>
          <a:p>
            <a:pPr algn="just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B67813DD-1784-4616-8F4E-55B75D4E196B}"/>
              </a:ext>
            </a:extLst>
          </p:cNvPr>
          <p:cNvSpPr/>
          <p:nvPr/>
        </p:nvSpPr>
        <p:spPr>
          <a:xfrm>
            <a:off x="164904" y="2438399"/>
            <a:ext cx="861440" cy="880345"/>
          </a:xfrm>
          <a:prstGeom prst="flowChartConnecto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99D75515-C577-4425-89F9-2F36EDA9EBD2}"/>
              </a:ext>
            </a:extLst>
          </p:cNvPr>
          <p:cNvSpPr/>
          <p:nvPr/>
        </p:nvSpPr>
        <p:spPr>
          <a:xfrm>
            <a:off x="597096" y="3962401"/>
            <a:ext cx="3886200" cy="790360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Xác </a:t>
            </a:r>
            <a:r>
              <a:rPr lang="vi-VN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 những </a:t>
            </a:r>
            <a:r>
              <a:rPr lang="vi-VN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iểm mốc</a:t>
            </a:r>
          </a:p>
          <a:p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chính trên quãng </a:t>
            </a:r>
            <a:r>
              <a:rPr lang="vi-VN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B67813DD-1784-4616-8F4E-55B75D4E196B}"/>
              </a:ext>
            </a:extLst>
          </p:cNvPr>
          <p:cNvSpPr/>
          <p:nvPr/>
        </p:nvSpPr>
        <p:spPr>
          <a:xfrm>
            <a:off x="152400" y="3886200"/>
            <a:ext cx="861440" cy="880345"/>
          </a:xfrm>
          <a:prstGeom prst="flowChartConnector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Rectangle: Rounded Corners 6">
            <a:extLst>
              <a:ext uri="{FF2B5EF4-FFF2-40B4-BE49-F238E27FC236}">
                <a16:creationId xmlns:a16="http://schemas.microsoft.com/office/drawing/2014/main" id="{99D75515-C577-4425-89F9-2F36EDA9EBD2}"/>
              </a:ext>
            </a:extLst>
          </p:cNvPr>
          <p:cNvSpPr/>
          <p:nvPr/>
        </p:nvSpPr>
        <p:spPr>
          <a:xfrm>
            <a:off x="685800" y="5486400"/>
            <a:ext cx="3810000" cy="79036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 lược đồ trí nhớ đường</a:t>
            </a:r>
          </a:p>
          <a:p>
            <a:r>
              <a:rPr lang="pt-BR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đi giữa hai địa điểm </a:t>
            </a:r>
            <a:r>
              <a:rPr lang="vi-VN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pt-BR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B67813DD-1784-4616-8F4E-55B75D4E196B}"/>
              </a:ext>
            </a:extLst>
          </p:cNvPr>
          <p:cNvSpPr/>
          <p:nvPr/>
        </p:nvSpPr>
        <p:spPr>
          <a:xfrm>
            <a:off x="241104" y="5410199"/>
            <a:ext cx="861440" cy="880345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: Rounded Corners 6">
            <a:extLst>
              <a:ext uri="{FF2B5EF4-FFF2-40B4-BE49-F238E27FC236}">
                <a16:creationId xmlns:a16="http://schemas.microsoft.com/office/drawing/2014/main" id="{99D75515-C577-4425-89F9-2F36EDA9EBD2}"/>
              </a:ext>
            </a:extLst>
          </p:cNvPr>
          <p:cNvSpPr/>
          <p:nvPr/>
        </p:nvSpPr>
        <p:spPr>
          <a:xfrm>
            <a:off x="5353336" y="2590800"/>
            <a:ext cx="3657600" cy="79036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Hồi t</a:t>
            </a:r>
            <a:r>
              <a:rPr lang="vi-VN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ưở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 lại tổng thể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khu vực.</a:t>
            </a:r>
          </a:p>
        </p:txBody>
      </p:sp>
      <p:sp>
        <p:nvSpPr>
          <p:cNvPr id="37" name="Rectangle: Rounded Corners 6">
            <a:extLst>
              <a:ext uri="{FF2B5EF4-FFF2-40B4-BE49-F238E27FC236}">
                <a16:creationId xmlns:a16="http://schemas.microsoft.com/office/drawing/2014/main" id="{99D75515-C577-4425-89F9-2F36EDA9EBD2}"/>
              </a:ext>
            </a:extLst>
          </p:cNvPr>
          <p:cNvSpPr/>
          <p:nvPr/>
        </p:nvSpPr>
        <p:spPr>
          <a:xfrm>
            <a:off x="5245296" y="4038601"/>
            <a:ext cx="3746304" cy="790360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Xác </a:t>
            </a:r>
            <a:r>
              <a:rPr lang="vi-V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các </a:t>
            </a:r>
            <a:r>
              <a:rPr lang="vi-V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t</a:t>
            </a:r>
            <a:r>
              <a:rPr lang="vi-V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</a:p>
          <a:p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lí trong khu vực </a:t>
            </a:r>
            <a:r>
              <a:rPr lang="vi-VN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Rectangle: Rounded Corners 6">
            <a:extLst>
              <a:ext uri="{FF2B5EF4-FFF2-40B4-BE49-F238E27FC236}">
                <a16:creationId xmlns:a16="http://schemas.microsoft.com/office/drawing/2014/main" id="{99D75515-C577-4425-89F9-2F36EDA9EBD2}"/>
              </a:ext>
            </a:extLst>
          </p:cNvPr>
          <p:cNvSpPr/>
          <p:nvPr/>
        </p:nvSpPr>
        <p:spPr>
          <a:xfrm>
            <a:off x="5257800" y="5562600"/>
            <a:ext cx="3733800" cy="79036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 lược </a:t>
            </a:r>
            <a:r>
              <a:rPr lang="pt-BR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 trí nhớ </a:t>
            </a:r>
            <a:r>
              <a:rPr lang="pt-BR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 vực </a:t>
            </a:r>
            <a:r>
              <a:rPr lang="vi-VN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pt-BR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32A7E41-0C56-4718-9D2D-709B41203F5B}"/>
              </a:ext>
            </a:extLst>
          </p:cNvPr>
          <p:cNvGrpSpPr/>
          <p:nvPr/>
        </p:nvGrpSpPr>
        <p:grpSpPr>
          <a:xfrm rot="16200000">
            <a:off x="4896137" y="2438402"/>
            <a:ext cx="720646" cy="1024394"/>
            <a:chOff x="-1" y="3201462"/>
            <a:chExt cx="1242747" cy="2217204"/>
          </a:xfrm>
        </p:grpSpPr>
        <p:sp>
          <p:nvSpPr>
            <p:cNvPr id="40" name="Arrow: Chevron 26">
              <a:extLst>
                <a:ext uri="{FF2B5EF4-FFF2-40B4-BE49-F238E27FC236}">
                  <a16:creationId xmlns:a16="http://schemas.microsoft.com/office/drawing/2014/main" id="{0E58A17C-0DB2-40C2-920C-495152DF2752}"/>
                </a:ext>
              </a:extLst>
            </p:cNvPr>
            <p:cNvSpPr/>
            <p:nvPr/>
          </p:nvSpPr>
          <p:spPr>
            <a:xfrm rot="5400000">
              <a:off x="-487229" y="3688690"/>
              <a:ext cx="2217204" cy="1242747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Arrow: Chevron 4">
              <a:extLst>
                <a:ext uri="{FF2B5EF4-FFF2-40B4-BE49-F238E27FC236}">
                  <a16:creationId xmlns:a16="http://schemas.microsoft.com/office/drawing/2014/main" id="{659FFA24-1FD7-4AE4-A769-76758734362B}"/>
                </a:ext>
              </a:extLst>
            </p:cNvPr>
            <p:cNvSpPr txBox="1"/>
            <p:nvPr/>
          </p:nvSpPr>
          <p:spPr>
            <a:xfrm rot="5400000">
              <a:off x="-158511" y="3921865"/>
              <a:ext cx="1559770" cy="776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32A7E41-0C56-4718-9D2D-709B41203F5B}"/>
              </a:ext>
            </a:extLst>
          </p:cNvPr>
          <p:cNvGrpSpPr/>
          <p:nvPr/>
        </p:nvGrpSpPr>
        <p:grpSpPr>
          <a:xfrm rot="16200000">
            <a:off x="4914374" y="3924826"/>
            <a:ext cx="796846" cy="1024394"/>
            <a:chOff x="-1" y="3201462"/>
            <a:chExt cx="1242747" cy="2217204"/>
          </a:xfrm>
        </p:grpSpPr>
        <p:sp>
          <p:nvSpPr>
            <p:cNvPr id="43" name="Arrow: Chevron 26">
              <a:extLst>
                <a:ext uri="{FF2B5EF4-FFF2-40B4-BE49-F238E27FC236}">
                  <a16:creationId xmlns:a16="http://schemas.microsoft.com/office/drawing/2014/main" id="{0E58A17C-0DB2-40C2-920C-495152DF2752}"/>
                </a:ext>
              </a:extLst>
            </p:cNvPr>
            <p:cNvSpPr/>
            <p:nvPr/>
          </p:nvSpPr>
          <p:spPr>
            <a:xfrm rot="5400000">
              <a:off x="-487229" y="3688690"/>
              <a:ext cx="2217204" cy="1242747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Arrow: Chevron 4">
              <a:extLst>
                <a:ext uri="{FF2B5EF4-FFF2-40B4-BE49-F238E27FC236}">
                  <a16:creationId xmlns:a16="http://schemas.microsoft.com/office/drawing/2014/main" id="{659FFA24-1FD7-4AE4-A769-76758734362B}"/>
                </a:ext>
              </a:extLst>
            </p:cNvPr>
            <p:cNvSpPr txBox="1"/>
            <p:nvPr/>
          </p:nvSpPr>
          <p:spPr>
            <a:xfrm rot="5400000">
              <a:off x="-158511" y="3921865"/>
              <a:ext cx="1559770" cy="776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32A7E41-0C56-4718-9D2D-709B41203F5B}"/>
              </a:ext>
            </a:extLst>
          </p:cNvPr>
          <p:cNvGrpSpPr/>
          <p:nvPr/>
        </p:nvGrpSpPr>
        <p:grpSpPr>
          <a:xfrm rot="16200000">
            <a:off x="4800074" y="5486926"/>
            <a:ext cx="720646" cy="1024394"/>
            <a:chOff x="-1" y="3201462"/>
            <a:chExt cx="1242747" cy="2217204"/>
          </a:xfrm>
        </p:grpSpPr>
        <p:sp>
          <p:nvSpPr>
            <p:cNvPr id="46" name="Arrow: Chevron 26">
              <a:extLst>
                <a:ext uri="{FF2B5EF4-FFF2-40B4-BE49-F238E27FC236}">
                  <a16:creationId xmlns:a16="http://schemas.microsoft.com/office/drawing/2014/main" id="{0E58A17C-0DB2-40C2-920C-495152DF2752}"/>
                </a:ext>
              </a:extLst>
            </p:cNvPr>
            <p:cNvSpPr/>
            <p:nvPr/>
          </p:nvSpPr>
          <p:spPr>
            <a:xfrm rot="5400000">
              <a:off x="-487229" y="3688690"/>
              <a:ext cx="2217204" cy="1242747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Arrow: Chevron 4">
              <a:extLst>
                <a:ext uri="{FF2B5EF4-FFF2-40B4-BE49-F238E27FC236}">
                  <a16:creationId xmlns:a16="http://schemas.microsoft.com/office/drawing/2014/main" id="{659FFA24-1FD7-4AE4-A769-76758734362B}"/>
                </a:ext>
              </a:extLst>
            </p:cNvPr>
            <p:cNvSpPr txBox="1"/>
            <p:nvPr/>
          </p:nvSpPr>
          <p:spPr>
            <a:xfrm rot="5400000">
              <a:off x="-158511" y="3921865"/>
              <a:ext cx="1559770" cy="7763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"/>
            <a:ext cx="9144000" cy="1066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TIẾT 7 </a:t>
            </a:r>
            <a:r>
              <a:rPr lang="en-US" sz="2800" b="1" dirty="0">
                <a:latin typeface="Times New Roman" pitchFamily="18" charset="0"/>
              </a:rPr>
              <a:t>- BÀI 5. L</a:t>
            </a:r>
            <a:r>
              <a:rPr lang="vi-VN" sz="2800" b="1" dirty="0">
                <a:latin typeface="Times New Roman" pitchFamily="18" charset="0"/>
              </a:rPr>
              <a:t>ƯỢC</a:t>
            </a:r>
            <a:r>
              <a:rPr lang="en-US" sz="2800" b="1" dirty="0">
                <a:latin typeface="Times New Roman" pitchFamily="18" charset="0"/>
              </a:rPr>
              <a:t> ĐỒ TRÍ NHỚ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1028700"/>
            <a:ext cx="9144000" cy="2762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4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138113"/>
            <a:ext cx="685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91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7027D11F-9EBF-46D2-B639-067C5B7130D3}"/>
              </a:ext>
            </a:extLst>
          </p:cNvPr>
          <p:cNvSpPr/>
          <p:nvPr/>
        </p:nvSpPr>
        <p:spPr>
          <a:xfrm>
            <a:off x="838200" y="4876800"/>
            <a:ext cx="5562600" cy="104696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   Vẽ lược đồ trí nhớ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99D75515-C577-4425-89F9-2F36EDA9EBD2}"/>
              </a:ext>
            </a:extLst>
          </p:cNvPr>
          <p:cNvSpPr/>
          <p:nvPr/>
        </p:nvSpPr>
        <p:spPr>
          <a:xfrm>
            <a:off x="2331504" y="3124200"/>
            <a:ext cx="6400800" cy="104696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    Khái niệm lược đồ trí nhớ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E9DAAF-4DBA-43F7-915F-D94B3CDD85D0}"/>
              </a:ext>
            </a:extLst>
          </p:cNvPr>
          <p:cNvSpPr txBox="1"/>
          <p:nvPr/>
        </p:nvSpPr>
        <p:spPr>
          <a:xfrm>
            <a:off x="1371600" y="1524000"/>
            <a:ext cx="3505200" cy="990600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000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B67813DD-1784-4616-8F4E-55B75D4E196B}"/>
              </a:ext>
            </a:extLst>
          </p:cNvPr>
          <p:cNvSpPr/>
          <p:nvPr/>
        </p:nvSpPr>
        <p:spPr>
          <a:xfrm>
            <a:off x="1645704" y="3048000"/>
            <a:ext cx="1196603" cy="1166162"/>
          </a:xfrm>
          <a:prstGeom prst="flowChartConnector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1D71F2D-819C-4B44-8712-F9EB5E069125}"/>
              </a:ext>
            </a:extLst>
          </p:cNvPr>
          <p:cNvSpPr/>
          <p:nvPr/>
        </p:nvSpPr>
        <p:spPr>
          <a:xfrm>
            <a:off x="304800" y="4800600"/>
            <a:ext cx="1105164" cy="1090780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936104" cy="892955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11632"/>
            <a:ext cx="793697" cy="757112"/>
          </a:xfrm>
          <a:prstGeom prst="rect">
            <a:avLst/>
          </a:prstGeom>
        </p:spPr>
      </p:pic>
      <p:pic>
        <p:nvPicPr>
          <p:cNvPr id="7" name="Picture 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22" y="711685"/>
            <a:ext cx="865065" cy="825191"/>
          </a:xfrm>
          <a:prstGeom prst="rect">
            <a:avLst/>
          </a:prstGeom>
        </p:spPr>
      </p:pic>
      <p:pic>
        <p:nvPicPr>
          <p:cNvPr id="8" name="Picture 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99" y="3574814"/>
            <a:ext cx="1054968" cy="1006340"/>
          </a:xfrm>
          <a:prstGeom prst="rect">
            <a:avLst/>
          </a:prstGeom>
        </p:spPr>
      </p:pic>
      <p:pic>
        <p:nvPicPr>
          <p:cNvPr id="9" name="Picture 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25" y="4148942"/>
            <a:ext cx="966829" cy="922264"/>
          </a:xfrm>
          <a:prstGeom prst="rect">
            <a:avLst/>
          </a:prstGeom>
        </p:spPr>
      </p:pic>
      <p:pic>
        <p:nvPicPr>
          <p:cNvPr id="10" name="Picture 9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610074"/>
            <a:ext cx="856955" cy="817454"/>
          </a:xfrm>
          <a:prstGeom prst="rect">
            <a:avLst/>
          </a:prstGeom>
        </p:spPr>
      </p:pic>
      <p:pic>
        <p:nvPicPr>
          <p:cNvPr id="11" name="Picture 10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67" y="4957657"/>
            <a:ext cx="720080" cy="686889"/>
          </a:xfrm>
          <a:prstGeom prst="rect">
            <a:avLst/>
          </a:prstGeom>
        </p:spPr>
      </p:pic>
      <p:pic>
        <p:nvPicPr>
          <p:cNvPr id="12" name="Picture 11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11685"/>
            <a:ext cx="1008112" cy="961644"/>
          </a:xfrm>
          <a:prstGeom prst="rect">
            <a:avLst/>
          </a:prstGeom>
        </p:spPr>
      </p:pic>
      <p:pic>
        <p:nvPicPr>
          <p:cNvPr id="13" name="Picture 12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427529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BẢO VỆ KHU PHỐ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 cstate="print"/>
          <a:stretch>
            <a:fillRect/>
          </a:stretch>
        </p:blipFill>
        <p:spPr>
          <a:xfrm>
            <a:off x="8291146" y="-1219200"/>
            <a:ext cx="609600" cy="60960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152400" y="990600"/>
            <a:ext cx="457200" cy="381000"/>
          </a:xfrm>
          <a:prstGeom prst="rightArrow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5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566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2400" y="1981200"/>
            <a:ext cx="8610600" cy="358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C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Em hãy dựa vào mô tả về một bệnh viện dưới đây để vẽ sơ bệnh viện đó: </a:t>
            </a:r>
            <a:r>
              <a:rPr kumimoji="0" lang="en-US" sz="2200" b="1" i="1" u="none" strike="noStrike" cap="none" normalizeH="0" baseline="0" dirty="0">
                <a:ln>
                  <a:noFill/>
                </a:ln>
                <a:solidFill>
                  <a:srgbClr val="0000C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Bệnh viện gồm phòng bảo vệ ở bên trái cổng vào, bên phải cổng vào là khu nhà thuốc bệnh viện, thẳng cổng vào là khu nhà A có 5 tầng gồm khoa cấp  cứu, nhà điều hành, khoa nội, khoa ngoại và khu khám bệnh. Bên trái nhà A là nhà B có 3 tầng là khoa Đông y, đối diện nhà B và bên phải nhà A là nhà C có 4 tầng có các khoa tiêu hóa, tiết niệu, sản và nhi.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rgbClr val="000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1AC0BBD8-CB0C-45CF-8955-7854FFF1DDE8}"/>
              </a:ext>
            </a:extLst>
          </p:cNvPr>
          <p:cNvSpPr/>
          <p:nvPr/>
        </p:nvSpPr>
        <p:spPr>
          <a:xfrm>
            <a:off x="2971800" y="228600"/>
            <a:ext cx="3276600" cy="1155958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LUYỆN TẬP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A7403-F93A-47C2-B6A6-7F29C5785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3" t="24900" r="67560" b="64176"/>
          <a:stretch/>
        </p:blipFill>
        <p:spPr>
          <a:xfrm>
            <a:off x="838200" y="228600"/>
            <a:ext cx="1701800" cy="1148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62200" y="152400"/>
            <a:ext cx="4343400" cy="76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VỀ NHÀ</a:t>
            </a:r>
          </a:p>
        </p:txBody>
      </p:sp>
      <p:sp>
        <p:nvSpPr>
          <p:cNvPr id="5" name="Block Arc 4"/>
          <p:cNvSpPr/>
          <p:nvPr/>
        </p:nvSpPr>
        <p:spPr>
          <a:xfrm>
            <a:off x="-3657600" y="-152400"/>
            <a:ext cx="5467754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1447801" y="1344304"/>
            <a:ext cx="6606030" cy="999068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99FF33"/>
          </a:solidFill>
          <a:ln w="19050"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Ôn tập bài cũ.</a:t>
            </a:r>
          </a:p>
        </p:txBody>
      </p:sp>
      <p:sp>
        <p:nvSpPr>
          <p:cNvPr id="7" name="Oval 6"/>
          <p:cNvSpPr/>
          <p:nvPr/>
        </p:nvSpPr>
        <p:spPr>
          <a:xfrm>
            <a:off x="940270" y="1315243"/>
            <a:ext cx="1015060" cy="1052645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</a:pP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1742979" y="2912535"/>
            <a:ext cx="6334222" cy="897466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Hoàn thành bài tập 1, 2 SGK</a:t>
            </a:r>
          </a:p>
        </p:txBody>
      </p:sp>
      <p:sp>
        <p:nvSpPr>
          <p:cNvPr id="9" name="Oval 8"/>
          <p:cNvSpPr/>
          <p:nvPr/>
        </p:nvSpPr>
        <p:spPr>
          <a:xfrm>
            <a:off x="1371600" y="2895600"/>
            <a:ext cx="1015060" cy="956735"/>
          </a:xfrm>
          <a:prstGeom prst="ellipse">
            <a:avLst/>
          </a:prstGeom>
          <a:solidFill>
            <a:srgbClr val="FF99CC"/>
          </a:solidFill>
          <a:ln w="19050"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1447800" y="4419599"/>
            <a:ext cx="7467599" cy="990601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defTabSz="1657994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dirty="0">
                <a:solidFill>
                  <a:srgbClr val="0000C0"/>
                </a:solidFill>
                <a:latin typeface="Times New Roman" pitchFamily="18" charset="0"/>
                <a:cs typeface="Times New Roman" pitchFamily="18" charset="0"/>
              </a:rPr>
              <a:t>Chuẩn bị bài 6: Trái Đất trong Hệ Mặt Trời.</a:t>
            </a:r>
          </a:p>
        </p:txBody>
      </p:sp>
      <p:sp>
        <p:nvSpPr>
          <p:cNvPr id="11" name="Oval 10"/>
          <p:cNvSpPr/>
          <p:nvPr/>
        </p:nvSpPr>
        <p:spPr>
          <a:xfrm>
            <a:off x="940270" y="4402666"/>
            <a:ext cx="1015060" cy="1007534"/>
          </a:xfrm>
          <a:prstGeom prst="ellipse">
            <a:avLst/>
          </a:prstGeom>
          <a:solidFill>
            <a:srgbClr val="3399FF"/>
          </a:solidFill>
          <a:ln w="19050">
            <a:solidFill>
              <a:srgbClr val="0000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375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191344"/>
          </a:xfrm>
          <a:prstGeom prst="snip2DiagRect">
            <a:avLst/>
          </a:prstGeom>
          <a:solidFill>
            <a:srgbClr val="AFDC7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1. Trên Trái Đất có tất cả bao nhiêu </a:t>
            </a:r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vĩ tuyến và </a:t>
            </a:r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kinh tuyến?</a:t>
            </a: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96190" y="2081808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A. 181 vĩ tuyến và 360 kinh tuyến.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800600" y="2081808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B. 180 vĩ tuyến và 360 kinh tuyến.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82915" y="38100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C. 181 vĩ tuyến và 365 kinh tuyến.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4800600" y="38100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D. 360 vĩ tuyến và 181 kinh tuyến.</a:t>
            </a: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343744"/>
          </a:xfrm>
          <a:prstGeom prst="snip2DiagRect">
            <a:avLst/>
          </a:prstGeom>
          <a:solidFill>
            <a:srgbClr val="AFDC7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2. Khoảng cách 1 cm trên bản </a:t>
            </a:r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 tỉ lệ 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: 1.250.000, trên thực tế là bao nhiêu km?</a:t>
            </a: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24400" y="38100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D. 12,5 km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759052" y="2081808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B. 125 km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41367" y="38100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C. 1250 km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685705" y="2081808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A. 1,25 km</a:t>
            </a: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2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59843" y="332656"/>
            <a:ext cx="8208912" cy="1191344"/>
          </a:xfrm>
          <a:prstGeom prst="snip2DiagRect">
            <a:avLst/>
          </a:prstGeom>
          <a:solidFill>
            <a:srgbClr val="AFDC7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3. Trên một bản </a:t>
            </a:r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 hệ thống kinh, vĩ tuyến, </a:t>
            </a:r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trái của vĩ tuyến là h</a:t>
            </a:r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nào?</a:t>
            </a: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19990" y="38100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C. Tây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724400" y="2081808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B. Nam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607645" y="2081808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A. Bắc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4724400" y="38100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D. Đông</a:t>
            </a: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2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343744"/>
          </a:xfrm>
          <a:prstGeom prst="snip2DiagRect">
            <a:avLst/>
          </a:prstGeom>
          <a:solidFill>
            <a:srgbClr val="AFDC7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4. Trên bản </a:t>
            </a:r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các tuyến </a:t>
            </a:r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giao thông </a:t>
            </a:r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thể hiện bằng loại kí hiệu</a:t>
            </a:r>
          </a:p>
        </p:txBody>
      </p:sp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414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862444" y="2158008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đườ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ng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4845268" y="40386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D. cả ba loại trên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762000" y="39624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C. diện tích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4866854" y="2158008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iểm</a:t>
            </a:r>
          </a:p>
        </p:txBody>
      </p:sp>
    </p:spTree>
    <p:extLst>
      <p:ext uri="{BB962C8B-B14F-4D97-AF65-F5344CB8AC3E}">
        <p14:creationId xmlns:p14="http://schemas.microsoft.com/office/powerpoint/2010/main" val="2948154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  <a:solidFill>
            <a:srgbClr val="AFDC7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5. Muốn khai thác </a:t>
            </a:r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thông tin kí hiệu trên bản </a:t>
            </a:r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chúng ta cần phải dựa vào </a:t>
            </a: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816297" y="22860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B. bảng chú giải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508021" y="4014192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C. các kí hiệu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457200" y="22860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A. hệ thống kinh, vĩ tuyến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4816297" y="4014192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D. tên bản </a:t>
            </a: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343744"/>
          </a:xfrm>
          <a:prstGeom prst="snip2DiagRect">
            <a:avLst/>
          </a:prstGeom>
          <a:solidFill>
            <a:srgbClr val="AFDC7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6. Quan sát H.3 trang 111 cho biết, từ Dinh 2 </a:t>
            </a:r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Dinh 1 theo </a:t>
            </a:r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chim bay là h</a:t>
            </a:r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nào?</a:t>
            </a: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62000" y="21336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A. Đông bắc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766410" y="21336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B. Tây bắc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4931386" y="4014192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D. Bắc</a:t>
            </a:r>
          </a:p>
        </p:txBody>
      </p:sp>
      <p:sp>
        <p:nvSpPr>
          <p:cNvPr id="9" name="Snip Diagonal Corner Rectangle 8"/>
          <p:cNvSpPr/>
          <p:nvPr/>
        </p:nvSpPr>
        <p:spPr>
          <a:xfrm>
            <a:off x="740386" y="4090392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C. Tây nam</a:t>
            </a:r>
          </a:p>
        </p:txBody>
      </p:sp>
    </p:spTree>
    <p:extLst>
      <p:ext uri="{BB962C8B-B14F-4D97-AF65-F5344CB8AC3E}">
        <p14:creationId xmlns:p14="http://schemas.microsoft.com/office/powerpoint/2010/main" val="23278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267544"/>
          </a:xfrm>
          <a:prstGeom prst="snip2DiagRect">
            <a:avLst/>
          </a:prstGeom>
          <a:solidFill>
            <a:srgbClr val="AFDC7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7. Tỉ lệ của các bản </a:t>
            </a:r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lần l</a:t>
            </a:r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ượt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A 1 : 10000, 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 1 : 100000, C 1 : 1000000. Nhận </a:t>
            </a:r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</a:t>
            </a: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là</a:t>
            </a: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1692696" y="-276944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876800" y="39624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D. A &gt; B &gt; C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876800" y="2234208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B. A &lt; B &lt; C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859115" y="3962400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C. A &lt; B &gt; C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806157" y="2244137"/>
            <a:ext cx="3600400" cy="1296144"/>
          </a:xfrm>
          <a:prstGeom prst="snip2Diag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A. A &gt; B &lt; C</a:t>
            </a: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1227</Words>
  <Application>Microsoft Office PowerPoint</Application>
  <PresentationFormat>Trình chiếu Trên màn hình (4:3)</PresentationFormat>
  <Paragraphs>144</Paragraphs>
  <Slides>21</Slides>
  <Notes>2</Notes>
  <HiddenSlides>0</HiddenSlides>
  <MMClips>32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9" baseType="lpstr">
      <vt:lpstr>.VnTime</vt:lpstr>
      <vt:lpstr>Arial</vt:lpstr>
      <vt:lpstr>Calibri</vt:lpstr>
      <vt:lpstr>Franklin Gothic Book</vt:lpstr>
      <vt:lpstr>Franklin Gothic Medium</vt:lpstr>
      <vt:lpstr>Times New Roman</vt:lpstr>
      <vt:lpstr>Wingdings 2</vt:lpstr>
      <vt:lpstr>Trek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BT Truc</dc:creator>
  <cp:keywords>BT Truc</cp:keywords>
  <cp:lastModifiedBy>Windows 10</cp:lastModifiedBy>
  <cp:revision>316</cp:revision>
  <dcterms:created xsi:type="dcterms:W3CDTF">2020-04-07T09:09:06Z</dcterms:created>
  <dcterms:modified xsi:type="dcterms:W3CDTF">2023-10-18T01:45:47Z</dcterms:modified>
</cp:coreProperties>
</file>