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2" r:id="rId2"/>
    <p:sldId id="288" r:id="rId3"/>
    <p:sldId id="287" r:id="rId4"/>
    <p:sldId id="291" r:id="rId5"/>
    <p:sldId id="299" r:id="rId6"/>
    <p:sldId id="286" r:id="rId7"/>
    <p:sldId id="264" r:id="rId8"/>
    <p:sldId id="293" r:id="rId9"/>
    <p:sldId id="300" r:id="rId10"/>
    <p:sldId id="258" r:id="rId11"/>
    <p:sldId id="260" r:id="rId12"/>
    <p:sldId id="278" r:id="rId13"/>
    <p:sldId id="261" r:id="rId14"/>
    <p:sldId id="290" r:id="rId15"/>
    <p:sldId id="304" r:id="rId16"/>
    <p:sldId id="306" r:id="rId17"/>
    <p:sldId id="314" r:id="rId18"/>
    <p:sldId id="316" r:id="rId19"/>
    <p:sldId id="318" r:id="rId20"/>
    <p:sldId id="320" r:id="rId21"/>
    <p:sldId id="295" r:id="rId22"/>
    <p:sldId id="32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B0F0"/>
    <a:srgbClr val="B7ECFF"/>
    <a:srgbClr val="97E4FF"/>
    <a:srgbClr val="61D6FF"/>
    <a:srgbClr val="00A1DA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2884" autoAdjust="0"/>
  </p:normalViewPr>
  <p:slideViewPr>
    <p:cSldViewPr snapToGrid="0" showGuides="1">
      <p:cViewPr varScale="1">
        <p:scale>
          <a:sx n="70" d="100"/>
          <a:sy n="70" d="100"/>
        </p:scale>
        <p:origin x="1236" y="6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8.gif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3308" y="1294372"/>
            <a:ext cx="6537384" cy="5563628"/>
            <a:chOff x="1082785" y="1066800"/>
            <a:chExt cx="6673968" cy="58093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85" y="1066800"/>
              <a:ext cx="6673968" cy="580936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72216" y="1614123"/>
              <a:ext cx="4234543" cy="438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600" b="1" dirty="0"/>
                <a:t>We’re having a picnic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having a picnic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Fun! Fun! Fun!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bringing some biscuits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bringing some biscuits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Yum! Yum! Yum!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playing together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We’re playing together  </a:t>
              </a:r>
            </a:p>
            <a:p>
              <a:pPr>
                <a:lnSpc>
                  <a:spcPct val="120000"/>
                </a:lnSpc>
              </a:pPr>
              <a:r>
                <a:rPr lang="en-US" sz="2600" b="1" dirty="0"/>
                <a:t>Hurrah! Hurrah! Hurrah!</a:t>
              </a:r>
            </a:p>
          </p:txBody>
        </p:sp>
      </p:grpSp>
      <p:pic>
        <p:nvPicPr>
          <p:cNvPr id="5" name="Bản sao của B1_18">
            <a:hlinkClick r:id="" action="ppaction://media"/>
            <a:extLst>
              <a:ext uri="{FF2B5EF4-FFF2-40B4-BE49-F238E27FC236}">
                <a16:creationId xmlns:a16="http://schemas.microsoft.com/office/drawing/2014/main" id="{FD9B06EC-12B6-48EE-BCFB-90097DE89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349" y="2112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4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93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6303" y="311023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1133" y="3058035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(read)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50662" y="337833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6303" y="38289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1133" y="3776709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(play)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921738" y="412421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6303" y="45965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1133" y="4587898"/>
            <a:ext cx="282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sister (not make)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30650" y="493506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6303" y="54501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5441485"/>
            <a:ext cx="664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(go)                  to the supermarket at the moment.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6303" y="615413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86086" y="650130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2427" y="575073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567EA-3B98-42F1-BA49-41BE55FC76AC}"/>
              </a:ext>
            </a:extLst>
          </p:cNvPr>
          <p:cNvGrpSpPr/>
          <p:nvPr/>
        </p:nvGrpSpPr>
        <p:grpSpPr>
          <a:xfrm>
            <a:off x="2581345" y="6154133"/>
            <a:ext cx="5806766" cy="461665"/>
            <a:chOff x="2581345" y="4878488"/>
            <a:chExt cx="580676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2581345" y="4878488"/>
              <a:ext cx="5806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(talk)                  about their new friends?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011930" y="522565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2860986" y="3058033"/>
            <a:ext cx="1387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2860986" y="3780342"/>
            <a:ext cx="157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4031595" y="4583207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2087519" y="5449300"/>
            <a:ext cx="13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going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1486086" y="6152748"/>
            <a:ext cx="61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3452305" y="6158824"/>
            <a:ext cx="1017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7E68B7-559F-4139-B749-2A85E9687097}"/>
              </a:ext>
            </a:extLst>
          </p:cNvPr>
          <p:cNvSpPr txBox="1"/>
          <p:nvPr/>
        </p:nvSpPr>
        <p:spPr>
          <a:xfrm>
            <a:off x="3820904" y="3058034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C95827-7B8C-4E78-9459-FD2150DC33F5}"/>
              </a:ext>
            </a:extLst>
          </p:cNvPr>
          <p:cNvSpPr txBox="1"/>
          <p:nvPr/>
        </p:nvSpPr>
        <p:spPr>
          <a:xfrm>
            <a:off x="4119281" y="3058033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CE84A5-20A7-43D3-93A8-F4E777A76910}"/>
              </a:ext>
            </a:extLst>
          </p:cNvPr>
          <p:cNvSpPr txBox="1"/>
          <p:nvPr/>
        </p:nvSpPr>
        <p:spPr>
          <a:xfrm>
            <a:off x="3796810" y="3776709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AE4E41-2125-41CD-8944-AF47B09DFC24}"/>
              </a:ext>
            </a:extLst>
          </p:cNvPr>
          <p:cNvSpPr txBox="1"/>
          <p:nvPr/>
        </p:nvSpPr>
        <p:spPr>
          <a:xfrm>
            <a:off x="4314382" y="3780513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AFECC1-B388-4B32-9B7E-0F6B1F4C9A29}"/>
              </a:ext>
            </a:extLst>
          </p:cNvPr>
          <p:cNvSpPr txBox="1"/>
          <p:nvPr/>
        </p:nvSpPr>
        <p:spPr>
          <a:xfrm>
            <a:off x="5225416" y="4583207"/>
            <a:ext cx="3162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sandwich at present.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61CEE6-990A-4502-9402-484FF3DD8C6B}"/>
              </a:ext>
            </a:extLst>
          </p:cNvPr>
          <p:cNvSpPr txBox="1"/>
          <p:nvPr/>
        </p:nvSpPr>
        <p:spPr>
          <a:xfrm>
            <a:off x="5619578" y="4583206"/>
            <a:ext cx="3162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sandwich at present.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0FE08B-B372-48E3-AFB4-0701E2BCEADB}"/>
              </a:ext>
            </a:extLst>
          </p:cNvPr>
          <p:cNvSpPr txBox="1"/>
          <p:nvPr/>
        </p:nvSpPr>
        <p:spPr>
          <a:xfrm>
            <a:off x="2065760" y="6152747"/>
            <a:ext cx="580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(talk)                about their new friends?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C562F5-A658-4D09-B56F-0C6075EE6D23}"/>
              </a:ext>
            </a:extLst>
          </p:cNvPr>
          <p:cNvCxnSpPr>
            <a:cxnSpLocks/>
          </p:cNvCxnSpPr>
          <p:nvPr/>
        </p:nvCxnSpPr>
        <p:spPr>
          <a:xfrm>
            <a:off x="3496345" y="6499914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49867" y="1095022"/>
            <a:ext cx="5779911" cy="196301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FF00"/>
                </a:solidFill>
              </a:rPr>
              <a:t>(+) S + is/am/are + V-</a:t>
            </a:r>
            <a:r>
              <a:rPr lang="en-US" sz="2400" dirty="0" err="1">
                <a:solidFill>
                  <a:srgbClr val="FFFF00"/>
                </a:solidFill>
              </a:rPr>
              <a:t>ing</a:t>
            </a:r>
            <a:r>
              <a:rPr lang="en-US" sz="2400" dirty="0">
                <a:solidFill>
                  <a:srgbClr val="FFFF00"/>
                </a:solidFill>
              </a:rPr>
              <a:t> + O.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(-) S + is/am/are + not+ V-</a:t>
            </a:r>
            <a:r>
              <a:rPr lang="en-US" sz="2400" dirty="0" err="1">
                <a:solidFill>
                  <a:srgbClr val="FFFF00"/>
                </a:solidFill>
              </a:rPr>
              <a:t>ing</a:t>
            </a:r>
            <a:r>
              <a:rPr lang="en-US" sz="2400" dirty="0">
                <a:solidFill>
                  <a:srgbClr val="FFFF00"/>
                </a:solidFill>
              </a:rPr>
              <a:t> + O.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(?) Is/Am/Are + S +  V-</a:t>
            </a:r>
            <a:r>
              <a:rPr lang="en-US" sz="2400" dirty="0" err="1">
                <a:solidFill>
                  <a:srgbClr val="FFFF00"/>
                </a:solidFill>
              </a:rPr>
              <a:t>ing</a:t>
            </a:r>
            <a:r>
              <a:rPr lang="en-US" sz="2400" dirty="0">
                <a:solidFill>
                  <a:srgbClr val="FFFF00"/>
                </a:solidFill>
              </a:rPr>
              <a:t> + O?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Yes, S + is/am/are.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No, S +is/am/are + not.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718" y="6676"/>
            <a:ext cx="812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7577" y="1744318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2267538"/>
            <a:ext cx="4078605" cy="30474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95562" y="5732130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She</a:t>
            </a:r>
            <a:r>
              <a:rPr lang="en-US" sz="2800" b="1">
                <a:solidFill>
                  <a:srgbClr val="F16649"/>
                </a:solidFill>
              </a:rPr>
              <a:t>’s talking </a:t>
            </a:r>
            <a:r>
              <a:rPr lang="en-US" sz="2800"/>
              <a:t>to Mai. (talk)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93" y="3029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3" y="302967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and Ba</a:t>
            </a:r>
          </a:p>
          <a:p>
            <a:r>
              <a:rPr lang="en-US" sz="2400" dirty="0"/>
              <a:t>(eat ice cream)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6322" y="6232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42" y="0"/>
            <a:ext cx="2299881" cy="1485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9093" y="15478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923" y="1547808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 and Trang              </a:t>
            </a:r>
          </a:p>
          <a:p>
            <a:r>
              <a:rPr lang="en-US" sz="2400" dirty="0"/>
              <a:t>(take photos)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10632" y="18681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92" y="1219247"/>
            <a:ext cx="1850857" cy="1485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9093" y="27807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923" y="2780749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</a:t>
            </a:r>
          </a:p>
          <a:p>
            <a:r>
              <a:rPr lang="en-US" sz="2400" dirty="0"/>
              <a:t>(write a letter)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39032" y="31124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89" y="2428877"/>
            <a:ext cx="2066911" cy="17357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9093" y="4272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3923" y="4272037"/>
            <a:ext cx="349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and Hung               </a:t>
            </a:r>
          </a:p>
          <a:p>
            <a:r>
              <a:rPr lang="en-US" sz="2400" dirty="0"/>
              <a:t>(play badminton)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087822" y="459234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8" y="3705551"/>
            <a:ext cx="2110432" cy="18412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9093" y="55900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3" y="5590036"/>
            <a:ext cx="214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</a:t>
            </a:r>
          </a:p>
          <a:p>
            <a:r>
              <a:rPr lang="en-US" sz="2400" dirty="0"/>
              <a:t>(draw a picture)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819092" y="592177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40" y="4896240"/>
            <a:ext cx="1141237" cy="1984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16411-0437-4EF9-8597-04ED68CC0B73}"/>
              </a:ext>
            </a:extLst>
          </p:cNvPr>
          <p:cNvSpPr txBox="1"/>
          <p:nvPr/>
        </p:nvSpPr>
        <p:spPr>
          <a:xfrm>
            <a:off x="2714447" y="1547807"/>
            <a:ext cx="243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taking photos</a:t>
            </a:r>
            <a:r>
              <a:rPr lang="en-US" sz="2400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0A23BB-580D-4B70-B529-2BAA6E8F5E01}"/>
              </a:ext>
            </a:extLst>
          </p:cNvPr>
          <p:cNvSpPr txBox="1"/>
          <p:nvPr/>
        </p:nvSpPr>
        <p:spPr>
          <a:xfrm>
            <a:off x="2469373" y="302966"/>
            <a:ext cx="431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aren’t eating ice cream</a:t>
            </a:r>
            <a:r>
              <a:rPr lang="en-US" sz="2400" dirty="0"/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D6708E-A0F4-40A3-A250-9FDBAFE597FB}"/>
              </a:ext>
            </a:extLst>
          </p:cNvPr>
          <p:cNvSpPr txBox="1"/>
          <p:nvPr/>
        </p:nvSpPr>
        <p:spPr>
          <a:xfrm>
            <a:off x="1366898" y="2786146"/>
            <a:ext cx="319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Ha’s writing a letter</a:t>
            </a:r>
            <a:r>
              <a:rPr lang="en-US" sz="2400" dirty="0"/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4FD4E5-20A1-45F5-88DF-1D0126460B0F}"/>
              </a:ext>
            </a:extLst>
          </p:cNvPr>
          <p:cNvSpPr txBox="1"/>
          <p:nvPr/>
        </p:nvSpPr>
        <p:spPr>
          <a:xfrm>
            <a:off x="3032514" y="4257113"/>
            <a:ext cx="4562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aren’t playing badminton</a:t>
            </a:r>
            <a:r>
              <a:rPr lang="en-US" sz="2400" dirty="0"/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2E9767-A76D-4307-89D5-2F3C8E45DC40}"/>
              </a:ext>
            </a:extLst>
          </p:cNvPr>
          <p:cNvSpPr txBox="1"/>
          <p:nvPr/>
        </p:nvSpPr>
        <p:spPr>
          <a:xfrm>
            <a:off x="1737914" y="5588907"/>
            <a:ext cx="397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isn’t drawing a picture</a:t>
            </a:r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C00325-92C0-4D8A-9EB8-AB9BA40C09D2}"/>
              </a:ext>
            </a:extLst>
          </p:cNvPr>
          <p:cNvSpPr txBox="1"/>
          <p:nvPr/>
        </p:nvSpPr>
        <p:spPr>
          <a:xfrm>
            <a:off x="2673207" y="558890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C32019-49FA-4C15-9A04-170C2C7FE748}"/>
              </a:ext>
            </a:extLst>
          </p:cNvPr>
          <p:cNvSpPr txBox="1"/>
          <p:nvPr/>
        </p:nvSpPr>
        <p:spPr>
          <a:xfrm>
            <a:off x="3350182" y="29409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C8C2CF-F565-4356-8368-04FC9DDDB585}"/>
              </a:ext>
            </a:extLst>
          </p:cNvPr>
          <p:cNvSpPr txBox="1"/>
          <p:nvPr/>
        </p:nvSpPr>
        <p:spPr>
          <a:xfrm>
            <a:off x="3931479" y="429102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322739-2AD6-4E3D-A0DB-27989108AA1C}"/>
              </a:ext>
            </a:extLst>
          </p:cNvPr>
          <p:cNvSpPr txBox="1"/>
          <p:nvPr/>
        </p:nvSpPr>
        <p:spPr>
          <a:xfrm>
            <a:off x="3567820" y="15486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407A7B-B42C-48E5-BBE7-A627A94883DA}"/>
              </a:ext>
            </a:extLst>
          </p:cNvPr>
          <p:cNvSpPr txBox="1"/>
          <p:nvPr/>
        </p:nvSpPr>
        <p:spPr>
          <a:xfrm>
            <a:off x="2172531" y="27982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8D287B4-E35C-4FAA-B409-3EB8AEFEF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40" y="4936037"/>
            <a:ext cx="1141237" cy="19840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0AB4ED-C285-4DFB-8A89-89EF24E41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4" y="3663396"/>
            <a:ext cx="2110432" cy="18412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816EE3B-4AFB-46F4-B015-5693C123D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5" y="-9576"/>
            <a:ext cx="229988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6870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254545"/>
            <a:ext cx="8336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  <a:p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 home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7577" y="1744318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22" y="1463040"/>
            <a:ext cx="3716555" cy="34995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02839" y="4766795"/>
            <a:ext cx="5042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your sister / make a cake?</a:t>
            </a:r>
          </a:p>
          <a:p>
            <a:r>
              <a:rPr lang="en-US" sz="2800"/>
              <a:t>      Is your sister making a cake?</a:t>
            </a:r>
          </a:p>
          <a:p>
            <a:r>
              <a:rPr lang="en-US" sz="2800" b="1" i="1"/>
              <a:t>B: </a:t>
            </a:r>
            <a:r>
              <a:rPr lang="en-US" sz="2800"/>
              <a:t>Yes, she is.</a:t>
            </a:r>
            <a:endParaRPr lang="en-US" sz="28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18871" y="547681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90317" y="1354667"/>
            <a:ext cx="3685950" cy="13998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FF00"/>
                </a:solidFill>
              </a:rPr>
              <a:t>(?) Is/Am/Are + S +  V-</a:t>
            </a:r>
            <a:r>
              <a:rPr lang="en-US" sz="2000" dirty="0" err="1">
                <a:solidFill>
                  <a:srgbClr val="FFFF00"/>
                </a:solidFill>
              </a:rPr>
              <a:t>ing</a:t>
            </a:r>
            <a:r>
              <a:rPr lang="en-US" sz="2000" dirty="0">
                <a:solidFill>
                  <a:srgbClr val="FFFF00"/>
                </a:solidFill>
              </a:rPr>
              <a:t> + O?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FFFF00"/>
                </a:solidFill>
              </a:rPr>
              <a:t>Yes, S + is/am/are.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FFFF00"/>
                </a:solidFill>
              </a:rPr>
              <a:t>No, S +is/am/are + not.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3284" y="365126"/>
            <a:ext cx="8580474" cy="1325563"/>
          </a:xfrm>
        </p:spPr>
        <p:txBody>
          <a:bodyPr>
            <a:normAutofit/>
          </a:bodyPr>
          <a:lstStyle/>
          <a:p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tại</a:t>
            </a:r>
            <a:r>
              <a:rPr lang="en-US" sz="3200" dirty="0"/>
              <a:t> </a:t>
            </a:r>
            <a:r>
              <a:rPr lang="en-US" sz="3200" dirty="0" err="1"/>
              <a:t>đơn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tại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40242" y="1389690"/>
            <a:ext cx="4195873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00B0F0"/>
                </a:solidFill>
              </a:rPr>
              <a:t>hiện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tại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đơn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(+) V (</a:t>
            </a:r>
            <a:r>
              <a:rPr lang="en-US" dirty="0" err="1">
                <a:solidFill>
                  <a:srgbClr val="FF0000"/>
                </a:solidFill>
              </a:rPr>
              <a:t>s,es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(-) don’t/ </a:t>
            </a:r>
            <a:r>
              <a:rPr lang="en-US" dirty="0" err="1">
                <a:solidFill>
                  <a:srgbClr val="FF0000"/>
                </a:solidFill>
              </a:rPr>
              <a:t>doesn</a:t>
            </a:r>
            <a:r>
              <a:rPr lang="en-US" dirty="0">
                <a:solidFill>
                  <a:srgbClr val="FF0000"/>
                </a:solidFill>
              </a:rPr>
              <a:t>’ + V </a:t>
            </a:r>
            <a:r>
              <a:rPr lang="en-US" dirty="0" err="1">
                <a:solidFill>
                  <a:srgbClr val="FF0000"/>
                </a:solidFill>
              </a:rPr>
              <a:t>inf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(-) do/ does +S+ + V </a:t>
            </a:r>
            <a:r>
              <a:rPr lang="en-US" dirty="0" err="1">
                <a:solidFill>
                  <a:srgbClr val="FF0000"/>
                </a:solidFill>
              </a:rPr>
              <a:t>inf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i="1" dirty="0" err="1">
                <a:solidFill>
                  <a:srgbClr val="FF0000"/>
                </a:solidFill>
              </a:rPr>
              <a:t>Từ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nhận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biết</a:t>
            </a:r>
            <a:r>
              <a:rPr lang="en-US" i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- </a:t>
            </a:r>
            <a:r>
              <a:rPr lang="vi-VN" dirty="0">
                <a:latin typeface="+mj-lt"/>
              </a:rPr>
              <a:t>Always</a:t>
            </a:r>
            <a:r>
              <a:rPr lang="en-US" dirty="0">
                <a:latin typeface="+mj-lt"/>
              </a:rPr>
              <a:t>/ </a:t>
            </a:r>
            <a:r>
              <a:rPr lang="vi-VN" dirty="0">
                <a:latin typeface="+mj-lt"/>
              </a:rPr>
              <a:t>usually </a:t>
            </a:r>
            <a:r>
              <a:rPr lang="en-US" dirty="0">
                <a:latin typeface="+mj-lt"/>
              </a:rPr>
              <a:t>/ </a:t>
            </a:r>
            <a:r>
              <a:rPr lang="vi-VN" dirty="0">
                <a:latin typeface="+mj-lt"/>
              </a:rPr>
              <a:t>often </a:t>
            </a:r>
            <a:r>
              <a:rPr lang="en-US" dirty="0">
                <a:latin typeface="+mj-lt"/>
              </a:rPr>
              <a:t>/ </a:t>
            </a:r>
            <a:r>
              <a:rPr lang="vi-VN" dirty="0">
                <a:latin typeface="+mj-lt"/>
              </a:rPr>
              <a:t>frequently </a:t>
            </a:r>
            <a:r>
              <a:rPr lang="en-US" dirty="0">
                <a:latin typeface="+mj-lt"/>
              </a:rPr>
              <a:t>/ </a:t>
            </a:r>
            <a:r>
              <a:rPr lang="vi-VN" dirty="0">
                <a:latin typeface="+mj-lt"/>
              </a:rPr>
              <a:t>sometimes </a:t>
            </a:r>
            <a:r>
              <a:rPr lang="en-US" dirty="0">
                <a:latin typeface="+mj-lt"/>
              </a:rPr>
              <a:t>/ </a:t>
            </a:r>
            <a:r>
              <a:rPr lang="vi-VN" dirty="0">
                <a:latin typeface="+mj-lt"/>
              </a:rPr>
              <a:t>seldom </a:t>
            </a:r>
            <a:r>
              <a:rPr lang="en-US" dirty="0">
                <a:latin typeface="+mj-lt"/>
              </a:rPr>
              <a:t>/</a:t>
            </a:r>
            <a:r>
              <a:rPr lang="vi-VN" dirty="0">
                <a:latin typeface="+mj-lt"/>
              </a:rPr>
              <a:t> rarely </a:t>
            </a:r>
            <a:r>
              <a:rPr lang="en-US" dirty="0">
                <a:latin typeface="+mj-lt"/>
              </a:rPr>
              <a:t>/ </a:t>
            </a:r>
            <a:r>
              <a:rPr lang="vi-VN" dirty="0">
                <a:latin typeface="+mj-lt"/>
              </a:rPr>
              <a:t>hardly </a:t>
            </a:r>
            <a:r>
              <a:rPr lang="en-US" dirty="0">
                <a:latin typeface="+mj-lt"/>
              </a:rPr>
              <a:t>/ </a:t>
            </a:r>
            <a:r>
              <a:rPr lang="vi-VN" dirty="0">
                <a:latin typeface="+mj-lt"/>
              </a:rPr>
              <a:t>never </a:t>
            </a:r>
            <a:r>
              <a:rPr lang="en-US" dirty="0">
                <a:latin typeface="+mj-lt"/>
              </a:rPr>
              <a:t>/</a:t>
            </a:r>
            <a:r>
              <a:rPr lang="vi-VN" dirty="0">
                <a:latin typeface="+mj-lt"/>
              </a:rPr>
              <a:t>generally </a:t>
            </a:r>
            <a:r>
              <a:rPr lang="en-US" dirty="0">
                <a:latin typeface="+mj-lt"/>
              </a:rPr>
              <a:t>/ </a:t>
            </a:r>
            <a:r>
              <a:rPr lang="vi-VN" dirty="0">
                <a:latin typeface="+mj-lt"/>
              </a:rPr>
              <a:t>regularly </a:t>
            </a:r>
            <a:r>
              <a:rPr lang="en-US" dirty="0">
                <a:latin typeface="+mj-lt"/>
              </a:rPr>
              <a:t>/ every…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82314" y="1410955"/>
            <a:ext cx="38862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00B0F0"/>
                </a:solidFill>
              </a:rPr>
              <a:t>hiện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tại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tiếp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diễn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(+)</a:t>
            </a:r>
            <a:r>
              <a:rPr lang="en-US" dirty="0" err="1">
                <a:solidFill>
                  <a:srgbClr val="FF0000"/>
                </a:solidFill>
              </a:rPr>
              <a:t>Tobe</a:t>
            </a:r>
            <a:r>
              <a:rPr lang="en-US" dirty="0">
                <a:solidFill>
                  <a:srgbClr val="FF0000"/>
                </a:solidFill>
              </a:rPr>
              <a:t> + V-</a:t>
            </a:r>
            <a:r>
              <a:rPr lang="en-US" dirty="0" err="1">
                <a:solidFill>
                  <a:srgbClr val="FF0000"/>
                </a:solidFill>
              </a:rPr>
              <a:t>ing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(-) am/is/are + </a:t>
            </a:r>
            <a:r>
              <a:rPr lang="en-US" dirty="0" err="1">
                <a:solidFill>
                  <a:srgbClr val="FF0000"/>
                </a:solidFill>
              </a:rPr>
              <a:t>V_ing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(?) am/is/are +S+ </a:t>
            </a:r>
            <a:r>
              <a:rPr lang="en-US" dirty="0" err="1">
                <a:solidFill>
                  <a:srgbClr val="FF0000"/>
                </a:solidFill>
              </a:rPr>
              <a:t>V_ing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i="1" dirty="0" err="1">
                <a:solidFill>
                  <a:srgbClr val="FF0000"/>
                </a:solidFill>
              </a:rPr>
              <a:t>Từ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nhận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biết</a:t>
            </a:r>
            <a:r>
              <a:rPr lang="en-US" i="1" dirty="0">
                <a:solidFill>
                  <a:srgbClr val="FF0000"/>
                </a:solidFill>
              </a:rPr>
              <a:t>: </a:t>
            </a:r>
          </a:p>
          <a:p>
            <a:r>
              <a:rPr lang="en-US" i="1" dirty="0"/>
              <a:t>now/ at the moment/ at the present </a:t>
            </a:r>
          </a:p>
          <a:p>
            <a:r>
              <a:rPr lang="en-US" dirty="0"/>
              <a:t>- Look! Listen!…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20242" y="1518249"/>
            <a:ext cx="0" cy="3968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69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309" y="3154914"/>
            <a:ext cx="8406265" cy="85572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9966"/>
                </a:solidFill>
                <a:latin typeface="Kids Zone" panose="02000500000000000000" pitchFamily="50" charset="0"/>
              </a:rPr>
              <a:t>Present simple vs. present continuous</a:t>
            </a:r>
            <a:endParaRPr lang="ru-RU" sz="8000" dirty="0">
              <a:solidFill>
                <a:srgbClr val="FF9966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3602118" y="4702641"/>
            <a:ext cx="1939765" cy="837398"/>
          </a:xfrm>
          <a:prstGeom prst="roundRect">
            <a:avLst/>
          </a:prstGeom>
          <a:solidFill>
            <a:srgbClr val="FFE07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Kids Zone" panose="02000500000000000000" pitchFamily="50" charset="0"/>
              </a:rPr>
              <a:t>START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142C394-BDBB-4159-A96C-E1B6D3ABC2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t="19006" r="24769" b="31590"/>
          <a:stretch/>
        </p:blipFill>
        <p:spPr>
          <a:xfrm>
            <a:off x="8091995" y="532661"/>
            <a:ext cx="676579" cy="8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419" y="5711271"/>
            <a:ext cx="1198268" cy="87105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1049" y="551008"/>
            <a:ext cx="8867953" cy="3020291"/>
          </a:xfrm>
          <a:prstGeom prst="roundRect">
            <a:avLst/>
          </a:prstGeom>
          <a:solidFill>
            <a:srgbClr val="FFE07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4000" spc="-70" dirty="0">
                <a:solidFill>
                  <a:schemeClr val="tx1"/>
                </a:solidFill>
              </a:rPr>
              <a:t>My best friend (not walk </a:t>
            </a:r>
            <a:r>
              <a:rPr lang="en-US" sz="4000" dirty="0">
                <a:solidFill>
                  <a:srgbClr val="104082"/>
                </a:solidFill>
                <a:latin typeface="Maiandra GD" panose="020E0502030308020204" pitchFamily="34" charset="0"/>
              </a:rPr>
              <a:t>_____</a:t>
            </a:r>
          </a:p>
          <a:p>
            <a:r>
              <a:rPr lang="en-US" sz="4000" dirty="0">
                <a:solidFill>
                  <a:srgbClr val="104082"/>
                </a:solidFill>
                <a:latin typeface="Maiandra GD" panose="020E0502030308020204" pitchFamily="34" charset="0"/>
              </a:rPr>
              <a:t>                              </a:t>
            </a:r>
            <a:r>
              <a:rPr lang="en-US" sz="4000" spc="-70" dirty="0">
                <a:solidFill>
                  <a:schemeClr val="tx1"/>
                </a:solidFill>
              </a:rPr>
              <a:t>to school every day. </a:t>
            </a:r>
            <a:endParaRPr lang="en-US" sz="4000" dirty="0">
              <a:solidFill>
                <a:schemeClr val="tx1"/>
              </a:solidFill>
              <a:latin typeface="Maiandra GD" panose="020E0502030308020204" pitchFamily="34" charset="0"/>
            </a:endParaRPr>
          </a:p>
          <a:p>
            <a:r>
              <a:rPr lang="en-US" sz="4000" spc="-70" dirty="0">
                <a:solidFill>
                  <a:schemeClr val="tx1"/>
                </a:solidFill>
              </a:rPr>
              <a:t>Sometimes she (cycle)______________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049" y="3571300"/>
            <a:ext cx="4433977" cy="14394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Don’t/do not walk - cycle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55024" y="3571299"/>
            <a:ext cx="4688975" cy="14394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Doesn’t/ </a:t>
            </a:r>
            <a:r>
              <a:rPr lang="en-US" sz="3600" dirty="0" err="1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doesnot</a:t>
            </a:r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 walk- cycles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55024" y="5010730"/>
            <a:ext cx="4688975" cy="18472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104082"/>
              </a:solidFill>
              <a:latin typeface="Kids Zone" panose="02000500000000000000" pitchFamily="50" charset="0"/>
            </a:endParaRPr>
          </a:p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Doesn’t/does not walking- cycles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rgbClr val="104082"/>
                </a:solidFill>
                <a:latin typeface="Kids Zone" panose="02000500000000000000" pitchFamily="50" charset="0"/>
              </a:rPr>
              <a:t> </a:t>
            </a:r>
            <a:endParaRPr lang="ru-RU" sz="3600" dirty="0">
              <a:solidFill>
                <a:srgbClr val="10408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049" y="5010730"/>
            <a:ext cx="4433977" cy="18472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Don’t/do not walking - cycle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0482" y="355726"/>
            <a:ext cx="83503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doesn’t/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not walk                                                                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cycles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54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shebnyiy-zvuk-fei-666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419" y="5711271"/>
            <a:ext cx="1198268" cy="87105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79563" y="444787"/>
            <a:ext cx="8435124" cy="3020291"/>
          </a:xfrm>
          <a:prstGeom prst="roundRect">
            <a:avLst/>
          </a:prstGeom>
          <a:solidFill>
            <a:srgbClr val="FFE07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2. Look! What  ___      he ________?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7366" y="4137892"/>
            <a:ext cx="3747659" cy="872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Is playing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32117" y="4137891"/>
            <a:ext cx="3808033" cy="872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am playing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32117" y="5434157"/>
            <a:ext cx="3483436" cy="872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do playing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7366" y="5434156"/>
            <a:ext cx="3747659" cy="872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are playing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7030" y="1545706"/>
            <a:ext cx="414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</a:rPr>
              <a:t>Is                playing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48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iy-zvuk-fei-666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419" y="5711271"/>
            <a:ext cx="1198268" cy="87105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05339" y="702539"/>
            <a:ext cx="8609348" cy="3020291"/>
          </a:xfrm>
          <a:prstGeom prst="roundRect">
            <a:avLst/>
          </a:prstGeom>
          <a:solidFill>
            <a:srgbClr val="FFE07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104082"/>
                </a:solidFill>
                <a:latin typeface="Maiandra GD" panose="020E0502030308020204" pitchFamily="34" charset="0"/>
              </a:rPr>
              <a:t>3. __________your friend _______ in the library every afternoon?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2000" y="4137892"/>
            <a:ext cx="3173026" cy="872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Is - study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32117" y="4137891"/>
            <a:ext cx="2884302" cy="872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Am - play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32115" y="5434157"/>
            <a:ext cx="2884303" cy="872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Does - study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82000" y="5434156"/>
            <a:ext cx="3173025" cy="872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Do - study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1999" y="1504798"/>
            <a:ext cx="679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Do                                study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25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iy-zvuk-fei-666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419" y="5711271"/>
            <a:ext cx="1198268" cy="87105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17585" y="504970"/>
            <a:ext cx="7912699" cy="3020291"/>
          </a:xfrm>
          <a:prstGeom prst="roundRect">
            <a:avLst/>
          </a:prstGeom>
          <a:solidFill>
            <a:srgbClr val="FFE07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104082"/>
                </a:solidFill>
                <a:latin typeface="Maiandra GD" panose="020E0502030308020204" pitchFamily="34" charset="0"/>
              </a:rPr>
              <a:t>4. I ___________    an email to my friend now.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7585" y="4226465"/>
            <a:ext cx="3640347" cy="872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is/ ‘s writing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57932" y="4226464"/>
            <a:ext cx="3226279" cy="872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are/ ‘re writing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57932" y="5434157"/>
            <a:ext cx="3458487" cy="872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do/ does writing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7586" y="5434156"/>
            <a:ext cx="3640346" cy="872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104082"/>
                </a:solidFill>
                <a:latin typeface="Times New Roman" pitchFamily="18" charset="0"/>
                <a:cs typeface="Times New Roman" pitchFamily="18" charset="0"/>
              </a:rPr>
              <a:t>am/ ‘m writing</a:t>
            </a:r>
            <a:endParaRPr lang="ru-RU" sz="3600" dirty="0">
              <a:solidFill>
                <a:srgbClr val="1040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56271" y="1307229"/>
            <a:ext cx="364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am/ ‘m writing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09C49D8-C5AD-459F-A662-5743928F77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t="19006" r="24769" b="31590"/>
          <a:stretch/>
        </p:blipFill>
        <p:spPr>
          <a:xfrm>
            <a:off x="8091995" y="532661"/>
            <a:ext cx="676579" cy="8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19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iy-zvuk-fei-666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09658B-0EAA-49FA-BD14-F5E1F60E2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3" y="335008"/>
            <a:ext cx="2033520" cy="271136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F705FF-4150-4E38-A8F7-2139F1DAD4BB}"/>
              </a:ext>
            </a:extLst>
          </p:cNvPr>
          <p:cNvSpPr/>
          <p:nvPr/>
        </p:nvSpPr>
        <p:spPr>
          <a:xfrm>
            <a:off x="0" y="2442568"/>
            <a:ext cx="6866626" cy="986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tx1"/>
                </a:solidFill>
                <a:latin typeface="Arial Rounded MT Bold" panose="020F0704030504030204" pitchFamily="34" charset="0"/>
                <a:ea typeface="Adobe Myungjo Std M" panose="02020600000000000000" pitchFamily="18" charset="-128"/>
              </a:rPr>
              <a:t>She </a:t>
            </a:r>
            <a:r>
              <a:rPr lang="en-SG" sz="3200" dirty="0">
                <a:solidFill>
                  <a:srgbClr val="C00000"/>
                </a:solidFill>
                <a:latin typeface="Arial Rounded MT Bold" panose="020F0704030504030204" pitchFamily="34" charset="0"/>
                <a:ea typeface="Adobe Myungjo Std M" panose="02020600000000000000" pitchFamily="18" charset="-128"/>
              </a:rPr>
              <a:t>is watching </a:t>
            </a:r>
            <a:r>
              <a:rPr lang="en-SG" sz="3200" dirty="0">
                <a:solidFill>
                  <a:schemeClr val="tx1"/>
                </a:solidFill>
                <a:latin typeface="Arial Rounded MT Bold" panose="020F0704030504030204" pitchFamily="34" charset="0"/>
                <a:ea typeface="Adobe Myungjo Std M" panose="02020600000000000000" pitchFamily="18" charset="-128"/>
              </a:rPr>
              <a:t>TV now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73D5C9-6825-4EE5-AEFE-D00A7439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1" y="3603627"/>
            <a:ext cx="2213423" cy="18421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37DADE-2E8F-4B95-BC7E-B5B7CDF60ADC}"/>
              </a:ext>
            </a:extLst>
          </p:cNvPr>
          <p:cNvSpPr/>
          <p:nvPr/>
        </p:nvSpPr>
        <p:spPr>
          <a:xfrm>
            <a:off x="0" y="5553820"/>
            <a:ext cx="7522234" cy="623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>
                <a:solidFill>
                  <a:schemeClr val="tx1"/>
                </a:solidFill>
                <a:latin typeface="Arial Rounded MT Bold" panose="020F0704030504030204" pitchFamily="34" charset="0"/>
                <a:ea typeface="Adobe Myungjo Std M" panose="02020600000000000000" pitchFamily="18" charset="-128"/>
              </a:rPr>
              <a:t>They </a:t>
            </a:r>
            <a:r>
              <a:rPr lang="en-SG" sz="2800" b="1" dirty="0">
                <a:solidFill>
                  <a:srgbClr val="C00000"/>
                </a:solidFill>
                <a:latin typeface="Arial Rounded MT Bold" panose="020F0704030504030204" pitchFamily="34" charset="0"/>
                <a:ea typeface="Adobe Myungjo Std M" panose="02020600000000000000" pitchFamily="18" charset="-128"/>
              </a:rPr>
              <a:t>are playing </a:t>
            </a:r>
            <a:r>
              <a:rPr lang="en-SG" sz="2800" dirty="0">
                <a:solidFill>
                  <a:schemeClr val="tx1"/>
                </a:solidFill>
                <a:latin typeface="Arial Rounded MT Bold" panose="020F0704030504030204" pitchFamily="34" charset="0"/>
                <a:ea typeface="Adobe Myungjo Std M" panose="02020600000000000000" pitchFamily="18" charset="-128"/>
              </a:rPr>
              <a:t>football at the moment. </a:t>
            </a:r>
          </a:p>
        </p:txBody>
      </p:sp>
    </p:spTree>
    <p:extLst>
      <p:ext uri="{BB962C8B-B14F-4D97-AF65-F5344CB8AC3E}">
        <p14:creationId xmlns:p14="http://schemas.microsoft.com/office/powerpoint/2010/main" val="416406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419" y="5711271"/>
            <a:ext cx="1198268" cy="87105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93298" y="532661"/>
            <a:ext cx="8136986" cy="3020291"/>
          </a:xfrm>
          <a:prstGeom prst="roundRect">
            <a:avLst/>
          </a:prstGeom>
          <a:solidFill>
            <a:srgbClr val="FFE07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104082"/>
                </a:solidFill>
                <a:latin typeface="Maiandra GD" panose="020E0502030308020204" pitchFamily="34" charset="0"/>
              </a:rPr>
              <a:t>5. He ___________ his homework now. He ___________</a:t>
            </a:r>
          </a:p>
          <a:p>
            <a:r>
              <a:rPr lang="en-US" sz="4000" dirty="0">
                <a:solidFill>
                  <a:srgbClr val="104082"/>
                </a:solidFill>
                <a:latin typeface="Maiandra GD" panose="020E0502030308020204" pitchFamily="34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3298" y="4137892"/>
            <a:ext cx="4161727" cy="872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am / ‘m reading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am not doing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24397" y="4137892"/>
            <a:ext cx="3698167" cy="872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do reading</a:t>
            </a:r>
          </a:p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don’tdoing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55024" y="5434157"/>
            <a:ext cx="3636971" cy="872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is / ‘s reading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is not / isn‘t doing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5434156"/>
            <a:ext cx="4455025" cy="872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are / ‘re reading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are not / aren‘t doing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28973" y="1073310"/>
            <a:ext cx="599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is / ‘s reading</a:t>
            </a:r>
          </a:p>
          <a:p>
            <a:r>
              <a:rPr lang="en-US" sz="4000" dirty="0">
                <a:solidFill>
                  <a:srgbClr val="FF0000"/>
                </a:solidFill>
              </a:rPr>
              <a:t>     is not / isn‘t doing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262EB64-C01E-4C8B-912D-DF889798D2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t="19006" r="24769" b="31590"/>
          <a:stretch/>
        </p:blipFill>
        <p:spPr>
          <a:xfrm>
            <a:off x="8091995" y="532661"/>
            <a:ext cx="676579" cy="8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3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shebnyiy-zvuk-fei-666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Angel with balloon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0"/>
            <a:ext cx="9525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681163"/>
            <a:ext cx="17049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673225"/>
            <a:ext cx="22542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935038"/>
            <a:ext cx="19637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1524000"/>
            <a:ext cx="21050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7825"/>
            <a:ext cx="307181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967163"/>
            <a:ext cx="2914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3024188"/>
            <a:ext cx="1963737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4171950"/>
            <a:ext cx="22463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4116388"/>
            <a:ext cx="25447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75050"/>
            <a:ext cx="2057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3016250"/>
            <a:ext cx="20653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2230438"/>
            <a:ext cx="19875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673225"/>
            <a:ext cx="15795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2116931"/>
            <a:ext cx="19954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539875"/>
            <a:ext cx="18542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17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2663825"/>
            <a:ext cx="17827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605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Angel with balloo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0"/>
            <a:ext cx="9525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img00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886200" cy="29400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342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CC00CC"/>
                </a:solidFill>
                <a:latin typeface=".VnArabiaH" pitchFamily="34" charset="0"/>
              </a:rPr>
              <a:t>Home work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505200" y="0"/>
            <a:ext cx="5334000" cy="4267200"/>
          </a:xfrm>
          <a:prstGeom prst="cloudCallout">
            <a:avLst>
              <a:gd name="adj1" fmla="val -31338"/>
              <a:gd name="adj2" fmla="val 47583"/>
            </a:avLst>
          </a:prstGeom>
          <a:solidFill>
            <a:srgbClr val="D6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buFontTx/>
              <a:buChar char="-"/>
            </a:pP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Học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thuộc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kiến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thức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thì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hiện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tại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tiếp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diễn</a:t>
            </a:r>
            <a:endParaRPr lang="en-US" sz="2400" dirty="0">
              <a:latin typeface=".VnTime" pitchFamily="34" charset="0"/>
            </a:endParaRPr>
          </a:p>
          <a:p>
            <a:pPr algn="ctr">
              <a:buFontTx/>
              <a:buChar char="-"/>
            </a:pP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phân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biệt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thì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hiện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tại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đơn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và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hiện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tại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tiếp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diễn</a:t>
            </a:r>
            <a:endParaRPr lang="en-US" sz="2400" dirty="0">
              <a:latin typeface=".VnTime" pitchFamily="34" charset="0"/>
            </a:endParaRPr>
          </a:p>
          <a:p>
            <a:pPr algn="ctr">
              <a:buFontTx/>
              <a:buChar char="-"/>
            </a:pP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làm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bài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tập</a:t>
            </a:r>
            <a:r>
              <a:rPr lang="en-US" sz="2400" dirty="0">
                <a:latin typeface=".VnTime" pitchFamily="34" charset="0"/>
              </a:rPr>
              <a:t> 3 </a:t>
            </a:r>
            <a:r>
              <a:rPr lang="en-US" sz="2400" dirty="0" err="1">
                <a:latin typeface=".VnTime" pitchFamily="34" charset="0"/>
              </a:rPr>
              <a:t>vào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vở</a:t>
            </a:r>
            <a:endParaRPr lang="en-US" sz="2400" dirty="0">
              <a:latin typeface=".VnTime" pitchFamily="34" charset="0"/>
            </a:endParaRPr>
          </a:p>
          <a:p>
            <a:pPr algn="ctr">
              <a:buFontTx/>
              <a:buChar char="-"/>
            </a:pPr>
            <a:r>
              <a:rPr lang="en-US" sz="2400" dirty="0" err="1">
                <a:latin typeface=".VnTime" pitchFamily="34" charset="0"/>
              </a:rPr>
              <a:t>Chuẩn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bị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bài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mới</a:t>
            </a:r>
            <a:r>
              <a:rPr lang="en-US" sz="2400" dirty="0">
                <a:latin typeface=".VnTime" pitchFamily="34" charset="0"/>
              </a:rPr>
              <a:t>: </a:t>
            </a:r>
          </a:p>
          <a:p>
            <a:pPr algn="ctr"/>
            <a:r>
              <a:rPr lang="en-US" sz="2400" b="1" dirty="0">
                <a:latin typeface=".VnTime" pitchFamily="34" charset="0"/>
              </a:rPr>
              <a:t>Unit 3. Lesson 4. Communication</a:t>
            </a:r>
          </a:p>
        </p:txBody>
      </p:sp>
    </p:spTree>
    <p:extLst>
      <p:ext uri="{BB962C8B-B14F-4D97-AF65-F5344CB8AC3E}">
        <p14:creationId xmlns:p14="http://schemas.microsoft.com/office/powerpoint/2010/main" val="790080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33816" cy="3124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spc="-190" dirty="0">
                <a:solidFill>
                  <a:srgbClr val="FF0000"/>
                </a:solidFill>
                <a:cs typeface="Arial" pitchFamily="34" charset="0"/>
              </a:rPr>
              <a:t>           </a:t>
            </a:r>
            <a:r>
              <a:rPr lang="en-US" b="1" spc="-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3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MY FRIENDS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PERIOD: 17 - LESSON 3:    A  CLOSER  LOOK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2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975" y="2045070"/>
            <a:ext cx="7886700" cy="1325563"/>
          </a:xfrm>
        </p:spPr>
        <p:txBody>
          <a:bodyPr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I. Grammar</a:t>
            </a:r>
          </a:p>
        </p:txBody>
      </p:sp>
    </p:spTree>
    <p:extLst>
      <p:ext uri="{BB962C8B-B14F-4D97-AF65-F5344CB8AC3E}">
        <p14:creationId xmlns:p14="http://schemas.microsoft.com/office/powerpoint/2010/main" val="40521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156" y="313684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- Action now</a:t>
            </a:r>
          </a:p>
          <a:p>
            <a:pPr marL="0" indent="0" algn="ctr">
              <a:buNone/>
            </a:pPr>
            <a:r>
              <a:rPr lang="en-US" dirty="0" err="1"/>
              <a:t>Eg</a:t>
            </a:r>
            <a:r>
              <a:rPr lang="en-US" dirty="0"/>
              <a:t>: </a:t>
            </a:r>
            <a:r>
              <a:rPr lang="en-SG" dirty="0">
                <a:latin typeface="Times New Roman" pitchFamily="18" charset="0"/>
                <a:ea typeface="Adobe Myungjo Std M" panose="02020600000000000000" pitchFamily="18" charset="-128"/>
                <a:cs typeface="Times New Roman" pitchFamily="18" charset="0"/>
              </a:rPr>
              <a:t>She </a:t>
            </a:r>
            <a:r>
              <a:rPr lang="en-SG" dirty="0">
                <a:solidFill>
                  <a:srgbClr val="C00000"/>
                </a:solidFill>
                <a:latin typeface="Times New Roman" pitchFamily="18" charset="0"/>
                <a:ea typeface="Adobe Myungjo Std M" panose="02020600000000000000" pitchFamily="18" charset="-128"/>
                <a:cs typeface="Times New Roman" pitchFamily="18" charset="0"/>
              </a:rPr>
              <a:t>is watching </a:t>
            </a:r>
            <a:r>
              <a:rPr lang="en-SG" dirty="0">
                <a:latin typeface="Times New Roman" pitchFamily="18" charset="0"/>
                <a:ea typeface="Adobe Myungjo Std M" panose="02020600000000000000" pitchFamily="18" charset="-128"/>
                <a:cs typeface="Times New Roman" pitchFamily="18" charset="0"/>
              </a:rPr>
              <a:t>TV now .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- Plans for future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Eg</a:t>
            </a:r>
            <a:r>
              <a:rPr lang="en-US" dirty="0"/>
              <a:t>: We </a:t>
            </a:r>
            <a:r>
              <a:rPr lang="en-US" dirty="0">
                <a:solidFill>
                  <a:srgbClr val="C00000"/>
                </a:solidFill>
              </a:rPr>
              <a:t>are going </a:t>
            </a:r>
            <a:r>
              <a:rPr lang="en-US" dirty="0"/>
              <a:t>to the zoo this weekend.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3926" y="1745353"/>
            <a:ext cx="2997052" cy="1325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Usage 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274816"/>
            <a:ext cx="7886700" cy="77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</a:rPr>
              <a:t>The present continuous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diễn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816"/>
            <a:ext cx="7886700" cy="77751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The present continuous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diễn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72466"/>
            <a:ext cx="4356806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Ex:  </a:t>
            </a:r>
            <a:r>
              <a:rPr lang="en-US" u="sng" dirty="0"/>
              <a:t>You</a:t>
            </a:r>
            <a:r>
              <a:rPr lang="en-US" dirty="0"/>
              <a:t> </a:t>
            </a:r>
            <a:r>
              <a:rPr lang="en-US" u="sng" dirty="0"/>
              <a:t>learn</a:t>
            </a:r>
            <a:r>
              <a:rPr lang="en-US" dirty="0"/>
              <a:t> </a:t>
            </a:r>
            <a:r>
              <a:rPr lang="en-US" u="sng" dirty="0"/>
              <a:t>English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600" y="2257783"/>
            <a:ext cx="4301067" cy="5305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(+) S + is/am/are + V-</a:t>
            </a:r>
            <a:r>
              <a:rPr lang="en-US" sz="2400" dirty="0" err="1">
                <a:solidFill>
                  <a:schemeClr val="tx1"/>
                </a:solidFill>
              </a:rPr>
              <a:t>ing</a:t>
            </a:r>
            <a:r>
              <a:rPr lang="en-US" sz="2400" dirty="0">
                <a:solidFill>
                  <a:schemeClr val="tx1"/>
                </a:solidFill>
              </a:rPr>
              <a:t> + O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0" y="2844798"/>
            <a:ext cx="4301067" cy="553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(-) S + is/am/are + not+ V-</a:t>
            </a:r>
            <a:r>
              <a:rPr lang="en-US" sz="2200" dirty="0" err="1">
                <a:solidFill>
                  <a:schemeClr val="tx1"/>
                </a:solidFill>
              </a:rPr>
              <a:t>ing</a:t>
            </a:r>
            <a:r>
              <a:rPr lang="en-US" sz="2200" dirty="0">
                <a:solidFill>
                  <a:schemeClr val="tx1"/>
                </a:solidFill>
              </a:rPr>
              <a:t> + O</a:t>
            </a:r>
            <a:r>
              <a:rPr lang="en-US" sz="22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600" y="3476974"/>
            <a:ext cx="4301067" cy="474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(?) Is/Am/Are + S +  V-</a:t>
            </a:r>
            <a:r>
              <a:rPr lang="en-US" sz="2400" dirty="0" err="1">
                <a:solidFill>
                  <a:schemeClr val="tx1"/>
                </a:solidFill>
              </a:rPr>
              <a:t>ing</a:t>
            </a:r>
            <a:r>
              <a:rPr lang="en-US" sz="2400" dirty="0">
                <a:solidFill>
                  <a:schemeClr val="tx1"/>
                </a:solidFill>
              </a:rPr>
              <a:t> + O?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41339" y="1727197"/>
            <a:ext cx="3239906" cy="462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       S         V          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532" y="4018843"/>
            <a:ext cx="4301067" cy="756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Yes, S + is/am/are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No, S +is/am/are + not</a:t>
            </a:r>
            <a:r>
              <a:rPr lang="en-US" sz="2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30051" y="2325503"/>
            <a:ext cx="4301067" cy="474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(+) You are learning  English.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35694" y="2850440"/>
            <a:ext cx="4301067" cy="474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(-) You are not learning  English.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3116" y="3448752"/>
            <a:ext cx="4301067" cy="474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(?) Are you learning  English?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86493" y="4007556"/>
            <a:ext cx="4301067" cy="692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Yes, I am</a:t>
            </a:r>
          </a:p>
          <a:p>
            <a:r>
              <a:rPr lang="en-US" sz="2400" dirty="0">
                <a:solidFill>
                  <a:schemeClr val="tx1"/>
                </a:solidFill>
              </a:rPr>
              <a:t>-  No, I am not.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0931" y="4775200"/>
            <a:ext cx="8760187" cy="20083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           3.  </a:t>
            </a:r>
            <a:r>
              <a:rPr lang="en-US" sz="2400" dirty="0" err="1">
                <a:solidFill>
                  <a:srgbClr val="00B0F0"/>
                </a:solidFill>
              </a:rPr>
              <a:t>Adv</a:t>
            </a:r>
            <a:r>
              <a:rPr lang="en-US" sz="2400" dirty="0">
                <a:solidFill>
                  <a:srgbClr val="00B0F0"/>
                </a:solidFill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now  / right now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 at the moment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at the present, tonight, </a:t>
            </a:r>
            <a:r>
              <a:rPr lang="en-US" sz="2400" dirty="0" err="1">
                <a:solidFill>
                  <a:srgbClr val="FF0000"/>
                </a:solidFill>
              </a:rPr>
              <a:t>tomorrrow</a:t>
            </a:r>
            <a:r>
              <a:rPr lang="en-US" sz="2400" dirty="0">
                <a:solidFill>
                  <a:srgbClr val="FF0000"/>
                </a:solidFill>
              </a:rPr>
              <a:t>, this evening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Look ! / Listen! / Be careful !....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0932" y="1642522"/>
            <a:ext cx="1264357" cy="5588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2/ </a:t>
            </a:r>
            <a:r>
              <a:rPr lang="en-US" sz="2400" u="sng" dirty="0">
                <a:solidFill>
                  <a:srgbClr val="FF0000"/>
                </a:solidFill>
              </a:rPr>
              <a:t>Form:</a:t>
            </a:r>
          </a:p>
        </p:txBody>
      </p:sp>
    </p:spTree>
    <p:extLst>
      <p:ext uri="{BB962C8B-B14F-4D97-AF65-F5344CB8AC3E}">
        <p14:creationId xmlns:p14="http://schemas.microsoft.com/office/powerpoint/2010/main" val="5734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8810" y="2732314"/>
            <a:ext cx="8009450" cy="363419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34465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The present continuous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7" y="1989726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81" y="3032853"/>
            <a:ext cx="751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use the present continuous for actions happening now.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81" y="3544458"/>
            <a:ext cx="658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She</a:t>
            </a:r>
            <a:r>
              <a:rPr lang="en-US" sz="2200" b="1"/>
              <a:t>’s talking.</a:t>
            </a:r>
          </a:p>
          <a:p>
            <a:pPr marL="1085850"/>
            <a:r>
              <a:rPr lang="en-US" sz="2200" b="1"/>
              <a:t>- </a:t>
            </a:r>
            <a:r>
              <a:rPr lang="en-US" sz="2200"/>
              <a:t>They</a:t>
            </a:r>
            <a:r>
              <a:rPr lang="en-US" sz="2200" b="1"/>
              <a:t>’re not talking.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80" y="4313899"/>
            <a:ext cx="769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can use the present continuous with </a:t>
            </a:r>
            <a:r>
              <a:rPr lang="en-US" sz="2400" i="1"/>
              <a:t>now</a:t>
            </a:r>
            <a:r>
              <a:rPr lang="en-US" sz="2400"/>
              <a:t>, </a:t>
            </a:r>
            <a:r>
              <a:rPr lang="en-US" sz="2400" i="1"/>
              <a:t>at present</a:t>
            </a:r>
            <a:r>
              <a:rPr lang="en-US" sz="2400"/>
              <a:t>, or </a:t>
            </a:r>
            <a:r>
              <a:rPr lang="en-US" sz="2400" i="1"/>
              <a:t>at the moment</a:t>
            </a:r>
            <a:r>
              <a:rPr lang="en-US" sz="240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81" y="5214124"/>
            <a:ext cx="6583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I’m doing my homework </a:t>
            </a:r>
            <a:r>
              <a:rPr lang="en-US" sz="2200" b="1"/>
              <a:t>at present</a:t>
            </a:r>
            <a:r>
              <a:rPr lang="en-US" sz="2200"/>
              <a:t>.</a:t>
            </a:r>
            <a:endParaRPr lang="en-US" sz="2200" b="1"/>
          </a:p>
          <a:p>
            <a:pPr marL="1085850"/>
            <a:r>
              <a:rPr lang="en-US" sz="2200" b="1"/>
              <a:t>- </a:t>
            </a:r>
            <a:r>
              <a:rPr lang="en-US" sz="2200" b="1" i="1"/>
              <a:t>A: </a:t>
            </a:r>
            <a:r>
              <a:rPr lang="en-US" sz="2200"/>
              <a:t>Are you reading </a:t>
            </a:r>
            <a:r>
              <a:rPr lang="en-US" sz="2200" b="1"/>
              <a:t>now</a:t>
            </a:r>
            <a:r>
              <a:rPr lang="en-US" sz="2200"/>
              <a:t>?</a:t>
            </a:r>
          </a:p>
          <a:p>
            <a:pPr marL="1200150" indent="57150"/>
            <a:r>
              <a:rPr lang="en-US" sz="2200" b="1" i="1"/>
              <a:t>B: </a:t>
            </a:r>
            <a:r>
              <a:rPr lang="en-US" sz="2200"/>
              <a:t>Yes, I am.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Angel with balloon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0"/>
            <a:ext cx="9525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457200" y="2438400"/>
            <a:ext cx="2514600" cy="1752600"/>
          </a:xfrm>
          <a:prstGeom prst="rect">
            <a:avLst/>
          </a:prstGeom>
          <a:solidFill>
            <a:srgbClr val="F7A7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4. </a:t>
            </a:r>
            <a:r>
              <a:rPr lang="en-US" sz="3600" b="1" dirty="0" err="1"/>
              <a:t>V_ing</a:t>
            </a:r>
            <a:endParaRPr lang="en-US" sz="3600" b="1" dirty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4343400" y="533400"/>
            <a:ext cx="4267200" cy="914400"/>
          </a:xfrm>
          <a:prstGeom prst="wedgeRectCallout">
            <a:avLst>
              <a:gd name="adj1" fmla="val -82292"/>
              <a:gd name="adj2" fmla="val 235069"/>
            </a:avLst>
          </a:prstGeom>
          <a:solidFill>
            <a:srgbClr val="FDF6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dirty="0"/>
              <a:t>learn- learn</a:t>
            </a:r>
            <a:r>
              <a:rPr lang="en-US" sz="3600" i="1" dirty="0">
                <a:solidFill>
                  <a:srgbClr val="FF3300"/>
                </a:solidFill>
              </a:rPr>
              <a:t>ing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4495800" y="2209800"/>
            <a:ext cx="4267200" cy="914400"/>
          </a:xfrm>
          <a:prstGeom prst="wedgeRectCallout">
            <a:avLst>
              <a:gd name="adj1" fmla="val -85269"/>
              <a:gd name="adj2" fmla="val 51389"/>
            </a:avLst>
          </a:prstGeom>
          <a:solidFill>
            <a:srgbClr val="FDF6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/>
              <a:t>have- hav</a:t>
            </a:r>
            <a:r>
              <a:rPr lang="en-US" sz="3600" i="1">
                <a:solidFill>
                  <a:srgbClr val="FF3300"/>
                </a:solidFill>
              </a:rPr>
              <a:t>ing</a:t>
            </a:r>
            <a:endParaRPr lang="en-US" sz="3600" i="1" dirty="0">
              <a:solidFill>
                <a:srgbClr val="FF3300"/>
              </a:solidFill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4343400" y="3733800"/>
            <a:ext cx="4267200" cy="914400"/>
          </a:xfrm>
          <a:prstGeom prst="wedgeRectCallout">
            <a:avLst>
              <a:gd name="adj1" fmla="val -81657"/>
              <a:gd name="adj2" fmla="val -117014"/>
            </a:avLst>
          </a:prstGeom>
          <a:solidFill>
            <a:srgbClr val="FDF6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/>
              <a:t>swim- swim</a:t>
            </a:r>
            <a:r>
              <a:rPr lang="en-US" sz="3600">
                <a:solidFill>
                  <a:srgbClr val="0000FF"/>
                </a:solidFill>
              </a:rPr>
              <a:t>m</a:t>
            </a:r>
            <a:r>
              <a:rPr lang="en-US" sz="3600" i="1">
                <a:solidFill>
                  <a:srgbClr val="FF3300"/>
                </a:solidFill>
              </a:rPr>
              <a:t>ing</a:t>
            </a: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4343400" y="5334000"/>
            <a:ext cx="4267200" cy="914400"/>
          </a:xfrm>
          <a:prstGeom prst="wedgeRectCallout">
            <a:avLst>
              <a:gd name="adj1" fmla="val -81731"/>
              <a:gd name="adj2" fmla="val -289065"/>
            </a:avLst>
          </a:prstGeom>
          <a:solidFill>
            <a:srgbClr val="FDF6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/>
              <a:t>lie- ly</a:t>
            </a:r>
            <a:r>
              <a:rPr lang="en-US" sz="3600" i="1">
                <a:solidFill>
                  <a:srgbClr val="FF3300"/>
                </a:solidFill>
              </a:rPr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3586427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38" y="2694259"/>
            <a:ext cx="7886700" cy="1325563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II. Practice</a:t>
            </a:r>
          </a:p>
        </p:txBody>
      </p:sp>
    </p:spTree>
    <p:extLst>
      <p:ext uri="{BB962C8B-B14F-4D97-AF65-F5344CB8AC3E}">
        <p14:creationId xmlns:p14="http://schemas.microsoft.com/office/powerpoint/2010/main" val="1609196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1916</TotalTime>
  <Words>1066</Words>
  <Application>Microsoft Office PowerPoint</Application>
  <PresentationFormat>On-screen Show (4:3)</PresentationFormat>
  <Paragraphs>196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.VnArabiaH</vt:lpstr>
      <vt:lpstr>.VnTime</vt:lpstr>
      <vt:lpstr>Arial</vt:lpstr>
      <vt:lpstr>Arial Rounded MT Bold</vt:lpstr>
      <vt:lpstr>Calibri</vt:lpstr>
      <vt:lpstr>Calibri Light</vt:lpstr>
      <vt:lpstr>Kids Zone</vt:lpstr>
      <vt:lpstr>Maiandra GD</vt:lpstr>
      <vt:lpstr>Times New Roman</vt:lpstr>
      <vt:lpstr>Office Theme</vt:lpstr>
      <vt:lpstr>PowerPoint Presentation</vt:lpstr>
      <vt:lpstr>PowerPoint Presentation</vt:lpstr>
      <vt:lpstr>           UNIT 3: MY FRIENDS PERIOD: 17 - LESSON 3:    A  CLOSER  LOOK 2</vt:lpstr>
      <vt:lpstr>I. Grammar</vt:lpstr>
      <vt:lpstr>1/ Usage :</vt:lpstr>
      <vt:lpstr>The present continuous Thì hiện tại tiếp diễn</vt:lpstr>
      <vt:lpstr>PowerPoint Presentation</vt:lpstr>
      <vt:lpstr>PowerPoint Presentation</vt:lpstr>
      <vt:lpstr>II. Practice</vt:lpstr>
      <vt:lpstr>PowerPoint Presentation</vt:lpstr>
      <vt:lpstr>PowerPoint Presentation</vt:lpstr>
      <vt:lpstr>PowerPoint Presentation</vt:lpstr>
      <vt:lpstr>PowerPoint Presentation</vt:lpstr>
      <vt:lpstr>Phân biệt thì hiện tại đơn và hiện tại tiếp diễn</vt:lpstr>
      <vt:lpstr>Present simple vs. present continuous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CĐ VTM</cp:lastModifiedBy>
  <cp:revision>134</cp:revision>
  <dcterms:created xsi:type="dcterms:W3CDTF">2020-12-09T02:04:09Z</dcterms:created>
  <dcterms:modified xsi:type="dcterms:W3CDTF">2023-10-17T02:45:55Z</dcterms:modified>
</cp:coreProperties>
</file>