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1"/>
  </p:notesMasterIdLst>
  <p:sldIdLst>
    <p:sldId id="257" r:id="rId3"/>
    <p:sldId id="284" r:id="rId4"/>
    <p:sldId id="259" r:id="rId5"/>
    <p:sldId id="258" r:id="rId6"/>
    <p:sldId id="261" r:id="rId7"/>
    <p:sldId id="264" r:id="rId8"/>
    <p:sldId id="260" r:id="rId9"/>
    <p:sldId id="265" r:id="rId10"/>
    <p:sldId id="267" r:id="rId11"/>
    <p:sldId id="266" r:id="rId12"/>
    <p:sldId id="274" r:id="rId13"/>
    <p:sldId id="268" r:id="rId14"/>
    <p:sldId id="262" r:id="rId15"/>
    <p:sldId id="273" r:id="rId16"/>
    <p:sldId id="286" r:id="rId17"/>
    <p:sldId id="308" r:id="rId18"/>
    <p:sldId id="270" r:id="rId19"/>
    <p:sldId id="310" r:id="rId20"/>
    <p:sldId id="275" r:id="rId21"/>
    <p:sldId id="278" r:id="rId22"/>
    <p:sldId id="309" r:id="rId23"/>
    <p:sldId id="272" r:id="rId24"/>
    <p:sldId id="277" r:id="rId25"/>
    <p:sldId id="276" r:id="rId26"/>
    <p:sldId id="279" r:id="rId27"/>
    <p:sldId id="281" r:id="rId28"/>
    <p:sldId id="263" r:id="rId29"/>
    <p:sldId id="280" r:id="rId30"/>
    <p:sldId id="283" r:id="rId31"/>
    <p:sldId id="311" r:id="rId32"/>
    <p:sldId id="312" r:id="rId33"/>
    <p:sldId id="313" r:id="rId34"/>
    <p:sldId id="314" r:id="rId35"/>
    <p:sldId id="316" r:id="rId36"/>
    <p:sldId id="317" r:id="rId37"/>
    <p:sldId id="315" r:id="rId38"/>
    <p:sldId id="271" r:id="rId39"/>
    <p:sldId id="287" r:id="rId40"/>
  </p:sldIdLst>
  <p:sldSz cx="9144000" cy="5143500" type="screen16x9"/>
  <p:notesSz cx="6858000" cy="9144000"/>
  <p:embeddedFontLst>
    <p:embeddedFont>
      <p:font typeface="Antic" panose="020B0604020202020204" charset="0"/>
      <p:regular r:id="rId42"/>
    </p:embeddedFont>
    <p:embeddedFont>
      <p:font typeface="Barriecito" panose="020B0604020202020204" charset="0"/>
      <p:regular r:id="rId43"/>
    </p:embeddedFont>
    <p:embeddedFont>
      <p:font typeface="Bebas Neue" panose="020B0606020202050201" pitchFamily="3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mbria Math" panose="02040503050406030204" pitchFamily="18" charset="0"/>
      <p:regular r:id="rId51"/>
    </p:embeddedFont>
    <p:embeddedFont>
      <p:font typeface="Roboto Condensed Light" panose="02000000000000000000" pitchFamily="2" charset="0"/>
      <p:regular r:id="rId52"/>
      <p: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87" d="100"/>
          <a:sy n="87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</a:t>
            </a:r>
            <a:r>
              <a:rPr lang="en-US" b="1" baseline="0" dirty="0" err="1"/>
              <a:t>thứ</a:t>
            </a:r>
            <a:r>
              <a:rPr lang="en-US" b="1" baseline="0" dirty="0"/>
              <a:t> 2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vừa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.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NEXT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9/11/2023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5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sv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svg"/><Relationship Id="rId9" Type="http://schemas.openxmlformats.org/officeDocument/2006/relationships/image" Target="../media/image10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slide" Target="slide33.xml"/><Relationship Id="rId3" Type="http://schemas.openxmlformats.org/officeDocument/2006/relationships/audio" Target="../media/audio1.wav"/><Relationship Id="rId21" Type="http://schemas.openxmlformats.org/officeDocument/2006/relationships/image" Target="../media/image119.png"/><Relationship Id="rId7" Type="http://schemas.openxmlformats.org/officeDocument/2006/relationships/image" Target="../media/image113.svg"/><Relationship Id="rId12" Type="http://schemas.openxmlformats.org/officeDocument/2006/relationships/image" Target="../media/image101.svg"/><Relationship Id="rId17" Type="http://schemas.openxmlformats.org/officeDocument/2006/relationships/image" Target="../media/image117.svg"/><Relationship Id="rId25" Type="http://schemas.openxmlformats.org/officeDocument/2006/relationships/slide" Target="slide32.xm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16.png"/><Relationship Id="rId20" Type="http://schemas.openxmlformats.org/officeDocument/2006/relationships/image" Target="../media/image118.png"/><Relationship Id="rId29" Type="http://schemas.openxmlformats.org/officeDocument/2006/relationships/slide" Target="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2.png"/><Relationship Id="rId11" Type="http://schemas.openxmlformats.org/officeDocument/2006/relationships/image" Target="../media/image100.png"/><Relationship Id="rId24" Type="http://schemas.openxmlformats.org/officeDocument/2006/relationships/image" Target="../media/image122.png"/><Relationship Id="rId5" Type="http://schemas.openxmlformats.org/officeDocument/2006/relationships/image" Target="../media/image111.svg"/><Relationship Id="rId15" Type="http://schemas.openxmlformats.org/officeDocument/2006/relationships/image" Target="../media/image104.svg"/><Relationship Id="rId23" Type="http://schemas.openxmlformats.org/officeDocument/2006/relationships/image" Target="../media/image121.png"/><Relationship Id="rId28" Type="http://schemas.openxmlformats.org/officeDocument/2006/relationships/slide" Target="slide35.xml"/><Relationship Id="rId10" Type="http://schemas.openxmlformats.org/officeDocument/2006/relationships/image" Target="../media/image99.png"/><Relationship Id="rId19" Type="http://schemas.openxmlformats.org/officeDocument/2006/relationships/image" Target="../media/image108.svg"/><Relationship Id="rId31" Type="http://schemas.openxmlformats.org/officeDocument/2006/relationships/image" Target="../media/image123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4" Type="http://schemas.openxmlformats.org/officeDocument/2006/relationships/image" Target="../media/image103.png"/><Relationship Id="rId22" Type="http://schemas.openxmlformats.org/officeDocument/2006/relationships/image" Target="../media/image120.png"/><Relationship Id="rId27" Type="http://schemas.openxmlformats.org/officeDocument/2006/relationships/slide" Target="slide34.xml"/><Relationship Id="rId30" Type="http://schemas.openxmlformats.org/officeDocument/2006/relationships/slide" Target="slide3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30.png"/><Relationship Id="rId3" Type="http://schemas.microsoft.com/office/2007/relationships/media" Target="../media/media2.mp3"/><Relationship Id="rId7" Type="http://schemas.openxmlformats.org/officeDocument/2006/relationships/image" Target="../media/image1180.png"/><Relationship Id="rId12" Type="http://schemas.openxmlformats.org/officeDocument/2006/relationships/image" Target="../media/image1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1210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25.png"/><Relationship Id="rId10" Type="http://schemas.openxmlformats.org/officeDocument/2006/relationships/image" Target="../media/image1200.png"/><Relationship Id="rId4" Type="http://schemas.openxmlformats.org/officeDocument/2006/relationships/audio" Target="../media/media2.mp3"/><Relationship Id="rId9" Type="http://schemas.openxmlformats.org/officeDocument/2006/relationships/image" Target="../media/image1190.png"/><Relationship Id="rId1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1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0.png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5.png"/><Relationship Id="rId5" Type="http://schemas.openxmlformats.org/officeDocument/2006/relationships/slideLayout" Target="../slideLayouts/slideLayout24.xml"/><Relationship Id="rId10" Type="http://schemas.openxmlformats.org/officeDocument/2006/relationships/slide" Target="slide31.xml"/><Relationship Id="rId4" Type="http://schemas.openxmlformats.org/officeDocument/2006/relationships/audio" Target="../media/media2.mp3"/><Relationship Id="rId9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1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microsoft.com/office/2007/relationships/media" Target="../media/media2.mp3"/><Relationship Id="rId7" Type="http://schemas.openxmlformats.org/officeDocument/2006/relationships/image" Target="../media/image1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Relationship Id="rId9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40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Giả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m/s.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Ví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dụ</a:t>
            </a:r>
            <a:r>
              <a:rPr lang="en-US" sz="2000" b="1" dirty="0">
                <a:solidFill>
                  <a:srgbClr val="002060"/>
                </a:solidFill>
              </a:rPr>
              <a:t> 1: </a:t>
            </a:r>
            <a:r>
              <a:rPr lang="en-US" sz="2000" dirty="0" err="1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Viết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hữu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tỉ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dưới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phân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Tính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chất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giao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hoán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kết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Cộng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0</a:t>
            </a: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Hai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đối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luôn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bằng</a:t>
            </a:r>
            <a:r>
              <a:rPr lang="en-US" sz="2000" dirty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 + (-a)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Chú</a:t>
            </a:r>
            <a:r>
              <a:rPr lang="en-US" sz="2200" b="1" dirty="0">
                <a:solidFill>
                  <a:srgbClr val="C00000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 - (21,25 - 13, 3) = - 7,95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2: </a:t>
            </a:r>
            <a:r>
              <a:rPr lang="en-US" sz="2000" b="1" dirty="0" err="1"/>
              <a:t>Tính</a:t>
            </a:r>
            <a:r>
              <a:rPr lang="en-US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vuông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“+”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</a:rPr>
              <a:t>Chú</a:t>
            </a:r>
            <a:r>
              <a:rPr lang="en-US" sz="2000" b="1" dirty="0">
                <a:solidFill>
                  <a:schemeClr val="accent4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6,5 + [0,75 - (8,25 - 1,75)]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Vận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dụng</a:t>
            </a:r>
            <a:r>
              <a:rPr lang="en-US" sz="2000" b="1" dirty="0">
                <a:solidFill>
                  <a:srgbClr val="C00000"/>
                </a:solidFill>
              </a:rPr>
              <a:t> 1: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ưa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11 gam </a:t>
            </a:r>
            <a:r>
              <a:rPr lang="en-US" sz="1800" dirty="0" err="1"/>
              <a:t>nước</a:t>
            </a:r>
            <a:r>
              <a:rPr lang="en-US" sz="1800" dirty="0"/>
              <a:t>; 6,6 gam protein; 0,3 gam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béo</a:t>
            </a:r>
            <a:r>
              <a:rPr lang="en-US" sz="1800" dirty="0"/>
              <a:t>; 75,1 gam </a:t>
            </a:r>
            <a:r>
              <a:rPr lang="en-US" sz="1800" dirty="0" err="1"/>
              <a:t>glucid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lượng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là: 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2. </a:t>
            </a:r>
            <a:r>
              <a:rPr lang="en-US" sz="2200" b="1" dirty="0" err="1">
                <a:solidFill>
                  <a:schemeClr val="accent2"/>
                </a:solidFill>
              </a:rPr>
              <a:t>Nhân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và</a:t>
            </a:r>
            <a:r>
              <a:rPr lang="en-US" sz="2200" b="1" dirty="0">
                <a:solidFill>
                  <a:schemeClr val="accent2"/>
                </a:solidFill>
              </a:rPr>
              <a:t> chia </a:t>
            </a:r>
            <a:r>
              <a:rPr lang="en-US" sz="2200" b="1" dirty="0" err="1">
                <a:solidFill>
                  <a:schemeClr val="accent2"/>
                </a:solidFill>
              </a:rPr>
              <a:t>hai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số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hữu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chia </a:t>
            </a:r>
            <a:r>
              <a:rPr lang="en-US" sz="2000" b="1" dirty="0" err="1">
                <a:solidFill>
                  <a:srgbClr val="002060"/>
                </a:solidFill>
              </a:rPr>
              <a:t>hai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hữu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HĐ3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C00000"/>
                </a:solidFill>
              </a:rPr>
              <a:t>Ví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</a:rPr>
              <a:t>dụ</a:t>
            </a:r>
            <a:r>
              <a:rPr lang="en-US" sz="2000" b="1" u="sng" dirty="0">
                <a:solidFill>
                  <a:srgbClr val="C00000"/>
                </a:solidFill>
              </a:rPr>
              <a:t> 3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. 0,25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- 2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</a:rPr>
              <a:t>Gợi</a:t>
            </a:r>
            <a:r>
              <a:rPr lang="en-US" sz="2000" b="1" dirty="0">
                <a:solidFill>
                  <a:schemeClr val="accent1"/>
                </a:solidFill>
              </a:rPr>
              <a:t> ý: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C00000"/>
                    </a:solidFill>
                  </a:rPr>
                  <a:t>Sau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3: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4: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một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cách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hợp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(- 0,25)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7,8 : (- 0,13) = - (7,8 : 0,13) = - 60.</a:t>
            </a:r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Trong 50s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lên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giảm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40 - 15 = 25 (m)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Vận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dụng</a:t>
            </a:r>
            <a:r>
              <a:rPr lang="en-US" sz="2200" b="1" dirty="0">
                <a:solidFill>
                  <a:srgbClr val="C00000"/>
                </a:solidFill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Cho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10 cm x 15 cm </a:t>
            </a:r>
            <a:r>
              <a:rPr lang="en-US" sz="2000" dirty="0" err="1"/>
              <a:t>được</a:t>
            </a:r>
            <a:r>
              <a:rPr lang="en-US" sz="2000" dirty="0"/>
              <a:t> in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21,6 cm x 27,9 cm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1.8.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Diện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10.15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21,6 . 27,9 = 602,64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602,64 – 2.150 = 302,64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1.7 (SGK - tr13)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c) - 0,32. (- 0,875)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0,28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5 - 1 - 1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1 + 2 020. 0 = 78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“</a:t>
            </a:r>
            <a:r>
              <a:rPr lang="en-US" sz="2000" dirty="0" err="1"/>
              <a:t>nối</a:t>
            </a:r>
            <a:r>
              <a:rPr lang="en-US" sz="2000" dirty="0"/>
              <a:t>”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1.9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, </a:t>
            </a:r>
            <a:r>
              <a:rPr lang="en-US" sz="2000" dirty="0" err="1"/>
              <a:t>trừ</a:t>
            </a:r>
            <a:r>
              <a:rPr lang="en-US" sz="2000" dirty="0"/>
              <a:t>, </a:t>
            </a:r>
            <a:r>
              <a:rPr lang="en-US" sz="2000" dirty="0" err="1"/>
              <a:t>nhân</a:t>
            </a:r>
            <a:r>
              <a:rPr lang="en-US" sz="2000" dirty="0"/>
              <a:t>, chia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ngoặc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[10 : (-2)] 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đựng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120 cm. </a:t>
            </a:r>
            <a:r>
              <a:rPr lang="en-US" sz="2000" dirty="0" err="1"/>
              <a:t>Người</a:t>
            </a:r>
            <a:r>
              <a:rPr lang="en-US" sz="2000" dirty="0"/>
              <a:t> ta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2,4 cm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là:</a:t>
            </a:r>
            <a:r>
              <a:rPr lang="en-US" sz="2000" dirty="0"/>
              <a:t> </a:t>
            </a:r>
            <a:r>
              <a:rPr lang="vi-VN" sz="2000" dirty="0"/>
              <a:t>120 : 2,4</a:t>
            </a:r>
            <a:r>
              <a:rPr lang="en-US" sz="2000" dirty="0"/>
              <a:t> </a:t>
            </a:r>
            <a:r>
              <a:rPr lang="vi-VN" sz="2000" dirty="0"/>
              <a:t>= 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>
                <a:latin typeface="+mn-lt"/>
              </a:rPr>
              <a:t>Ớ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SGK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“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dirty="0"/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7030A0"/>
                </a:solidFill>
              </a:rPr>
              <a:t>GIẢNG</a:t>
            </a:r>
            <a:r>
              <a:rPr lang="en-US" sz="4000" b="1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1. </a:t>
            </a:r>
            <a:r>
              <a:rPr lang="en-US" sz="2200" b="1" dirty="0" err="1">
                <a:solidFill>
                  <a:schemeClr val="accent1"/>
                </a:solidFill>
              </a:rPr>
              <a:t>Cộng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và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trừ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hai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số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hữu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/>
              <a:t>Thảo</a:t>
            </a:r>
            <a:r>
              <a:rPr lang="en-US" sz="2000" i="1" dirty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Nhắc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trừ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trừ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-2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2125</Words>
  <Application>Microsoft Office PowerPoint</Application>
  <PresentationFormat>Trình chiếu Trên màn hình (16:9)</PresentationFormat>
  <Paragraphs>205</Paragraphs>
  <Slides>38</Slides>
  <Notes>31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38</vt:i4>
      </vt:variant>
    </vt:vector>
  </HeadingPairs>
  <TitlesOfParts>
    <vt:vector size="49" baseType="lpstr">
      <vt:lpstr>Calibri</vt:lpstr>
      <vt:lpstr>Barriecito</vt:lpstr>
      <vt:lpstr>Antic</vt:lpstr>
      <vt:lpstr>Cambria Math</vt:lpstr>
      <vt:lpstr>Roboto Condensed Light</vt:lpstr>
      <vt:lpstr>Calibri Light</vt:lpstr>
      <vt:lpstr>Anaheim</vt:lpstr>
      <vt:lpstr>Bebas Neue</vt:lpstr>
      <vt:lpstr>Arial</vt:lpstr>
      <vt:lpstr>Watercolor Preschool Center by Slidesgo</vt:lpstr>
      <vt:lpstr>Office Theme</vt:lpstr>
      <vt:lpstr>Bản trình bày PowerPoint</vt:lpstr>
      <vt:lpstr>Bản trình bày PowerPoint</vt:lpstr>
      <vt:lpstr>BÀI 2: CỘNG, TRỪ, NHÂN, CHIA SỐ HỮU TỈ (2 Tiết)</vt:lpstr>
      <vt:lpstr>Cộng và trừ hai số hữu tỉ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 1: Tính</vt:lpstr>
      <vt:lpstr>Bản trình bày PowerPoint</vt:lpstr>
      <vt:lpstr>Bản trình bày PowerPoint</vt:lpstr>
      <vt:lpstr>Luyện tập 2: Bỏ dấu ngoặc rồi tính các tổng sau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VẬN DỤNG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 VỀ NHÀ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PC</cp:lastModifiedBy>
  <cp:revision>54</cp:revision>
  <dcterms:modified xsi:type="dcterms:W3CDTF">2023-09-11T04:48:13Z</dcterms:modified>
</cp:coreProperties>
</file>